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Proxima Nova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Proxima Nova Semibold"/>
      <p:regular r:id="rId37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0" roundtripDataSignature="AMtx7mj7vJe+mok3nTauXWx/2K5bpAAU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ProximaNovaSemibold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ProximaNova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ProximaNovaSemi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030d5eaa2_6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7030d5eaa2_6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030d5eaa2_6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7030d5eaa2_6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337b78752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6337b78752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030d5eaa2_6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7030d5eaa2_6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7030d5eaa2_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7030d5eaa2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f1c48a15a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36f1c48a15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7030d5eaa2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37030d5eaa2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030d5eaa2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37030d5eaa2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7030d5eaa2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37030d5eaa2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7030d5eaa2_6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7030d5eaa2_6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e49aa5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6e49aa5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ee15e92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6ee15e92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ee15e92be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6ee15e92be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030d5eaa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7030d5eaa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f1c48a15a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6f1c48a15a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030d5eaa2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7030d5eaa2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f1c48a15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6f1c48a15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инициативная группа занимается системой кураторства. для начала нам нужно было понять, кто такой куратор и что он должен делать. для этого мы рассмотрели бенчмарки ляляля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030d5eaa2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7030d5eaa2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" name="Google Shape;17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628650" y="13858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hyperlink" Target="https://docs.google.com/document/d/1om3OmUyK7MAqG0089v-UMAIFGiyCOWLyXz6MWT3ynsA/edit?tab=t.1msii8upx9zv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.gif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document/d/1om3OmUyK7MAqG0089v-UMAIFGiyCOWLyXz6MWT3ynsA/edit?tab=t.1msii8upx9zv" TargetMode="External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525" y="-1973125"/>
            <a:ext cx="9650048" cy="965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032750" y="0"/>
            <a:ext cx="15816627" cy="86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4625" y="1880424"/>
            <a:ext cx="2192000" cy="17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/>
          <p:nvPr/>
        </p:nvSpPr>
        <p:spPr>
          <a:xfrm>
            <a:off x="3908300" y="1195900"/>
            <a:ext cx="49227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54B68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СИСТЕМА СТУДЕНЧЕСКОГО САМОУПРАВЛЕНИЯ НА ММФ</a:t>
            </a:r>
            <a:endParaRPr b="0" i="0" sz="2400" u="none" cap="none" strike="noStrike">
              <a:solidFill>
                <a:srgbClr val="54B68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7915668" y="4537850"/>
            <a:ext cx="152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БММ 2025</a:t>
            </a:r>
            <a:endParaRPr b="0" i="0" sz="1600" u="none" cap="none" strike="noStrike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030d5eaa2_6_59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37030d5eaa2_6_5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2" name="Google Shape;192;g37030d5eaa2_6_59" title="Снимок экрана 2025-07-18 в 11.35.29.png"/>
          <p:cNvPicPr preferRelativeResize="0"/>
          <p:nvPr/>
        </p:nvPicPr>
        <p:blipFill rotWithShape="1">
          <a:blip r:embed="rId3">
            <a:alphaModFix/>
          </a:blip>
          <a:srcRect b="0" l="1068" r="0" t="1215"/>
          <a:stretch/>
        </p:blipFill>
        <p:spPr>
          <a:xfrm>
            <a:off x="1460375" y="76200"/>
            <a:ext cx="6223260" cy="4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030d5eaa2_6_68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37030d5eaa2_6_68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Кураторство</a:t>
            </a: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. Цели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g37030d5eaa2_6_6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0" name="Google Shape;200;g37030d5eaa2_6_68"/>
          <p:cNvSpPr txBox="1"/>
          <p:nvPr/>
        </p:nvSpPr>
        <p:spPr>
          <a:xfrm>
            <a:off x="591600" y="1168575"/>
            <a:ext cx="79608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Продукт</a:t>
            </a:r>
            <a:r>
              <a:rPr b="1"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Составить дорожную карту для развития необходимых компетенций будущего куратора</a:t>
            </a:r>
            <a:r>
              <a:rPr b="1"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Кураторы:</a:t>
            </a:r>
            <a:endParaRPr b="1"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Адаптация к студенческой жизни и сплочение в группе, на курсе и факультете</a:t>
            </a:r>
            <a:endParaRPr b="1"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Штаб (кураторы*): </a:t>
            </a:r>
            <a:endParaRPr b="1"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Организовать работу кураторов, сплотить коллектив и верифицировать их работу с деканатом</a:t>
            </a:r>
            <a:endParaRPr b="1"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36337b78752_4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6337b78752_4_21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36337b78752_4_21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Кураторство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g36337b78752_4_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9" name="Google Shape;209;g36337b78752_4_21"/>
          <p:cNvSpPr txBox="1"/>
          <p:nvPr/>
        </p:nvSpPr>
        <p:spPr>
          <a:xfrm>
            <a:off x="591600" y="936900"/>
            <a:ext cx="7876800" cy="3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0404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Кому это нужно:</a:t>
            </a:r>
            <a:endParaRPr sz="1800">
              <a:solidFill>
                <a:srgbClr val="40404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rgbClr val="40404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Штабные кураторы с проекта БММ. Реализация идеи, навыки руководства и кураторства.</a:t>
            </a:r>
            <a:endParaRPr sz="1800">
              <a:solidFill>
                <a:srgbClr val="40404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rgbClr val="40404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Кураторам. Начальные навыки управления, а также осуществление их инициативы.</a:t>
            </a:r>
            <a:endParaRPr sz="1800">
              <a:solidFill>
                <a:srgbClr val="40404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rgbClr val="40404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Деканат. Делегирование задач.</a:t>
            </a:r>
            <a:endParaRPr sz="1800">
              <a:solidFill>
                <a:srgbClr val="40404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Proxima Nova"/>
              <a:buAutoNum type="arabicPeriod"/>
            </a:pPr>
            <a:r>
              <a:rPr lang="ru" sz="1800">
                <a:solidFill>
                  <a:srgbClr val="40404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Первокурсники. Проще социализироваться первое время.</a:t>
            </a:r>
            <a:endParaRPr sz="1800">
              <a:solidFill>
                <a:srgbClr val="40404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030d5eaa2_6_76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7030d5eaa2_6_76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Кураторство. Деятельности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g37030d5eaa2_6_7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7" name="Google Shape;217;g37030d5eaa2_6_76"/>
          <p:cNvSpPr txBox="1"/>
          <p:nvPr/>
        </p:nvSpPr>
        <p:spPr>
          <a:xfrm>
            <a:off x="591600" y="1028750"/>
            <a:ext cx="4616700" cy="3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8" name="Google Shape;218;g37030d5eaa2_6_76" title="qr-code (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849" y="1236750"/>
            <a:ext cx="3081926" cy="308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37030d5eaa2_6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37030d5eaa2_6_28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37030d5eaa2_6_28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Кураторство. Амбиция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g37030d5eaa2_6_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7" name="Google Shape;227;g37030d5eaa2_6_28"/>
          <p:cNvSpPr txBox="1"/>
          <p:nvPr/>
        </p:nvSpPr>
        <p:spPr>
          <a:xfrm>
            <a:off x="591600" y="936900"/>
            <a:ext cx="7876800" cy="3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Амбиция на 2026 год:</a:t>
            </a:r>
            <a:br>
              <a:rPr lang="ru" sz="22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18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Систематизировать систему кураторства студентами</a:t>
            </a:r>
            <a:endParaRPr sz="18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2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Студент в роли руководителя:</a:t>
            </a:r>
            <a:endParaRPr b="1" sz="2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приобрести навыки кураторства, управления и проектирования образовательной программы</a:t>
            </a:r>
            <a:endParaRPr sz="18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Как?</a:t>
            </a:r>
            <a:endParaRPr b="1" sz="2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в разработке (изучить теорию и практика)</a:t>
            </a:r>
            <a:endParaRPr sz="18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36f1c48a15a_2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6f1c48a15a_2_16"/>
          <p:cNvSpPr txBox="1"/>
          <p:nvPr/>
        </p:nvSpPr>
        <p:spPr>
          <a:xfrm>
            <a:off x="545450" y="1294315"/>
            <a:ext cx="82182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g36f1c48a15a_2_16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36f1c48a15a_2_16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Практики на ММФ: МКН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g36f1c48a15a_2_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37" name="Google Shape;237;g36f1c48a15a_2_16"/>
          <p:cNvSpPr txBox="1"/>
          <p:nvPr/>
        </p:nvSpPr>
        <p:spPr>
          <a:xfrm>
            <a:off x="258700" y="1301950"/>
            <a:ext cx="84666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g36f1c48a15a_2_16"/>
          <p:cNvSpPr txBox="1"/>
          <p:nvPr/>
        </p:nvSpPr>
        <p:spPr>
          <a:xfrm>
            <a:off x="618750" y="1264900"/>
            <a:ext cx="79065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Цель:</a:t>
            </a: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 в</a:t>
            </a: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 рамках БММ создать дорожную карту для проведения пилота практик на МКН в 6 семестре 2026 года. 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Дорожная карта будет включать три основных блока: подготовительный и сопроводительный периоды, а также подведение итогов.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37030d5eaa2_4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37030d5eaa2_4_22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37030d5eaa2_4_22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Практики МКН. Диаграмма Ганта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g37030d5eaa2_4_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47" name="Google Shape;247;g37030d5eaa2_4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75" y="1757075"/>
            <a:ext cx="9085426" cy="161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g37030d5eaa2_4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37030d5eaa2_4_8"/>
          <p:cNvSpPr txBox="1"/>
          <p:nvPr/>
        </p:nvSpPr>
        <p:spPr>
          <a:xfrm>
            <a:off x="545450" y="1294315"/>
            <a:ext cx="82182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g37030d5eaa2_4_8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37030d5eaa2_4_8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Практики МКН. ДК по деятельностям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g37030d5eaa2_4_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57" name="Google Shape;257;g37030d5eaa2_4_8"/>
          <p:cNvSpPr txBox="1"/>
          <p:nvPr/>
        </p:nvSpPr>
        <p:spPr>
          <a:xfrm>
            <a:off x="258700" y="1301950"/>
            <a:ext cx="84666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g37030d5eaa2_4_8"/>
          <p:cNvSpPr txBox="1"/>
          <p:nvPr/>
        </p:nvSpPr>
        <p:spPr>
          <a:xfrm>
            <a:off x="618750" y="1264900"/>
            <a:ext cx="79065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g37030d5eaa2_4_8"/>
          <p:cNvSpPr txBox="1"/>
          <p:nvPr/>
        </p:nvSpPr>
        <p:spPr>
          <a:xfrm>
            <a:off x="-114100" y="1915175"/>
            <a:ext cx="3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2828"/>
              </a:solidFill>
            </a:endParaRPr>
          </a:p>
        </p:txBody>
      </p:sp>
      <p:pic>
        <p:nvPicPr>
          <p:cNvPr id="260" name="Google Shape;260;g37030d5eaa2_4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6" y="1075999"/>
            <a:ext cx="9026850" cy="308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37030d5eaa2_4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800" y="3006375"/>
            <a:ext cx="1150275" cy="21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37030d5eaa2_3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37030d5eaa2_3_39"/>
          <p:cNvSpPr txBox="1"/>
          <p:nvPr/>
        </p:nvSpPr>
        <p:spPr>
          <a:xfrm>
            <a:off x="545450" y="1294315"/>
            <a:ext cx="82182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g37030d5eaa2_3_39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37030d5eaa2_3_39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Практики МКН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g37030d5eaa2_3_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71" name="Google Shape;271;g37030d5eaa2_3_39"/>
          <p:cNvSpPr txBox="1"/>
          <p:nvPr/>
        </p:nvSpPr>
        <p:spPr>
          <a:xfrm>
            <a:off x="258700" y="1301950"/>
            <a:ext cx="84666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g37030d5eaa2_3_39"/>
          <p:cNvSpPr txBox="1"/>
          <p:nvPr/>
        </p:nvSpPr>
        <p:spPr>
          <a:xfrm>
            <a:off x="618750" y="1264900"/>
            <a:ext cx="79065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Критерий успешности:</a:t>
            </a: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 чтобы определить, что проделанная нами работа соответствует критерию успешности, мы коммуницируем с заказчиком и сверяемся с планом работы, отвечаем на ключевые вопросы, которые ставятся внутри мастерской 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Решение проблемы:</a:t>
            </a: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 наш результат в дальнейшем будет служить планом действий подготовки и проведения пилота практик на МКН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g37030d5eaa2_3_39"/>
          <p:cNvSpPr txBox="1"/>
          <p:nvPr/>
        </p:nvSpPr>
        <p:spPr>
          <a:xfrm>
            <a:off x="-114100" y="1915175"/>
            <a:ext cx="3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282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37030d5eaa2_6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37030d5eaa2_6_39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37030d5eaa2_6_39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Актуальные наработки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g37030d5eaa2_6_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82" name="Google Shape;282;g37030d5eaa2_6_39"/>
          <p:cNvSpPr txBox="1"/>
          <p:nvPr/>
        </p:nvSpPr>
        <p:spPr>
          <a:xfrm>
            <a:off x="-114100" y="1915175"/>
            <a:ext cx="3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2828"/>
              </a:solidFill>
            </a:endParaRPr>
          </a:p>
        </p:txBody>
      </p:sp>
      <p:pic>
        <p:nvPicPr>
          <p:cNvPr id="283" name="Google Shape;283;g37030d5eaa2_6_39" title="16a3cae68c81d75b247bde807dd633b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87" y="1405975"/>
            <a:ext cx="1870441" cy="183319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g37030d5eaa2_6_39"/>
          <p:cNvSpPr txBox="1"/>
          <p:nvPr/>
        </p:nvSpPr>
        <p:spPr>
          <a:xfrm>
            <a:off x="579801" y="3316537"/>
            <a:ext cx="1521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Практики МКН</a:t>
            </a:r>
            <a:endParaRPr sz="18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5" name="Google Shape;285;g37030d5eaa2_6_39" title="qr-code (4).png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8818" y="1412502"/>
            <a:ext cx="1870445" cy="183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37030d5eaa2_6_39"/>
          <p:cNvSpPr txBox="1"/>
          <p:nvPr/>
        </p:nvSpPr>
        <p:spPr>
          <a:xfrm>
            <a:off x="2581863" y="3316525"/>
            <a:ext cx="1870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Кураторство</a:t>
            </a:r>
            <a:endParaRPr sz="18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7" name="Google Shape;287;g37030d5eaa2_6_39"/>
          <p:cNvPicPr preferRelativeResize="0"/>
          <p:nvPr/>
        </p:nvPicPr>
        <p:blipFill rotWithShape="1">
          <a:blip r:embed="rId7">
            <a:alphaModFix/>
          </a:blip>
          <a:srcRect b="4733" l="4129" r="5910" t="3540"/>
          <a:stretch/>
        </p:blipFill>
        <p:spPr>
          <a:xfrm>
            <a:off x="4605363" y="1353751"/>
            <a:ext cx="1870450" cy="190717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37030d5eaa2_6_39"/>
          <p:cNvSpPr txBox="1"/>
          <p:nvPr/>
        </p:nvSpPr>
        <p:spPr>
          <a:xfrm>
            <a:off x="4618413" y="3316525"/>
            <a:ext cx="1993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Мероприятия</a:t>
            </a:r>
            <a:endParaRPr sz="18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9" name="Google Shape;289;g37030d5eaa2_6_39" title="2025071608003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88713" y="1375249"/>
            <a:ext cx="1870450" cy="18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37030d5eaa2_6_39"/>
          <p:cNvSpPr txBox="1"/>
          <p:nvPr/>
        </p:nvSpPr>
        <p:spPr>
          <a:xfrm>
            <a:off x="6675813" y="3316525"/>
            <a:ext cx="1993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Студ. совет</a:t>
            </a:r>
            <a:endParaRPr sz="18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36e49aa543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36e49aa5437_0_0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36e49aa5437_0_0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i="0" lang="ru" sz="2400" u="none" cap="none" strike="noStrike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О чем наш проект?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g36e49aa5437_0_0"/>
          <p:cNvSpPr txBox="1"/>
          <p:nvPr/>
        </p:nvSpPr>
        <p:spPr>
          <a:xfrm>
            <a:off x="715800" y="1353075"/>
            <a:ext cx="77124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7415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ru" sz="2200" u="none" cap="none" strike="noStrike">
                <a:solidFill>
                  <a:srgbClr val="37415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Проект направлен на создание системы студенческого самоуправления на механико-математическом факультете, которая будет интегрирована в уже существующую структуру факультета. </a:t>
            </a:r>
            <a:endParaRPr b="0" i="0" sz="1800" u="none" cap="none" strike="noStrike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g36e49aa5437_0_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ee15e92be_1_0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g36ee15e92be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3150" y="-1140425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36ee15e92be_1_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8" name="Google Shape;88;g36ee15e92be_1_0"/>
          <p:cNvSpPr/>
          <p:nvPr/>
        </p:nvSpPr>
        <p:spPr>
          <a:xfrm>
            <a:off x="4832000" y="2982175"/>
            <a:ext cx="1613700" cy="1127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Кураторство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g36ee15e92be_1_0"/>
          <p:cNvSpPr/>
          <p:nvPr/>
        </p:nvSpPr>
        <p:spPr>
          <a:xfrm>
            <a:off x="2659600" y="2982175"/>
            <a:ext cx="1732800" cy="1127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Студсовет общежитий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g36ee15e92be_1_0"/>
          <p:cNvSpPr/>
          <p:nvPr/>
        </p:nvSpPr>
        <p:spPr>
          <a:xfrm>
            <a:off x="475125" y="2982175"/>
            <a:ext cx="1640400" cy="1127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Организация мероприятий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g36ee15e92be_1_0"/>
          <p:cNvSpPr/>
          <p:nvPr/>
        </p:nvSpPr>
        <p:spPr>
          <a:xfrm>
            <a:off x="6815475" y="2982175"/>
            <a:ext cx="1968000" cy="1127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Практики на МКН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g36ee15e92be_1_0"/>
          <p:cNvSpPr/>
          <p:nvPr/>
        </p:nvSpPr>
        <p:spPr>
          <a:xfrm>
            <a:off x="2871000" y="822250"/>
            <a:ext cx="3402000" cy="96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Проект системы самоуправления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3" name="Google Shape;93;g36ee15e92be_1_0"/>
          <p:cNvCxnSpPr>
            <a:stCxn id="92" idx="2"/>
            <a:endCxn id="90" idx="0"/>
          </p:cNvCxnSpPr>
          <p:nvPr/>
        </p:nvCxnSpPr>
        <p:spPr>
          <a:xfrm flipH="1">
            <a:off x="1295400" y="1788850"/>
            <a:ext cx="3276600" cy="11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g36ee15e92be_1_0"/>
          <p:cNvCxnSpPr>
            <a:stCxn id="92" idx="2"/>
            <a:endCxn id="89" idx="0"/>
          </p:cNvCxnSpPr>
          <p:nvPr/>
        </p:nvCxnSpPr>
        <p:spPr>
          <a:xfrm flipH="1">
            <a:off x="3525900" y="1788850"/>
            <a:ext cx="1046100" cy="11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g36ee15e92be_1_0"/>
          <p:cNvCxnSpPr>
            <a:stCxn id="92" idx="2"/>
            <a:endCxn id="88" idx="0"/>
          </p:cNvCxnSpPr>
          <p:nvPr/>
        </p:nvCxnSpPr>
        <p:spPr>
          <a:xfrm>
            <a:off x="4572000" y="1788850"/>
            <a:ext cx="1066800" cy="11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6" name="Google Shape;96;g36ee15e92be_1_0"/>
          <p:cNvCxnSpPr>
            <a:stCxn id="92" idx="2"/>
            <a:endCxn id="91" idx="0"/>
          </p:cNvCxnSpPr>
          <p:nvPr/>
        </p:nvCxnSpPr>
        <p:spPr>
          <a:xfrm>
            <a:off x="4572000" y="1788850"/>
            <a:ext cx="3227400" cy="11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36ee15e92be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6ee15e92be_1_19"/>
          <p:cNvSpPr txBox="1"/>
          <p:nvPr/>
        </p:nvSpPr>
        <p:spPr>
          <a:xfrm>
            <a:off x="620925" y="1028750"/>
            <a:ext cx="24591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g36ee15e92be_1_19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36ee15e92be_1_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5" name="Google Shape;105;g36ee15e92be_1_19"/>
          <p:cNvSpPr txBox="1"/>
          <p:nvPr/>
        </p:nvSpPr>
        <p:spPr>
          <a:xfrm>
            <a:off x="262875" y="2673450"/>
            <a:ext cx="31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6" name="Google Shape;106;g36ee15e92be_1_19"/>
          <p:cNvSpPr/>
          <p:nvPr/>
        </p:nvSpPr>
        <p:spPr>
          <a:xfrm>
            <a:off x="146475" y="567050"/>
            <a:ext cx="3351000" cy="1442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ru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Создать систему, которая будет заниматься организацией и помощью в проведении мероприятий факультета</a:t>
            </a:r>
            <a:endParaRPr b="1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g36ee15e92be_1_19"/>
          <p:cNvSpPr/>
          <p:nvPr/>
        </p:nvSpPr>
        <p:spPr>
          <a:xfrm>
            <a:off x="146475" y="2571750"/>
            <a:ext cx="3351000" cy="2469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Понятность и прозрачность (технологичность) процесса организации</a:t>
            </a:r>
            <a:endParaRPr sz="1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Преемственность </a:t>
            </a:r>
            <a:endParaRPr sz="1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Минимальное участие заказчика в процессе организации мероприятий факультета </a:t>
            </a:r>
            <a:endParaRPr sz="1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У заказчика всегда есть актуальная и полная информация о мероприятиях и их статусе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8" name="Google Shape;108;g36ee15e92be_1_19"/>
          <p:cNvCxnSpPr>
            <a:stCxn id="106" idx="3"/>
            <a:endCxn id="106" idx="3"/>
          </p:cNvCxnSpPr>
          <p:nvPr/>
        </p:nvCxnSpPr>
        <p:spPr>
          <a:xfrm>
            <a:off x="3497475" y="12882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g36ee15e92be_1_19"/>
          <p:cNvSpPr txBox="1"/>
          <p:nvPr/>
        </p:nvSpPr>
        <p:spPr>
          <a:xfrm>
            <a:off x="204825" y="-17650"/>
            <a:ext cx="32343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0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Постановка задачи </a:t>
            </a:r>
            <a:endParaRPr b="1" i="0" sz="20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g36ee15e92be_1_19"/>
          <p:cNvSpPr txBox="1"/>
          <p:nvPr/>
        </p:nvSpPr>
        <p:spPr>
          <a:xfrm>
            <a:off x="176025" y="2059750"/>
            <a:ext cx="329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Внешние требования </a:t>
            </a:r>
            <a:endParaRPr/>
          </a:p>
        </p:txBody>
      </p:sp>
      <p:sp>
        <p:nvSpPr>
          <p:cNvPr id="111" name="Google Shape;111;g36ee15e92be_1_19"/>
          <p:cNvSpPr txBox="1"/>
          <p:nvPr/>
        </p:nvSpPr>
        <p:spPr>
          <a:xfrm>
            <a:off x="5515350" y="1053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Образ результата </a:t>
            </a:r>
            <a:endParaRPr/>
          </a:p>
        </p:txBody>
      </p:sp>
      <p:sp>
        <p:nvSpPr>
          <p:cNvPr id="112" name="Google Shape;112;g36ee15e92be_1_19"/>
          <p:cNvSpPr/>
          <p:nvPr/>
        </p:nvSpPr>
        <p:spPr>
          <a:xfrm>
            <a:off x="4628550" y="567050"/>
            <a:ext cx="4353300" cy="2247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Четкое описание технологического процесса для разных типов мероприятий факультета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Чек-листы и материалы для помощи в организации мероприятий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Оценка ресурсной потребности для организации  процесса 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Дорожная карта организации процесса реализации мероприятий ММФ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Апробация системы на ближайших мероприятиях ММФ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g36ee15e92be_1_19"/>
          <p:cNvSpPr/>
          <p:nvPr/>
        </p:nvSpPr>
        <p:spPr>
          <a:xfrm>
            <a:off x="5630725" y="3556700"/>
            <a:ext cx="1640400" cy="1127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Оргаснизация мероприятий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g36ee15e92be_1_19"/>
          <p:cNvSpPr/>
          <p:nvPr/>
        </p:nvSpPr>
        <p:spPr>
          <a:xfrm>
            <a:off x="4628550" y="3276025"/>
            <a:ext cx="4323300" cy="1590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Классификация мероприятий 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Составлений ИСР и сетевого графика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Выделение ключевых стейкхолдеров в НГУ и во вне университета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Подготовка методических материалов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Разработка плана доработки и апробации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g36ee15e92be_1_19"/>
          <p:cNvSpPr txBox="1"/>
          <p:nvPr/>
        </p:nvSpPr>
        <p:spPr>
          <a:xfrm>
            <a:off x="5126550" y="28143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План на БММ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g36ee15e92be_1_19"/>
          <p:cNvCxnSpPr/>
          <p:nvPr/>
        </p:nvCxnSpPr>
        <p:spPr>
          <a:xfrm>
            <a:off x="3778760" y="2629725"/>
            <a:ext cx="1881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g36ee15e92be_1_19"/>
          <p:cNvCxnSpPr/>
          <p:nvPr/>
        </p:nvCxnSpPr>
        <p:spPr>
          <a:xfrm>
            <a:off x="3781975" y="1028750"/>
            <a:ext cx="0" cy="340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37030d5eaa2_2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7030d5eaa2_2_16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37030d5eaa2_2_16"/>
          <p:cNvSpPr txBox="1"/>
          <p:nvPr/>
        </p:nvSpPr>
        <p:spPr>
          <a:xfrm>
            <a:off x="258700" y="213875"/>
            <a:ext cx="2598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Что сделано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g37030d5eaa2_2_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6" name="Google Shape;126;g37030d5eaa2_2_16"/>
          <p:cNvSpPr/>
          <p:nvPr/>
        </p:nvSpPr>
        <p:spPr>
          <a:xfrm>
            <a:off x="144125" y="780751"/>
            <a:ext cx="4625700" cy="204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Составлен список мероприятий на ММФ НГУ (которые традиционно проводятся в течение года)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Проведены интервью с организаторами мероприятий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Выделено две основных категории мероприятий, научные конференции и культурно-массовые мероприятия.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каждой категории построен сетевой график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Выделены ключевые стейкхолдеры в НГУ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7" name="Google Shape;127;g37030d5eaa2_2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3125" y="3016925"/>
            <a:ext cx="1998499" cy="19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37030d5eaa2_2_16"/>
          <p:cNvSpPr txBox="1"/>
          <p:nvPr/>
        </p:nvSpPr>
        <p:spPr>
          <a:xfrm>
            <a:off x="370325" y="3016925"/>
            <a:ext cx="21225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Текущие </a:t>
            </a:r>
            <a:b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наработки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37030d5eaa2_2_16"/>
          <p:cNvSpPr txBox="1"/>
          <p:nvPr/>
        </p:nvSpPr>
        <p:spPr>
          <a:xfrm>
            <a:off x="5045275" y="213875"/>
            <a:ext cx="33933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Ближайшие шаги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g37030d5eaa2_2_16"/>
          <p:cNvSpPr/>
          <p:nvPr/>
        </p:nvSpPr>
        <p:spPr>
          <a:xfrm>
            <a:off x="5063975" y="780775"/>
            <a:ext cx="3903000" cy="2292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Верификация сетевых графиков у реальных организаторов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Поиск и проработка внешних стейкхолдеров (блоки питания, досуга, транспорт итд)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Изучение существующих регламентов университета по процессам согласования, бюджетирования и документооборота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Разработка регламента  организации мероприятий, разработка “должностных инструкций” организатора.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g37030d5eaa2_2_16"/>
          <p:cNvSpPr/>
          <p:nvPr/>
        </p:nvSpPr>
        <p:spPr>
          <a:xfrm>
            <a:off x="5063975" y="3929172"/>
            <a:ext cx="3903000" cy="96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Волонтерство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Поиск и обучение команды для организации (преемственность)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g37030d5eaa2_2_16"/>
          <p:cNvSpPr txBox="1"/>
          <p:nvPr/>
        </p:nvSpPr>
        <p:spPr>
          <a:xfrm>
            <a:off x="5122050" y="3147263"/>
            <a:ext cx="33933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2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Проблемы </a:t>
            </a:r>
            <a:endParaRPr b="1" sz="22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2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и </a:t>
            </a:r>
            <a:r>
              <a:rPr b="1" lang="ru" sz="22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точки </a:t>
            </a:r>
            <a:r>
              <a:rPr b="1" lang="ru" sz="22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роста</a:t>
            </a:r>
            <a:endParaRPr b="1" i="0" sz="22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36f1c48a15a_2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6f1c48a15a_2_60"/>
          <p:cNvSpPr txBox="1"/>
          <p:nvPr/>
        </p:nvSpPr>
        <p:spPr>
          <a:xfrm>
            <a:off x="620925" y="1028750"/>
            <a:ext cx="24591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g36f1c48a15a_2_60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36f1c48a15a_2_6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1" name="Google Shape;141;g36f1c48a15a_2_60"/>
          <p:cNvSpPr txBox="1"/>
          <p:nvPr/>
        </p:nvSpPr>
        <p:spPr>
          <a:xfrm>
            <a:off x="262875" y="2673450"/>
            <a:ext cx="317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2" name="Google Shape;142;g36f1c48a15a_2_60"/>
          <p:cNvSpPr/>
          <p:nvPr/>
        </p:nvSpPr>
        <p:spPr>
          <a:xfrm>
            <a:off x="146475" y="567050"/>
            <a:ext cx="3351000" cy="1442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" sz="15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П</a:t>
            </a:r>
            <a:r>
              <a:rPr lang="ru" sz="15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остроение и выполнение плана развития существующей структуры студенческого совета общежития</a:t>
            </a:r>
            <a:endParaRPr b="1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g36f1c48a15a_2_60"/>
          <p:cNvSpPr/>
          <p:nvPr/>
        </p:nvSpPr>
        <p:spPr>
          <a:xfrm>
            <a:off x="146475" y="2571750"/>
            <a:ext cx="3351000" cy="2469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Задачи студенческого совета, выдвинутые на последнем собрании</a:t>
            </a:r>
            <a:endParaRPr sz="1200">
              <a:solidFill>
                <a:srgbClr val="434242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Переосмысление работы комитета поведения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4" name="Google Shape;144;g36f1c48a15a_2_60"/>
          <p:cNvCxnSpPr>
            <a:stCxn id="142" idx="3"/>
            <a:endCxn id="142" idx="3"/>
          </p:cNvCxnSpPr>
          <p:nvPr/>
        </p:nvCxnSpPr>
        <p:spPr>
          <a:xfrm>
            <a:off x="3497475" y="12882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g36f1c48a15a_2_60"/>
          <p:cNvSpPr txBox="1"/>
          <p:nvPr/>
        </p:nvSpPr>
        <p:spPr>
          <a:xfrm>
            <a:off x="204825" y="-17650"/>
            <a:ext cx="32343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0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Постановка задачи </a:t>
            </a:r>
            <a:endParaRPr b="1" i="0" sz="20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36f1c48a15a_2_60"/>
          <p:cNvSpPr txBox="1"/>
          <p:nvPr/>
        </p:nvSpPr>
        <p:spPr>
          <a:xfrm>
            <a:off x="176025" y="2059750"/>
            <a:ext cx="329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Внешние требования </a:t>
            </a:r>
            <a:endParaRPr/>
          </a:p>
        </p:txBody>
      </p:sp>
      <p:sp>
        <p:nvSpPr>
          <p:cNvPr id="147" name="Google Shape;147;g36f1c48a15a_2_60"/>
          <p:cNvSpPr txBox="1"/>
          <p:nvPr/>
        </p:nvSpPr>
        <p:spPr>
          <a:xfrm>
            <a:off x="5515350" y="1053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Образ результата </a:t>
            </a:r>
            <a:endParaRPr/>
          </a:p>
        </p:txBody>
      </p:sp>
      <p:sp>
        <p:nvSpPr>
          <p:cNvPr id="148" name="Google Shape;148;g36f1c48a15a_2_60"/>
          <p:cNvSpPr/>
          <p:nvPr/>
        </p:nvSpPr>
        <p:spPr>
          <a:xfrm>
            <a:off x="4628550" y="567050"/>
            <a:ext cx="4353300" cy="2247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400"/>
              <a:buFont typeface="Proxima Nova"/>
              <a:buAutoNum type="arabicPeriod"/>
            </a:pPr>
            <a:r>
              <a:rPr lang="ru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 план оптимизации работы </a:t>
            </a:r>
            <a:r>
              <a:rPr b="1" lang="ru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комитета поведения</a:t>
            </a:r>
            <a:r>
              <a:rPr lang="ru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br>
              <a:rPr lang="ru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(группа людей студенческого совета, отвечающих за соблюдение правил проживания в общежитии и оперативное решение проблем)</a:t>
            </a:r>
            <a:endParaRPr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400"/>
              <a:buFont typeface="Proxima Nova"/>
              <a:buAutoNum type="arabicPeriod"/>
            </a:pPr>
            <a:r>
              <a:rPr lang="ru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Разработан </a:t>
            </a:r>
            <a:r>
              <a:rPr b="1" lang="ru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план мероприятий</a:t>
            </a:r>
            <a:r>
              <a:rPr lang="ru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, проводимых студенческим советом в общежитии</a:t>
            </a:r>
            <a:endParaRPr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g36f1c48a15a_2_60"/>
          <p:cNvSpPr/>
          <p:nvPr/>
        </p:nvSpPr>
        <p:spPr>
          <a:xfrm>
            <a:off x="5630725" y="3556700"/>
            <a:ext cx="1640400" cy="1127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Оргаснизация мероприятий</a:t>
            </a:r>
            <a:endParaRPr b="0" i="0" sz="1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g36f1c48a15a_2_60"/>
          <p:cNvSpPr/>
          <p:nvPr/>
        </p:nvSpPr>
        <p:spPr>
          <a:xfrm>
            <a:off x="4628550" y="3276025"/>
            <a:ext cx="4353300" cy="1590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существующих студсоветов общежитий других вузов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Встречи с экспертами и потенциальными стейкхолдерами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Разработка схемы действий комитета поведения при ЧС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Составление примерного плана мероприятий на год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g36f1c48a15a_2_60"/>
          <p:cNvSpPr txBox="1"/>
          <p:nvPr/>
        </p:nvSpPr>
        <p:spPr>
          <a:xfrm>
            <a:off x="5126550" y="28143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План на БММ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2" name="Google Shape;152;g36f1c48a15a_2_60"/>
          <p:cNvCxnSpPr/>
          <p:nvPr/>
        </p:nvCxnSpPr>
        <p:spPr>
          <a:xfrm>
            <a:off x="3778760" y="2629725"/>
            <a:ext cx="1881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g36f1c48a15a_2_60"/>
          <p:cNvCxnSpPr/>
          <p:nvPr/>
        </p:nvCxnSpPr>
        <p:spPr>
          <a:xfrm>
            <a:off x="3781975" y="1028750"/>
            <a:ext cx="0" cy="340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030d5eaa2_2_123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7030d5eaa2_2_123"/>
          <p:cNvSpPr txBox="1"/>
          <p:nvPr/>
        </p:nvSpPr>
        <p:spPr>
          <a:xfrm>
            <a:off x="258700" y="213875"/>
            <a:ext cx="2598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Что сделано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37030d5eaa2_2_1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61" name="Google Shape;161;g37030d5eaa2_2_123"/>
          <p:cNvSpPr/>
          <p:nvPr/>
        </p:nvSpPr>
        <p:spPr>
          <a:xfrm>
            <a:off x="144125" y="780751"/>
            <a:ext cx="4625700" cy="2046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Проведен анализ бенчмарков и выявлены интересующие области (7 университетов, про внутренние бенчмарки известно)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Запланирована встреча с экспертом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Составлен план действий в случае ЧС на 30%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Расписана структура 3-х мероприятий из 5 планируемых   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g37030d5eaa2_2_123"/>
          <p:cNvSpPr txBox="1"/>
          <p:nvPr/>
        </p:nvSpPr>
        <p:spPr>
          <a:xfrm>
            <a:off x="1176825" y="3712875"/>
            <a:ext cx="21225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Текущие </a:t>
            </a:r>
            <a:b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наработки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g37030d5eaa2_2_123"/>
          <p:cNvSpPr txBox="1"/>
          <p:nvPr/>
        </p:nvSpPr>
        <p:spPr>
          <a:xfrm>
            <a:off x="5045275" y="213875"/>
            <a:ext cx="33933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Ближайшие шаги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g37030d5eaa2_2_123"/>
          <p:cNvSpPr/>
          <p:nvPr/>
        </p:nvSpPr>
        <p:spPr>
          <a:xfrm>
            <a:off x="5063975" y="780775"/>
            <a:ext cx="3903000" cy="2292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  <a:effectLst>
            <a:outerShdw blurRad="482600" rotWithShape="0" algn="tl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Доработка плана действий при ЧС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Проработка </a:t>
            </a: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мероприятий</a:t>
            </a: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 и составление плана их проведения на год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Встреча с экспертом</a:t>
            </a:r>
            <a:endParaRPr sz="1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1200"/>
              <a:buFont typeface="Proxima Nova"/>
              <a:buAutoNum type="arabicPeriod"/>
            </a:pPr>
            <a:r>
              <a:rPr lang="ru" sz="1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Редактирование с учетом замечаний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Google Shape;165;g37030d5eaa2_2_123" title="20250716080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200" y="3055951"/>
            <a:ext cx="2011349" cy="201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36f1c48a15a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36f1c48a15a_2_7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6f1c48a15a_2_7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Кура</a:t>
            </a: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торство. Я хочу быть куратором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g36f1c48a15a_2_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4" name="Google Shape;174;g36f1c48a15a_2_7"/>
          <p:cNvSpPr txBox="1"/>
          <p:nvPr/>
        </p:nvSpPr>
        <p:spPr>
          <a:xfrm>
            <a:off x="398500" y="1294325"/>
            <a:ext cx="5569800" cy="3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Куратор</a:t>
            </a:r>
            <a:r>
              <a:rPr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 - это человек, который помогает первокурсникам адаптироваться к учебному процессу и студенческой жизни. Проявляет инициативу в проведении мероприятий, которые способствуют сплочению группы, всего курса и факультета в целом.</a:t>
            </a:r>
            <a:endParaRPr sz="18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Бенчмарки </a:t>
            </a:r>
            <a:r>
              <a:rPr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(конкретная деятельность куратора)</a:t>
            </a:r>
            <a:endParaRPr sz="18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8 российских вузов, 4 факультета в НГУ</a:t>
            </a:r>
            <a:endParaRPr sz="18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5" name="Google Shape;175;g36f1c48a15a_2_7" title="qr-code (4).p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1700" y="1631074"/>
            <a:ext cx="2316901" cy="231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37030d5eaa2_6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5" y="-94745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37030d5eaa2_6_15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7030d5eaa2_6_15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Кураторство. Образ результата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g37030d5eaa2_6_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4" name="Google Shape;184;g37030d5eaa2_6_15"/>
          <p:cNvSpPr txBox="1"/>
          <p:nvPr/>
        </p:nvSpPr>
        <p:spPr>
          <a:xfrm>
            <a:off x="591600" y="936900"/>
            <a:ext cx="7876800" cy="3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Как я стану таким куратором?</a:t>
            </a:r>
            <a:endParaRPr b="1"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Мои дефициты:</a:t>
            </a:r>
            <a:endParaRPr b="1" sz="18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Ответить на вопрос,</a:t>
            </a:r>
            <a:r>
              <a:rPr b="1"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 как</a:t>
            </a:r>
            <a:r>
              <a:rPr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 я буду это делать?</a:t>
            </a:r>
            <a:endParaRPr sz="18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Пример:</a:t>
            </a:r>
            <a:endParaRPr i="1" sz="18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первая встреча-знакомство             какие могут возникнуть трудности? </a:t>
            </a:r>
            <a:endParaRPr sz="18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Цель</a:t>
            </a:r>
            <a:r>
              <a:rPr b="1"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 на конец БММ:</a:t>
            </a:r>
            <a:br>
              <a:rPr lang="ru" sz="18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1800">
                <a:solidFill>
                  <a:srgbClr val="404040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Выявить ключевые характеристики деятельности куратора (в том числе ключевые дефициты текущих кураторов) и разработать дорожную карту развития необходимых компетенций для будущих кураторов.</a:t>
            </a:r>
            <a:endParaRPr sz="1800">
              <a:solidFill>
                <a:srgbClr val="40404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5" name="Google Shape;185;g37030d5eaa2_6_15"/>
          <p:cNvCxnSpPr/>
          <p:nvPr/>
        </p:nvCxnSpPr>
        <p:spPr>
          <a:xfrm>
            <a:off x="3720413" y="2520810"/>
            <a:ext cx="56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