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 SemiBold"/>
      <p:regular r:id="rId18"/>
      <p:bold r:id="rId19"/>
      <p:italic r:id="rId20"/>
      <p:boldItalic r:id="rId21"/>
    </p:embeddedFont>
    <p:embeddedFont>
      <p:font typeface="Proxima Nova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Proxima Nova Semibold"/>
      <p:regular r:id="rId30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3" roundtripDataSignature="AMtx7mhSKEWKIxe144umul9oX8ovoAr3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italic.fntdata"/><Relationship Id="rId22" Type="http://schemas.openxmlformats.org/officeDocument/2006/relationships/font" Target="fonts/ProximaNova-regular.fntdata"/><Relationship Id="rId21" Type="http://schemas.openxmlformats.org/officeDocument/2006/relationships/font" Target="fonts/MontserratSemiBold-boldItalic.fntdata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Semibold-bold.fntdata"/><Relationship Id="rId30" Type="http://schemas.openxmlformats.org/officeDocument/2006/relationships/font" Target="fonts/ProximaNovaSemibold-regular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ProximaNovaSemi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SemiBold-bold.fntdata"/><Relationship Id="rId1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ee15e92be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36ee15e92b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200">
                <a:solidFill>
                  <a:srgbClr val="374151"/>
                </a:solidFill>
                <a:highlight>
                  <a:srgbClr val="FFFFFF"/>
                </a:highlight>
              </a:rPr>
              <a:t>Создать и утвердить схему системы студенческого самоуправления на мехмате, которая улучшит учебную, внеучебную и трудовую деятельность студентов, с последующим детальным описанием работы органов самоуправления до 19 июля.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ee15e92b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36ee15e92b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200">
                <a:solidFill>
                  <a:srgbClr val="374151"/>
                </a:solidFill>
                <a:highlight>
                  <a:srgbClr val="FFFFFF"/>
                </a:highlight>
              </a:rPr>
              <a:t>Создать и утвердить схему системы студенческого самоуправления на мехмате, которая улучшит учебную, внеучебную и трудовую деятельность студентов, с последующим детальным описанием работы органов самоуправления до 19 июля.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ee15e92be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36ee15e92be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200">
                <a:solidFill>
                  <a:srgbClr val="374151"/>
                </a:solidFill>
                <a:highlight>
                  <a:srgbClr val="FFFFFF"/>
                </a:highlight>
              </a:rPr>
              <a:t>Создать и утвердить схему системы студенческого самоуправления на мехмате, которая улучшит учебную, внеучебную и трудовую деятельность студентов, с последующим детальным описанием работы органов самоуправления до 19 июля.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e49aa5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36e49aa5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ee15e92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36ee15e92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ee15e92b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36ee15e92b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200">
                <a:solidFill>
                  <a:srgbClr val="374151"/>
                </a:solidFill>
                <a:highlight>
                  <a:srgbClr val="FFFFFF"/>
                </a:highlight>
              </a:rPr>
              <a:t>Создать и утвердить схему системы студенческого самоуправления на мехмате, которая улучшит учебную, внеучебную и трудовую деятельность студентов, с последующим детальным описанием работы органов самоуправления до 19 июля.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e9774e33e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36e9774e33e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200">
                <a:solidFill>
                  <a:srgbClr val="374151"/>
                </a:solidFill>
                <a:highlight>
                  <a:srgbClr val="FFFFFF"/>
                </a:highlight>
              </a:rPr>
              <a:t>Создать и утвердить схему системы студенческого самоуправления на мехмате, которая улучшит учебную, внеучебную и трудовую деятельность студентов, с последующим детальным описанием работы органов самоуправления до 19 июля.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ee15e92b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36ee15e92b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200">
                <a:solidFill>
                  <a:srgbClr val="374151"/>
                </a:solidFill>
                <a:highlight>
                  <a:srgbClr val="FFFFFF"/>
                </a:highlight>
              </a:rPr>
              <a:t>Создать и утвердить схему системы студенческого самоуправления на мехмате, которая улучшит учебную, внеучебную и трудовую деятельность студентов, с последующим детальным описанием работы органов самоуправления до 19 июля.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ee15e92b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36ee15e92b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200">
                <a:solidFill>
                  <a:srgbClr val="374151"/>
                </a:solidFill>
                <a:highlight>
                  <a:srgbClr val="FFFFFF"/>
                </a:highlight>
              </a:rPr>
              <a:t>Создать и утвердить схему системы студенческого самоуправления на мехмате, которая улучшит учебную, внеучебную и трудовую деятельность студентов, с последующим детальным описанием работы органов самоуправления до 19 июля.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ee15e92b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6ee15e92b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200">
                <a:solidFill>
                  <a:srgbClr val="374151"/>
                </a:solidFill>
                <a:highlight>
                  <a:srgbClr val="FFFFFF"/>
                </a:highlight>
              </a:rPr>
              <a:t>Создать и утвердить схему системы студенческого самоуправления на мехмате, которая улучшит учебную, внеучебную и трудовую деятельность студентов, с последующим детальным описанием работы органов самоуправления до 19 июля.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ee15e92b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36ee15e92b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200">
                <a:solidFill>
                  <a:srgbClr val="374151"/>
                </a:solidFill>
                <a:highlight>
                  <a:srgbClr val="FFFFFF"/>
                </a:highlight>
              </a:rPr>
              <a:t>Создать и утвердить схему системы студенческого самоуправления на мехмате, которая улучшит учебную, внеучебную и трудовую деятельность студентов, с последующим детальным описанием работы органов самоуправления до 19 июля.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6" name="Google Shape;5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Google Shape;16;p11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7" name="Google Shape;17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>
  <p:cSld name="Заголовок и объект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628650" y="138589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095525" y="-1973125"/>
            <a:ext cx="9650048" cy="9650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032750" y="0"/>
            <a:ext cx="15816627" cy="861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4625" y="1880424"/>
            <a:ext cx="2192000" cy="17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"/>
          <p:cNvSpPr txBox="1"/>
          <p:nvPr/>
        </p:nvSpPr>
        <p:spPr>
          <a:xfrm>
            <a:off x="3908300" y="1195900"/>
            <a:ext cx="49227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rgbClr val="54B68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СИСТЕМА СТУДЕНЧЕСКОГО САМОУПРАВЛЕНИЯ НА ММФ</a:t>
            </a:r>
            <a:endParaRPr b="0" i="0" sz="2400" u="none" cap="none" strike="noStrike">
              <a:solidFill>
                <a:srgbClr val="54B68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7915668" y="4537850"/>
            <a:ext cx="152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БММ 2025</a:t>
            </a:r>
            <a:endParaRPr b="0" i="0" sz="1600" u="none" cap="none" strike="noStrike">
              <a:solidFill>
                <a:schemeClr val="dk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g36ee15e92be_1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5" y="-947450"/>
            <a:ext cx="9026852" cy="6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36ee15e92be_1_19"/>
          <p:cNvSpPr txBox="1"/>
          <p:nvPr/>
        </p:nvSpPr>
        <p:spPr>
          <a:xfrm>
            <a:off x="545450" y="1294315"/>
            <a:ext cx="8218200" cy="3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434242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Создание процесса организации мероприятий на ММФ НГУ</a:t>
            </a:r>
            <a:endParaRPr sz="2200">
              <a:solidFill>
                <a:srgbClr val="434242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242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2200"/>
              <a:buFont typeface="Proxima Nova"/>
              <a:buAutoNum type="arabicPeriod"/>
            </a:pPr>
            <a:r>
              <a:rPr lang="ru" sz="2200">
                <a:solidFill>
                  <a:srgbClr val="434242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технологичность</a:t>
            </a:r>
            <a:endParaRPr sz="2200">
              <a:solidFill>
                <a:srgbClr val="434242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242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2200"/>
              <a:buFont typeface="Proxima Nova"/>
              <a:buAutoNum type="arabicPeriod"/>
            </a:pPr>
            <a:r>
              <a:rPr lang="ru" sz="2200">
                <a:solidFill>
                  <a:srgbClr val="434242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Понятность и прозрачность</a:t>
            </a:r>
            <a:endParaRPr sz="2200">
              <a:solidFill>
                <a:srgbClr val="434242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242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2200"/>
              <a:buFont typeface="Proxima Nova"/>
              <a:buAutoNum type="arabicPeriod"/>
            </a:pPr>
            <a:r>
              <a:rPr lang="ru" sz="2200">
                <a:solidFill>
                  <a:srgbClr val="434242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Минимальное участие заказчика</a:t>
            </a:r>
            <a:endParaRPr sz="2200">
              <a:solidFill>
                <a:srgbClr val="434242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g36ee15e92be_1_19"/>
          <p:cNvSpPr txBox="1"/>
          <p:nvPr/>
        </p:nvSpPr>
        <p:spPr>
          <a:xfrm>
            <a:off x="620925" y="500450"/>
            <a:ext cx="3234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36ee15e92be_1_19"/>
          <p:cNvSpPr txBox="1"/>
          <p:nvPr/>
        </p:nvSpPr>
        <p:spPr>
          <a:xfrm>
            <a:off x="591600" y="321050"/>
            <a:ext cx="79608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Организация мероприятий</a:t>
            </a:r>
            <a:endParaRPr b="1" sz="2400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Образ результата на конец проекта</a:t>
            </a:r>
            <a:endParaRPr b="1" sz="2400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g36ee15e92be_1_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36ee15e92be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5" y="-947450"/>
            <a:ext cx="9026852" cy="6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36ee15e92be_0_16"/>
          <p:cNvSpPr txBox="1"/>
          <p:nvPr/>
        </p:nvSpPr>
        <p:spPr>
          <a:xfrm>
            <a:off x="545450" y="1294315"/>
            <a:ext cx="8218200" cy="3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g36ee15e92be_0_16"/>
          <p:cNvSpPr txBox="1"/>
          <p:nvPr/>
        </p:nvSpPr>
        <p:spPr>
          <a:xfrm>
            <a:off x="620925" y="500450"/>
            <a:ext cx="3234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36ee15e92be_0_16"/>
          <p:cNvSpPr txBox="1"/>
          <p:nvPr/>
        </p:nvSpPr>
        <p:spPr>
          <a:xfrm>
            <a:off x="591600" y="321050"/>
            <a:ext cx="79608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Организация мероприятий</a:t>
            </a:r>
            <a:endParaRPr b="1" sz="2400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Образ результата на конец БММ</a:t>
            </a:r>
            <a:endParaRPr b="1" sz="2400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g36ee15e92be_0_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71" name="Google Shape;171;g36ee15e92be_0_16"/>
          <p:cNvSpPr txBox="1"/>
          <p:nvPr/>
        </p:nvSpPr>
        <p:spPr>
          <a:xfrm>
            <a:off x="258700" y="1301950"/>
            <a:ext cx="8466600" cy="3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1. Четкое описание технологического процесса</a:t>
            </a:r>
            <a:endParaRPr sz="2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2. Чек-листы для контроля</a:t>
            </a:r>
            <a:endParaRPr sz="2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3. Оценка потребности процесса</a:t>
            </a:r>
            <a:endParaRPr sz="2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4. План, как реализовывать мероприятия</a:t>
            </a:r>
            <a:endParaRPr sz="2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g36ee15e92be_1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5" y="-947450"/>
            <a:ext cx="9026852" cy="6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36ee15e92be_1_44"/>
          <p:cNvSpPr txBox="1"/>
          <p:nvPr/>
        </p:nvSpPr>
        <p:spPr>
          <a:xfrm>
            <a:off x="545450" y="1294315"/>
            <a:ext cx="8218200" cy="3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8" name="Google Shape;178;g36ee15e92be_1_44"/>
          <p:cNvSpPr txBox="1"/>
          <p:nvPr/>
        </p:nvSpPr>
        <p:spPr>
          <a:xfrm>
            <a:off x="620925" y="500450"/>
            <a:ext cx="3234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36ee15e92be_1_44"/>
          <p:cNvSpPr txBox="1"/>
          <p:nvPr/>
        </p:nvSpPr>
        <p:spPr>
          <a:xfrm>
            <a:off x="591600" y="321050"/>
            <a:ext cx="79608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Организация мероприятий</a:t>
            </a:r>
            <a:endParaRPr b="1" sz="2400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План на второй модуль БММ</a:t>
            </a:r>
            <a:endParaRPr b="1" sz="2400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g36ee15e92be_1_4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81" name="Google Shape;181;g36ee15e92be_1_44"/>
          <p:cNvSpPr txBox="1"/>
          <p:nvPr/>
        </p:nvSpPr>
        <p:spPr>
          <a:xfrm>
            <a:off x="258700" y="1301950"/>
            <a:ext cx="8466600" cy="3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2200"/>
              <a:buFont typeface="Proxima Nova"/>
              <a:buAutoNum type="arabicPeriod"/>
            </a:pPr>
            <a:r>
              <a:rPr lang="ru" sz="2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Анализ мероприятий на ММФ</a:t>
            </a:r>
            <a:endParaRPr sz="2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2200"/>
              <a:buFont typeface="Proxima Nova"/>
              <a:buAutoNum type="arabicPeriod"/>
            </a:pPr>
            <a:r>
              <a:rPr lang="ru" sz="2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Составление классификации мероприятий</a:t>
            </a:r>
            <a:endParaRPr sz="2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2200"/>
              <a:buFont typeface="Proxima Nova"/>
              <a:buAutoNum type="arabicPeriod"/>
            </a:pPr>
            <a:r>
              <a:rPr lang="ru" sz="2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Составление иерархической схемы работ и сетевого графика</a:t>
            </a:r>
            <a:r>
              <a:rPr lang="ru" sz="2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2200"/>
              <a:buFont typeface="Proxima Nova"/>
              <a:buAutoNum type="arabicPeriod"/>
            </a:pPr>
            <a:r>
              <a:rPr lang="ru" sz="2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Выделение возможных партнеров из структуры НГУ</a:t>
            </a:r>
            <a:endParaRPr sz="2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2200"/>
              <a:buFont typeface="Proxima Nova"/>
              <a:buAutoNum type="arabicPeriod"/>
            </a:pPr>
            <a:r>
              <a:rPr lang="ru" sz="2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Интервью с организаторами</a:t>
            </a:r>
            <a:endParaRPr sz="2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2200"/>
              <a:buFont typeface="Proxima Nova"/>
              <a:buAutoNum type="arabicPeriod"/>
            </a:pPr>
            <a:r>
              <a:rPr lang="ru" sz="2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Написание методических материалов</a:t>
            </a:r>
            <a:endParaRPr sz="2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e49aa5437_0_0"/>
          <p:cNvSpPr txBox="1"/>
          <p:nvPr/>
        </p:nvSpPr>
        <p:spPr>
          <a:xfrm>
            <a:off x="620925" y="500450"/>
            <a:ext cx="3234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g36e49aa543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125" y="-1095900"/>
            <a:ext cx="9026852" cy="6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36e49aa5437_0_0"/>
          <p:cNvSpPr txBox="1"/>
          <p:nvPr/>
        </p:nvSpPr>
        <p:spPr>
          <a:xfrm>
            <a:off x="591600" y="321050"/>
            <a:ext cx="79608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i="0" lang="ru" sz="2400" u="none" cap="none" strike="noStrike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О чем наш проект?</a:t>
            </a:r>
            <a:endParaRPr b="1" i="0" sz="2400" u="none" cap="none" strike="noStrike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g36e49aa5437_0_0"/>
          <p:cNvSpPr txBox="1"/>
          <p:nvPr/>
        </p:nvSpPr>
        <p:spPr>
          <a:xfrm>
            <a:off x="591600" y="500450"/>
            <a:ext cx="7712400" cy="3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37415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ru" sz="2200" u="none" cap="none" strike="noStrike">
                <a:solidFill>
                  <a:srgbClr val="374151"/>
                </a:solidFill>
                <a:latin typeface="Proxima Nova"/>
                <a:ea typeface="Proxima Nova"/>
                <a:cs typeface="Proxima Nova"/>
                <a:sym typeface="Proxima Nova"/>
              </a:rPr>
              <a:t>Проект направлен на создание системы студенческого самоуправления на механико-математическом факультете, которая будет интегрирована в уже существующую структуру факультета. </a:t>
            </a:r>
            <a:endParaRPr b="0" i="0" sz="1800" u="none" cap="none" strike="noStrike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g36e49aa5437_0_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ee15e92be_1_0"/>
          <p:cNvSpPr txBox="1"/>
          <p:nvPr/>
        </p:nvSpPr>
        <p:spPr>
          <a:xfrm>
            <a:off x="620925" y="500450"/>
            <a:ext cx="3234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g36ee15e92be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3150" y="-1140425"/>
            <a:ext cx="9026852" cy="6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36ee15e92be_1_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8" name="Google Shape;88;g36ee15e92be_1_0"/>
          <p:cNvSpPr/>
          <p:nvPr/>
        </p:nvSpPr>
        <p:spPr>
          <a:xfrm>
            <a:off x="4832000" y="2982175"/>
            <a:ext cx="1613700" cy="1127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482600" rotWithShape="0" algn="tl">
              <a:srgbClr val="000000">
                <a:alpha val="1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Студсовет общежитий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g36ee15e92be_1_0"/>
          <p:cNvSpPr/>
          <p:nvPr/>
        </p:nvSpPr>
        <p:spPr>
          <a:xfrm>
            <a:off x="2768350" y="2982175"/>
            <a:ext cx="1732800" cy="1127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482600" rotWithShape="0" algn="tl">
              <a:srgbClr val="000000">
                <a:alpha val="1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Кураторство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g36ee15e92be_1_0"/>
          <p:cNvSpPr/>
          <p:nvPr/>
        </p:nvSpPr>
        <p:spPr>
          <a:xfrm>
            <a:off x="416650" y="2982175"/>
            <a:ext cx="1640400" cy="1127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482600" rotWithShape="0" algn="tl">
              <a:srgbClr val="000000">
                <a:alpha val="1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Организация мероприятий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g36ee15e92be_1_0"/>
          <p:cNvSpPr/>
          <p:nvPr/>
        </p:nvSpPr>
        <p:spPr>
          <a:xfrm>
            <a:off x="6815475" y="2982175"/>
            <a:ext cx="1968000" cy="1127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482600" rotWithShape="0" algn="tl">
              <a:srgbClr val="000000">
                <a:alpha val="1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Практики на МКН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g36ee15e92be_1_0"/>
          <p:cNvSpPr/>
          <p:nvPr/>
        </p:nvSpPr>
        <p:spPr>
          <a:xfrm>
            <a:off x="2871000" y="822250"/>
            <a:ext cx="3402000" cy="966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482600" rotWithShape="0" algn="tl">
              <a:srgbClr val="000000">
                <a:alpha val="1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Проект системы самоуправления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3" name="Google Shape;93;g36ee15e92be_1_0"/>
          <p:cNvCxnSpPr>
            <a:stCxn id="92" idx="2"/>
            <a:endCxn id="90" idx="0"/>
          </p:cNvCxnSpPr>
          <p:nvPr/>
        </p:nvCxnSpPr>
        <p:spPr>
          <a:xfrm flipH="1">
            <a:off x="1236900" y="1788850"/>
            <a:ext cx="3335100" cy="11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g36ee15e92be_1_0"/>
          <p:cNvCxnSpPr>
            <a:stCxn id="92" idx="2"/>
            <a:endCxn id="89" idx="0"/>
          </p:cNvCxnSpPr>
          <p:nvPr/>
        </p:nvCxnSpPr>
        <p:spPr>
          <a:xfrm flipH="1">
            <a:off x="3634800" y="1788850"/>
            <a:ext cx="937200" cy="11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g36ee15e92be_1_0"/>
          <p:cNvCxnSpPr>
            <a:stCxn id="92" idx="2"/>
            <a:endCxn id="88" idx="0"/>
          </p:cNvCxnSpPr>
          <p:nvPr/>
        </p:nvCxnSpPr>
        <p:spPr>
          <a:xfrm>
            <a:off x="4572000" y="1788850"/>
            <a:ext cx="1066800" cy="11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g36ee15e92be_1_0"/>
          <p:cNvCxnSpPr>
            <a:stCxn id="92" idx="2"/>
            <a:endCxn id="91" idx="0"/>
          </p:cNvCxnSpPr>
          <p:nvPr/>
        </p:nvCxnSpPr>
        <p:spPr>
          <a:xfrm>
            <a:off x="4572000" y="1788850"/>
            <a:ext cx="3227400" cy="11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ee15e92be_0_23"/>
          <p:cNvSpPr txBox="1"/>
          <p:nvPr/>
        </p:nvSpPr>
        <p:spPr>
          <a:xfrm>
            <a:off x="509350" y="1154990"/>
            <a:ext cx="8218200" cy="3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В студенческом совете общежития определены приоритетные задачи на предстоящий учебный год. Ключевыми направлениями работы станут:</a:t>
            </a:r>
            <a:endParaRPr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roxima Nova"/>
              <a:buChar char="●"/>
            </a:pPr>
            <a:r>
              <a:rPr lang="ru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Совершенствование деятельности существующих подразделений, созданных в текущем году</a:t>
            </a:r>
            <a:endParaRPr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roxima Nova"/>
              <a:buChar char="●"/>
            </a:pPr>
            <a:r>
              <a:rPr lang="ru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Развитие культурно-массовой составляющей через организацию мероприятий</a:t>
            </a:r>
            <a:endParaRPr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roxima Nova"/>
              <a:buChar char="●"/>
            </a:pPr>
            <a:r>
              <a:rPr lang="ru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Модернизация системы студенческого самоуправления с учетом современных тенденций</a:t>
            </a:r>
            <a:endParaRPr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g36ee15e92be_0_23"/>
          <p:cNvSpPr txBox="1"/>
          <p:nvPr/>
        </p:nvSpPr>
        <p:spPr>
          <a:xfrm>
            <a:off x="620925" y="500450"/>
            <a:ext cx="3234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36ee15e92be_0_23"/>
          <p:cNvSpPr txBox="1"/>
          <p:nvPr/>
        </p:nvSpPr>
        <p:spPr>
          <a:xfrm>
            <a:off x="509350" y="313950"/>
            <a:ext cx="79608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За что отвечает данный отдел</a:t>
            </a:r>
            <a:endParaRPr b="1" sz="2400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Студсовет общежитий</a:t>
            </a:r>
            <a:endParaRPr b="1" sz="2400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g36ee15e92be_0_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05" name="Google Shape;105;g36ee15e92be_0_23"/>
          <p:cNvPicPr preferRelativeResize="0"/>
          <p:nvPr/>
        </p:nvPicPr>
        <p:blipFill rotWithShape="1">
          <a:blip r:embed="rId3">
            <a:alphaModFix/>
          </a:blip>
          <a:srcRect b="5999" l="-24570" r="24570" t="-6000"/>
          <a:stretch/>
        </p:blipFill>
        <p:spPr>
          <a:xfrm>
            <a:off x="-500719" y="-1046700"/>
            <a:ext cx="9016068" cy="619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36e9774e33e_2_16"/>
          <p:cNvPicPr preferRelativeResize="0"/>
          <p:nvPr/>
        </p:nvPicPr>
        <p:blipFill rotWithShape="1">
          <a:blip r:embed="rId3">
            <a:alphaModFix/>
          </a:blip>
          <a:srcRect b="2330" l="-1319" r="1320" t="-2330"/>
          <a:stretch/>
        </p:blipFill>
        <p:spPr>
          <a:xfrm>
            <a:off x="0" y="-985050"/>
            <a:ext cx="9026852" cy="6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36e9774e33e_2_16"/>
          <p:cNvSpPr txBox="1"/>
          <p:nvPr/>
        </p:nvSpPr>
        <p:spPr>
          <a:xfrm>
            <a:off x="552850" y="1294315"/>
            <a:ext cx="8218200" cy="3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Планируемые изменения и дополнения будут направлены на совершенствование структуры студенческого совета и создание более эффективной системы студенческого самоуправления, отвечающей современным требованиям и потребностям проживающих.</a:t>
            </a:r>
            <a:endParaRPr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Для достижения поставленных целей планируется изучить опыт других студсоветов университета и студенческих советов общежитий других вузов.</a:t>
            </a:r>
            <a:endParaRPr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g36e9774e33e_2_16"/>
          <p:cNvSpPr txBox="1"/>
          <p:nvPr/>
        </p:nvSpPr>
        <p:spPr>
          <a:xfrm>
            <a:off x="620925" y="500450"/>
            <a:ext cx="3234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36e9774e33e_2_16"/>
          <p:cNvSpPr txBox="1"/>
          <p:nvPr/>
        </p:nvSpPr>
        <p:spPr>
          <a:xfrm>
            <a:off x="591600" y="321050"/>
            <a:ext cx="79608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Цель на конец БММ</a:t>
            </a:r>
            <a:endParaRPr b="1" sz="2400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Студсовет общежитий </a:t>
            </a:r>
            <a:endParaRPr b="1" i="0" sz="2400" u="none" cap="none" strike="noStrike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g36e9774e33e_2_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36ee15e92be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5" y="-947450"/>
            <a:ext cx="9026852" cy="6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36ee15e92be_0_30"/>
          <p:cNvSpPr txBox="1"/>
          <p:nvPr/>
        </p:nvSpPr>
        <p:spPr>
          <a:xfrm>
            <a:off x="552850" y="1294315"/>
            <a:ext cx="8218200" cy="3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Амбиция на 2026:</a:t>
            </a:r>
            <a:endParaRPr b="1"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Сплочение группы, всего курса и ММФ посредством системы кураторства. Кураторы </a:t>
            </a:r>
            <a:r>
              <a:rPr lang="ru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способствуют</a:t>
            </a:r>
            <a:r>
              <a:rPr lang="ru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процессу сближения студентов друг с другом с помощью близкого общения с ними и организации общих мероприятий. </a:t>
            </a:r>
            <a:endParaRPr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g36ee15e92be_0_30"/>
          <p:cNvSpPr txBox="1"/>
          <p:nvPr/>
        </p:nvSpPr>
        <p:spPr>
          <a:xfrm>
            <a:off x="620925" y="500450"/>
            <a:ext cx="3234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36ee15e92be_0_30"/>
          <p:cNvSpPr txBox="1"/>
          <p:nvPr/>
        </p:nvSpPr>
        <p:spPr>
          <a:xfrm>
            <a:off x="591600" y="321050"/>
            <a:ext cx="79608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За что отвечает данный отдел</a:t>
            </a:r>
            <a:endParaRPr b="1" sz="2400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Система кураторства</a:t>
            </a:r>
            <a:endParaRPr b="1" i="0" sz="2400" u="none" cap="none" strike="noStrike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g36ee15e92be_0_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36ee15e92be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5" y="-947450"/>
            <a:ext cx="9026852" cy="6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36ee15e92be_0_2"/>
          <p:cNvSpPr txBox="1"/>
          <p:nvPr/>
        </p:nvSpPr>
        <p:spPr>
          <a:xfrm>
            <a:off x="552850" y="1294315"/>
            <a:ext cx="8218200" cy="3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g36ee15e92be_0_2"/>
          <p:cNvSpPr txBox="1"/>
          <p:nvPr/>
        </p:nvSpPr>
        <p:spPr>
          <a:xfrm>
            <a:off x="620925" y="500450"/>
            <a:ext cx="3234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36ee15e92be_0_2"/>
          <p:cNvSpPr txBox="1"/>
          <p:nvPr/>
        </p:nvSpPr>
        <p:spPr>
          <a:xfrm>
            <a:off x="591600" y="321050"/>
            <a:ext cx="79608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Цель на конец БММ</a:t>
            </a:r>
            <a:b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Система кураторства</a:t>
            </a:r>
            <a:endParaRPr b="1" i="0" sz="2400" u="none" cap="none" strike="noStrike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g36ee15e92be_0_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3" name="Google Shape;133;g36ee15e92be_0_2"/>
          <p:cNvSpPr txBox="1"/>
          <p:nvPr/>
        </p:nvSpPr>
        <p:spPr>
          <a:xfrm>
            <a:off x="2671325" y="2303925"/>
            <a:ext cx="705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34" name="Google Shape;134;g36ee15e92be_0_2"/>
          <p:cNvSpPr txBox="1"/>
          <p:nvPr/>
        </p:nvSpPr>
        <p:spPr>
          <a:xfrm>
            <a:off x="462900" y="1028752"/>
            <a:ext cx="8218200" cy="3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Разработать модель кураторства на механико-математическом факультете НГУ, которая поможет сформировать близкие отношения внутри группы и на всем факультете через кураторские микро-практики, мероприятия и совместную деятельность.</a:t>
            </a:r>
            <a:endParaRPr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b="1"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Модель кураторства</a:t>
            </a: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— роли, задачи, подходы и базовые принципы.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b="1"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Гайд куратора</a:t>
            </a: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— PDF-инструкция с практиками, чек-листами и примерами мини-мероприятий.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AutoNum type="arabicPeriod"/>
            </a:pPr>
            <a:r>
              <a:rPr b="1"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Концепцию и программу Школы кураторства</a:t>
            </a: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на ММФ </a:t>
            </a: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(3 дня, август).</a:t>
            </a:r>
            <a:endParaRPr i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36ee15e92be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5" y="-947450"/>
            <a:ext cx="9026852" cy="6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36ee15e92be_0_9"/>
          <p:cNvSpPr txBox="1"/>
          <p:nvPr/>
        </p:nvSpPr>
        <p:spPr>
          <a:xfrm>
            <a:off x="618750" y="1264900"/>
            <a:ext cx="7906500" cy="3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В</a:t>
            </a:r>
            <a:r>
              <a:rPr lang="ru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рамках БММ </a:t>
            </a:r>
            <a:r>
              <a:rPr lang="ru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создать дорожную карту для проведения пилота практик на МКН в 6 семестре 2026 года. </a:t>
            </a:r>
            <a:endParaRPr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Дорожная карта будет включать три основных блока: подготовительный и сопроводительный периоды, а также подведение итогов.</a:t>
            </a:r>
            <a:endParaRPr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g36ee15e92be_0_9"/>
          <p:cNvSpPr txBox="1"/>
          <p:nvPr/>
        </p:nvSpPr>
        <p:spPr>
          <a:xfrm>
            <a:off x="620925" y="500450"/>
            <a:ext cx="3234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36ee15e92be_0_9"/>
          <p:cNvSpPr txBox="1"/>
          <p:nvPr/>
        </p:nvSpPr>
        <p:spPr>
          <a:xfrm>
            <a:off x="591600" y="321050"/>
            <a:ext cx="79608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Цель на конец БММ </a:t>
            </a:r>
            <a:endParaRPr b="1" sz="2400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Практики на МКН</a:t>
            </a:r>
            <a:endParaRPr b="1" i="0" sz="2400" u="none" cap="none" strike="noStrike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g36ee15e92be_0_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36ee15e92be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5" y="-947450"/>
            <a:ext cx="9026852" cy="6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36ee15e92be_0_37"/>
          <p:cNvSpPr txBox="1"/>
          <p:nvPr/>
        </p:nvSpPr>
        <p:spPr>
          <a:xfrm>
            <a:off x="334200" y="1271515"/>
            <a:ext cx="8218200" cy="3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Анализ существующих примеров реализации практик внутри НГУ, а также в иных университетах. </a:t>
            </a:r>
            <a:endParaRPr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Определение образа результата, который будет достигаться посредством дорожной карты. </a:t>
            </a:r>
            <a:endParaRPr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Составление дорожной карты (выделение больших блоков, проработка деталей и сценариев развития событий)</a:t>
            </a:r>
            <a:endParaRPr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g36ee15e92be_0_37"/>
          <p:cNvSpPr txBox="1"/>
          <p:nvPr/>
        </p:nvSpPr>
        <p:spPr>
          <a:xfrm>
            <a:off x="620925" y="500450"/>
            <a:ext cx="3234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36ee15e92be_0_37"/>
          <p:cNvSpPr txBox="1"/>
          <p:nvPr/>
        </p:nvSpPr>
        <p:spPr>
          <a:xfrm>
            <a:off x="591600" y="321050"/>
            <a:ext cx="79608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За что отвечает данный отдел</a:t>
            </a:r>
            <a:endParaRPr b="1" sz="2400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Практики МКН</a:t>
            </a:r>
            <a:endParaRPr b="1" i="0" sz="2400" u="none" cap="none" strike="noStrike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g36ee15e92be_0_3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