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Montserrat SemiBold"/>
      <p:regular r:id="rId24"/>
      <p:bold r:id="rId25"/>
      <p:italic r:id="rId26"/>
      <p:boldItalic r:id="rId27"/>
    </p:embeddedFont>
    <p:embeddedFont>
      <p:font typeface="Proxima Nova"/>
      <p:regular r:id="rId28"/>
      <p:bold r:id="rId29"/>
      <p:italic r:id="rId30"/>
      <p:boldItalic r:id="rId31"/>
    </p:embeddedFont>
    <p:embeddedFont>
      <p:font typeface="Montserrat"/>
      <p:regular r:id="rId32"/>
      <p:bold r:id="rId33"/>
      <p:italic r:id="rId34"/>
      <p:boldItalic r:id="rId35"/>
    </p:embeddedFont>
    <p:embeddedFont>
      <p:font typeface="Proxima Nova Semibold"/>
      <p:regular r:id="rId36"/>
      <p:bold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9" roundtripDataSignature="AMtx7mhvWMJN1muWEmlgZCAZlRe0yYS9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ontserratSemiBold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SemiBold-italic.fntdata"/><Relationship Id="rId25" Type="http://schemas.openxmlformats.org/officeDocument/2006/relationships/font" Target="fonts/MontserratSemiBold-bold.fntdata"/><Relationship Id="rId28" Type="http://schemas.openxmlformats.org/officeDocument/2006/relationships/font" Target="fonts/ProximaNova-regular.fntdata"/><Relationship Id="rId27" Type="http://schemas.openxmlformats.org/officeDocument/2006/relationships/font" Target="fonts/MontserratSemiBol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roximaNova-boldItalic.fntdata"/><Relationship Id="rId3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ProximaNovaSemibold-bold.fntdata"/><Relationship Id="rId14" Type="http://schemas.openxmlformats.org/officeDocument/2006/relationships/slide" Target="slides/slide9.xml"/><Relationship Id="rId36" Type="http://schemas.openxmlformats.org/officeDocument/2006/relationships/font" Target="fonts/ProximaNovaSemibold-regular.fntdata"/><Relationship Id="rId17" Type="http://schemas.openxmlformats.org/officeDocument/2006/relationships/slide" Target="slides/slide12.xml"/><Relationship Id="rId39" Type="http://customschemas.google.com/relationships/presentationmetadata" Target="metadata"/><Relationship Id="rId16" Type="http://schemas.openxmlformats.org/officeDocument/2006/relationships/slide" Target="slides/slide11.xml"/><Relationship Id="rId38" Type="http://schemas.openxmlformats.org/officeDocument/2006/relationships/font" Target="fonts/ProximaNovaSemibold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e9774e33e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36e9774e33e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e9774e33e_2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6e9774e33e_2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e9774e33e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6e9774e33e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e818294e3_1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36e818294e3_1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e7b1fb8a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g36e7b1fb8a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ru" sz="1200">
                <a:solidFill>
                  <a:srgbClr val="374151"/>
                </a:solidFill>
                <a:highlight>
                  <a:srgbClr val="FFFFFF"/>
                </a:highlight>
              </a:rPr>
              <a:t>Создать и утвердить схему системы студенческого самоуправления на мехмате, которая улучшит учебную, внеучебную и трудовую деятельность студентов, с последующим детальным описанием работы органов самоуправления до 19 июля.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e4cb3e8c0_8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36e4cb3e8c0_8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e818294e3_1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6e818294e3_1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e4cb3e8c0_5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6e4cb3e8c0_5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e4cb3e8c0_5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6e4cb3e8c0_5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6e49aa543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6e49aa543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e818294e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g36e818294e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e9774e33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6e9774e33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818294e3_1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6e818294e3_1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e818294e3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6e818294e3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e818294e3_1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36e818294e3_1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e818294e3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6e818294e3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e4cb3e8c0_5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36e4cb3e8c0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1" name="Google Shape;51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2" name="Google Shape;52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6" name="Google Shape;5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9" name="Google Shape;59;p2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11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" name="Google Shape;17;p1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>
  <p:cSld name="Заголовок и объект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" type="body"/>
          </p:nvPr>
        </p:nvSpPr>
        <p:spPr>
          <a:xfrm>
            <a:off x="628650" y="138589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docs.google.com/spreadsheets/d/15hLF4CdHE0peDhI4WVVA1szaJNe3cLQIsoFzeYyc9S4/edit?gid=0#gid=0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095525" y="-1973125"/>
            <a:ext cx="9650048" cy="96500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032750" y="0"/>
            <a:ext cx="15816627" cy="861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04625" y="1880424"/>
            <a:ext cx="2192000" cy="17353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"/>
          <p:cNvSpPr txBox="1"/>
          <p:nvPr/>
        </p:nvSpPr>
        <p:spPr>
          <a:xfrm>
            <a:off x="3908300" y="1195900"/>
            <a:ext cx="49227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ru" sz="2400" u="none" cap="none" strike="noStrike">
                <a:solidFill>
                  <a:srgbClr val="54B68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СИСТЕМА СТУДЕНЧЕСКОГО САМОУПРАВЛЕНИЯ НА ММФ</a:t>
            </a:r>
            <a:endParaRPr b="0" i="0" sz="2400" u="none" cap="none" strike="noStrike">
              <a:solidFill>
                <a:srgbClr val="54B68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" name="Google Shape;71;p1"/>
          <p:cNvSpPr txBox="1"/>
          <p:nvPr/>
        </p:nvSpPr>
        <p:spPr>
          <a:xfrm>
            <a:off x="7786293" y="4568275"/>
            <a:ext cx="1528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i="0" lang="ru" sz="1600" u="none" cap="none" strike="noStrike">
                <a:solidFill>
                  <a:schemeClr val="dk2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БММ 2025</a:t>
            </a:r>
            <a:endParaRPr i="0" sz="1600" u="none" cap="none" strike="noStrike">
              <a:solidFill>
                <a:schemeClr val="dk2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e9774e33e_2_16"/>
          <p:cNvSpPr txBox="1"/>
          <p:nvPr/>
        </p:nvSpPr>
        <p:spPr>
          <a:xfrm>
            <a:off x="552850" y="1294315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ru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В образовательную программу включены 3 курса от компаний-партнеров 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ru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30% студентов проходят практику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19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Proxima Nova"/>
              <a:buChar char="●"/>
            </a:pPr>
            <a:r>
              <a:rPr lang="ru" sz="21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Более 60% студентов дают качественную обратную связь, которую учитывают для корректировки, улучшения и модернизации образовательных программ.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65" name="Google Shape;165;g36e9774e33e_2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555" y="-354962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6e9774e33e_2_1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6e9774e33e_2_16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развития динамической образовательной структуры на 2027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36e9774e33e_2_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g36e9774e33e_2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6e9774e33e_2_8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6e9774e33e_2_8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развития стартапов на 2027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6" name="Google Shape;176;g36e9774e33e_2_8"/>
          <p:cNvSpPr txBox="1"/>
          <p:nvPr/>
        </p:nvSpPr>
        <p:spPr>
          <a:xfrm>
            <a:off x="629050" y="1256138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Не менее 30% студентов вовлечены в стартап деятельность 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Поддержка идей студентов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Популяризация стартапов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g36e9774e33e_2_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g36e9774e33e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6e9774e33e_2_24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6e9774e33e_2_24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развития взаимодействия с выпускниками на 2027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36e9774e33e_2_24"/>
          <p:cNvSpPr txBox="1"/>
          <p:nvPr/>
        </p:nvSpPr>
        <p:spPr>
          <a:xfrm>
            <a:off x="629050" y="1256138"/>
            <a:ext cx="82182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Система привлечения выпускников для:</a:t>
            </a:r>
            <a:b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Преподавания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Трудоустройства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Передачи личного опыта студентам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Финансовое сотрудничество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Вовлечение выпускников в принятие решений о жизни факультета</a:t>
            </a:r>
            <a:endParaRPr sz="22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6" name="Google Shape;186;g36e9774e33e_2_2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6e818294e3_1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36e818294e3_1_101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g36e818294e3_1_101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Образ результата развития организации и проведения мероприятий на 2027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g36e818294e3_1_101"/>
          <p:cNvSpPr txBox="1"/>
          <p:nvPr/>
        </p:nvSpPr>
        <p:spPr>
          <a:xfrm>
            <a:off x="462900" y="1347900"/>
            <a:ext cx="8218200" cy="32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План мероприятий: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○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4 мероприятия в год от студентов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○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2 мероприятий в год по заявке деканата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Существует постоянная команда организаторов 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Реализована преемственность. 25% первого курса будет участвовать в организации мероприятий на следующий год</a:t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g36e818294e3_1_10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g36e7b1fb8ab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6e7b1fb8ab_0_16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6e7b1fb8ab_0_16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Цель по SMARTER (на БММ)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3" name="Google Shape;203;g36e7b1fb8ab_0_16"/>
          <p:cNvSpPr txBox="1"/>
          <p:nvPr/>
        </p:nvSpPr>
        <p:spPr>
          <a:xfrm>
            <a:off x="629050" y="1141925"/>
            <a:ext cx="7923300" cy="31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Разработать и представить к 19 июля 2025 года предварительную модель студенческого самоуправления ММФ НГУ, включающую: структуру с определением ключевых комитетов, черновые варианты основных положений, сформированный реестр направлений деятельности, критерии оценки эффективности системы, при этом обеспечив её интеграцию в существующую структуру факультета без нарушения учебного процесса, и её готовность к дальнейшему масштабированию.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g36e7b1fb8ab_0_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36e4cb3e8c0_8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36e4cb3e8c0_8_33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i="0" lang="ru" sz="2400" u="none" cap="none" strike="noStrike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План 1 модуль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g36e4cb3e8c0_8_33"/>
          <p:cNvSpPr txBox="1"/>
          <p:nvPr/>
        </p:nvSpPr>
        <p:spPr>
          <a:xfrm>
            <a:off x="479500" y="1012225"/>
            <a:ext cx="82182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Структурирование жизни студента и процессов внешнего влияния на него (создание реестра)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Уточнение и модификация после замечаний заказчика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Выделение из них тех, на которые мы способны повлиять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Выбор из них тех, которые возьмет на себя система самоуправления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Работа с бенчмарками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Встреча с экспертом 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схемы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0" i="0" lang="ru" sz="2200" u="none" cap="none" strike="noStrike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Дополнение схемы после замечаний </a:t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g36e4cb3e8c0_8_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6e818294e3_1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6e818294e3_1_83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Новый п</a:t>
            </a:r>
            <a:r>
              <a:rPr b="1" i="0" lang="ru" sz="2400" u="none" cap="none" strike="noStrike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лан на 1 модуль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g36e818294e3_1_8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20" name="Google Shape;220;g36e818294e3_1_83"/>
          <p:cNvSpPr txBox="1"/>
          <p:nvPr/>
        </p:nvSpPr>
        <p:spPr>
          <a:xfrm>
            <a:off x="462900" y="1192213"/>
            <a:ext cx="8218200" cy="341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b="1"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Формулировка амбиций</a:t>
            </a:r>
            <a:endParaRPr b="1"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Модель AS IS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Задачи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Ревизия того, что уже реализовано (бенчи НГУ)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Ключевые </a:t>
            </a: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стейкхолдеры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Цель (дорожная карта)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242"/>
              </a:buClr>
              <a:buSzPts val="2200"/>
              <a:buFont typeface="Proxima Nova"/>
              <a:buChar char="●"/>
            </a:pPr>
            <a:r>
              <a:rPr lang="ru" sz="2200">
                <a:solidFill>
                  <a:srgbClr val="434242"/>
                </a:solidFill>
                <a:latin typeface="Proxima Nova"/>
                <a:ea typeface="Proxima Nova"/>
                <a:cs typeface="Proxima Nova"/>
                <a:sym typeface="Proxima Nova"/>
              </a:rPr>
              <a:t>Бенчи других вузов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g36e4cb3e8c0_5_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6e4cb3e8c0_5_6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36e4cb3e8c0_5_60" title="qr-code (1)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7300" y="1371852"/>
            <a:ext cx="3009400" cy="30094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6e4cb3e8c0_5_60">
            <a:hlinkClick r:id="rId5"/>
          </p:cNvPr>
          <p:cNvSpPr txBox="1"/>
          <p:nvPr/>
        </p:nvSpPr>
        <p:spPr>
          <a:xfrm>
            <a:off x="2454608" y="321050"/>
            <a:ext cx="4234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Актуальные наработки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g36e4cb3e8c0_5_6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30" name="Google Shape;230;g36e4cb3e8c0_5_60"/>
          <p:cNvSpPr txBox="1"/>
          <p:nvPr/>
        </p:nvSpPr>
        <p:spPr>
          <a:xfrm>
            <a:off x="2044200" y="4476425"/>
            <a:ext cx="505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36e4cb3e8c0_5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725" y="-943500"/>
            <a:ext cx="9026852" cy="65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6e4cb3e8c0_5_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3913" y="1127673"/>
            <a:ext cx="5256175" cy="34977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6e4cb3e8c0_5_37"/>
          <p:cNvSpPr txBox="1"/>
          <p:nvPr/>
        </p:nvSpPr>
        <p:spPr>
          <a:xfrm>
            <a:off x="2445463" y="253100"/>
            <a:ext cx="42531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i="0" lang="ru" sz="2400" u="none" cap="none" strike="noStrike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Спасибо за внимание!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8" name="Google Shape;238;g36e4cb3e8c0_5_37" title="qr-code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3601" y="1729275"/>
            <a:ext cx="759025" cy="759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6e4cb3e8c0_5_37" title="qr-code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73601" y="2655175"/>
            <a:ext cx="759025" cy="75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36e4cb3e8c0_5_3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e49aa5437_0_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g36e49aa5437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g36e49aa5437_0_0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 чем наш проект?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9" name="Google Shape;79;g36e49aa5437_0_0"/>
          <p:cNvSpPr txBox="1"/>
          <p:nvPr/>
        </p:nvSpPr>
        <p:spPr>
          <a:xfrm>
            <a:off x="591600" y="500450"/>
            <a:ext cx="7712400" cy="38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sz="2200">
              <a:solidFill>
                <a:srgbClr val="37415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" sz="22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Проект направлен на создание системы студенческого самоуправления на механико-математическом факультете, которая будет интегрирована в уже существующую структуру факультета. Мы стремимся сделать мехмат адаптивнее, предприимчивее и сплоченнее</a:t>
            </a:r>
            <a:r>
              <a:rPr i="1" lang="ru" sz="2200">
                <a:solidFill>
                  <a:srgbClr val="374151"/>
                </a:solidFill>
                <a:highlight>
                  <a:srgbClr val="FFFFFF"/>
                </a:highlight>
              </a:rPr>
              <a:t> </a:t>
            </a:r>
            <a:r>
              <a:rPr lang="ru" sz="2200">
                <a:solidFill>
                  <a:srgbClr val="374151"/>
                </a:solidFill>
                <a:latin typeface="Proxima Nova"/>
                <a:ea typeface="Proxima Nova"/>
                <a:cs typeface="Proxima Nova"/>
                <a:sym typeface="Proxima Nova"/>
              </a:rPr>
              <a:t>через активное участие в учебной, внеучебной и трудовой деятельности. </a:t>
            </a:r>
            <a:endParaRPr sz="22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sz="1800">
              <a:solidFill>
                <a:srgbClr val="4342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g36e49aa5437_0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6e818294e3_1_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6e818294e3_1_53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6e818294e3_1_53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О чем наш проект?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8" name="Google Shape;88;g36e818294e3_1_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89" name="Google Shape;89;g36e818294e3_1_53"/>
          <p:cNvSpPr/>
          <p:nvPr/>
        </p:nvSpPr>
        <p:spPr>
          <a:xfrm>
            <a:off x="620925" y="1445750"/>
            <a:ext cx="2919300" cy="32250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Существующая структура ММФ НГУ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0" name="Google Shape;90;g36e818294e3_1_53"/>
          <p:cNvSpPr/>
          <p:nvPr/>
        </p:nvSpPr>
        <p:spPr>
          <a:xfrm>
            <a:off x="5436975" y="1445750"/>
            <a:ext cx="2919300" cy="32250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Образ ММФ НГУ 2035</a:t>
            </a:r>
            <a:b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b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1) Динамично меняющиеся образовательные программы, востребованные абитуриентами разных возрастов;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2) Устойчивая генерация стартапов;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3) Вовлеченность выпускников в жизнь факультета;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4) Развитие общих мероприятий на факультете.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1" name="Google Shape;91;g36e818294e3_1_53"/>
          <p:cNvCxnSpPr>
            <a:stCxn id="89" idx="3"/>
            <a:endCxn id="90" idx="1"/>
          </p:cNvCxnSpPr>
          <p:nvPr/>
        </p:nvCxnSpPr>
        <p:spPr>
          <a:xfrm>
            <a:off x="3540225" y="3058250"/>
            <a:ext cx="18969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2" name="Google Shape;92;g36e818294e3_1_53"/>
          <p:cNvSpPr txBox="1"/>
          <p:nvPr/>
        </p:nvSpPr>
        <p:spPr>
          <a:xfrm>
            <a:off x="3742500" y="2514600"/>
            <a:ext cx="14922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управление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g36e9774e33e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g36e9774e33e_1_0"/>
          <p:cNvSpPr txBox="1"/>
          <p:nvPr/>
        </p:nvSpPr>
        <p:spPr>
          <a:xfrm>
            <a:off x="137957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g36e9774e33e_1_0"/>
          <p:cNvSpPr/>
          <p:nvPr/>
        </p:nvSpPr>
        <p:spPr>
          <a:xfrm>
            <a:off x="620925" y="1478850"/>
            <a:ext cx="3354900" cy="28158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Динамично меняющиеся образовательные программы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широкий выбор образовательных программ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новые специалисты в образовательном процессе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0" name="Google Shape;100;g36e9774e33e_1_0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80C7A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1" name="Google Shape;101;g36e9774e33e_1_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02" name="Google Shape;102;g36e9774e33e_1_0"/>
          <p:cNvSpPr txBox="1"/>
          <p:nvPr/>
        </p:nvSpPr>
        <p:spPr>
          <a:xfrm>
            <a:off x="548052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80C7A3"/>
                </a:solidFill>
                <a:latin typeface="Montserrat"/>
                <a:ea typeface="Montserrat"/>
                <a:cs typeface="Montserrat"/>
                <a:sym typeface="Montserrat"/>
              </a:rPr>
              <a:t>2035</a:t>
            </a:r>
            <a:endParaRPr b="1" sz="2400">
              <a:solidFill>
                <a:srgbClr val="80C7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g36e9774e33e_1_0"/>
          <p:cNvSpPr/>
          <p:nvPr/>
        </p:nvSpPr>
        <p:spPr>
          <a:xfrm>
            <a:off x="4866075" y="1478850"/>
            <a:ext cx="3354900" cy="28158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Д</a:t>
            </a: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инамично меняющиеся образовательные программы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индивидуальные траектории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новые разработки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больше новых специалистов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образовательная программа, востребованная абитуриентами разных возрастов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запрос работодателей (стажировки, практики)</a:t>
            </a:r>
            <a:endParaRPr sz="12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4" name="Google Shape;104;g36e9774e33e_1_0"/>
          <p:cNvSpPr/>
          <p:nvPr/>
        </p:nvSpPr>
        <p:spPr>
          <a:xfrm>
            <a:off x="3795613" y="640400"/>
            <a:ext cx="11610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C7A3"/>
          </a:solidFill>
          <a:ln cap="flat" cmpd="sng" w="9525">
            <a:solidFill>
              <a:srgbClr val="54B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36e818294e3_1_1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6e818294e3_1_109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6e818294e3_1_10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12" name="Google Shape;112;g36e818294e3_1_109"/>
          <p:cNvSpPr/>
          <p:nvPr/>
        </p:nvSpPr>
        <p:spPr>
          <a:xfrm>
            <a:off x="620925" y="1478850"/>
            <a:ext cx="3354900" cy="28158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Активное участие выпускников в жизни факультета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есть ассоциация выпускников "СОЮЗ НГУ"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занимаются финансированием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дают вакансии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участвуют в управлении университетом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3" name="Google Shape;113;g36e818294e3_1_109"/>
          <p:cNvSpPr/>
          <p:nvPr/>
        </p:nvSpPr>
        <p:spPr>
          <a:xfrm>
            <a:off x="4849077" y="1478844"/>
            <a:ext cx="3354900" cy="28158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Активное участие выпускников в жизни факультета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привлечение финансирования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преподавание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трудоустройство выпускниками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наставничество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"вовлечение" в принятие решений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4" name="Google Shape;114;g36e818294e3_1_109"/>
          <p:cNvSpPr txBox="1"/>
          <p:nvPr/>
        </p:nvSpPr>
        <p:spPr>
          <a:xfrm>
            <a:off x="137957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5" name="Google Shape;115;g36e818294e3_1_109"/>
          <p:cNvSpPr txBox="1"/>
          <p:nvPr/>
        </p:nvSpPr>
        <p:spPr>
          <a:xfrm>
            <a:off x="548052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80C7A3"/>
                </a:solidFill>
                <a:latin typeface="Montserrat"/>
                <a:ea typeface="Montserrat"/>
                <a:cs typeface="Montserrat"/>
                <a:sym typeface="Montserrat"/>
              </a:rPr>
              <a:t>2035</a:t>
            </a:r>
            <a:endParaRPr b="1" sz="2400">
              <a:solidFill>
                <a:srgbClr val="80C7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g36e818294e3_1_109"/>
          <p:cNvSpPr/>
          <p:nvPr/>
        </p:nvSpPr>
        <p:spPr>
          <a:xfrm>
            <a:off x="3803263" y="629125"/>
            <a:ext cx="11610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C7A3"/>
          </a:solidFill>
          <a:ln cap="flat" cmpd="sng" w="9525">
            <a:solidFill>
              <a:srgbClr val="54B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g36e818294e3_1_1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g36e818294e3_1_118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6e818294e3_1_1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24" name="Google Shape;124;g36e818294e3_1_118"/>
          <p:cNvSpPr txBox="1"/>
          <p:nvPr/>
        </p:nvSpPr>
        <p:spPr>
          <a:xfrm>
            <a:off x="548052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80C7A3"/>
                </a:solidFill>
                <a:latin typeface="Montserrat"/>
                <a:ea typeface="Montserrat"/>
                <a:cs typeface="Montserrat"/>
                <a:sym typeface="Montserrat"/>
              </a:rPr>
              <a:t>2035</a:t>
            </a:r>
            <a:endParaRPr b="1" sz="2400">
              <a:solidFill>
                <a:srgbClr val="80C7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g36e818294e3_1_118"/>
          <p:cNvSpPr txBox="1"/>
          <p:nvPr/>
        </p:nvSpPr>
        <p:spPr>
          <a:xfrm>
            <a:off x="137957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6" name="Google Shape;126;g36e818294e3_1_118"/>
          <p:cNvSpPr/>
          <p:nvPr/>
        </p:nvSpPr>
        <p:spPr>
          <a:xfrm>
            <a:off x="460600" y="1219775"/>
            <a:ext cx="3889500" cy="35475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Развитие мероприятий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старшекурсники привлекают студентов младших курсов, чтобы те, впоследствии, проявляли инициативу в будущем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инициатива приходит от деканата или в рамках курса ОПД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все поручают активным студентам (из первого пункта)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есть большое количество мероприятий, но традиционные на ММФ были придуманы "сверху", а студенческие инициативы быстро затухают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7" name="Google Shape;127;g36e818294e3_1_118"/>
          <p:cNvSpPr/>
          <p:nvPr/>
        </p:nvSpPr>
        <p:spPr>
          <a:xfrm>
            <a:off x="4890350" y="1219775"/>
            <a:ext cx="3576300" cy="35475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Развитие мероприятий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преемственность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инициатива как "снизу", так и "сверху"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постоянно действующие организаторы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создание традиций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8" name="Google Shape;128;g36e818294e3_1_118"/>
          <p:cNvSpPr/>
          <p:nvPr/>
        </p:nvSpPr>
        <p:spPr>
          <a:xfrm>
            <a:off x="3803263" y="640400"/>
            <a:ext cx="11610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C7A3"/>
          </a:solidFill>
          <a:ln cap="flat" cmpd="sng" w="9525">
            <a:solidFill>
              <a:srgbClr val="54B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g36e818294e3_1_1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6e818294e3_1_127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6e818294e3_1_12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36" name="Google Shape;136;g36e818294e3_1_127"/>
          <p:cNvSpPr txBox="1"/>
          <p:nvPr/>
        </p:nvSpPr>
        <p:spPr>
          <a:xfrm>
            <a:off x="137957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b="1" sz="2400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7" name="Google Shape;137;g36e818294e3_1_127"/>
          <p:cNvSpPr txBox="1"/>
          <p:nvPr/>
        </p:nvSpPr>
        <p:spPr>
          <a:xfrm>
            <a:off x="5480525" y="410750"/>
            <a:ext cx="17979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80C7A3"/>
                </a:solidFill>
                <a:latin typeface="Montserrat"/>
                <a:ea typeface="Montserrat"/>
                <a:cs typeface="Montserrat"/>
                <a:sym typeface="Montserrat"/>
              </a:rPr>
              <a:t>2035</a:t>
            </a:r>
            <a:endParaRPr b="1" sz="2400">
              <a:solidFill>
                <a:srgbClr val="80C7A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8" name="Google Shape;138;g36e818294e3_1_127"/>
          <p:cNvSpPr/>
          <p:nvPr/>
        </p:nvSpPr>
        <p:spPr>
          <a:xfrm>
            <a:off x="560636" y="1372036"/>
            <a:ext cx="3354900" cy="28158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Устойчивая генерация стартапов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есть система наставничества (трекеров) 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есть возможность получить R&amp;D опыт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есть примеры реализованных идей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существует </a:t>
            </a: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акселератор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g36e818294e3_1_127"/>
          <p:cNvSpPr/>
          <p:nvPr/>
        </p:nvSpPr>
        <p:spPr>
          <a:xfrm>
            <a:off x="4873311" y="1372036"/>
            <a:ext cx="3354900" cy="28158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Устойчивая генерация стартапов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у каждого студента есть R&amp;D опыт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поддержка идей студентов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Proxima Nova"/>
              <a:buChar char="●"/>
            </a:pPr>
            <a:r>
              <a:rPr lang="ru" sz="12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популяризация стартапов</a:t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g36e818294e3_1_127"/>
          <p:cNvSpPr/>
          <p:nvPr/>
        </p:nvSpPr>
        <p:spPr>
          <a:xfrm>
            <a:off x="3817763" y="640388"/>
            <a:ext cx="1161000" cy="248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80C7A3"/>
          </a:solidFill>
          <a:ln cap="flat" cmpd="sng" w="9525">
            <a:solidFill>
              <a:srgbClr val="54B68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g36e818294e3_1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6e818294e3_1_93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6e818294e3_1_93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Ключевые стейкхолдеры</a:t>
            </a:r>
            <a:endParaRPr b="1" i="0" sz="15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g36e818294e3_1_9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49" name="Google Shape;149;g36e818294e3_1_93"/>
          <p:cNvSpPr txBox="1"/>
          <p:nvPr/>
        </p:nvSpPr>
        <p:spPr>
          <a:xfrm>
            <a:off x="447900" y="1257350"/>
            <a:ext cx="38880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Деканат ММФ НГУ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Объединенный совет обучающихся (ОСО)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Психологическая поддержка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Студенческие отряды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Профсоюз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Спорт клуб "ЕНОТ"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ЦСИ ИФП</a:t>
            </a:r>
            <a:endParaRPr sz="180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g36e818294e3_1_93"/>
          <p:cNvSpPr txBox="1"/>
          <p:nvPr/>
        </p:nvSpPr>
        <p:spPr>
          <a:xfrm>
            <a:off x="4808100" y="1181150"/>
            <a:ext cx="39429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СТУДСОВЕТ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Центр Карьеры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УМПВР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Стартап-студия НГУ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Клубы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Наставники МЕДФ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Ученый совет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</a:pPr>
            <a:r>
              <a:rPr lang="ru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Ассоциация выпускников "Союз НГУ"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4cb3e8c0_5_11"/>
          <p:cNvSpPr txBox="1"/>
          <p:nvPr/>
        </p:nvSpPr>
        <p:spPr>
          <a:xfrm>
            <a:off x="620925" y="500450"/>
            <a:ext cx="32343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36e4cb3e8c0_5_11"/>
          <p:cNvSpPr txBox="1"/>
          <p:nvPr/>
        </p:nvSpPr>
        <p:spPr>
          <a:xfrm>
            <a:off x="591600" y="321050"/>
            <a:ext cx="79608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4B686"/>
              </a:buClr>
              <a:buSzPts val="2300"/>
              <a:buFont typeface="Montserrat"/>
              <a:buNone/>
            </a:pPr>
            <a:r>
              <a:rPr b="1" lang="ru" sz="2400">
                <a:solidFill>
                  <a:srgbClr val="54B686"/>
                </a:solidFill>
                <a:latin typeface="Montserrat"/>
                <a:ea typeface="Montserrat"/>
                <a:cs typeface="Montserrat"/>
                <a:sym typeface="Montserrat"/>
              </a:rPr>
              <a:t>Цель на 2027 год</a:t>
            </a:r>
            <a:endParaRPr b="1" i="0" sz="2400" u="none" cap="none" strike="noStrike">
              <a:solidFill>
                <a:srgbClr val="54B686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7" name="Google Shape;157;g36e4cb3e8c0_5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8125" y="-1095900"/>
            <a:ext cx="9026852" cy="6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6e4cb3e8c0_5_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159" name="Google Shape;159;g36e4cb3e8c0_5_11"/>
          <p:cNvSpPr/>
          <p:nvPr/>
        </p:nvSpPr>
        <p:spPr>
          <a:xfrm>
            <a:off x="2064150" y="1285513"/>
            <a:ext cx="5015700" cy="3225000"/>
          </a:xfrm>
          <a:prstGeom prst="roundRect">
            <a:avLst>
              <a:gd fmla="val 16667" name="adj"/>
            </a:avLst>
          </a:prstGeom>
          <a:solidFill>
            <a:srgbClr val="80C7A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ru" sz="18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Сформированы ключевые амбиции, но конкретная цель на данный момент не зафиксирована</a:t>
            </a:r>
            <a:endParaRPr sz="180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