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7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3682440"/>
            <a:ext cx="8046360" cy="1897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520" cy="1897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80280" y="1604520"/>
            <a:ext cx="3926520" cy="1897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80280" y="3682440"/>
            <a:ext cx="3926520" cy="1897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440"/>
            <a:ext cx="3926520" cy="1897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4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87560" y="1604160"/>
            <a:ext cx="4985280" cy="397764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987560" y="1604160"/>
            <a:ext cx="4985280" cy="3977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8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520" cy="39776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80280" y="1604520"/>
            <a:ext cx="3926520" cy="39776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358920" y="488880"/>
            <a:ext cx="6641640" cy="38847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520" cy="1897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440"/>
            <a:ext cx="3926520" cy="1897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80280" y="1604520"/>
            <a:ext cx="3926520" cy="39776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520" cy="39776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80280" y="1604520"/>
            <a:ext cx="3926520" cy="1897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80280" y="3682440"/>
            <a:ext cx="3926520" cy="1897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520" cy="1897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80280" y="1604520"/>
            <a:ext cx="3926520" cy="1897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682440"/>
            <a:ext cx="8046360" cy="1897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50920" y="368280"/>
            <a:ext cx="8642160" cy="10807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250920" y="196920"/>
            <a:ext cx="8642160" cy="144000"/>
          </a:xfrm>
          <a:prstGeom prst="rect">
            <a:avLst/>
          </a:prstGeom>
          <a:solidFill>
            <a:srgbClr val="9c1c26"/>
          </a:solidFill>
          <a:ln w="3240">
            <a:noFill/>
          </a:ln>
        </p:spPr>
      </p:sp>
      <p:pic>
        <p:nvPicPr>
          <p:cNvPr id="2" name="Picture 9" descr=""/>
          <p:cNvPicPr/>
          <p:nvPr/>
        </p:nvPicPr>
        <p:blipFill>
          <a:blip r:embed="rId2"/>
          <a:srcRect l="0" t="0" r="5447" b="0"/>
          <a:stretch>
            <a:fillRect/>
          </a:stretch>
        </p:blipFill>
        <p:spPr>
          <a:xfrm>
            <a:off x="7167600" y="512640"/>
            <a:ext cx="1872720" cy="791640"/>
          </a:xfrm>
          <a:prstGeom prst="rect">
            <a:avLst/>
          </a:prstGeom>
          <a:ln w="9360">
            <a:noFill/>
          </a:ln>
        </p:spPr>
      </p:pic>
      <p:sp>
        <p:nvSpPr>
          <p:cNvPr id="3" name="Line 3"/>
          <p:cNvSpPr/>
          <p:nvPr/>
        </p:nvSpPr>
        <p:spPr>
          <a:xfrm>
            <a:off x="250560" y="144936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4" name="CustomShape 4"/>
          <p:cNvSpPr/>
          <p:nvPr/>
        </p:nvSpPr>
        <p:spPr>
          <a:xfrm>
            <a:off x="250920" y="366840"/>
            <a:ext cx="8640360" cy="140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" name="Line 5"/>
          <p:cNvSpPr/>
          <p:nvPr/>
        </p:nvSpPr>
        <p:spPr>
          <a:xfrm>
            <a:off x="252360" y="635760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6" name="CustomShape 6"/>
          <p:cNvSpPr/>
          <p:nvPr/>
        </p:nvSpPr>
        <p:spPr>
          <a:xfrm>
            <a:off x="252360" y="6489720"/>
            <a:ext cx="7200720" cy="23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000">
                <a:solidFill>
                  <a:srgbClr val="000000"/>
                </a:solidFill>
                <a:latin typeface="Arial"/>
              </a:rPr>
              <a:t>15.05.14</a:t>
            </a:r>
            <a:r>
              <a:rPr lang="de-DE" sz="1000">
                <a:solidFill>
                  <a:srgbClr val="000000"/>
                </a:solidFill>
                <a:latin typeface="Arial"/>
              </a:rPr>
              <a:t>  |  Fachbereich BBBBB  |  Institut AAAA  |  Prof. TTTTTT  |  </a:t>
            </a:r>
            <a:fld id="{CA59396A-478C-4BAC-B881-B1CD23F33B03}" type="slidenum">
              <a:rPr lang="de-DE" sz="1000">
                <a:solidFill>
                  <a:srgbClr val="000000"/>
                </a:solidFill>
                <a:latin typeface="Arial"/>
              </a:rPr>
              <a:t>&lt;Nummer&gt;</a:t>
            </a:fld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" name="CustomShape 7"/>
          <p:cNvSpPr/>
          <p:nvPr/>
        </p:nvSpPr>
        <p:spPr>
          <a:xfrm>
            <a:off x="7813800" y="6429240"/>
            <a:ext cx="1079280" cy="43308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Arial"/>
              </a:rPr>
              <a:t>Sublogo</a:t>
            </a:r>
            <a:endParaRPr/>
          </a:p>
        </p:txBody>
      </p:sp>
      <p:sp>
        <p:nvSpPr>
          <p:cNvPr id="8" name="CustomShape 8"/>
          <p:cNvSpPr/>
          <p:nvPr/>
        </p:nvSpPr>
        <p:spPr>
          <a:xfrm>
            <a:off x="250920" y="368280"/>
            <a:ext cx="8642160" cy="1431720"/>
          </a:xfrm>
          <a:prstGeom prst="rect">
            <a:avLst/>
          </a:prstGeom>
          <a:solidFill>
            <a:srgbClr val="9c1c26"/>
          </a:solidFill>
          <a:ln w="9360">
            <a:noFill/>
          </a:ln>
        </p:spPr>
      </p:sp>
      <p:sp>
        <p:nvSpPr>
          <p:cNvPr id="9" name="CustomShape 9"/>
          <p:cNvSpPr/>
          <p:nvPr/>
        </p:nvSpPr>
        <p:spPr>
          <a:xfrm>
            <a:off x="250920" y="196920"/>
            <a:ext cx="8642160" cy="144000"/>
          </a:xfrm>
          <a:prstGeom prst="rect">
            <a:avLst/>
          </a:prstGeom>
          <a:solidFill>
            <a:srgbClr val="9c1c26"/>
          </a:solidFill>
          <a:ln w="3240">
            <a:noFill/>
          </a:ln>
        </p:spPr>
      </p:sp>
      <p:pic>
        <p:nvPicPr>
          <p:cNvPr id="10" name="Picture 9" descr=""/>
          <p:cNvPicPr/>
          <p:nvPr/>
        </p:nvPicPr>
        <p:blipFill>
          <a:blip r:embed="rId3"/>
          <a:srcRect l="0" t="0" r="5447" b="0"/>
          <a:stretch>
            <a:fillRect/>
          </a:stretch>
        </p:blipFill>
        <p:spPr>
          <a:xfrm>
            <a:off x="7172280" y="657360"/>
            <a:ext cx="1872720" cy="791640"/>
          </a:xfrm>
          <a:prstGeom prst="rect">
            <a:avLst/>
          </a:prstGeom>
          <a:ln w="9360">
            <a:noFill/>
          </a:ln>
        </p:spPr>
      </p:pic>
      <p:sp>
        <p:nvSpPr>
          <p:cNvPr id="11" name="Line 10"/>
          <p:cNvSpPr/>
          <p:nvPr/>
        </p:nvSpPr>
        <p:spPr>
          <a:xfrm>
            <a:off x="252360" y="635760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12" name="CustomShape 11"/>
          <p:cNvSpPr/>
          <p:nvPr/>
        </p:nvSpPr>
        <p:spPr>
          <a:xfrm>
            <a:off x="250920" y="360360"/>
            <a:ext cx="8640360" cy="140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13" name="CustomShape 12"/>
          <p:cNvSpPr/>
          <p:nvPr/>
        </p:nvSpPr>
        <p:spPr>
          <a:xfrm>
            <a:off x="250920" y="1809360"/>
            <a:ext cx="8640360" cy="75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14" name="PlaceHolder 13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de-DE" sz="2400">
                <a:solidFill>
                  <a:srgbClr val="ffffff"/>
                </a:solidFill>
                <a:latin typeface="Arial"/>
              </a:rPr>
              <a:t>Klicken Sie, um das Format des Titeltextes zu bearbeitenTitelmasterformat durch Klicken bearbeiten</a:t>
            </a:r>
            <a:endParaRPr/>
          </a:p>
        </p:txBody>
      </p:sp>
      <p:sp>
        <p:nvSpPr>
          <p:cNvPr id="15" name="CustomShape 14"/>
          <p:cNvSpPr/>
          <p:nvPr/>
        </p:nvSpPr>
        <p:spPr>
          <a:xfrm>
            <a:off x="252360" y="6489720"/>
            <a:ext cx="7200720" cy="23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000">
                <a:solidFill>
                  <a:srgbClr val="000000"/>
                </a:solidFill>
                <a:latin typeface="Arial"/>
              </a:rPr>
              <a:t>15.05.14</a:t>
            </a:r>
            <a:r>
              <a:rPr lang="de-DE" sz="1000">
                <a:solidFill>
                  <a:srgbClr val="000000"/>
                </a:solidFill>
                <a:latin typeface="Arial"/>
              </a:rPr>
              <a:t>  |  HCS 2014 | Gruppe 122  |  </a:t>
            </a:r>
            <a:fld id="{2B88173D-58A8-48ED-98CD-236E1987F20A}" type="slidenum">
              <a:rPr lang="de-DE" sz="1000">
                <a:solidFill>
                  <a:srgbClr val="000000"/>
                </a:solidFill>
                <a:latin typeface="Arial"/>
              </a:rPr>
              <a:t>&lt;Nummer&gt;</a:t>
            </a:fld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de-DE"/>
              <a:t>Klicken Sie, um die Formate des Gliederungstextes zu bearbeiten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/>
              <a:t>Zweite Gliederungsebene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/>
              <a:t>Dritte Gliederungsebene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/>
              <a:t>Vierte Gliederungsebene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/>
              <a:t>Fünfte Gliederungsebene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/>
              <a:t>Sechste Gliederungsebene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DE"/>
              <a:t>Siebente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1224000" y="2151720"/>
            <a:ext cx="6641640" cy="375228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  <a:p>
            <a:pPr algn="ctr"/>
            <a:r>
              <a:rPr lang="de-DE"/>
              <a:t>Rybien Sinjari</a:t>
            </a:r>
            <a:endParaRPr/>
          </a:p>
          <a:p>
            <a:pPr algn="ctr"/>
            <a:r>
              <a:rPr lang="de-DE"/>
              <a:t>Dominic Gibietz</a:t>
            </a:r>
            <a:endParaRPr/>
          </a:p>
          <a:p>
            <a:pPr algn="ctr"/>
            <a:r>
              <a:rPr lang="de-DE"/>
              <a:t>Christopher Diekkamp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rIns="0" tIns="0" bIns="0" anchor="ctr"/>
          <a:p>
            <a:r>
              <a:rPr lang="de-DE" sz="2400"/>
              <a:t>Übung 3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432000" y="504000"/>
            <a:ext cx="6641640" cy="1019880"/>
          </a:xfrm>
          <a:prstGeom prst="rect">
            <a:avLst/>
          </a:prstGeom>
        </p:spPr>
        <p:txBody>
          <a:bodyPr wrap="none" lIns="0" rIns="0" tIns="0" bIns="0" anchor="ctr"/>
          <a:p>
            <a:r>
              <a:rPr lang="de-DE"/>
              <a:t>Übung 3</a:t>
            </a:r>
            <a:r>
              <a:rPr lang="de-DE"/>
              <a:t>
</a:t>
            </a:r>
            <a:r>
              <a:rPr lang="de-DE"/>
              <a:t>Aufgabe 2 </a:t>
            </a:r>
            <a:r>
              <a:rPr lang="de-DE"/>
              <a:t>
</a:t>
            </a:r>
            <a:r>
              <a:rPr lang="de-DE"/>
              <a:t>Naive Bayes Classifier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449640" y="2016000"/>
            <a:ext cx="8262360" cy="4176000"/>
          </a:xfrm>
          <a:prstGeom prst="rect">
            <a:avLst/>
          </a:prstGeom>
        </p:spPr>
        <p:txBody>
          <a:bodyPr wrap="none" lIns="0" rIns="0" tIns="0" bIns="0"/>
          <a:p>
            <a:r>
              <a:rPr b="1" i="1" lang="de-DE"/>
              <a:t>Naive Bayes Classifier nimmt an, dass alle Merkmale (statistisch) unabhängig sind.</a:t>
            </a:r>
            <a:endParaRPr/>
          </a:p>
          <a:p>
            <a:endParaRPr/>
          </a:p>
          <a:p>
            <a:r>
              <a:rPr lang="de-DE"/>
              <a:t>Bei Wörtern trifft das nicht zu.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de-DE"/>
              <a:t>Bestimmte Buchstaben kommen häufiger vor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de-DE"/>
              <a:t>Bestimmte Wortfolgen sind wahrscheinlicher</a:t>
            </a:r>
            <a:endParaRPr/>
          </a:p>
          <a:p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432000" y="504000"/>
            <a:ext cx="6641640" cy="1019880"/>
          </a:xfrm>
          <a:prstGeom prst="rect">
            <a:avLst/>
          </a:prstGeom>
        </p:spPr>
        <p:txBody>
          <a:bodyPr wrap="none" lIns="0" rIns="0" tIns="0" bIns="0" anchor="ctr"/>
          <a:p>
            <a:r>
              <a:rPr lang="de-DE"/>
              <a:t>Übung 3</a:t>
            </a:r>
            <a:r>
              <a:rPr lang="de-DE"/>
              <a:t>
</a:t>
            </a:r>
            <a:r>
              <a:rPr lang="de-DE"/>
              <a:t>Aufgabe 4 </a:t>
            </a:r>
            <a:r>
              <a:rPr lang="de-DE"/>
              <a:t>
</a:t>
            </a:r>
            <a:r>
              <a:rPr lang="de-DE"/>
              <a:t>Sliding Window-Verfahren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449640" y="2016000"/>
            <a:ext cx="8262360" cy="2520000"/>
          </a:xfrm>
          <a:prstGeom prst="rect">
            <a:avLst/>
          </a:prstGeom>
        </p:spPr>
        <p:txBody>
          <a:bodyPr wrap="none" lIns="0" rIns="0" tIns="0" bIns="0"/>
          <a:p>
            <a:r>
              <a:rPr lang="de-DE"/>
              <a:t> </a:t>
            </a:r>
            <a:r>
              <a:rPr lang="de-DE"/>
              <a:t>Verfahren zur Mustererkennung in Grafiken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de-DE"/>
              <a:t>Untersucht ein Bild in allen Skalierungen über den Raum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de-DE"/>
              <a:t>Ein festes Window wird über das Bild gelegt und untersucht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de-DE"/>
              <a:t>Es wird jeweils über das Bild bewegt bis es jede Position in jeder Skalierung überprüft hat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de-DE"/>
              <a:t>Bricht ab, wenn das skalierte Bild die Größe des Window erreicht hat </a:t>
            </a:r>
            <a:endParaRPr/>
          </a:p>
          <a:p>
            <a:endParaRPr/>
          </a:p>
        </p:txBody>
      </p:sp>
      <p:sp>
        <p:nvSpPr>
          <p:cNvPr id="57" name="CustomShape 3"/>
          <p:cNvSpPr/>
          <p:nvPr/>
        </p:nvSpPr>
        <p:spPr>
          <a:xfrm>
            <a:off x="936000" y="4608000"/>
            <a:ext cx="1800000" cy="1584000"/>
          </a:xfrm>
          <a:prstGeom prst="rect">
            <a:avLst/>
          </a:prstGeom>
          <a:solidFill>
            <a:srgbClr val="c0c0c0"/>
          </a:solidFill>
          <a:ln>
            <a:solidFill>
              <a:srgbClr val="808080"/>
            </a:solidFill>
          </a:ln>
        </p:spPr>
      </p:sp>
      <p:sp>
        <p:nvSpPr>
          <p:cNvPr id="58" name="CustomShape 4"/>
          <p:cNvSpPr/>
          <p:nvPr/>
        </p:nvSpPr>
        <p:spPr>
          <a:xfrm>
            <a:off x="1296000" y="4896000"/>
            <a:ext cx="360000" cy="360000"/>
          </a:xfrm>
          <a:prstGeom prst="smileyFace">
            <a:avLst>
              <a:gd name="adj" fmla="val 18520"/>
            </a:avLst>
          </a:prstGeom>
          <a:solidFill>
            <a:srgbClr val="e6ff00"/>
          </a:solidFill>
          <a:ln>
            <a:solidFill>
              <a:srgbClr val="808080"/>
            </a:solidFill>
          </a:ln>
        </p:spPr>
      </p:sp>
      <p:sp>
        <p:nvSpPr>
          <p:cNvPr id="59" name="CustomShape 5"/>
          <p:cNvSpPr/>
          <p:nvPr/>
        </p:nvSpPr>
        <p:spPr>
          <a:xfrm>
            <a:off x="1872000" y="5400000"/>
            <a:ext cx="648000" cy="576000"/>
          </a:xfrm>
          <a:prstGeom prst="smileyFace">
            <a:avLst>
              <a:gd name="adj" fmla="val 18520"/>
            </a:avLst>
          </a:prstGeom>
          <a:solidFill>
            <a:srgbClr val="e6ff00"/>
          </a:solidFill>
          <a:ln>
            <a:solidFill>
              <a:srgbClr val="808080"/>
            </a:solidFill>
          </a:ln>
        </p:spPr>
      </p:sp>
      <p:sp>
        <p:nvSpPr>
          <p:cNvPr id="60" name="CustomShape 6"/>
          <p:cNvSpPr/>
          <p:nvPr/>
        </p:nvSpPr>
        <p:spPr>
          <a:xfrm>
            <a:off x="936000" y="4608000"/>
            <a:ext cx="360000" cy="3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sp>
      <p:sp>
        <p:nvSpPr>
          <p:cNvPr id="61" name="CustomShape 7"/>
          <p:cNvSpPr/>
          <p:nvPr/>
        </p:nvSpPr>
        <p:spPr>
          <a:xfrm>
            <a:off x="4428000" y="4896000"/>
            <a:ext cx="1076040" cy="932760"/>
          </a:xfrm>
          <a:prstGeom prst="rect">
            <a:avLst/>
          </a:prstGeom>
          <a:solidFill>
            <a:srgbClr val="c0c0c0"/>
          </a:solidFill>
          <a:ln>
            <a:solidFill>
              <a:srgbClr val="808080"/>
            </a:solidFill>
          </a:ln>
        </p:spPr>
      </p:sp>
      <p:sp>
        <p:nvSpPr>
          <p:cNvPr id="62" name="CustomShape 8"/>
          <p:cNvSpPr/>
          <p:nvPr/>
        </p:nvSpPr>
        <p:spPr>
          <a:xfrm>
            <a:off x="4640040" y="5065560"/>
            <a:ext cx="212040" cy="212040"/>
          </a:xfrm>
          <a:prstGeom prst="smileyFace">
            <a:avLst>
              <a:gd name="adj" fmla="val 18520"/>
            </a:avLst>
          </a:prstGeom>
          <a:solidFill>
            <a:srgbClr val="e6ff00"/>
          </a:solidFill>
          <a:ln>
            <a:solidFill>
              <a:srgbClr val="808080"/>
            </a:solidFill>
          </a:ln>
        </p:spPr>
      </p:sp>
      <p:sp>
        <p:nvSpPr>
          <p:cNvPr id="63" name="CustomShape 9"/>
          <p:cNvSpPr/>
          <p:nvPr/>
        </p:nvSpPr>
        <p:spPr>
          <a:xfrm>
            <a:off x="4979160" y="5362560"/>
            <a:ext cx="381600" cy="339120"/>
          </a:xfrm>
          <a:prstGeom prst="smileyFace">
            <a:avLst>
              <a:gd name="adj" fmla="val 18520"/>
            </a:avLst>
          </a:prstGeom>
          <a:solidFill>
            <a:srgbClr val="e6ff00"/>
          </a:solidFill>
          <a:ln>
            <a:solidFill>
              <a:srgbClr val="808080"/>
            </a:solidFill>
          </a:ln>
        </p:spPr>
      </p:sp>
      <p:sp>
        <p:nvSpPr>
          <p:cNvPr id="64" name="CustomShape 10"/>
          <p:cNvSpPr/>
          <p:nvPr/>
        </p:nvSpPr>
        <p:spPr>
          <a:xfrm>
            <a:off x="7200000" y="5184000"/>
            <a:ext cx="372960" cy="372960"/>
          </a:xfrm>
          <a:prstGeom prst="rect">
            <a:avLst/>
          </a:prstGeom>
          <a:solidFill>
            <a:srgbClr val="c0c0c0"/>
          </a:solidFill>
          <a:ln>
            <a:solidFill>
              <a:srgbClr val="808080"/>
            </a:solidFill>
          </a:ln>
        </p:spPr>
      </p:sp>
      <p:sp>
        <p:nvSpPr>
          <p:cNvPr id="65" name="CustomShape 11"/>
          <p:cNvSpPr/>
          <p:nvPr/>
        </p:nvSpPr>
        <p:spPr>
          <a:xfrm>
            <a:off x="7284960" y="5251680"/>
            <a:ext cx="84600" cy="84960"/>
          </a:xfrm>
          <a:prstGeom prst="smileyFace">
            <a:avLst>
              <a:gd name="adj" fmla="val 18520"/>
            </a:avLst>
          </a:prstGeom>
          <a:solidFill>
            <a:srgbClr val="e6ff00"/>
          </a:solidFill>
          <a:ln>
            <a:solidFill>
              <a:srgbClr val="808080"/>
            </a:solidFill>
          </a:ln>
        </p:spPr>
      </p:sp>
      <p:sp>
        <p:nvSpPr>
          <p:cNvPr id="66" name="CustomShape 12"/>
          <p:cNvSpPr/>
          <p:nvPr/>
        </p:nvSpPr>
        <p:spPr>
          <a:xfrm>
            <a:off x="7420320" y="5370480"/>
            <a:ext cx="152640" cy="135360"/>
          </a:xfrm>
          <a:prstGeom prst="smileyFace">
            <a:avLst>
              <a:gd name="adj" fmla="val 18520"/>
            </a:avLst>
          </a:prstGeom>
          <a:solidFill>
            <a:srgbClr val="e6ff00"/>
          </a:solidFill>
          <a:ln>
            <a:solidFill>
              <a:srgbClr val="808080"/>
            </a:solidFill>
          </a:ln>
        </p:spPr>
      </p:sp>
      <p:sp>
        <p:nvSpPr>
          <p:cNvPr id="67" name="CustomShape 13"/>
          <p:cNvSpPr/>
          <p:nvPr/>
        </p:nvSpPr>
        <p:spPr>
          <a:xfrm>
            <a:off x="1296360" y="4896360"/>
            <a:ext cx="360000" cy="360000"/>
          </a:xfrm>
          <a:prstGeom prst="rect">
            <a:avLst/>
          </a:prstGeom>
          <a:solidFill>
            <a:srgbClr val="008000"/>
          </a:solidFill>
          <a:ln w="36000">
            <a:solidFill>
              <a:srgbClr val="008000"/>
            </a:solidFill>
            <a:round/>
          </a:ln>
        </p:spPr>
      </p:sp>
      <p:sp>
        <p:nvSpPr>
          <p:cNvPr id="68" name="CustomShape 14"/>
          <p:cNvSpPr/>
          <p:nvPr/>
        </p:nvSpPr>
        <p:spPr>
          <a:xfrm>
            <a:off x="4428360" y="4896360"/>
            <a:ext cx="360000" cy="3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sp>
      <p:sp>
        <p:nvSpPr>
          <p:cNvPr id="69" name="CustomShape 15"/>
          <p:cNvSpPr/>
          <p:nvPr/>
        </p:nvSpPr>
        <p:spPr>
          <a:xfrm>
            <a:off x="4997520" y="5364720"/>
            <a:ext cx="360000" cy="360000"/>
          </a:xfrm>
          <a:prstGeom prst="rect">
            <a:avLst/>
          </a:prstGeom>
          <a:solidFill>
            <a:srgbClr val="008000"/>
          </a:solidFill>
          <a:ln w="36000">
            <a:solidFill>
              <a:srgbClr val="008000"/>
            </a:solidFill>
            <a:round/>
          </a:ln>
        </p:spPr>
      </p:sp>
      <p:sp>
        <p:nvSpPr>
          <p:cNvPr id="70" name="CustomShape 16"/>
          <p:cNvSpPr/>
          <p:nvPr/>
        </p:nvSpPr>
        <p:spPr>
          <a:xfrm>
            <a:off x="7207920" y="5184720"/>
            <a:ext cx="360000" cy="3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sp>
      <p:sp>
        <p:nvSpPr>
          <p:cNvPr id="71" name="CustomShape 17"/>
          <p:cNvSpPr/>
          <p:nvPr/>
        </p:nvSpPr>
        <p:spPr>
          <a:xfrm>
            <a:off x="2952000" y="5220000"/>
            <a:ext cx="1296000" cy="288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72" name="CustomShape 18"/>
          <p:cNvSpPr/>
          <p:nvPr/>
        </p:nvSpPr>
        <p:spPr>
          <a:xfrm>
            <a:off x="5724720" y="5220720"/>
            <a:ext cx="1296000" cy="288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73" name="CustomShape 19"/>
          <p:cNvSpPr/>
          <p:nvPr/>
        </p:nvSpPr>
        <p:spPr>
          <a:xfrm>
            <a:off x="2016360" y="5508360"/>
            <a:ext cx="360000" cy="3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sp>
      <p:sp>
        <p:nvSpPr>
          <p:cNvPr id="74" name="CustomShape 20"/>
          <p:cNvSpPr/>
          <p:nvPr/>
        </p:nvSpPr>
        <p:spPr>
          <a:xfrm>
            <a:off x="2376360" y="5832360"/>
            <a:ext cx="360000" cy="3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sp>
      <p:sp>
        <p:nvSpPr>
          <p:cNvPr id="75" name="CustomShape 21"/>
          <p:cNvSpPr/>
          <p:nvPr/>
        </p:nvSpPr>
        <p:spPr>
          <a:xfrm>
            <a:off x="4572360" y="5004360"/>
            <a:ext cx="360000" cy="3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sp>
      <p:sp>
        <p:nvSpPr>
          <p:cNvPr id="76" name="CustomShape 22"/>
          <p:cNvSpPr/>
          <p:nvPr/>
        </p:nvSpPr>
        <p:spPr>
          <a:xfrm>
            <a:off x="5148360" y="5472360"/>
            <a:ext cx="360000" cy="3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sp>
      <p:sp>
        <p:nvSpPr>
          <p:cNvPr id="77" name="CustomShape 23"/>
          <p:cNvSpPr/>
          <p:nvPr/>
        </p:nvSpPr>
        <p:spPr>
          <a:xfrm>
            <a:off x="936360" y="4608360"/>
            <a:ext cx="360000" cy="3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32000" y="504000"/>
            <a:ext cx="6641640" cy="1019880"/>
          </a:xfrm>
          <a:prstGeom prst="rect">
            <a:avLst/>
          </a:prstGeom>
        </p:spPr>
        <p:txBody>
          <a:bodyPr wrap="none" lIns="0" rIns="0" tIns="0" bIns="0" anchor="ctr"/>
          <a:p>
            <a:r>
              <a:rPr lang="de-DE"/>
              <a:t>Übung 3</a:t>
            </a:r>
            <a:r>
              <a:rPr lang="de-DE"/>
              <a:t>
</a:t>
            </a:r>
            <a:r>
              <a:rPr lang="de-DE"/>
              <a:t>Aufgabe 4 </a:t>
            </a:r>
            <a:r>
              <a:rPr lang="de-DE"/>
              <a:t>
</a:t>
            </a:r>
            <a:r>
              <a:rPr lang="de-DE"/>
              <a:t>Sliding Window-Verfahren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449640" y="2016000"/>
            <a:ext cx="8262360" cy="4248000"/>
          </a:xfrm>
          <a:prstGeom prst="rect">
            <a:avLst/>
          </a:prstGeom>
        </p:spPr>
        <p:txBody>
          <a:bodyPr wrap="none" lIns="0" rIns="0" tIns="0" bIns="0"/>
          <a:p>
            <a:r>
              <a:rPr b="1" i="1" lang="de-DE"/>
              <a:t>Stoppwörter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de-DE"/>
              <a:t>Wörter oder Merkmale mit geringen Klassifikationswert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de-DE"/>
              <a:t>Kommen in allen zu untersuchenden Objekten der Klasse vor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de-DE"/>
              <a:t>Sind sehr häufig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r>
              <a:rPr lang="de-DE"/>
              <a:t>Stoppwörter spielen beim Sliding Window-Verfahren keine Rolle.</a:t>
            </a:r>
            <a:endParaRPr/>
          </a:p>
          <a:p>
            <a:r>
              <a:rPr lang="de-DE"/>
              <a:t>Sie werden in erster Linie bei Texten eingesetzt. Wie etwa: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de-DE"/>
              <a:t>Suchmaschinen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de-DE"/>
              <a:t>Information mining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de-DE"/>
              <a:t>...</a:t>
            </a:r>
            <a:endParaRPr/>
          </a:p>
          <a:p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