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3.png" ContentType="image/png"/>
  <Override PartName="/ppt/media/image4.png" ContentType="image/png"/>
  <Override PartName="/ppt/media/image1.png" ContentType="image/png"/>
  <Override PartName="/ppt/media/image5.png" ContentType="image/png"/>
  <Override PartName="/ppt/media/image2.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39"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40"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4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44"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45"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8"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18" name="PlaceHolder 2"/>
          <p:cNvSpPr>
            <a:spLocks noGrp="1"/>
          </p:cNvSpPr>
          <p:nvPr>
            <p:ph type="subTitle"/>
          </p:nvPr>
        </p:nvSpPr>
        <p:spPr>
          <a:xfrm>
            <a:off x="457200" y="1604520"/>
            <a:ext cx="8046360" cy="39780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20" name="PlaceHolder 2"/>
          <p:cNvSpPr>
            <a:spLocks noGrp="1"/>
          </p:cNvSpPr>
          <p:nvPr>
            <p:ph type="body"/>
          </p:nvPr>
        </p:nvSpPr>
        <p:spPr>
          <a:xfrm>
            <a:off x="457200" y="1604520"/>
            <a:ext cx="8046360" cy="39776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22"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23" name="PlaceHolder 3"/>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358920" y="488880"/>
            <a:ext cx="6641640" cy="50932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1604520"/>
            <a:ext cx="3926160" cy="39776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31" name="PlaceHolder 2"/>
          <p:cNvSpPr>
            <a:spLocks noGrp="1"/>
          </p:cNvSpPr>
          <p:nvPr>
            <p:ph type="body"/>
          </p:nvPr>
        </p:nvSpPr>
        <p:spPr>
          <a:xfrm>
            <a:off x="457200" y="1604520"/>
            <a:ext cx="3926160" cy="3977640"/>
          </a:xfrm>
          <a:prstGeom prst="rect">
            <a:avLst/>
          </a:prstGeom>
        </p:spPr>
        <p:txBody>
          <a:bodyPr bIns="0" lIns="0" rIns="0" tIns="0" wrap="none"/>
          <a:p>
            <a:endParaRPr/>
          </a:p>
        </p:txBody>
      </p:sp>
      <p:sp>
        <p:nvSpPr>
          <p:cNvPr id="3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3"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58920" y="488880"/>
            <a:ext cx="6641640" cy="838080"/>
          </a:xfrm>
          <a:prstGeom prst="rect">
            <a:avLst/>
          </a:prstGeom>
        </p:spPr>
        <p:txBody>
          <a:bodyPr anchor="ctr" bIns="0" lIns="0" rIns="0" tIns="0" wrap="none"/>
          <a:p>
            <a:endParaRPr/>
          </a:p>
        </p:txBody>
      </p:sp>
      <p:sp>
        <p:nvSpPr>
          <p:cNvPr id="3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7"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50920" y="368280"/>
            <a:ext cx="8642160" cy="1080720"/>
          </a:xfrm>
          <a:prstGeom prst="rect">
            <a:avLst/>
          </a:prstGeom>
        </p:spPr>
      </p:sp>
      <p:sp>
        <p:nvSpPr>
          <p:cNvPr id="1" name="CustomShape 2"/>
          <p:cNvSpPr/>
          <p:nvPr/>
        </p:nvSpPr>
        <p:spPr>
          <a:xfrm>
            <a:off x="250920" y="196920"/>
            <a:ext cx="8642160" cy="144000"/>
          </a:xfrm>
          <a:prstGeom prst="rect">
            <a:avLst/>
          </a:prstGeom>
          <a:solidFill>
            <a:srgbClr val="9c1c26"/>
          </a:solidFill>
        </p:spPr>
      </p:sp>
      <p:pic>
        <p:nvPicPr>
          <p:cNvPr descr="" id="2" name="Picture 9"/>
          <p:cNvPicPr/>
          <p:nvPr/>
        </p:nvPicPr>
        <p:blipFill>
          <a:blip r:embed="rId2"/>
          <a:stretch>
            <a:fillRect/>
          </a:stretch>
        </p:blipFill>
        <p:spPr>
          <a:xfrm>
            <a:off x="7167600" y="512640"/>
            <a:ext cx="1872720" cy="791640"/>
          </a:xfrm>
          <a:prstGeom prst="rect">
            <a:avLst/>
          </a:prstGeom>
        </p:spPr>
      </p:pic>
      <p:sp>
        <p:nvSpPr>
          <p:cNvPr id="3" name="Line 3"/>
          <p:cNvSpPr/>
          <p:nvPr/>
        </p:nvSpPr>
        <p:spPr>
          <a:xfrm>
            <a:off x="250560" y="1449360"/>
            <a:ext cx="8640720" cy="0"/>
          </a:xfrm>
          <a:prstGeom prst="line">
            <a:avLst/>
          </a:prstGeom>
          <a:ln w="7560">
            <a:solidFill>
              <a:srgbClr val="000000"/>
            </a:solidFill>
            <a:round/>
          </a:ln>
        </p:spPr>
      </p:sp>
      <p:sp>
        <p:nvSpPr>
          <p:cNvPr id="4" name="CustomShape 4"/>
          <p:cNvSpPr/>
          <p:nvPr/>
        </p:nvSpPr>
        <p:spPr>
          <a:xfrm>
            <a:off x="250920" y="366840"/>
            <a:ext cx="8640360" cy="14040"/>
          </a:xfrm>
          <a:prstGeom prst="rect">
            <a:avLst/>
          </a:prstGeom>
          <a:solidFill>
            <a:srgbClr val="000000"/>
          </a:solidFill>
        </p:spPr>
      </p:sp>
      <p:sp>
        <p:nvSpPr>
          <p:cNvPr id="5" name="Line 5"/>
          <p:cNvSpPr/>
          <p:nvPr/>
        </p:nvSpPr>
        <p:spPr>
          <a:xfrm>
            <a:off x="252360" y="6357600"/>
            <a:ext cx="8640720" cy="0"/>
          </a:xfrm>
          <a:prstGeom prst="line">
            <a:avLst/>
          </a:prstGeom>
          <a:ln w="7560">
            <a:solidFill>
              <a:srgbClr val="000000"/>
            </a:solidFill>
            <a:round/>
          </a:ln>
        </p:spPr>
      </p:sp>
      <p:sp>
        <p:nvSpPr>
          <p:cNvPr id="6" name="CustomShape 6"/>
          <p:cNvSpPr/>
          <p:nvPr/>
        </p:nvSpPr>
        <p:spPr>
          <a:xfrm>
            <a:off x="252360" y="6489720"/>
            <a:ext cx="7200720" cy="231480"/>
          </a:xfrm>
          <a:prstGeom prst="rect">
            <a:avLst/>
          </a:prstGeom>
        </p:spPr>
        <p:txBody>
          <a:bodyPr bIns="45000" lIns="90000" rIns="90000" tIns="45000"/>
          <a:p>
            <a:pPr>
              <a:lnSpc>
                <a:spcPct val="100000"/>
              </a:lnSpc>
            </a:pPr>
            <a:r>
              <a:rPr lang="de-DE" sz="1000">
                <a:solidFill>
                  <a:srgbClr val="000000"/>
                </a:solidFill>
                <a:latin typeface="Arial"/>
              </a:rPr>
              <a:t>08.05.14</a:t>
            </a:r>
            <a:r>
              <a:rPr lang="de-DE" sz="1000">
                <a:solidFill>
                  <a:srgbClr val="000000"/>
                </a:solidFill>
                <a:latin typeface="Arial"/>
              </a:rPr>
              <a:t>  |  Fachbereich BBBBB  |  Institut AAAA  |  Prof. TTTTTT  |  </a:t>
            </a:r>
            <a:fld id="{782FB32A-B6B2-4317-8338-28022E5A9D51}" type="slidenum">
              <a:rPr lang="de-DE" sz="1000">
                <a:solidFill>
                  <a:srgbClr val="000000"/>
                </a:solidFill>
                <a:latin typeface="Arial"/>
              </a:rPr>
              <a:t>&lt;Nummer&gt;</a:t>
            </a:fld>
            <a:endParaRPr/>
          </a:p>
          <a:p>
            <a:pPr>
              <a:lnSpc>
                <a:spcPct val="100000"/>
              </a:lnSpc>
            </a:pPr>
            <a:endParaRPr/>
          </a:p>
        </p:txBody>
      </p:sp>
      <p:sp>
        <p:nvSpPr>
          <p:cNvPr id="7" name="CustomShape 7"/>
          <p:cNvSpPr/>
          <p:nvPr/>
        </p:nvSpPr>
        <p:spPr>
          <a:xfrm>
            <a:off x="7813800" y="6429240"/>
            <a:ext cx="1079280" cy="433080"/>
          </a:xfrm>
          <a:prstGeom prst="rect">
            <a:avLst/>
          </a:prstGeom>
          <a:solidFill>
            <a:srgbClr val="bbe0e3"/>
          </a:solidFill>
          <a:ln w="9360">
            <a:solidFill>
              <a:srgbClr val="000000"/>
            </a:solidFill>
            <a:miter/>
          </a:ln>
        </p:spPr>
        <p:txBody>
          <a:bodyPr anchor="ctr" bIns="45000" lIns="90000" rIns="90000" tIns="45000" wrap="none"/>
          <a:p>
            <a:pPr algn="ctr">
              <a:lnSpc>
                <a:spcPct val="100000"/>
              </a:lnSpc>
            </a:pPr>
            <a:r>
              <a:rPr lang="de-DE">
                <a:solidFill>
                  <a:srgbClr val="000000"/>
                </a:solidFill>
                <a:latin typeface="Arial"/>
              </a:rPr>
              <a:t>Sublogo</a:t>
            </a:r>
            <a:endParaRPr/>
          </a:p>
        </p:txBody>
      </p:sp>
      <p:sp>
        <p:nvSpPr>
          <p:cNvPr id="8" name="CustomShape 8"/>
          <p:cNvSpPr/>
          <p:nvPr/>
        </p:nvSpPr>
        <p:spPr>
          <a:xfrm>
            <a:off x="250920" y="368280"/>
            <a:ext cx="8642160" cy="1431720"/>
          </a:xfrm>
          <a:prstGeom prst="rect">
            <a:avLst/>
          </a:prstGeom>
          <a:solidFill>
            <a:srgbClr val="9c1c26"/>
          </a:solidFill>
        </p:spPr>
      </p:sp>
      <p:sp>
        <p:nvSpPr>
          <p:cNvPr id="9" name="CustomShape 9"/>
          <p:cNvSpPr/>
          <p:nvPr/>
        </p:nvSpPr>
        <p:spPr>
          <a:xfrm>
            <a:off x="250920" y="196920"/>
            <a:ext cx="8642160" cy="144000"/>
          </a:xfrm>
          <a:prstGeom prst="rect">
            <a:avLst/>
          </a:prstGeom>
          <a:solidFill>
            <a:srgbClr val="9c1c26"/>
          </a:solidFill>
        </p:spPr>
      </p:sp>
      <p:pic>
        <p:nvPicPr>
          <p:cNvPr descr="" id="10" name="Picture 9"/>
          <p:cNvPicPr/>
          <p:nvPr/>
        </p:nvPicPr>
        <p:blipFill>
          <a:blip r:embed="rId3"/>
          <a:stretch>
            <a:fillRect/>
          </a:stretch>
        </p:blipFill>
        <p:spPr>
          <a:xfrm>
            <a:off x="7172280" y="657360"/>
            <a:ext cx="1872720" cy="791640"/>
          </a:xfrm>
          <a:prstGeom prst="rect">
            <a:avLst/>
          </a:prstGeom>
        </p:spPr>
      </p:pic>
      <p:sp>
        <p:nvSpPr>
          <p:cNvPr id="11" name="Line 10"/>
          <p:cNvSpPr/>
          <p:nvPr/>
        </p:nvSpPr>
        <p:spPr>
          <a:xfrm>
            <a:off x="252360" y="6357600"/>
            <a:ext cx="8640720" cy="0"/>
          </a:xfrm>
          <a:prstGeom prst="line">
            <a:avLst/>
          </a:prstGeom>
          <a:ln w="7560">
            <a:solidFill>
              <a:srgbClr val="000000"/>
            </a:solidFill>
            <a:round/>
          </a:ln>
        </p:spPr>
      </p:sp>
      <p:sp>
        <p:nvSpPr>
          <p:cNvPr id="12" name="CustomShape 11"/>
          <p:cNvSpPr/>
          <p:nvPr/>
        </p:nvSpPr>
        <p:spPr>
          <a:xfrm>
            <a:off x="250920" y="360360"/>
            <a:ext cx="8640360" cy="14040"/>
          </a:xfrm>
          <a:prstGeom prst="rect">
            <a:avLst/>
          </a:prstGeom>
          <a:solidFill>
            <a:srgbClr val="000000"/>
          </a:solidFill>
        </p:spPr>
      </p:sp>
      <p:sp>
        <p:nvSpPr>
          <p:cNvPr id="13" name="CustomShape 12"/>
          <p:cNvSpPr/>
          <p:nvPr/>
        </p:nvSpPr>
        <p:spPr>
          <a:xfrm>
            <a:off x="250920" y="1809360"/>
            <a:ext cx="8640360" cy="7560"/>
          </a:xfrm>
          <a:prstGeom prst="rect">
            <a:avLst/>
          </a:prstGeom>
          <a:solidFill>
            <a:srgbClr val="000000"/>
          </a:solidFill>
        </p:spPr>
      </p:sp>
      <p:sp>
        <p:nvSpPr>
          <p:cNvPr id="14" name="PlaceHolder 13"/>
          <p:cNvSpPr>
            <a:spLocks noGrp="1"/>
          </p:cNvSpPr>
          <p:nvPr>
            <p:ph type="title"/>
          </p:nvPr>
        </p:nvSpPr>
        <p:spPr>
          <a:xfrm>
            <a:off x="358920" y="488880"/>
            <a:ext cx="6641640" cy="837720"/>
          </a:xfrm>
          <a:prstGeom prst="rect">
            <a:avLst/>
          </a:prstGeom>
        </p:spPr>
        <p:txBody>
          <a:bodyPr anchor="ctr" bIns="0" lIns="0" rIns="0" tIns="0"/>
          <a:p>
            <a:pPr>
              <a:lnSpc>
                <a:spcPct val="100000"/>
              </a:lnSpc>
            </a:pPr>
            <a:r>
              <a:rPr b="1" lang="de-DE" sz="2400">
                <a:solidFill>
                  <a:srgbClr val="ffffff"/>
                </a:solidFill>
                <a:latin typeface="Arial"/>
              </a:rPr>
              <a:t>Klicken Sie, um das Format des Titeltextes zu bearbeitenTitelmasterformat durch Klicken bearbeiten</a:t>
            </a:r>
            <a:endParaRPr/>
          </a:p>
        </p:txBody>
      </p:sp>
      <p:sp>
        <p:nvSpPr>
          <p:cNvPr id="15" name="CustomShape 14"/>
          <p:cNvSpPr/>
          <p:nvPr/>
        </p:nvSpPr>
        <p:spPr>
          <a:xfrm>
            <a:off x="252360" y="6489720"/>
            <a:ext cx="7200720" cy="231480"/>
          </a:xfrm>
          <a:prstGeom prst="rect">
            <a:avLst/>
          </a:prstGeom>
        </p:spPr>
        <p:txBody>
          <a:bodyPr bIns="45000" lIns="90000" rIns="90000" tIns="45000"/>
          <a:p>
            <a:pPr>
              <a:lnSpc>
                <a:spcPct val="100000"/>
              </a:lnSpc>
            </a:pPr>
            <a:r>
              <a:rPr lang="de-DE" sz="1000">
                <a:solidFill>
                  <a:srgbClr val="000000"/>
                </a:solidFill>
                <a:latin typeface="Arial"/>
              </a:rPr>
              <a:t>08.05.14</a:t>
            </a:r>
            <a:r>
              <a:rPr lang="de-DE" sz="1000">
                <a:solidFill>
                  <a:srgbClr val="000000"/>
                </a:solidFill>
                <a:latin typeface="Arial"/>
              </a:rPr>
              <a:t>  |  HCS 2014 | Gruppe 122  |  </a:t>
            </a:r>
            <a:fld id="{298FFF0A-DEA8-49CC-8F8A-D0D2B70A0055}" type="slidenum">
              <a:rPr lang="de-DE" sz="1000">
                <a:solidFill>
                  <a:srgbClr val="000000"/>
                </a:solidFill>
                <a:latin typeface="Arial"/>
              </a:rPr>
              <a:t>&lt;Nummer&gt;</a:t>
            </a:fld>
            <a:endParaRPr/>
          </a:p>
          <a:p>
            <a:pPr>
              <a:lnSpc>
                <a:spcPct val="100000"/>
              </a:lnSpc>
            </a:pPr>
            <a:endParaRPr/>
          </a:p>
        </p:txBody>
      </p:sp>
      <p:sp>
        <p:nvSpPr>
          <p:cNvPr id="16" name="PlaceHolder 15"/>
          <p:cNvSpPr>
            <a:spLocks noGrp="1"/>
          </p:cNvSpPr>
          <p:nvPr>
            <p:ph type="body"/>
          </p:nvPr>
        </p:nvSpPr>
        <p:spPr>
          <a:xfrm>
            <a:off x="457200" y="1604520"/>
            <a:ext cx="8046360" cy="3977640"/>
          </a:xfrm>
          <a:prstGeom prst="rect">
            <a:avLst/>
          </a:prstGeom>
        </p:spPr>
        <p:txBody>
          <a:bodyPr bIns="0" lIns="0" rIns="0" tIns="0" wrap="none"/>
          <a:p>
            <a:pPr>
              <a:buSzPct val="45000"/>
              <a:buFont typeface="StarSymbol"/>
              <a:buChar char=""/>
            </a:pPr>
            <a:r>
              <a:rPr lang="de-DE"/>
              <a:t>Klicken Sie, um die Formate des Gliederungstextes zu bearbeiten</a:t>
            </a:r>
            <a:endParaRPr/>
          </a:p>
          <a:p>
            <a:pPr lvl="1">
              <a:buSzPct val="75000"/>
              <a:buFont typeface="StarSymbol"/>
              <a:buChar char=""/>
            </a:pPr>
            <a:r>
              <a:rPr lang="de-DE"/>
              <a:t>Zweite Gliederungsebene</a:t>
            </a:r>
            <a:endParaRPr/>
          </a:p>
          <a:p>
            <a:pPr lvl="2">
              <a:buSzPct val="45000"/>
              <a:buFont typeface="StarSymbol"/>
              <a:buChar char=""/>
            </a:pPr>
            <a:r>
              <a:rPr lang="de-DE"/>
              <a:t>Dritte Gliederungsebene</a:t>
            </a:r>
            <a:endParaRPr/>
          </a:p>
          <a:p>
            <a:pPr lvl="3">
              <a:buSzPct val="75000"/>
              <a:buFont typeface="StarSymbol"/>
              <a:buChar char=""/>
            </a:pPr>
            <a:r>
              <a:rPr lang="de-DE"/>
              <a:t>Vierte Gliederungsebene</a:t>
            </a:r>
            <a:endParaRPr/>
          </a:p>
          <a:p>
            <a:pPr lvl="4">
              <a:buSzPct val="45000"/>
              <a:buFont typeface="StarSymbol"/>
              <a:buChar char=""/>
            </a:pPr>
            <a:r>
              <a:rPr lang="de-DE"/>
              <a:t>Fünfte Gliederungsebene</a:t>
            </a:r>
            <a:endParaRPr/>
          </a:p>
          <a:p>
            <a:pPr lvl="5">
              <a:buSzPct val="45000"/>
              <a:buFont typeface="StarSymbol"/>
              <a:buChar char=""/>
            </a:pPr>
            <a:r>
              <a:rPr lang="de-DE"/>
              <a:t>Sechste Gliederungsebene</a:t>
            </a:r>
            <a:endParaRPr/>
          </a:p>
          <a:p>
            <a:pPr lvl="6">
              <a:buSzPct val="45000"/>
              <a:buFont typeface="StarSymbol"/>
              <a:buChar char=""/>
            </a:pPr>
            <a:r>
              <a:rPr lang="de-DE"/>
              <a:t>Siebente Gliederungsebene</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TextShape 1"/>
          <p:cNvSpPr txBox="1"/>
          <p:nvPr/>
        </p:nvSpPr>
        <p:spPr>
          <a:xfrm>
            <a:off x="1224000" y="2151720"/>
            <a:ext cx="6641640" cy="3752280"/>
          </a:xfrm>
          <a:prstGeom prst="rect">
            <a:avLst/>
          </a:prstGeom>
        </p:spPr>
        <p:txBody>
          <a:bodyPr bIns="0" lIns="0" rIns="0" tIns="0"/>
          <a:p>
            <a:pPr algn="ctr"/>
            <a:endParaRPr/>
          </a:p>
          <a:p>
            <a:pPr algn="ctr"/>
            <a:r>
              <a:rPr lang="de-DE"/>
              <a:t>Rybien Sinjari</a:t>
            </a:r>
            <a:endParaRPr/>
          </a:p>
          <a:p>
            <a:pPr algn="ctr"/>
            <a:r>
              <a:rPr lang="de-DE"/>
              <a:t>Dominic Gibietz</a:t>
            </a:r>
            <a:endParaRPr/>
          </a:p>
          <a:p>
            <a:pPr algn="ctr"/>
            <a:r>
              <a:rPr lang="de-DE"/>
              <a:t>Christopher Diekkamp</a:t>
            </a:r>
            <a:endParaRPr/>
          </a:p>
        </p:txBody>
      </p:sp>
      <p:sp>
        <p:nvSpPr>
          <p:cNvPr id="50" name="TextShape 2"/>
          <p:cNvSpPr txBox="1"/>
          <p:nvPr/>
        </p:nvSpPr>
        <p:spPr>
          <a:xfrm>
            <a:off x="358920" y="488880"/>
            <a:ext cx="6641640" cy="837720"/>
          </a:xfrm>
          <a:prstGeom prst="rect">
            <a:avLst/>
          </a:prstGeom>
        </p:spPr>
        <p:txBody>
          <a:bodyPr anchor="ctr" bIns="0" lIns="0" rIns="0" tIns="0"/>
          <a:p>
            <a:r>
              <a:rPr lang="de-DE" sz="2400"/>
              <a:t>Übung 2</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87" name="TextShape 1"/><p:cNvSpPr txBox="1"/><p:nvPr/></p:nvSpPr><p:spPr><a:xfrm><a:off x="358920" y="541800"/><a:ext cx="6641640" cy="1019880"/></a:xfrm><a:prstGeom prst="rect"><a:avLst/></a:prstGeom></p:spPr><p:txBody><a:bodyPr anchor="ctr" bIns="0" lIns="0" rIns="0" tIns="0" wrap="none"/><a:p><a:r><a:rPr lang="de-DE"></a:rPr><a:t>Übung 2</a:t></a:r><a:r><a:rPr lang="de-DE"></a:rPr><a:t>&#10;</a:t></a:r><a:r><a:rPr lang="de-DE"></a:rPr><a:t>Aufgabe 5</a:t></a:r><a:r><a:rPr lang="de-DE"></a:rPr><a:t>&#10;</a:t></a:r><a:r><a:rPr lang="de-DE"></a:rPr><a:t>Pictorial Depth Cues</a:t></a:r><a:endParaRPr/></a:p></p:txBody></p:sp><p:pic><p:nvPicPr><p:cNvPr descr="" id="88" name=""/><p:cNvPicPr/><p:nvPr/></p:nvPicPr><p:blipFill><a:blip r:embed="rId1"></a:blip><a:stretch><a:fillRect/></a:stretch></p:blipFill><p:spPr><a:xfrm><a:off x="3126240" y="2118240"/><a:ext cx="2777760" cy="3713760"/></a:xfrm><a:prstGeom prst="rect"><a:avLst/></a:prstGeom></p:spPr></p:pic><p:sp><p:nvSpPr><p:cNvPr id="89" name="Line 2"/><p:cNvSpPr/><p:nvPr/></p:nvSpPr><p:spPr><a:xfrm flipV="1"><a:off x="3765600" y="3960000"/><a:ext cx="338400" cy="465840"/></a:xfrm><a:prstGeom prst="line"><a:avLst/></a:prstGeom><a:ln w="18000"><a:solidFill><a:srgbClr val="ff0000"/></a:solidFill><a:round/></a:ln></p:spPr></p:sp><p:sp><p:nvSpPr><p:cNvPr id="90" name="Line 3"/><p:cNvSpPr/><p:nvPr/></p:nvSpPr><p:spPr><a:xfrm flipH="1" flipV="1"><a:off x="4896000" y="3975120"/><a:ext cx="432000" cy="416880"/></a:xfrm><a:prstGeom prst="line"><a:avLst/></a:prstGeom><a:ln w="18000"><a:solidFill><a:srgbClr val="ff0000"/></a:solidFill><a:round/></a:ln></p:spPr></p:sp><p:sp><p:nvSpPr><p:cNvPr id="91" name="Line 4"/><p:cNvSpPr/><p:nvPr/></p:nvSpPr><p:spPr><a:xfrm flipH="1" flipV="1"><a:off x="3240000" y="2118240"/><a:ext cx="72000" cy="1337760"/></a:xfrm><a:prstGeom prst="line"><a:avLst/></a:prstGeom><a:ln w="18000"><a:solidFill><a:srgbClr val="ff0000"/></a:solidFill><a:round/></a:ln></p:spPr></p:sp><p:sp><p:nvSpPr><p:cNvPr id="92" name="Line 5"/><p:cNvSpPr/><p:nvPr/></p:nvSpPr><p:spPr><a:xfrm flipV="1"><a:off x="5472000" y="2118240"/><a:ext cx="144000" cy="1697760"/></a:xfrm><a:prstGeom prst="line"><a:avLst/></a:prstGeom><a:ln w="18000"><a:solidFill><a:srgbClr val="ff0000"/></a:solidFill><a:round/></a:ln></p:spPr></p:sp><p:sp><p:nvSpPr><p:cNvPr id="93" name="Line 6"/><p:cNvSpPr/><p:nvPr/></p:nvSpPr><p:spPr><a:xfrm><a:off x="3126240" y="3096000"/><a:ext cx="185760" cy="72000"/></a:xfrm><a:prstGeom prst="line"><a:avLst/></a:prstGeom><a:ln w="18000"><a:solidFill><a:srgbClr val="ff0000"/></a:solidFill><a:round/></a:ln></p:spPr></p:sp><p:sp><p:nvSpPr><p:cNvPr id="94" name="Line 7"/><p:cNvSpPr/><p:nvPr/></p:nvSpPr><p:spPr><a:xfrm flipH="1"><a:off x="3312000" y="3168000"/><a:ext cx="2232000" cy="0"/></a:xfrm><a:prstGeom prst="line"><a:avLst/></a:prstGeom><a:ln w="18000"><a:solidFill><a:srgbClr val="ff0000"/></a:solidFill><a:round/></a:ln></p:spPr></p:sp><p:sp><p:nvSpPr><p:cNvPr id="95" name="Line 8"/><p:cNvSpPr/><p:nvPr/></p:nvSpPr><p:spPr><a:xfrm flipH="1"><a:off x="5544000" y="3096000"/><a:ext cx="216000" cy="72000"/></a:xfrm><a:prstGeom prst="line"><a:avLst/></a:prstGeom><a:ln w="18000"><a:solidFill><a:srgbClr val="ff0000"/></a:solidFill><a:round/></a:ln></p:spPr></p:sp><p:sp><p:nvSpPr><p:cNvPr id="96" name="TextShape 9"/><p:cNvSpPr txBox="1"/><p:nvPr/></p:nvSpPr><p:spPr><a:xfrm><a:off x="6300000" y="3780000"/><a:ext cx="2016000" cy="346680"/></a:xfrm><a:prstGeom prst="rect"><a:avLst/></a:prstGeom></p:spPr><p:txBody><a:bodyPr bIns="45000" lIns="90000" rIns="90000" tIns="45000" wrap="none"/><a:p><a:r><a:rPr lang="de-DE"></a:rPr><a:t>Linearperspektive</a:t></a:r><a:endParaRPr/></a:p></p:txBody></p:sp><p:sp><p:nvSpPr><p:cNvPr id="97" name="CustomShape 10"/><p:cNvSpPr/><p:nvPr/></p:nvSpPr><p:spPr><a:xfrm><a:off x="3024000" y="3456000"/><a:ext cx="648000" cy="432000"/></a:xfrm><a:prstGeom prst="ellipse"><a:avLst></a:avLst></a:prstGeom><a:ln w="18000"><a:solidFill><a:srgbClr val="00ff00"/></a:solidFill><a:round/></a:ln></p:spPr></p:sp><p:sp><p:nvSpPr><p:cNvPr id="98" name="TextShape 11"/><p:cNvSpPr txBox="1"/><p:nvPr/></p:nvSpPr><p:spPr><a:xfrm><a:off x="612000" y="3901320"/><a:ext cx="1944000" cy="346680"/></a:xfrm><a:prstGeom prst="rect"><a:avLst/></a:prstGeom></p:spPr><p:txBody><a:bodyPr bIns="45000" lIns="90000" rIns="90000" tIns="45000" wrap="none"/><a:p><a:r><a:rPr lang="de-DE"></a:rPr><a:t>Vertraute Größe</a:t></a:r><a:endParaRPr/></a:p></p:txBody></p:sp><p:cxnSp><p:nvCxnSpPr><p:cNvPr id="99" name="Line 12"/><p:cNvCxnSpPr><a:stCxn id="97" idx="4"/><a:endCxn id="98" idx="3"/></p:cNvCxnSpPr><p:nvPr/></p:nvCxnSpPr><p:spPr><1pic:xfrm><a:off x="2556000" y="3888000"/><a:ext cx="792360" cy="186840"/></1pic:xfrm><a:prstGeom prst="bentConnector3"><a:avLst/></a:prstGeom><a:ln w="18000"><a:solidFill><a:srgbClr val="00ff00"/></a:solidFill><a:round/></a:ln></p:spPr></p:cxnSp><p:cxnSp><p:nvCxnSpPr><p:cNvPr id="100" name="Line 13"/><p:cNvCxnSpPr><a:stCxn id="89" idx="2"/><a:endCxn id="96" idx="1"/></p:cNvCxnSpPr><p:nvPr/></p:nvCxnSpPr><p:spPr><xfrm flipH="1"><a:off x="4104000" y="3953160"/><a:ext cx="2196360" cy="240120"/></xfrm><a:prstGeom prst="bentConnector3"><a:avLst/></a:prstGeom><a:ln><a:solidFill><a:srgbClr val="ff0000"/></a:solidFill></a:ln></p:spPr></p:cxnSp><p:cxnSp><p:nvCxnSpPr><p:cNvPr id="101" name="Line 14"/><p:cNvCxnSpPr><a:stCxn id="96" idx="1"/><a:endCxn id="94" idx="1"/></p:cNvCxnSpPr><p:nvPr/></p:nvCxnSpPr><p:spPr><1pic:xfrm flipH="1"><a:off x="4428000" y="3168000"/><a:ext cx="1872360" cy="785520"/></1pic:xfrm><a:prstGeom prst="bentConnector3"><a:avLst/></a:prstGeom><a:ln><a:solidFill><a:srgbClr val="ff0000"/></a:solidFill></a:ln></p:spPr></p:cxnSp></p:spTree></p:cSld><p:timing><p:tnLst><p:par><p:cTn dur="indefinite" id="19" nodeType="tmRoot" restart="never"><p:childTnLst><p:seq><p:cTn id="20" nodeType="mainSeq"><p:childTnLst></p:childTnLst></p:cTn><p:prevCondLst><p:cond delay="0" evt="onPrev"><p:tgtEl><p:sldTgt/></p:tgtEl></p:cond></p:prevCondLst><p:nextCondLst><p:cond delay="0" evt="onNext"><p:tgtEl><p:sldTgt/></p:tgtEl></p:cond></p:nextCondLst></p:seq></p:childTnLst></p:cTn></p:par></p:tnLst></p:timing></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358920" y="541800"/>
            <a:ext cx="6641640" cy="1019880"/>
          </a:xfrm>
          <a:prstGeom prst="rect">
            <a:avLst/>
          </a:prstGeom>
        </p:spPr>
        <p:txBody>
          <a:bodyPr anchor="ctr" bIns="0" lIns="0" rIns="0" tIns="0" wrap="none"/>
          <a:p>
            <a:r>
              <a:rPr lang="de-DE"/>
              <a:t>Übung 2</a:t>
            </a:r>
            <a:r>
              <a:rPr lang="de-DE"/>
              <a:t>
</a:t>
            </a:r>
            <a:r>
              <a:rPr lang="de-DE"/>
              <a:t>Aufgabe 1 </a:t>
            </a:r>
            <a:r>
              <a:rPr lang="de-DE"/>
              <a:t>
</a:t>
            </a:r>
            <a:r>
              <a:rPr lang="de-DE"/>
              <a:t>Informationen</a:t>
            </a:r>
            <a:endParaRPr/>
          </a:p>
        </p:txBody>
      </p:sp>
      <p:sp>
        <p:nvSpPr>
          <p:cNvPr id="52" name="TextShape 2"/>
          <p:cNvSpPr txBox="1"/>
          <p:nvPr/>
        </p:nvSpPr>
        <p:spPr>
          <a:xfrm>
            <a:off x="576000" y="1980000"/>
            <a:ext cx="8046360" cy="4299480"/>
          </a:xfrm>
          <a:prstGeom prst="rect">
            <a:avLst/>
          </a:prstGeom>
        </p:spPr>
        <p:txBody>
          <a:bodyPr bIns="0" lIns="0" rIns="0" tIns="0" wrap="none"/>
          <a:p>
            <a:pPr>
              <a:buSzPct val="45000"/>
              <a:buFont typeface="StarSymbol"/>
              <a:buChar char=""/>
            </a:pPr>
            <a:r>
              <a:rPr lang="de-DE"/>
              <a:t>Immer mehr Suchergebnisse durch zunehmende Digitalisierung</a:t>
            </a:r>
            <a:endParaRPr/>
          </a:p>
          <a:p>
            <a:pPr lvl="1">
              <a:buSzPct val="75000"/>
              <a:buFont typeface="StarSymbol"/>
              <a:buChar char=""/>
            </a:pPr>
            <a:r>
              <a:rPr lang="de-DE"/>
              <a:t>Mehr Suchergebnisse je bekannter/beliebter ein Suchbegriff</a:t>
            </a:r>
            <a:endParaRPr/>
          </a:p>
          <a:p>
            <a:pPr>
              <a:buSzPct val="45000"/>
              <a:buFont typeface="StarSymbol"/>
              <a:buChar char=""/>
            </a:pPr>
            <a:r>
              <a:rPr lang="de-DE"/>
              <a:t>Bei Recherche von einem Satz sind viele Ergebnisse nutzlos, da sie sich nur auf einen Begriff (aktuell / oft gesucht) innerhalb des Satzes beziehen</a:t>
            </a:r>
            <a:endParaRPr/>
          </a:p>
          <a:p>
            <a:pPr>
              <a:buSzPct val="45000"/>
              <a:buFont typeface="StarSymbol"/>
              <a:buChar char=""/>
            </a:pPr>
            <a:r>
              <a:rPr lang="de-DE"/>
              <a:t>Öfters die gleiche Seite unter den Ergebnissen (z.B. verschiedene Artikel, von unterschiedlichen Tagen, einer Zeitung über den  selben Begriff)</a:t>
            </a:r>
            <a:endParaRPr/>
          </a:p>
          <a:p>
            <a:pPr>
              <a:buSzPct val="45000"/>
              <a:buFont typeface="StarSymbol"/>
              <a:buChar char=""/>
            </a:pPr>
            <a:r>
              <a:rPr lang="de-DE"/>
              <a:t>Meist Shopping-Seiten oder Werbeseiten unter den ersten Ergebnissen</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5832000" y="4003200"/>
            <a:ext cx="792000" cy="792000"/>
          </a:xfrm>
          <a:prstGeom prst="downArrow">
            <a:avLst>
              <a:gd fmla="val 16200" name="adj1"/>
              <a:gd fmla="val 5400" name="adj2"/>
            </a:avLst>
          </a:prstGeom>
          <a:solidFill>
            <a:srgbClr val="cfe7f5"/>
          </a:solidFill>
          <a:ln>
            <a:solidFill>
              <a:srgbClr val="808080"/>
            </a:solidFill>
          </a:ln>
        </p:spPr>
      </p:sp>
      <p:sp>
        <p:nvSpPr>
          <p:cNvPr id="54" name="TextShape 2"/>
          <p:cNvSpPr txBox="1"/>
          <p:nvPr/>
        </p:nvSpPr>
        <p:spPr>
          <a:xfrm>
            <a:off x="359640" y="542520"/>
            <a:ext cx="6641640" cy="1019880"/>
          </a:xfrm>
          <a:prstGeom prst="rect">
            <a:avLst/>
          </a:prstGeom>
        </p:spPr>
        <p:txBody>
          <a:bodyPr anchor="ctr" bIns="0" lIns="0" rIns="0" tIns="0" wrap="none"/>
          <a:p>
            <a:r>
              <a:rPr lang="de-DE"/>
              <a:t>Übung 2</a:t>
            </a:r>
            <a:r>
              <a:rPr lang="de-DE"/>
              <a:t>
</a:t>
            </a:r>
            <a:r>
              <a:rPr lang="de-DE"/>
              <a:t>Aufgabe 2</a:t>
            </a:r>
            <a:r>
              <a:rPr lang="de-DE"/>
              <a:t>
</a:t>
            </a:r>
            <a:r>
              <a:rPr lang="de-DE"/>
              <a:t>Stufenmodell</a:t>
            </a:r>
            <a:endParaRPr/>
          </a:p>
        </p:txBody>
      </p:sp>
      <p:sp>
        <p:nvSpPr>
          <p:cNvPr id="55" name="TextShape 3"/>
          <p:cNvSpPr txBox="1"/>
          <p:nvPr/>
        </p:nvSpPr>
        <p:spPr>
          <a:xfrm>
            <a:off x="529560" y="2108880"/>
            <a:ext cx="8046360" cy="3977640"/>
          </a:xfrm>
          <a:prstGeom prst="rect">
            <a:avLst/>
          </a:prstGeom>
        </p:spPr>
      </p:sp>
      <p:sp>
        <p:nvSpPr>
          <p:cNvPr id="56" name="TextShape 4"/>
          <p:cNvSpPr txBox="1"/>
          <p:nvPr/>
        </p:nvSpPr>
        <p:spPr>
          <a:xfrm>
            <a:off x="529560" y="2108880"/>
            <a:ext cx="8046360" cy="3977640"/>
          </a:xfrm>
          <a:prstGeom prst="rect">
            <a:avLst/>
          </a:prstGeom>
        </p:spPr>
        <p:txBody>
          <a:bodyPr bIns="0" lIns="0" rIns="0" tIns="0" wrap="none"/>
          <a:p>
            <a:r>
              <a:rPr b="1" i="1" lang="de-DE"/>
              <a:t>Ein Autofahrer erkennt das ein Fahrradfahrer plötzlich in die Mitte der Fahrbahn lenkt.</a:t>
            </a:r>
            <a:r>
              <a:rPr lang="de-DE"/>
              <a:t> </a:t>
            </a:r>
            <a:endParaRPr/>
          </a:p>
          <a:p>
            <a:r>
              <a:rPr lang="de-DE"/>
              <a:t>Dabei durchläuft der Autofahrer die drei Menschlichen Informationsverarbeitungsstufen:</a:t>
            </a:r>
            <a:endParaRPr/>
          </a:p>
          <a:p>
            <a:pPr>
              <a:buFont typeface="Times New Roman"/>
              <a:buAutoNum type="arabicPeriod"/>
            </a:pPr>
            <a:r>
              <a:rPr lang="de-DE"/>
              <a:t> </a:t>
            </a:r>
            <a:r>
              <a:rPr lang="de-DE"/>
              <a:t>perception (sensory / Erkennen),</a:t>
            </a:r>
            <a:endParaRPr/>
          </a:p>
          <a:p>
            <a:pPr>
              <a:buFont typeface="Times New Roman"/>
              <a:buAutoNum type="arabicPeriod"/>
            </a:pPr>
            <a:r>
              <a:rPr lang="de-DE"/>
              <a:t> </a:t>
            </a:r>
            <a:r>
              <a:rPr lang="de-DE"/>
              <a:t>decision (cognition / Entscheiden),</a:t>
            </a:r>
            <a:endParaRPr/>
          </a:p>
          <a:p>
            <a:pPr>
              <a:buFont typeface="Times New Roman"/>
              <a:buAutoNum type="arabicPeriod"/>
            </a:pPr>
            <a:r>
              <a:rPr lang="de-DE"/>
              <a:t> </a:t>
            </a:r>
            <a:r>
              <a:rPr lang="de-DE"/>
              <a:t>response (motor / Handeln und Bewegen).</a:t>
            </a:r>
            <a:endParaRPr/>
          </a:p>
        </p:txBody>
      </p:sp>
      <p:sp>
        <p:nvSpPr>
          <p:cNvPr id="57" name="CustomShape 5"/>
          <p:cNvSpPr/>
          <p:nvPr/>
        </p:nvSpPr>
        <p:spPr>
          <a:xfrm>
            <a:off x="6480000" y="4608000"/>
            <a:ext cx="756000" cy="792000"/>
          </a:xfrm>
          <a:prstGeom prst="downArrow">
            <a:avLst>
              <a:gd fmla="val 16200" name="adj1"/>
              <a:gd fmla="val 5400" name="adj2"/>
            </a:avLst>
          </a:prstGeom>
          <a:solidFill>
            <a:srgbClr val="cfe7f5"/>
          </a:solidFill>
          <a:ln>
            <a:solidFill>
              <a:srgbClr val="808080"/>
            </a:solidFill>
          </a:ln>
        </p:spPr>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360000" y="542880"/>
            <a:ext cx="6641640" cy="1019880"/>
          </a:xfrm>
          <a:prstGeom prst="rect">
            <a:avLst/>
          </a:prstGeom>
        </p:spPr>
        <p:txBody>
          <a:bodyPr anchor="ctr" bIns="0" lIns="0" rIns="0" tIns="0" wrap="none"/>
          <a:p>
            <a:r>
              <a:rPr lang="de-DE"/>
              <a:t>Übung 2</a:t>
            </a:r>
            <a:r>
              <a:rPr lang="de-DE"/>
              <a:t>
</a:t>
            </a:r>
            <a:r>
              <a:rPr lang="de-DE"/>
              <a:t>Aufgabe 2</a:t>
            </a:r>
            <a:r>
              <a:rPr lang="de-DE"/>
              <a:t>
</a:t>
            </a:r>
            <a:r>
              <a:rPr lang="de-DE"/>
              <a:t>Stufenmodell</a:t>
            </a:r>
            <a:endParaRPr/>
          </a:p>
        </p:txBody>
      </p:sp>
      <p:sp>
        <p:nvSpPr>
          <p:cNvPr id="59" name="TextShape 2"/>
          <p:cNvSpPr txBox="1"/>
          <p:nvPr/>
        </p:nvSpPr>
        <p:spPr>
          <a:xfrm>
            <a:off x="529560" y="2108880"/>
            <a:ext cx="8046360" cy="3977640"/>
          </a:xfrm>
          <a:prstGeom prst="rect">
            <a:avLst/>
          </a:prstGeom>
        </p:spPr>
        <p:txBody>
          <a:bodyPr bIns="0" lIns="0" rIns="0" tIns="0" wrap="none"/>
          <a:p>
            <a:r>
              <a:rPr b="1" i="1" lang="de-DE"/>
              <a:t>Ein Autofahrer erkennt das ein Fahrradfahrer plötzlich in die Mitte der Fahrbahn lenkt.</a:t>
            </a:r>
            <a:r>
              <a:rPr lang="de-DE"/>
              <a:t> </a:t>
            </a:r>
            <a:endParaRPr/>
          </a:p>
          <a:p>
            <a:pPr>
              <a:buFont typeface="Times New Roman"/>
              <a:buAutoNum type="arabicPeriod"/>
            </a:pPr>
            <a:r>
              <a:rPr lang="de-DE"/>
              <a:t>Im ersten Zustand „perception“ nimmt der Autofahrer mit den Augen wahr, dass sich der Fahrradfahrer auf der Fahrbahn befindet</a:t>
            </a:r>
            <a:endParaRPr/>
          </a:p>
          <a:p>
            <a:pPr>
              <a:buFont typeface="Times New Roman"/>
              <a:buAutoNum type="arabicPeriod"/>
            </a:pPr>
            <a:r>
              <a:rPr lang="de-DE"/>
              <a:t>Dann wird in seinem Gehirn eine Entscheidung „decision“ erarbeitet. Sollte er bremsen oder versuchen auszuweichen.</a:t>
            </a:r>
            <a:endParaRPr/>
          </a:p>
          <a:p>
            <a:pPr>
              <a:buFont typeface="Times New Roman"/>
              <a:buAutoNum type="arabicPeriod"/>
            </a:pPr>
            <a:r>
              <a:rPr lang="de-DE"/>
              <a:t>Und schlussendlich wird in „response“ eine Reaktion durch den Körper durchgeführt. Zum Beispiel das Abbremsen, indem der Autofahrer mit seinem Fuß auf die Bremse geht.</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360000" y="550440"/>
            <a:ext cx="6641640" cy="1004760"/>
          </a:xfrm>
          <a:prstGeom prst="rect">
            <a:avLst/>
          </a:prstGeom>
        </p:spPr>
        <p:txBody>
          <a:bodyPr anchor="ctr" bIns="0" lIns="0" rIns="0" tIns="0" wrap="none"/>
          <a:p>
            <a:r>
              <a:rPr lang="de-DE"/>
              <a:t>Übung 2</a:t>
            </a:r>
            <a:r>
              <a:rPr lang="de-DE"/>
              <a:t>
</a:t>
            </a:r>
            <a:r>
              <a:rPr lang="de-DE"/>
              <a:t>Aufgabe 3</a:t>
            </a:r>
            <a:r>
              <a:rPr lang="de-DE"/>
              <a:t>
</a:t>
            </a:r>
            <a:r>
              <a:rPr lang="de-DE" sz="2300">
                <a:solidFill>
                  <a:srgbClr val="000000"/>
                </a:solidFill>
                <a:latin typeface="Arial"/>
                <a:ea typeface="Calibri"/>
              </a:rPr>
              <a:t>Visual Inference</a:t>
            </a:r>
            <a:endParaRPr/>
          </a:p>
        </p:txBody>
      </p:sp>
      <p:sp>
        <p:nvSpPr>
          <p:cNvPr id="61" name="TextShape 2"/>
          <p:cNvSpPr txBox="1"/>
          <p:nvPr/>
        </p:nvSpPr>
        <p:spPr>
          <a:xfrm>
            <a:off x="529560" y="2108880"/>
            <a:ext cx="8046360" cy="3977640"/>
          </a:xfrm>
          <a:prstGeom prst="rect">
            <a:avLst/>
          </a:prstGeom>
        </p:spPr>
        <p:txBody>
          <a:bodyPr bIns="0" lIns="0" rIns="0" tIns="0" wrap="none"/>
          <a:p>
            <a:r>
              <a:rPr b="1" lang="de-DE" sz="1600">
                <a:solidFill>
                  <a:srgbClr val="000000"/>
                </a:solidFill>
                <a:latin typeface="Arial"/>
                <a:ea typeface="Calibri"/>
              </a:rPr>
              <a:t>Für das Ableiten von Informationen aus unklaren oder unvollständigen visuellen Daten gibt es vier Schwerpunktgebiete. Diese sind:</a:t>
            </a:r>
            <a:endParaRPr/>
          </a:p>
          <a:p>
            <a:pPr>
              <a:buFont typeface="Times New Roman"/>
              <a:buAutoNum type="arabicPeriod"/>
            </a:pPr>
            <a:r>
              <a:rPr lang="de-DE" sz="1600">
                <a:solidFill>
                  <a:srgbClr val="000000"/>
                </a:solidFill>
                <a:latin typeface="Arial"/>
                <a:ea typeface="Calibri"/>
              </a:rPr>
              <a:t>Objekterkennung: erkennen von Motorrädern in Bildern VL1 S.55</a:t>
            </a:r>
            <a:endParaRPr/>
          </a:p>
          <a:p>
            <a:pPr>
              <a:buFont typeface="Times New Roman"/>
              <a:buAutoNum type="arabicPeriod"/>
            </a:pPr>
            <a:r>
              <a:rPr lang="de-DE" sz="1600">
                <a:solidFill>
                  <a:srgbClr val="000000"/>
                </a:solidFill>
                <a:latin typeface="Arial"/>
                <a:ea typeface="Calibri"/>
              </a:rPr>
              <a:t>Statistische Modelle für grundlegende Bearbeitung von  Bildern [Low Level Vision] (Denoising): Bildwiederherstellung indem man zum Beispiel Rauchen aus Verraucht Bilder filtert.</a:t>
            </a:r>
            <a:endParaRPr/>
          </a:p>
          <a:p>
            <a:pPr>
              <a:buFont typeface="Times New Roman"/>
              <a:buAutoNum type="arabicPeriod"/>
            </a:pPr>
            <a:r>
              <a:rPr lang="de-DE" sz="1600">
                <a:solidFill>
                  <a:srgbClr val="000000"/>
                </a:solidFill>
                <a:latin typeface="Arial"/>
                <a:ea typeface="Calibri"/>
              </a:rPr>
              <a:t>Bewegungsabschätzung (Optical flow): Der Roboter der in der Vorlesung gezeigt wurde, welcher durch eine Menschenmenge gefahren ist. Dabei hat der Roboter die Laufrichtung der Personen in seiner Umgebung berechnet, um durch die Menge zu navigieren.</a:t>
            </a:r>
            <a:endParaRPr/>
          </a:p>
          <a:p>
            <a:pPr>
              <a:buFont typeface="Times New Roman"/>
              <a:buAutoNum type="arabicPeriod"/>
            </a:pPr>
            <a:r>
              <a:rPr lang="de-DE" sz="1600">
                <a:solidFill>
                  <a:srgbClr val="000000"/>
                </a:solidFill>
                <a:latin typeface="Arial"/>
                <a:ea typeface="Calibri"/>
              </a:rPr>
              <a:t>Verfolgung und Erkennung von Menschen: Der Roboter musste Selbst verständlich die Menschen in seiner Umgebung erkennen (wie z.B.: auf diesem Bild unten links auf der Seite 55 unten.)</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358920" y="535320"/>
            <a:ext cx="6641640" cy="1019880"/>
          </a:xfrm>
          <a:prstGeom prst="rect">
            <a:avLst/>
          </a:prstGeom>
        </p:spPr>
        <p:txBody>
          <a:bodyPr anchor="ctr" bIns="0" lIns="0" rIns="0" tIns="0" wrap="none"/>
          <a:p>
            <a:r>
              <a:rPr lang="de-DE"/>
              <a:t>Übung 2</a:t>
            </a:r>
            <a:r>
              <a:rPr lang="de-DE"/>
              <a:t>
</a:t>
            </a:r>
            <a:r>
              <a:rPr lang="de-DE"/>
              <a:t>Aufgabe 4</a:t>
            </a:r>
            <a:r>
              <a:rPr lang="de-DE"/>
              <a:t>
</a:t>
            </a:r>
            <a:r>
              <a:rPr lang="de-DE"/>
              <a:t>Menschliches Auge</a:t>
            </a:r>
            <a:endParaRPr/>
          </a:p>
        </p:txBody>
      </p:sp>
      <p:sp>
        <p:nvSpPr>
          <p:cNvPr id="63" name="TextShape 2"/>
          <p:cNvSpPr txBox="1"/>
          <p:nvPr/>
        </p:nvSpPr>
        <p:spPr>
          <a:xfrm>
            <a:off x="468000" y="1964160"/>
            <a:ext cx="8280000" cy="1243080"/>
          </a:xfrm>
          <a:prstGeom prst="rect">
            <a:avLst/>
          </a:prstGeom>
        </p:spPr>
        <p:txBody>
          <a:bodyPr bIns="45000" lIns="90000" rIns="90000" tIns="45000" wrap="none"/>
          <a:p>
            <a:pPr>
              <a:buSzPct val="45000"/>
              <a:buFont typeface="StarSymbol"/>
              <a:buChar char=""/>
            </a:pPr>
            <a:r>
              <a:rPr b="1" lang="de-DE" sz="2000"/>
              <a:t>Sehgrube</a:t>
            </a:r>
            <a:r>
              <a:rPr b="1" i="1" lang="de-DE" sz="2000"/>
              <a:t> </a:t>
            </a:r>
            <a:r>
              <a:rPr i="1" lang="de-DE" sz="2000"/>
              <a:t>(Fovea centralis)</a:t>
            </a:r>
            <a:r>
              <a:rPr lang="de-DE" sz="2000"/>
              <a:t>: </a:t>
            </a:r>
            <a:endParaRPr/>
          </a:p>
          <a:p>
            <a:pPr>
              <a:buSzPct val="45000"/>
              <a:buFont typeface="StarSymbol"/>
              <a:buChar char=""/>
            </a:pPr>
            <a:r>
              <a:rPr lang="de-DE" sz="2000"/>
              <a:t>Kleine Einsenkung (ca. 1,5mm Durchmesser) im </a:t>
            </a:r>
            <a:r>
              <a:rPr b="1" lang="de-DE" sz="2000"/>
              <a:t>Gelben Fleck</a:t>
            </a:r>
            <a:r>
              <a:rPr lang="de-DE" sz="2000"/>
              <a:t> </a:t>
            </a:r>
            <a:r>
              <a:rPr i="1" lang="de-DE" sz="2000" u="sng"/>
              <a:t>(macula lutea)</a:t>
            </a:r>
            <a:r>
              <a:rPr lang="de-DE" sz="2000"/>
              <a:t> </a:t>
            </a:r>
            <a:r>
              <a:rPr lang="de-DE" sz="2000"/>
              <a:t>	</a:t>
            </a:r>
            <a:r>
              <a:rPr lang="de-DE" sz="2000"/>
              <a:t>mit der größten Sehzellendichte (mit der höchsten Auflösung)</a:t>
            </a:r>
            <a:endParaRPr/>
          </a:p>
        </p:txBody>
      </p:sp>
      <p:pic>
        <p:nvPicPr>
          <p:cNvPr descr="" id="64" name="Gelber Fleck"/>
          <p:cNvPicPr/>
          <p:nvPr/>
        </p:nvPicPr>
        <p:blipFill>
          <a:blip r:embed="rId1"/>
          <a:stretch>
            <a:fillRect/>
          </a:stretch>
        </p:blipFill>
        <p:spPr>
          <a:xfrm>
            <a:off x="2441520" y="3096000"/>
            <a:ext cx="4392720" cy="2846160"/>
          </a:xfrm>
          <a:prstGeom prst="rect">
            <a:avLst/>
          </a:prstGeom>
        </p:spPr>
      </p:pic>
      <p:sp>
        <p:nvSpPr>
          <p:cNvPr id="65" name="TextShape 3"/>
          <p:cNvSpPr txBox="1"/>
          <p:nvPr/>
        </p:nvSpPr>
        <p:spPr>
          <a:xfrm>
            <a:off x="2369520" y="5942160"/>
            <a:ext cx="4362480" cy="249840"/>
          </a:xfrm>
          <a:prstGeom prst="rect">
            <a:avLst/>
          </a:prstGeom>
        </p:spPr>
        <p:txBody>
          <a:bodyPr bIns="45000" lIns="90000" rIns="90000" tIns="45000" wrap="none"/>
          <a:p>
            <a:r>
              <a:rPr lang="de-DE" sz="1000"/>
              <a:t>Quelle: http://www.penneye.com/html/retina___vitreous.html</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2106360"/>
            <a:ext cx="8046360" cy="3977640"/>
          </a:xfrm>
          <a:prstGeom prst="rect">
            <a:avLst/>
          </a:prstGeom>
        </p:spPr>
        <p:txBody>
          <a:bodyPr bIns="0" lIns="0" rIns="0" tIns="0" wrap="none"/>
          <a:p>
            <a:pPr>
              <a:buSzPct val="45000"/>
              <a:buFont typeface="StarSymbol"/>
              <a:buChar char=""/>
            </a:pPr>
            <a:r>
              <a:rPr lang="de-DE"/>
              <a:t>Sehzellen bestehen hauptsächlich aus den Zapfen</a:t>
            </a:r>
            <a:r>
              <a:rPr i="1" lang="de-DE"/>
              <a:t> (cones)</a:t>
            </a:r>
            <a:r>
              <a:rPr lang="de-DE"/>
              <a:t>, die für die</a:t>
            </a:r>
            <a:r>
              <a:rPr lang="de-DE"/>
              <a:t> Farbwahrnehmung verantwortlich sind.</a:t>
            </a:r>
            <a:endParaRPr/>
          </a:p>
          <a:p>
            <a:pPr>
              <a:buSzPct val="45000"/>
              <a:buFont typeface="StarSymbol"/>
              <a:buChar char=""/>
            </a:pPr>
            <a:r>
              <a:rPr lang="de-DE"/>
              <a:t>Ca. 160.000 Zapfen pro mm²</a:t>
            </a:r>
            <a:r>
              <a:rPr i="1" lang="de-DE"/>
              <a:t> </a:t>
            </a:r>
            <a:endParaRPr/>
          </a:p>
          <a:p>
            <a:pPr>
              <a:buSzPct val="45000"/>
              <a:buFont typeface="StarSymbol"/>
              <a:buChar char=""/>
            </a:pPr>
            <a:r>
              <a:rPr lang="de-DE"/>
              <a:t>3 Typen von Zapfen:</a:t>
            </a:r>
            <a:endParaRPr/>
          </a:p>
          <a:p>
            <a:pPr lvl="1">
              <a:buSzPct val="75000"/>
              <a:buFont typeface="StarSymbol"/>
              <a:buChar char=""/>
            </a:pPr>
            <a:r>
              <a:rPr lang="de-DE" sz="1600"/>
              <a:t>48%</a:t>
            </a:r>
            <a:r>
              <a:rPr lang="de-DE" sz="1600"/>
              <a:t> M-Rezeptoren (grün)</a:t>
            </a:r>
            <a:endParaRPr/>
          </a:p>
          <a:p>
            <a:pPr lvl="1">
              <a:buSzPct val="75000"/>
              <a:buFont typeface="StarSymbol"/>
              <a:buChar char=""/>
            </a:pPr>
            <a:r>
              <a:rPr lang="de-DE" sz="1600"/>
              <a:t>42%</a:t>
            </a:r>
            <a:r>
              <a:rPr lang="de-DE" sz="1600"/>
              <a:t> L-Rezeptoren (rot)             </a:t>
            </a:r>
            <a:r>
              <a:rPr lang="de-DE" sz="1600"/>
              <a:t>	</a:t>
            </a:r>
            <a:r>
              <a:rPr lang="de-DE" sz="1600"/>
              <a:t>	</a:t>
            </a:r>
            <a:endParaRPr/>
          </a:p>
          <a:p>
            <a:pPr lvl="1">
              <a:buSzPct val="75000"/>
              <a:buFont typeface="StarSymbol"/>
              <a:buChar char=""/>
            </a:pPr>
            <a:r>
              <a:rPr lang="de-DE" sz="1600"/>
              <a:t>10%</a:t>
            </a:r>
            <a:r>
              <a:rPr b="1" lang="de-DE" sz="1600"/>
              <a:t> </a:t>
            </a:r>
            <a:r>
              <a:rPr lang="de-DE" sz="1600"/>
              <a:t>S-Rezeptoren (blau)</a:t>
            </a:r>
            <a:endParaRPr/>
          </a:p>
          <a:p>
            <a:pPr>
              <a:buSzPct val="45000"/>
              <a:buFont typeface="StarSymbol"/>
              <a:buChar char=""/>
            </a:pPr>
            <a:r>
              <a:rPr lang="de-DE"/>
              <a:t>Keine hohe Lichtempfindlichkeit, daher Farbsehen im Dunkeln kaum möglich</a:t>
            </a:r>
            <a:endParaRPr/>
          </a:p>
        </p:txBody>
      </p:sp>
      <p:sp>
        <p:nvSpPr>
          <p:cNvPr id="67" name="TextShape 2"/>
          <p:cNvSpPr txBox="1"/>
          <p:nvPr/>
        </p:nvSpPr>
        <p:spPr>
          <a:xfrm>
            <a:off x="359280" y="535680"/>
            <a:ext cx="6641640" cy="1019880"/>
          </a:xfrm>
          <a:prstGeom prst="rect">
            <a:avLst/>
          </a:prstGeom>
        </p:spPr>
        <p:txBody>
          <a:bodyPr anchor="ctr" bIns="0" lIns="0" rIns="0" tIns="0" wrap="none"/>
          <a:p>
            <a:r>
              <a:rPr lang="de-DE"/>
              <a:t>Übung 2</a:t>
            </a:r>
            <a:r>
              <a:rPr lang="de-DE"/>
              <a:t>
</a:t>
            </a:r>
            <a:r>
              <a:rPr lang="de-DE"/>
              <a:t>Aufgabe 4</a:t>
            </a:r>
            <a:r>
              <a:rPr lang="de-DE"/>
              <a:t>
</a:t>
            </a:r>
            <a:r>
              <a:rPr lang="de-DE"/>
              <a:t>Menschliches Auge</a:t>
            </a:r>
            <a:endParaRPr/>
          </a:p>
        </p:txBody>
      </p:sp>
      <p:pic>
        <p:nvPicPr>
          <p:cNvPr descr="" id="68" name=""/>
          <p:cNvPicPr/>
          <p:nvPr/>
        </p:nvPicPr>
        <p:blipFill>
          <a:blip r:embed="rId1"/>
          <a:stretch>
            <a:fillRect/>
          </a:stretch>
        </p:blipFill>
        <p:spPr>
          <a:xfrm>
            <a:off x="6552000" y="2593440"/>
            <a:ext cx="1584000" cy="2638080"/>
          </a:xfrm>
          <a:prstGeom prst="rect">
            <a:avLst/>
          </a:prstGeom>
        </p:spPr>
      </p:pic>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29200" y="2108520"/>
            <a:ext cx="8046360" cy="3977640"/>
          </a:xfrm>
          <a:prstGeom prst="rect">
            <a:avLst/>
          </a:prstGeom>
        </p:spPr>
        <p:txBody>
          <a:bodyPr bIns="0" lIns="0" rIns="0" tIns="0" wrap="none"/>
          <a:p>
            <a:r>
              <a:rPr b="1" lang="de-DE"/>
              <a:t>Pictorial Depth Cues:</a:t>
            </a:r>
            <a:r>
              <a:rPr lang="de-DE"/>
              <a:t> </a:t>
            </a:r>
            <a:r>
              <a:rPr i="1" lang="de-DE"/>
              <a:t>Optische Hinweisreize der Raumwahrnehmung </a:t>
            </a:r>
            <a:r>
              <a:rPr i="1" lang="de-DE"/>
              <a:t>	</a:t>
            </a:r>
            <a:r>
              <a:rPr i="1" lang="de-DE"/>
              <a:t>mit nur einem Bild (1 Auge, Fotographie, Bildschirm etc …)</a:t>
            </a:r>
            <a:endParaRPr/>
          </a:p>
          <a:p>
            <a:pPr>
              <a:buSzPct val="45000"/>
              <a:buFont typeface="StarSymbol"/>
              <a:buChar char=""/>
            </a:pPr>
            <a:r>
              <a:rPr lang="de-DE"/>
              <a:t>Pictorial Depth Cues können sich:</a:t>
            </a:r>
            <a:endParaRPr/>
          </a:p>
          <a:p>
            <a:pPr lvl="1">
              <a:lnSpc>
                <a:spcPct val="100000"/>
              </a:lnSpc>
              <a:buSzPct val="75000"/>
              <a:buFont typeface="StarSymbol"/>
              <a:buChar char=""/>
            </a:pPr>
            <a:r>
              <a:rPr lang="de-DE" sz="1600"/>
              <a:t>Wiedersprechen</a:t>
            </a:r>
            <a:endParaRPr/>
          </a:p>
          <a:p>
            <a:pPr lvl="1">
              <a:lnSpc>
                <a:spcPct val="100000"/>
              </a:lnSpc>
              <a:buSzPct val="75000"/>
              <a:buFont typeface="StarSymbol"/>
              <a:buChar char=""/>
            </a:pPr>
            <a:r>
              <a:rPr lang="de-DE" sz="1600"/>
              <a:t>Gegenseitig verstärken</a:t>
            </a:r>
            <a:endParaRPr/>
          </a:p>
          <a:p>
            <a:pPr lvl="1">
              <a:lnSpc>
                <a:spcPct val="100000"/>
              </a:lnSpc>
              <a:buSzPct val="75000"/>
              <a:buFont typeface="StarSymbol"/>
              <a:buChar char=""/>
            </a:pPr>
            <a:r>
              <a:rPr lang="de-DE" sz="1600"/>
              <a:t>Ergänzen</a:t>
            </a:r>
            <a:endParaRPr/>
          </a:p>
          <a:p>
            <a:pPr>
              <a:buSzPct val="45000"/>
              <a:buFont typeface="StarSymbol"/>
              <a:buChar char=""/>
            </a:pPr>
            <a:r>
              <a:rPr lang="de-DE"/>
              <a:t>Sie sind nicht redundant, sondern additiv und dabei ungleich und je nach Aufgabe gewichtet.</a:t>
            </a:r>
            <a:endParaRPr/>
          </a:p>
          <a:p>
            <a:pPr>
              <a:buSzPct val="45000"/>
              <a:buFont typeface="StarSymbol"/>
              <a:buChar char=""/>
            </a:pPr>
            <a:r>
              <a:rPr lang="de-DE"/>
              <a:t>Einzelne Cues werden für bestimmte Aufgaben herangezogen und können dominieren.</a:t>
            </a:r>
            <a:endParaRPr/>
          </a:p>
        </p:txBody>
      </p:sp>
      <p:sp>
        <p:nvSpPr>
          <p:cNvPr id="70" name="TextShape 2"/>
          <p:cNvSpPr txBox="1"/>
          <p:nvPr/>
        </p:nvSpPr>
        <p:spPr>
          <a:xfrm>
            <a:off x="359280" y="542160"/>
            <a:ext cx="6641640" cy="1019880"/>
          </a:xfrm>
          <a:prstGeom prst="rect">
            <a:avLst/>
          </a:prstGeom>
        </p:spPr>
        <p:txBody>
          <a:bodyPr anchor="ctr" bIns="0" lIns="0" rIns="0" tIns="0" wrap="none"/>
          <a:p>
            <a:r>
              <a:rPr lang="de-DE"/>
              <a:t>Übung 2</a:t>
            </a:r>
            <a:r>
              <a:rPr lang="de-DE"/>
              <a:t>
</a:t>
            </a:r>
            <a:r>
              <a:rPr lang="de-DE"/>
              <a:t>Aufgabe 5</a:t>
            </a:r>
            <a:r>
              <a:rPr lang="de-DE"/>
              <a:t>
</a:t>
            </a:r>
            <a:r>
              <a:rPr lang="de-DE"/>
              <a:t>Pictorial Depth Cues</a:t>
            </a:r>
            <a:endParaRPr/>
          </a:p>
        </p:txBody>
      </p:sp>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71" name="TextShape 1"/><p:cNvSpPr txBox="1"/><p:nvPr/></p:nvSpPr><p:spPr><a:xfrm><a:off x="358920" y="541800"/><a:ext cx="6641640" cy="1019880"/></a:xfrm><a:prstGeom prst="rect"><a:avLst/></a:prstGeom></p:spPr><p:txBody><a:bodyPr anchor="ctr" bIns="0" lIns="0" rIns="0" tIns="0" wrap="none"/><a:p><a:r><a:rPr lang="de-DE"></a:rPr><a:t>Übung 2</a:t></a:r><a:r><a:rPr lang="de-DE"></a:rPr><a:t>&#10;</a:t></a:r><a:r><a:rPr lang="de-DE"></a:rPr><a:t>Aufgabe 5</a:t></a:r><a:r><a:rPr lang="de-DE"></a:rPr><a:t>&#10;</a:t></a:r><a:r><a:rPr lang="de-DE"></a:rPr><a:t>Pictorial Depth Cues</a:t></a:r><a:endParaRPr/></a:p></p:txBody></p:sp><p:pic><p:nvPicPr><p:cNvPr descr="" id="72" name=""/><p:cNvPicPr/><p:nvPr/></p:nvPicPr><p:blipFill><a:blip r:embed="rId1"></a:blip><a:stretch><a:fillRect/></a:stretch></p:blipFill><p:spPr><a:xfrm><a:off x="3126240" y="2118240"/><a:ext cx="2777760" cy="3713760"/></a:xfrm><a:prstGeom prst="rect"><a:avLst/></a:prstGeom></p:spPr></p:pic><p:sp><p:nvSpPr><p:cNvPr id="73" name="CustomShape 2"/><p:cNvSpPr/><p:nvPr/></p:nvSpPr><p:spPr><a:xfrm><a:off x="4464000" y="2304000"/><a:ext cx="432000" cy="648000"/></a:xfrm><a:prstGeom prst="rect"><a:avLst></a:avLst></a:prstGeom><a:ln w="18000"><a:solidFill><a:srgbClr val="0000ff"/></a:solidFill><a:round/></a:ln></p:spPr></p:sp><p:sp><p:nvSpPr><p:cNvPr id="74" name="CustomShape 3"/><p:cNvSpPr/><p:nvPr/></p:nvSpPr><p:spPr><a:xfrm><a:off x="3888000" y="3863880"/><a:ext cx="1224000" cy="168120"/></a:xfrm><a:prstGeom prst="rect"><a:avLst></a:avLst></a:prstGeom><a:ln w="18000"><a:solidFill><a:srgbClr val="0000ff"/></a:solidFill><a:round/></a:ln></p:spPr></p:sp><p:cxnSp><p:nvCxnSpPr><p:cNvPr id="75" name="Line 4"/><p:cNvCxnSpPr><a:stCxn id="73" idx="1"/><a:endCxn id="74" idx="1"/></p:cNvCxnSpPr><p:nvPr/></p:nvCxnSpPr><p:spPr><1pic:xfrm><a:off x="3888000" y="2628000"/><a:ext cx="576360" cy="1320120"/></1pic:xfrm><a:prstGeom prst="bentConnector3"><a:avLst/></a:prstGeom><a:ln w="18000"><a:solidFill><a:srgbClr val="0000ff"/></a:solidFill><a:round/></a:ln></p:spPr></p:cxnSp><p:cxnSp><p:nvCxnSpPr><p:cNvPr id="76" name="Line 5"/><p:cNvCxnSpPr><a:stCxn id="75" idx="1"/></p:cNvCxnSpPr><p:nvPr/></p:nvCxnSpPr><p:spPr><1pic:xfrm flipH="1"><a:off x="2340000" y="3286440"/><a:ext cx="1359360" cy="1800"/></1pic:xfrm><a:prstGeom prst="bentConnector3"><a:avLst/></a:prstGeom><a:ln w="18000"><a:solidFill><a:srgbClr val="0000ff"/></a:solidFill><a:round/></a:ln></p:spPr></p:cxnSp><p:sp><p:nvSpPr><p:cNvPr id="77" name="TextShape 6"/><p:cNvSpPr txBox="1"/><p:nvPr/></p:nvSpPr><p:spPr><a:xfrm><a:off x="900000" y="3113280"/><a:ext cx="1440000" cy="346680"/></a:xfrm><a:prstGeom prst="rect"><a:avLst/></a:prstGeom></p:spPr><p:txBody><a:bodyPr bIns="45000" lIns="90000" rIns="90000" tIns="45000" wrap="none"/><a:p><a:r><a:rPr lang="de-DE"></a:rPr><a:t>Verdeckung</a:t></a:r><a:endParaRPr/></a:p></p:txBody></p:sp><p:sp><p:nvSpPr><p:cNvPr id="78" name="CustomShape 7"/><p:cNvSpPr/><p:nvPr/></p:nvSpPr><p:spPr><a:xfrm><a:off x="5103360" y="4886640"/><a:ext cx="288000" cy="1008000"/></a:xfrm><a:prstGeom prst="rect"><a:avLst></a:avLst></a:prstGeom><a:ln w="18000"><a:solidFill><a:srgbClr val="ffff00"/></a:solidFill><a:round/></a:ln></p:spPr></p:sp><p:sp><p:nvSpPr><p:cNvPr id="79" name="CustomShape 8"/><p:cNvSpPr/><p:nvPr/></p:nvSpPr><p:spPr><a:xfrm><a:off x="4392000" y="4176000"/><a:ext cx="360000" cy="144000"/></a:xfrm><a:prstGeom prst="rect"><a:avLst></a:avLst></a:prstGeom><a:ln w="18000"><a:solidFill><a:srgbClr val="ffff00"/></a:solidFill><a:round/></a:ln></p:spPr></p:sp><p:sp><p:nvSpPr><p:cNvPr id="80" name="CustomShape 9"/><p:cNvSpPr/><p:nvPr/></p:nvSpPr><p:spPr><a:xfrm><a:off x="3765600" y="4218480"/><a:ext cx="1275840" cy="216000"/></a:xfrm><a:prstGeom prst="rect"><a:avLst></a:avLst></a:prstGeom><a:ln w="18000"><a:solidFill><a:srgbClr val="ffff00"/></a:solidFill><a:round/></a:ln></p:spPr></p:sp><p:sp><p:nvSpPr><p:cNvPr id="81" name="CustomShape 10"/><p:cNvSpPr/><p:nvPr/></p:nvSpPr><p:spPr><a:xfrm><a:off x="5184000" y="2376000"/><a:ext cx="576000" cy="576000"/></a:xfrm><a:prstGeom prst="rect"><a:avLst></a:avLst></a:prstGeom><a:ln w="18000"><a:solidFill><a:srgbClr val="ffff00"/></a:solidFill><a:round/></a:ln></p:spPr></p:sp><p:sp><p:nvSpPr><p:cNvPr id="82" name="TextShape 11"/><p:cNvSpPr txBox="1"/><p:nvPr/></p:nvSpPr><p:spPr><a:xfrm><a:off x="6948000" y="4081320"/><a:ext cx="1584000" cy="346680"/></a:xfrm><a:prstGeom prst="rect"><a:avLst/></a:prstGeom></p:spPr><p:txBody><a:bodyPr bIns="45000" lIns="90000" rIns="90000" tIns="45000" wrap="none"/><a:p><a:r><a:rPr lang="de-DE"></a:rPr><a:t>Schattenwurf</a:t></a:r><a:endParaRPr/></a:p></p:txBody></p:sp><p:cxnSp><p:nvCxnSpPr><p:cNvPr id="83" name="Line 12"/><p:cNvCxnSpPr><a:stCxn id="78" idx="3"/><a:endCxn id="82" idx="1"/></p:cNvCxnSpPr><p:nvPr/></p:nvCxnSpPr><p:spPr><xfrm flipH="1"><a:off x="5634000" y="4254480"/><a:ext cx="1314360" cy="879120"/></xfrm><a:prstGeom prst="bentConnector3"><a:avLst/></a:prstGeom><a:ln w="18000"><a:solidFill><a:srgbClr val="ffff00"/></a:solidFill><a:round/></a:ln></p:spPr></p:cxnSp><p:cxnSp><p:nvCxnSpPr><p:cNvPr id="84" name="Line 13"/><p:cNvCxnSpPr><a:stCxn id="81" idx="3"/><a:endCxn id="82" idx="1"/></p:cNvCxnSpPr><p:nvPr/></p:nvCxnSpPr><p:spPr><xfrm><a:off x="5760000" y="2664000"/><a:ext cx="1188360" cy="1590840"/></xfrm><a:prstGeom prst="bentConnector3"><a:avLst/></a:prstGeom><a:ln w="18000"><a:solidFill><a:srgbClr val="ffff00"/></a:solidFill><a:round/></a:ln></p:spPr></p:cxnSp><p:cxnSp><p:nvCxnSpPr><p:cNvPr id="85" name="Line 14"/><p:cNvCxnSpPr><a:stCxn id="79" idx="3"/><a:endCxn id="82" idx="1"/></p:cNvCxnSpPr><p:nvPr/></p:nvCxnSpPr><p:spPr><xfrm><a:off x="4752000" y="4248000"/><a:ext cx="2196360" cy="6840"/></xfrm><a:prstGeom prst="bentConnector3"><a:avLst/></a:prstGeom><a:ln w="18000"><a:solidFill><a:srgbClr val="ffff00"/></a:solidFill><a:round/></a:ln></p:spPr></p:cxnSp><p:cxnSp><p:nvCxnSpPr><p:cNvPr id="86" name="Line 15"/><p:cNvCxnSpPr><a:stCxn id="80" idx="3"/><a:endCxn id="82" idx="1"/></p:cNvCxnSpPr><p:nvPr/></p:nvCxnSpPr><p:spPr><xfrm><a:off x="5029920" y="3965040"/><a:ext cx="1918440" cy="289800"/></xfrm><a:prstGeom prst="bentConnector3"><a:avLst/></a:prstGeom><a:ln w="18000"><a:solidFill><a:srgbClr val="ffff00"/></a:solidFill><a:round/></a:ln></p:spPr></p:cxnSp></p:spTree></p:cSld><p:timing><p:tnLst><p:par><p:cTn dur="indefinite" id="17" nodeType="tmRoot" restart="never"><p:childTnLst><p:seq><p:cTn id="18" nodeType="mainSeq"><p:childTnLst></p:childTnLst></p:cTn><p:prevCondLst><p:cond delay="0" evt="onPrev"><p:tgtEl><p:sldTgt/></p:tgtEl></p:cond></p:prevCondLst><p:nextCondLst><p:cond delay="0" evt="onNext"><p:tgtEl><p:sldTgt/></p:tgtEl></p:cond></p:nextCondLst></p:seq></p:childTnLst></p:cTn></p:par></p:tnLst></p:timing></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