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364771769836943"/>
          <c:y val="0.0461150265378926"/>
          <c:w val="0.800515438370422"/>
          <c:h val="0.866962498912381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Spiral SSE</c:v>
                </c:pt>
              </c:strCache>
            </c:strRef>
          </c:tx>
          <c:spPr>
            <a:solidFill>
              <a:srgbClr val="a03232"/>
            </a:solidFill>
            <a:ln w="50760">
              <a:solidFill>
                <a:srgbClr val="a03232"/>
              </a:solidFill>
              <a:round/>
            </a:ln>
          </c:spPr>
          <c:marker>
            <c:symbol val="circle"/>
            <c:size val="9"/>
            <c:spPr>
              <a:solidFill>
                <a:srgbClr val="a03232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7"/>
                <c:pt idx="0">
                  <c:v>4.15584415584416</c:v>
                </c:pt>
                <c:pt idx="1">
                  <c:v>4.87804878048781</c:v>
                </c:pt>
                <c:pt idx="2">
                  <c:v>5.76576576576577</c:v>
                </c:pt>
                <c:pt idx="3">
                  <c:v>6.24825662482566</c:v>
                </c:pt>
                <c:pt idx="4">
                  <c:v>6.2173649058895</c:v>
                </c:pt>
                <c:pt idx="5">
                  <c:v>5.68467801628423</c:v>
                </c:pt>
                <c:pt idx="6">
                  <c:v>5.53513513513514</c:v>
                </c:pt>
                <c:pt idx="7">
                  <c:v>5.33687103193405</c:v>
                </c:pt>
                <c:pt idx="8">
                  <c:v>5.29575279591441</c:v>
                </c:pt>
                <c:pt idx="9">
                  <c:v>5.18264017986627</c:v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Intel MKL interl.</c:v>
                </c:pt>
              </c:strCache>
            </c:strRef>
          </c:tx>
          <c:spPr>
            <a:solidFill>
              <a:srgbClr val="2d2db8"/>
            </a:solidFill>
            <a:ln w="28800">
              <a:solidFill>
                <a:srgbClr val="2d2db8"/>
              </a:solidFill>
              <a:round/>
            </a:ln>
          </c:spPr>
          <c:marker>
            <c:symbol val="circle"/>
            <c:size val="6"/>
            <c:spPr>
              <a:solidFill>
                <a:srgbClr val="2d2db8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7"/>
                <c:pt idx="0">
                  <c:v>0.577864487</c:v>
                </c:pt>
                <c:pt idx="1">
                  <c:v>1.211267175</c:v>
                </c:pt>
                <c:pt idx="2">
                  <c:v>1.966102102</c:v>
                </c:pt>
                <c:pt idx="3">
                  <c:v>2.955980871</c:v>
                </c:pt>
                <c:pt idx="4">
                  <c:v>4.130693602</c:v>
                </c:pt>
                <c:pt idx="5">
                  <c:v>5.147953406</c:v>
                </c:pt>
                <c:pt idx="6">
                  <c:v>5.064466823</c:v>
                </c:pt>
                <c:pt idx="7">
                  <c:v>5.593560844</c:v>
                </c:pt>
                <c:pt idx="8">
                  <c:v>5.27061691</c:v>
                </c:pt>
                <c:pt idx="9">
                  <c:v>4.060841173</c:v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Spiral C</c:v>
                </c:pt>
              </c:strCache>
            </c:strRef>
          </c:tx>
          <c:spPr>
            <a:solidFill>
              <a:srgbClr val="808080"/>
            </a:solidFill>
            <a:ln w="28800">
              <a:solidFill>
                <a:srgbClr val="808080"/>
              </a:solidFill>
              <a:round/>
            </a:ln>
          </c:spPr>
          <c:marker>
            <c:symbol val="circle"/>
            <c:size val="6"/>
            <c:spPr>
              <a:solidFill>
                <a:srgbClr val="808080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7"/>
                <c:pt idx="0">
                  <c:v>1.76795580110497</c:v>
                </c:pt>
                <c:pt idx="1">
                  <c:v>2</c:v>
                </c:pt>
                <c:pt idx="2">
                  <c:v>1.93743693239152</c:v>
                </c:pt>
                <c:pt idx="3">
                  <c:v>1.98054818744474</c:v>
                </c:pt>
                <c:pt idx="4">
                  <c:v>1.90689013035382</c:v>
                </c:pt>
                <c:pt idx="5">
                  <c:v>1.88112344872632</c:v>
                </c:pt>
                <c:pt idx="6">
                  <c:v>1.76533462055649</c:v>
                </c:pt>
                <c:pt idx="7">
                  <c:v>1.73324306025728</c:v>
                </c:pt>
                <c:pt idx="8">
                  <c:v>1.7020215661424</c:v>
                </c:pt>
                <c:pt idx="9">
                  <c:v>1.69383801528806</c:v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Spiral C vect</c:v>
                </c:pt>
              </c:strCache>
            </c:strRef>
          </c:tx>
          <c:spPr>
            <a:solidFill>
              <a:srgbClr val="595959"/>
            </a:solidFill>
            <a:ln w="28800">
              <a:solidFill>
                <a:srgbClr val="595959"/>
              </a:solidFill>
              <a:round/>
            </a:ln>
          </c:spPr>
          <c:marker>
            <c:symbol val="circle"/>
            <c:size val="6"/>
            <c:spPr>
              <a:solidFill>
                <a:srgbClr val="595959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7"/>
                <c:pt idx="0">
                  <c:v>1.80790960451977</c:v>
                </c:pt>
                <c:pt idx="1">
                  <c:v>2.61437908496732</c:v>
                </c:pt>
                <c:pt idx="2">
                  <c:v>2.92237442922374</c:v>
                </c:pt>
                <c:pt idx="3">
                  <c:v>3.13505948215535</c:v>
                </c:pt>
                <c:pt idx="4">
                  <c:v>2.52465483234714</c:v>
                </c:pt>
                <c:pt idx="5">
                  <c:v>2.65590778097983</c:v>
                </c:pt>
                <c:pt idx="6">
                  <c:v>2.7271758815383</c:v>
                </c:pt>
                <c:pt idx="7">
                  <c:v>2.34130118478487</c:v>
                </c:pt>
                <c:pt idx="8">
                  <c:v>2.40719337081513</c:v>
                </c:pt>
                <c:pt idx="9">
                  <c:v>2.41304771442943</c:v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85602470"/>
        <c:axId val="20452221"/>
      </c:lineChart>
      <c:catAx>
        <c:axId val="85602470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19080">
            <a:solidFill>
              <a:srgbClr val="000000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Gill Sans MT"/>
                <a:ea typeface="Arial"/>
              </a:defRPr>
            </a:pPr>
          </a:p>
        </c:txPr>
        <c:crossAx val="20452221"/>
        <c:crosses val="autoZero"/>
        <c:auto val="1"/>
        <c:lblAlgn val="ctr"/>
        <c:lblOffset val="100"/>
      </c:catAx>
      <c:valAx>
        <c:axId val="20452221"/>
        <c:scaling>
          <c:orientation val="minMax"/>
        </c:scaling>
        <c:delete val="0"/>
        <c:axPos val="l"/>
        <c:majorGridlines>
          <c:spPr>
            <a:ln w="1584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2520">
            <a:noFill/>
          </a:ln>
        </c:spPr>
        <c:txPr>
          <a:bodyPr/>
          <a:lstStyle/>
          <a:p>
            <a:pPr>
              <a:defRPr b="0" sz="1600" spc="-1" strike="noStrike">
                <a:solidFill>
                  <a:srgbClr val="000000"/>
                </a:solidFill>
                <a:latin typeface="Gill Sans MT"/>
                <a:ea typeface="Arial"/>
              </a:defRPr>
            </a:pPr>
          </a:p>
        </c:txPr>
        <c:crossAx val="85602470"/>
        <c:crosses val="autoZero"/>
        <c:crossBetween val="midCat"/>
      </c:valAx>
      <c:spPr>
        <a:solidFill>
          <a:srgbClr val="e6e6e6"/>
        </a:solidFill>
        <a:ln w="19080"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57840" y="380880"/>
            <a:ext cx="832860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57840" y="380880"/>
            <a:ext cx="832860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57840" y="380880"/>
            <a:ext cx="832860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3960" y="380880"/>
            <a:ext cx="8405640" cy="761760"/>
          </a:xfrm>
          <a:prstGeom prst="rect">
            <a:avLst/>
          </a:prstGeom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584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7840" y="380880"/>
            <a:ext cx="8328600" cy="761760"/>
          </a:xfrm>
          <a:prstGeom prst="rect">
            <a:avLst/>
          </a:prstGeom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people.inf.ethz.ch/markusp/teaching/guides/guide-presentations.pdf" TargetMode="External"/><Relationship Id="rId2" Type="http://schemas.openxmlformats.org/officeDocument/2006/relationships/hyperlink" Target="http://people.inf.ethz.ch/markusp/teaching/guides/guide-presentations.pdf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1707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t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Bone Anisotropy Mapping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Jarunan Panyasantisuk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João Rivera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Rajan Gill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Ryan Cherifa  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810000" y="5537160"/>
            <a:ext cx="2209320" cy="5583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9680" y="7112160"/>
            <a:ext cx="6951960" cy="7002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TexPoint fonts used in EMF.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Read the TexPoint manual before you delete this box.: </a:t>
            </a:r>
            <a:r>
              <a:rPr b="1" lang="en-US" sz="2000" spc="-1" strike="noStrike">
                <a:solidFill>
                  <a:srgbClr val="000000"/>
                </a:solidFill>
                <a:latin typeface="CMBX12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MMI8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LCMSS8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MSY8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MEX10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3960" y="380880"/>
            <a:ext cx="8405640" cy="761760"/>
          </a:xfrm>
          <a:prstGeom prst="rect">
            <a:avLst/>
          </a:prstGeom>
          <a:noFill/>
          <a:ln w="9360">
            <a:noFill/>
          </a:ln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General Remarks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7584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Pay attention to the length: e.g., 10 minutes typically means 7–8 slides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Use proper visuals as much as possible, avoid text-only bullet slides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Don’t put an overview or organization slide – the talk is too short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For the very motivated, check out this small guide</a:t>
            </a:r>
            <a:br/>
            <a:r>
              <a:rPr b="1" lang="en-US" sz="1800" spc="-1" strike="noStrike" u="sng">
                <a:solidFill>
                  <a:srgbClr val="a71d5b"/>
                </a:solidFill>
                <a:uFillTx/>
                <a:latin typeface="Calibri"/>
                <a:hlinkClick r:id="rId1"/>
              </a:rPr>
              <a:t>http://</a:t>
            </a:r>
            <a:r>
              <a:rPr b="1" lang="en-US" sz="1800" spc="-1" strike="noStrike" u="sng">
                <a:solidFill>
                  <a:srgbClr val="a71d5b"/>
                </a:solidFill>
                <a:uFillTx/>
                <a:latin typeface="Calibri"/>
                <a:hlinkClick r:id="rId2"/>
              </a:rPr>
              <a:t>people.inf.ethz.ch/markusp/teaching/guides/guide-presentations.pdf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3960" y="380880"/>
            <a:ext cx="8405640" cy="761760"/>
          </a:xfrm>
          <a:prstGeom prst="rect">
            <a:avLst/>
          </a:prstGeom>
          <a:noFill/>
          <a:ln w="9360">
            <a:noFill/>
          </a:ln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Typical Organization I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7584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Algorithm that you consider (maybe 2 slides)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problem that it solves (input:…, output: …)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possible visualize how it works or show high-level pseudocode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asymptotic runtime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Cost analysis (cost measure, exact count)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Baseline implementation (briefly explain), maybe show already performance plot and extract percentage of peak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Optimizations you performed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Briefly discuss major optimizations/code versions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Maybe explain the most interesting in a bit greater detail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Any analysis (e.g., profifling) you performed is interesting – show the result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too much, explain only some things and just state the rest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3960" y="380880"/>
            <a:ext cx="8405640" cy="761760"/>
          </a:xfrm>
          <a:prstGeom prst="rect">
            <a:avLst/>
          </a:prstGeom>
          <a:noFill/>
          <a:ln w="9360">
            <a:noFill/>
          </a:ln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Typical Organization II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584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Experimental results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Very brief: Experimental setup (platform, compiler)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Performance plot over a range of sizes with different code versions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Make sure you also push input size to the limit in the experiments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Extract overall speedup</a:t>
            </a:r>
            <a:endParaRPr b="0" i="1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Every project is different – so adapt as needed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a81e5b"/>
              </a:buClr>
              <a:buSzPct val="60000"/>
              <a:buFont typeface="Wingdings 2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Focus on the most interesting things, don’t explain everything that will be in the final report.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57840" y="380880"/>
            <a:ext cx="8328600" cy="761760"/>
          </a:xfrm>
          <a:prstGeom prst="rect">
            <a:avLst/>
          </a:prstGeom>
          <a:noFill/>
          <a:ln w="9360">
            <a:noFill/>
          </a:ln>
        </p:spPr>
        <p:txBody>
          <a:bodyPr tIns="91440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Try to Make Nice Plots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graphicFrame>
        <p:nvGraphicFramePr>
          <p:cNvPr id="124" name="Object 2"/>
          <p:cNvGraphicFramePr/>
          <p:nvPr/>
        </p:nvGraphicFramePr>
        <p:xfrm>
          <a:off x="1156680" y="2071800"/>
          <a:ext cx="7263360" cy="413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5" name="CustomShape 2"/>
          <p:cNvSpPr/>
          <p:nvPr/>
        </p:nvSpPr>
        <p:spPr>
          <a:xfrm>
            <a:off x="1066680" y="1503720"/>
            <a:ext cx="56228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DFT 2</a:t>
            </a:r>
            <a:r>
              <a:rPr b="1" lang="en-US" sz="1800" spc="-1" strike="noStrike" baseline="50000">
                <a:solidFill>
                  <a:srgbClr val="000000"/>
                </a:solidFill>
                <a:latin typeface="Gill Sans MT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(single precision</a:t>
            </a:r>
            <a:r>
              <a:rPr b="1" i="1" lang="en-US" sz="1800" spc="-1" strike="noStrike">
                <a:solidFill>
                  <a:srgbClr val="000000"/>
                </a:solidFill>
                <a:latin typeface="Gill Sans MT"/>
              </a:rPr>
              <a:t>)</a:t>
            </a: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on Pentium 4, 2.53 GHz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[Gflop/s]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201200" y="6019920"/>
            <a:ext cx="341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019760" y="2290320"/>
            <a:ext cx="1341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f0e2b"/>
                </a:solidFill>
                <a:latin typeface="Gill Sans MT"/>
              </a:rPr>
              <a:t>Spiral SSE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908080" y="3371760"/>
            <a:ext cx="1112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3e88"/>
                </a:solidFill>
                <a:latin typeface="Gill Sans MT"/>
              </a:rPr>
              <a:t>Intel MKL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63320" y="4919040"/>
            <a:ext cx="963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Spiral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4037760" y="3973320"/>
            <a:ext cx="2086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Spiral C vectorized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7</TotalTime>
  <Application>LibreOffice/6.0.7.3$Linux_X86_64 LibreOffice_project/00m0$Build-3</Application>
  <Words>279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2009-01-12T00:38:48Z</dcterms:created>
  <dc:creator>Markus Pueschel</dc:creator>
  <dc:description>Redesign of slides created by Randal E. Bryant and David R. O'Hallaron</dc:description>
  <dc:language>en-US</dc:language>
  <cp:lastModifiedBy/>
  <cp:lastPrinted>1999-09-20T15:19:18Z</cp:lastPrinted>
  <dcterms:modified xsi:type="dcterms:W3CDTF">2019-05-11T15:33:23Z</dcterms:modified>
  <cp:revision>1117</cp:revision>
  <dc:subject/>
  <dc:title>How to Write Fast Numerical 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