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96" r:id="rId3"/>
    <p:sldId id="314" r:id="rId4"/>
    <p:sldId id="313" r:id="rId5"/>
    <p:sldId id="312" r:id="rId6"/>
    <p:sldId id="295" r:id="rId7"/>
    <p:sldId id="308" r:id="rId8"/>
    <p:sldId id="298" r:id="rId9"/>
    <p:sldId id="309" r:id="rId10"/>
    <p:sldId id="301" r:id="rId11"/>
    <p:sldId id="307" r:id="rId12"/>
    <p:sldId id="300" r:id="rId13"/>
    <p:sldId id="299" r:id="rId14"/>
    <p:sldId id="302" r:id="rId15"/>
    <p:sldId id="291" r:id="rId16"/>
    <p:sldId id="306" r:id="rId17"/>
    <p:sldId id="303" r:id="rId18"/>
    <p:sldId id="30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1EC"/>
    <a:srgbClr val="3890A3"/>
    <a:srgbClr val="5A5D60"/>
    <a:srgbClr val="686868"/>
    <a:srgbClr val="C7A777"/>
    <a:srgbClr val="ABAFB1"/>
    <a:srgbClr val="40474D"/>
    <a:srgbClr val="E1D5B3"/>
    <a:srgbClr val="F0A345"/>
    <a:srgbClr val="CFB38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C5FB5-F42A-4B3D-A93B-A0CE9D7D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283B4-75A9-4437-BF42-47C9F99C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82926-B03D-4CC6-BFFF-20BBA823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C7C36-778E-4E9C-9375-E87BD9D4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A955D-FD38-4A00-A386-914AC479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6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79483-3507-400B-B4E2-BB8A21A7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4DAF0-6DD5-4F67-9C49-4DBF738E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8D79E-7785-46A9-9BD5-38D576E3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520C7-A99A-432D-B4CC-23FC1BD8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4F412-A721-4C1A-A0A0-F67500F0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2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D541E-8ECD-4338-BAE7-40D593F75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8B889A-0150-4AA5-B94B-677048407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A9C26-96ED-475A-A192-9EB02C2D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528E7-67E2-445A-9299-F3BDD71C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259EF-FC7C-49CA-A542-7E36E3B4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5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4D53-72F0-4268-8E5B-56AEF972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9125F-4B59-4EED-B94F-5730C01F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5820-4F5D-4A4A-819F-7AAA410A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381D0-6BCF-43E4-AAD8-9F6A4C42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9328E-B2A6-4460-BEFF-C835A836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1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18372-C0C3-4F09-A7BF-D04A2295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928F3-EA03-4C2E-BD87-37F9B789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A72DF-E4C9-44A1-887F-1982E3D9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D6AEB-6098-4580-8D23-C6CD8A2E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C3AF7-A746-4220-89BD-F2FF2546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6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6B96C-FC21-4B8D-B803-4B38A430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87033-DA89-428B-A7FC-A1676B6AC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45D45-D7BC-4C43-8DDF-880E6964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47DD9-F1DC-47A2-9DE6-7984D1DA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BCB46-F063-4F13-94EF-5D0B3BF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BB7D-5F08-4BEA-B9F4-2A6B0EEB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EFB6-389F-4EA2-8BD4-0626ACC5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7C981-981D-4CA5-A8A4-AC94F160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C0B28-1AC1-446D-9A41-E45A75B7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10FB1-480D-4EFE-84AE-B33DA5F17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8E107-6EFA-4C60-AC15-4D5629ABB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6A6E2D-DF48-4488-8CAD-D51DB2E6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B9F0E3-54AD-49D8-9C29-277A6D60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D27E29-74D3-4896-AF8A-A49EEE5F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8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FAD2B-8E59-463D-B5E0-3AFA3F30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3BB74C-7C56-4C8E-9F4C-AC8A772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ED5AE-5061-432A-B480-941ABB5A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7EBAEA-B3C9-4442-AD7D-E39396A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E5B16-4CD3-4D20-8131-EF19CB7D0D73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F20B5C-3EC4-4DB8-8126-46CA085E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EC36A1-2396-4217-9883-384B022F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60A83-0387-4464-BD5D-B470881D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8ECFD-E8DD-4FD0-9EC0-59F52D2CE282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6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3541-5266-4A50-B485-AA39ACC4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99EF9-FB86-4589-997D-4B1D6A08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E1CBB-B3B5-4141-9966-FF49806C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2537B-075E-4225-B2B7-0BAF3D6F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C3572-DEDA-4959-8535-80CA895C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6ED8A-4438-4054-9183-BCA840C9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61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394C7-CD36-4B77-9FF4-8AEE8013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73C147-B531-49C8-9558-19BF6B3BE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40636-CBEA-4B9A-8500-38C20BA2F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FA7B4-2E2F-484C-8CDB-013CEC6C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F7CE8-0ED3-436B-A7CB-7DAF8F43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54FBC-865B-48B8-B346-97BE815F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6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137568-2427-401D-84E9-681FCD1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4272A-13A6-44C2-9683-BE002710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22074-0230-48C4-9710-FC934115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1141-D683-44E9-A20D-3A98DDA233B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3C1F0-C69B-49A0-92A1-D98A6CD79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C55D4-694E-43E8-B880-EEDE94DD2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5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391FD3-911B-4461-B36A-7258E40AE940}"/>
              </a:ext>
            </a:extLst>
          </p:cNvPr>
          <p:cNvSpPr/>
          <p:nvPr/>
        </p:nvSpPr>
        <p:spPr>
          <a:xfrm>
            <a:off x="1303735" y="2276319"/>
            <a:ext cx="9584530" cy="2651745"/>
          </a:xfrm>
          <a:prstGeom prst="rect">
            <a:avLst/>
          </a:prstGeom>
          <a:solidFill>
            <a:schemeClr val="bg1"/>
          </a:solidFill>
          <a:ln w="25400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A8969-F94B-4FBE-A93C-5D270A932965}"/>
              </a:ext>
            </a:extLst>
          </p:cNvPr>
          <p:cNvSpPr txBox="1"/>
          <p:nvPr/>
        </p:nvSpPr>
        <p:spPr>
          <a:xfrm>
            <a:off x="3439386" y="2758500"/>
            <a:ext cx="54713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소프트웨어 공학 </a:t>
            </a:r>
            <a:endParaRPr lang="en-US" altLang="ko-KR" sz="5000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5000" spc="300" dirty="0" err="1">
                <a:solidFill>
                  <a:srgbClr val="686868"/>
                </a:solidFill>
                <a:latin typeface="+mj-ea"/>
                <a:ea typeface="+mj-ea"/>
              </a:rPr>
              <a:t>텀</a:t>
            </a:r>
            <a:r>
              <a:rPr lang="ko-KR" altLang="en-US" sz="5000" spc="300" dirty="0">
                <a:solidFill>
                  <a:srgbClr val="686868"/>
                </a:solidFill>
                <a:latin typeface="+mj-ea"/>
                <a:ea typeface="+mj-ea"/>
              </a:rPr>
              <a:t> 프로젝트</a:t>
            </a:r>
            <a:endParaRPr lang="en-US" altLang="ko-KR" sz="5000" spc="300" dirty="0">
              <a:solidFill>
                <a:srgbClr val="686868"/>
              </a:solidFill>
              <a:latin typeface="+mj-ea"/>
              <a:ea typeface="+mj-ea"/>
            </a:endParaRPr>
          </a:p>
          <a:p>
            <a:pPr algn="ctr"/>
            <a:endParaRPr lang="ko-KR" altLang="en-US" sz="50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2D68D-38AB-49EE-B553-1B395B784091}"/>
              </a:ext>
            </a:extLst>
          </p:cNvPr>
          <p:cNvSpPr txBox="1"/>
          <p:nvPr/>
        </p:nvSpPr>
        <p:spPr>
          <a:xfrm>
            <a:off x="9224822" y="430489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latin typeface="+mj-ea"/>
                <a:ea typeface="+mj-ea"/>
              </a:rPr>
              <a:t>팀 시니어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571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9625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409901" y="222774"/>
            <a:ext cx="781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6. WBS (Work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 </a:t>
            </a:r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Breakdown Structure)</a:t>
            </a:r>
            <a:endParaRPr lang="ko-KR" altLang="en-US" sz="3200" b="1" dirty="0">
              <a:solidFill>
                <a:srgbClr val="5A5D60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A6348C-FF73-4E4D-9B5F-D1BB10066F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63" y="1061892"/>
            <a:ext cx="10962292" cy="5395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685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409901" y="222774"/>
            <a:ext cx="807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6. WBS (Work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 </a:t>
            </a:r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Breakdown Structure)</a:t>
            </a:r>
            <a:endParaRPr lang="ko-KR" altLang="en-US" sz="3200" b="1" dirty="0">
              <a:solidFill>
                <a:srgbClr val="5A5D60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F0217F-9A50-4168-A273-ACA2AF73C4C1}"/>
              </a:ext>
            </a:extLst>
          </p:cNvPr>
          <p:cNvGrpSpPr/>
          <p:nvPr/>
        </p:nvGrpSpPr>
        <p:grpSpPr>
          <a:xfrm>
            <a:off x="1378635" y="1336432"/>
            <a:ext cx="9599072" cy="4874452"/>
            <a:chOff x="1327271" y="2222694"/>
            <a:chExt cx="8323167" cy="40022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7F7260-F711-4E8B-B82F-88480F4F8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15066" y="2222694"/>
              <a:ext cx="4135372" cy="400225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936B15B-BC26-4112-88A6-9002B8F60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7271" y="2307102"/>
              <a:ext cx="4201331" cy="386861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84258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7.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개발 방법 및 환경 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F02009C4-D0D9-40D2-90B2-EDB13680013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7457" y="1473956"/>
            <a:ext cx="5418936" cy="4392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C65DDD-D367-4537-B340-F5FBD823C274}"/>
              </a:ext>
            </a:extLst>
          </p:cNvPr>
          <p:cNvSpPr txBox="1"/>
          <p:nvPr/>
        </p:nvSpPr>
        <p:spPr>
          <a:xfrm>
            <a:off x="6888480" y="2472240"/>
            <a:ext cx="4417256" cy="2123658"/>
          </a:xfrm>
          <a:prstGeom prst="rect">
            <a:avLst/>
          </a:prstGeom>
          <a:noFill/>
          <a:ln>
            <a:solidFill>
              <a:srgbClr val="5A5D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latin typeface="+mj-ea"/>
                <a:ea typeface="+mj-ea"/>
              </a:rPr>
              <a:t>개발 모델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n-ea"/>
              </a:rPr>
              <a:t>폭포수 모델</a:t>
            </a:r>
            <a:r>
              <a:rPr lang="ko-KR" altLang="en-US" sz="2400" dirty="0">
                <a:latin typeface="+mn-ea"/>
              </a:rPr>
              <a:t> </a:t>
            </a:r>
            <a:endParaRPr lang="en-US" altLang="ko-KR" sz="2400" dirty="0">
              <a:latin typeface="+mn-ea"/>
            </a:endParaRPr>
          </a:p>
          <a:p>
            <a:pPr algn="ctr"/>
            <a:endParaRPr lang="en-US" altLang="ko-KR" sz="2400" dirty="0">
              <a:latin typeface="+mj-ea"/>
              <a:ea typeface="+mj-ea"/>
            </a:endParaRPr>
          </a:p>
          <a:p>
            <a:pPr algn="ctr"/>
            <a:r>
              <a:rPr lang="ko-KR" altLang="ko-KR" sz="2000" kern="100" dirty="0">
                <a:solidFill>
                  <a:srgbClr val="3890A3"/>
                </a:solidFill>
                <a:effectLst/>
                <a:latin typeface="+mn-ea"/>
                <a:cs typeface="Times New Roman" panose="02020603050405020304" pitchFamily="18" charset="0"/>
              </a:rPr>
              <a:t>단순</a:t>
            </a: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한</a:t>
            </a:r>
            <a:r>
              <a:rPr lang="en-US" altLang="ko-KR" sz="20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일련의</a:t>
            </a: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 프로세스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로 </a:t>
            </a:r>
            <a:endParaRPr lang="en-US" altLang="ko-KR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ko-KR" altLang="ko-KR" sz="2000" kern="100" dirty="0">
                <a:solidFill>
                  <a:srgbClr val="3890A3"/>
                </a:solidFill>
                <a:effectLst/>
                <a:latin typeface="+mn-ea"/>
                <a:cs typeface="Times New Roman" panose="02020603050405020304" pitchFamily="18" charset="0"/>
              </a:rPr>
              <a:t>구현과 테스</a:t>
            </a:r>
            <a:r>
              <a:rPr lang="ko-KR" altLang="en-US" sz="2000" kern="100" dirty="0">
                <a:solidFill>
                  <a:srgbClr val="3890A3"/>
                </a:solidFill>
                <a:effectLst/>
                <a:latin typeface="+mn-ea"/>
                <a:cs typeface="Times New Roman" panose="02020603050405020304" pitchFamily="18" charset="0"/>
              </a:rPr>
              <a:t>트</a:t>
            </a:r>
            <a:r>
              <a:rPr lang="ko-KR" altLang="en-US" sz="2000" kern="100" dirty="0">
                <a:latin typeface="+mn-ea"/>
                <a:cs typeface="Times New Roman" panose="02020603050405020304" pitchFamily="18" charset="0"/>
              </a:rPr>
              <a:t>의</a:t>
            </a: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 주기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적</a:t>
            </a: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ko-KR" altLang="ko-KR" sz="2000" kern="100" dirty="0">
                <a:solidFill>
                  <a:srgbClr val="3890A3"/>
                </a:solidFill>
                <a:effectLst/>
                <a:latin typeface="+mn-ea"/>
                <a:cs typeface="Times New Roman" panose="02020603050405020304" pitchFamily="18" charset="0"/>
              </a:rPr>
              <a:t>반복</a:t>
            </a:r>
            <a:r>
              <a:rPr lang="en-US" altLang="ko-KR" sz="2000" kern="100" dirty="0">
                <a:solidFill>
                  <a:srgbClr val="3890A3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effectLst/>
                <a:latin typeface="+mn-ea"/>
                <a:cs typeface="Times New Roman" panose="02020603050405020304" pitchFamily="18" charset="0"/>
              </a:rPr>
              <a:t>진행이 </a:t>
            </a:r>
            <a:r>
              <a:rPr lang="ko-KR" altLang="en-US" sz="2000" kern="100" dirty="0">
                <a:latin typeface="+mn-ea"/>
                <a:cs typeface="Times New Roman" panose="02020603050405020304" pitchFamily="18" charset="0"/>
              </a:rPr>
              <a:t>쉽다는 장점</a:t>
            </a:r>
            <a:br>
              <a:rPr lang="en-US" altLang="ko-KR" sz="2400" kern="100" dirty="0"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24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12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7.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개발 방법 및 환경 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88A579-E209-46C1-9EA6-472C37FDB855}"/>
              </a:ext>
            </a:extLst>
          </p:cNvPr>
          <p:cNvSpPr txBox="1"/>
          <p:nvPr/>
        </p:nvSpPr>
        <p:spPr>
          <a:xfrm>
            <a:off x="1706548" y="4605324"/>
            <a:ext cx="1722783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OS</a:t>
            </a:r>
            <a:endParaRPr lang="en-US" altLang="ko-KR" sz="800" b="1" dirty="0"/>
          </a:p>
          <a:p>
            <a:pPr algn="ctr"/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WINDOWS 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65DDD-D367-4537-B340-F5FBD823C274}"/>
              </a:ext>
            </a:extLst>
          </p:cNvPr>
          <p:cNvSpPr txBox="1"/>
          <p:nvPr/>
        </p:nvSpPr>
        <p:spPr>
          <a:xfrm>
            <a:off x="4839559" y="4603985"/>
            <a:ext cx="2604053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latin typeface="+mj-ea"/>
                <a:ea typeface="+mj-ea"/>
              </a:rPr>
              <a:t>개발 언어</a:t>
            </a:r>
            <a:endParaRPr lang="en-US" altLang="ko-KR" sz="2400" b="1" dirty="0">
              <a:latin typeface="+mj-ea"/>
              <a:ea typeface="+mj-ea"/>
            </a:endParaRPr>
          </a:p>
          <a:p>
            <a:pPr algn="ctr"/>
            <a:endParaRPr lang="en-US" altLang="ko-KR" sz="2400" b="1" dirty="0">
              <a:latin typeface="+mj-ea"/>
              <a:ea typeface="+mj-ea"/>
            </a:endParaRPr>
          </a:p>
          <a:p>
            <a:pPr algn="ctr"/>
            <a:r>
              <a:rPr lang="en-US" altLang="ko-KR" sz="2000" dirty="0">
                <a:latin typeface="+mn-ea"/>
              </a:rPr>
              <a:t>HTML </a:t>
            </a:r>
          </a:p>
          <a:p>
            <a:pPr algn="ctr"/>
            <a:r>
              <a:rPr lang="en-US" altLang="ko-KR" sz="2000" dirty="0">
                <a:latin typeface="+mn-ea"/>
              </a:rPr>
              <a:t>CSS</a:t>
            </a:r>
          </a:p>
          <a:p>
            <a:pPr algn="ctr"/>
            <a:r>
              <a:rPr lang="en-US" altLang="ko-KR" sz="2000" dirty="0">
                <a:latin typeface="+mn-ea"/>
              </a:rPr>
              <a:t>JAVA script</a:t>
            </a:r>
          </a:p>
          <a:p>
            <a:pPr algn="ctr"/>
            <a:r>
              <a:rPr lang="en-US" altLang="ko-KR" sz="2000" dirty="0">
                <a:latin typeface="+mn-ea"/>
              </a:rPr>
              <a:t>Apache webserver </a:t>
            </a:r>
            <a:endParaRPr lang="en-US" altLang="ko-KR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A433E-114D-462A-958C-B88209416484}"/>
              </a:ext>
            </a:extLst>
          </p:cNvPr>
          <p:cNvSpPr txBox="1"/>
          <p:nvPr/>
        </p:nvSpPr>
        <p:spPr>
          <a:xfrm>
            <a:off x="8041537" y="4603985"/>
            <a:ext cx="346065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latin typeface="+mj-ea"/>
                <a:ea typeface="+mj-ea"/>
              </a:rPr>
              <a:t>의사소통 및 자료 공유</a:t>
            </a:r>
            <a:endParaRPr lang="en-US" altLang="ko-KR" sz="2400" b="1" dirty="0">
              <a:latin typeface="+mj-ea"/>
              <a:ea typeface="+mj-ea"/>
            </a:endParaRPr>
          </a:p>
          <a:p>
            <a:pPr algn="ctr"/>
            <a:endParaRPr lang="en-US" altLang="ko-KR" sz="2400" b="1" dirty="0">
              <a:latin typeface="+mj-ea"/>
              <a:ea typeface="+mj-ea"/>
            </a:endParaRPr>
          </a:p>
          <a:p>
            <a:pPr algn="ctr"/>
            <a:r>
              <a:rPr lang="en-US" altLang="ko-KR" sz="2000" dirty="0">
                <a:latin typeface="+mn-ea"/>
              </a:rPr>
              <a:t>Discord</a:t>
            </a:r>
          </a:p>
          <a:p>
            <a:pPr algn="ctr"/>
            <a:r>
              <a:rPr lang="en-US" altLang="ko-KR" sz="2000" dirty="0" err="1">
                <a:latin typeface="+mn-ea"/>
              </a:rPr>
              <a:t>Github</a:t>
            </a:r>
            <a:endParaRPr lang="ko-KR" altLang="en-US" dirty="0">
              <a:latin typeface="+mn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5744D18-BD83-4AAF-9A41-00480C23D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84" y="2207255"/>
            <a:ext cx="1745710" cy="1745710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63CCAA33-59BD-4EDB-94C4-F6110DD974EB}"/>
              </a:ext>
            </a:extLst>
          </p:cNvPr>
          <p:cNvGrpSpPr/>
          <p:nvPr/>
        </p:nvGrpSpPr>
        <p:grpSpPr>
          <a:xfrm>
            <a:off x="4959245" y="2162692"/>
            <a:ext cx="2273510" cy="1745710"/>
            <a:chOff x="3998156" y="1308296"/>
            <a:chExt cx="3331113" cy="2825848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1FC33BB-53EE-4927-8FCD-B6BE4F0A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8156" y="1308296"/>
              <a:ext cx="1699259" cy="171625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2D65D76C-8CD9-4918-9E39-8387545AB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97417" y="1336430"/>
              <a:ext cx="1631852" cy="1688124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6B7F208A-898A-4C3B-B31C-FD5B8F6DC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54880" y="2419643"/>
              <a:ext cx="1772529" cy="1714501"/>
            </a:xfrm>
            <a:prstGeom prst="rect">
              <a:avLst/>
            </a:prstGeom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75C30721-96A4-47EA-9DE5-0DEB924B3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669" y="2254015"/>
            <a:ext cx="1654387" cy="1654387"/>
          </a:xfrm>
          <a:prstGeom prst="rect">
            <a:avLst/>
          </a:prstGeom>
        </p:spPr>
      </p:pic>
      <p:pic>
        <p:nvPicPr>
          <p:cNvPr id="14" name="Picture 2" descr="Discord-Logo+Wor...">
            <a:extLst>
              <a:ext uri="{FF2B5EF4-FFF2-40B4-BE49-F238E27FC236}">
                <a16:creationId xmlns:a16="http://schemas.microsoft.com/office/drawing/2014/main" id="{C1761416-B428-479F-B869-C7AFEEFA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390" y="1358815"/>
            <a:ext cx="2632943" cy="8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6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8.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자료 흐름도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C6775AB0-25A1-4B24-A2E4-0B654648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11" y="1640672"/>
            <a:ext cx="7064578" cy="4480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40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409902" y="222774"/>
            <a:ext cx="513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9.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사용 사례 다이어그램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7BF49DCA-1BC6-48A3-AC05-FFA5B02F6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53" y="1640672"/>
            <a:ext cx="8186316" cy="459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586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367700" y="208706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10.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정적</a:t>
            </a:r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,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동적 모델링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2C3B0708-0B8F-4EF3-A848-3E6999B12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89" y="1767844"/>
            <a:ext cx="6314422" cy="40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10.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정적</a:t>
            </a:r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,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동적 모델링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C9DA003A-6A12-4CCD-B413-747A37068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89" y="1174652"/>
            <a:ext cx="8825134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3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A5D60"/>
                </a:solidFill>
                <a:latin typeface="+mn-ea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>
            <a:cxnSpLocks/>
          </p:cNvCxnSpPr>
          <p:nvPr/>
        </p:nvCxnSpPr>
        <p:spPr>
          <a:xfrm>
            <a:off x="2785403" y="4915876"/>
            <a:ext cx="940659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425E4F-A835-43D6-B1C2-D6DD080D2A85}"/>
              </a:ext>
            </a:extLst>
          </p:cNvPr>
          <p:cNvSpPr txBox="1"/>
          <p:nvPr/>
        </p:nvSpPr>
        <p:spPr>
          <a:xfrm>
            <a:off x="239152" y="3010486"/>
            <a:ext cx="7429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5A5D60"/>
                </a:solidFill>
              </a:rPr>
              <a:t>Thanks you :)</a:t>
            </a:r>
            <a:endParaRPr lang="ko-KR" altLang="en-US" sz="9600" dirty="0">
              <a:solidFill>
                <a:srgbClr val="5A5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66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9508D-C48F-4D3B-97F7-03AE32BD95DE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4B761-CC88-41EC-834E-5E3EDBA936E9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목차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23E7A04-1514-4371-AFA9-32C7DAE320BC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87104D-54DA-430C-92E8-E847DBC8FF4C}"/>
              </a:ext>
            </a:extLst>
          </p:cNvPr>
          <p:cNvSpPr txBox="1"/>
          <p:nvPr/>
        </p:nvSpPr>
        <p:spPr>
          <a:xfrm>
            <a:off x="4843492" y="1192867"/>
            <a:ext cx="4714394" cy="5786199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프로젝트 개요</a:t>
            </a: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시스템 목표</a:t>
            </a: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팀원 구성</a:t>
            </a: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조직 구성도</a:t>
            </a: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회의 일정 및 진행 방법</a:t>
            </a: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WBS (Work Breakdown structure)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개발 방법 및 환경</a:t>
            </a:r>
            <a:endParaRPr lang="en-US" altLang="ko-KR" dirty="0">
              <a:latin typeface="+mn-ea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자료 흐름도</a:t>
            </a: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사용 사례 다이어그램</a:t>
            </a: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정적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동적 모델링</a:t>
            </a:r>
            <a:endParaRPr lang="en-US" altLang="ko-KR" dirty="0">
              <a:latin typeface="+mn-ea"/>
            </a:endParaRPr>
          </a:p>
          <a:p>
            <a:pPr algn="ctr"/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896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9508D-C48F-4D3B-97F7-03AE32BD95DE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4B761-CC88-41EC-834E-5E3EDBA936E9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1.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프로젝트 개요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23E7A04-1514-4371-AFA9-32C7DAE320BC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95923C-3F8B-4C51-B40E-7BF56E33A35B}"/>
              </a:ext>
            </a:extLst>
          </p:cNvPr>
          <p:cNvSpPr txBox="1"/>
          <p:nvPr/>
        </p:nvSpPr>
        <p:spPr>
          <a:xfrm>
            <a:off x="1469156" y="5117550"/>
            <a:ext cx="22306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+mn-ea"/>
              </a:rPr>
              <a:t>COVID-19 </a:t>
            </a:r>
            <a:r>
              <a:rPr lang="ko-KR" altLang="en-US" sz="2000" dirty="0">
                <a:latin typeface="+mn-ea"/>
              </a:rPr>
              <a:t>확산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C54D44-E0F1-4425-9CD8-D4885C04D9CA}"/>
              </a:ext>
            </a:extLst>
          </p:cNvPr>
          <p:cNvSpPr txBox="1"/>
          <p:nvPr/>
        </p:nvSpPr>
        <p:spPr>
          <a:xfrm>
            <a:off x="4487594" y="5089415"/>
            <a:ext cx="360107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외출에 대한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불안감↑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990C4-2A1E-4CF9-88CD-031C215C3824}"/>
              </a:ext>
            </a:extLst>
          </p:cNvPr>
          <p:cNvSpPr txBox="1"/>
          <p:nvPr/>
        </p:nvSpPr>
        <p:spPr>
          <a:xfrm>
            <a:off x="8876101" y="5009828"/>
            <a:ext cx="257092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개중 외식을 위한</a:t>
            </a:r>
            <a:r>
              <a:rPr lang="en-US" altLang="ko-KR" sz="2000" dirty="0">
                <a:latin typeface="+mn-ea"/>
              </a:rPr>
              <a:t> </a:t>
            </a:r>
          </a:p>
          <a:p>
            <a:pPr algn="ctr"/>
            <a:r>
              <a:rPr lang="ko-KR" altLang="en-US" sz="2000" dirty="0">
                <a:latin typeface="+mn-ea"/>
              </a:rPr>
              <a:t>안심식당에 대한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정보 필요성↑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4E08382-A8D4-4DFC-B602-7F1F28F9FCEB}"/>
              </a:ext>
            </a:extLst>
          </p:cNvPr>
          <p:cNvSpPr/>
          <p:nvPr/>
        </p:nvSpPr>
        <p:spPr>
          <a:xfrm>
            <a:off x="3798278" y="4978791"/>
            <a:ext cx="773723" cy="6471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2104B8F-DF36-4F0C-9CB3-25FB519F1FAC}"/>
              </a:ext>
            </a:extLst>
          </p:cNvPr>
          <p:cNvSpPr/>
          <p:nvPr/>
        </p:nvSpPr>
        <p:spPr>
          <a:xfrm>
            <a:off x="7974039" y="4978791"/>
            <a:ext cx="773723" cy="6471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A4E495D-1202-4C6B-93FD-243C84B7B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35" y="2022382"/>
            <a:ext cx="2194255" cy="21942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158372-7573-4AD5-B4B5-A7BFA2A4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31" y="2022382"/>
            <a:ext cx="2194256" cy="2194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FF2E1E-5E86-4ABC-A8A5-AA7223CBA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51" y="2022381"/>
            <a:ext cx="2194255" cy="21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9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9508D-C48F-4D3B-97F7-03AE32BD95DE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4B761-CC88-41EC-834E-5E3EDBA936E9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1.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프로젝트 개요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23E7A04-1514-4371-AFA9-32C7DAE320BC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93AAE8-6F9F-4B7F-9DF0-52EB2D71B5DC}"/>
              </a:ext>
            </a:extLst>
          </p:cNvPr>
          <p:cNvSpPr txBox="1"/>
          <p:nvPr/>
        </p:nvSpPr>
        <p:spPr>
          <a:xfrm>
            <a:off x="3816627" y="1497495"/>
            <a:ext cx="5147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 </a:t>
            </a:r>
            <a:r>
              <a:rPr lang="ko-KR" altLang="en-US" sz="3200" b="1" dirty="0"/>
              <a:t>안심식당 위치 제공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53F657-AE83-4FF3-8E28-BF5BF7F70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3" y="2116860"/>
            <a:ext cx="4905089" cy="4048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BDDCAD-6355-491E-B45F-E3BA7CF0F0A2}"/>
              </a:ext>
            </a:extLst>
          </p:cNvPr>
          <p:cNvSpPr txBox="1"/>
          <p:nvPr/>
        </p:nvSpPr>
        <p:spPr>
          <a:xfrm>
            <a:off x="5620318" y="3368146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sz="9600" b="1" dirty="0"/>
              <a:t>+</a:t>
            </a:r>
            <a:endParaRPr lang="ko-KR" altLang="en-US" sz="9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1FD1F5-9D98-4216-B96D-11ECA2A2D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74" y="2614862"/>
            <a:ext cx="4485105" cy="33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2.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시스템 목표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88A579-E209-46C1-9EA6-472C37FDB855}"/>
              </a:ext>
            </a:extLst>
          </p:cNvPr>
          <p:cNvSpPr txBox="1"/>
          <p:nvPr/>
        </p:nvSpPr>
        <p:spPr>
          <a:xfrm>
            <a:off x="4131220" y="3005655"/>
            <a:ext cx="40791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Open API</a:t>
            </a:r>
            <a:r>
              <a:rPr lang="ko-KR" altLang="en-US" sz="2000" dirty="0">
                <a:latin typeface="+mn-ea"/>
              </a:rPr>
              <a:t>를 통한 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ko-KR" altLang="en-US" sz="2000" dirty="0">
                <a:latin typeface="+mn-ea"/>
              </a:rPr>
              <a:t>안심식당 제공 웹사이트</a:t>
            </a:r>
            <a:r>
              <a:rPr lang="en-US" altLang="ko-KR" sz="2000" dirty="0">
                <a:latin typeface="+mn-ea"/>
              </a:rPr>
              <a:t> 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65DDD-D367-4537-B340-F5FBD823C274}"/>
              </a:ext>
            </a:extLst>
          </p:cNvPr>
          <p:cNvSpPr txBox="1"/>
          <p:nvPr/>
        </p:nvSpPr>
        <p:spPr>
          <a:xfrm>
            <a:off x="1527167" y="5760617"/>
            <a:ext cx="26040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식당에 대한 평가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ko-KR" altLang="en-US" sz="2000" dirty="0">
                <a:latin typeface="+mn-ea"/>
              </a:rPr>
              <a:t>정보 제공 </a:t>
            </a:r>
            <a:endParaRPr lang="en-US" altLang="ko-KR" sz="2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A433E-114D-462A-958C-B88209416484}"/>
              </a:ext>
            </a:extLst>
          </p:cNvPr>
          <p:cNvSpPr txBox="1"/>
          <p:nvPr/>
        </p:nvSpPr>
        <p:spPr>
          <a:xfrm>
            <a:off x="7458053" y="5494435"/>
            <a:ext cx="446781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맵 서비스를 통한 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ko-KR" altLang="en-US" sz="2000" dirty="0" err="1">
                <a:latin typeface="+mn-ea"/>
              </a:rPr>
              <a:t>시각화된</a:t>
            </a:r>
            <a:r>
              <a:rPr lang="ko-KR" altLang="en-US" sz="2000" dirty="0">
                <a:latin typeface="+mn-ea"/>
              </a:rPr>
              <a:t> 지리적 정보 제공</a:t>
            </a:r>
            <a:endParaRPr lang="en-US" altLang="ko-KR" sz="26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532F1B-7048-4321-B318-DFCB16024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64" y="1080586"/>
            <a:ext cx="1818811" cy="18188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FEDB61-206E-4FF9-BF4E-F101FDFED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43" y="3846572"/>
            <a:ext cx="1636179" cy="16329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26A080-6885-467F-93BF-025127CC06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451" y="3966521"/>
            <a:ext cx="1295021" cy="129502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4D56B6D-647F-4058-8C7F-651BF1B4D1F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10560" y="1989992"/>
            <a:ext cx="2050804" cy="17235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CC13F8-25E5-4FA3-AC6E-08B15C9914E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80175" y="1989992"/>
            <a:ext cx="2302392" cy="18565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11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304025" y="244321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  <a:latin typeface="+mn-ea"/>
              </a:rPr>
              <a:t>3.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팀원 구성 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836E66-04F1-4B79-B7D6-27BD5E07D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20573"/>
              </p:ext>
            </p:extLst>
          </p:nvPr>
        </p:nvGraphicFramePr>
        <p:xfrm>
          <a:off x="2174543" y="1912403"/>
          <a:ext cx="8443414" cy="414366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37967">
                  <a:extLst>
                    <a:ext uri="{9D8B030D-6E8A-4147-A177-3AD203B41FA5}">
                      <a16:colId xmlns:a16="http://schemas.microsoft.com/office/drawing/2014/main" val="4290956558"/>
                    </a:ext>
                  </a:extLst>
                </a:gridCol>
                <a:gridCol w="6305447">
                  <a:extLst>
                    <a:ext uri="{9D8B030D-6E8A-4147-A177-3AD203B41FA5}">
                      <a16:colId xmlns:a16="http://schemas.microsoft.com/office/drawing/2014/main" val="800710484"/>
                    </a:ext>
                  </a:extLst>
                </a:gridCol>
              </a:tblGrid>
              <a:tr h="26442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개발자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업무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646364"/>
                  </a:ext>
                </a:extLst>
              </a:tr>
              <a:tr h="774732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이인재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프로젝트 기획 및 관리</a:t>
                      </a:r>
                      <a:r>
                        <a:rPr lang="en-US" sz="1800" kern="100" dirty="0">
                          <a:effectLst/>
                        </a:rPr>
                        <a:t>(PM), </a:t>
                      </a:r>
                    </a:p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웹 서버 구축 관련 프로그래밍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980382"/>
                  </a:ext>
                </a:extLst>
              </a:tr>
              <a:tr h="774732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</a:rPr>
                        <a:t>이명재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API </a:t>
                      </a:r>
                      <a:r>
                        <a:rPr lang="ko-KR" sz="1800" kern="100" dirty="0">
                          <a:effectLst/>
                        </a:rPr>
                        <a:t>데이터 호출 관련 모듈 </a:t>
                      </a:r>
                      <a:r>
                        <a:rPr lang="ko-KR" altLang="en-US" sz="1800" kern="100" dirty="0">
                          <a:effectLst/>
                        </a:rPr>
                        <a:t>작성 및 정리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3788425"/>
                  </a:ext>
                </a:extLst>
              </a:tr>
              <a:tr h="774732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</a:rPr>
                        <a:t>안려환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웹 </a:t>
                      </a:r>
                      <a:r>
                        <a:rPr lang="ko-KR" altLang="en-US" sz="1800" kern="100" dirty="0">
                          <a:effectLst/>
                        </a:rPr>
                        <a:t>페이지 디자인 및 </a:t>
                      </a:r>
                      <a:r>
                        <a:rPr lang="ko-KR" sz="1800" kern="100" dirty="0">
                          <a:effectLst/>
                        </a:rPr>
                        <a:t>클라이언트 작성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3276383"/>
                  </a:ext>
                </a:extLst>
              </a:tr>
              <a:tr h="774732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</a:rPr>
                        <a:t>김송이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800" kern="100" dirty="0">
                          <a:effectLst/>
                        </a:rPr>
                        <a:t>웹 </a:t>
                      </a:r>
                      <a:r>
                        <a:rPr lang="ko-KR" altLang="en-US" sz="1800" kern="100" dirty="0">
                          <a:effectLst/>
                        </a:rPr>
                        <a:t>페이지 디자인 및 </a:t>
                      </a:r>
                      <a:r>
                        <a:rPr lang="ko-KR" altLang="ko-KR" sz="1800" kern="100" dirty="0">
                          <a:effectLst/>
                        </a:rPr>
                        <a:t>클라이언트 작성</a:t>
                      </a:r>
                      <a:endParaRPr lang="ko-KR" alt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2329573"/>
                  </a:ext>
                </a:extLst>
              </a:tr>
              <a:tr h="774732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</a:rPr>
                        <a:t>이태기 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ko-KR" altLang="en-US" sz="1800" kern="100" dirty="0">
                          <a:effectLst/>
                        </a:rPr>
                        <a:t>웹 서버 구축 관련 프로그래밍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877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62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A5D60"/>
                </a:solidFill>
                <a:latin typeface="+mn-ea"/>
              </a:rPr>
              <a:t>4.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조직 구성도</a:t>
            </a:r>
            <a:r>
              <a:rPr lang="ko-KR" altLang="en-US" sz="3200" dirty="0">
                <a:solidFill>
                  <a:srgbClr val="5A5D60"/>
                </a:solidFill>
                <a:latin typeface="+mn-ea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D9584D7-B3E0-454A-BBD6-06E7CDC1B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5" t="13004" r="14276" b="6368"/>
          <a:stretch/>
        </p:blipFill>
        <p:spPr>
          <a:xfrm>
            <a:off x="633046" y="1237957"/>
            <a:ext cx="6049107" cy="5092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6ED6F3-32C4-468E-BF45-1B45BEB71838}"/>
              </a:ext>
            </a:extLst>
          </p:cNvPr>
          <p:cNvSpPr txBox="1"/>
          <p:nvPr/>
        </p:nvSpPr>
        <p:spPr>
          <a:xfrm>
            <a:off x="6790005" y="2643694"/>
            <a:ext cx="4979964" cy="2062103"/>
          </a:xfrm>
          <a:prstGeom prst="rect">
            <a:avLst/>
          </a:prstGeom>
          <a:noFill/>
          <a:ln>
            <a:solidFill>
              <a:srgbClr val="68686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2200" dirty="0">
              <a:latin typeface="+mj-ea"/>
              <a:ea typeface="+mj-ea"/>
            </a:endParaRPr>
          </a:p>
          <a:p>
            <a:pPr algn="ctr"/>
            <a:r>
              <a:rPr lang="ko-KR" altLang="en-US" sz="2200" b="1" dirty="0" err="1">
                <a:latin typeface="+mj-ea"/>
                <a:ea typeface="+mj-ea"/>
              </a:rPr>
              <a:t>에고레스</a:t>
            </a:r>
            <a:r>
              <a:rPr lang="en-US" altLang="ko-KR" sz="2200" b="1" dirty="0">
                <a:latin typeface="+mj-ea"/>
                <a:ea typeface="+mj-ea"/>
              </a:rPr>
              <a:t>(Ego-less) </a:t>
            </a:r>
            <a:r>
              <a:rPr lang="ko-KR" altLang="en-US" sz="2200" b="1" dirty="0">
                <a:latin typeface="+mj-ea"/>
                <a:ea typeface="+mj-ea"/>
              </a:rPr>
              <a:t>팀 구성</a:t>
            </a:r>
            <a:endParaRPr lang="en-US" altLang="ko-KR" sz="2200" b="1" dirty="0">
              <a:latin typeface="+mj-ea"/>
              <a:ea typeface="+mj-ea"/>
            </a:endParaRPr>
          </a:p>
          <a:p>
            <a:pPr algn="ctr"/>
            <a:endParaRPr lang="en-US" altLang="ko-KR" sz="2200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n-ea"/>
              </a:rPr>
              <a:t>구성원 전원이 동등한 권한과 책임이 있으며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구성원 간의 의사 교류를 활성화 시킴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935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0BC5-3793-46E1-8CA2-821998B65467}"/>
              </a:ext>
            </a:extLst>
          </p:cNvPr>
          <p:cNvSpPr txBox="1"/>
          <p:nvPr/>
        </p:nvSpPr>
        <p:spPr>
          <a:xfrm flipH="1">
            <a:off x="265522" y="225771"/>
            <a:ext cx="5490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  <a:latin typeface="+mn-ea"/>
              </a:rPr>
              <a:t>5.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회의 일정 및 진행 방법  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1BAB58-C72A-4AFD-9E82-DB3A575DD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05538"/>
              </p:ext>
            </p:extLst>
          </p:nvPr>
        </p:nvGraphicFramePr>
        <p:xfrm>
          <a:off x="2096697" y="1376291"/>
          <a:ext cx="8369666" cy="5000429"/>
        </p:xfrm>
        <a:graphic>
          <a:graphicData uri="http://schemas.openxmlformats.org/drawingml/2006/table">
            <a:tbl>
              <a:tblPr firstRow="1" firstCol="1" bandRow="1" bandCol="1">
                <a:tableStyleId>{00A15C55-8517-42AA-B614-E9B94910E393}</a:tableStyleId>
              </a:tblPr>
              <a:tblGrid>
                <a:gridCol w="1072672">
                  <a:extLst>
                    <a:ext uri="{9D8B030D-6E8A-4147-A177-3AD203B41FA5}">
                      <a16:colId xmlns:a16="http://schemas.microsoft.com/office/drawing/2014/main" val="126710401"/>
                    </a:ext>
                  </a:extLst>
                </a:gridCol>
                <a:gridCol w="1866826">
                  <a:extLst>
                    <a:ext uri="{9D8B030D-6E8A-4147-A177-3AD203B41FA5}">
                      <a16:colId xmlns:a16="http://schemas.microsoft.com/office/drawing/2014/main" val="4112406338"/>
                    </a:ext>
                  </a:extLst>
                </a:gridCol>
                <a:gridCol w="4262461">
                  <a:extLst>
                    <a:ext uri="{9D8B030D-6E8A-4147-A177-3AD203B41FA5}">
                      <a16:colId xmlns:a16="http://schemas.microsoft.com/office/drawing/2014/main" val="2658290129"/>
                    </a:ext>
                  </a:extLst>
                </a:gridCol>
                <a:gridCol w="1167707">
                  <a:extLst>
                    <a:ext uri="{9D8B030D-6E8A-4147-A177-3AD203B41FA5}">
                      <a16:colId xmlns:a16="http://schemas.microsoft.com/office/drawing/2014/main" val="28027203"/>
                    </a:ext>
                  </a:extLst>
                </a:gridCol>
              </a:tblGrid>
              <a:tr h="311543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ko-KR" sz="1600" kern="100" dirty="0">
                          <a:effectLst/>
                        </a:rPr>
                        <a:t>보고사항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ko-KR" sz="1600" kern="100" dirty="0">
                          <a:effectLst/>
                        </a:rPr>
                        <a:t>주기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형식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ko-KR" sz="1600" kern="100" dirty="0">
                          <a:effectLst/>
                        </a:rPr>
                        <a:t>주요 보고 및 검토사항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ko-KR" sz="1600" kern="100">
                          <a:effectLst/>
                        </a:rPr>
                        <a:t>보고자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0354473"/>
                  </a:ext>
                </a:extLst>
              </a:tr>
              <a:tr h="645891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ko-KR" sz="1600" kern="100" dirty="0">
                          <a:effectLst/>
                        </a:rPr>
                        <a:t>착수보고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2020.11.02(</a:t>
                      </a:r>
                      <a:r>
                        <a:rPr lang="ko-KR" sz="1600" kern="100" dirty="0">
                          <a:effectLst/>
                        </a:rPr>
                        <a:t>월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프로젝트계획서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altLang="en-US" sz="1500" kern="100" dirty="0">
                          <a:effectLst/>
                        </a:rPr>
                        <a:t>프로젝트</a:t>
                      </a:r>
                      <a:r>
                        <a:rPr lang="ko-KR" sz="1500" kern="100" dirty="0">
                          <a:effectLst/>
                        </a:rPr>
                        <a:t>의 목적</a:t>
                      </a:r>
                      <a:r>
                        <a:rPr lang="en-US" sz="1500" kern="100" dirty="0">
                          <a:effectLst/>
                        </a:rPr>
                        <a:t>, </a:t>
                      </a:r>
                      <a:r>
                        <a:rPr lang="ko-KR" sz="1500" kern="100" dirty="0">
                          <a:effectLst/>
                        </a:rPr>
                        <a:t>목표</a:t>
                      </a:r>
                      <a:r>
                        <a:rPr lang="en-US" sz="1500" kern="100" dirty="0">
                          <a:effectLst/>
                        </a:rPr>
                        <a:t>, </a:t>
                      </a:r>
                      <a:r>
                        <a:rPr lang="ko-KR" sz="1500" kern="100" dirty="0">
                          <a:effectLst/>
                        </a:rPr>
                        <a:t>수행방안 및 개발계획</a:t>
                      </a:r>
                    </a:p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altLang="en-US" sz="1600" kern="100" dirty="0">
                          <a:effectLst/>
                        </a:rPr>
                        <a:t>프로젝트 </a:t>
                      </a:r>
                      <a:r>
                        <a:rPr lang="ko-KR" sz="1600" kern="100" dirty="0">
                          <a:effectLst/>
                        </a:rPr>
                        <a:t>수행조직 및 인력투입계획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en-US" sz="1600" kern="100">
                          <a:effectLst/>
                        </a:rPr>
                        <a:t>PM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2103822"/>
                  </a:ext>
                </a:extLst>
              </a:tr>
              <a:tr h="980239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ko-KR" sz="1600" kern="100">
                          <a:effectLst/>
                        </a:rPr>
                        <a:t>주간보고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ko-KR" sz="1600" kern="100" dirty="0">
                          <a:effectLst/>
                        </a:rPr>
                        <a:t>매주 화요일</a:t>
                      </a:r>
                    </a:p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주간보고서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F1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sz="1600" kern="100" dirty="0">
                          <a:effectLst/>
                        </a:rPr>
                        <a:t>주간 프로젝트 진척 현황</a:t>
                      </a:r>
                    </a:p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sz="1600" kern="100" dirty="0">
                          <a:effectLst/>
                        </a:rPr>
                        <a:t>문제해결 처리 기록</a:t>
                      </a:r>
                    </a:p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sz="1600" kern="100" dirty="0">
                          <a:effectLst/>
                        </a:rPr>
                        <a:t>변경요청 처리 기록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PM,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PL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664005"/>
                  </a:ext>
                </a:extLst>
              </a:tr>
              <a:tr h="790735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ko-KR" sz="1600" kern="100">
                          <a:effectLst/>
                        </a:rPr>
                        <a:t>이슈보고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ko-KR" sz="1600" kern="100" dirty="0">
                          <a:effectLst/>
                        </a:rPr>
                        <a:t>문제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오류발생 시</a:t>
                      </a:r>
                    </a:p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보고서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sz="1600" kern="100" dirty="0">
                          <a:effectLst/>
                        </a:rPr>
                        <a:t>장애 발생 및 기타 문제사항 발생 보고</a:t>
                      </a:r>
                    </a:p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sz="1600" kern="100" dirty="0">
                          <a:effectLst/>
                        </a:rPr>
                        <a:t>조치계획 및 조치 결과 보고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PM</a:t>
                      </a:r>
                      <a:endParaRPr lang="ko-KR" sz="16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담당 </a:t>
                      </a:r>
                      <a:r>
                        <a:rPr lang="en-US" sz="1600" kern="100">
                          <a:effectLst/>
                        </a:rPr>
                        <a:t>PL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775836"/>
                  </a:ext>
                </a:extLst>
              </a:tr>
              <a:tr h="980239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ko-KR" sz="1600" kern="100">
                          <a:effectLst/>
                        </a:rPr>
                        <a:t>중간보고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2020.12.04(</a:t>
                      </a:r>
                      <a:r>
                        <a:rPr lang="ko-KR" sz="1600" kern="100" dirty="0">
                          <a:effectLst/>
                        </a:rPr>
                        <a:t>금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ko-KR" sz="1600" kern="100" dirty="0">
                          <a:effectLst/>
                        </a:rPr>
                        <a:t>예정</a:t>
                      </a:r>
                    </a:p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중간보고서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F1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sz="1600" kern="100" dirty="0">
                          <a:effectLst/>
                        </a:rPr>
                        <a:t>분석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설계 진척 현황 중간 점검</a:t>
                      </a:r>
                    </a:p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sz="1600" kern="100" dirty="0">
                          <a:effectLst/>
                        </a:rPr>
                        <a:t>본 </a:t>
                      </a:r>
                      <a:r>
                        <a:rPr lang="ko-KR" altLang="en-US" sz="1600" kern="100" dirty="0">
                          <a:effectLst/>
                        </a:rPr>
                        <a:t>프로젝트</a:t>
                      </a:r>
                      <a:r>
                        <a:rPr lang="ko-KR" sz="1600" kern="100" dirty="0">
                          <a:effectLst/>
                        </a:rPr>
                        <a:t> 진행 이슈 파악 및 처리 보고</a:t>
                      </a:r>
                    </a:p>
                    <a:p>
                      <a:pPr marL="285750" indent="-285750" algn="just">
                        <a:lnSpc>
                          <a:spcPts val="1435"/>
                        </a:lnSpc>
                        <a:buFontTx/>
                        <a:buChar char="-"/>
                      </a:pPr>
                      <a:r>
                        <a:rPr lang="ko-KR" sz="1600" kern="100" dirty="0">
                          <a:effectLst/>
                        </a:rPr>
                        <a:t>향후 </a:t>
                      </a:r>
                      <a:r>
                        <a:rPr lang="ko-KR" altLang="en-US" sz="1600" kern="100" dirty="0">
                          <a:effectLst/>
                        </a:rPr>
                        <a:t>프로젝트</a:t>
                      </a:r>
                      <a:r>
                        <a:rPr lang="ko-KR" sz="1600" kern="100" dirty="0">
                          <a:effectLst/>
                        </a:rPr>
                        <a:t> 진행 내용 및 일정 보고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F1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PM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53942"/>
                  </a:ext>
                </a:extLst>
              </a:tr>
              <a:tr h="980239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ko-KR" sz="1600" kern="100">
                          <a:effectLst/>
                        </a:rPr>
                        <a:t>완료보고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2020.12.11(</a:t>
                      </a:r>
                      <a:r>
                        <a:rPr lang="ko-KR" sz="1600" kern="100" dirty="0">
                          <a:effectLst/>
                        </a:rPr>
                        <a:t>금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ko-KR" sz="1600" kern="100" dirty="0">
                          <a:effectLst/>
                        </a:rPr>
                        <a:t>예정</a:t>
                      </a:r>
                    </a:p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완료보고서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sz="1600" kern="100" dirty="0">
                          <a:effectLst/>
                        </a:rPr>
                        <a:t>본 </a:t>
                      </a:r>
                      <a:r>
                        <a:rPr lang="ko-KR" altLang="en-US" sz="1600" kern="100" dirty="0">
                          <a:effectLst/>
                        </a:rPr>
                        <a:t>프로젝트</a:t>
                      </a:r>
                      <a:r>
                        <a:rPr lang="ko-KR" sz="1600" kern="100" dirty="0">
                          <a:effectLst/>
                        </a:rPr>
                        <a:t> 요구사항 요약</a:t>
                      </a:r>
                    </a:p>
                    <a:p>
                      <a:pPr marL="285750" indent="-285750" algn="just">
                        <a:lnSpc>
                          <a:spcPts val="1435"/>
                        </a:lnSpc>
                        <a:buFontTx/>
                        <a:buChar char="-"/>
                      </a:pPr>
                      <a:r>
                        <a:rPr lang="ko-KR" sz="1600" kern="100" dirty="0">
                          <a:effectLst/>
                        </a:rPr>
                        <a:t>본 </a:t>
                      </a:r>
                      <a:r>
                        <a:rPr lang="ko-KR" altLang="en-US" sz="1600" kern="100" dirty="0">
                          <a:effectLst/>
                        </a:rPr>
                        <a:t>프로젝트</a:t>
                      </a:r>
                      <a:r>
                        <a:rPr lang="ko-KR" sz="1600" kern="100" dirty="0">
                          <a:effectLst/>
                        </a:rPr>
                        <a:t> 진행경과</a:t>
                      </a:r>
                      <a:r>
                        <a:rPr lang="en-US" sz="1600" kern="100" dirty="0">
                          <a:effectLst/>
                        </a:rPr>
                        <a:t>/ </a:t>
                      </a:r>
                      <a:r>
                        <a:rPr lang="ko-KR" sz="1600" kern="100" dirty="0">
                          <a:effectLst/>
                        </a:rPr>
                        <a:t>실행사항</a:t>
                      </a:r>
                    </a:p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sz="1600" kern="100" dirty="0">
                          <a:effectLst/>
                        </a:rPr>
                        <a:t>단계별 계획 대비 실적 분석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PM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954113"/>
                  </a:ext>
                </a:extLst>
              </a:tr>
              <a:tr h="311543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ko-KR" sz="1600" kern="100">
                          <a:effectLst/>
                        </a:rPr>
                        <a:t>회의록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ko-KR" sz="1600" kern="100" dirty="0">
                          <a:effectLst/>
                        </a:rPr>
                        <a:t>회의록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F1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- </a:t>
                      </a:r>
                      <a:r>
                        <a:rPr lang="ko-KR" sz="1600" kern="100" dirty="0">
                          <a:effectLst/>
                        </a:rPr>
                        <a:t>회의 중 협의된 사항에 대한 확인 문서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lang="en-US" sz="1600" kern="100" dirty="0">
                          <a:effectLst/>
                        </a:rPr>
                        <a:t>PM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83AD-E32B-47A5-8756-0396E3261B2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CF7ED2-63B1-4451-9224-2135E145951D}"/>
              </a:ext>
            </a:extLst>
          </p:cNvPr>
          <p:cNvCxnSpPr/>
          <p:nvPr/>
        </p:nvCxnSpPr>
        <p:spPr>
          <a:xfrm>
            <a:off x="420063" y="934720"/>
            <a:ext cx="823754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719D023-9CF4-4FA5-AECF-B55B7616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35" y="1514739"/>
            <a:ext cx="5415857" cy="38285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63B91D-649E-47EF-8710-C4DD702B244B}"/>
              </a:ext>
            </a:extLst>
          </p:cNvPr>
          <p:cNvSpPr txBox="1"/>
          <p:nvPr/>
        </p:nvSpPr>
        <p:spPr>
          <a:xfrm>
            <a:off x="562708" y="3035302"/>
            <a:ext cx="4417256" cy="2677656"/>
          </a:xfrm>
          <a:prstGeom prst="rect">
            <a:avLst/>
          </a:prstGeom>
          <a:noFill/>
          <a:ln>
            <a:solidFill>
              <a:srgbClr val="686868"/>
            </a:solidFill>
          </a:ln>
        </p:spPr>
        <p:txBody>
          <a:bodyPr wrap="square" rtlCol="0" anchor="ctr">
            <a:spAutoFit/>
          </a:bodyPr>
          <a:lstStyle/>
          <a:p>
            <a:endParaRPr lang="en-US" altLang="ko-KR" sz="24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음성 채팅 프로그램 중 </a:t>
            </a:r>
            <a:br>
              <a:rPr lang="en-US" altLang="ko-KR" kern="100" dirty="0"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가장 보편화 된 프로그램</a:t>
            </a:r>
            <a:endParaRPr lang="en-US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자료 공유 및 전달에 있어서 자유로움</a:t>
            </a:r>
            <a:endParaRPr lang="en-US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단체 및 개인간의 이상적인 소통 지원</a:t>
            </a:r>
            <a:endParaRPr lang="en-US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Discord-Logo+Wor...">
            <a:extLst>
              <a:ext uri="{FF2B5EF4-FFF2-40B4-BE49-F238E27FC236}">
                <a16:creationId xmlns:a16="http://schemas.microsoft.com/office/drawing/2014/main" id="{8C6FDB37-D904-4473-B0F8-066F8C5A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1098876"/>
            <a:ext cx="5327583" cy="181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4D50A-8834-44E2-A315-F65D39987619}"/>
              </a:ext>
            </a:extLst>
          </p:cNvPr>
          <p:cNvSpPr txBox="1"/>
          <p:nvPr/>
        </p:nvSpPr>
        <p:spPr>
          <a:xfrm flipH="1">
            <a:off x="265522" y="225771"/>
            <a:ext cx="5490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  <a:latin typeface="+mn-ea"/>
              </a:rPr>
              <a:t>5. </a:t>
            </a:r>
            <a:r>
              <a:rPr lang="ko-KR" altLang="en-US" sz="3200" b="1" dirty="0">
                <a:solidFill>
                  <a:srgbClr val="5A5D60"/>
                </a:solidFill>
                <a:latin typeface="+mn-ea"/>
              </a:rPr>
              <a:t>회의 일정 및 진행 방법   </a:t>
            </a:r>
          </a:p>
        </p:txBody>
      </p:sp>
    </p:spTree>
    <p:extLst>
      <p:ext uri="{BB962C8B-B14F-4D97-AF65-F5344CB8AC3E}">
        <p14:creationId xmlns:p14="http://schemas.microsoft.com/office/powerpoint/2010/main" val="2117551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skyblue200518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87C6DD"/>
      </a:accent1>
      <a:accent2>
        <a:srgbClr val="87CBC1"/>
      </a:accent2>
      <a:accent3>
        <a:srgbClr val="E1D5B3"/>
      </a:accent3>
      <a:accent4>
        <a:srgbClr val="C7A777"/>
      </a:accent4>
      <a:accent5>
        <a:srgbClr val="92A8B6"/>
      </a:accent5>
      <a:accent6>
        <a:srgbClr val="3890A3"/>
      </a:accent6>
      <a:hlink>
        <a:srgbClr val="40474D"/>
      </a:hlink>
      <a:folHlink>
        <a:srgbClr val="40474D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431</Words>
  <Application>Microsoft Office PowerPoint</Application>
  <PresentationFormat>와이드스크린</PresentationFormat>
  <Paragraphs>137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 Bold</vt:lpstr>
      <vt:lpstr>나눔스퀘어 Light</vt:lpstr>
      <vt:lpstr>맑은 고딕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MM3455</cp:lastModifiedBy>
  <cp:revision>67</cp:revision>
  <dcterms:created xsi:type="dcterms:W3CDTF">2020-05-18T00:12:13Z</dcterms:created>
  <dcterms:modified xsi:type="dcterms:W3CDTF">2020-11-12T17:59:39Z</dcterms:modified>
</cp:coreProperties>
</file>