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149"/>
    <a:srgbClr val="595959"/>
    <a:srgbClr val="7F6B7F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62236"/>
  </p:normalViewPr>
  <p:slideViewPr>
    <p:cSldViewPr snapToGrid="0">
      <p:cViewPr varScale="1">
        <p:scale>
          <a:sx n="74" d="100"/>
          <a:sy n="74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0:31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115 529 24575,'-31'0'0,"16"0"0,-18 0 0,20 0 0,3 8 0,3 5 0,2 9 0,5 3 0,-1 0 0,1-4 0,0-1 0,0-4 0,0 1 0,0 1 0,0 0 0,2-3 0,5-6 0,3-4 0,4-3 0,0-2 0,2 0 0,3 0 0,0-2 0,-1-2 0,-2-2 0,-2-4 0,1 1 0,0-2 0,0 0 0,0-1 0,0 1 0,-3 0 0,-3 2 0,-3-1 0,0-3 0,1 0 0,-2-2 0,-1 0 0,-4 0 0,1 0 0,-1 0 0,0 0 0,0 0 0,0 2 0,0 0 0,0 0 0,0 0 0,0-1 0,0-1 0,-3 1 0,-1 1 0,-2 4 0,0 0 0,-1 2 0,0 0 0,0 0 0,-4-1 0,1 1 0,-1 1 0,5-3 0,3 0 0,3-4 0,-3 1 0,-1 1 0,0 0 0,1-1 0,2-3 0,1 2 0,0 0 0,0 1 0,0-1 0,0-1 0,0 1 0,0-1 0,0 1 0,0 0 0,0 1 0,-5 5 0,-1 7 0,-1 0 0,2-4 0,8-9 0,1-11 0,3-1 0,0 4 0,0 2 0,0 5 0,-3 5 0,-1 10 0,-3 0 0,0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0:33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 24575,'12'0'0,"0"3"0,28 11 0,0 7 0,4 8 0,-4-3 0,-13-6 0,-4-2 0,-5-7 0,-2-2 0,0-4 0,0-3 0,-1-2 0,0 0 0,0 0 0,-1 0 0,-1 0 0,-3-2 0,-5-4 0,1-4 0,-2-4 0,0-1 0,-1 0 0,1 0 0,0 0 0,0 1 0,-1 0 0,-3 1 0,-3 3 0,-8 4 0,-11 3 0,-8 3 0,-6-1 0,3 1 0,2 0 0,-1 0 0,-1 0 0,-3 0 0,4 0 0,0 4 0,4 4 0,4 3 0,7 4 0,5 0 0,1-4 0,4-1 0,0 0 0,3 0 0,4 3 0,-1 1 0,1-1 0,0 2 0,0 0 0,0 1 0,0-1 0,0 0 0,0 0 0,0-2 0,0-1 0,0 1 0,2-2 0,4-3 0,4-3 0,4-12 0,0-7 0,1-10 0,0-4 0,1 0 0,-3-2 0,0 2 0,-4-3 0,-1 4 0,-3 11 0,-2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0:3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252 282 24575,'0'25'0,"0"15"0,0 27 0,0 10 0,0-2 0,7-11 0,6-8 0,6-8 0,2-4 0,-4-13 0,0-10 0,-2-3 0,1-5 0,-1-5 0,0-4 0,-2-3 0,-1-1 0,1 0 0,-4-3 0,-2-3 0,-4-6 0,-3-5 0,0 0 0,0 1 0,0 3 0,-3 3 0,0 1 0,0 0 0,0-1 0,0-3 0,0 0 0,-4 2 0,0 2 0,0 0 0,1-1 0,-1 0 0,-2-1 0,-2 0 0,0-1 0,-1-3 0,1 0 0,-1 0 0,0 0 0,1-5 0,2 1 0,2 0 0,0 2 0,3 4 0,-2-2 0,1 0 0,-2 2 0,0 2 0,2 0 0,-1 3 0,2-1 0,0 1 0,-2-2 0,2-3 0,0-2 0,1 1 0,-1-2 0,0 1 0,0 0 0,0 0 0,4 0 0,0 2 0,0 0 0,0 0 0,0 0 0,0-1 0,0 0 0,0 1 0,0 1 0,0 0 0,-3-1 0,-5-5 0,-4-7 0,-5-1 0,2 2 0,4 6 0,2 8 0,-1 0 0,-1 2 0,-4 2 0,4 4 0,4 7 0,3 4 0,4 4 0,0 1 0,0 1 0,0 0 0,0 0 0,0-1 0,0-1 0,0 3 0,0 2 0,0 0 0,0 2 0,0-4 0,0-1 0,0 1 0,0-1 0,-4 0 0,0 0 0,0 4 0,-1-4 0,1 3 0,0-5 0,1 2 0,2 0 0,0 0 0,1-1 0,0 0 0,2-2 0,3 0 0,5-3 0,2 1 0,2-3 0,1-2 0,0-1 0,0-4 0,0 0 0,0 0 0,0 0 0,-2 0 0,0-2 0,0-8 0,-2-10 0,1-9 0,-2-2 0,-5 0 0,0 4 0,-1 1 0,2 0 0,-2 6 0,0 3 0,-4 4 0,-5 2 0,-9 2 0,-5 4 0,-8 4 0,2 0 0,-2 1 0,2 0 0,5 0 0,3 0 0,7 2 0,2 4 0,4 4 0,2 3 0,1 1 0,1 1 0,0 0 0,-1 0 0,1-1 0,0-1 0,3-4 0,3-2 0,1-1 0,3-2 0,0 0 0,1-1 0,3-2 0,-1-1 0,0 0 0,-1 0 0,1-7 0,1-5 0,-1-9 0,-2-4 0,-3 4 0,0 2 0,-1 4 0,-2-1 0,-2 3 0,-5 1 0,-5 5 0,-4 12 0,-3 6 0,-1 8 0,1 2 0,3-3 0,0 0 0,3-2 0,0 0 0,0-1 0,3 0 0,1 0 0,3 0 0,1-7 0,3-7 0,1-9 0,4-11 0,0-1 0,-3 1 0,-4 3 0,-12 9 0,-2 8 0,-3 5 0,2 4 0,4 3 0,0 0 0,3 0 0,-1 1 0,3 1 0,0 0 0,2-2 0,4-3 0,5-4 0,4-3 0,3-2 0,1-1 0,-3-8 0,0-10 0,-3-6 0,-3-5 0,-1 3 0,-4 2 0,0 2 0,0 1 0,0 4 0,-2 4 0,-4 5 0,-3 4 0,-2 3 0,-1 1 0,0 2 0,-1 5 0,-2 7 0,-2 10 0,3 7 0,1 1 0,1-6 0,3-6 0,2-7 0,4-1 0,3-3 0,0-8 0,0-12 0,0-9 0,0-3 0,0-4 0,0 3 0,0 2 0,0 1 0,0 5 0,0 0 0,0 0 0,3 4 0,1 1 0,2 2 0,0-1 0,0-3 0,4 0 0,-2-1 0,2-1 0,-2 1 0,-1 2 0,3 1 0,-2 1 0,1 4 0,-2 2 0,-4 10 0,-3 11 0,-6 6 0,-2 5 0,-3 2 0,2-3 0,2 0 0,3-6 0,3-5 0,3-4 0,4-5 0,3-4 0,4-3 0,1 0 0,1 0 0,0 0 0,-1 0 0,1 0 0,-2 0 0,0 0 0,0 0 0,0 0 0,1 0 0,1 0 0,0-3 0,0-3 0,0-5 0,0-1 0,0 2 0,0-1 0,-2 2 0,-3 0 0,-1 2 0,0 3 0,0 0 0,3 3 0,0-2 0,1 0 0,0-4 0,-3-1 0,-1 1 0,-3-2 0,-2 0 0,-3 1 0,-12 1 0,-4 4 0,-3 3 0,-3 0 0,2 0 0,-2 0 0,2 0 0,2 0 0,1 0 0,1 0 0,0 0 0,2 0 0,0 0 0,1 0 0,-1 0 0,0 0 0,-1 0 0,1 0 0,3-5 0,4-4 0,3 2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0:55.758"/>
    </inkml:context>
    <inkml:brush xml:id="br0">
      <inkml:brushProperty name="width" value="0.05" units="cm"/>
      <inkml:brushProperty name="height" value="0.05" units="cm"/>
      <inkml:brushProperty name="color" value="#F3F3F3"/>
    </inkml:brush>
  </inkml:definitions>
  <inkml:trace contextRef="#ctx0" brushRef="#br0">395 534 24575,'-3'-5'0,"-3"2"0,-3 0 0,-4 3 0,-1 0 0,0 3 0,1 2 0,3 5 0,-1 8 0,2 2 0,0 0 0,1-1 0,4-6 0,1 2 0,2 0 0,1 0 0,0 0 0,-1 0 0,1-2 0,0-1 0,3-2 0,3-6 0,0-8 0,3-11 0,-2-4 0,0-4 0,1 1 0,-3-2 0,-2-1 0,1 3 0,0-3 0,0 3 0,-1 3 0,-3 0 0,0 6 0,0-1 0,-2 2 0,-4 5 0,-3 3 0,-3 3 0,0 1 0,2 6 0,2 5 0,-2 8 0,1 8 0,-3 4 0,-1 5 0,2 1 0,-3 1 0,5-5 0,3-2 0,2-7 0,4-6 0,0-1 0,2-6 0,1-5 0,4-9 0,1-5 0,1-7 0,2-2 0,-1-5 0,0-3 0,1-2 0,-2 0 0,1 0 0,-1-4 0,-3 3 0,2-3 0,-3 0 0,0-1 0,-1-10 0,-4-8 0,0-14 0,0 4 0,0 11 0,0 13 0,0 16 0,-3 2 0,-3 10 0,-4 4 0,-2 4 0,-1-1 0,3 4 0,0 3 0,1 4 0,4 4 0,-2 0 0,2 2 0,1-1 0,0-1 0,4-1 0,0 0 0,0 0 0,0 0 0,0 1 0,0 1 0,0 0 0,0-1 0,0 1 0,0 1 0,0 3 0,0 2 0,0 1 0,0 0 0,0-1 0,0 2 0,0-1 0,0-1 0,0 0 0,0 0 0,0 1 0,0-2 0,0-5 0,0-1 0,0-6 0,0-12 0,4-14 0,10-30 0,2 5 0,8-18 0,-5 15 0,-2 0 0,-3 6 0,-5 6 0,-3 6 0,-3 5 0,-2 4 0,-4 7 0,-3 5 0,-4 7 0,-3 7 0,-2 4 0,0 3 0,0 1 0,2-2 0,0 3 0,2 1 0,0 2 0,2 0 0,1-3 0,0 0 0,3 4 0,1 1 0,3 0 0,1-1 0,-3-5 0,-2-2 0,1-1 0,1 1 0,3 0 0,0 1 0,0 2 0,2-3 0,4-5 0,0-6 0,3-8 0,-2-9 0,-3-5 0,-1-5 0,-2-5 0,-1-2 0,0 0 0,0 0 0,0 0 0,0 3 0,0 2 0,0 5 0,0 5 0,2 5 0,4 2 0,3 3 0,3 3 0,0 1 0,1 3 0,2 0 0,0 0 0,0 0 0,0 0 0,0 0 0,0 0 0,-1 0 0,1 0 0,-2 0 0,0 0 0,0 0 0,0 0 0,1 0 0,1 0 0,-4 2 0,-4 4 0,-12 5 0,-13 5 0,-6-1 0,-8 0 0,1 1 0,-2-3 0,-9 1 0,2-2 0,0-1 0,6-1 0,5-4 0,2-2 0,6-1 0,5 3 0,9 3 0,4 4 0,3-2 0,0 1 0,0 0 0,0 0 0,0 0 0,0 0 0,0 0 0,0 1 0,0 1 0,0 0 0,0 1 0,0 0 0,0 0 0,0-2 0,0-1 0,2 1 0,1 0 0,3-1 0,0-1 0,1-3 0,-1-9 0,-3-14 0,4-14 0,-3-16 0,1-10 0,-1-13 0,1-7 0,1-1 0,0 9 0,1 16 0,1 7 0,0 4 0,1 5 0,-1 9 0,-3 6 0,2 9 0,0 8 0,-3 4 0,1 8 0,-1 4 0,-1 0 0,3 2 0,-1 0 0,2 0 0,0 0 0,1 0 0,-1-2 0,-3-1 0,1 1 0,-1 0 0,-1 5 0,0 2 0,-2 1 0,-1-1 0,0-4 0,0-1 0,0 1 0,0-2 0,0-1 0,0 0 0,0-1 0,0 1 0,0 1 0,0 1 0,0 0 0,0 1 0,0-1 0,-3-4 0,-1 0 0,-2-4 0,-3 0 0,0-1 0,-5-2 0,0-1 0,-1-2 0,0-1 0,0 0 0,0 0 0,0 0 0,1 0 0,2 0 0,0 0 0,-1 0 0,-1 0 0,3-3 0,1-1 0,3-3 0,3-3 0,-2 0 0,0 0 0,-3 3 0,-3 2 0,2 7 0,4 4 0,4 4 0,1 2 0,1 1 0,0-1 0,3-2 0,3-3 0,4-4 0,3-3 0,3 0 0,4 0 0,3 0 0,3 0 0,-1 0 0,1 0 0,5 0 0,-4-3 0,4-1 0,-5-3 0,-7-2 0,2 2 0,-4-3 0,1 3 0,1 2 0,-2-2 0,-1 2 0,-1-2 0,0 0 0,0-1 0,0-3 0,0 3 0,-3-1 0,-3 2 0,-3 1 0,1-1 0,-1-1 0,1 1 0,3 1 0,-3 5 0,0 6 0,-5 4 0,-2 7 0,0 5 0,0 2 0,0 6 0,0 2 0,0 1 0,-3 5 0,-2-5 0,0-5 0,-3-6 0,4-6 0,0 0 0,-1-2 0,2-1 0,-1 2 0,0-6 0,6-10 0,9-13 0,6-13 0,8-6 0,3-9 0,1-3 0,0 1 0,-5 2 0,-2 6 0,-5 5 0,-2 4 0,-1 5 0,-2 11 0,-3 16 0,-4 15 0,-12 31 0,-6 12 0,-7 3 0,-2-4 0,2-17 0,5-4 0,1-2 0,4-6 0,0-1 0,1-7 0,4-5 0,1-2 0,4-5 0,0 3 0,0 0 0,0 0 0,0-6 0,0-11 0,0-20 0,4-15 0,6-13 0,4-1 0,5 5 0,-1 4 0,-2 12 0,-1 3 0,-1 5 0,-1 6 0,3 0 0,-1 6 0,-5 4 0,-12 1 0,-9 7 0,-28 6 0,5 1 0,-14 2 0,12-2 0,2-2 0,1 3 0,3-2 0,1 3 0,1-1 0,5-1 0,2 0 0,8-7 0,6-8 0,4-9 0,6-8 0,5-5 0,6-4 0,9-11 0,2-2 0,0 1 0,-3 1 0,-5 5 0,-1 3 0,-1 5 0,-1 10 0,-5 18 0,-4 14 0,-4 11 0,-1 4 0,-2-3 0,-2 2 0,-3-1 0,-4 1 0,2 0 0,0-4 0,2-3 0,2-5 0,1-2 0,1 1 0,3 0 0,0-6 0,0-7 0,3-8 0,4-8 0,3 2 0,1-1 0,0 3 0,-4 1 0,0 3 0,3 4 0,-3-2 0,2 0 0,0-1 0,1 1 0,3 2 0,1 4 0,1 3 0,1 15 0,-1 8 0,0 5 0,1 2 0,-1-10 0,1-1 0,-3-1 0,-2-5 0,-3 0 0,-4 3 0,-1 6 0,-3 8 0,0 11 0,0 2 0,0 0 0,0-6 0,0-11 0,0-6 0,0-12 0,0-4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0:59.008"/>
    </inkml:context>
    <inkml:brush xml:id="br0">
      <inkml:brushProperty name="width" value="0.05" units="cm"/>
      <inkml:brushProperty name="height" value="0.05" units="cm"/>
      <inkml:brushProperty name="color" value="#F3F3F3"/>
    </inkml:brush>
  </inkml:definitions>
  <inkml:trace contextRef="#ctx0" brushRef="#br0">429 335 24575,'-9'0'0,"1"1"0,-4 2 0,0 1 0,-2-1 0,-1-1 0,0 1 0,0 1 0,0 0 0,-1-1 0,-4-3 0,-1 0 0,-4 0 0,0 0 0,3 0 0,-1 0 0,5 0 0,-4 0 0,-1 0 0,2 0 0,1 0 0,3 0 0,2 0 0,-1 0 0,7 0 0,8 0 0,13-4 0,7-1 0,3-2 0,0-1 0,-1 1 0,2-2 0,-1 3 0,-1-2 0,-5 3 0,0 1 0,-1 0 0,0 0 0,0-3 0,0-2 0,0-1 0,-2 1 0,0 1 0,-1-1 0,1 0 0,2-3 0,0 1 0,0 0 0,-3-1 0,-1 1 0,-3-4 0,0 3 0,2 1 0,-2 2 0,0-1 0,-5-2 0,-1-2 0,2-1 0,0 1 0,-6 1 0,-6 8 0,-5 11 0,-8 10 0,1 4 0,1 0 0,3-3 0,4-5 0,3-1 0,-2-3 0,4-2 0,0 2 0,0 1 0,1 4 0,-3 2 0,-2-1 0,-4 6 0,-5 1 0,-2 5 0,-2 5 0,2-2 0,5-4 0,4-5 0,4-7 0,3 0 0,2-1 0,-2 1 0,0-3 0,2-8 0,4-12 0,6-10 0,6-7 0,4-4 0,0-2 0,2-3 0,0-2 0,6-6 0,2-1 0,-2 4 0,0 3 0,-7 11 0,-1 5 0,-4 4 0,-2 5 0,-4 5 0,-2 6 0,0 12 0,-3 9 0,-5 12 0,-1 7 0,-7 3 0,-5 2 0,-6-7 0,-3-3 0,2-4 0,3-6 0,7-2 0,6-6 0,3-4 0,1-1 0,1-6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1:06.274"/>
    </inkml:context>
    <inkml:brush xml:id="br0">
      <inkml:brushProperty name="width" value="0.05" units="cm"/>
      <inkml:brushProperty name="height" value="0.05" units="cm"/>
      <inkml:brushProperty name="color" value="#F3F3F3"/>
    </inkml:brush>
  </inkml:definitions>
  <inkml:trace contextRef="#ctx0" brushRef="#br0">353 146 24376,'-7'-2'0,"3"-8"99,1-6-99,3-4 33,0 1-33,3 4 17,1 1-17,3 3 50,-1 1-50,-5 6 0,-5 6 0,-6 10 0,-9 7 0,-2 2 0,-1-1 0,0-2 0,-1 5 0,-6 2 0,-1 0 0,3-3 0,1-4 0,4 3 0,3 0 0,4-1 0,8-3 0,1-4 0,-1 0 0,2 2 0,1-1 0,0 2 0,0-1 0,-1 0 0,-1 0 0,1-1 0,1 0 0,1 0 0,0-5 0,-1 0 0,0-5 0,4-10 0,4-5 0,4-12 0,4-5 0,2-4 0,4-5 0,0 5 0,-1 0 0,-1 6 0,-2 7 0,-3 2 0,-2 4 0,-2 0 0,-2-2 0,2 0 0,-3 0 0,1-1 0,1 2 0,-2 0 0,-1 2 0,2 2 0,-1 0 0,1 1 0,3 1 0,-2-1 0,4 0 0,-1 1 0,0-2 0,1 2 0,1 0 0,-1 1 0,0 5 0,-4 10 0,-3 12 0,-3 16 0,0 14 0,0 16 0,-6 2 0,-7-3 0,-9-5 0,-6-8 0,1 0 0,3-8 0,4-9 0,3-7 0,3-6 0,2 0 0,0-5 0,7-12 0,9-8 0,11-10 0,10-7 0,7-5 0,0-3 0,5-1 0,-4 0 0,0 1 0,-4 4 0,-6 2 0,2 8 0,-3 2 0,-2 5 0,-2 2 0,-5 0 0,-1 1 0,1 0 0,2 1 0,-1 2 0,1 0 0,1 1 0,-1 0 0,0 11 0,2 16 0,-3 17 0,-1 16 0,-3 5 0,-1 2 0,1 1 0,0-6 0,0-11 0,-4-10 0,-1-12 0,-1-5 0,0-4 0,0-4 0,-1-1 0,-3 0 0,0 3 0,0 3 0,0 2 0,0 0 0,0-3 0,0-3 0,0-2 0,0-5 0,0-11 0,0-18 0,0-15 0,0-7 0,4-7 0,2 2 0,3 1 0,5 0 0,-1 11 0,4 3 0,-4 4 0,-2 4 0,-1-4 0,0 4 0,2 1 0,-1 1 0,-3 4 0,0 4 0,0 7 0,-3 7 0,-2 19 0,-3 11 0,0 12 0,-4 12 0,-6-4 0,-6 7 0,-4-7 0,5-11 0,4-11 0,3-11 0,5-5 0,-1 0 0,3-6 0,3-9 0,2-11 0,2-10 0,4-4 0,2-6 0,4 4 0,2-3 0,-1 5 0,-4 0 0,-1 0 0,-1 5 0,-2 2 0,1 5 0,-1 1 0,-2 2 0,3-1 0,-1 0 0,2-2 0,0 0 0,0 0 0,-4 0 0,-3 1 0,-6 3 0,-11 4 0,-10 4 0,-16 18 0,-8 17 0,-4 20 0,4 14 0,12 0 0,3-1 0,10-7 0,2-6 0,7-8 0,8-8 0,1-6 0,2-7 0,2-5 0,-1-10 0,4-12 0,4-12 0,6-16 0,4-2 0,2-4 0,-2 5 0,0 4 0,0-3 0,0 4 0,-3-2 0,-3 4 0,-4 4 0,-3 0 0,0 1 0,-4-6 0,0-5 0,0 0 0,0 1 0,0 4 0,0 0 0,0 0 0,0 5 0,-4 2 0,-3 5 0,-6 4 0,-4 1 0,-1 3 0,-1 1 0,2-4 0,2 2 0,-1 1 0,1 3 0,1 3 0,-1 1 0,-2 8 0,-3 17 0,-6 17 0,-4 17 0,0 2 0,-1-2 0,7-5 0,2-11 0,7-8 0,5-9 0,2-4 0,2-1 0,5-5 0,7-12 0,5-13 0,0-13 0,1-9 0,0-1 0,-1 0 0,2 1 0,-4-7 0,-1-1 0,-3 1 0,0 3 0,-2 7 0,-2 0 0,-1 6 0,0 2 0,-2 8 0,-3 5 0,-8 4 0,-5 3 0,-7 0 0,0 0 0,3 0 0,1 0 0,1 0 0,-2 0 0,1 0 0,1 3 0,5 4 0,4 3 0,1 6 0,-1 5 0,2 7 0,-4 12 0,2 4 0,4 1 0,1-2 0,5-4 0,1-1 0,0-1 0,0-5 0,0-9 0,0-5 0,0-6 0,2-1 0,4-2 0,8-5 0,5-6 0,6-9 0,7-17 0,-2-17 0,1-4 0,-5-1 0,0 1 0,1 3 0,0-5 0,-2 6 0,-4 5 0,-3 6 0,-1 6 0,-1 7 0,0 4 0,-1 1 0,-4 3 0,-4 0 0,-3 8 0,-9 17 0,-5 22 0,-10 22 0,-3 9 0,0-4 0,6-6 0,7-9 0,3-10 0,5-7 0,1-7 0,1-5 0,0-1 0,2-4 0,4-10 0,5-14 0,5-15 0,1-8 0,2-2 0,-1 0 0,-1 6 0,1-1 0,-2 7 0,-2 3 0,1 0 0,-4 3 0,-1 1 0,-2 1 0,-2 2 0,-3-1 0,-2 1 0,-1 9 0,-3 25 0,-5 5 0,-2 22 0,-3-9 0,4 7 0,3-4 0,2 5 0,3-7 0,1-8 0,0-2 0,0-5 0,0 1 0,0-2 0,3-6 0,3-13 0,3-10 0,5-12 0,1-9 0,1-5 0,2 1 0,-1 0 0,-3 5 0,-1 4 0,-1 2 0,0 5 0,0 0 0,-3 3 0,-3 0 0,0 0 0,1 0 0,0 1 0,3 1 0,1 0 0,4 2 0,-4-2 0,0 0 0,0 3 0,-2-1 0,4 0 0,0-1 0,0-3 0,1 1 0,1 1 0,0 2 0,-3 6 0,-3 4 0,-5 11 0,-6 5 0,-5 6 0,-5 3 0,-3 0 0,-3 4 0,-5 9 0,-3 10 0,-4 4 0,-1 4 0,8-10 0,-1-8 0,7-1 0,0-10 0,1-1 0,6-5 0,1-5 0,2-4 0,0-9 0,0-12 0,1-13 0,3-14 0,2-12 0,1-5 0,0-6 0,0 3 0,0-4 0,-1-1 0,1 8 0,0 3 0,3 11 0,1-1 0,4 1 0,0-1 0,-2 4 0,-1 2 0,-4 5 0,-1 6 0,0-4 0,0 5 0,0 1 0,0 3 0,0 4 0,-6 3 0,-4 2 0,-9 4 0,-8 12 0,1 6 0,-3 14 0,1 10 0,0 2 0,0 3 0,4-5 0,3 6 0,1-4 0,1 0 0,4-2 0,2-4 0,3 2 0,5-6 0,1-3 0,4-5 0,0-3 0,0 0 0,0-3 0,0 0 0,2-3 0,5-5 0,3-4 0,2-3 0,5-4 0,1-4 0,4-5 0,3 0 0,-3 0 0,3 3 0,-3 0 0,-1-1 0,-1 1 0,-5-2 0,1 2 0,1 1 0,1-2 0,0 2 0,-1-1 0,-1 2 0,-4-1 0,0 0 0,-2 1 0,-1-4 0,1 3 0,-3-1 0,-3 1 0,-1-2 0,-3-7 0,0-3 0,0-4 0,0-2 0,-3 7 0,-15 5 0,-18 10 0,-17 3 0,-11 6 0,5 10 0,-3 25 0,-3 23 0,31-24 0,1 4 0,-1 5 0,0 0 0,3-2 0,2 0 0,4-2 0,2 0 0,-11 34 0,10-14 0,12-10 0,6-14 0,1-14 0,5-8 0,0-5 0,3-3 0,4-10 0,4-12 0,6-20 0,-2-11 0,-5 15 0,-5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17T09:11:11.844"/>
    </inkml:context>
    <inkml:brush xml:id="br0">
      <inkml:brushProperty name="width" value="0.05" units="cm"/>
      <inkml:brushProperty name="height" value="0.05" units="cm"/>
      <inkml:brushProperty name="color" value="#F3F3F3"/>
    </inkml:brush>
  </inkml:definitions>
  <inkml:trace contextRef="#ctx0" brushRef="#br0">96 153 24575,'0'7'0,"0"2"0,0 4 0,0 0 0,4-2 0,0-1 0,2-3 0,0-1 0,0 3 0,3 1 0,-2 3 0,3 1 0,0-3 0,-2 0 0,2-1 0,-3 0 0,-1 3 0,4-3 0,-3 0 0,2 1 0,1 0 0,-3 3 0,3-3 0,-4-3 0,1-1 0,-1-1 0,-2 3 0,2 0 0,-1 0 0,2-2 0,-1-2 0,-2 4 0,-2 0 0,-2-3 0,0-5 0,0-8 0,0-9 0,0-6 0,0-8 0,0-1 0,0-1 0,0 5 0,0 5 0,0-3 0,0 4 0,0 2 0,3 2 0,0 4 0,3 3 0,0-1 0,1 0 0,3 0 0,0-3 0,0 1 0,-1 3 0,-3 7 0,-3 6 0,0 6 0,-5 5 0,-6 4 0,-3 4 0,-6 8 0,-3 3 0,0-4 0,-1 0 0,2-5 0,4 2 0,2 0 0,4-4 0,0-1 0,2-5 0,2-1 0,2 0 0,0-5 0,0 0 0,-1-9 0,1-9 0,6-11 0,9-23 0,7-11 0,5-3 0,-1 4 0,-5 17 0,-3 9 0,-4 4 0,-1 6 0,-2 1 0,-3 2 0,-1 1 0,-3-1 0,0-1 0,-1 2 0,-3 2 0,0 2 0,-3-1 0,-1-2 0,0 0 0,-4 3 0,0 5 0,-1 2 0,-1 1 0,0 7 0,-2 8 0,-2 11 0,3 8 0,0 3 0,0 0 0,3 0 0,-2 0 0,4-5 0,4-4 0,1-5 0,4-5 0,0-2 0,0 0 0,0-1 0,0 0 0,0 0 0,0-8 0,3-11 0,5-15 0,10-27 0,6-8 0,4-1 0,0 3 0,-5 17 0,-3 5 0,-8 7 0,-2 1 0,-4 5 0,-6 6 0,-10 13 0,-9 18 0,-6 23 0,-5 7 0,3 0 0,-1-2 0,6-12 0,2 2 0,1 0 0,1-6 0,1-6 0,5-6 0,4-7 0,3-3 0,1-6 0,0-11 0,0-13 0,8-16 0,7-14 0,3 2 0,3 2 0,-1 12 0,0 6 0,-2 1 0,-5 4 0,-3 2 0,-7 8 0,-5 5 0,-5 12 0,-3 8 0,0 6 0,-1 12 0,2-1 0,-1 7 0,-1 1 0,4-7 0,-2-3 0,4-5 0,4-11 0,1-11 0,3-18 0,4-15 0,9-13 0,8-9 0,4 1 0,4 2 0,-3 6 0,-1 12 0,-3 6 0,-8 8 0,-6 13 0,-7 13 0,-9 14 0,-4 8 0,-3-3 0,4-5 0,4-5 0,3-2 0,2 0 0,-1 0 0,0 0 0,3-5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9D4C4-E2C5-FE45-8D66-CB972F4737D0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LT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LT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BBC8-4C4D-F648-8001-9FD456A8DA2C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62520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Всем привет, сегодня я постараюсь объяснить вам целую гору понятий и терминов, за 15 минут. И хочется надеятся, что основную мысль вы успеете уловить.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54895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А теперь вернёмся к коду. Скорее всего вы всю жизнь писали синхронные программы, вот примерно такие как на слайде. Но это не работает в реальном коде. Ведь нам часто нужно выполнить несколького одновременных действий. И вот тут на сцену и выходит троица</a:t>
            </a:r>
            <a:r>
              <a:rPr lang="en-US" dirty="0"/>
              <a:t>: </a:t>
            </a:r>
            <a:r>
              <a:rPr lang="ru-RU" dirty="0"/>
              <a:t>асинхронность</a:t>
            </a:r>
            <a:r>
              <a:rPr lang="en-US" dirty="0"/>
              <a:t>, </a:t>
            </a:r>
            <a:r>
              <a:rPr lang="ru-RU" dirty="0"/>
              <a:t>многопоточность и </a:t>
            </a:r>
            <a:r>
              <a:rPr lang="ru-RU" dirty="0" err="1"/>
              <a:t>мрогопроцессорность</a:t>
            </a:r>
            <a:r>
              <a:rPr lang="en-US" dirty="0"/>
              <a:t>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10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71525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Начнём с асинхронности, сразу скажу, что асинхронность и параллельность не имеют ничего общего. Это разные понятия.</a:t>
            </a:r>
          </a:p>
          <a:p>
            <a:endParaRPr lang="ru-LT" dirty="0"/>
          </a:p>
          <a:p>
            <a:r>
              <a:rPr lang="ru-LT" dirty="0"/>
              <a:t>Объяснять я буду на примере кухни, так вы проще поймёте. </a:t>
            </a:r>
          </a:p>
          <a:p>
            <a:endParaRPr lang="ru-LT" dirty="0"/>
          </a:p>
          <a:p>
            <a:r>
              <a:rPr lang="ru-LT" dirty="0"/>
              <a:t>Предположим я приду с вуза и захочу… приготовать чай, нарезать бутербродов и поставить варится суп.</a:t>
            </a:r>
          </a:p>
          <a:p>
            <a:endParaRPr lang="ru-LT" dirty="0"/>
          </a:p>
          <a:p>
            <a:r>
              <a:rPr lang="ru-LT" dirty="0"/>
              <a:t>Синхронное решение выглядело бы так</a:t>
            </a:r>
            <a:r>
              <a:rPr lang="en-US" dirty="0"/>
              <a:t>: </a:t>
            </a:r>
            <a:r>
              <a:rPr lang="ru-LT" dirty="0"/>
              <a:t>я бы подошёл, включил чайник и… стал бы просто на него смотреть, ожидая когда он закипит. Далее я бы, например, пошёл включать плиту и не отошёл от неё пока суп не приготовился. К этому время уже бы чай давно остыл. То есть пролема в очень долгом ожидании, и не просто в ожидании, а в ожидании блокирующей операции, запомните этот термин (к блокирующим операциям относится</a:t>
            </a:r>
            <a:r>
              <a:rPr lang="en-US" dirty="0"/>
              <a:t>: </a:t>
            </a:r>
            <a:r>
              <a:rPr lang="ru-RU" dirty="0"/>
              <a:t>любой пользовательский ввод, интернет запрос, открытие файла и </a:t>
            </a:r>
            <a:r>
              <a:rPr lang="ru-RU" dirty="0" err="1"/>
              <a:t>тд</a:t>
            </a:r>
            <a:r>
              <a:rPr lang="ru-RU" dirty="0"/>
              <a:t>. То есть это те операции, которые мы должны просто ждать, процессор в это время просто простаивает.</a:t>
            </a:r>
            <a:r>
              <a:rPr lang="ru-LT" dirty="0"/>
              <a:t>)</a:t>
            </a:r>
          </a:p>
          <a:p>
            <a:endParaRPr lang="ru-LT" dirty="0"/>
          </a:p>
          <a:p>
            <a:r>
              <a:rPr lang="ru-LT" dirty="0"/>
              <a:t>Асинхронное же решение выглядит как на слайде</a:t>
            </a:r>
            <a:r>
              <a:rPr lang="en-US" dirty="0"/>
              <a:t>.</a:t>
            </a:r>
            <a:r>
              <a:rPr lang="ru-RU" dirty="0"/>
              <a:t> То есть смысл асинхронности не в параллельном выполнении нескольких операций, а в том, что мы не ждём выполнение блокирующей операции (в нашем примере пока закипает чайник и варится суп), а сразу после начала выполнения блокирующей операции запускаем следующую функцию. А когда блокирующая операция закончится, функция продолжит свою работу.</a:t>
            </a:r>
          </a:p>
          <a:p>
            <a:endParaRPr lang="ru-RU" dirty="0"/>
          </a:p>
          <a:p>
            <a:r>
              <a:rPr lang="ru-RU" dirty="0"/>
              <a:t>Проблема же выглядит так, во первых, если вы пользуетесь асинхронностью, то любая синхронная функция мгновенно всё сломает, нельзя смешивать синхронные и асинхронные функции. Поэтому вы даже не сможете пользоваться обычными</a:t>
            </a:r>
            <a:r>
              <a:rPr lang="en-US" dirty="0"/>
              <a:t> Python </a:t>
            </a:r>
            <a:r>
              <a:rPr lang="ru-RU" dirty="0"/>
              <a:t>библиотеками, нужны специальные, асинхронные.</a:t>
            </a:r>
          </a:p>
          <a:p>
            <a:endParaRPr lang="ru-RU" dirty="0"/>
          </a:p>
          <a:p>
            <a:r>
              <a:rPr lang="ru-RU" dirty="0"/>
              <a:t>А ещё, давайте представим, что я хочу сэкономить посуду и пользуюсь только одной ложкой. Что будет? А будет то самое состояние гонки, в зависимости от порядка запуска, ложка будет лежать в разных местах, то у чашки с чаем, то у бутербродов, то у кастрюли.</a:t>
            </a:r>
          </a:p>
          <a:p>
            <a:endParaRPr lang="ru-RU" dirty="0"/>
          </a:p>
          <a:p>
            <a:r>
              <a:rPr lang="ru-RU" dirty="0"/>
              <a:t>А также много времени тратится на переходы. Ведь после того как мы щёлкнули чайник, надо перейти к следующей задачи, а на это уходит драгоценное время.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11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00974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Вот многопоточность уже параллельна, здесь в отличии от многопоточности мы выполненяем три действия одновременно (я намеренно не говорю про </a:t>
            </a:r>
            <a:r>
              <a:rPr lang="en-US" dirty="0"/>
              <a:t>GIL, </a:t>
            </a:r>
            <a:r>
              <a:rPr lang="ru-RU" dirty="0"/>
              <a:t>думаю вы не готовы к ещё одной сложной теме</a:t>
            </a:r>
            <a:r>
              <a:rPr lang="ru-LT" dirty="0"/>
              <a:t>)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Здесь всё ещё возможно состояние гонки, но вот проблемы с библиотеками не будет. Можем использовать любые.</a:t>
            </a:r>
          </a:p>
          <a:p>
            <a:r>
              <a:rPr lang="ru-LT" dirty="0"/>
              <a:t>Также здесь нет задержки на переход, но почему?</a:t>
            </a:r>
          </a:p>
          <a:p>
            <a:endParaRPr lang="ru-LT" dirty="0"/>
          </a:p>
          <a:p>
            <a:r>
              <a:rPr lang="ru-LT" dirty="0"/>
              <a:t>Вернёмся к нашему примеру: в асинхронности мы переходили от одной операции к другой, это понятно, все живые существа – асинхронны. </a:t>
            </a:r>
          </a:p>
          <a:p>
            <a:r>
              <a:rPr lang="ru-LT" dirty="0"/>
              <a:t>Многопоточности в реальной жизни не существует, но если бы она была, то выглядело это так: чтобы убрать задержки на переход, я создаю ещё двух своих клонов, Я иду делать чай, мой второй клон идёт делать бутерброды,  а третий занят супом. Нас трое и никто некуда не переходит, поэтому и нет задержки на переходы.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12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4020669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Многопроцессорность похожа на многопоточность, с одним лишь отличием – в ней невозможно состояние гонки. У каждого процесса своя память и они никак не связаны между собой.</a:t>
            </a:r>
          </a:p>
          <a:p>
            <a:endParaRPr lang="ru-LT" dirty="0"/>
          </a:p>
          <a:p>
            <a:r>
              <a:rPr lang="ru-LT" dirty="0"/>
              <a:t>В реальной жизни это бы выглядело так</a:t>
            </a:r>
            <a:r>
              <a:rPr lang="en-US" dirty="0"/>
              <a:t>: </a:t>
            </a:r>
            <a:r>
              <a:rPr lang="ru-RU" dirty="0"/>
              <a:t>мы создаём три новые кухни, буквально новые здания. В каждую из новых кухонь заходит наш клон и делает свою операцию, состояния гонки нет, так как все наши клоны находятся в разных зданиях.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13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35179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Я отдаю себе отчёт что вы ничего не видите, но вспомните прошлую лабу. Там как раз был асинхронный код. Проблемы очевидны.</a:t>
            </a:r>
          </a:p>
          <a:p>
            <a:endParaRPr lang="ru-LT" dirty="0"/>
          </a:p>
          <a:p>
            <a:r>
              <a:rPr lang="ru-LT" dirty="0"/>
              <a:t>Код стал больше, сложнее, требуются специальные библиотеки.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14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5973228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многопоточность. Тут всё гораздо проще, вызываем класс </a:t>
            </a:r>
            <a:r>
              <a:rPr lang="en-US" dirty="0"/>
              <a:t>Thread, </a:t>
            </a:r>
            <a:r>
              <a:rPr lang="ru-RU" dirty="0"/>
              <a:t>передаём ссылку на функцию, запускаем. И всё, готово, наш код выполняется параллельно. Не надо никаких </a:t>
            </a:r>
            <a:r>
              <a:rPr lang="ru-RU" dirty="0" err="1"/>
              <a:t>доп</a:t>
            </a:r>
            <a:r>
              <a:rPr lang="ru-RU" dirty="0"/>
              <a:t> библиотек и других сложностей, всё просто и лаконично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15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270952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Многопроцессорный код не сложнее. Единственное он обязательно требует конструкции</a:t>
            </a:r>
            <a:r>
              <a:rPr lang="en-US" dirty="0"/>
              <a:t>if __name__ == ‘__main__’. </a:t>
            </a:r>
            <a:endParaRPr lang="ru-RU" dirty="0"/>
          </a:p>
          <a:p>
            <a:r>
              <a:rPr lang="ru-RU" dirty="0"/>
              <a:t>Казалось бы, в чём преимущества? Дело в том, что в </a:t>
            </a:r>
            <a:r>
              <a:rPr lang="en-US" dirty="0"/>
              <a:t>Python</a:t>
            </a:r>
            <a:r>
              <a:rPr lang="ru-RU" dirty="0"/>
              <a:t> код всегда выполняется на одном ядре. А с помощью многопроцессорности его можно запустить одновременно на всех ядрах.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16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836583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Теперь сравним скорость для </a:t>
            </a:r>
            <a:r>
              <a:rPr lang="en-US" dirty="0"/>
              <a:t>Backend’</a:t>
            </a:r>
            <a:r>
              <a:rPr lang="ru-RU" dirty="0"/>
              <a:t>а. Многопроцессорная программа выдерживает всего 23 запроса в секунду, что конечно очень мало.</a:t>
            </a:r>
          </a:p>
          <a:p>
            <a:r>
              <a:rPr lang="ru-RU" dirty="0"/>
              <a:t>Многопоточная уже более внушительные – 96 запросов в секунду. Для многопоточности я использовал </a:t>
            </a:r>
            <a:r>
              <a:rPr lang="en-US" dirty="0"/>
              <a:t>Django</a:t>
            </a:r>
          </a:p>
          <a:p>
            <a:r>
              <a:rPr lang="ru-RU" dirty="0"/>
              <a:t>Асинхронность выдала сумасшедшие 612 запросов в секунду! Это действительно много.</a:t>
            </a:r>
          </a:p>
          <a:p>
            <a:endParaRPr lang="ru-LT" dirty="0"/>
          </a:p>
          <a:p>
            <a:r>
              <a:rPr lang="ru-LT" dirty="0"/>
              <a:t>Почему так? Всё просто, ответ кроется в начале моего выступления. Процесс – очень тяжёлая абстракция, у неё даже есть собственная виртуальная память, обслуживать многопроцессорные программы очень накладно, а конкретно в </a:t>
            </a:r>
            <a:r>
              <a:rPr lang="en-US" dirty="0" err="1"/>
              <a:t>BackEnd</a:t>
            </a:r>
            <a:r>
              <a:rPr lang="en-US" dirty="0"/>
              <a:t> </a:t>
            </a:r>
            <a:r>
              <a:rPr lang="ru-RU" dirty="0"/>
              <a:t>просто глупо.</a:t>
            </a:r>
          </a:p>
          <a:p>
            <a:r>
              <a:rPr lang="ru-RU" dirty="0"/>
              <a:t>Потоки отнимает гораздо меньше ресурсов, ведь они всегда привязаны к процессу и не имеют собственной памяти.</a:t>
            </a:r>
          </a:p>
          <a:p>
            <a:r>
              <a:rPr lang="ru-RU" dirty="0"/>
              <a:t>У асинхронности всё совсем классно, ОС никак её не контролирует и не выделяет дополнительных ресурсов, соответственно асинхронный код нагружает систему немногим больше чем синхронный, отсюда и такая скорость.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17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385049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А теперь где что используется</a:t>
            </a:r>
            <a:r>
              <a:rPr lang="en-US" dirty="0"/>
              <a:t>:</a:t>
            </a:r>
          </a:p>
          <a:p>
            <a:r>
              <a:rPr lang="ru-LT" dirty="0">
                <a:solidFill>
                  <a:schemeClr val="bg1"/>
                </a:solidFill>
              </a:rPr>
              <a:t>Многопроцессорность – Наука, математика. Там где нужно нагрузить компьютер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ведь только многопроцессорность может нагрузить более одного ядра</a:t>
            </a:r>
            <a:endParaRPr lang="ru-LT" dirty="0">
              <a:solidFill>
                <a:schemeClr val="bg1"/>
              </a:solidFill>
            </a:endParaRPr>
          </a:p>
          <a:p>
            <a:r>
              <a:rPr lang="ru-LT" dirty="0">
                <a:solidFill>
                  <a:schemeClr val="bg1"/>
                </a:solidFill>
              </a:rPr>
              <a:t>Многопоточность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err="1">
                <a:solidFill>
                  <a:schemeClr val="bg1"/>
                </a:solidFill>
              </a:rPr>
              <a:t>BackEnd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парсинг</a:t>
            </a:r>
            <a:r>
              <a:rPr lang="ru-RU" dirty="0">
                <a:solidFill>
                  <a:schemeClr val="bg1"/>
                </a:solidFill>
              </a:rPr>
              <a:t>, параллельная обработка</a:t>
            </a:r>
          </a:p>
          <a:p>
            <a:r>
              <a:rPr lang="ru-RU" dirty="0">
                <a:solidFill>
                  <a:schemeClr val="bg1"/>
                </a:solidFill>
              </a:rPr>
              <a:t>Асинхронность – </a:t>
            </a:r>
            <a:r>
              <a:rPr lang="en-US" dirty="0" err="1">
                <a:solidFill>
                  <a:schemeClr val="bg1"/>
                </a:solidFill>
              </a:rPr>
              <a:t>BackEnd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потоковая передача данных</a:t>
            </a:r>
            <a:endParaRPr lang="ru-LT" dirty="0">
              <a:solidFill>
                <a:schemeClr val="bg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18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33664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Ссылка на репозиторий с презентацией. Спасибо за внимание, задавайте вопросы</a:t>
            </a:r>
            <a:r>
              <a:rPr lang="en-US" dirty="0"/>
              <a:t>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19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902564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LT" dirty="0"/>
              <a:t>Определимся на берегу. Что такое компьютер? Определений огромноеколичество, но мы будеем пользоваться этим</a:t>
            </a:r>
            <a:r>
              <a:rPr lang="en-US" dirty="0"/>
              <a:t>: </a:t>
            </a:r>
            <a:r>
              <a:rPr lang="ru-R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Компьютер это обычная машина Тьюринга у которой есть процессор и память (он просто переставляет байты в памяти)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</a:t>
            </a:r>
            <a:endParaRPr lang="ru-RU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r>
              <a:rPr lang="ru-RU" dirty="0"/>
              <a:t>Это не бесполезная информация, это важно</a:t>
            </a:r>
            <a:r>
              <a:rPr lang="en-US" dirty="0"/>
              <a:t>.</a:t>
            </a:r>
          </a:p>
          <a:p>
            <a:r>
              <a:rPr lang="ru-LT" dirty="0"/>
              <a:t>Почему? А ответьте на такой вопрос, как компьютер, имея всего 8 ядер обрабатывает по 40 запущенных программ и систем?</a:t>
            </a:r>
          </a:p>
          <a:p>
            <a:r>
              <a:rPr lang="ru-LT" dirty="0"/>
              <a:t>Компьютер ничего не выполняет одновременно.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2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679431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Небольшой дисклеймер</a:t>
            </a:r>
            <a:r>
              <a:rPr lang="en-US" dirty="0"/>
              <a:t>. QR </a:t>
            </a:r>
            <a:r>
              <a:rPr lang="ru-RU" dirty="0"/>
              <a:t>код ведёт на видео, с которого я и брал всё рассказанную здесь информацию. Видео с выступления на </a:t>
            </a:r>
            <a:r>
              <a:rPr lang="en-US" dirty="0" err="1"/>
              <a:t>MoscowPython</a:t>
            </a:r>
            <a:r>
              <a:rPr lang="en-US" dirty="0"/>
              <a:t>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3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016735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Итак, давайте наконец поговорим о теме сегодняшнего обсуждения. Лет 25-30 назад на </a:t>
            </a: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MS DOC </a:t>
            </a: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можно было работать только с одной программой, две нельзя было запустить (естественно это неудобно, пользователи осуждали)</a:t>
            </a:r>
          </a:p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4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4218180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Потом программисты создали первую абстракцию - процесс. Что это? Работает просто: программы постоянно передают друг-другу управление. Приблизительно каждые 15-20мс.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вроде как всё здорово, мы можем запускать большое количество программ, но… что если какая-то программа зависнет? Как бы это грустно не звучало, в этом случае мы ничего не поделаем. Программа зависла и не может передать управление другому процессу, это приводило к зависанию всей операционной системы. Это была кооперативная многозадачность и она провалилась. Ведь программисты не могут писать полностью рабочий софт, где-то да всплывёт ошибка. Кстати, сейчас процессы также есть, вы их могли видеть, например, в диспетчере задач, всё что там выводится и есть процесс.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5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219733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Была </a:t>
            </a:r>
            <a:r>
              <a:rPr lang="ru-RU" dirty="0"/>
              <a:t>у</a:t>
            </a:r>
            <a:r>
              <a:rPr lang="ru-LT" dirty="0"/>
              <a:t> кооперативной многозадачности и ещё одна проблема. У всех процессов была общая память. Это приводило (и приводит, ведь эта проблема так полностью и </a:t>
            </a:r>
            <a:r>
              <a:rPr lang="ru-RU" dirty="0"/>
              <a:t>н</a:t>
            </a:r>
            <a:r>
              <a:rPr lang="ru-LT" dirty="0"/>
              <a:t>е решена) к состоянию гонки. Когда</a:t>
            </a:r>
            <a:r>
              <a:rPr lang="en-US" dirty="0"/>
              <a:t>, </a:t>
            </a:r>
            <a:r>
              <a:rPr lang="ru-LT" dirty="0"/>
              <a:t>например</a:t>
            </a:r>
            <a:r>
              <a:rPr lang="en-US" dirty="0"/>
              <a:t>, </a:t>
            </a:r>
            <a:r>
              <a:rPr lang="ru-RU" dirty="0"/>
              <a:t>один процесс создал переменную </a:t>
            </a:r>
            <a:r>
              <a:rPr lang="en-US" dirty="0"/>
              <a:t>a, </a:t>
            </a:r>
            <a:r>
              <a:rPr lang="ru-RU" dirty="0"/>
              <a:t>записывал туда данные, передавал управление другому процессу. А второй процесс взял, и тоже создал переменную </a:t>
            </a:r>
            <a:r>
              <a:rPr lang="en-US" dirty="0"/>
              <a:t>a, </a:t>
            </a:r>
            <a:r>
              <a:rPr lang="ru-RU" dirty="0"/>
              <a:t>естественно предыдущее значение </a:t>
            </a:r>
            <a:r>
              <a:rPr lang="en-US" dirty="0"/>
              <a:t>a </a:t>
            </a:r>
            <a:r>
              <a:rPr lang="ru-RU" dirty="0"/>
              <a:t>пропало, и следовательно первый процесс получит неправильные данные. Это и есть состояние гонки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И вот, появилась вытесняющая многозадачность, в ней уже сама операционная система занималась передачей управления разным процессам, и поэтому лаги процесса не приводило к зависанию всего компьютера. А ещё, появилась виртуальная память, которая была у каждого процесса своя, это позволяло избежать состояние гонки.</a:t>
            </a:r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6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885315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Но программисты снова не смогли. Кстати, с самого начала была асинхронность, но она и сейчас то, с нынешними библиотеками и языками программирования не всем понятна, а раньше вообще никто особо не мог на ней писать.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7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67420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Основная проблема процессов – их большая сложность, создавать много процессов – дорогая операция. Поэтому если у программы было, например, взаимодействие с сетью (тот же самый парсинг), то создавать под это процесс было непозволительной роскошью.  А так как никто особо не понимал асинхронность, то при том же парсинге программа просто висла на пару секунд. Нужно было что-то, позволяющее вести паралельную работу, но при этом более лёгкое чем процесс. И это – поток.</a:t>
            </a:r>
          </a:p>
          <a:p>
            <a:endParaRPr lang="ru-LT" dirty="0"/>
          </a:p>
          <a:p>
            <a:r>
              <a:rPr lang="ru-LT" dirty="0"/>
              <a:t>Поток это тот же самый процесс, только без виртуальной памяти. А ещё поток ВСЕГДА привязан к процессу, а процесс всегда привязан к ядру. Запомните это, чуть позже мы к этому вернёмся.</a:t>
            </a:r>
          </a:p>
          <a:p>
            <a:r>
              <a:rPr lang="ru-LT" dirty="0"/>
              <a:t>Кстати на слайде вы можете видеть, сколько потоков создано. И это просто пять верхних строк, больше на слайд не влезли.</a:t>
            </a:r>
          </a:p>
          <a:p>
            <a:endParaRPr lang="ru-LT" dirty="0"/>
          </a:p>
          <a:p>
            <a:r>
              <a:rPr lang="ru-LT" dirty="0"/>
              <a:t>Когда появились потоки, всё стало классно – нужно что-то спарсить, запустили поток, спарсили, и передила эти данные обратно. Удобно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8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315559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LT" dirty="0"/>
              <a:t>Обычно когда говорят про проблему многопоточности, то говорят именно про общую память и про одновременный доступ к одной и той же переменной. Но это не проблема многопоточности. Её проблема, в том, что потоки засыпают и просыпаются в непонятное и неожиданное для нас время (если у кого возник вопрос, почему они засыпают. Я напомню, что все современные компьютеры работают при помощи засыпания и переключения между процессами. Операционная система меняет запущенные процессы каждые 20 миллисекунд)</a:t>
            </a:r>
          </a:p>
          <a:p>
            <a:endParaRPr lang="ru-LT" dirty="0"/>
          </a:p>
          <a:p>
            <a:r>
              <a:rPr lang="ru-LT" dirty="0"/>
              <a:t>Проблема непонятного пробуждения и засыпания и есть основной проблемой многопоточности.</a:t>
            </a:r>
          </a:p>
          <a:p>
            <a:endParaRPr lang="ru-LT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0BBC8-4C4D-F648-8001-9FD456A8DA2C}" type="slidenum">
              <a:rPr lang="ru-LT" smtClean="0"/>
              <a:t>9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667139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8F040-A1A0-26EF-5EA2-5A12083F6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41ED6E-72E1-5007-37C6-608FF3431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70C013-DE10-2CFE-5AA1-F71CB946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54706-BE1F-A917-E082-7DCDABBD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A3B308-92B1-18A8-A439-E70D8FDA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31919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9908E-BD6F-8CA6-7BC7-5105AD77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ED2066-B145-CE75-1D18-CFEDC5467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830FC0-5DF7-7A0C-0889-74F5A245E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63B177-5207-48BB-2F5D-93EF1ED4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120085-473E-1C28-36BD-C540FFE7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42163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03893C-052A-4D70-A440-9B6A04E72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933E25-5177-9D9E-24F2-70594762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04C58-2356-A5AD-7328-76FE067A9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1E5505-38F5-E0E3-1940-B66DE4F8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C4ADF2-C8D1-201E-FA2C-E2D1045B1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96519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F3BE8-A2B7-8698-E047-976ADA4A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DAB44-A7DB-49A7-B839-83F1A8EC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DB423-93B0-960A-8A80-51418553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02876-833F-5DB7-9362-BEC2915F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B68C28-AAD0-C803-BA85-8E09E6BB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90276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B6701-2235-A8E1-4E70-14977706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881AF5-A3E7-19BD-1FBE-08670BFD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F3516D-6A56-EA72-8481-EFBCFA89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E1229-5072-6CC0-53AD-9072FEC8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A59686-57ED-01CD-5461-5485BD0B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307030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B7B6B-A742-09EB-EB94-7C8F50292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6BEC6-AE60-E23B-3434-37AD3E46A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922994-0AA8-5466-AE9D-8613235D5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9B47A6-49A6-BDD4-BF7F-776810A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2F9CE9-1322-902C-8ABA-C9CF12B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1D2A156-FEE8-7C39-79AB-B40888551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523863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6A943F-E089-F192-F5C2-56381FACD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8BAAB1-55C4-3FD2-08FB-7B21DC6205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BD0E57-B7FF-216B-A969-DBD446BED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79FCBA-A485-6197-6501-E2ABB42B2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6625E65-7390-4699-3098-AF0161D96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D565579-0CEE-3BC7-5968-6B65685C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D0EB1A-6004-982B-DD49-ADAE694E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2AA0788-C5E1-E641-2010-9A59642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63014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4BCFB-2846-8B89-8D96-CC7370A1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13257F0-845C-0070-19BA-E73540B3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C25B54-AABC-E4A1-2E0E-B5635B91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B29543-F0D2-BBC8-E632-13778C6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88299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BE93A3-70D4-89EA-FBD7-0A8CDC26A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7B1D45-6A5F-5B01-71B1-83092861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D0B58F-1680-6866-21A7-277FD2FA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1821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D9E8F2-01E7-059C-FBA5-51049D60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1D67B8-D118-B580-C05F-E9B5FC3C7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ADA805-E0A4-D1DE-837A-503B231F5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97050D-1534-D5D8-A2B3-D5ED4ED8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E635F-8D9F-D2A6-B607-D0F293B5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66A20-C295-3ADD-F65A-B0C68431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181635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FA004A-B916-AD03-19B8-CB1D73163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C75DBF8-FD1A-D586-E291-3B054F93F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LT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864115-5832-D4B1-96D5-409E6BBAC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863E38-8C73-681C-FEA4-12B9DFFD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FD6029-78FF-EA77-0434-1B0DA496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501F1D-FB50-1DF0-02DB-68B45A91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388057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C142-4220-EB8B-3846-18802E53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LT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3DBB71-84A4-50DB-15AD-A1648DED5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LT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9F237-302B-C152-EB01-24E7B537A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DB4A8-13F9-284C-89F9-FFC60F3E022D}" type="datetimeFigureOut">
              <a:rPr lang="ru-LT" smtClean="0"/>
              <a:t>2024-05-20</a:t>
            </a:fld>
            <a:endParaRPr lang="ru-LT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295FC-D647-C578-79DA-418C946F4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LT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5EC7C-4C6C-CBF7-D9E8-CCA866B6A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0679-249A-684E-AF41-451B1AF4B137}" type="slidenum">
              <a:rPr lang="ru-LT" smtClean="0"/>
              <a:t>‹#›</a:t>
            </a:fld>
            <a:endParaRPr lang="ru-LT"/>
          </a:p>
        </p:txBody>
      </p:sp>
    </p:spTree>
    <p:extLst>
      <p:ext uri="{BB962C8B-B14F-4D97-AF65-F5344CB8AC3E}">
        <p14:creationId xmlns:p14="http://schemas.microsoft.com/office/powerpoint/2010/main" val="2952597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5" Type="http://schemas.openxmlformats.org/officeDocument/2006/relationships/image" Target="../media/image11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E97AE6A-5D55-43DA-4C9D-A70433B1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8EC1B488-8863-1F11-D4D5-70DB5B3FE311}"/>
              </a:ext>
            </a:extLst>
          </p:cNvPr>
          <p:cNvSpPr/>
          <p:nvPr/>
        </p:nvSpPr>
        <p:spPr>
          <a:xfrm>
            <a:off x="783220" y="856146"/>
            <a:ext cx="10625560" cy="3379808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BD9B5-548B-9D83-8BB2-76582A35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Асинхронность </a:t>
            </a:r>
            <a:r>
              <a:rPr lang="en-US" dirty="0">
                <a:solidFill>
                  <a:schemeClr val="bg1"/>
                </a:solidFill>
              </a:rPr>
              <a:t>vs </a:t>
            </a:r>
            <a:r>
              <a:rPr lang="ru-RU" dirty="0">
                <a:solidFill>
                  <a:schemeClr val="bg1"/>
                </a:solidFill>
              </a:rPr>
              <a:t>многопоточность </a:t>
            </a:r>
            <a:r>
              <a:rPr lang="en-US" dirty="0">
                <a:solidFill>
                  <a:schemeClr val="bg1"/>
                </a:solidFill>
              </a:rPr>
              <a:t>vs </a:t>
            </a:r>
            <a:r>
              <a:rPr lang="ru-RU" dirty="0">
                <a:solidFill>
                  <a:schemeClr val="bg1"/>
                </a:solidFill>
              </a:rPr>
              <a:t>многопроцессорность</a:t>
            </a:r>
            <a:endParaRPr lang="ru-LT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767B30-9220-095A-4BB9-52815B4520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LT" dirty="0">
                <a:solidFill>
                  <a:schemeClr val="bg1"/>
                </a:solidFill>
              </a:rPr>
              <a:t>Плюсы, минусы, особенности, что использовать</a:t>
            </a:r>
          </a:p>
        </p:txBody>
      </p:sp>
    </p:spTree>
    <p:extLst>
      <p:ext uri="{BB962C8B-B14F-4D97-AF65-F5344CB8AC3E}">
        <p14:creationId xmlns:p14="http://schemas.microsoft.com/office/powerpoint/2010/main" val="267764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EEE9D8-0483-B568-5883-5C5E8FDDC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LT" dirty="0"/>
              <a:t>Как работает синхронный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B41C34-03DD-91CC-C546-C8037DACC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ru-LT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0D13BED-5D89-DD4F-1E50-B4917A799294}"/>
              </a:ext>
            </a:extLst>
          </p:cNvPr>
          <p:cNvSpPr/>
          <p:nvPr/>
        </p:nvSpPr>
        <p:spPr>
          <a:xfrm>
            <a:off x="732602" y="2721737"/>
            <a:ext cx="2999232" cy="1923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get_user_data</a:t>
            </a:r>
            <a:r>
              <a:rPr lang="en-US" dirty="0"/>
              <a:t>()</a:t>
            </a:r>
            <a:endParaRPr lang="ru-LT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20CCFA-EC85-2564-84D5-53EF1F210FE5}"/>
              </a:ext>
            </a:extLst>
          </p:cNvPr>
          <p:cNvSpPr/>
          <p:nvPr/>
        </p:nvSpPr>
        <p:spPr>
          <a:xfrm>
            <a:off x="4189033" y="2721737"/>
            <a:ext cx="1760839" cy="1923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check_data</a:t>
            </a:r>
            <a:r>
              <a:rPr lang="en-US" dirty="0"/>
              <a:t>()</a:t>
            </a:r>
            <a:endParaRPr lang="ru-LT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45C0D1-DD03-5B3B-502A-A65B73BBC06F}"/>
              </a:ext>
            </a:extLst>
          </p:cNvPr>
          <p:cNvSpPr/>
          <p:nvPr/>
        </p:nvSpPr>
        <p:spPr>
          <a:xfrm>
            <a:off x="6731066" y="2721737"/>
            <a:ext cx="2625136" cy="1923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parsing_site</a:t>
            </a:r>
            <a:r>
              <a:rPr lang="en-US" dirty="0"/>
              <a:t>()</a:t>
            </a:r>
            <a:endParaRPr lang="ru-LT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A17A3FD-B56C-99D8-2183-ADEED49C1B1A}"/>
              </a:ext>
            </a:extLst>
          </p:cNvPr>
          <p:cNvSpPr/>
          <p:nvPr/>
        </p:nvSpPr>
        <p:spPr>
          <a:xfrm>
            <a:off x="10096058" y="2721737"/>
            <a:ext cx="1257742" cy="19234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Print()</a:t>
            </a:r>
            <a:endParaRPr lang="ru-LT" dirty="0"/>
          </a:p>
        </p:txBody>
      </p:sp>
    </p:spTree>
    <p:extLst>
      <p:ext uri="{BB962C8B-B14F-4D97-AF65-F5344CB8AC3E}">
        <p14:creationId xmlns:p14="http://schemas.microsoft.com/office/powerpoint/2010/main" val="319157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9054B-1670-BFB6-EFC4-D5065148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/>
              <a:t>Асинхронный код != параллельный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0E58F4-CD11-313E-7707-769ECAA6C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LT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42CA347-5C46-510F-ED3E-FE1AD9F51BB4}"/>
              </a:ext>
            </a:extLst>
          </p:cNvPr>
          <p:cNvSpPr/>
          <p:nvPr/>
        </p:nvSpPr>
        <p:spPr>
          <a:xfrm>
            <a:off x="384048" y="1690688"/>
            <a:ext cx="2596896" cy="11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500" dirty="0"/>
              <a:t>Щёлкнул чайник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1D5199-4AAD-559B-0FE7-0852637255DE}"/>
              </a:ext>
            </a:extLst>
          </p:cNvPr>
          <p:cNvSpPr/>
          <p:nvPr/>
        </p:nvSpPr>
        <p:spPr>
          <a:xfrm>
            <a:off x="3328416" y="3145536"/>
            <a:ext cx="2505456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Включил плиту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6D81C1E-DB46-E11B-2503-99ADBABEC61A}"/>
              </a:ext>
            </a:extLst>
          </p:cNvPr>
          <p:cNvSpPr/>
          <p:nvPr/>
        </p:nvSpPr>
        <p:spPr>
          <a:xfrm>
            <a:off x="6096000" y="4206240"/>
            <a:ext cx="2718816" cy="1225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Сделал бутерброды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5A5332-CE2A-1295-CCF2-53C024EB9A84}"/>
              </a:ext>
            </a:extLst>
          </p:cNvPr>
          <p:cNvSpPr/>
          <p:nvPr/>
        </p:nvSpPr>
        <p:spPr>
          <a:xfrm>
            <a:off x="8924544" y="1714977"/>
            <a:ext cx="1755648" cy="961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Залил чай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5401127-6264-7F3A-D13A-50CF186ED842}"/>
              </a:ext>
            </a:extLst>
          </p:cNvPr>
          <p:cNvSpPr/>
          <p:nvPr/>
        </p:nvSpPr>
        <p:spPr>
          <a:xfrm>
            <a:off x="10680192" y="3145536"/>
            <a:ext cx="1511808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Выключил суп</a:t>
            </a:r>
          </a:p>
        </p:txBody>
      </p:sp>
    </p:spTree>
    <p:extLst>
      <p:ext uri="{BB962C8B-B14F-4D97-AF65-F5344CB8AC3E}">
        <p14:creationId xmlns:p14="http://schemas.microsoft.com/office/powerpoint/2010/main" val="100556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A1C05-8298-D46A-2BA0-C96229B17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/>
              <a:t>Многопоточность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77A41-517A-2F06-739B-4B0B8A68E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LT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0C86E0E-ED26-57DB-3436-5FA51ED35942}"/>
              </a:ext>
            </a:extLst>
          </p:cNvPr>
          <p:cNvSpPr/>
          <p:nvPr/>
        </p:nvSpPr>
        <p:spPr>
          <a:xfrm>
            <a:off x="384048" y="1690688"/>
            <a:ext cx="2596896" cy="11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500" dirty="0"/>
              <a:t>Щёлкнул чайник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3EB5529-0EB7-6C7B-DEB3-03334745793C}"/>
              </a:ext>
            </a:extLst>
          </p:cNvPr>
          <p:cNvSpPr/>
          <p:nvPr/>
        </p:nvSpPr>
        <p:spPr>
          <a:xfrm>
            <a:off x="429768" y="3145536"/>
            <a:ext cx="9153144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Включил плиту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96E0C7E-EF27-7DC0-4523-B26DE148E8C8}"/>
              </a:ext>
            </a:extLst>
          </p:cNvPr>
          <p:cNvSpPr/>
          <p:nvPr/>
        </p:nvSpPr>
        <p:spPr>
          <a:xfrm>
            <a:off x="429768" y="4578953"/>
            <a:ext cx="2916936" cy="1225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Сделал бутерброды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B4377EC-4B30-CD1A-EE11-202C6DBC6C6C}"/>
              </a:ext>
            </a:extLst>
          </p:cNvPr>
          <p:cNvSpPr/>
          <p:nvPr/>
        </p:nvSpPr>
        <p:spPr>
          <a:xfrm>
            <a:off x="2980944" y="1690688"/>
            <a:ext cx="1828800" cy="11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Залил чай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D24F50-FD5F-6865-F68C-65B81A198063}"/>
              </a:ext>
            </a:extLst>
          </p:cNvPr>
          <p:cNvSpPr/>
          <p:nvPr/>
        </p:nvSpPr>
        <p:spPr>
          <a:xfrm>
            <a:off x="9582912" y="3145536"/>
            <a:ext cx="1511808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Выключил суп</a:t>
            </a:r>
          </a:p>
        </p:txBody>
      </p:sp>
    </p:spTree>
    <p:extLst>
      <p:ext uri="{BB962C8B-B14F-4D97-AF65-F5344CB8AC3E}">
        <p14:creationId xmlns:p14="http://schemas.microsoft.com/office/powerpoint/2010/main" val="836182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95D30-ADFF-1367-1A52-50A137DF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LT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9EE21F-7B57-5272-8C31-19718C90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LT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B48079EA-434D-89B5-2D82-8F1F12EEE36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LT" dirty="0"/>
              <a:t>Многопроцессорность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3E4B10A-33EA-1DB2-524B-5D5EEFAD9C64}"/>
              </a:ext>
            </a:extLst>
          </p:cNvPr>
          <p:cNvSpPr/>
          <p:nvPr/>
        </p:nvSpPr>
        <p:spPr>
          <a:xfrm>
            <a:off x="384048" y="1690688"/>
            <a:ext cx="2596896" cy="11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500" dirty="0"/>
              <a:t>Щёлкнул чайник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0F89928-3366-74A1-4C21-BBAD4BF6D72D}"/>
              </a:ext>
            </a:extLst>
          </p:cNvPr>
          <p:cNvSpPr/>
          <p:nvPr/>
        </p:nvSpPr>
        <p:spPr>
          <a:xfrm>
            <a:off x="429768" y="3280473"/>
            <a:ext cx="9153144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Включил плиту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8F6A558-73D0-2896-F2C9-9745CEF374E6}"/>
              </a:ext>
            </a:extLst>
          </p:cNvPr>
          <p:cNvSpPr/>
          <p:nvPr/>
        </p:nvSpPr>
        <p:spPr>
          <a:xfrm>
            <a:off x="429768" y="4727448"/>
            <a:ext cx="2916936" cy="1225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Сделал бутерброды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98DE0AE-D576-E843-79A8-DDCC11AEDEB5}"/>
              </a:ext>
            </a:extLst>
          </p:cNvPr>
          <p:cNvSpPr/>
          <p:nvPr/>
        </p:nvSpPr>
        <p:spPr>
          <a:xfrm>
            <a:off x="2980944" y="1690688"/>
            <a:ext cx="1828800" cy="1180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Залил чай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1DA73A1-0A0F-B176-1899-B0197B86B54D}"/>
              </a:ext>
            </a:extLst>
          </p:cNvPr>
          <p:cNvSpPr/>
          <p:nvPr/>
        </p:nvSpPr>
        <p:spPr>
          <a:xfrm>
            <a:off x="9582912" y="3280473"/>
            <a:ext cx="1511808" cy="10607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LT" sz="2200" dirty="0"/>
              <a:t>Выключил суп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98961BE-17A6-4643-F031-F874F94842F7}"/>
              </a:ext>
            </a:extLst>
          </p:cNvPr>
          <p:cNvCxnSpPr/>
          <p:nvPr/>
        </p:nvCxnSpPr>
        <p:spPr>
          <a:xfrm>
            <a:off x="429768" y="6176963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3D19AFC-EDFE-1D79-B931-1FC78E85104A}"/>
              </a:ext>
            </a:extLst>
          </p:cNvPr>
          <p:cNvCxnSpPr/>
          <p:nvPr/>
        </p:nvCxnSpPr>
        <p:spPr>
          <a:xfrm>
            <a:off x="384048" y="2932176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28196EC5-3E8A-0521-2587-E26F24185BC7}"/>
              </a:ext>
            </a:extLst>
          </p:cNvPr>
          <p:cNvCxnSpPr/>
          <p:nvPr/>
        </p:nvCxnSpPr>
        <p:spPr>
          <a:xfrm>
            <a:off x="429768" y="3145536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23D1CE2-C042-1AFF-0D40-305654C9D0D0}"/>
              </a:ext>
            </a:extLst>
          </p:cNvPr>
          <p:cNvCxnSpPr/>
          <p:nvPr/>
        </p:nvCxnSpPr>
        <p:spPr>
          <a:xfrm>
            <a:off x="429768" y="4402137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42531746-A4C7-B7FE-75B1-0A0B36FF9441}"/>
              </a:ext>
            </a:extLst>
          </p:cNvPr>
          <p:cNvCxnSpPr/>
          <p:nvPr/>
        </p:nvCxnSpPr>
        <p:spPr>
          <a:xfrm>
            <a:off x="429768" y="4596384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9A1C852-A698-7668-0B18-C04822ACD10A}"/>
              </a:ext>
            </a:extLst>
          </p:cNvPr>
          <p:cNvCxnSpPr/>
          <p:nvPr/>
        </p:nvCxnSpPr>
        <p:spPr>
          <a:xfrm>
            <a:off x="384048" y="1524000"/>
            <a:ext cx="109697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83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609C67E-5E09-F436-D02F-2F5898EC5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0B82BFA0-3D52-2AB9-BD77-B6B54AF81A21}"/>
              </a:ext>
            </a:extLst>
          </p:cNvPr>
          <p:cNvSpPr/>
          <p:nvPr/>
        </p:nvSpPr>
        <p:spPr>
          <a:xfrm>
            <a:off x="509016" y="0"/>
            <a:ext cx="11173968" cy="750443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6465-F49A-FCD7-5F11-D4FD2D94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7367"/>
            <a:ext cx="10515600" cy="1325563"/>
          </a:xfrm>
        </p:spPr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Сравнение кода. Асинхронность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2B22816C-E487-21B3-33BA-3722F7271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941320" y="893600"/>
            <a:ext cx="6309360" cy="5934547"/>
          </a:xfrm>
        </p:spPr>
      </p:pic>
    </p:spTree>
    <p:extLst>
      <p:ext uri="{BB962C8B-B14F-4D97-AF65-F5344CB8AC3E}">
        <p14:creationId xmlns:p14="http://schemas.microsoft.com/office/powerpoint/2010/main" val="2102146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BCD7FF-BA48-AF7B-00C6-4FEF3B790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LT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601FAAD9-C1D4-6CBA-2C41-A5C2F08A7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9CB96DE0-D014-4071-57BD-C9C4C9105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84120" y="855430"/>
            <a:ext cx="7223759" cy="5897583"/>
          </a:xfrm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AF60F1BB-9F89-FADD-33C6-E13FF110C67C}"/>
              </a:ext>
            </a:extLst>
          </p:cNvPr>
          <p:cNvSpPr/>
          <p:nvPr/>
        </p:nvSpPr>
        <p:spPr>
          <a:xfrm>
            <a:off x="509016" y="0"/>
            <a:ext cx="11173968" cy="750443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AE8AB0C-C157-9EE7-ABD2-933BE0D993FF}"/>
              </a:ext>
            </a:extLst>
          </p:cNvPr>
          <p:cNvSpPr txBox="1">
            <a:spLocks/>
          </p:cNvSpPr>
          <p:nvPr/>
        </p:nvSpPr>
        <p:spPr>
          <a:xfrm>
            <a:off x="838200" y="-26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LT" dirty="0">
                <a:solidFill>
                  <a:schemeClr val="bg1"/>
                </a:solidFill>
              </a:rPr>
              <a:t>Сравнение кода. Многопоточность</a:t>
            </a:r>
          </a:p>
        </p:txBody>
      </p:sp>
    </p:spTree>
    <p:extLst>
      <p:ext uri="{BB962C8B-B14F-4D97-AF65-F5344CB8AC3E}">
        <p14:creationId xmlns:p14="http://schemas.microsoft.com/office/powerpoint/2010/main" val="581006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B9142-EF19-8150-4D77-27C1C4B13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LT"/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F9897B69-E103-9984-F2C6-28CAD8311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39B22C67-BF0B-BCB2-1861-3BDB71D4A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42288" y="852600"/>
            <a:ext cx="9107424" cy="5878159"/>
          </a:xfrm>
        </p:spPr>
      </p:pic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5CDC1399-4DC1-D4F8-9DE5-B2ED639A8BA9}"/>
              </a:ext>
            </a:extLst>
          </p:cNvPr>
          <p:cNvSpPr/>
          <p:nvPr/>
        </p:nvSpPr>
        <p:spPr>
          <a:xfrm>
            <a:off x="509016" y="0"/>
            <a:ext cx="11173968" cy="750443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839EF04B-A39E-5390-10E2-AF26760EEA89}"/>
              </a:ext>
            </a:extLst>
          </p:cNvPr>
          <p:cNvSpPr txBox="1">
            <a:spLocks/>
          </p:cNvSpPr>
          <p:nvPr/>
        </p:nvSpPr>
        <p:spPr>
          <a:xfrm>
            <a:off x="838200" y="-267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LT" dirty="0">
                <a:solidFill>
                  <a:schemeClr val="bg1"/>
                </a:solidFill>
              </a:rPr>
              <a:t>Сравнение кода. Многопроцессорность</a:t>
            </a:r>
          </a:p>
        </p:txBody>
      </p:sp>
    </p:spTree>
    <p:extLst>
      <p:ext uri="{BB962C8B-B14F-4D97-AF65-F5344CB8AC3E}">
        <p14:creationId xmlns:p14="http://schemas.microsoft.com/office/powerpoint/2010/main" val="4002727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5762E5D2-9A78-D9E6-8EE7-666FABD70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15E0630F-3AB8-2A8E-EE0A-D84E762C8F8E}"/>
              </a:ext>
            </a:extLst>
          </p:cNvPr>
          <p:cNvSpPr/>
          <p:nvPr/>
        </p:nvSpPr>
        <p:spPr>
          <a:xfrm>
            <a:off x="509016" y="365125"/>
            <a:ext cx="11173968" cy="3429000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A11BA-11FF-117A-0FB0-3183313F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Что лучше, что быстрее?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CD5C10-4F0E-1154-BE8C-008EAE075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LT" dirty="0">
                <a:solidFill>
                  <a:schemeClr val="bg1"/>
                </a:solidFill>
              </a:rPr>
              <a:t>Многопроцессорность – 23 запроса/сек</a:t>
            </a:r>
          </a:p>
          <a:p>
            <a:r>
              <a:rPr lang="ru-LT" dirty="0">
                <a:solidFill>
                  <a:schemeClr val="bg1"/>
                </a:solidFill>
              </a:rPr>
              <a:t>Многопоточность </a:t>
            </a:r>
            <a:r>
              <a:rPr lang="en-US" dirty="0">
                <a:solidFill>
                  <a:schemeClr val="bg1"/>
                </a:solidFill>
              </a:rPr>
              <a:t>(Django) – </a:t>
            </a:r>
            <a:r>
              <a:rPr lang="ru-RU" dirty="0">
                <a:solidFill>
                  <a:schemeClr val="bg1"/>
                </a:solidFill>
              </a:rPr>
              <a:t>96 запросов/сек</a:t>
            </a:r>
          </a:p>
          <a:p>
            <a:r>
              <a:rPr lang="ru-RU" dirty="0">
                <a:solidFill>
                  <a:schemeClr val="bg1"/>
                </a:solidFill>
              </a:rPr>
              <a:t>Асинхронность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FastApi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– 612 запросов/сек</a:t>
            </a:r>
            <a:endParaRPr lang="ru-L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02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35F0F8-EED6-59AD-15D8-A2343F05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Где применяется?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90B305-6CF3-0781-B1BB-1780E333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LT"/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4F15E21F-D16B-01FB-C936-81B866667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7EABF2A9-AE00-D8C9-4665-87D02F0B4B3A}"/>
              </a:ext>
            </a:extLst>
          </p:cNvPr>
          <p:cNvSpPr/>
          <p:nvPr/>
        </p:nvSpPr>
        <p:spPr>
          <a:xfrm>
            <a:off x="509016" y="449207"/>
            <a:ext cx="11173968" cy="3429000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537DAB66-571F-4F47-6FC3-6603A01227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LT" dirty="0">
                <a:solidFill>
                  <a:schemeClr val="bg1"/>
                </a:solidFill>
              </a:rPr>
              <a:t>Многопроцессорность – Наука, математика. Там где нужно нагрузить компьютер</a:t>
            </a:r>
          </a:p>
          <a:p>
            <a:r>
              <a:rPr lang="ru-LT" dirty="0">
                <a:solidFill>
                  <a:schemeClr val="bg1"/>
                </a:solidFill>
              </a:rPr>
              <a:t>Многопоточность </a:t>
            </a:r>
            <a:r>
              <a:rPr lang="ru-RU" dirty="0">
                <a:solidFill>
                  <a:schemeClr val="bg1"/>
                </a:solidFill>
              </a:rPr>
              <a:t>– </a:t>
            </a:r>
            <a:r>
              <a:rPr lang="en-US" dirty="0" err="1">
                <a:solidFill>
                  <a:schemeClr val="bg1"/>
                </a:solidFill>
              </a:rPr>
              <a:t>BackEnd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парсинг</a:t>
            </a:r>
            <a:r>
              <a:rPr lang="ru-RU" dirty="0">
                <a:solidFill>
                  <a:schemeClr val="bg1"/>
                </a:solidFill>
              </a:rPr>
              <a:t>, параллельная обработка</a:t>
            </a:r>
          </a:p>
          <a:p>
            <a:r>
              <a:rPr lang="ru-RU" dirty="0">
                <a:solidFill>
                  <a:schemeClr val="bg1"/>
                </a:solidFill>
              </a:rPr>
              <a:t>Асинхронность – </a:t>
            </a:r>
            <a:r>
              <a:rPr lang="en-US" dirty="0" err="1">
                <a:solidFill>
                  <a:schemeClr val="bg1"/>
                </a:solidFill>
              </a:rPr>
              <a:t>BackEnd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потоковая передача данных</a:t>
            </a:r>
            <a:endParaRPr lang="ru-LT" dirty="0">
              <a:solidFill>
                <a:schemeClr val="bg1"/>
              </a:solidFill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D95D92-6EAC-40FA-218B-02B237FF08CF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LT" dirty="0">
                <a:solidFill>
                  <a:schemeClr val="bg1"/>
                </a:solidFill>
              </a:rPr>
              <a:t>Области применения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D4BA58EB-789B-7EC5-62F8-192D75A3659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L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979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34FD0121-5E5E-C680-185C-9E86F889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3AE305CA-197C-33F0-395A-CE3F87EE2336}"/>
              </a:ext>
            </a:extLst>
          </p:cNvPr>
          <p:cNvSpPr/>
          <p:nvPr/>
        </p:nvSpPr>
        <p:spPr>
          <a:xfrm>
            <a:off x="509016" y="625538"/>
            <a:ext cx="11173968" cy="750443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E5A5B-844F-BDAA-2C35-1EF9123F3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Ссылка на эту презентацию</a:t>
            </a:r>
            <a:r>
              <a:rPr lang="en-US" dirty="0">
                <a:solidFill>
                  <a:schemeClr val="bg1"/>
                </a:solidFill>
              </a:rPr>
              <a:t>:</a:t>
            </a:r>
            <a:endParaRPr lang="ru-LT" dirty="0">
              <a:solidFill>
                <a:schemeClr val="bg1"/>
              </a:solidFill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5F28912-8E10-BD6C-12FB-A370497908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24" y="1951101"/>
            <a:ext cx="4645152" cy="4645152"/>
          </a:xfrm>
          <a:prstGeom prst="rect">
            <a:avLst/>
          </a:prstGeom>
          <a:noFill/>
          <a:ln w="53975"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84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C7E26502-4B8E-3A05-DD0E-45CB8C749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BAC9C248-D772-C22C-A5C9-3F40825CF38B}"/>
              </a:ext>
            </a:extLst>
          </p:cNvPr>
          <p:cNvSpPr/>
          <p:nvPr/>
        </p:nvSpPr>
        <p:spPr>
          <a:xfrm>
            <a:off x="783220" y="856146"/>
            <a:ext cx="10625560" cy="3379808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40657-5E4D-0D85-F0B1-5C03A85D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146"/>
            <a:ext cx="10515600" cy="834542"/>
          </a:xfrm>
        </p:spPr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Что такое компьютер?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79CBD8-1D2A-EF0E-DF16-A6627174D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315"/>
            <a:ext cx="10515600" cy="403564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Компьютер это обычная машина Тьюринга у которой есть процессор и память (он просто переставляет байты в памяти)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</a:t>
            </a:r>
            <a:endParaRPr lang="ru-RU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04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67249-A74A-1584-FEDD-5AA84E6C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LT" dirty="0"/>
              <a:t> </a:t>
            </a:r>
            <a:r>
              <a:rPr lang="en-US" sz="4400" dirty="0">
                <a:solidFill>
                  <a:srgbClr val="FF0000"/>
                </a:solidFill>
              </a:rPr>
              <a:t>Warning</a:t>
            </a:r>
            <a:endParaRPr lang="ru-L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8933CE-B6CC-2D56-0E41-C37829B71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829" y="2629138"/>
            <a:ext cx="2305171" cy="230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EE853670-E41A-5510-D944-3A60D3BF6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512834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В докладе есть много упрощений и допущений, особенно это касается многопроцессорных систем и </a:t>
            </a:r>
            <a:r>
              <a:rPr lang="en-US" sz="3000" dirty="0"/>
              <a:t>GIL.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ru-RU" sz="3000" dirty="0"/>
              <a:t>Точность принесена в жертву простоте изложения, чтобы не превратить доклад в сухую и бесполезную лекцию.</a:t>
            </a:r>
            <a:endParaRPr lang="ru-LT" sz="3000" dirty="0"/>
          </a:p>
        </p:txBody>
      </p:sp>
    </p:spTree>
    <p:extLst>
      <p:ext uri="{BB962C8B-B14F-4D97-AF65-F5344CB8AC3E}">
        <p14:creationId xmlns:p14="http://schemas.microsoft.com/office/powerpoint/2010/main" val="124495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3D1976AB-7A74-7489-AA57-7BCDAA19B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>
            <a:extLst>
              <a:ext uri="{FF2B5EF4-FFF2-40B4-BE49-F238E27FC236}">
                <a16:creationId xmlns:a16="http://schemas.microsoft.com/office/drawing/2014/main" id="{E32430EF-BFAF-A2A4-71E4-42B3B98BC05D}"/>
              </a:ext>
            </a:extLst>
          </p:cNvPr>
          <p:cNvSpPr/>
          <p:nvPr/>
        </p:nvSpPr>
        <p:spPr>
          <a:xfrm>
            <a:off x="783220" y="476240"/>
            <a:ext cx="10625560" cy="4351338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23591-264E-B817-2C07-D63F2E75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Как это работало раньше?</a:t>
            </a:r>
            <a:endParaRPr lang="ru-LT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305708-BA73-8225-C7C4-1E5E01F35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927"/>
            <a:ext cx="10515600" cy="401003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Лет 25-30 назад на 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MS DOC </a:t>
            </a:r>
            <a:r>
              <a:rPr lang="ru-RU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можно было работать только с одной программой, две нельзя было запустить (естественно это неудобно, пользователям не нравилось)</a:t>
            </a:r>
            <a:r>
              <a:rPr lang="en-US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.</a:t>
            </a:r>
            <a:endParaRPr lang="ru-RU" dirty="0">
              <a:solidFill>
                <a:schemeClr val="bg1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ru-L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82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A62A76D-D214-90FC-6A04-42F555B19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5235108D-E7CF-45D0-0217-D31B2AB2B5FC}"/>
              </a:ext>
            </a:extLst>
          </p:cNvPr>
          <p:cNvSpPr/>
          <p:nvPr/>
        </p:nvSpPr>
        <p:spPr>
          <a:xfrm>
            <a:off x="783220" y="476240"/>
            <a:ext cx="10625560" cy="1214448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7F2EB-2255-5F79-8B59-C99CEB9CE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Как это работало раньше?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i="1" dirty="0">
                <a:solidFill>
                  <a:schemeClr val="bg1"/>
                </a:solidFill>
              </a:rPr>
              <a:t>Процесс</a:t>
            </a:r>
            <a:endParaRPr lang="ru-LT" i="1" dirty="0"/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BA7FDFBE-F5C9-A02E-5EB3-F22934E30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49904" y="2055813"/>
            <a:ext cx="5892191" cy="4579957"/>
          </a:xfrm>
        </p:spPr>
      </p:pic>
    </p:spTree>
    <p:extLst>
      <p:ext uri="{BB962C8B-B14F-4D97-AF65-F5344CB8AC3E}">
        <p14:creationId xmlns:p14="http://schemas.microsoft.com/office/powerpoint/2010/main" val="135111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5AF2BC01-F18F-429C-8056-C8A3BF79A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7C68EF60-9C08-8BE1-E1F0-C870E8F013C3}"/>
              </a:ext>
            </a:extLst>
          </p:cNvPr>
          <p:cNvSpPr/>
          <p:nvPr/>
        </p:nvSpPr>
        <p:spPr>
          <a:xfrm>
            <a:off x="493776" y="476240"/>
            <a:ext cx="11173968" cy="3803152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EE414-57CC-B0A0-F5AC-687FE5FF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LT" dirty="0">
                <a:solidFill>
                  <a:schemeClr val="bg1"/>
                </a:solidFill>
              </a:rPr>
              <a:t>Вытесняющая многозадачность. </a:t>
            </a:r>
            <a:r>
              <a:rPr lang="ru-LT" i="1" dirty="0">
                <a:solidFill>
                  <a:schemeClr val="bg1"/>
                </a:solidFill>
              </a:rPr>
              <a:t>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55CC6C-70B7-CB40-89D7-EFEE104B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effectLst/>
                <a:latin typeface="Helvetica Neue" panose="02000503000000020004" pitchFamily="2" charset="0"/>
              </a:rPr>
              <a:t>Раз в 20 миллисекунд ОС сама останавливает процесс, и решает кому запуститься следом. Теперь зависшие процессы не останавливают весь компьютер</a:t>
            </a:r>
          </a:p>
          <a:p>
            <a:pPr marL="0" indent="0">
              <a:buNone/>
            </a:pPr>
            <a:endParaRPr lang="ru-RU" sz="3200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35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5178A-85F2-A5E1-0CC2-59E8D917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LT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87D3AA9-D6C9-CF52-473E-99D657728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0188" y="146304"/>
            <a:ext cx="10919540" cy="6451026"/>
          </a:xfr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E4E9559-A620-6824-B00A-87783F165F6F}"/>
              </a:ext>
            </a:extLst>
          </p:cNvPr>
          <p:cNvGrpSpPr/>
          <p:nvPr/>
        </p:nvGrpSpPr>
        <p:grpSpPr>
          <a:xfrm>
            <a:off x="2861064" y="6024168"/>
            <a:ext cx="198360" cy="362520"/>
            <a:chOff x="2861064" y="6024168"/>
            <a:chExt cx="19836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D16AC590-F00F-8D29-18F4-DFB50E5A9D15}"/>
                    </a:ext>
                  </a:extLst>
                </p14:cNvPr>
                <p14:cNvContentPartPr/>
                <p14:nvPr/>
              </p14:nvContentPartPr>
              <p14:xfrm>
                <a:off x="2916864" y="6024168"/>
                <a:ext cx="99000" cy="27468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D16AC590-F00F-8D29-18F4-DFB50E5A9D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7864" y="6015168"/>
                  <a:ext cx="1166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C0BFC93-56CC-CF11-66F4-8BB121D7F88C}"/>
                    </a:ext>
                  </a:extLst>
                </p14:cNvPr>
                <p14:cNvContentPartPr/>
                <p14:nvPr/>
              </p14:nvContentPartPr>
              <p14:xfrm>
                <a:off x="2899944" y="6156288"/>
                <a:ext cx="159480" cy="1054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C0BFC93-56CC-CF11-66F4-8BB121D7F8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91304" y="6147648"/>
                  <a:ext cx="177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4C577CFC-6B1E-69D1-EC75-AB36906E8B1B}"/>
                    </a:ext>
                  </a:extLst>
                </p14:cNvPr>
                <p14:cNvContentPartPr/>
                <p14:nvPr/>
              </p14:nvContentPartPr>
              <p14:xfrm>
                <a:off x="2861064" y="6072048"/>
                <a:ext cx="167040" cy="31464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4C577CFC-6B1E-69D1-EC75-AB36906E8B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852424" y="6063048"/>
                  <a:ext cx="184680" cy="33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E8B41D97-E910-4610-28A1-0A7269EBDE5C}"/>
                  </a:ext>
                </a:extLst>
              </p14:cNvPr>
              <p14:cNvContentPartPr/>
              <p14:nvPr/>
            </p14:nvContentPartPr>
            <p14:xfrm>
              <a:off x="2855304" y="6016608"/>
              <a:ext cx="290880" cy="32724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E8B41D97-E910-4610-28A1-0A7269EBDE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6304" y="6007968"/>
                <a:ext cx="308520" cy="34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F4A45923-3A48-F71E-B189-9C9A08125E3A}"/>
                  </a:ext>
                </a:extLst>
              </p14:cNvPr>
              <p14:cNvContentPartPr/>
              <p14:nvPr/>
            </p14:nvContentPartPr>
            <p14:xfrm>
              <a:off x="2679624" y="6055128"/>
              <a:ext cx="159840" cy="16344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F4A45923-3A48-F71E-B189-9C9A08125E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70624" y="6046128"/>
                <a:ext cx="1774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9471AB7E-D984-68D4-BADF-07F650ADDD61}"/>
                  </a:ext>
                </a:extLst>
              </p14:cNvPr>
              <p14:cNvContentPartPr/>
              <p14:nvPr/>
            </p14:nvContentPartPr>
            <p14:xfrm>
              <a:off x="2757744" y="6079608"/>
              <a:ext cx="361800" cy="44712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9471AB7E-D984-68D4-BADF-07F650ADDD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48744" y="6070968"/>
                <a:ext cx="37944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Рукописный ввод 12">
                <a:extLst>
                  <a:ext uri="{FF2B5EF4-FFF2-40B4-BE49-F238E27FC236}">
                    <a16:creationId xmlns:a16="http://schemas.microsoft.com/office/drawing/2014/main" id="{71288C5A-617C-FC8F-E5FD-BEB6771AD3FE}"/>
                  </a:ext>
                </a:extLst>
              </p14:cNvPr>
              <p14:cNvContentPartPr/>
              <p14:nvPr/>
            </p14:nvContentPartPr>
            <p14:xfrm>
              <a:off x="2924064" y="5975208"/>
              <a:ext cx="133560" cy="179640"/>
            </p14:xfrm>
          </p:contentPart>
        </mc:Choice>
        <mc:Fallback xmlns="">
          <p:pic>
            <p:nvPicPr>
              <p:cNvPr id="13" name="Рукописный ввод 12">
                <a:extLst>
                  <a:ext uri="{FF2B5EF4-FFF2-40B4-BE49-F238E27FC236}">
                    <a16:creationId xmlns:a16="http://schemas.microsoft.com/office/drawing/2014/main" id="{71288C5A-617C-FC8F-E5FD-BEB6771AD3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15064" y="5966208"/>
                <a:ext cx="151200" cy="1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442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2DC35494-2ACF-5FFF-2A42-033EE122D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6FD345DB-F114-C3B7-89AE-7D1B9B09F2E8}"/>
              </a:ext>
            </a:extLst>
          </p:cNvPr>
          <p:cNvSpPr/>
          <p:nvPr/>
        </p:nvSpPr>
        <p:spPr>
          <a:xfrm>
            <a:off x="493776" y="365125"/>
            <a:ext cx="11173968" cy="750443"/>
          </a:xfrm>
          <a:prstGeom prst="roundRect">
            <a:avLst/>
          </a:prstGeom>
          <a:solidFill>
            <a:srgbClr val="595959">
              <a:alpha val="79608"/>
            </a:srgbClr>
          </a:solidFill>
          <a:ln>
            <a:solidFill>
              <a:srgbClr val="15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LT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27552-5EE7-B721-713E-697C1E3B6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443"/>
          </a:xfrm>
        </p:spPr>
        <p:txBody>
          <a:bodyPr/>
          <a:lstStyle/>
          <a:p>
            <a:pPr algn="ctr"/>
            <a:r>
              <a:rPr lang="ru-LT" dirty="0">
                <a:solidFill>
                  <a:schemeClr val="bg1"/>
                </a:solidFill>
              </a:rPr>
              <a:t>Поток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849B8E-8280-C963-8439-10BE89564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35334" y="1228247"/>
            <a:ext cx="2521332" cy="5365212"/>
          </a:xfrm>
        </p:spPr>
      </p:pic>
    </p:spTree>
    <p:extLst>
      <p:ext uri="{BB962C8B-B14F-4D97-AF65-F5344CB8AC3E}">
        <p14:creationId xmlns:p14="http://schemas.microsoft.com/office/powerpoint/2010/main" val="370676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D85B0-182A-BC49-236C-C90AC978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579"/>
          </a:xfrm>
        </p:spPr>
        <p:txBody>
          <a:bodyPr/>
          <a:lstStyle/>
          <a:p>
            <a:pPr algn="ctr"/>
            <a:r>
              <a:rPr lang="ru-LT" dirty="0"/>
              <a:t>Но проблемы не кончились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BCC201D-B9B4-1D15-315B-9DECFB946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4420" y="1342398"/>
            <a:ext cx="10043160" cy="5515602"/>
          </a:xfrm>
        </p:spPr>
      </p:pic>
    </p:spTree>
    <p:extLst>
      <p:ext uri="{BB962C8B-B14F-4D97-AF65-F5344CB8AC3E}">
        <p14:creationId xmlns:p14="http://schemas.microsoft.com/office/powerpoint/2010/main" val="25703227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1980</Words>
  <Application>Microsoft Macintosh PowerPoint</Application>
  <PresentationFormat>Широкоэкранный</PresentationFormat>
  <Paragraphs>138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Helvetica Neue</vt:lpstr>
      <vt:lpstr>Тема Office</vt:lpstr>
      <vt:lpstr>Асинхронность vs многопоточность vs многопроцессорность</vt:lpstr>
      <vt:lpstr>Что такое компьютер?</vt:lpstr>
      <vt:lpstr> Warning</vt:lpstr>
      <vt:lpstr>Как это работало раньше?</vt:lpstr>
      <vt:lpstr>Как это работало раньше? Процесс</vt:lpstr>
      <vt:lpstr>Вытесняющая многозадачность. Процесс</vt:lpstr>
      <vt:lpstr>Презентация PowerPoint</vt:lpstr>
      <vt:lpstr>Поток</vt:lpstr>
      <vt:lpstr>Но проблемы не кончились</vt:lpstr>
      <vt:lpstr>Как работает синхронный код</vt:lpstr>
      <vt:lpstr>Асинхронный код != параллельный</vt:lpstr>
      <vt:lpstr>Многопоточность</vt:lpstr>
      <vt:lpstr> </vt:lpstr>
      <vt:lpstr>Сравнение кода. Асинхронность</vt:lpstr>
      <vt:lpstr>Презентация PowerPoint</vt:lpstr>
      <vt:lpstr>Презентация PowerPoint</vt:lpstr>
      <vt:lpstr>Что лучше, что быстрее?</vt:lpstr>
      <vt:lpstr>Где применяется?</vt:lpstr>
      <vt:lpstr>Ссылка на эту презентацию: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Асинхронность vs многопоточность vs многопроцессорность</dc:title>
  <dc:creator>Microsoft Office User</dc:creator>
  <cp:lastModifiedBy>Microsoft Office User</cp:lastModifiedBy>
  <cp:revision>7</cp:revision>
  <dcterms:created xsi:type="dcterms:W3CDTF">2024-05-17T08:25:30Z</dcterms:created>
  <dcterms:modified xsi:type="dcterms:W3CDTF">2024-05-20T05:47:49Z</dcterms:modified>
</cp:coreProperties>
</file>