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30" r:id="rId6"/>
    <p:sldId id="331" r:id="rId7"/>
    <p:sldId id="332" r:id="rId8"/>
    <p:sldId id="326" r:id="rId9"/>
    <p:sldId id="328" r:id="rId10"/>
    <p:sldId id="329" r:id="rId11"/>
    <p:sldId id="312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7252" autoAdjust="0"/>
  </p:normalViewPr>
  <p:slideViewPr>
    <p:cSldViewPr snapToGrid="0">
      <p:cViewPr varScale="1">
        <p:scale>
          <a:sx n="153" d="100"/>
          <a:sy n="153" d="100"/>
        </p:scale>
        <p:origin x="168" y="27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32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ykari\Documents\%5bJOBS%5d\Lovehoney\Final%20Interview\BigQuery%20Task\data\Tables%20for%20BigQuery%20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Total views per origin</a:t>
            </a:r>
          </a:p>
        </c:rich>
      </c:tx>
      <c:layout>
        <c:manualLayout>
          <c:xMode val="edge"/>
          <c:yMode val="edge"/>
          <c:x val="1.727923627684964E-2"/>
          <c:y val="3.05343633805627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'Analysis 1 - Traffic Mediums'!$F$1</c:f>
              <c:strCache>
                <c:ptCount val="1"/>
                <c:pt idx="0">
                  <c:v>Total 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4E-4C15-92A0-1605D65851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E4E-4C15-92A0-1605D65851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4E-4C15-92A0-1605D65851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4E-4C15-92A0-1605D65851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E4E-4C15-92A0-1605D65851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'Analysis 1 - Traffic Mediums'!$E$2:$E$6</c:f>
              <c:strCache>
                <c:ptCount val="5"/>
                <c:pt idx="0">
                  <c:v>Referral</c:v>
                </c:pt>
                <c:pt idx="1">
                  <c:v>UNKNOWN</c:v>
                </c:pt>
                <c:pt idx="2">
                  <c:v>Direct</c:v>
                </c:pt>
                <c:pt idx="3">
                  <c:v>Organic</c:v>
                </c:pt>
                <c:pt idx="4">
                  <c:v>Paid search (CPC)</c:v>
                </c:pt>
              </c:strCache>
            </c:strRef>
          </c:cat>
          <c:val>
            <c:numRef>
              <c:f>'Analysis 1 - Traffic Mediums'!$F$2:$F$6</c:f>
              <c:numCache>
                <c:formatCode>General</c:formatCode>
                <c:ptCount val="5"/>
                <c:pt idx="0">
                  <c:v>536604</c:v>
                </c:pt>
                <c:pt idx="1">
                  <c:v>625757</c:v>
                </c:pt>
                <c:pt idx="2">
                  <c:v>620820</c:v>
                </c:pt>
                <c:pt idx="3">
                  <c:v>863219</c:v>
                </c:pt>
                <c:pt idx="4">
                  <c:v>101846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4E-4C15-92A0-1605D65851C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78903651363391"/>
          <c:y val="0.24479663593061085"/>
          <c:w val="0.27797919054867548"/>
          <c:h val="0.39521283693487885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0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31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1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607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2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3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6" y="605801"/>
            <a:ext cx="10582891" cy="1014046"/>
          </a:xfrm>
        </p:spPr>
        <p:txBody>
          <a:bodyPr rtlCol="0">
            <a:noAutofit/>
          </a:bodyPr>
          <a:lstStyle/>
          <a:p>
            <a:pPr algn="ctr"/>
            <a:r>
              <a:rPr lang="en-GB" sz="3000" spc="400"/>
              <a:t>DATA DRIVEN PROPOSALs TO INCREASE SALES REVENUE</a:t>
            </a:r>
            <a:endParaRPr lang="en-GB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5553" y="6634065"/>
            <a:ext cx="1686447" cy="22393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sz="1200">
                <a:solidFill>
                  <a:schemeClr val="bg1"/>
                </a:solidFill>
              </a:rPr>
              <a:t>By Ryan Richardson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779C0F-5DF5-1119-F0BE-60BD9336127F}"/>
              </a:ext>
            </a:extLst>
          </p:cNvPr>
          <p:cNvSpPr txBox="1">
            <a:spLocks/>
          </p:cNvSpPr>
          <p:nvPr/>
        </p:nvSpPr>
        <p:spPr>
          <a:xfrm>
            <a:off x="1298445" y="2338740"/>
            <a:ext cx="9705567" cy="4347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spc="400">
                <a:latin typeface="+mn-lt"/>
              </a:rPr>
              <a:t>Presentation to CTO, Mr </a:t>
            </a:r>
            <a:r>
              <a:rPr lang="en-GB" sz="1400">
                <a:solidFill>
                  <a:srgbClr val="FF0000"/>
                </a:solidFill>
              </a:rPr>
              <a:t>(NAME REMOVED)</a:t>
            </a:r>
            <a:endParaRPr lang="en-GB" sz="1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A40126-A963-EC46-9825-7F771CC61FF2}"/>
              </a:ext>
            </a:extLst>
          </p:cNvPr>
          <p:cNvSpPr txBox="1">
            <a:spLocks/>
          </p:cNvSpPr>
          <p:nvPr/>
        </p:nvSpPr>
        <p:spPr>
          <a:xfrm>
            <a:off x="1298447" y="2698363"/>
            <a:ext cx="6896208" cy="3456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spc="400">
                <a:latin typeface="+mn-lt"/>
              </a:rPr>
              <a:t>Due date: 06/06/2023, 11am Tues</a:t>
            </a:r>
            <a:endParaRPr lang="en-GB" sz="1400">
              <a:latin typeface="+mn-lt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EF02560-6483-F46B-B541-006402C8E273}"/>
              </a:ext>
            </a:extLst>
          </p:cNvPr>
          <p:cNvSpPr txBox="1">
            <a:spLocks/>
          </p:cNvSpPr>
          <p:nvPr/>
        </p:nvSpPr>
        <p:spPr>
          <a:xfrm>
            <a:off x="1298446" y="3431770"/>
            <a:ext cx="1985930" cy="382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spc="400">
                <a:latin typeface="+mn-lt"/>
              </a:rPr>
              <a:t>Overview</a:t>
            </a:r>
            <a:endParaRPr lang="en-GB" sz="20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1A3CC99-87C8-FE5F-C5FC-962E31E1F9FA}"/>
              </a:ext>
            </a:extLst>
          </p:cNvPr>
          <p:cNvSpPr txBox="1">
            <a:spLocks/>
          </p:cNvSpPr>
          <p:nvPr/>
        </p:nvSpPr>
        <p:spPr>
          <a:xfrm>
            <a:off x="1298445" y="3814008"/>
            <a:ext cx="3628118" cy="225839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>
                <a:solidFill>
                  <a:schemeClr val="bg1"/>
                </a:solidFill>
              </a:rPr>
              <a:t>Introduction</a:t>
            </a:r>
          </a:p>
          <a:p>
            <a:r>
              <a:rPr lang="en-GB" sz="1500">
                <a:solidFill>
                  <a:schemeClr val="bg1"/>
                </a:solidFill>
              </a:rPr>
              <a:t>Analysis - Traffic mediums</a:t>
            </a:r>
          </a:p>
          <a:p>
            <a:r>
              <a:rPr lang="en-GB" sz="1500">
                <a:solidFill>
                  <a:schemeClr val="bg1"/>
                </a:solidFill>
              </a:rPr>
              <a:t>Analysis – Transactional process</a:t>
            </a:r>
          </a:p>
          <a:p>
            <a:r>
              <a:rPr lang="en-GB" sz="1500">
                <a:solidFill>
                  <a:schemeClr val="bg1"/>
                </a:solidFill>
              </a:rPr>
              <a:t>Analysis – View to Buy ratios</a:t>
            </a:r>
          </a:p>
          <a:p>
            <a:r>
              <a:rPr lang="en-GB" sz="1500">
                <a:solidFill>
                  <a:schemeClr val="bg1"/>
                </a:solidFill>
              </a:rPr>
              <a:t>Recommendations</a:t>
            </a:r>
          </a:p>
          <a:p>
            <a:r>
              <a:rPr lang="en-GB" sz="1500">
                <a:solidFill>
                  <a:schemeClr val="bg1"/>
                </a:solidFill>
              </a:rPr>
              <a:t>Limitations, errors &amp; constraints</a:t>
            </a:r>
          </a:p>
          <a:p>
            <a:r>
              <a:rPr lang="en-GB" sz="1500">
                <a:solidFill>
                  <a:schemeClr val="bg1"/>
                </a:solidFill>
              </a:rPr>
              <a:t>Summary &amp; Questions</a:t>
            </a:r>
          </a:p>
          <a:p>
            <a:endParaRPr lang="en-GB" sz="1500">
              <a:solidFill>
                <a:schemeClr val="bg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8DB6BB8-4577-E716-7E56-33B8BA499328}"/>
              </a:ext>
            </a:extLst>
          </p:cNvPr>
          <p:cNvSpPr/>
          <p:nvPr/>
        </p:nvSpPr>
        <p:spPr>
          <a:xfrm>
            <a:off x="4702629" y="4114800"/>
            <a:ext cx="429208" cy="91439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7D5D1-53DF-5D8D-ED93-F7CD84D4B00A}"/>
              </a:ext>
            </a:extLst>
          </p:cNvPr>
          <p:cNvSpPr txBox="1"/>
          <p:nvPr/>
        </p:nvSpPr>
        <p:spPr>
          <a:xfrm>
            <a:off x="5256311" y="4410416"/>
            <a:ext cx="6559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>
                <a:solidFill>
                  <a:schemeClr val="bg1"/>
                </a:solidFill>
              </a:rPr>
              <a:t>These sections will demonstrate my thought process </a:t>
            </a:r>
            <a:r>
              <a:rPr lang="en-GB" sz="1500" b="1" u="sng">
                <a:solidFill>
                  <a:schemeClr val="bg1"/>
                </a:solidFill>
              </a:rPr>
              <a:t>and</a:t>
            </a:r>
            <a:r>
              <a:rPr lang="en-GB" sz="1500">
                <a:solidFill>
                  <a:schemeClr val="bg1"/>
                </a:solidFill>
              </a:rPr>
              <a:t> my findings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123" y="259444"/>
            <a:ext cx="3497488" cy="567574"/>
          </a:xfrm>
        </p:spPr>
        <p:txBody>
          <a:bodyPr rtlCol="0">
            <a:noAutofit/>
          </a:bodyPr>
          <a:lstStyle/>
          <a:p>
            <a:r>
              <a:rPr lang="en-GB" sz="3200"/>
              <a:t>Introduction</a:t>
            </a:r>
            <a:endParaRPr lang="en-GB" sz="30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1A3CC99-87C8-FE5F-C5FC-962E31E1F9FA}"/>
              </a:ext>
            </a:extLst>
          </p:cNvPr>
          <p:cNvSpPr txBox="1">
            <a:spLocks/>
          </p:cNvSpPr>
          <p:nvPr/>
        </p:nvSpPr>
        <p:spPr>
          <a:xfrm>
            <a:off x="1413123" y="2448688"/>
            <a:ext cx="3773740" cy="125135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>
                <a:solidFill>
                  <a:schemeClr val="bg1"/>
                </a:solidFill>
              </a:rPr>
              <a:t>Limitations - Dataset does not include: </a:t>
            </a:r>
          </a:p>
          <a:p>
            <a:r>
              <a:rPr lang="en-GB" sz="1500">
                <a:solidFill>
                  <a:schemeClr val="bg1"/>
                </a:solidFill>
              </a:rPr>
              <a:t>Refunds</a:t>
            </a:r>
          </a:p>
          <a:p>
            <a:r>
              <a:rPr lang="en-GB" sz="1500">
                <a:solidFill>
                  <a:schemeClr val="bg1"/>
                </a:solidFill>
              </a:rPr>
              <a:t>Production costs</a:t>
            </a:r>
          </a:p>
          <a:p>
            <a:r>
              <a:rPr lang="en-GB" sz="1500">
                <a:solidFill>
                  <a:schemeClr val="bg1"/>
                </a:solidFill>
              </a:rPr>
              <a:t>CPA data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B8C5024-51E3-0863-885D-FD5854FEB953}"/>
              </a:ext>
            </a:extLst>
          </p:cNvPr>
          <p:cNvSpPr txBox="1">
            <a:spLocks/>
          </p:cNvSpPr>
          <p:nvPr/>
        </p:nvSpPr>
        <p:spPr>
          <a:xfrm>
            <a:off x="1413124" y="1551219"/>
            <a:ext cx="5276925" cy="64458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>
                <a:solidFill>
                  <a:schemeClr val="bg1"/>
                </a:solidFill>
              </a:rPr>
              <a:t>Dataset name: ga4_obfuscated_sample_ecommerce</a:t>
            </a:r>
          </a:p>
          <a:p>
            <a:pPr marL="0" indent="0">
              <a:buNone/>
            </a:pPr>
            <a:r>
              <a:rPr lang="en-GB" sz="1500">
                <a:solidFill>
                  <a:schemeClr val="bg1"/>
                </a:solidFill>
              </a:rPr>
              <a:t>Date range:     Nov 2020 – Jan 2021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A2FC16-4803-E71B-9AF7-EA4A9316DD9B}"/>
              </a:ext>
            </a:extLst>
          </p:cNvPr>
          <p:cNvCxnSpPr/>
          <p:nvPr/>
        </p:nvCxnSpPr>
        <p:spPr>
          <a:xfrm>
            <a:off x="1413123" y="2332084"/>
            <a:ext cx="4570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9BDA8A3-FB79-10E0-1F51-FFDAC7168144}"/>
              </a:ext>
            </a:extLst>
          </p:cNvPr>
          <p:cNvSpPr txBox="1">
            <a:spLocks/>
          </p:cNvSpPr>
          <p:nvPr/>
        </p:nvSpPr>
        <p:spPr>
          <a:xfrm>
            <a:off x="1413123" y="4082268"/>
            <a:ext cx="4651775" cy="144956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>
                <a:solidFill>
                  <a:schemeClr val="bg1"/>
                </a:solidFill>
              </a:rPr>
              <a:t>Noteworthy comments</a:t>
            </a:r>
          </a:p>
          <a:p>
            <a:pPr marL="0" indent="0">
              <a:buNone/>
            </a:pPr>
            <a:r>
              <a:rPr lang="en-GB" sz="1500">
                <a:solidFill>
                  <a:schemeClr val="bg1"/>
                </a:solidFill>
              </a:rPr>
              <a:t>Highly turbulent timeframe to analyse:</a:t>
            </a:r>
          </a:p>
          <a:p>
            <a:r>
              <a:rPr lang="en-GB" sz="1500">
                <a:solidFill>
                  <a:schemeClr val="bg1"/>
                </a:solidFill>
              </a:rPr>
              <a:t>01/11/2020 – 31/01/2021 – 3 months over Xmas </a:t>
            </a:r>
          </a:p>
          <a:p>
            <a:r>
              <a:rPr lang="en-GB" sz="1500">
                <a:solidFill>
                  <a:schemeClr val="bg1"/>
                </a:solidFill>
              </a:rPr>
              <a:t>During COVID lockdown period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DB0CA6-8620-DFAA-438E-4EA95DDC5604}"/>
              </a:ext>
            </a:extLst>
          </p:cNvPr>
          <p:cNvCxnSpPr/>
          <p:nvPr/>
        </p:nvCxnSpPr>
        <p:spPr>
          <a:xfrm>
            <a:off x="1413124" y="3853863"/>
            <a:ext cx="4570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2F22D3F-69D4-965D-E771-C56322358C42}"/>
              </a:ext>
            </a:extLst>
          </p:cNvPr>
          <p:cNvSpPr txBox="1">
            <a:spLocks/>
          </p:cNvSpPr>
          <p:nvPr/>
        </p:nvSpPr>
        <p:spPr>
          <a:xfrm>
            <a:off x="1413123" y="5805296"/>
            <a:ext cx="10761399" cy="79325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b="1" dirty="0">
                <a:solidFill>
                  <a:schemeClr val="bg1"/>
                </a:solidFill>
              </a:rPr>
              <a:t>Topic choice</a:t>
            </a:r>
            <a:endParaRPr lang="en-GB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500">
                <a:solidFill>
                  <a:schemeClr val="bg1"/>
                </a:solidFill>
              </a:rPr>
              <a:t>Researching </a:t>
            </a:r>
            <a:r>
              <a:rPr lang="en-GB" sz="1500">
                <a:solidFill>
                  <a:srgbClr val="FF0000"/>
                </a:solidFill>
              </a:rPr>
              <a:t>(COMPANY NAME NAME REMOVED) </a:t>
            </a:r>
            <a:r>
              <a:rPr lang="en-GB" sz="1500" dirty="0">
                <a:solidFill>
                  <a:schemeClr val="bg1"/>
                </a:solidFill>
              </a:rPr>
              <a:t>identified challenges such </a:t>
            </a:r>
            <a:r>
              <a:rPr lang="en-GB" sz="1500">
                <a:solidFill>
                  <a:schemeClr val="bg1"/>
                </a:solidFill>
              </a:rPr>
              <a:t>as search engine censorship</a:t>
            </a:r>
            <a:r>
              <a:rPr lang="en-GB" sz="1500" dirty="0">
                <a:solidFill>
                  <a:schemeClr val="bg1"/>
                </a:solidFill>
              </a:rPr>
              <a:t>. This focused </a:t>
            </a:r>
            <a:r>
              <a:rPr lang="en-GB" sz="1500">
                <a:solidFill>
                  <a:schemeClr val="bg1"/>
                </a:solidFill>
              </a:rPr>
              <a:t>my initial analysis on traffic</a:t>
            </a:r>
            <a:endParaRPr lang="en-GB" sz="15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71F3D-FB93-DA8B-B39F-1B9C6A2F78D5}"/>
              </a:ext>
            </a:extLst>
          </p:cNvPr>
          <p:cNvCxnSpPr/>
          <p:nvPr/>
        </p:nvCxnSpPr>
        <p:spPr>
          <a:xfrm>
            <a:off x="1413123" y="5629964"/>
            <a:ext cx="45709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59" y="107164"/>
            <a:ext cx="9326881" cy="815002"/>
          </a:xfrm>
        </p:spPr>
        <p:txBody>
          <a:bodyPr rtlCol="0">
            <a:noAutofit/>
          </a:bodyPr>
          <a:lstStyle/>
          <a:p>
            <a:pPr algn="l" rtl="0"/>
            <a:r>
              <a:rPr lang="en-GB" sz="4000" b="1" cap="all" spc="400">
                <a:solidFill>
                  <a:schemeClr val="bg1"/>
                </a:solidFill>
                <a:latin typeface="+mn-lt"/>
              </a:rPr>
              <a:t>Analysis - </a:t>
            </a:r>
            <a:r>
              <a:rPr lang="en-GB" sz="4000"/>
              <a:t>Traffic Origins</a:t>
            </a:r>
            <a:r>
              <a:rPr lang="en-GB" sz="4000" b="1" cap="all" spc="400">
                <a:solidFill>
                  <a:schemeClr val="bg1"/>
                </a:solidFill>
                <a:latin typeface="+mn-lt"/>
              </a:rPr>
              <a:t> </a:t>
            </a:r>
            <a:endParaRPr lang="en-GB" sz="40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DFDD8A-E0E0-E9EB-F47F-9FCF49FA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92154C-7836-183A-47D3-7A5974D5A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504972"/>
              </p:ext>
            </p:extLst>
          </p:nvPr>
        </p:nvGraphicFramePr>
        <p:xfrm>
          <a:off x="1904389" y="1998839"/>
          <a:ext cx="3990975" cy="2495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1B5CDF-7098-7D3D-F8DE-296A40DA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836546"/>
              </p:ext>
            </p:extLst>
          </p:nvPr>
        </p:nvGraphicFramePr>
        <p:xfrm>
          <a:off x="5895364" y="1998839"/>
          <a:ext cx="4864100" cy="1600200"/>
        </p:xfrm>
        <a:graphic>
          <a:graphicData uri="http://schemas.openxmlformats.org/drawingml/2006/table">
            <a:tbl>
              <a:tblPr/>
              <a:tblGrid>
                <a:gridCol w="1102741">
                  <a:extLst>
                    <a:ext uri="{9D8B030D-6E8A-4147-A177-3AD203B41FA5}">
                      <a16:colId xmlns:a16="http://schemas.microsoft.com/office/drawing/2014/main" val="4131954947"/>
                    </a:ext>
                  </a:extLst>
                </a:gridCol>
                <a:gridCol w="522851">
                  <a:extLst>
                    <a:ext uri="{9D8B030D-6E8A-4147-A177-3AD203B41FA5}">
                      <a16:colId xmlns:a16="http://schemas.microsoft.com/office/drawing/2014/main" val="3055885786"/>
                    </a:ext>
                  </a:extLst>
                </a:gridCol>
                <a:gridCol w="1131260">
                  <a:extLst>
                    <a:ext uri="{9D8B030D-6E8A-4147-A177-3AD203B41FA5}">
                      <a16:colId xmlns:a16="http://schemas.microsoft.com/office/drawing/2014/main" val="956878720"/>
                    </a:ext>
                  </a:extLst>
                </a:gridCol>
                <a:gridCol w="827055">
                  <a:extLst>
                    <a:ext uri="{9D8B030D-6E8A-4147-A177-3AD203B41FA5}">
                      <a16:colId xmlns:a16="http://schemas.microsoft.com/office/drawing/2014/main" val="2898777936"/>
                    </a:ext>
                  </a:extLst>
                </a:gridCol>
                <a:gridCol w="1280193">
                  <a:extLst>
                    <a:ext uri="{9D8B030D-6E8A-4147-A177-3AD203B41FA5}">
                      <a16:colId xmlns:a16="http://schemas.microsoft.com/office/drawing/2014/main" val="272663173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Traffic origin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Views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Revenue USD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per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views2purchase 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8885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Referral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275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11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620820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79640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096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Organic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Paid search (CPC)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64701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391A6F0-AAD1-1BD0-4F7B-61305565CA8E}"/>
              </a:ext>
            </a:extLst>
          </p:cNvPr>
          <p:cNvGrpSpPr/>
          <p:nvPr/>
        </p:nvGrpSpPr>
        <p:grpSpPr>
          <a:xfrm>
            <a:off x="1759713" y="4667601"/>
            <a:ext cx="10953765" cy="1558634"/>
            <a:chOff x="1759713" y="4547595"/>
            <a:chExt cx="10953765" cy="15586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4D162-50AF-9C48-9164-DA5684EFE4D1}"/>
                </a:ext>
              </a:extLst>
            </p:cNvPr>
            <p:cNvSpPr txBox="1"/>
            <p:nvPr/>
          </p:nvSpPr>
          <p:spPr>
            <a:xfrm>
              <a:off x="1759713" y="4547595"/>
              <a:ext cx="490178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endParaRPr lang="en-GB" sz="1500">
                <a:solidFill>
                  <a:schemeClr val="bg1"/>
                </a:solidFill>
              </a:endParaRPr>
            </a:p>
            <a:p>
              <a:pPr algn="l" rtl="0"/>
              <a:endParaRPr lang="en-GB" sz="1500">
                <a:solidFill>
                  <a:schemeClr val="bg1"/>
                </a:solidFill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GB" sz="1500">
                  <a:solidFill>
                    <a:schemeClr val="bg1"/>
                  </a:solidFill>
                </a:rPr>
                <a:t>1</a:t>
              </a: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en-GB" sz="1500">
                <a:solidFill>
                  <a:schemeClr val="bg1"/>
                </a:solidFill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endParaRPr lang="en-GB" sz="1500">
                <a:solidFill>
                  <a:schemeClr val="bg1"/>
                </a:solidFill>
              </a:endParaRPr>
            </a:p>
            <a:p>
              <a:pPr marL="285750" indent="-285750" algn="l" rtl="0">
                <a:buFont typeface="Arial" panose="020B0604020202020204" pitchFamily="34" charset="0"/>
                <a:buChar char="•"/>
              </a:pPr>
              <a:r>
                <a:rPr lang="en-GB" sz="1500">
                  <a:solidFill>
                    <a:schemeClr val="bg1"/>
                  </a:solidFill>
                </a:rPr>
                <a:t>2</a:t>
              </a:r>
            </a:p>
          </p:txBody>
        </p:sp>
        <p:pic>
          <p:nvPicPr>
            <p:cNvPr id="21" name="Picture 20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0631902-A07F-6015-304F-06D3C53B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-62000" contras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6682" y="4985519"/>
              <a:ext cx="3633963" cy="483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B1E9897-FA73-82F1-D27B-D3FB13E0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87392" y="5620454"/>
              <a:ext cx="5257800" cy="48577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2EEFDA-71CE-66AD-04A1-295E81E44775}"/>
                </a:ext>
              </a:extLst>
            </p:cNvPr>
            <p:cNvSpPr txBox="1"/>
            <p:nvPr/>
          </p:nvSpPr>
          <p:spPr>
            <a:xfrm>
              <a:off x="7811692" y="5701758"/>
              <a:ext cx="4901786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500">
                  <a:solidFill>
                    <a:schemeClr val="bg1"/>
                  </a:solidFill>
                </a:rPr>
                <a:t>(Coupled with session id)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CF06D4F-32D4-07B9-CA04-B107C5E570B8}"/>
              </a:ext>
            </a:extLst>
          </p:cNvPr>
          <p:cNvSpPr txBox="1"/>
          <p:nvPr/>
        </p:nvSpPr>
        <p:spPr>
          <a:xfrm>
            <a:off x="6296638" y="3819558"/>
            <a:ext cx="490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>
                <a:solidFill>
                  <a:schemeClr val="bg1">
                    <a:lumMod val="75000"/>
                  </a:schemeClr>
                </a:solidFill>
              </a:rPr>
              <a:t>Note: Referrals account for 19% views but </a:t>
            </a:r>
          </a:p>
          <a:p>
            <a:pPr algn="l"/>
            <a:r>
              <a:rPr lang="en-GB" sz="1400">
                <a:solidFill>
                  <a:schemeClr val="bg1">
                    <a:lumMod val="75000"/>
                  </a:schemeClr>
                </a:solidFill>
              </a:rPr>
              <a:t>Highest revenue per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7AA75-DBE8-569E-89B5-C6003D41059F}"/>
              </a:ext>
            </a:extLst>
          </p:cNvPr>
          <p:cNvSpPr txBox="1"/>
          <p:nvPr/>
        </p:nvSpPr>
        <p:spPr>
          <a:xfrm>
            <a:off x="1171924" y="969990"/>
            <a:ext cx="939642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GB" sz="1500">
                <a:solidFill>
                  <a:schemeClr val="bg1"/>
                </a:solidFill>
              </a:rPr>
              <a:t>Traffic origins – ( dataset calls this a medium: traffic_source.medium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500">
                <a:solidFill>
                  <a:schemeClr val="bg1"/>
                </a:solidFill>
              </a:rPr>
              <a:t>Right: Traffic origin sorted by mean revenue per view in USD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500">
                <a:solidFill>
                  <a:schemeClr val="bg1"/>
                </a:solidFill>
              </a:rPr>
              <a:t>Left: Percentage of views by traffic origin</a:t>
            </a:r>
          </a:p>
        </p:txBody>
      </p:sp>
    </p:spTree>
    <p:extLst>
      <p:ext uri="{BB962C8B-B14F-4D97-AF65-F5344CB8AC3E}">
        <p14:creationId xmlns:p14="http://schemas.microsoft.com/office/powerpoint/2010/main" val="188097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290" y="107164"/>
            <a:ext cx="11613734" cy="815002"/>
          </a:xfrm>
        </p:spPr>
        <p:txBody>
          <a:bodyPr rtlCol="0">
            <a:noAutofit/>
          </a:bodyPr>
          <a:lstStyle/>
          <a:p>
            <a:pPr rtl="0"/>
            <a:r>
              <a:rPr lang="en-GB" sz="3800" b="1" cap="all" spc="400">
                <a:solidFill>
                  <a:schemeClr val="bg1"/>
                </a:solidFill>
                <a:latin typeface="+mn-lt"/>
              </a:rPr>
              <a:t>Analysis – transaction process</a:t>
            </a:r>
            <a:endParaRPr lang="en-GB" sz="38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DFDD8A-E0E0-E9EB-F47F-9FCF49FA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8139BA-B73B-4E64-2CCB-27ED0E26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30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A9EB919-F473-F252-0A33-DE8F96AF73C4}"/>
              </a:ext>
            </a:extLst>
          </p:cNvPr>
          <p:cNvSpPr txBox="1">
            <a:spLocks/>
          </p:cNvSpPr>
          <p:nvPr/>
        </p:nvSpPr>
        <p:spPr>
          <a:xfrm>
            <a:off x="6716596" y="1355578"/>
            <a:ext cx="5104102" cy="201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0897E-3425-7FB2-3955-72E00D16ABD7}"/>
              </a:ext>
            </a:extLst>
          </p:cNvPr>
          <p:cNvSpPr txBox="1"/>
          <p:nvPr/>
        </p:nvSpPr>
        <p:spPr>
          <a:xfrm>
            <a:off x="4737082" y="3772305"/>
            <a:ext cx="3357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Mean item qty: 4.662337662337662</a:t>
            </a:r>
          </a:p>
          <a:p>
            <a:r>
              <a:rPr lang="en-GB" sz="1200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Mean unique qty: 3.170398566950291</a:t>
            </a:r>
          </a:p>
          <a:p>
            <a:r>
              <a:rPr lang="en-GB" sz="1200" b="0" i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Mean revenue: 73.96954769368563</a:t>
            </a:r>
            <a:endParaRPr lang="en-GB" sz="120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8F663D-C0A8-A409-9045-7A2588F82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86037"/>
              </p:ext>
            </p:extLst>
          </p:nvPr>
        </p:nvGraphicFramePr>
        <p:xfrm>
          <a:off x="8138907" y="3440512"/>
          <a:ext cx="3098800" cy="918398"/>
        </p:xfrm>
        <a:graphic>
          <a:graphicData uri="http://schemas.openxmlformats.org/drawingml/2006/table">
            <a:tbl>
              <a:tblPr/>
              <a:tblGrid>
                <a:gridCol w="826980">
                  <a:extLst>
                    <a:ext uri="{9D8B030D-6E8A-4147-A177-3AD203B41FA5}">
                      <a16:colId xmlns:a16="http://schemas.microsoft.com/office/drawing/2014/main" val="2323365631"/>
                    </a:ext>
                  </a:extLst>
                </a:gridCol>
                <a:gridCol w="773116">
                  <a:extLst>
                    <a:ext uri="{9D8B030D-6E8A-4147-A177-3AD203B41FA5}">
                      <a16:colId xmlns:a16="http://schemas.microsoft.com/office/drawing/2014/main" val="3483880833"/>
                    </a:ext>
                  </a:extLst>
                </a:gridCol>
                <a:gridCol w="826980">
                  <a:extLst>
                    <a:ext uri="{9D8B030D-6E8A-4147-A177-3AD203B41FA5}">
                      <a16:colId xmlns:a16="http://schemas.microsoft.com/office/drawing/2014/main" val="4068704419"/>
                    </a:ext>
                  </a:extLst>
                </a:gridCol>
                <a:gridCol w="671724">
                  <a:extLst>
                    <a:ext uri="{9D8B030D-6E8A-4147-A177-3AD203B41FA5}">
                      <a16:colId xmlns:a16="http://schemas.microsoft.com/office/drawing/2014/main" val="1975467501"/>
                    </a:ext>
                  </a:extLst>
                </a:gridCol>
              </a:tblGrid>
              <a:tr h="3183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Transaction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Item QTY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Item QTY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USD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383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411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018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47409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2439CCA-644D-B72F-7D9A-C129BE7D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38" y="4500284"/>
            <a:ext cx="9010261" cy="2357715"/>
          </a:xfrm>
          <a:prstGeom prst="rect">
            <a:avLst/>
          </a:prstGeom>
          <a:noFill/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74C9495-5487-A56B-C093-2FF68F5C2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27014"/>
              </p:ext>
            </p:extLst>
          </p:nvPr>
        </p:nvGraphicFramePr>
        <p:xfrm>
          <a:off x="8095066" y="1059190"/>
          <a:ext cx="4096933" cy="1552575"/>
        </p:xfrm>
        <a:graphic>
          <a:graphicData uri="http://schemas.openxmlformats.org/drawingml/2006/table">
            <a:tbl>
              <a:tblPr/>
              <a:tblGrid>
                <a:gridCol w="815171">
                  <a:extLst>
                    <a:ext uri="{9D8B030D-6E8A-4147-A177-3AD203B41FA5}">
                      <a16:colId xmlns:a16="http://schemas.microsoft.com/office/drawing/2014/main" val="436514683"/>
                    </a:ext>
                  </a:extLst>
                </a:gridCol>
                <a:gridCol w="805800">
                  <a:extLst>
                    <a:ext uri="{9D8B030D-6E8A-4147-A177-3AD203B41FA5}">
                      <a16:colId xmlns:a16="http://schemas.microsoft.com/office/drawing/2014/main" val="2775450257"/>
                    </a:ext>
                  </a:extLst>
                </a:gridCol>
                <a:gridCol w="946347">
                  <a:extLst>
                    <a:ext uri="{9D8B030D-6E8A-4147-A177-3AD203B41FA5}">
                      <a16:colId xmlns:a16="http://schemas.microsoft.com/office/drawing/2014/main" val="1856424488"/>
                    </a:ext>
                  </a:extLst>
                </a:gridCol>
                <a:gridCol w="693363">
                  <a:extLst>
                    <a:ext uri="{9D8B030D-6E8A-4147-A177-3AD203B41FA5}">
                      <a16:colId xmlns:a16="http://schemas.microsoft.com/office/drawing/2014/main" val="226701055"/>
                    </a:ext>
                  </a:extLst>
                </a:gridCol>
                <a:gridCol w="836252">
                  <a:extLst>
                    <a:ext uri="{9D8B030D-6E8A-4147-A177-3AD203B41FA5}">
                      <a16:colId xmlns:a16="http://schemas.microsoft.com/office/drawing/2014/main" val="4183402665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Revenue per View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views2purchase  %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views2cart %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cart2purchase %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271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Referral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10.18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26.82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37.94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2311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10.09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27.85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36.22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609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8.25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26.11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31.58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391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Organic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7.17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24.46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29.33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482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Paid search (CPC)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6.41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23.65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27.09</a:t>
                      </a:r>
                    </a:p>
                  </a:txBody>
                  <a:tcPr marL="9525" marR="95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0973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63746FA-855A-FB2E-2709-ECC1AB767782}"/>
              </a:ext>
            </a:extLst>
          </p:cNvPr>
          <p:cNvSpPr txBox="1">
            <a:spLocks/>
          </p:cNvSpPr>
          <p:nvPr/>
        </p:nvSpPr>
        <p:spPr>
          <a:xfrm>
            <a:off x="8812" y="1133879"/>
            <a:ext cx="7714953" cy="223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500" dirty="0"/>
              <a:t>Regarding views leading to purchases, what happens if we break down the transaction process into stages and ask “frequency of a view lead to item being added to the basket?”. The disparity is quite interesting. Similarly for the percentage of “add to basket” events leading to a purchase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/>
              <a:t>What’s causing people to change their mind?</a:t>
            </a:r>
            <a:endParaRPr lang="en-GB" sz="1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/>
              <a:t>Is there an </a:t>
            </a:r>
            <a:r>
              <a:rPr lang="en-GB" sz="1500" dirty="0"/>
              <a:t>issue with UX </a:t>
            </a:r>
            <a:r>
              <a:rPr lang="en-GB" sz="1500"/>
              <a:t>or design that’s frustrating the consumer?</a:t>
            </a:r>
            <a:endParaRPr lang="en-GB" sz="1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 dirty="0"/>
              <a:t>For each stage, what can be done to increase these percentages?</a:t>
            </a:r>
          </a:p>
          <a:p>
            <a:pPr algn="l"/>
            <a:endParaRPr lang="en-GB" sz="1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59EF54-F309-0C9E-7A11-5322D0BD31A8}"/>
              </a:ext>
            </a:extLst>
          </p:cNvPr>
          <p:cNvSpPr txBox="1">
            <a:spLocks/>
          </p:cNvSpPr>
          <p:nvPr/>
        </p:nvSpPr>
        <p:spPr>
          <a:xfrm>
            <a:off x="299961" y="3447700"/>
            <a:ext cx="4954555" cy="294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500"/>
              <a:t>Can the </a:t>
            </a:r>
            <a:r>
              <a:rPr lang="en-GB" sz="1500" dirty="0"/>
              <a:t>average </a:t>
            </a:r>
            <a:r>
              <a:rPr lang="en-GB" sz="1500"/>
              <a:t>transaction revenue be increased?</a:t>
            </a:r>
            <a:endParaRPr lang="en-GB" sz="15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4AA448-B1B1-2302-92A8-A741D0A53EED}"/>
              </a:ext>
            </a:extLst>
          </p:cNvPr>
          <p:cNvCxnSpPr>
            <a:cxnSpLocks/>
          </p:cNvCxnSpPr>
          <p:nvPr/>
        </p:nvCxnSpPr>
        <p:spPr>
          <a:xfrm>
            <a:off x="8812" y="3319397"/>
            <a:ext cx="12102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932E81-03C2-BF77-5C21-94C3DC9DDA27}"/>
              </a:ext>
            </a:extLst>
          </p:cNvPr>
          <p:cNvCxnSpPr>
            <a:cxnSpLocks/>
          </p:cNvCxnSpPr>
          <p:nvPr/>
        </p:nvCxnSpPr>
        <p:spPr>
          <a:xfrm>
            <a:off x="8812" y="4418636"/>
            <a:ext cx="12102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BDCE52D-C00C-62A9-39E8-4558A65A89D6}"/>
              </a:ext>
            </a:extLst>
          </p:cNvPr>
          <p:cNvSpPr txBox="1">
            <a:spLocks/>
          </p:cNvSpPr>
          <p:nvPr/>
        </p:nvSpPr>
        <p:spPr>
          <a:xfrm>
            <a:off x="120780" y="5027217"/>
            <a:ext cx="2939662" cy="104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500"/>
              <a:t>Proof of earlier comment</a:t>
            </a:r>
          </a:p>
          <a:p>
            <a:pPr algn="l"/>
            <a:r>
              <a:rPr lang="en-GB" sz="1500"/>
              <a:t>that this dataset is a turbulent </a:t>
            </a:r>
          </a:p>
          <a:p>
            <a:pPr algn="l"/>
            <a:r>
              <a:rPr lang="en-GB" sz="1500"/>
              <a:t>Timeframe to analyse</a:t>
            </a:r>
          </a:p>
        </p:txBody>
      </p:sp>
    </p:spTree>
    <p:extLst>
      <p:ext uri="{BB962C8B-B14F-4D97-AF65-F5344CB8AC3E}">
        <p14:creationId xmlns:p14="http://schemas.microsoft.com/office/powerpoint/2010/main" val="29665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7164"/>
            <a:ext cx="10832869" cy="815002"/>
          </a:xfrm>
        </p:spPr>
        <p:txBody>
          <a:bodyPr rtlCol="0">
            <a:noAutofit/>
          </a:bodyPr>
          <a:lstStyle/>
          <a:p>
            <a:pPr algn="l" rtl="0"/>
            <a:r>
              <a:rPr lang="en-GB" sz="4000" b="1" cap="all" spc="400">
                <a:solidFill>
                  <a:schemeClr val="bg1"/>
                </a:solidFill>
                <a:latin typeface="+mn-lt"/>
              </a:rPr>
              <a:t>Analysis – </a:t>
            </a:r>
            <a:r>
              <a:rPr lang="en-GB" sz="4000" err="1"/>
              <a:t>View:Buy</a:t>
            </a:r>
            <a:r>
              <a:rPr lang="en-GB" sz="4000"/>
              <a:t> ratios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DFDD8A-E0E0-E9EB-F47F-9FCF49FA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8139BA-B73B-4E64-2CCB-27ED0E26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30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CE8745-016A-7D27-3C04-7F9CF833D3AA}"/>
              </a:ext>
            </a:extLst>
          </p:cNvPr>
          <p:cNvSpPr txBox="1">
            <a:spLocks/>
          </p:cNvSpPr>
          <p:nvPr/>
        </p:nvSpPr>
        <p:spPr>
          <a:xfrm>
            <a:off x="838200" y="820388"/>
            <a:ext cx="10515600" cy="201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500"/>
              <a:t>Continuing the theme of view to purchase ratios, I decided to explore this at the ‘per item’ level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DF92259-B678-519D-0C6A-4EF21EC1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50720"/>
              </p:ext>
            </p:extLst>
          </p:nvPr>
        </p:nvGraphicFramePr>
        <p:xfrm>
          <a:off x="838198" y="3221490"/>
          <a:ext cx="10442512" cy="3529346"/>
        </p:xfrm>
        <a:graphic>
          <a:graphicData uri="http://schemas.openxmlformats.org/drawingml/2006/table">
            <a:tbl>
              <a:tblPr/>
              <a:tblGrid>
                <a:gridCol w="1814599">
                  <a:extLst>
                    <a:ext uri="{9D8B030D-6E8A-4147-A177-3AD203B41FA5}">
                      <a16:colId xmlns:a16="http://schemas.microsoft.com/office/drawing/2014/main" val="1623231270"/>
                    </a:ext>
                  </a:extLst>
                </a:gridCol>
                <a:gridCol w="762132">
                  <a:extLst>
                    <a:ext uri="{9D8B030D-6E8A-4147-A177-3AD203B41FA5}">
                      <a16:colId xmlns:a16="http://schemas.microsoft.com/office/drawing/2014/main" val="2809812411"/>
                    </a:ext>
                  </a:extLst>
                </a:gridCol>
                <a:gridCol w="716767">
                  <a:extLst>
                    <a:ext uri="{9D8B030D-6E8A-4147-A177-3AD203B41FA5}">
                      <a16:colId xmlns:a16="http://schemas.microsoft.com/office/drawing/2014/main" val="364183986"/>
                    </a:ext>
                  </a:extLst>
                </a:gridCol>
                <a:gridCol w="919396">
                  <a:extLst>
                    <a:ext uri="{9D8B030D-6E8A-4147-A177-3AD203B41FA5}">
                      <a16:colId xmlns:a16="http://schemas.microsoft.com/office/drawing/2014/main" val="3251954176"/>
                    </a:ext>
                  </a:extLst>
                </a:gridCol>
                <a:gridCol w="689548">
                  <a:extLst>
                    <a:ext uri="{9D8B030D-6E8A-4147-A177-3AD203B41FA5}">
                      <a16:colId xmlns:a16="http://schemas.microsoft.com/office/drawing/2014/main" val="2206219377"/>
                    </a:ext>
                  </a:extLst>
                </a:gridCol>
                <a:gridCol w="133071">
                  <a:extLst>
                    <a:ext uri="{9D8B030D-6E8A-4147-A177-3AD203B41FA5}">
                      <a16:colId xmlns:a16="http://schemas.microsoft.com/office/drawing/2014/main" val="534104592"/>
                    </a:ext>
                  </a:extLst>
                </a:gridCol>
                <a:gridCol w="2421202">
                  <a:extLst>
                    <a:ext uri="{9D8B030D-6E8A-4147-A177-3AD203B41FA5}">
                      <a16:colId xmlns:a16="http://schemas.microsoft.com/office/drawing/2014/main" val="2885485575"/>
                    </a:ext>
                  </a:extLst>
                </a:gridCol>
                <a:gridCol w="699908">
                  <a:extLst>
                    <a:ext uri="{9D8B030D-6E8A-4147-A177-3AD203B41FA5}">
                      <a16:colId xmlns:a16="http://schemas.microsoft.com/office/drawing/2014/main" val="2978167219"/>
                    </a:ext>
                  </a:extLst>
                </a:gridCol>
                <a:gridCol w="665353">
                  <a:extLst>
                    <a:ext uri="{9D8B030D-6E8A-4147-A177-3AD203B41FA5}">
                      <a16:colId xmlns:a16="http://schemas.microsoft.com/office/drawing/2014/main" val="2929727826"/>
                    </a:ext>
                  </a:extLst>
                </a:gridCol>
                <a:gridCol w="919396">
                  <a:extLst>
                    <a:ext uri="{9D8B030D-6E8A-4147-A177-3AD203B41FA5}">
                      <a16:colId xmlns:a16="http://schemas.microsoft.com/office/drawing/2014/main" val="3095342662"/>
                    </a:ext>
                  </a:extLst>
                </a:gridCol>
                <a:gridCol w="701140">
                  <a:extLst>
                    <a:ext uri="{9D8B030D-6E8A-4147-A177-3AD203B41FA5}">
                      <a16:colId xmlns:a16="http://schemas.microsoft.com/office/drawing/2014/main" val="1336986668"/>
                    </a:ext>
                  </a:extLst>
                </a:gridCol>
              </a:tblGrid>
              <a:tr h="38117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 Name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Views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Buys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Revenue $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View:Buy Ratio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 Name</a:t>
                      </a: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Views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Unique Buys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 Revenue $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View:Buy Ratio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59932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Emoji Magnet Set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Zip Hoodie F/C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49795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13788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28873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Keychain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340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Crewneck Sweatshirt Navy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32271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10714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79722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PNW Campus Mug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468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704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Men's Tech Fleece Grey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17371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9965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19927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Seattle Campus Mug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793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Badge Heavyweight Pullover Black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9712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72880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Austin Campus Mug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871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 G Unisex Joggers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52758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9529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787696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SF Campus Tote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Crewneck Sweatshirt Green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28084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8382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07552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Kirkland Campus Tee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Sherpa Zip Hoodie Charcoal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32219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6397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06660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Chicago Campus Mug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524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Men's Puff Jacket Black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11405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6187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58442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Lapel Pin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Men's Tech Fleece Vest Charcoal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4328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5549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92812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Blue YoYo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Women's Puff Jacket Black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13860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5313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38889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LA Campus Mug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487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463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Canteen Bottle Black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6436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5303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84724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Boulder Campus Tote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Utility BackPack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13001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5256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414785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Gift Card - $25.00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1125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Android Iconic Crewneck Sweatshirt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19912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5159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3841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LA Campus Tee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650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Sherpa Zip Hoodie Navy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18169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4897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36856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LA Campus Tote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Black Cloud Zip Hoodie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2836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4681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0.05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1970"/>
                  </a:ext>
                </a:extLst>
              </a:tr>
              <a:tr h="19603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Boulder Campus Mug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283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076" marR="9076" marT="18151" marB="18151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76" marR="9076" marT="9076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 F/C Longsleeve Charcoal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4548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076" marR="9076" marT="18151" marB="18151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985132"/>
                  </a:ext>
                </a:extLst>
              </a:tr>
            </a:tbl>
          </a:graphicData>
        </a:graphic>
      </p:graphicFrame>
      <p:sp>
        <p:nvSpPr>
          <p:cNvPr id="17" name="Subtitle 2">
            <a:extLst>
              <a:ext uri="{FF2B5EF4-FFF2-40B4-BE49-F238E27FC236}">
                <a16:creationId xmlns:a16="http://schemas.microsoft.com/office/drawing/2014/main" id="{76614360-D79B-BC7D-5DFA-A1D485DE4C28}"/>
              </a:ext>
            </a:extLst>
          </p:cNvPr>
          <p:cNvSpPr txBox="1">
            <a:spLocks/>
          </p:cNvSpPr>
          <p:nvPr/>
        </p:nvSpPr>
        <p:spPr>
          <a:xfrm>
            <a:off x="375365" y="1200482"/>
            <a:ext cx="6374364" cy="18219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/>
              <a:t>Which </a:t>
            </a:r>
            <a:r>
              <a:rPr lang="en-GB" sz="1500" dirty="0"/>
              <a:t>products have the highest chance of being brought if viewed?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1"/>
                </a:solidFill>
              </a:rPr>
              <a:t>How to increase the unique views &amp; unique buys?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 dirty="0"/>
              <a:t>Which products return the greatest revenue?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bg1"/>
                </a:solidFill>
              </a:rPr>
              <a:t>How to increase the </a:t>
            </a:r>
            <a:r>
              <a:rPr lang="en-GB" sz="1500" dirty="0" err="1">
                <a:solidFill>
                  <a:schemeClr val="bg1"/>
                </a:solidFill>
              </a:rPr>
              <a:t>View:Buy</a:t>
            </a:r>
            <a:r>
              <a:rPr lang="en-GB" sz="1500" dirty="0">
                <a:solidFill>
                  <a:schemeClr val="bg1"/>
                </a:solidFill>
              </a:rPr>
              <a:t> ratio?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 dirty="0"/>
              <a:t>Can we leverage the exposure of high revenue products to increase sales of the high </a:t>
            </a:r>
            <a:r>
              <a:rPr lang="en-GB" sz="1500" dirty="0" err="1"/>
              <a:t>view:buy</a:t>
            </a:r>
            <a:r>
              <a:rPr lang="en-GB" sz="1500" dirty="0"/>
              <a:t> ratio products and vice versa?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5731B1B-B629-DB35-1B56-FE047849145D}"/>
              </a:ext>
            </a:extLst>
          </p:cNvPr>
          <p:cNvSpPr txBox="1">
            <a:spLocks/>
          </p:cNvSpPr>
          <p:nvPr/>
        </p:nvSpPr>
        <p:spPr>
          <a:xfrm>
            <a:off x="6535125" y="1192972"/>
            <a:ext cx="5419532" cy="182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500" dirty="0"/>
              <a:t>Anomalies / worthy mentions: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 dirty="0"/>
              <a:t>Gift cards have a high revenue &amp; high </a:t>
            </a:r>
            <a:r>
              <a:rPr lang="en-GB" sz="1500" dirty="0" err="1"/>
              <a:t>View:Buy</a:t>
            </a:r>
            <a:r>
              <a:rPr lang="en-GB" sz="1500" dirty="0"/>
              <a:t> ratio, how can we use this to increase sales?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500" dirty="0"/>
              <a:t>What’s happening with “Google F/C </a:t>
            </a:r>
            <a:r>
              <a:rPr lang="en-GB" sz="1500" dirty="0" err="1"/>
              <a:t>Longsleeve</a:t>
            </a:r>
            <a:r>
              <a:rPr lang="en-GB" sz="1500" dirty="0"/>
              <a:t> Charcoal”? Why is it at 0 unique views yet High revenue? Error in data warehouse? Promotion?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500" dirty="0"/>
          </a:p>
          <a:p>
            <a:pPr algn="l"/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78048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2761"/>
            <a:ext cx="10832869" cy="667704"/>
          </a:xfrm>
        </p:spPr>
        <p:txBody>
          <a:bodyPr rtlCol="0">
            <a:noAutofit/>
          </a:bodyPr>
          <a:lstStyle/>
          <a:p>
            <a:pPr algn="l" rtl="0"/>
            <a:r>
              <a:rPr lang="en-GB" sz="4000" b="1" cap="all" spc="400">
                <a:solidFill>
                  <a:schemeClr val="bg1"/>
                </a:solidFill>
                <a:latin typeface="+mn-lt"/>
              </a:rPr>
              <a:t>Recommendations</a:t>
            </a:r>
            <a:endParaRPr lang="en-GB" sz="40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8139BA-B73B-4E64-2CCB-27ED0E26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30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CE8745-016A-7D27-3C04-7F9CF833D3AA}"/>
              </a:ext>
            </a:extLst>
          </p:cNvPr>
          <p:cNvSpPr txBox="1">
            <a:spLocks/>
          </p:cNvSpPr>
          <p:nvPr/>
        </p:nvSpPr>
        <p:spPr>
          <a:xfrm>
            <a:off x="389566" y="780359"/>
            <a:ext cx="11730135" cy="1775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u="sng" dirty="0"/>
              <a:t>Analysis – Traffic mediums</a:t>
            </a:r>
          </a:p>
          <a:p>
            <a:pPr algn="l"/>
            <a:r>
              <a:rPr lang="en-GB" sz="1200" b="1" u="sng" dirty="0"/>
              <a:t>Referrals</a:t>
            </a:r>
            <a:r>
              <a:rPr lang="en-GB" sz="1200" dirty="0"/>
              <a:t> have the highest revenue per view but only account for 19% of total views. If this percentage increases then overall revenue should also increase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/>
              <a:t>Stop investing in paid searches and emphasis </a:t>
            </a:r>
            <a:r>
              <a:rPr lang="en-GB" sz="1200" dirty="0"/>
              <a:t>on referral related ads or campaigns, </a:t>
            </a:r>
            <a:r>
              <a:rPr lang="en-GB" sz="1200" b="1" dirty="0"/>
              <a:t>especially if organic </a:t>
            </a:r>
            <a:r>
              <a:rPr lang="en-GB" sz="1200" b="1"/>
              <a:t>traffic is stunted </a:t>
            </a:r>
            <a:r>
              <a:rPr lang="en-GB" sz="1200" b="1" dirty="0"/>
              <a:t>by google censorship or ASA ad bans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/>
              <a:t>Investment in sponsorship of relevant influencers</a:t>
            </a:r>
            <a:r>
              <a:rPr lang="en-GB" sz="1200" dirty="0"/>
              <a:t>, (YouTube, TikTok, Instagram)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Consider low production cost merchandise that can leverages ad campaigns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For example</a:t>
            </a:r>
            <a:r>
              <a:rPr lang="en-GB" sz="1200">
                <a:solidFill>
                  <a:schemeClr val="bg1"/>
                </a:solidFill>
              </a:rPr>
              <a:t>, </a:t>
            </a:r>
            <a:r>
              <a:rPr lang="en-GB" sz="1200">
                <a:solidFill>
                  <a:srgbClr val="FF0000"/>
                </a:solidFill>
              </a:rPr>
              <a:t>(company ad campaign that made the news mentioned here)</a:t>
            </a:r>
            <a:r>
              <a:rPr lang="en-GB" sz="1200">
                <a:solidFill>
                  <a:schemeClr val="bg1"/>
                </a:solidFill>
              </a:rPr>
              <a:t> tshirt </a:t>
            </a:r>
            <a:r>
              <a:rPr lang="en-GB" sz="1200" dirty="0">
                <a:solidFill>
                  <a:schemeClr val="bg1"/>
                </a:solidFill>
              </a:rPr>
              <a:t>&amp; hoodie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8DF914-0D6D-5E50-0AD7-FC50B0104D11}"/>
              </a:ext>
            </a:extLst>
          </p:cNvPr>
          <p:cNvSpPr txBox="1">
            <a:spLocks/>
          </p:cNvSpPr>
          <p:nvPr/>
        </p:nvSpPr>
        <p:spPr>
          <a:xfrm>
            <a:off x="393836" y="2575257"/>
            <a:ext cx="11404328" cy="2779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u="sng" dirty="0"/>
              <a:t>Analysis – Transaction process</a:t>
            </a:r>
          </a:p>
          <a:p>
            <a:pPr algn="l"/>
            <a:r>
              <a:rPr lang="en-GB" sz="1200" b="1" u="sng" dirty="0"/>
              <a:t>Different stages of the transaction process</a:t>
            </a:r>
            <a:r>
              <a:rPr lang="en-GB" sz="1200" b="1" dirty="0"/>
              <a:t> </a:t>
            </a:r>
            <a:r>
              <a:rPr lang="en-GB" sz="1200" dirty="0"/>
              <a:t>have different percentages of user engagement.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Unregistered users / logged out users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Offers &amp; Incentives for new registrations, incentivise current users </a:t>
            </a:r>
            <a:r>
              <a:rPr lang="en-GB" sz="1200">
                <a:solidFill>
                  <a:schemeClr val="bg1"/>
                </a:solidFill>
              </a:rPr>
              <a:t>to engage</a:t>
            </a:r>
            <a:endParaRPr lang="en-GB" sz="12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Items left in basket / unfinished checkout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>
                <a:solidFill>
                  <a:schemeClr val="bg1"/>
                </a:solidFill>
              </a:rPr>
              <a:t>Explore reminder processes. Email </a:t>
            </a:r>
            <a:r>
              <a:rPr lang="en-GB" sz="1200" dirty="0">
                <a:solidFill>
                  <a:schemeClr val="bg1"/>
                </a:solidFill>
              </a:rPr>
              <a:t>/ notification on next logon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Checkout Screen: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Additional offers / amazon-like “users that brought this also brought…”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Warranty extensions for higher value products or coupons for future purchases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Monthly subscription services – consumable top-ups. Some sites even do clothing, like a new pair of boxers every month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</a:rPr>
              <a:t>Customer Research UX, design to identify any processes that frustrate the customer and prevent them from completing transaction</a:t>
            </a:r>
            <a:endParaRPr lang="en-GB" sz="12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D4A4917-A64E-509F-B79C-BEC5924F7B65}"/>
              </a:ext>
            </a:extLst>
          </p:cNvPr>
          <p:cNvSpPr txBox="1">
            <a:spLocks/>
          </p:cNvSpPr>
          <p:nvPr/>
        </p:nvSpPr>
        <p:spPr>
          <a:xfrm>
            <a:off x="389565" y="5393095"/>
            <a:ext cx="11730135" cy="1436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u="sng" dirty="0"/>
              <a:t>Analysis – </a:t>
            </a:r>
            <a:r>
              <a:rPr lang="en-GB" sz="1200" b="1" u="sng" dirty="0" err="1"/>
              <a:t>View:Buy</a:t>
            </a:r>
            <a:r>
              <a:rPr lang="en-GB" sz="1200" b="1" u="sng" dirty="0"/>
              <a:t> ratios</a:t>
            </a:r>
            <a:endParaRPr lang="en-GB" sz="1200" dirty="0"/>
          </a:p>
          <a:p>
            <a:pPr algn="l"/>
            <a:r>
              <a:rPr lang="en-GB" sz="1200" dirty="0"/>
              <a:t>Some products have a higher purchase rate if viewed. </a:t>
            </a:r>
            <a:r>
              <a:rPr lang="en-GB" sz="1200" b="1" u="sng" dirty="0"/>
              <a:t>Requires further research.</a:t>
            </a:r>
            <a:r>
              <a:rPr lang="en-GB" sz="1200" dirty="0"/>
              <a:t> Is </a:t>
            </a:r>
            <a:r>
              <a:rPr lang="en-GB" sz="1200"/>
              <a:t>it due </a:t>
            </a:r>
            <a:r>
              <a:rPr lang="en-GB" sz="1200" dirty="0"/>
              <a:t>to </a:t>
            </a:r>
            <a:r>
              <a:rPr lang="en-GB" sz="1200"/>
              <a:t>a small sample </a:t>
            </a:r>
            <a:r>
              <a:rPr lang="en-GB" sz="1200" dirty="0"/>
              <a:t>size or is </a:t>
            </a:r>
            <a:r>
              <a:rPr lang="en-GB" sz="1200"/>
              <a:t>this a trend? If it’s a trend </a:t>
            </a:r>
            <a:r>
              <a:rPr lang="en-GB" sz="1200" dirty="0"/>
              <a:t>I would </a:t>
            </a:r>
            <a:r>
              <a:rPr lang="en-GB" sz="1200"/>
              <a:t>recommend researching why as it may suggests </a:t>
            </a:r>
            <a:r>
              <a:rPr lang="en-GB" sz="1200" dirty="0"/>
              <a:t>options for expanding product lines.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 dirty="0"/>
              <a:t>Pair visibility of highly viewed products with high revenue per view products (and vice versa) by </a:t>
            </a:r>
            <a:r>
              <a:rPr lang="en-GB" sz="1200"/>
              <a:t>including them on </a:t>
            </a:r>
            <a:r>
              <a:rPr lang="en-GB" sz="1200" dirty="0"/>
              <a:t>respective product page or adding incentives (if you buy this product get a X% discount for another)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200"/>
              <a:t>Increase visibility &amp; </a:t>
            </a:r>
            <a:r>
              <a:rPr lang="en-GB" sz="1200" dirty="0"/>
              <a:t>marketing of gift cards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83A6A-45F9-6B7D-6552-9E51087657DD}"/>
              </a:ext>
            </a:extLst>
          </p:cNvPr>
          <p:cNvCxnSpPr>
            <a:cxnSpLocks/>
          </p:cNvCxnSpPr>
          <p:nvPr/>
        </p:nvCxnSpPr>
        <p:spPr>
          <a:xfrm>
            <a:off x="8812" y="5374014"/>
            <a:ext cx="12102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3F9C32-E9A4-3AF7-FFEC-54F098D92952}"/>
              </a:ext>
            </a:extLst>
          </p:cNvPr>
          <p:cNvCxnSpPr>
            <a:cxnSpLocks/>
          </p:cNvCxnSpPr>
          <p:nvPr/>
        </p:nvCxnSpPr>
        <p:spPr>
          <a:xfrm>
            <a:off x="8812" y="2575679"/>
            <a:ext cx="12102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5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50" y="107164"/>
            <a:ext cx="11783812" cy="815002"/>
          </a:xfrm>
        </p:spPr>
        <p:txBody>
          <a:bodyPr rtlCol="0">
            <a:noAutofit/>
          </a:bodyPr>
          <a:lstStyle/>
          <a:p>
            <a:pPr algn="l" rtl="0"/>
            <a:r>
              <a:rPr lang="en-GB" sz="4000" b="1" cap="all" spc="400">
                <a:solidFill>
                  <a:schemeClr val="bg1"/>
                </a:solidFill>
                <a:latin typeface="+mn-lt"/>
              </a:rPr>
              <a:t>Limitations, errors, Constraints</a:t>
            </a:r>
            <a:endParaRPr lang="en-GB" sz="40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8139BA-B73B-4E64-2CCB-27ED0E26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30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130EA-1F2F-343E-A2B1-C8AE17C49A41}"/>
              </a:ext>
            </a:extLst>
          </p:cNvPr>
          <p:cNvSpPr txBox="1">
            <a:spLocks/>
          </p:cNvSpPr>
          <p:nvPr/>
        </p:nvSpPr>
        <p:spPr>
          <a:xfrm>
            <a:off x="260044" y="1199436"/>
            <a:ext cx="6849883" cy="151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/>
              <a:t>Ingestion limitations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/>
              <a:t>Lack of production &amp; logistic cost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/>
              <a:t>Lack of CPA data – more data for traffic 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/>
              <a:t>Lack of refund data - (possible error in warehouse ingestion schema)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All values are null, might this suggest an error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53AC75-ECB2-1A85-8CAB-AACCC958B768}"/>
              </a:ext>
            </a:extLst>
          </p:cNvPr>
          <p:cNvSpPr txBox="1">
            <a:spLocks/>
          </p:cNvSpPr>
          <p:nvPr/>
        </p:nvSpPr>
        <p:spPr>
          <a:xfrm>
            <a:off x="6661885" y="2647148"/>
            <a:ext cx="4833617" cy="410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/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D7A11440-3700-F537-05B6-291467164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50" y="3058046"/>
            <a:ext cx="8602595" cy="2077078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en-GB" dirty="0"/>
              <a:t>With more time: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GB" dirty="0"/>
              <a:t>Further exploration of </a:t>
            </a:r>
            <a:r>
              <a:rPr lang="en-GB" b="1" i="1" dirty="0" err="1"/>
              <a:t>event_name</a:t>
            </a:r>
            <a:r>
              <a:rPr lang="en-GB" b="1" i="1" dirty="0"/>
              <a:t> </a:t>
            </a:r>
            <a:r>
              <a:rPr lang="en-GB" dirty="0"/>
              <a:t>data. (List to left)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 </a:t>
            </a:r>
            <a:r>
              <a:rPr lang="en-GB" b="1" i="1" dirty="0" err="1">
                <a:solidFill>
                  <a:schemeClr val="bg1"/>
                </a:solidFill>
              </a:rPr>
              <a:t>view_search_results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to analyse search terms and click throughs. Use combination of ML and NLP with python to predict search category to analyse search trends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Explore </a:t>
            </a:r>
            <a:r>
              <a:rPr lang="en-GB" b="1" i="1" dirty="0" err="1">
                <a:solidFill>
                  <a:schemeClr val="bg1"/>
                </a:solidFill>
              </a:rPr>
              <a:t>begin_checkout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to understand percentage of people who complete checkout. Check UX processes that cause frustration and lose sales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Explore </a:t>
            </a:r>
            <a:r>
              <a:rPr lang="en-GB" b="1" i="1" dirty="0" err="1">
                <a:solidFill>
                  <a:schemeClr val="bg1"/>
                </a:solidFill>
              </a:rPr>
              <a:t>user_engagement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&amp; </a:t>
            </a:r>
            <a:r>
              <a:rPr lang="en-GB" b="1" i="1" dirty="0" err="1">
                <a:solidFill>
                  <a:schemeClr val="bg1"/>
                </a:solidFill>
              </a:rPr>
              <a:t>page_view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to see which areas of the site has top engagement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GB" dirty="0"/>
              <a:t>More in depth trend analysis of previous topics, especially over steady time periods that are not so unprecedented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35C17-5D1B-BDB8-EB40-12CA42520EE0}"/>
              </a:ext>
            </a:extLst>
          </p:cNvPr>
          <p:cNvSpPr txBox="1"/>
          <p:nvPr/>
        </p:nvSpPr>
        <p:spPr>
          <a:xfrm>
            <a:off x="289250" y="5340917"/>
            <a:ext cx="84482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GB" sz="1400">
                <a:solidFill>
                  <a:schemeClr val="bg1"/>
                </a:solidFill>
              </a:rPr>
              <a:t>With more data: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More profit based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With more data on production costs I could offer insights into which products are making more profit / loss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More refund 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/>
                </a:solidFill>
              </a:rPr>
              <a:t>Are some products being refunded more than others? Why?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AB682B-583F-957B-8A91-C954C7AC6458}"/>
              </a:ext>
            </a:extLst>
          </p:cNvPr>
          <p:cNvCxnSpPr>
            <a:cxnSpLocks/>
          </p:cNvCxnSpPr>
          <p:nvPr/>
        </p:nvCxnSpPr>
        <p:spPr>
          <a:xfrm>
            <a:off x="172528" y="5224724"/>
            <a:ext cx="9161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B7A803-C566-5852-F6D7-14BDBB8F5530}"/>
              </a:ext>
            </a:extLst>
          </p:cNvPr>
          <p:cNvCxnSpPr>
            <a:cxnSpLocks/>
          </p:cNvCxnSpPr>
          <p:nvPr/>
        </p:nvCxnSpPr>
        <p:spPr>
          <a:xfrm>
            <a:off x="172528" y="2836936"/>
            <a:ext cx="9161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B3120A-554F-6682-A6FF-EEDB2617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222" y="1957321"/>
            <a:ext cx="2328734" cy="400613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1F459A41-7804-BA6A-0760-D5ED7094D138}"/>
              </a:ext>
            </a:extLst>
          </p:cNvPr>
          <p:cNvSpPr txBox="1">
            <a:spLocks/>
          </p:cNvSpPr>
          <p:nvPr/>
        </p:nvSpPr>
        <p:spPr>
          <a:xfrm>
            <a:off x="9578155" y="1690833"/>
            <a:ext cx="1917347" cy="26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/>
              <a:t>List of event names</a:t>
            </a:r>
            <a:endParaRPr lang="en-GB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3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Data driven proposals to increase sales revenue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>
          <a:xfrm>
            <a:off x="1380661" y="2426879"/>
            <a:ext cx="1677195" cy="1677195"/>
          </a:xfrm>
        </p:spPr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>
          <a:xfrm>
            <a:off x="3678700" y="3127496"/>
            <a:ext cx="1967386" cy="1953157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764" y="5570376"/>
            <a:ext cx="4511350" cy="128762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/>
              <a:t>Thanks for listening!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>
          <a:xfrm>
            <a:off x="943614" y="4419010"/>
            <a:ext cx="3311095" cy="2438990"/>
          </a:xfr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7FD5434B-4D24-31AB-080E-16F7C03513C1}"/>
              </a:ext>
            </a:extLst>
          </p:cNvPr>
          <p:cNvSpPr txBox="1">
            <a:spLocks/>
          </p:cNvSpPr>
          <p:nvPr/>
        </p:nvSpPr>
        <p:spPr>
          <a:xfrm>
            <a:off x="3648866" y="407499"/>
            <a:ext cx="8284987" cy="820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4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Summary &amp; Questions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5A6ECF0-1EBA-8B95-F8F3-CCFFA6250302}"/>
              </a:ext>
            </a:extLst>
          </p:cNvPr>
          <p:cNvSpPr txBox="1">
            <a:spLocks/>
          </p:cNvSpPr>
          <p:nvPr/>
        </p:nvSpPr>
        <p:spPr>
          <a:xfrm>
            <a:off x="6250066" y="1465491"/>
            <a:ext cx="5768160" cy="221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/>
              <a:t>Suggestion 1.1: Explore methods that increase </a:t>
            </a:r>
            <a:r>
              <a:rPr lang="en-GB" sz="1200" b="1" u="sng"/>
              <a:t>referral</a:t>
            </a:r>
            <a:r>
              <a:rPr lang="en-GB" sz="1200"/>
              <a:t> traffic</a:t>
            </a:r>
          </a:p>
          <a:p>
            <a:pPr algn="l"/>
            <a:endParaRPr lang="en-GB" sz="1200"/>
          </a:p>
          <a:p>
            <a:pPr algn="l"/>
            <a:r>
              <a:rPr lang="en-GB" sz="1200"/>
              <a:t>Suggestion 2.1: Research UX design during checkout process</a:t>
            </a:r>
          </a:p>
          <a:p>
            <a:pPr algn="l"/>
            <a:r>
              <a:rPr lang="en-GB" sz="1200"/>
              <a:t>Suggestion 2.2: Incentivise additional purchases to increase average transaction revenue</a:t>
            </a:r>
          </a:p>
          <a:p>
            <a:pPr algn="l"/>
            <a:endParaRPr lang="en-GB" sz="1200"/>
          </a:p>
          <a:p>
            <a:pPr algn="l"/>
            <a:r>
              <a:rPr lang="en-GB" sz="1200"/>
              <a:t>Suggestion 3.1: Research products with higher view:buy ratios</a:t>
            </a:r>
          </a:p>
          <a:p>
            <a:pPr algn="l"/>
            <a:r>
              <a:rPr lang="en-GB" sz="1200"/>
              <a:t>Suggestion 3.2: Increase gift card visibility &amp; marketing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57245-8B47-D1A1-B5AA-5814EA0D14CC}"/>
              </a:ext>
            </a:extLst>
          </p:cNvPr>
          <p:cNvSpPr txBox="1"/>
          <p:nvPr/>
        </p:nvSpPr>
        <p:spPr>
          <a:xfrm>
            <a:off x="6266930" y="4062812"/>
            <a:ext cx="195052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500">
                <a:solidFill>
                  <a:schemeClr val="bg1"/>
                </a:solidFill>
              </a:rPr>
              <a:t>Questions?</a:t>
            </a:r>
            <a:endParaRPr lang="en-GB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4100</TotalTime>
  <Words>1466</Words>
  <Application>Microsoft Office PowerPoint</Application>
  <PresentationFormat>Widescreen</PresentationFormat>
  <Paragraphs>375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Univers</vt:lpstr>
      <vt:lpstr>GradientUnivers</vt:lpstr>
      <vt:lpstr>DATA DRIVEN PROPOSALs TO INCREASE SALES REVENUE</vt:lpstr>
      <vt:lpstr>Introduction</vt:lpstr>
      <vt:lpstr>Analysis - Traffic Origins </vt:lpstr>
      <vt:lpstr>Analysis – transaction process</vt:lpstr>
      <vt:lpstr>Analysis – View:Buy ratios</vt:lpstr>
      <vt:lpstr>Recommendations</vt:lpstr>
      <vt:lpstr>Limitations, errors, Constraints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RECCOMMENDATION OF DATA DRIVEN PROPOSAL TO INCREASE SALES REVENUE</dc:title>
  <dc:creator>Rykari .</dc:creator>
  <cp:lastModifiedBy>Rykari .</cp:lastModifiedBy>
  <cp:revision>28</cp:revision>
  <dcterms:created xsi:type="dcterms:W3CDTF">2023-06-03T11:24:58Z</dcterms:created>
  <dcterms:modified xsi:type="dcterms:W3CDTF">2023-06-23T17:33:59Z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