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embeddedFontLst>
    <p:embeddedFont>
      <p:font typeface="IBM Plex Sans Condensed" panose="020B0604020202020204" charset="0"/>
      <p:regular r:id="rId53"/>
    </p:embeddedFont>
    <p:embeddedFont>
      <p:font typeface="Courier New OS Bold Italics" panose="020B0604020202020204" charset="0"/>
      <p:regular r:id="rId54"/>
    </p:embeddedFont>
    <p:embeddedFont>
      <p:font typeface="Open Sans" panose="020B0604020202020204" charset="0"/>
      <p:regular r:id="rId55"/>
    </p:embeddedFont>
    <p:embeddedFont>
      <p:font typeface="Courier New OS Bold" panose="02070609020205020404" charset="0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IBM Plex Sans Italics" panose="020B0604020202020204" charset="0"/>
      <p:regular r:id="rId61"/>
    </p:embeddedFont>
    <p:embeddedFont>
      <p:font typeface="IBM Plex Sans Condensed Italics" panose="020B0604020202020204" charset="0"/>
      <p:regular r:id="rId62"/>
    </p:embeddedFont>
    <p:embeddedFont>
      <p:font typeface="IBM Plex Sans Condensed Bold" panose="020B0604020202020204" charset="0"/>
      <p:regular r:id="rId63"/>
    </p:embeddedFont>
    <p:embeddedFont>
      <p:font typeface="Courier New OS" panose="02070609020205020404" charset="0"/>
      <p:regular r:id="rId64"/>
    </p:embeddedFont>
    <p:embeddedFont>
      <p:font typeface="Arimo" panose="020B0604020202020204" charset="0"/>
      <p:regular r:id="rId65"/>
    </p:embeddedFont>
    <p:embeddedFont>
      <p:font typeface="IBM Plex Sans" panose="020B0604020202020204" charset="0"/>
      <p:regular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6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3.sv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27.png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29.png"/><Relationship Id="rId4" Type="http://schemas.openxmlformats.org/officeDocument/2006/relationships/image" Target="../media/image4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40.png"/><Relationship Id="rId18" Type="http://schemas.openxmlformats.org/officeDocument/2006/relationships/image" Target="../media/image66.svg"/><Relationship Id="rId3" Type="http://schemas.openxmlformats.org/officeDocument/2006/relationships/image" Target="../media/image6.png"/><Relationship Id="rId21" Type="http://schemas.openxmlformats.org/officeDocument/2006/relationships/hyperlink" Target="http://developer.android.com/guide/topics/manifest/data-element.html#port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60.svg"/><Relationship Id="rId17" Type="http://schemas.openxmlformats.org/officeDocument/2006/relationships/image" Target="../media/image42.png"/><Relationship Id="rId2" Type="http://schemas.openxmlformats.org/officeDocument/2006/relationships/image" Target="../media/image5.png"/><Relationship Id="rId16" Type="http://schemas.openxmlformats.org/officeDocument/2006/relationships/image" Target="../media/image64.svg"/><Relationship Id="rId20" Type="http://schemas.openxmlformats.org/officeDocument/2006/relationships/hyperlink" Target="http://developer.android.com/guide/topics/manifest/data-element.html#hos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hyperlink" Target="http://developer.android.com/guide/topics/manifest/data-element.html#mime" TargetMode="External"/><Relationship Id="rId10" Type="http://schemas.openxmlformats.org/officeDocument/2006/relationships/image" Target="../media/image58.svg"/><Relationship Id="rId19" Type="http://schemas.openxmlformats.org/officeDocument/2006/relationships/hyperlink" Target="http://developer.android.com/guide/topics/manifest/data-element.html#scheme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62.svg"/><Relationship Id="rId22" Type="http://schemas.openxmlformats.org/officeDocument/2006/relationships/hyperlink" Target="http://developer.android.com/guide/topics/manifest/data-element.html#path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jpe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jpe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jpe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e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sv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sv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sv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svg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5128260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0"/>
                </a:moveTo>
                <a:lnTo>
                  <a:pt x="9144000" y="0"/>
                </a:lnTo>
                <a:lnTo>
                  <a:pt x="9144000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5105400"/>
            <a:ext cx="9144000" cy="112776"/>
          </a:xfrm>
          <a:custGeom>
            <a:avLst/>
            <a:gdLst/>
            <a:ahLst/>
            <a:cxnLst/>
            <a:rect l="l" t="t" r="r" b="b"/>
            <a:pathLst>
              <a:path w="9144000" h="112776">
                <a:moveTo>
                  <a:pt x="0" y="0"/>
                </a:moveTo>
                <a:lnTo>
                  <a:pt x="9144000" y="0"/>
                </a:lnTo>
                <a:lnTo>
                  <a:pt x="9144000" y="112776"/>
                </a:lnTo>
                <a:lnTo>
                  <a:pt x="0" y="112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0" r="-35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7720" y="3468624"/>
            <a:ext cx="7658100" cy="1014984"/>
          </a:xfrm>
          <a:custGeom>
            <a:avLst/>
            <a:gdLst/>
            <a:ahLst/>
            <a:cxnLst/>
            <a:rect l="l" t="t" r="r" b="b"/>
            <a:pathLst>
              <a:path w="7658100" h="1014984">
                <a:moveTo>
                  <a:pt x="0" y="0"/>
                </a:moveTo>
                <a:lnTo>
                  <a:pt x="7658100" y="0"/>
                </a:lnTo>
                <a:lnTo>
                  <a:pt x="7658100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21206" y="5415058"/>
            <a:ext cx="557956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795" spc="-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Ths. </a:t>
            </a:r>
            <a:r>
              <a:rPr lang="en-US" sz="2795" spc="-19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 Thị Thúy Hà</a:t>
            </a:r>
            <a:endParaRPr lang="en-US" sz="2798" spc="-1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791843"/>
            <a:ext cx="966607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Extras: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8893" y="3878990"/>
            <a:ext cx="3567979" cy="1870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-16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 qua Bundle:</a:t>
            </a:r>
          </a:p>
          <a:p>
            <a:pPr algn="just">
              <a:lnSpc>
                <a:spcPts val="2881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new Intent(); Bundle bundle = new Bundle(); bundle.putInt(“SoNguyenX”, x); intent.putExtras(bundle);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2259863"/>
            <a:ext cx="4562704" cy="41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dụ: gửi số nguyên x vào Intent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893" y="2698775"/>
            <a:ext cx="3742353" cy="114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Trực tiếp:</a:t>
            </a:r>
          </a:p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new Intent(); intent.putExtra(“SoNguyenX”, x);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13588"/>
            <a:ext cx="3063240" cy="568452"/>
          </a:xfrm>
          <a:custGeom>
            <a:avLst/>
            <a:gdLst/>
            <a:ahLst/>
            <a:cxnLst/>
            <a:rect l="l" t="t" r="r" b="b"/>
            <a:pathLst>
              <a:path w="3063240" h="568452">
                <a:moveTo>
                  <a:pt x="0" y="0"/>
                </a:moveTo>
                <a:lnTo>
                  <a:pt x="3063240" y="0"/>
                </a:lnTo>
                <a:lnTo>
                  <a:pt x="3063240" y="568452"/>
                </a:lnTo>
                <a:lnTo>
                  <a:pt x="0" y="568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76680" y="2076193"/>
            <a:ext cx="2423322" cy="2673601"/>
          </a:xfrm>
          <a:custGeom>
            <a:avLst/>
            <a:gdLst/>
            <a:ahLst/>
            <a:cxnLst/>
            <a:rect l="l" t="t" r="r" b="b"/>
            <a:pathLst>
              <a:path w="2493769" h="2673601">
                <a:moveTo>
                  <a:pt x="0" y="0"/>
                </a:moveTo>
                <a:lnTo>
                  <a:pt x="2493769" y="0"/>
                </a:lnTo>
                <a:lnTo>
                  <a:pt x="2493769" y="2673601"/>
                </a:lnTo>
                <a:lnTo>
                  <a:pt x="0" y="26736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3185" y="1595161"/>
            <a:ext cx="137789" cy="33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3530" y="1620041"/>
            <a:ext cx="1368876" cy="68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 xuất:</a:t>
            </a:r>
          </a:p>
          <a:p>
            <a:pPr algn="l">
              <a:lnSpc>
                <a:spcPts val="3094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4614" y="2062705"/>
            <a:ext cx="3830888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 xuất dữ liệu trực tiếp Extras: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1190" y="2469918"/>
            <a:ext cx="4575505" cy="26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28">
                <a:solidFill>
                  <a:srgbClr val="E66C7D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1800" spc="-2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Dùng phương thức </a:t>
            </a:r>
            <a:r>
              <a:rPr lang="en-US" sz="1800" spc="-28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get&lt;KDL&gt;Extra(Key,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9790" y="2734713"/>
            <a:ext cx="4248293" cy="269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DefaultValue)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 truy xuất dữ liệu Intent.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1190" y="3201438"/>
            <a:ext cx="5216890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getExtras() 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 truy xuất đối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9790" y="3818658"/>
            <a:ext cx="2729741" cy="15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tượng Bundle trong Intent.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1190" y="3833517"/>
            <a:ext cx="3994214" cy="46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get&lt;KDL&gt;(Key,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790" y="4422162"/>
            <a:ext cx="4983947" cy="15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DefaultValue) 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 truy xuất dữ liệu trong Bundle.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1818" y="2942996"/>
            <a:ext cx="106937" cy="32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3"/>
              </a:lnSpc>
            </a:pPr>
            <a:r>
              <a:rPr lang="en-US" sz="1802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4614" y="3022159"/>
            <a:ext cx="2118779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 qua Bundle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50409" y="4369384"/>
            <a:ext cx="644633" cy="2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spc="-9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Bundle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7272" y="2017852"/>
            <a:ext cx="116712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1596" spc="-7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 </a:t>
            </a:r>
            <a:r>
              <a:rPr lang="en-US" sz="1596" spc="-7" dirty="0" err="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getIntent</a:t>
            </a:r>
            <a:r>
              <a:rPr lang="en-US" sz="1596" spc="-7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()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37377" y="4505906"/>
            <a:ext cx="562346" cy="2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29902" y="2725874"/>
            <a:ext cx="506320" cy="38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</a:pPr>
            <a:r>
              <a:rPr lang="en-US" sz="1596" spc="-9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34399" y="3165805"/>
            <a:ext cx="1010574" cy="869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</a:t>
            </a:r>
          </a:p>
          <a:p>
            <a:pPr algn="l">
              <a:lnSpc>
                <a:spcPts val="3990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getExtras()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13588"/>
            <a:ext cx="3063240" cy="568452"/>
          </a:xfrm>
          <a:custGeom>
            <a:avLst/>
            <a:gdLst/>
            <a:ahLst/>
            <a:cxnLst/>
            <a:rect l="l" t="t" r="r" b="b"/>
            <a:pathLst>
              <a:path w="3063240" h="568452">
                <a:moveTo>
                  <a:pt x="0" y="0"/>
                </a:moveTo>
                <a:lnTo>
                  <a:pt x="3063240" y="0"/>
                </a:lnTo>
                <a:lnTo>
                  <a:pt x="3063240" y="568452"/>
                </a:lnTo>
                <a:lnTo>
                  <a:pt x="0" y="568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791843"/>
            <a:ext cx="1368381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 xuất: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8893" y="3878990"/>
            <a:ext cx="5563714" cy="1504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 qua Bundle:</a:t>
            </a:r>
          </a:p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getIntent(); Bundle bundle = intent.getExtras(); int soNguyenX = bundle.getInt(“SoNguyenX”, 0);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2259863"/>
            <a:ext cx="6633896" cy="41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dụ: truy xuất số nguyên được gửi trong Intent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893" y="2698775"/>
            <a:ext cx="6022286" cy="1148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Trực tiếp:</a:t>
            </a:r>
          </a:p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getIntent(); int soNguyenX = intent.getIntExtra(“SoNguyenX”, 0);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4068" y="266700"/>
            <a:ext cx="6890004" cy="1060704"/>
          </a:xfrm>
          <a:custGeom>
            <a:avLst/>
            <a:gdLst/>
            <a:ahLst/>
            <a:cxnLst/>
            <a:rect l="l" t="t" r="r" b="b"/>
            <a:pathLst>
              <a:path w="6890004" h="1060704">
                <a:moveTo>
                  <a:pt x="0" y="0"/>
                </a:moveTo>
                <a:lnTo>
                  <a:pt x="6890004" y="0"/>
                </a:lnTo>
                <a:lnTo>
                  <a:pt x="6890004" y="1060704"/>
                </a:lnTo>
                <a:lnTo>
                  <a:pt x="0" y="1060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9596"/>
            <a:ext cx="114538" cy="28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808074"/>
            <a:ext cx="7242781" cy="60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4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Việc gửi và phản hồi Intent trong Activity được chia làm 3 bước</a:t>
            </a:r>
          </a:p>
          <a:p>
            <a:pPr algn="l">
              <a:lnSpc>
                <a:spcPts val="2549"/>
              </a:lnSpc>
            </a:pPr>
            <a:r>
              <a:rPr lang="en-US" sz="162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9569" y="3385842"/>
            <a:ext cx="96117" cy="28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62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5251856"/>
            <a:ext cx="96117" cy="28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62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234584"/>
            <a:ext cx="7112651" cy="54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 1: Gửi Intent thông qua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startActivityForResult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() bao gồm 2 tham số: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8893" y="2752363"/>
            <a:ext cx="4740459" cy="684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dữ liệu cần gửi để xử lý.</a:t>
            </a:r>
          </a:p>
          <a:p>
            <a:pPr algn="l">
              <a:lnSpc>
                <a:spcPts val="216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requestCode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mã yêu cầu xử lý từ phía gửi.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365" y="3410731"/>
            <a:ext cx="7455675" cy="629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 2: Nhận và xử lý Intent, sau đó xác nhận thông tin phản hồi thông </a:t>
            </a:r>
          </a:p>
          <a:p>
            <a:pPr algn="l">
              <a:lnSpc>
                <a:spcPts val="1299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setResult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() trong thành phần ứng dụng phản hồi.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893" y="3938292"/>
            <a:ext cx="7116175" cy="43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Khởi tạo đối tượng Intent, thiết lập các thuộc tính cần thiết: action,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7493" y="4488837"/>
            <a:ext cx="1122493" cy="15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category…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8893" y="4503696"/>
            <a:ext cx="7393410" cy="79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Gửi dữ liệu phản hồi trực tiếp vào Intent hoặc thông qua biến Bundle.</a:t>
            </a:r>
          </a:p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Gọi phương thức setResult với tham số truyền vào là Intent.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365" y="5162445"/>
            <a:ext cx="6805822" cy="46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 2: Gọi phương thức onActivityResult() truy xuất ba tham số: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8893" y="5805926"/>
            <a:ext cx="6223673" cy="813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requestCode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mã yêu cầu giải quyết với intent tương ứng.</a:t>
            </a:r>
          </a:p>
          <a:p>
            <a:pPr algn="l">
              <a:lnSpc>
                <a:spcPts val="428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resultCode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mã kết quả nhận về từ phía phản hồi.</a:t>
            </a:r>
          </a:p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dữ liệu nhận về từ phía phản hồi.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4068" y="597408"/>
            <a:ext cx="6446520" cy="484632"/>
          </a:xfrm>
          <a:custGeom>
            <a:avLst/>
            <a:gdLst/>
            <a:ahLst/>
            <a:cxnLst/>
            <a:rect l="l" t="t" r="r" b="b"/>
            <a:pathLst>
              <a:path w="6446520" h="484632">
                <a:moveTo>
                  <a:pt x="0" y="0"/>
                </a:moveTo>
                <a:lnTo>
                  <a:pt x="6446520" y="0"/>
                </a:lnTo>
                <a:lnTo>
                  <a:pt x="644652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9625" y="3059173"/>
            <a:ext cx="7748521" cy="1707385"/>
          </a:xfrm>
          <a:custGeom>
            <a:avLst/>
            <a:gdLst/>
            <a:ahLst/>
            <a:cxnLst/>
            <a:rect l="l" t="t" r="r" b="b"/>
            <a:pathLst>
              <a:path w="7748521" h="1707385">
                <a:moveTo>
                  <a:pt x="0" y="0"/>
                </a:moveTo>
                <a:lnTo>
                  <a:pt x="7748521" y="0"/>
                </a:lnTo>
                <a:lnTo>
                  <a:pt x="7748521" y="1707385"/>
                </a:lnTo>
                <a:lnTo>
                  <a:pt x="0" y="1707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74865" y="6555467"/>
            <a:ext cx="173650" cy="19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202" spc="-15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9140" y="3183331"/>
            <a:ext cx="2796654" cy="145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1"/>
              </a:lnSpc>
            </a:pPr>
            <a:r>
              <a:rPr lang="en-US" sz="1596" spc="-7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 getIntent() </a:t>
            </a:r>
            <a:r>
              <a:rPr lang="en-US" sz="1596" spc="-7">
                <a:solidFill>
                  <a:srgbClr val="7030A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onActivityResult(int, int, Intent) </a:t>
            </a:r>
            <a:r>
              <a:rPr lang="en-US" sz="1596" spc="-7">
                <a:solidFill>
                  <a:srgbClr val="007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setResult(Intent) finish()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32247" y="4263085"/>
            <a:ext cx="506530" cy="2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spc="-9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44953" y="3175454"/>
            <a:ext cx="506320" cy="2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spc="-9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21352" y="3181807"/>
            <a:ext cx="1755648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6" spc="-11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</a:t>
            </a:r>
            <a:r>
              <a:rPr lang="en-US" sz="1596" spc="-11" dirty="0" err="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setExtras</a:t>
            </a:r>
            <a:r>
              <a:rPr lang="en-US" sz="1596" spc="-11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(Bundle) </a:t>
            </a:r>
            <a:r>
              <a:rPr lang="en-US" sz="1596" spc="-11" dirty="0" err="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getExtras</a:t>
            </a:r>
            <a:r>
              <a:rPr lang="en-US" sz="1596" spc="-11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() </a:t>
            </a:r>
            <a:r>
              <a:rPr lang="en-US" sz="1596" spc="-11" dirty="0" err="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setData</a:t>
            </a:r>
            <a:r>
              <a:rPr lang="en-US" sz="1596" spc="-11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(Uri)</a:t>
            </a:r>
          </a:p>
          <a:p>
            <a:pPr algn="l">
              <a:lnSpc>
                <a:spcPts val="2237"/>
              </a:lnSpc>
            </a:pPr>
            <a:r>
              <a:rPr lang="en-US" sz="1598" spc="-11" dirty="0" err="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getData</a:t>
            </a:r>
            <a:r>
              <a:rPr lang="en-US" sz="1598" spc="-11" dirty="0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()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99786" y="4177360"/>
            <a:ext cx="402574" cy="2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23586" y="3627701"/>
            <a:ext cx="562346" cy="12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33770" y="3700853"/>
            <a:ext cx="644633" cy="61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"/>
              </a:lnSpc>
            </a:pPr>
            <a:r>
              <a:rPr lang="en-US" sz="1596" spc="-9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Bundle</a:t>
            </a:r>
          </a:p>
          <a:p>
            <a:pPr algn="ctr">
              <a:lnSpc>
                <a:spcPts val="3990"/>
              </a:lnSpc>
            </a:pPr>
            <a:r>
              <a:rPr lang="en-US" sz="1596" spc="-11">
                <a:solidFill>
                  <a:srgbClr val="33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Uri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4068" y="266700"/>
            <a:ext cx="6890004" cy="1060704"/>
          </a:xfrm>
          <a:custGeom>
            <a:avLst/>
            <a:gdLst/>
            <a:ahLst/>
            <a:cxnLst/>
            <a:rect l="l" t="t" r="r" b="b"/>
            <a:pathLst>
              <a:path w="6890004" h="1060704">
                <a:moveTo>
                  <a:pt x="0" y="0"/>
                </a:moveTo>
                <a:lnTo>
                  <a:pt x="6890004" y="0"/>
                </a:lnTo>
                <a:lnTo>
                  <a:pt x="6890004" y="1060704"/>
                </a:lnTo>
                <a:lnTo>
                  <a:pt x="0" y="1060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936748" y="3344685"/>
            <a:ext cx="3311528" cy="101575"/>
            <a:chOff x="0" y="0"/>
            <a:chExt cx="3311525" cy="101575"/>
          </a:xfrm>
        </p:grpSpPr>
        <p:sp>
          <p:nvSpPr>
            <p:cNvPr id="6" name="Freeform 6"/>
            <p:cNvSpPr/>
            <p:nvPr/>
          </p:nvSpPr>
          <p:spPr>
            <a:xfrm>
              <a:off x="0" y="-889"/>
              <a:ext cx="3311525" cy="103378"/>
            </a:xfrm>
            <a:custGeom>
              <a:avLst/>
              <a:gdLst/>
              <a:ahLst/>
              <a:cxnLst/>
              <a:rect l="l" t="t" r="r" b="b"/>
              <a:pathLst>
                <a:path w="3311525" h="103378">
                  <a:moveTo>
                    <a:pt x="0" y="45339"/>
                  </a:moveTo>
                  <a:lnTo>
                    <a:pt x="3298952" y="45339"/>
                  </a:lnTo>
                  <a:lnTo>
                    <a:pt x="3298952" y="58039"/>
                  </a:lnTo>
                  <a:lnTo>
                    <a:pt x="0" y="58039"/>
                  </a:lnTo>
                  <a:close/>
                  <a:moveTo>
                    <a:pt x="3225927" y="1778"/>
                  </a:moveTo>
                  <a:lnTo>
                    <a:pt x="3311525" y="51689"/>
                  </a:lnTo>
                  <a:lnTo>
                    <a:pt x="3225927" y="101600"/>
                  </a:lnTo>
                  <a:cubicBezTo>
                    <a:pt x="3222879" y="103378"/>
                    <a:pt x="3219069" y="102362"/>
                    <a:pt x="3217291" y="99314"/>
                  </a:cubicBezTo>
                  <a:lnTo>
                    <a:pt x="3216529" y="92456"/>
                  </a:lnTo>
                  <a:lnTo>
                    <a:pt x="3295777" y="46228"/>
                  </a:lnTo>
                  <a:lnTo>
                    <a:pt x="3295777" y="57150"/>
                  </a:lnTo>
                  <a:lnTo>
                    <a:pt x="3219577" y="12700"/>
                  </a:lnTo>
                  <a:cubicBezTo>
                    <a:pt x="3216529" y="10922"/>
                    <a:pt x="3215513" y="7112"/>
                    <a:pt x="3217291" y="4064"/>
                  </a:cubicBezTo>
                  <a:lnTo>
                    <a:pt x="3222879" y="0"/>
                  </a:lnTo>
                  <a:close/>
                </a:path>
              </a:pathLst>
            </a:custGeom>
            <a:solidFill>
              <a:srgbClr val="3366F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25424" y="2778252"/>
            <a:ext cx="2211324" cy="2644140"/>
            <a:chOff x="0" y="0"/>
            <a:chExt cx="2948432" cy="35255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48432" cy="3525520"/>
            </a:xfrm>
            <a:custGeom>
              <a:avLst/>
              <a:gdLst/>
              <a:ahLst/>
              <a:cxnLst/>
              <a:rect l="l" t="t" r="r" b="b"/>
              <a:pathLst>
                <a:path w="2948432" h="3525520">
                  <a:moveTo>
                    <a:pt x="2866136" y="55880"/>
                  </a:moveTo>
                  <a:lnTo>
                    <a:pt x="2866136" y="3416808"/>
                  </a:lnTo>
                  <a:lnTo>
                    <a:pt x="82296" y="3416808"/>
                  </a:lnTo>
                  <a:lnTo>
                    <a:pt x="82296" y="55880"/>
                  </a:lnTo>
                  <a:close/>
                  <a:moveTo>
                    <a:pt x="0" y="0"/>
                  </a:moveTo>
                  <a:lnTo>
                    <a:pt x="0" y="3525520"/>
                  </a:lnTo>
                  <a:lnTo>
                    <a:pt x="2948432" y="3525520"/>
                  </a:lnTo>
                  <a:lnTo>
                    <a:pt x="2948432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704593" y="2737609"/>
            <a:ext cx="2252977" cy="2685793"/>
          </a:xfrm>
          <a:custGeom>
            <a:avLst/>
            <a:gdLst/>
            <a:ahLst/>
            <a:cxnLst/>
            <a:rect l="l" t="t" r="r" b="b"/>
            <a:pathLst>
              <a:path w="2252977" h="2685793">
                <a:moveTo>
                  <a:pt x="0" y="0"/>
                </a:moveTo>
                <a:lnTo>
                  <a:pt x="2252977" y="0"/>
                </a:lnTo>
                <a:lnTo>
                  <a:pt x="2252977" y="2685793"/>
                </a:lnTo>
                <a:lnTo>
                  <a:pt x="0" y="2685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187440" y="2923032"/>
            <a:ext cx="2212848" cy="2644140"/>
            <a:chOff x="0" y="0"/>
            <a:chExt cx="2950464" cy="35255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50464" cy="3525520"/>
            </a:xfrm>
            <a:custGeom>
              <a:avLst/>
              <a:gdLst/>
              <a:ahLst/>
              <a:cxnLst/>
              <a:rect l="l" t="t" r="r" b="b"/>
              <a:pathLst>
                <a:path w="2950464" h="3525520">
                  <a:moveTo>
                    <a:pt x="2868168" y="55880"/>
                  </a:moveTo>
                  <a:lnTo>
                    <a:pt x="2868168" y="3416808"/>
                  </a:lnTo>
                  <a:lnTo>
                    <a:pt x="82296" y="3416808"/>
                  </a:lnTo>
                  <a:lnTo>
                    <a:pt x="82296" y="55880"/>
                  </a:lnTo>
                  <a:close/>
                  <a:moveTo>
                    <a:pt x="0" y="0"/>
                  </a:moveTo>
                  <a:lnTo>
                    <a:pt x="0" y="3525520"/>
                  </a:lnTo>
                  <a:lnTo>
                    <a:pt x="2950464" y="3525520"/>
                  </a:lnTo>
                  <a:lnTo>
                    <a:pt x="2950464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2873245" y="2882389"/>
            <a:ext cx="5547865" cy="2685793"/>
          </a:xfrm>
          <a:custGeom>
            <a:avLst/>
            <a:gdLst/>
            <a:ahLst/>
            <a:cxnLst/>
            <a:rect l="l" t="t" r="r" b="b"/>
            <a:pathLst>
              <a:path w="5547865" h="2685793">
                <a:moveTo>
                  <a:pt x="0" y="0"/>
                </a:moveTo>
                <a:lnTo>
                  <a:pt x="5547865" y="0"/>
                </a:lnTo>
                <a:lnTo>
                  <a:pt x="5547865" y="2685793"/>
                </a:lnTo>
                <a:lnTo>
                  <a:pt x="0" y="26857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0936" y="1957349"/>
            <a:ext cx="137960" cy="16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281" y="2029968"/>
            <a:ext cx="2678173" cy="207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1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Mô hình hoạt động: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45504" y="3759298"/>
            <a:ext cx="235932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004" spc="-14" dirty="0" err="1">
                <a:solidFill>
                  <a:srgbClr val="AD5C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setResult</a:t>
            </a:r>
            <a:r>
              <a:rPr lang="en-US" sz="2004" spc="-14" dirty="0">
                <a:solidFill>
                  <a:srgbClr val="AD5C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(intent)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00400" y="4368898"/>
            <a:ext cx="284124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004" spc="-14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onActivityResult</a:t>
            </a:r>
            <a:r>
              <a:rPr lang="en-US" sz="2004" spc="-14" dirty="0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(intent)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78402" y="3025616"/>
            <a:ext cx="329792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startActivtyForResult</a:t>
            </a:r>
            <a:r>
              <a:rPr lang="en-US" sz="2004" spc="-14" dirty="0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(intent)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70302" y="3625406"/>
            <a:ext cx="131084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 dirty="0" err="1">
                <a:solidFill>
                  <a:srgbClr val="AD5C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getIntent</a:t>
            </a:r>
            <a:endParaRPr lang="en-US" sz="2006" spc="-14" dirty="0">
              <a:solidFill>
                <a:srgbClr val="AD5C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04265" y="3707663"/>
            <a:ext cx="1281046" cy="723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-1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SendActivity</a:t>
            </a:r>
          </a:p>
          <a:p>
            <a:pPr algn="ctr">
              <a:lnSpc>
                <a:spcPts val="2520"/>
              </a:lnSpc>
            </a:pPr>
            <a:r>
              <a:rPr lang="en-US" sz="1800" spc="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requestCode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00216" y="3759298"/>
            <a:ext cx="85318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2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67173" y="3670935"/>
            <a:ext cx="747084" cy="36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 spc="5" dirty="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Receive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67173" y="4218156"/>
            <a:ext cx="12600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 spc="5" dirty="0" err="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resultCode</a:t>
            </a:r>
            <a:endParaRPr lang="en-US" sz="1800" spc="5" dirty="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4068" y="597408"/>
            <a:ext cx="3598164" cy="477012"/>
          </a:xfrm>
          <a:custGeom>
            <a:avLst/>
            <a:gdLst/>
            <a:ahLst/>
            <a:cxnLst/>
            <a:rect l="l" t="t" r="r" b="b"/>
            <a:pathLst>
              <a:path w="3598164" h="477012">
                <a:moveTo>
                  <a:pt x="0" y="0"/>
                </a:moveTo>
                <a:lnTo>
                  <a:pt x="3598164" y="0"/>
                </a:lnTo>
                <a:lnTo>
                  <a:pt x="3598164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34340" y="1524000"/>
            <a:ext cx="4018788" cy="1371600"/>
          </a:xfrm>
          <a:custGeom>
            <a:avLst/>
            <a:gdLst/>
            <a:ahLst/>
            <a:cxnLst/>
            <a:rect l="l" t="t" r="r" b="b"/>
            <a:pathLst>
              <a:path w="4018788" h="1371600">
                <a:moveTo>
                  <a:pt x="0" y="0"/>
                </a:moveTo>
                <a:lnTo>
                  <a:pt x="4018788" y="0"/>
                </a:lnTo>
                <a:lnTo>
                  <a:pt x="4018788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9392" y="3971544"/>
            <a:ext cx="3980688" cy="2343912"/>
          </a:xfrm>
          <a:custGeom>
            <a:avLst/>
            <a:gdLst/>
            <a:ahLst/>
            <a:cxnLst/>
            <a:rect l="l" t="t" r="r" b="b"/>
            <a:pathLst>
              <a:path w="3980688" h="2343912">
                <a:moveTo>
                  <a:pt x="0" y="0"/>
                </a:moveTo>
                <a:lnTo>
                  <a:pt x="3980688" y="0"/>
                </a:lnTo>
                <a:lnTo>
                  <a:pt x="3980688" y="2343912"/>
                </a:lnTo>
                <a:lnTo>
                  <a:pt x="0" y="2343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90160" y="2461260"/>
            <a:ext cx="4000500" cy="1799844"/>
          </a:xfrm>
          <a:custGeom>
            <a:avLst/>
            <a:gdLst/>
            <a:ahLst/>
            <a:cxnLst/>
            <a:rect l="l" t="t" r="r" b="b"/>
            <a:pathLst>
              <a:path w="4000500" h="1799844">
                <a:moveTo>
                  <a:pt x="0" y="0"/>
                </a:moveTo>
                <a:lnTo>
                  <a:pt x="4000500" y="0"/>
                </a:lnTo>
                <a:lnTo>
                  <a:pt x="4000500" y="1799844"/>
                </a:lnTo>
                <a:lnTo>
                  <a:pt x="0" y="17998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70963" y="2895219"/>
            <a:ext cx="173736" cy="1076706"/>
            <a:chOff x="0" y="0"/>
            <a:chExt cx="173736" cy="10767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36" cy="1076706"/>
            </a:xfrm>
            <a:custGeom>
              <a:avLst/>
              <a:gdLst/>
              <a:ahLst/>
              <a:cxnLst/>
              <a:rect l="l" t="t" r="r" b="b"/>
              <a:pathLst>
                <a:path w="173736" h="1076706">
                  <a:moveTo>
                    <a:pt x="102489" y="0"/>
                  </a:moveTo>
                  <a:lnTo>
                    <a:pt x="116205" y="931545"/>
                  </a:lnTo>
                  <a:lnTo>
                    <a:pt x="58293" y="932307"/>
                  </a:lnTo>
                  <a:lnTo>
                    <a:pt x="44577" y="762"/>
                  </a:lnTo>
                  <a:close/>
                  <a:moveTo>
                    <a:pt x="173736" y="901700"/>
                  </a:moveTo>
                  <a:lnTo>
                    <a:pt x="89408" y="1076706"/>
                  </a:lnTo>
                  <a:lnTo>
                    <a:pt x="0" y="904240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4440936" y="4233796"/>
            <a:ext cx="2649093" cy="937384"/>
            <a:chOff x="0" y="0"/>
            <a:chExt cx="2649093" cy="9373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49093" cy="937387"/>
            </a:xfrm>
            <a:custGeom>
              <a:avLst/>
              <a:gdLst/>
              <a:ahLst/>
              <a:cxnLst/>
              <a:rect l="l" t="t" r="r" b="b"/>
              <a:pathLst>
                <a:path w="2649093" h="937387">
                  <a:moveTo>
                    <a:pt x="18288" y="937387"/>
                  </a:moveTo>
                  <a:lnTo>
                    <a:pt x="2521077" y="100711"/>
                  </a:lnTo>
                  <a:lnTo>
                    <a:pt x="2502662" y="45720"/>
                  </a:lnTo>
                  <a:lnTo>
                    <a:pt x="0" y="882523"/>
                  </a:lnTo>
                  <a:close/>
                  <a:moveTo>
                    <a:pt x="2511933" y="164719"/>
                  </a:moveTo>
                  <a:lnTo>
                    <a:pt x="2649093" y="27305"/>
                  </a:lnTo>
                  <a:lnTo>
                    <a:pt x="2456815" y="0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48127" y="6322562"/>
            <a:ext cx="2038883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32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SinhVienActivity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57885" y="2319623"/>
            <a:ext cx="1525915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32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MainActivity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82869" y="3240757"/>
            <a:ext cx="1525915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32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MainActivity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680" y="632460"/>
            <a:ext cx="4335780" cy="390144"/>
          </a:xfrm>
          <a:custGeom>
            <a:avLst/>
            <a:gdLst/>
            <a:ahLst/>
            <a:cxnLst/>
            <a:rect l="l" t="t" r="r" b="b"/>
            <a:pathLst>
              <a:path w="4335780" h="390144">
                <a:moveTo>
                  <a:pt x="0" y="0"/>
                </a:moveTo>
                <a:lnTo>
                  <a:pt x="4335780" y="0"/>
                </a:lnTo>
                <a:lnTo>
                  <a:pt x="4335780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72" y="1193292"/>
            <a:ext cx="9139428" cy="457200"/>
          </a:xfrm>
          <a:custGeom>
            <a:avLst/>
            <a:gdLst/>
            <a:ahLst/>
            <a:cxnLst/>
            <a:rect l="l" t="t" r="r" b="b"/>
            <a:pathLst>
              <a:path w="9139428" h="457200">
                <a:moveTo>
                  <a:pt x="0" y="0"/>
                </a:moveTo>
                <a:lnTo>
                  <a:pt x="9139428" y="0"/>
                </a:lnTo>
                <a:lnTo>
                  <a:pt x="913942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004" y="3860292"/>
            <a:ext cx="9111996" cy="457200"/>
          </a:xfrm>
          <a:custGeom>
            <a:avLst/>
            <a:gdLst/>
            <a:ahLst/>
            <a:cxnLst/>
            <a:rect l="l" t="t" r="r" b="b"/>
            <a:pathLst>
              <a:path w="9111996" h="457200">
                <a:moveTo>
                  <a:pt x="0" y="0"/>
                </a:moveTo>
                <a:lnTo>
                  <a:pt x="9111996" y="0"/>
                </a:lnTo>
                <a:lnTo>
                  <a:pt x="9111996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3749" y="6215748"/>
            <a:ext cx="116586" cy="26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8454" y="5782551"/>
            <a:ext cx="116586" cy="23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1254" y="6011151"/>
            <a:ext cx="349758" cy="23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});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26" y="1185605"/>
            <a:ext cx="5363832" cy="3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public static final int 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MY_REQUEST_CODE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</a:t>
            </a:r>
            <a:r>
              <a:rPr lang="en-US" sz="1500" b="1">
                <a:solidFill>
                  <a:srgbClr val="0000F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777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49" y="1562033"/>
            <a:ext cx="6062805" cy="5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1500" b="1">
                <a:solidFill>
                  <a:srgbClr val="8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@Override</a:t>
            </a:r>
          </a:p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protected void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onCreate(Bundle savedInstanceState) {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1254" y="2028758"/>
            <a:ext cx="4547530" cy="5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super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.onCreate(savedInstanceState);</a:t>
            </a:r>
          </a:p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setContentView(R.layout.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activity_main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1254" y="2629214"/>
            <a:ext cx="5713695" cy="8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btnThemSV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(Button)findViewById(R.id.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btnThemSV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  <a:p>
            <a:pPr algn="just">
              <a:lnSpc>
                <a:spcPts val="750"/>
              </a:lnSpc>
            </a:pP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lvDSSV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(ListView)findViewById(R.id.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lvSinhVien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  <a:p>
            <a:pPr algn="just">
              <a:lnSpc>
                <a:spcPts val="2850"/>
              </a:lnSpc>
            </a:pPr>
            <a:r>
              <a:rPr lang="en-US" sz="1500" b="1" spc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adapter </a:t>
            </a:r>
            <a:r>
              <a:rPr lang="en-US" sz="1500" b="1" spc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</a:t>
            </a:r>
            <a:r>
              <a:rPr lang="en-US" sz="1500" b="1" spc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new </a:t>
            </a:r>
            <a:r>
              <a:rPr lang="en-US" sz="1500" b="1" spc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ArrayAdapter(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5682" y="3600764"/>
            <a:ext cx="4197744" cy="5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MainActivity.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this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,</a:t>
            </a:r>
          </a:p>
          <a:p>
            <a:pPr algn="l">
              <a:lnSpc>
                <a:spcPts val="285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android.R.layout.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simple_list_item_1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,</a:t>
            </a:r>
          </a:p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dssv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1254" y="4086797"/>
            <a:ext cx="6646078" cy="7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4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lvDSSV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.setAdapter(</a:t>
            </a: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adapter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  <a:p>
            <a:pPr algn="l">
              <a:lnSpc>
                <a:spcPts val="2850"/>
              </a:lnSpc>
            </a:pP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btnThemSV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.setOnClickListener(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new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View.OnClickListener() {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8454" y="4972621"/>
            <a:ext cx="3381280" cy="3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8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@Override</a:t>
            </a:r>
          </a:p>
          <a:p>
            <a:pPr algn="l">
              <a:lnSpc>
                <a:spcPts val="2850"/>
              </a:lnSpc>
            </a:pP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public void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onClick(View v) {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5682" y="5429821"/>
            <a:ext cx="7695838" cy="13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Intent mh = 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new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Intent(MainActivity.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this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, SinhVienActivity.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class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5682" y="5524776"/>
            <a:ext cx="3148012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startActivityForResult(mh,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97168" y="5524776"/>
            <a:ext cx="233362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82411" y="5524776"/>
            <a:ext cx="1748980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MY_REQUEST_CODE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680" y="632460"/>
            <a:ext cx="4335780" cy="390144"/>
          </a:xfrm>
          <a:custGeom>
            <a:avLst/>
            <a:gdLst/>
            <a:ahLst/>
            <a:cxnLst/>
            <a:rect l="l" t="t" r="r" b="b"/>
            <a:pathLst>
              <a:path w="4335780" h="390144">
                <a:moveTo>
                  <a:pt x="0" y="0"/>
                </a:moveTo>
                <a:lnTo>
                  <a:pt x="4335780" y="0"/>
                </a:lnTo>
                <a:lnTo>
                  <a:pt x="4335780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576" y="3788664"/>
            <a:ext cx="9107424" cy="457200"/>
          </a:xfrm>
          <a:custGeom>
            <a:avLst/>
            <a:gdLst/>
            <a:ahLst/>
            <a:cxnLst/>
            <a:rect l="l" t="t" r="r" b="b"/>
            <a:pathLst>
              <a:path w="9107424" h="457200">
                <a:moveTo>
                  <a:pt x="0" y="0"/>
                </a:moveTo>
                <a:lnTo>
                  <a:pt x="9107424" y="0"/>
                </a:lnTo>
                <a:lnTo>
                  <a:pt x="910742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204" y="1267968"/>
            <a:ext cx="9035796" cy="457200"/>
          </a:xfrm>
          <a:custGeom>
            <a:avLst/>
            <a:gdLst/>
            <a:ahLst/>
            <a:cxnLst/>
            <a:rect l="l" t="t" r="r" b="b"/>
            <a:pathLst>
              <a:path w="9035796" h="457200">
                <a:moveTo>
                  <a:pt x="0" y="0"/>
                </a:moveTo>
                <a:lnTo>
                  <a:pt x="9035796" y="0"/>
                </a:lnTo>
                <a:lnTo>
                  <a:pt x="9035796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9949" y="1335938"/>
            <a:ext cx="2798254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public static final int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3026" y="4538748"/>
            <a:ext cx="3614633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adapter</a:t>
            </a:r>
            <a:r>
              <a:rPr lang="en-US" sz="1502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.notifyDataSetChanged();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72911" y="1335938"/>
            <a:ext cx="699706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</a:t>
            </a:r>
            <a:r>
              <a:rPr lang="en-US" sz="1502" b="1">
                <a:solidFill>
                  <a:srgbClr val="0000F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777</a:t>
            </a:r>
            <a:r>
              <a:rPr lang="en-US" sz="1502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43730" y="1335938"/>
            <a:ext cx="1865567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MY_REQUEST_CODE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86983" y="4538748"/>
            <a:ext cx="1166050" cy="26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3"/>
              </a:lnSpc>
            </a:pPr>
            <a:r>
              <a:rPr lang="en-US" sz="1502" b="1" i="1">
                <a:solidFill>
                  <a:srgbClr val="808080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//cập nhật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626" y="5001073"/>
            <a:ext cx="116586" cy="26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5826" y="4767901"/>
            <a:ext cx="116586" cy="26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626" y="2738561"/>
            <a:ext cx="9211227" cy="46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b="1">
                <a:solidFill>
                  <a:srgbClr val="8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@Override 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protected void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onActivityResult(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int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requestCode, 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int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resultCode, Intent data) {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5826" y="3196019"/>
            <a:ext cx="6295958" cy="6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super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.onActivityResult(requestCode, resultCode, data); </a:t>
            </a:r>
            <a:r>
              <a:rPr lang="en-US" sz="1500" b="1">
                <a:solidFill>
                  <a:srgbClr val="00008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if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(requestCode == </a:t>
            </a:r>
            <a:r>
              <a:rPr lang="en-US" sz="1500" b="1" i="1">
                <a:solidFill>
                  <a:srgbClr val="660E7A"/>
                </a:solidFill>
                <a:latin typeface="Courier New OS Bold Italics"/>
                <a:ea typeface="Courier New OS Bold Italics"/>
                <a:cs typeface="Courier New OS Bold Italics"/>
                <a:sym typeface="Courier New OS Bold Italics"/>
              </a:rPr>
              <a:t>MY_REQUEST_CODE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 {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3026" y="3881819"/>
            <a:ext cx="7346109" cy="6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Bundle b = data.getBundleExtra(</a:t>
            </a:r>
            <a:r>
              <a:rPr lang="en-US" sz="1500" b="1">
                <a:solidFill>
                  <a:srgbClr val="0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"DuLieuTruyen"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 String SV = b.getString(</a:t>
            </a:r>
            <a:r>
              <a:rPr lang="en-US" sz="1500" b="1">
                <a:solidFill>
                  <a:srgbClr val="0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"HoTen"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 + </a:t>
            </a:r>
            <a:r>
              <a:rPr lang="en-US" sz="1500" b="1">
                <a:solidFill>
                  <a:srgbClr val="0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" -" 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+ b.getString(</a:t>
            </a:r>
            <a:r>
              <a:rPr lang="en-US" sz="1500" b="1">
                <a:solidFill>
                  <a:srgbClr val="008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"MSSV"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); </a:t>
            </a:r>
            <a:r>
              <a:rPr lang="en-US" sz="1500" b="1">
                <a:solidFill>
                  <a:srgbClr val="660E7A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dssv</a:t>
            </a:r>
            <a:r>
              <a:rPr lang="en-US" sz="1500" b="1">
                <a:solidFill>
                  <a:srgbClr val="000000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.add(SV);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9339" y="2364076"/>
            <a:ext cx="2384146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32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Xử lý kết quả trả về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8452" y="597408"/>
            <a:ext cx="6422136" cy="484632"/>
          </a:xfrm>
          <a:custGeom>
            <a:avLst/>
            <a:gdLst/>
            <a:ahLst/>
            <a:cxnLst/>
            <a:rect l="l" t="t" r="r" b="b"/>
            <a:pathLst>
              <a:path w="6422136" h="484632">
                <a:moveTo>
                  <a:pt x="0" y="0"/>
                </a:moveTo>
                <a:lnTo>
                  <a:pt x="6422136" y="0"/>
                </a:lnTo>
                <a:lnTo>
                  <a:pt x="6422136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4508" y="1775460"/>
            <a:ext cx="8634984" cy="4465320"/>
          </a:xfrm>
          <a:custGeom>
            <a:avLst/>
            <a:gdLst/>
            <a:ahLst/>
            <a:cxnLst/>
            <a:rect l="l" t="t" r="r" b="b"/>
            <a:pathLst>
              <a:path w="8634984" h="4465320">
                <a:moveTo>
                  <a:pt x="0" y="0"/>
                </a:moveTo>
                <a:lnTo>
                  <a:pt x="8634984" y="0"/>
                </a:lnTo>
                <a:lnTo>
                  <a:pt x="8634984" y="4465320"/>
                </a:lnTo>
                <a:lnTo>
                  <a:pt x="0" y="4465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67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13588"/>
            <a:ext cx="5120640" cy="568452"/>
          </a:xfrm>
          <a:custGeom>
            <a:avLst/>
            <a:gdLst/>
            <a:ahLst/>
            <a:cxnLst/>
            <a:rect l="l" t="t" r="r" b="b"/>
            <a:pathLst>
              <a:path w="5120640" h="568452">
                <a:moveTo>
                  <a:pt x="0" y="0"/>
                </a:moveTo>
                <a:lnTo>
                  <a:pt x="5120640" y="0"/>
                </a:lnTo>
                <a:lnTo>
                  <a:pt x="5120640" y="568452"/>
                </a:lnTo>
                <a:lnTo>
                  <a:pt x="0" y="568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42365" y="4975984"/>
            <a:ext cx="4060365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phương thức </a:t>
            </a:r>
            <a:r>
              <a:rPr lang="en-US" sz="2402" spc="-16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sendBroadcast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829943"/>
            <a:ext cx="7515958" cy="2333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sử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truyền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tải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điệp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yêu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cầu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2940"/>
              </a:lnSpc>
            </a:pP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một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hành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động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lý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từ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thành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phần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gọi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algn="l">
              <a:lnSpc>
                <a:spcPts val="2940"/>
              </a:lnSpc>
            </a:pPr>
            <a:endParaRPr lang="en-US" sz="24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1200"/>
              </a:lnSpc>
            </a:pP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sử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trường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hợp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chính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l">
              <a:lnSpc>
                <a:spcPts val="1200"/>
              </a:lnSpc>
            </a:pP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1200"/>
              </a:lnSpc>
            </a:pPr>
            <a:endParaRPr lang="en-US" sz="24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5400"/>
              </a:lnSpc>
            </a:pPr>
            <a:endParaRPr lang="en-US" sz="216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0936" y="1823999"/>
            <a:ext cx="137960" cy="28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4"/>
              </a:lnSpc>
            </a:pPr>
            <a:endParaRPr lang="en-US" sz="1922" dirty="0">
              <a:solidFill>
                <a:srgbClr val="629DD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2365" y="3200933"/>
            <a:ext cx="7490784" cy="312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1200"/>
              </a:lnSpc>
            </a:pP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1200"/>
              </a:lnSpc>
            </a:pP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Khởi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động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phương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thức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4557"/>
              </a:lnSpc>
            </a:pPr>
            <a:r>
              <a:rPr lang="en-US" sz="2402" spc="-16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startActivity</a:t>
            </a:r>
            <a:r>
              <a:rPr lang="en-US" sz="2402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algn="l">
              <a:lnSpc>
                <a:spcPts val="4557"/>
              </a:lnSpc>
            </a:pPr>
            <a:endParaRPr lang="en-US" sz="2402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1200"/>
              </a:lnSpc>
            </a:pP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Khởi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động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Service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phương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thức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4559"/>
              </a:lnSpc>
            </a:pPr>
            <a:endParaRPr lang="en-US" sz="2400" spc="-16" dirty="0" smtClean="0">
              <a:solidFill>
                <a:srgbClr val="3366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4559"/>
              </a:lnSpc>
            </a:pPr>
            <a:r>
              <a:rPr lang="en-US" sz="2400" spc="-16" dirty="0" err="1" smtClean="0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startService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algn="l">
              <a:lnSpc>
                <a:spcPts val="1200"/>
              </a:lnSpc>
            </a:pP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Chuyển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điệp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đến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3366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BroadcastReceiver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601980"/>
            <a:ext cx="3585972" cy="379476"/>
          </a:xfrm>
          <a:custGeom>
            <a:avLst/>
            <a:gdLst/>
            <a:ahLst/>
            <a:cxnLst/>
            <a:rect l="l" t="t" r="r" b="b"/>
            <a:pathLst>
              <a:path w="3585972" h="379476">
                <a:moveTo>
                  <a:pt x="0" y="0"/>
                </a:moveTo>
                <a:lnTo>
                  <a:pt x="3585972" y="0"/>
                </a:lnTo>
                <a:lnTo>
                  <a:pt x="3585972" y="379476"/>
                </a:lnTo>
                <a:lnTo>
                  <a:pt x="0" y="379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2364" y="2029968"/>
            <a:ext cx="4853635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201"/>
              </a:lnSpc>
              <a:buFont typeface="Arial" panose="020B0604020202020204" pitchFamily="34" charset="0"/>
              <a:buChar char="•"/>
            </a:pP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Mô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tả</a:t>
            </a:r>
            <a:endParaRPr lang="en-US" sz="2402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l">
              <a:lnSpc>
                <a:spcPts val="3456"/>
              </a:lnSpc>
              <a:buFont typeface="Arial" panose="020B0604020202020204" pitchFamily="34" charset="0"/>
              <a:buChar char="•"/>
            </a:pP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Qui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tắc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thiết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lập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l">
              <a:lnSpc>
                <a:spcPts val="3456"/>
              </a:lnSpc>
              <a:buFont typeface="Arial" panose="020B0604020202020204" pitchFamily="34" charset="0"/>
              <a:buChar char="•"/>
            </a:pP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Xây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dựng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IntentFilter</a:t>
            </a:r>
            <a:endParaRPr lang="en-US" sz="24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88264"/>
            <a:ext cx="2546604" cy="393192"/>
          </a:xfrm>
          <a:custGeom>
            <a:avLst/>
            <a:gdLst/>
            <a:ahLst/>
            <a:cxnLst/>
            <a:rect l="l" t="t" r="r" b="b"/>
            <a:pathLst>
              <a:path w="2546604" h="393192">
                <a:moveTo>
                  <a:pt x="0" y="0"/>
                </a:moveTo>
                <a:lnTo>
                  <a:pt x="2546604" y="0"/>
                </a:lnTo>
                <a:lnTo>
                  <a:pt x="2546604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4801" y="1829943"/>
            <a:ext cx="8610599" cy="2161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hiện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mô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tả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cấu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trúc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Intent,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phép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hiện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chỉ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nhận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đúng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cấu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trúc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đã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mô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tả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Có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thể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lọc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thuộc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tính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sz="216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62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2365" y="3519607"/>
            <a:ext cx="740506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 </a:t>
            </a:r>
            <a:endParaRPr lang="en-US" sz="24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(type, scheme, authority &amp; path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13588"/>
            <a:ext cx="5032248" cy="560832"/>
          </a:xfrm>
          <a:custGeom>
            <a:avLst/>
            <a:gdLst/>
            <a:ahLst/>
            <a:cxnLst/>
            <a:rect l="l" t="t" r="r" b="b"/>
            <a:pathLst>
              <a:path w="5032248" h="560832">
                <a:moveTo>
                  <a:pt x="0" y="0"/>
                </a:moveTo>
                <a:lnTo>
                  <a:pt x="5032248" y="0"/>
                </a:lnTo>
                <a:lnTo>
                  <a:pt x="5032248" y="560832"/>
                </a:lnTo>
                <a:lnTo>
                  <a:pt x="0" y="5608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1000" y="1829943"/>
            <a:ext cx="861060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63"/>
              </a:lnSpc>
              <a:buFont typeface="Wingdings" panose="05000000000000000000" pitchFamily="2" charset="2"/>
              <a:buChar char="v"/>
            </a:pP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IntentFilter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hiện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lọc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thứ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tự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ưu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tiên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khi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có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nhiều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thuộc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tính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thiết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lập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và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có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những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qui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tắc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nhất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định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l">
              <a:lnSpc>
                <a:spcPts val="4272"/>
              </a:lnSpc>
            </a:pPr>
            <a:endParaRPr lang="en-US" sz="216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5216" y="2819400"/>
            <a:ext cx="8155058" cy="2770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Nếu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không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thiết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lập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Action,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chỉ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nhận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Intent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không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2" spc="-16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có</a:t>
            </a:r>
            <a:r>
              <a:rPr lang="en-US" sz="2402" spc="-16" dirty="0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Action</a:t>
            </a:r>
            <a:r>
              <a:rPr lang="en-US" sz="2402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Nếu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thiết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lập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thuộc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tính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Action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và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không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thiết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lập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thuộc</a:t>
            </a:r>
            <a:r>
              <a:rPr lang="en-US" sz="2400" spc="-16" dirty="0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tính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Data,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chỉ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cho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phép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lọc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Intent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không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có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Data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. </a:t>
            </a:r>
            <a:endParaRPr lang="en-US" sz="2400" spc="-16" dirty="0" smtClean="0">
              <a:solidFill>
                <a:srgbClr val="000000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6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IntentFilter</a:t>
            </a:r>
            <a:r>
              <a:rPr lang="en-US" sz="2400" spc="-16" dirty="0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cho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phép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nhận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Intent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có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bất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kỳ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dữ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liệu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nào</a:t>
            </a:r>
            <a:r>
              <a:rPr lang="en-US" sz="2400" spc="-16" dirty="0" smtClean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có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liên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quan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đến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thuộc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tính</a:t>
            </a:r>
            <a:r>
              <a:rPr lang="en-US" sz="2400" spc="-16" dirty="0">
                <a:solidFill>
                  <a:srgbClr val="000000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Action.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6350508" cy="484632"/>
          </a:xfrm>
          <a:custGeom>
            <a:avLst/>
            <a:gdLst/>
            <a:ahLst/>
            <a:cxnLst/>
            <a:rect l="l" t="t" r="r" b="b"/>
            <a:pathLst>
              <a:path w="6350508" h="484632">
                <a:moveTo>
                  <a:pt x="0" y="0"/>
                </a:moveTo>
                <a:lnTo>
                  <a:pt x="6350508" y="0"/>
                </a:lnTo>
                <a:lnTo>
                  <a:pt x="63505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791843"/>
            <a:ext cx="6974767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Có thể khởi tạo đối tượng IntentFilter bằng 2 cách: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365" y="2269388"/>
            <a:ext cx="2383298" cy="77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 java Code:</a:t>
            </a:r>
          </a:p>
          <a:p>
            <a:pPr algn="r">
              <a:lnSpc>
                <a:spcPts val="2879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 hàm khởi tạo: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4634341"/>
            <a:ext cx="128149" cy="18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4737383"/>
            <a:ext cx="4702616" cy="20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 tập tin AndroidManifest.xml: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5593" y="3068288"/>
            <a:ext cx="4200706" cy="143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IntentFilter() </a:t>
            </a: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IntentFilter(String Action) </a:t>
            </a: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IntentFilter(String Action, URI data) </a:t>
            </a: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IntentFilter(IntentFilter o)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8893" y="5336610"/>
            <a:ext cx="4724476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 cặp thẻ có thể chứa các thẻ sau: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5593" y="5702370"/>
            <a:ext cx="1557214" cy="106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&lt;action/&gt; </a:t>
            </a: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&lt;data/&gt; </a:t>
            </a:r>
            <a:r>
              <a:rPr lang="en-US" sz="2004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&lt;category/&gt;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8893" y="4960687"/>
            <a:ext cx="5602634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Khai báo thẻ cặp thẻ &lt;intentfilter&gt;&lt;intentfilter/&gt;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6350508" cy="484632"/>
          </a:xfrm>
          <a:custGeom>
            <a:avLst/>
            <a:gdLst/>
            <a:ahLst/>
            <a:cxnLst/>
            <a:rect l="l" t="t" r="r" b="b"/>
            <a:pathLst>
              <a:path w="6350508" h="484632">
                <a:moveTo>
                  <a:pt x="0" y="0"/>
                </a:moveTo>
                <a:lnTo>
                  <a:pt x="6350508" y="0"/>
                </a:lnTo>
                <a:lnTo>
                  <a:pt x="63505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676400"/>
            <a:ext cx="255391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Action:</a:t>
            </a:r>
          </a:p>
          <a:p>
            <a:pPr algn="l">
              <a:lnSpc>
                <a:spcPts val="3393"/>
              </a:lnSpc>
            </a:pPr>
            <a:r>
              <a:rPr lang="en-US" sz="2160" dirty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9569" y="4017121"/>
            <a:ext cx="128149" cy="38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4110638"/>
            <a:ext cx="2072745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 khai báo: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269388"/>
            <a:ext cx="2177520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 thuộc tính: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8893" y="4543777"/>
            <a:ext cx="6569535" cy="70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&lt;action android:name=“android.intent.action.MAIN” /&gt; &lt;action android:name=“info.hienlth.action.ShowImage”/&gt;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8893" y="2702528"/>
            <a:ext cx="3980936" cy="70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&lt;action android:name=“string” /&gt; </a:t>
            </a: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 đó: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5593" y="3424237"/>
            <a:ext cx="5791733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006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android:name : sử dụng các thuộc tính trong lớp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8473" y="3824316"/>
            <a:ext cx="6232655" cy="25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7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Intent.ACTION_</a:t>
            </a:r>
            <a:r>
              <a:rPr lang="en-US" sz="2004" i="1" spc="-14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hoặc tự định nghĩa chuỗi action.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6350508" cy="484632"/>
          </a:xfrm>
          <a:custGeom>
            <a:avLst/>
            <a:gdLst/>
            <a:ahLst/>
            <a:cxnLst/>
            <a:rect l="l" t="t" r="r" b="b"/>
            <a:pathLst>
              <a:path w="6350508" h="484632">
                <a:moveTo>
                  <a:pt x="0" y="0"/>
                </a:moveTo>
                <a:lnTo>
                  <a:pt x="6350508" y="0"/>
                </a:lnTo>
                <a:lnTo>
                  <a:pt x="63505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46832" y="4225414"/>
            <a:ext cx="1312164" cy="18288"/>
          </a:xfrm>
          <a:custGeom>
            <a:avLst/>
            <a:gdLst/>
            <a:ahLst/>
            <a:cxnLst/>
            <a:rect l="l" t="t" r="r" b="b"/>
            <a:pathLst>
              <a:path w="1312164" h="18288">
                <a:moveTo>
                  <a:pt x="0" y="0"/>
                </a:moveTo>
                <a:lnTo>
                  <a:pt x="1312164" y="0"/>
                </a:lnTo>
                <a:lnTo>
                  <a:pt x="1312164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46832" y="4835014"/>
            <a:ext cx="1173480" cy="18288"/>
          </a:xfrm>
          <a:custGeom>
            <a:avLst/>
            <a:gdLst/>
            <a:ahLst/>
            <a:cxnLst/>
            <a:rect l="l" t="t" r="r" b="b"/>
            <a:pathLst>
              <a:path w="1173480" h="18288">
                <a:moveTo>
                  <a:pt x="0" y="0"/>
                </a:moveTo>
                <a:lnTo>
                  <a:pt x="1173480" y="0"/>
                </a:lnTo>
                <a:lnTo>
                  <a:pt x="1173480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46832" y="4530214"/>
            <a:ext cx="1143000" cy="18288"/>
          </a:xfrm>
          <a:custGeom>
            <a:avLst/>
            <a:gdLst/>
            <a:ahLst/>
            <a:cxnLst/>
            <a:rect l="l" t="t" r="r" b="b"/>
            <a:pathLst>
              <a:path w="1143000" h="18288">
                <a:moveTo>
                  <a:pt x="0" y="0"/>
                </a:moveTo>
                <a:lnTo>
                  <a:pt x="1143000" y="0"/>
                </a:lnTo>
                <a:lnTo>
                  <a:pt x="1143000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46832" y="3920614"/>
            <a:ext cx="495300" cy="18288"/>
          </a:xfrm>
          <a:custGeom>
            <a:avLst/>
            <a:gdLst/>
            <a:ahLst/>
            <a:cxnLst/>
            <a:rect l="l" t="t" r="r" b="b"/>
            <a:pathLst>
              <a:path w="495300" h="18288">
                <a:moveTo>
                  <a:pt x="0" y="0"/>
                </a:moveTo>
                <a:lnTo>
                  <a:pt x="495300" y="0"/>
                </a:lnTo>
                <a:lnTo>
                  <a:pt x="495300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46832" y="3311014"/>
            <a:ext cx="481584" cy="18288"/>
          </a:xfrm>
          <a:custGeom>
            <a:avLst/>
            <a:gdLst/>
            <a:ahLst/>
            <a:cxnLst/>
            <a:rect l="l" t="t" r="r" b="b"/>
            <a:pathLst>
              <a:path w="481584" h="18288">
                <a:moveTo>
                  <a:pt x="0" y="0"/>
                </a:moveTo>
                <a:lnTo>
                  <a:pt x="481584" y="0"/>
                </a:lnTo>
                <a:lnTo>
                  <a:pt x="481584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846832" y="3615814"/>
            <a:ext cx="437388" cy="18288"/>
          </a:xfrm>
          <a:custGeom>
            <a:avLst/>
            <a:gdLst/>
            <a:ahLst/>
            <a:cxnLst/>
            <a:rect l="l" t="t" r="r" b="b"/>
            <a:pathLst>
              <a:path w="437388" h="18288">
                <a:moveTo>
                  <a:pt x="0" y="0"/>
                </a:moveTo>
                <a:lnTo>
                  <a:pt x="437388" y="0"/>
                </a:lnTo>
                <a:lnTo>
                  <a:pt x="437388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139440" y="3006214"/>
            <a:ext cx="890016" cy="18288"/>
          </a:xfrm>
          <a:custGeom>
            <a:avLst/>
            <a:gdLst/>
            <a:ahLst/>
            <a:cxnLst/>
            <a:rect l="l" t="t" r="r" b="b"/>
            <a:pathLst>
              <a:path w="890016" h="18288">
                <a:moveTo>
                  <a:pt x="0" y="0"/>
                </a:moveTo>
                <a:lnTo>
                  <a:pt x="890016" y="0"/>
                </a:lnTo>
                <a:lnTo>
                  <a:pt x="890016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281" y="1791843"/>
            <a:ext cx="742540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365" y="4902832"/>
            <a:ext cx="2073573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 khai báo: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365" y="2269388"/>
            <a:ext cx="2177520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 thuộc tính: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8893" y="2740628"/>
            <a:ext cx="3049162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&lt;data 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19" tooltip="http://developer.android.com/guide/topics/manifest/data-element.html#scheme"/>
              </a:rPr>
              <a:t>scheme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26593" y="3045428"/>
            <a:ext cx="1745618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0" tooltip="http://developer.android.com/guide/topics/manifest/data-element.html#host"/>
              </a:rPr>
              <a:t>host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87066" y="3045428"/>
            <a:ext cx="92154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26593" y="3350228"/>
            <a:ext cx="1700536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://developer.android.com/guide/topics/manifest/data-element.html#port"/>
              </a:rPr>
              <a:t>port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21" tooltip="http://developer.android.com/guide/topics/manifest/data-element.html#port"/>
              </a:rPr>
              <a:t>=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44394" y="3350228"/>
            <a:ext cx="92154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26593" y="3644713"/>
            <a:ext cx="2413492" cy="31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6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2" tooltip="http://developer.android.com/guide/topics/manifest/data-element.html#path"/>
              </a:rPr>
              <a:t>path</a:t>
            </a: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</a:t>
            </a:r>
            <a:r>
              <a:rPr lang="en-US" sz="2006" i="1" spc="-14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26593" y="3960085"/>
            <a:ext cx="2520639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2" tooltip="http://developer.android.com/guide/topics/manifest/data-element.html#path"/>
              </a:rPr>
              <a:t>pathPattern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6593" y="4264885"/>
            <a:ext cx="2349646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2" tooltip="http://developer.android.com/guide/topics/manifest/data-element.html#path"/>
              </a:rPr>
              <a:t>pathPrefix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26593" y="4569685"/>
            <a:ext cx="2379183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</a:t>
            </a:r>
            <a:r>
              <a:rPr lang="en-US" sz="2004" spc="-14">
                <a:solidFill>
                  <a:srgbClr val="9454C3"/>
                </a:solidFill>
                <a:latin typeface="IBM Plex Sans"/>
                <a:ea typeface="IBM Plex Sans"/>
                <a:cs typeface="IBM Plex Sans"/>
                <a:sym typeface="IBM Plex Sans"/>
                <a:hlinkClick r:id="rId23" tooltip="http://developer.android.com/guide/topics/manifest/data-element.html#mime"/>
              </a:rPr>
              <a:t>mimeType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="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019418" y="3960085"/>
            <a:ext cx="92154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851778" y="4264885"/>
            <a:ext cx="92154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80734" y="4569685"/>
            <a:ext cx="382391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 /&gt;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78893" y="5336610"/>
            <a:ext cx="7480716" cy="106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&lt;data android:scheme=“http” android:mimeType=”video/mpeg” /&gt; &lt;data android:mineType=“image/*”/&gt; &lt;data android:mineType=“*/*” /&gt;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267838" y="2740123"/>
            <a:ext cx="726643" cy="30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  <a:r>
              <a:rPr lang="en-US" sz="2004" spc="-1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66798" y="3044923"/>
            <a:ext cx="632117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522602" y="3349723"/>
            <a:ext cx="633936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397378" y="3959571"/>
            <a:ext cx="633936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229738" y="4264371"/>
            <a:ext cx="633936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258694" y="4569171"/>
            <a:ext cx="633155" cy="30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569" y="4809192"/>
            <a:ext cx="128292" cy="38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7"/>
              </a:lnSpc>
            </a:pPr>
            <a:r>
              <a:rPr lang="en-US" sz="2162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6350508" cy="484632"/>
          </a:xfrm>
          <a:custGeom>
            <a:avLst/>
            <a:gdLst/>
            <a:ahLst/>
            <a:cxnLst/>
            <a:rect l="l" t="t" r="r" b="b"/>
            <a:pathLst>
              <a:path w="6350508" h="484632">
                <a:moveTo>
                  <a:pt x="0" y="0"/>
                </a:moveTo>
                <a:lnTo>
                  <a:pt x="6350508" y="0"/>
                </a:lnTo>
                <a:lnTo>
                  <a:pt x="63505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791843"/>
            <a:ext cx="1347835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9569" y="4017121"/>
            <a:ext cx="128149" cy="38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4110638"/>
            <a:ext cx="2072745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 khai báo: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269388"/>
            <a:ext cx="2177520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 thuộc tính: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8893" y="2702528"/>
            <a:ext cx="4280954" cy="70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&lt;category android:name=“string” /&gt; </a:t>
            </a: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 đó: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8473" y="3529041"/>
            <a:ext cx="3844471" cy="54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trúc android.intent.category</a:t>
            </a:r>
            <a:r>
              <a:rPr lang="en-US" sz="2004" i="1" spc="-14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.string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893" y="4543777"/>
            <a:ext cx="7530465" cy="70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&lt;category android:name=“android.intent.category.DEFAULT” /&gt; &lt;category android:name=“android.intent.category.LAUNCHER” /&gt;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45593" y="3424237"/>
            <a:ext cx="4281145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6BB76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android:name : Intent.CATEGORY_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65110" y="3424237"/>
            <a:ext cx="2297335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Khai báo theo cấu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3318" y="3423733"/>
            <a:ext cx="634174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i="1" spc="-10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string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7784" y="597408"/>
            <a:ext cx="6728460" cy="484632"/>
          </a:xfrm>
          <a:custGeom>
            <a:avLst/>
            <a:gdLst/>
            <a:ahLst/>
            <a:cxnLst/>
            <a:rect l="l" t="t" r="r" b="b"/>
            <a:pathLst>
              <a:path w="6728460" h="484632">
                <a:moveTo>
                  <a:pt x="0" y="0"/>
                </a:moveTo>
                <a:lnTo>
                  <a:pt x="6728460" y="0"/>
                </a:lnTo>
                <a:lnTo>
                  <a:pt x="67284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1000" y="1904603"/>
            <a:ext cx="8364827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917"/>
              </a:lnSpc>
              <a:buFont typeface="Arial" panose="020B0604020202020204" pitchFamily="34" charset="0"/>
              <a:buChar char="•"/>
            </a:pP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Tại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sao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phải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Custom Layout? </a:t>
            </a:r>
            <a:endParaRPr lang="en-US" sz="2798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457200" algn="l">
              <a:lnSpc>
                <a:spcPts val="3917"/>
              </a:lnSpc>
              <a:buFont typeface="Arial" panose="020B0604020202020204" pitchFamily="34" charset="0"/>
              <a:buChar char="•"/>
            </a:pPr>
            <a:r>
              <a:rPr lang="en-US" sz="2798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Cách</a:t>
            </a:r>
            <a:r>
              <a:rPr lang="en-US" sz="2798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sử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en-US" sz="2798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457200" algn="l">
              <a:lnSpc>
                <a:spcPts val="3917"/>
              </a:lnSpc>
              <a:buFont typeface="Arial" panose="020B0604020202020204" pitchFamily="34" charset="0"/>
              <a:buChar char="•"/>
            </a:pPr>
            <a:r>
              <a:rPr lang="en-US" sz="2798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798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hiện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</a:t>
            </a:r>
            <a:r>
              <a:rPr lang="en-US" sz="2798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Custom Layout </a:t>
            </a:r>
            <a:r>
              <a:rPr lang="en-US" sz="2798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</a:t>
            </a:r>
            <a:r>
              <a:rPr lang="en-US" sz="2798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9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ListView</a:t>
            </a:r>
            <a:endParaRPr lang="en-US" sz="2798" spc="-1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457200" algn="l">
              <a:lnSpc>
                <a:spcPts val="5169"/>
              </a:lnSpc>
              <a:buFont typeface="Arial" panose="020B0604020202020204" pitchFamily="34" charset="0"/>
              <a:buChar char="•"/>
            </a:pPr>
            <a:r>
              <a:rPr lang="en-US" sz="2795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Hướng</a:t>
            </a:r>
            <a:r>
              <a:rPr lang="en-US" sz="2795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5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dẫn</a:t>
            </a:r>
            <a:r>
              <a:rPr lang="en-US" sz="2795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5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</a:t>
            </a:r>
            <a:r>
              <a:rPr lang="en-US" sz="2795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5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lớp</a:t>
            </a:r>
            <a:r>
              <a:rPr lang="en-US" sz="2795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5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ArrayAdapter</a:t>
            </a:r>
            <a:endParaRPr lang="en-US" sz="2795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204" y="489204"/>
            <a:ext cx="7926324" cy="445008"/>
          </a:xfrm>
          <a:custGeom>
            <a:avLst/>
            <a:gdLst/>
            <a:ahLst/>
            <a:cxnLst/>
            <a:rect l="l" t="t" r="r" b="b"/>
            <a:pathLst>
              <a:path w="7926324" h="445008">
                <a:moveTo>
                  <a:pt x="0" y="0"/>
                </a:moveTo>
                <a:lnTo>
                  <a:pt x="7926324" y="0"/>
                </a:lnTo>
                <a:lnTo>
                  <a:pt x="7926324" y="445008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3728" y="2913888"/>
            <a:ext cx="6332220" cy="3944112"/>
          </a:xfrm>
          <a:custGeom>
            <a:avLst/>
            <a:gdLst/>
            <a:ahLst/>
            <a:cxnLst/>
            <a:rect l="l" t="t" r="r" b="b"/>
            <a:pathLst>
              <a:path w="6332220" h="3944112">
                <a:moveTo>
                  <a:pt x="0" y="0"/>
                </a:moveTo>
                <a:lnTo>
                  <a:pt x="6332220" y="0"/>
                </a:lnTo>
                <a:lnTo>
                  <a:pt x="6332220" y="3944112"/>
                </a:lnTo>
                <a:lnTo>
                  <a:pt x="0" y="3944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41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28800" y="3108960"/>
            <a:ext cx="5743956" cy="3749040"/>
          </a:xfrm>
          <a:custGeom>
            <a:avLst/>
            <a:gdLst/>
            <a:ahLst/>
            <a:cxnLst/>
            <a:rect l="l" t="t" r="r" b="b"/>
            <a:pathLst>
              <a:path w="5743956" h="3749040">
                <a:moveTo>
                  <a:pt x="0" y="0"/>
                </a:moveTo>
                <a:lnTo>
                  <a:pt x="5743956" y="0"/>
                </a:lnTo>
                <a:lnTo>
                  <a:pt x="5743956" y="3749040"/>
                </a:lnTo>
                <a:lnTo>
                  <a:pt x="0" y="37490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3736" y="1259119"/>
            <a:ext cx="137789" cy="540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3736" y="2029120"/>
            <a:ext cx="137789" cy="540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3776" y="1550699"/>
            <a:ext cx="8731825" cy="149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Layout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là layout được tạo và tùy biến lại cho phù hợp với yêu cầu sử dụng.</a:t>
            </a:r>
          </a:p>
          <a:p>
            <a:pPr algn="l">
              <a:lnSpc>
                <a:spcPts val="3487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Minh họa sự khác nhau giữa ListView sử dụng layout bình</a:t>
            </a:r>
          </a:p>
          <a:p>
            <a:pPr algn="l">
              <a:lnSpc>
                <a:spcPts val="2272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thường và ListView có layout đã được tùy biến: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8076" y="588264"/>
            <a:ext cx="7010400" cy="493776"/>
          </a:xfrm>
          <a:custGeom>
            <a:avLst/>
            <a:gdLst/>
            <a:ahLst/>
            <a:cxnLst/>
            <a:rect l="l" t="t" r="r" b="b"/>
            <a:pathLst>
              <a:path w="7010400" h="493776">
                <a:moveTo>
                  <a:pt x="0" y="0"/>
                </a:moveTo>
                <a:lnTo>
                  <a:pt x="7010400" y="0"/>
                </a:lnTo>
                <a:lnTo>
                  <a:pt x="7010400" y="493776"/>
                </a:lnTo>
                <a:lnTo>
                  <a:pt x="0" y="49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524000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 dirty="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524000"/>
            <a:ext cx="4817393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giao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diện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sử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337" y="1981200"/>
            <a:ext cx="6525463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Chọn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biểu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tượng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400" spc="-16" dirty="0" smtClean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Palette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3970" y="2434396"/>
            <a:ext cx="2925556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spc="-16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Images &amp; Media </a:t>
            </a:r>
            <a:endParaRPr lang="en-US" sz="20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2879"/>
              </a:lnSpc>
            </a:pPr>
            <a:r>
              <a:rPr lang="en-US" sz="2000" spc="-16" dirty="0" err="1" smtClean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0936" y="2988612"/>
            <a:ext cx="137789" cy="540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1281" y="3432581"/>
            <a:ext cx="5994435" cy="20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Lấy ImageView đã tạo thông qua Id của nó: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93023" y="2348636"/>
            <a:ext cx="1398718" cy="405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 dirty="0" smtClean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en-US" sz="2400" spc="-16" dirty="0">
              <a:solidFill>
                <a:srgbClr val="C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0936" y="4396654"/>
            <a:ext cx="137789" cy="169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281" y="4469159"/>
            <a:ext cx="7656490" cy="796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Đưa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hình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ảnh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vào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l">
              <a:lnSpc>
                <a:spcPts val="6000"/>
              </a:lnSpc>
            </a:pPr>
            <a:r>
              <a:rPr lang="en-US" sz="2000" spc="-16" dirty="0" err="1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tenImageView</a:t>
            </a:r>
            <a:r>
              <a:rPr lang="en-US" sz="2000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.setImageDrawable</a:t>
            </a:r>
            <a:r>
              <a:rPr lang="en-US" sz="2000" spc="-16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sz="2000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R.drawable.</a:t>
            </a:r>
            <a:r>
              <a:rPr lang="en-US" sz="2000" i="1" spc="-16" dirty="0" err="1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tenHinh</a:t>
            </a:r>
            <a:r>
              <a:rPr lang="en-US" sz="2000" spc="-16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6488" y="5262924"/>
            <a:ext cx="195491" cy="33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5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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2637" y="5505831"/>
            <a:ext cx="7878470" cy="20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Chú ý: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Ở đây, hìnhnằmtrong thưmụcres/drawable. Tên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6488" y="5557266"/>
            <a:ext cx="7471505" cy="5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hình phải viết liền và chữ đầu tiên phải là chữ thường.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7200" y="3807685"/>
            <a:ext cx="6927752" cy="334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0" spc="-14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000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4" dirty="0" err="1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tenImageView</a:t>
            </a:r>
            <a:r>
              <a:rPr lang="en-US" sz="2000" spc="-14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=(</a:t>
            </a:r>
            <a:r>
              <a:rPr lang="en-US" sz="2000" spc="-14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ImageView</a:t>
            </a:r>
            <a:r>
              <a:rPr lang="en-US" sz="2000" spc="-14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sz="2000" spc="-14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findViewById</a:t>
            </a:r>
            <a:r>
              <a:rPr lang="en-US" sz="2000" spc="-14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(R.id.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53983" y="3807171"/>
            <a:ext cx="1639348" cy="338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i="1" spc="-10" dirty="0" err="1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idImageView</a:t>
            </a:r>
            <a:r>
              <a:rPr lang="en-US" sz="2004" spc="-10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14672" cy="484632"/>
          </a:xfrm>
          <a:custGeom>
            <a:avLst/>
            <a:gdLst/>
            <a:ahLst/>
            <a:cxnLst/>
            <a:rect l="l" t="t" r="r" b="b"/>
            <a:pathLst>
              <a:path w="4614672" h="484632">
                <a:moveTo>
                  <a:pt x="0" y="0"/>
                </a:moveTo>
                <a:lnTo>
                  <a:pt x="4614672" y="0"/>
                </a:lnTo>
                <a:lnTo>
                  <a:pt x="4614672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8800" y="3857244"/>
            <a:ext cx="6515100" cy="3000756"/>
          </a:xfrm>
          <a:custGeom>
            <a:avLst/>
            <a:gdLst/>
            <a:ahLst/>
            <a:cxnLst/>
            <a:rect l="l" t="t" r="r" b="b"/>
            <a:pathLst>
              <a:path w="6515100" h="3000756">
                <a:moveTo>
                  <a:pt x="0" y="0"/>
                </a:moveTo>
                <a:lnTo>
                  <a:pt x="6515100" y="0"/>
                </a:lnTo>
                <a:lnTo>
                  <a:pt x="6515100" y="3000756"/>
                </a:lnTo>
                <a:lnTo>
                  <a:pt x="0" y="30007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0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4213117" cy="67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được chia làm hai dạng:</a:t>
            </a:r>
          </a:p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2655113"/>
            <a:ext cx="106794" cy="51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301716"/>
            <a:ext cx="7849724" cy="127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Explicit Intent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chỉ định rõ thành phần xử lý thông qua tên lớp, thường được dùng để gọi đến các thành phần trong cùng ứng dụng.</a:t>
            </a:r>
          </a:p>
          <a:p>
            <a:pPr algn="l">
              <a:lnSpc>
                <a:spcPts val="3360"/>
              </a:lnSpc>
            </a:pPr>
            <a:r>
              <a:rPr lang="en-US" sz="2004" spc="-14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Implicit Intent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không chỉ định rõ thành phần xử lý, thay vào đó bổ </a:t>
            </a:r>
          </a:p>
          <a:p>
            <a:pPr algn="l">
              <a:lnSpc>
                <a:spcPts val="144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sung các thuộc tính như: mô tả hành động, dạng dữ liệu…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536" y="626364"/>
            <a:ext cx="8670036" cy="396240"/>
          </a:xfrm>
          <a:custGeom>
            <a:avLst/>
            <a:gdLst/>
            <a:ahLst/>
            <a:cxnLst/>
            <a:rect l="l" t="t" r="r" b="b"/>
            <a:pathLst>
              <a:path w="8670036" h="396240">
                <a:moveTo>
                  <a:pt x="0" y="0"/>
                </a:moveTo>
                <a:lnTo>
                  <a:pt x="8670036" y="0"/>
                </a:lnTo>
                <a:lnTo>
                  <a:pt x="8670036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9693" y="5000368"/>
            <a:ext cx="5108086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4: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Hiển thị dữ liệu lên ListView.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064" y="1829943"/>
            <a:ext cx="8246688" cy="77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Sau khi đã có ListView trên giao diện, chúng ta có thể tạo</a:t>
            </a:r>
          </a:p>
          <a:p>
            <a:pPr algn="l">
              <a:lnSpc>
                <a:spcPts val="4425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 Layout cho ListView như sau: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1177" y="2527602"/>
            <a:ext cx="137789" cy="483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4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9693" y="2914421"/>
            <a:ext cx="7543943" cy="1975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1: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Tạo thêm một layout cho một item của</a:t>
            </a:r>
          </a:p>
          <a:p>
            <a:pPr algn="l">
              <a:lnSpc>
                <a:spcPts val="45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ListView.</a:t>
            </a:r>
          </a:p>
          <a:p>
            <a:pPr algn="l">
              <a:lnSpc>
                <a:spcPts val="1201"/>
              </a:lnSpc>
            </a:pPr>
            <a:r>
              <a:rPr lang="en-US" sz="2402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2: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Tạo lớp Custom Adapter kế thừa từ lớp</a:t>
            </a:r>
          </a:p>
          <a:p>
            <a:pPr algn="l">
              <a:lnSpc>
                <a:spcPts val="4564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ArrayAdapter.</a:t>
            </a:r>
          </a:p>
          <a:p>
            <a:pPr algn="l">
              <a:lnSpc>
                <a:spcPts val="1200"/>
              </a:lnSpc>
            </a:pP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Bước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3: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Tạo một lớp dùng để quản lý dữ liệu.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1177" y="3430172"/>
            <a:ext cx="137960" cy="46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7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1177" y="4314739"/>
            <a:ext cx="137960" cy="98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4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  <a:p>
            <a:pPr algn="just">
              <a:lnSpc>
                <a:spcPts val="4806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584" y="597408"/>
            <a:ext cx="7225284" cy="484632"/>
          </a:xfrm>
          <a:custGeom>
            <a:avLst/>
            <a:gdLst/>
            <a:ahLst/>
            <a:cxnLst/>
            <a:rect l="l" t="t" r="r" b="b"/>
            <a:pathLst>
              <a:path w="7225284" h="484632">
                <a:moveTo>
                  <a:pt x="0" y="0"/>
                </a:moveTo>
                <a:lnTo>
                  <a:pt x="7225284" y="0"/>
                </a:lnTo>
                <a:lnTo>
                  <a:pt x="7225284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2064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0989" y="1829943"/>
            <a:ext cx="7563888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Lớp Custom ArrayAdapter kế thừa từ lớp ArrayAdapter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1469" y="4641313"/>
            <a:ext cx="86706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2064" y="2745076"/>
            <a:ext cx="7544772" cy="405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public class 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CustomAdapter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extends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ArrayAdapter&lt;[</a:t>
            </a:r>
            <a:r>
              <a:rPr lang="en-US" sz="2004" i="1" spc="-14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Kiểu mảng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]&gt;{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1060" y="3202781"/>
            <a:ext cx="6075531" cy="40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public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CustomAdapter(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context, 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resource,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79674" y="3659724"/>
            <a:ext cx="3841471" cy="405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ArrayList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&lt;[</a:t>
            </a:r>
            <a:r>
              <a:rPr lang="en-US" sz="2004" i="1" spc="-14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Kiểu mảng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]&gt; objects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 {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9517" y="4117438"/>
            <a:ext cx="3843985" cy="40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super(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resource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2004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objects</a:t>
            </a:r>
            <a:r>
              <a:rPr lang="en-US" sz="2004" spc="-14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2064" y="5088703"/>
            <a:ext cx="86811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9728" y="594360"/>
            <a:ext cx="7226808" cy="484632"/>
          </a:xfrm>
          <a:custGeom>
            <a:avLst/>
            <a:gdLst/>
            <a:ahLst/>
            <a:cxnLst/>
            <a:rect l="l" t="t" r="r" b="b"/>
            <a:pathLst>
              <a:path w="7226808" h="484632">
                <a:moveTo>
                  <a:pt x="0" y="0"/>
                </a:moveTo>
                <a:lnTo>
                  <a:pt x="7226808" y="0"/>
                </a:lnTo>
                <a:lnTo>
                  <a:pt x="72268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2050" y="1437370"/>
            <a:ext cx="249307" cy="38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160">
                <a:solidFill>
                  <a:srgbClr val="242852"/>
                </a:solidFill>
                <a:latin typeface="Arimo"/>
                <a:ea typeface="Arimo"/>
                <a:cs typeface="Arimo"/>
                <a:sym typeface="Arimo"/>
              </a:rPr>
              <a:t>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4950" y="1540412"/>
            <a:ext cx="3472758" cy="39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36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US" sz="2400" spc="-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spc="-36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thức</a:t>
            </a:r>
            <a:r>
              <a:rPr lang="en-US" sz="2400" spc="-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spc="-36">
                <a:solidFill>
                  <a:srgbClr val="333399"/>
                </a:solidFill>
                <a:latin typeface="Open Sans"/>
                <a:ea typeface="Open Sans"/>
                <a:cs typeface="Open Sans"/>
                <a:sym typeface="Open Sans"/>
              </a:rPr>
              <a:t>getView()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250" y="1958521"/>
            <a:ext cx="6625761" cy="50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i="1" spc="5">
                <a:solidFill>
                  <a:srgbClr val="0000FF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@Override </a:t>
            </a:r>
            <a:r>
              <a:rPr lang="en-US" sz="1704" b="1" spc="5">
                <a:solidFill>
                  <a:srgbClr val="0000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public View getView</a:t>
            </a: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(int</a:t>
            </a:r>
            <a:r>
              <a:rPr lang="en-US" sz="1704" spc="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position</a:t>
            </a: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, View </a:t>
            </a:r>
            <a:r>
              <a:rPr lang="en-US" sz="1704" spc="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convertView</a:t>
            </a: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, ViewGroup</a:t>
            </a:r>
            <a:r>
              <a:rPr lang="en-US" sz="1704" spc="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parent</a:t>
            </a: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){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542" y="2476681"/>
            <a:ext cx="6473285" cy="508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28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View view= null; </a:t>
            </a:r>
            <a:r>
              <a:rPr lang="en-US" sz="1704" b="1" spc="28">
                <a:solidFill>
                  <a:srgbClr val="C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LayoutInflaterinflater= (LayoutInflater) context.getSystemService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71999" y="2995098"/>
            <a:ext cx="3894515" cy="24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b="1" spc="5">
                <a:solidFill>
                  <a:srgbClr val="C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(Context.LAYOUT_INFLATER_SERVICE);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9782" y="3254178"/>
            <a:ext cx="4317368" cy="1277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b="1" spc="5">
                <a:solidFill>
                  <a:srgbClr val="C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view = inflater.inflate(resId, null); </a:t>
            </a:r>
            <a:r>
              <a:rPr lang="en-US" sz="1704" i="1" spc="5">
                <a:solidFill>
                  <a:srgbClr val="0000FF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//Lấy cácđiều khiển </a:t>
            </a: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...........</a:t>
            </a:r>
          </a:p>
          <a:p>
            <a:pPr algn="l">
              <a:lnSpc>
                <a:spcPts val="2039"/>
              </a:lnSpc>
            </a:pPr>
            <a:r>
              <a:rPr lang="en-US" sz="1704" i="1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//Lấy nội dung cần hiển thị ởvịtríthứposition </a:t>
            </a:r>
            <a:r>
              <a:rPr lang="en-US" sz="1704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[Kiểu mảng] c = tenMang.get(position);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2454" y="4549959"/>
            <a:ext cx="1093527" cy="24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if (c != null) {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1630" y="4784322"/>
            <a:ext cx="5044040" cy="25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i="1" spc="-8">
                <a:solidFill>
                  <a:srgbClr val="0000FF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//Đưa thông tin lên TextView và hình lên ImageView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0670" y="5068119"/>
            <a:ext cx="4173417" cy="50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textView.setText(c.getThongTin()); imageView.setImageResource(c.getImg_id());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5126" y="5586222"/>
            <a:ext cx="66218" cy="24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4438" y="5845607"/>
            <a:ext cx="1086688" cy="24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5">
                <a:solidFill>
                  <a:srgbClr val="C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return view;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9250" y="6104687"/>
            <a:ext cx="66218" cy="24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704" spc="5">
                <a:solidFill>
                  <a:srgbClr val="0000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6680" y="594360"/>
            <a:ext cx="7226808" cy="484632"/>
          </a:xfrm>
          <a:custGeom>
            <a:avLst/>
            <a:gdLst/>
            <a:ahLst/>
            <a:cxnLst/>
            <a:rect l="l" t="t" r="r" b="b"/>
            <a:pathLst>
              <a:path w="7226808" h="484632">
                <a:moveTo>
                  <a:pt x="0" y="0"/>
                </a:moveTo>
                <a:lnTo>
                  <a:pt x="7226808" y="0"/>
                </a:lnTo>
                <a:lnTo>
                  <a:pt x="7226808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4800" y="1451047"/>
            <a:ext cx="2328339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Với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tham</a:t>
            </a:r>
            <a:r>
              <a:rPr lang="en-US" sz="2402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2" spc="-16" dirty="0" err="1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sô</a:t>
            </a:r>
            <a:r>
              <a:rPr lang="en-US" sz="2402" spc="-16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́́: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1573" y="2323767"/>
            <a:ext cx="137789" cy="15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"/>
              </a:lnSpc>
            </a:pPr>
            <a:r>
              <a:rPr lang="en-US" sz="1920" dirty="0" smtClean="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lang="en-US" sz="1920" dirty="0">
              <a:solidFill>
                <a:srgbClr val="629DD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2000" y="1856079"/>
            <a:ext cx="8101679" cy="133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6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là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vị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trí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của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phần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tư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̉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danh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sách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lang="en-US" sz="2000" spc="-16" dirty="0" smtClean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6" dirty="0" err="1" smtClean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convertView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để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lấy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về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control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của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mỗi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item. </a:t>
            </a:r>
            <a:endParaRPr lang="en-US" sz="20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6" dirty="0" smtClean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chính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là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datasource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truyền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vào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từ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MainActivity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2064" y="3859559"/>
            <a:ext cx="899684" cy="20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4"/>
              </a:lnSpc>
            </a:pP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Chú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ý: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867" y="4075539"/>
            <a:ext cx="821645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View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là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tham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chiếu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đối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tượng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nên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mọi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sự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thay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đổi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của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đối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tượng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bên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thì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nó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cũng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biết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sự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thay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đổi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đó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trả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về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view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này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tức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là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trả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luôn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về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0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số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mới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mà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ta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vừa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thay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đổi</a:t>
            </a:r>
            <a:r>
              <a:rPr lang="en-US" sz="20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2000" spc="-16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601980"/>
            <a:ext cx="1840992" cy="379476"/>
          </a:xfrm>
          <a:custGeom>
            <a:avLst/>
            <a:gdLst/>
            <a:ahLst/>
            <a:cxnLst/>
            <a:rect l="l" t="t" r="r" b="b"/>
            <a:pathLst>
              <a:path w="1840992" h="379476">
                <a:moveTo>
                  <a:pt x="0" y="0"/>
                </a:moveTo>
                <a:lnTo>
                  <a:pt x="1840992" y="0"/>
                </a:lnTo>
                <a:lnTo>
                  <a:pt x="1840992" y="379476"/>
                </a:lnTo>
                <a:lnTo>
                  <a:pt x="0" y="379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38200" y="1600200"/>
            <a:ext cx="7873241" cy="155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Widget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chứa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chức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năng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phụ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hoặc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tùy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chỉnh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dành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riêng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từng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ứng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Bao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gồm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cơ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bản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just">
              <a:lnSpc>
                <a:spcPts val="3456"/>
              </a:lnSpc>
            </a:pPr>
            <a:r>
              <a:rPr lang="en-US" sz="2000" dirty="0" smtClean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lang="en-US" sz="200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6137" y="3174263"/>
            <a:ext cx="2712463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456"/>
              </a:lnSpc>
              <a:buFont typeface="Arial" panose="020B0604020202020204" pitchFamily="34" charset="0"/>
              <a:buChar char="•"/>
            </a:pP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Option 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menu</a:t>
            </a:r>
          </a:p>
          <a:p>
            <a:pPr marL="342900" indent="-342900" algn="l">
              <a:lnSpc>
                <a:spcPts val="3456"/>
              </a:lnSpc>
              <a:buFont typeface="Arial" panose="020B0604020202020204" pitchFamily="34" charset="0"/>
              <a:buChar char="•"/>
            </a:pP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 men</a:t>
            </a:r>
          </a:p>
          <a:p>
            <a:pPr marL="342900" indent="-342900" algn="l">
              <a:lnSpc>
                <a:spcPts val="3456"/>
              </a:lnSpc>
              <a:buFont typeface="Arial" panose="020B0604020202020204" pitchFamily="34" charset="0"/>
              <a:buChar char="•"/>
            </a:pPr>
            <a:r>
              <a:rPr lang="en-US" sz="2400" spc="-16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PopUp</a:t>
            </a: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3899916" cy="477012"/>
          </a:xfrm>
          <a:custGeom>
            <a:avLst/>
            <a:gdLst/>
            <a:ahLst/>
            <a:cxnLst/>
            <a:rect l="l" t="t" r="r" b="b"/>
            <a:pathLst>
              <a:path w="3899916" h="477012">
                <a:moveTo>
                  <a:pt x="0" y="0"/>
                </a:moveTo>
                <a:lnTo>
                  <a:pt x="3899916" y="0"/>
                </a:lnTo>
                <a:lnTo>
                  <a:pt x="389991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12636" y="2602992"/>
            <a:ext cx="2520696" cy="4165092"/>
          </a:xfrm>
          <a:custGeom>
            <a:avLst/>
            <a:gdLst/>
            <a:ahLst/>
            <a:cxnLst/>
            <a:rect l="l" t="t" r="r" b="b"/>
            <a:pathLst>
              <a:path w="2520696" h="4165092">
                <a:moveTo>
                  <a:pt x="0" y="0"/>
                </a:moveTo>
                <a:lnTo>
                  <a:pt x="2520696" y="0"/>
                </a:lnTo>
                <a:lnTo>
                  <a:pt x="2520696" y="4165092"/>
                </a:lnTo>
                <a:lnTo>
                  <a:pt x="0" y="4165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7089" y="1548641"/>
            <a:ext cx="114538" cy="28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7129" y="1547593"/>
            <a:ext cx="1668961" cy="719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2"/>
              </a:lnSpc>
            </a:pPr>
            <a:r>
              <a:rPr lang="en-US" sz="2004" spc="-3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Option Menu:</a:t>
            </a:r>
          </a:p>
          <a:p>
            <a:pPr algn="l">
              <a:lnSpc>
                <a:spcPts val="2826"/>
              </a:lnSpc>
            </a:pPr>
            <a:endParaRPr lang="en-US" sz="1802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8213" y="1941643"/>
            <a:ext cx="5155387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Là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Menu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chính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ứng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chứa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thao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tác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cơ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bản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một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ứng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gọi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khi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người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nhấn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phím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Menu.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Từ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phiên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bản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Android 2.3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trở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xuống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thao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tác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gọi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Menu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được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hiện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bằng</a:t>
            </a:r>
            <a:r>
              <a:rPr lang="en-US" sz="2006" spc="-14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phím</a:t>
            </a:r>
            <a:r>
              <a:rPr lang="en-US" sz="2006" spc="-14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Menu </a:t>
            </a:r>
            <a:r>
              <a:rPr lang="en-US" sz="2006" spc="-14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trên</a:t>
            </a:r>
            <a:r>
              <a:rPr lang="en-US" sz="2006" spc="-14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thiết</a:t>
            </a:r>
            <a:r>
              <a:rPr lang="en-US" sz="2006" spc="-14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bị</a:t>
            </a:r>
            <a:r>
              <a:rPr lang="en-US" sz="2006" spc="-14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2006" spc="-14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5417" y="2505256"/>
            <a:ext cx="106794" cy="33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0"/>
              </a:lnSpc>
            </a:pPr>
            <a:endParaRPr lang="en-US" sz="180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3899916" cy="477012"/>
          </a:xfrm>
          <a:custGeom>
            <a:avLst/>
            <a:gdLst/>
            <a:ahLst/>
            <a:cxnLst/>
            <a:rect l="l" t="t" r="r" b="b"/>
            <a:pathLst>
              <a:path w="3899916" h="477012">
                <a:moveTo>
                  <a:pt x="0" y="0"/>
                </a:moveTo>
                <a:lnTo>
                  <a:pt x="3899916" y="0"/>
                </a:lnTo>
                <a:lnTo>
                  <a:pt x="389991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0348" y="2759964"/>
            <a:ext cx="6408420" cy="669036"/>
          </a:xfrm>
          <a:custGeom>
            <a:avLst/>
            <a:gdLst/>
            <a:ahLst/>
            <a:cxnLst/>
            <a:rect l="l" t="t" r="r" b="b"/>
            <a:pathLst>
              <a:path w="6408420" h="669036">
                <a:moveTo>
                  <a:pt x="0" y="0"/>
                </a:moveTo>
                <a:lnTo>
                  <a:pt x="6408420" y="0"/>
                </a:lnTo>
                <a:lnTo>
                  <a:pt x="6408420" y="669036"/>
                </a:lnTo>
                <a:lnTo>
                  <a:pt x="0" y="669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28060" y="3572256"/>
            <a:ext cx="2087880" cy="3125724"/>
          </a:xfrm>
          <a:custGeom>
            <a:avLst/>
            <a:gdLst/>
            <a:ahLst/>
            <a:cxnLst/>
            <a:rect l="l" t="t" r="r" b="b"/>
            <a:pathLst>
              <a:path w="2087880" h="3125724">
                <a:moveTo>
                  <a:pt x="0" y="0"/>
                </a:moveTo>
                <a:lnTo>
                  <a:pt x="2087880" y="0"/>
                </a:lnTo>
                <a:lnTo>
                  <a:pt x="2087880" y="3125724"/>
                </a:lnTo>
                <a:lnTo>
                  <a:pt x="0" y="3125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0936" y="1621069"/>
            <a:ext cx="137789" cy="33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1281" y="1645949"/>
            <a:ext cx="1865690" cy="682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Option Menu:</a:t>
            </a:r>
          </a:p>
          <a:p>
            <a:pPr algn="l">
              <a:lnSpc>
                <a:spcPts val="3096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127094"/>
            <a:ext cx="7413403" cy="60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Từ phiên bản Android 3.0 trở đi Option Menu được tích hợp vào trong thanh Action Bar.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3899916" cy="477012"/>
          </a:xfrm>
          <a:custGeom>
            <a:avLst/>
            <a:gdLst/>
            <a:ahLst/>
            <a:cxnLst/>
            <a:rect l="l" t="t" r="r" b="b"/>
            <a:pathLst>
              <a:path w="3899916" h="477012">
                <a:moveTo>
                  <a:pt x="0" y="0"/>
                </a:moveTo>
                <a:lnTo>
                  <a:pt x="3899916" y="0"/>
                </a:lnTo>
                <a:lnTo>
                  <a:pt x="389991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1168" y="2286000"/>
            <a:ext cx="8741664" cy="2953512"/>
          </a:xfrm>
          <a:custGeom>
            <a:avLst/>
            <a:gdLst/>
            <a:ahLst/>
            <a:cxnLst/>
            <a:rect l="l" t="t" r="r" b="b"/>
            <a:pathLst>
              <a:path w="8741664" h="2953512">
                <a:moveTo>
                  <a:pt x="0" y="0"/>
                </a:moveTo>
                <a:lnTo>
                  <a:pt x="8741664" y="0"/>
                </a:lnTo>
                <a:lnTo>
                  <a:pt x="8741664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3595059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 Option Menu từ XML: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3899916" cy="477012"/>
          </a:xfrm>
          <a:custGeom>
            <a:avLst/>
            <a:gdLst/>
            <a:ahLst/>
            <a:cxnLst/>
            <a:rect l="l" t="t" r="r" b="b"/>
            <a:pathLst>
              <a:path w="3899916" h="477012">
                <a:moveTo>
                  <a:pt x="0" y="0"/>
                </a:moveTo>
                <a:lnTo>
                  <a:pt x="3899916" y="0"/>
                </a:lnTo>
                <a:lnTo>
                  <a:pt x="389991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85800" y="2819400"/>
            <a:ext cx="7610856" cy="2514600"/>
          </a:xfrm>
          <a:custGeom>
            <a:avLst/>
            <a:gdLst/>
            <a:ahLst/>
            <a:cxnLst/>
            <a:rect l="l" t="t" r="r" b="b"/>
            <a:pathLst>
              <a:path w="7610856" h="2514600">
                <a:moveTo>
                  <a:pt x="0" y="0"/>
                </a:moveTo>
                <a:lnTo>
                  <a:pt x="7610856" y="0"/>
                </a:lnTo>
                <a:lnTo>
                  <a:pt x="7610856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5307006" cy="77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Tham chiếu trong Java code qua hàm onCreateOptionMenu():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3899916" cy="477012"/>
          </a:xfrm>
          <a:custGeom>
            <a:avLst/>
            <a:gdLst/>
            <a:ahLst/>
            <a:cxnLst/>
            <a:rect l="l" t="t" r="r" b="b"/>
            <a:pathLst>
              <a:path w="3899916" h="477012">
                <a:moveTo>
                  <a:pt x="0" y="0"/>
                </a:moveTo>
                <a:lnTo>
                  <a:pt x="3899916" y="0"/>
                </a:lnTo>
                <a:lnTo>
                  <a:pt x="389991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1124" y="1844040"/>
            <a:ext cx="7857744" cy="4191000"/>
          </a:xfrm>
          <a:custGeom>
            <a:avLst/>
            <a:gdLst/>
            <a:ahLst/>
            <a:cxnLst/>
            <a:rect l="l" t="t" r="r" b="b"/>
            <a:pathLst>
              <a:path w="7857744" h="4191000">
                <a:moveTo>
                  <a:pt x="0" y="0"/>
                </a:moveTo>
                <a:lnTo>
                  <a:pt x="7857744" y="0"/>
                </a:lnTo>
                <a:lnTo>
                  <a:pt x="7857744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524000"/>
            <a:ext cx="114538" cy="283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 dirty="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524000"/>
            <a:ext cx="4376566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lý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sự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kiện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chọn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OptionMenu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829943"/>
            <a:ext cx="7618505" cy="323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Đối tượng Intent khởi động các thành phần trong ứng </a:t>
            </a:r>
          </a:p>
          <a:p>
            <a:pPr algn="just">
              <a:lnSpc>
                <a:spcPts val="287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dụng đồng thời mang các thông tin về dữ liệu được xử lý, bao gồm các thành phần sau:</a:t>
            </a:r>
          </a:p>
          <a:p>
            <a:pPr algn="just">
              <a:lnSpc>
                <a:spcPts val="2880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     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365" y="2985611"/>
            <a:ext cx="1442066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32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Component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3351371"/>
            <a:ext cx="808130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32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3717388"/>
            <a:ext cx="1126141" cy="713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3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Data Category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2365" y="4448908"/>
            <a:ext cx="793594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32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365" y="4814668"/>
            <a:ext cx="533733" cy="34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32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Flag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56589" y="2995136"/>
            <a:ext cx="4222099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tên thành phần nhận và xử lý Intent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95529" y="3360896"/>
            <a:ext cx="3536509" cy="70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hành động yêu cầu thực thi : dữ liệu yêu cầu nhận và xử lý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42645" y="4092673"/>
            <a:ext cx="3078318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mô tả lĩnh vực hoạt động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21081" y="4458433"/>
            <a:ext cx="4888230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bộ key/value cho phép gửi nhận thông tin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65049" y="4824193"/>
            <a:ext cx="4151757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biến cờ mô tả cách thức hoạt động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155948" cy="384048"/>
          </a:xfrm>
          <a:custGeom>
            <a:avLst/>
            <a:gdLst/>
            <a:ahLst/>
            <a:cxnLst/>
            <a:rect l="l" t="t" r="r" b="b"/>
            <a:pathLst>
              <a:path w="4155948" h="384048">
                <a:moveTo>
                  <a:pt x="0" y="0"/>
                </a:moveTo>
                <a:lnTo>
                  <a:pt x="4155948" y="0"/>
                </a:lnTo>
                <a:lnTo>
                  <a:pt x="4155948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971103"/>
            <a:ext cx="161211" cy="19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3"/>
              </a:lnSpc>
            </a:pPr>
            <a:r>
              <a:rPr lang="en-US" sz="224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2069649"/>
            <a:ext cx="2359904" cy="549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2798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 Menu:</a:t>
            </a:r>
          </a:p>
          <a:p>
            <a:pPr algn="l">
              <a:lnSpc>
                <a:spcPts val="540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365" y="2377973"/>
            <a:ext cx="7165534" cy="152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 menu xuất hiện khi người dùng tương tác với các Item trên ViewGroup, thường là ListView hoặc GridView.</a:t>
            </a:r>
          </a:p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Bao gồm 2 dạng: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3292554"/>
            <a:ext cx="128292" cy="49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2162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893" y="3972277"/>
            <a:ext cx="7067607" cy="60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Floating Context Menu: dạng menu hiển thị khi người dùng nhấn và giữ một item trên ViewGroup (giống như Dialog).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8893" y="4557112"/>
            <a:ext cx="7478468" cy="38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004" spc="-14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Contextual Action Mode (API level 11): một thanh công cụ hiển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7493" y="5042887"/>
            <a:ext cx="6947364" cy="81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thị phía trên ứng dụng cho phép người thực hiện nhiều thao </a:t>
            </a:r>
          </a:p>
          <a:p>
            <a:pPr algn="l">
              <a:lnSpc>
                <a:spcPts val="3356"/>
              </a:lnSpc>
            </a:pP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tác khác nhau trên Item được lựa chọn, hoặc thực hiện một </a:t>
            </a:r>
          </a:p>
          <a:p>
            <a:pPr algn="l">
              <a:lnSpc>
                <a:spcPts val="145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thao tác trên nhiều Item nếu ứng dụng có hổ trợ.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155948" cy="384048"/>
          </a:xfrm>
          <a:custGeom>
            <a:avLst/>
            <a:gdLst/>
            <a:ahLst/>
            <a:cxnLst/>
            <a:rect l="l" t="t" r="r" b="b"/>
            <a:pathLst>
              <a:path w="4155948" h="384048">
                <a:moveTo>
                  <a:pt x="0" y="0"/>
                </a:moveTo>
                <a:lnTo>
                  <a:pt x="4155948" y="0"/>
                </a:lnTo>
                <a:lnTo>
                  <a:pt x="4155948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09316" y="2095500"/>
            <a:ext cx="5556504" cy="4751832"/>
          </a:xfrm>
          <a:custGeom>
            <a:avLst/>
            <a:gdLst/>
            <a:ahLst/>
            <a:cxnLst/>
            <a:rect l="l" t="t" r="r" b="b"/>
            <a:pathLst>
              <a:path w="5556504" h="4751832">
                <a:moveTo>
                  <a:pt x="0" y="0"/>
                </a:moveTo>
                <a:lnTo>
                  <a:pt x="5556504" y="0"/>
                </a:lnTo>
                <a:lnTo>
                  <a:pt x="5556504" y="4751832"/>
                </a:lnTo>
                <a:lnTo>
                  <a:pt x="0" y="47518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2336" y="1621069"/>
            <a:ext cx="137789" cy="33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2376" y="1655474"/>
            <a:ext cx="2021757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 Menu: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155948" cy="384048"/>
          </a:xfrm>
          <a:custGeom>
            <a:avLst/>
            <a:gdLst/>
            <a:ahLst/>
            <a:cxnLst/>
            <a:rect l="l" t="t" r="r" b="b"/>
            <a:pathLst>
              <a:path w="4155948" h="384048">
                <a:moveTo>
                  <a:pt x="0" y="0"/>
                </a:moveTo>
                <a:lnTo>
                  <a:pt x="4155948" y="0"/>
                </a:lnTo>
                <a:lnTo>
                  <a:pt x="4155948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7200" y="3429000"/>
            <a:ext cx="8458200" cy="2232660"/>
          </a:xfrm>
          <a:custGeom>
            <a:avLst/>
            <a:gdLst/>
            <a:ahLst/>
            <a:cxnLst/>
            <a:rect l="l" t="t" r="r" b="b"/>
            <a:pathLst>
              <a:path w="8458200" h="2232660">
                <a:moveTo>
                  <a:pt x="0" y="0"/>
                </a:moveTo>
                <a:lnTo>
                  <a:pt x="8458200" y="0"/>
                </a:lnTo>
                <a:lnTo>
                  <a:pt x="8458200" y="2232660"/>
                </a:lnTo>
                <a:lnTo>
                  <a:pt x="0" y="22326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2064" y="1736303"/>
            <a:ext cx="249584" cy="38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7"/>
              </a:lnSpc>
            </a:pPr>
            <a:r>
              <a:rPr lang="en-US" sz="2162">
                <a:solidFill>
                  <a:srgbClr val="242852"/>
                </a:solidFill>
                <a:latin typeface="Arimo"/>
                <a:ea typeface="Arimo"/>
                <a:cs typeface="Arimo"/>
                <a:sym typeface="Arimo"/>
              </a:rPr>
              <a:t>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4964" y="1839468"/>
            <a:ext cx="4707769" cy="3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Khởi tạoFloating Context Menu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2081146"/>
            <a:ext cx="140837" cy="516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9569" y="2751706"/>
            <a:ext cx="140837" cy="516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●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2365" y="2301716"/>
            <a:ext cx="6610026" cy="97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ĐăngkýđốitượngView sẽsửdụngbằngphươngthức </a:t>
            </a:r>
            <a:r>
              <a:rPr lang="en-US" sz="2004" spc="-14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registerForcontextMenu(View)</a:t>
            </a:r>
          </a:p>
          <a:p>
            <a:pPr algn="l">
              <a:lnSpc>
                <a:spcPts val="3360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Thựchiệnoverride phươngthức</a:t>
            </a:r>
            <a:r>
              <a:rPr lang="en-US" sz="2004" spc="-14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onCreateContextMenu()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155948" cy="384048"/>
          </a:xfrm>
          <a:custGeom>
            <a:avLst/>
            <a:gdLst/>
            <a:ahLst/>
            <a:cxnLst/>
            <a:rect l="l" t="t" r="r" b="b"/>
            <a:pathLst>
              <a:path w="4155948" h="384048">
                <a:moveTo>
                  <a:pt x="0" y="0"/>
                </a:moveTo>
                <a:lnTo>
                  <a:pt x="4155948" y="0"/>
                </a:lnTo>
                <a:lnTo>
                  <a:pt x="4155948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57200" y="2819400"/>
            <a:ext cx="8616696" cy="3313176"/>
            <a:chOff x="0" y="0"/>
            <a:chExt cx="11488928" cy="44175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88928" cy="4417568"/>
            </a:xfrm>
            <a:custGeom>
              <a:avLst/>
              <a:gdLst/>
              <a:ahLst/>
              <a:cxnLst/>
              <a:rect l="l" t="t" r="r" b="b"/>
              <a:pathLst>
                <a:path w="11488928" h="4417568">
                  <a:moveTo>
                    <a:pt x="0" y="0"/>
                  </a:moveTo>
                  <a:lnTo>
                    <a:pt x="0" y="4417568"/>
                  </a:lnTo>
                  <a:lnTo>
                    <a:pt x="11488928" y="4417568"/>
                  </a:lnTo>
                  <a:lnTo>
                    <a:pt x="11488928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1281" y="1829943"/>
            <a:ext cx="7278195" cy="77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 lý sự kiện trên Floating Context Menu bằng cách override phương thức </a:t>
            </a:r>
            <a:r>
              <a:rPr lang="en-US" sz="2402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onContextItemSelected()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601980"/>
            <a:ext cx="3840480" cy="472440"/>
          </a:xfrm>
          <a:custGeom>
            <a:avLst/>
            <a:gdLst/>
            <a:ahLst/>
            <a:cxnLst/>
            <a:rect l="l" t="t" r="r" b="b"/>
            <a:pathLst>
              <a:path w="3840480" h="472440">
                <a:moveTo>
                  <a:pt x="0" y="0"/>
                </a:moveTo>
                <a:lnTo>
                  <a:pt x="3840480" y="0"/>
                </a:lnTo>
                <a:lnTo>
                  <a:pt x="384048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95600" y="2956560"/>
            <a:ext cx="3124200" cy="2261616"/>
          </a:xfrm>
          <a:custGeom>
            <a:avLst/>
            <a:gdLst/>
            <a:ahLst/>
            <a:cxnLst/>
            <a:rect l="l" t="t" r="r" b="b"/>
            <a:pathLst>
              <a:path w="3124200" h="2261616">
                <a:moveTo>
                  <a:pt x="0" y="0"/>
                </a:moveTo>
                <a:lnTo>
                  <a:pt x="3124200" y="0"/>
                </a:lnTo>
                <a:lnTo>
                  <a:pt x="3124200" y="2261616"/>
                </a:lnTo>
                <a:lnTo>
                  <a:pt x="0" y="2261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51281" y="1829943"/>
            <a:ext cx="7816272" cy="77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 menu hiển thị khi người dùng nhấn và giữ lâu trên </a:t>
            </a:r>
          </a:p>
          <a:p>
            <a:pPr algn="l">
              <a:lnSpc>
                <a:spcPts val="2940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một đối tượng.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0936" y="1823999"/>
            <a:ext cx="137960" cy="30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4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601980"/>
            <a:ext cx="3840480" cy="472440"/>
          </a:xfrm>
          <a:custGeom>
            <a:avLst/>
            <a:gdLst/>
            <a:ahLst/>
            <a:cxnLst/>
            <a:rect l="l" t="t" r="r" b="b"/>
            <a:pathLst>
              <a:path w="3840480" h="472440">
                <a:moveTo>
                  <a:pt x="0" y="0"/>
                </a:moveTo>
                <a:lnTo>
                  <a:pt x="3840480" y="0"/>
                </a:lnTo>
                <a:lnTo>
                  <a:pt x="384048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96112" y="2849880"/>
            <a:ext cx="7790688" cy="2474976"/>
          </a:xfrm>
          <a:custGeom>
            <a:avLst/>
            <a:gdLst/>
            <a:ahLst/>
            <a:cxnLst/>
            <a:rect l="l" t="t" r="r" b="b"/>
            <a:pathLst>
              <a:path w="7790688" h="2474976">
                <a:moveTo>
                  <a:pt x="0" y="0"/>
                </a:moveTo>
                <a:lnTo>
                  <a:pt x="7790688" y="0"/>
                </a:lnTo>
                <a:lnTo>
                  <a:pt x="7790688" y="2474976"/>
                </a:lnTo>
                <a:lnTo>
                  <a:pt x="0" y="24749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0418"/>
            <a:ext cx="7169582" cy="682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 hiện khởi tạo Popup Menu cho một đối tượng:</a:t>
            </a:r>
          </a:p>
          <a:p>
            <a:pPr algn="l">
              <a:lnSpc>
                <a:spcPts val="3096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2263616"/>
            <a:ext cx="5163150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 gọi phương thức onClick từ một Button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6417" y="2989469"/>
            <a:ext cx="1865690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2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&lt;ImageButton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0769" y="3294269"/>
            <a:ext cx="6995855" cy="184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2"/>
              </a:lnSpc>
            </a:pP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android:layout_width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"wrap_content"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android:layout_height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"wrap_content"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android:src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"@drawable/ic_overflow_holo_dark"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android:contentDescription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"@string/descr_overflow_button"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android:onClick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"showPopup"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/&gt;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601980"/>
            <a:ext cx="3840480" cy="472440"/>
          </a:xfrm>
          <a:custGeom>
            <a:avLst/>
            <a:gdLst/>
            <a:ahLst/>
            <a:cxnLst/>
            <a:rect l="l" t="t" r="r" b="b"/>
            <a:pathLst>
              <a:path w="3840480" h="472440">
                <a:moveTo>
                  <a:pt x="0" y="0"/>
                </a:moveTo>
                <a:lnTo>
                  <a:pt x="3840480" y="0"/>
                </a:lnTo>
                <a:lnTo>
                  <a:pt x="384048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47700" y="2855976"/>
            <a:ext cx="7848600" cy="2782824"/>
          </a:xfrm>
          <a:custGeom>
            <a:avLst/>
            <a:gdLst/>
            <a:ahLst/>
            <a:cxnLst/>
            <a:rect l="l" t="t" r="r" b="b"/>
            <a:pathLst>
              <a:path w="7848600" h="2782824">
                <a:moveTo>
                  <a:pt x="0" y="0"/>
                </a:moveTo>
                <a:lnTo>
                  <a:pt x="7848600" y="0"/>
                </a:lnTo>
                <a:lnTo>
                  <a:pt x="7848600" y="2782824"/>
                </a:lnTo>
                <a:lnTo>
                  <a:pt x="0" y="27828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791843"/>
            <a:ext cx="7169582" cy="76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Thực hiện khởi tạo Popup Menu cho một đối tượng:</a:t>
            </a:r>
          </a:p>
          <a:p>
            <a:pPr algn="l">
              <a:lnSpc>
                <a:spcPts val="3393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2269388"/>
            <a:ext cx="4336066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 lý phương thức showPopup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7700" y="5098685"/>
            <a:ext cx="155762" cy="348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7700" y="2996451"/>
            <a:ext cx="4820107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public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void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showPopup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View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v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{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2357" y="3301508"/>
            <a:ext cx="6374711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PopupMenu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new</a:t>
            </a:r>
            <a:r>
              <a:rPr lang="en-US" sz="2004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PopupMenu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this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,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v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 </a:t>
            </a:r>
            <a:r>
              <a:rPr lang="en-US" sz="2004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MenuInflater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inflater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76757" y="3911108"/>
            <a:ext cx="3731714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getMenuInflater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2357" y="4215908"/>
            <a:ext cx="497529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inflater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inflate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menu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actions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,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76757" y="4520708"/>
            <a:ext cx="2643311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getMenu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());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2357" y="4787113"/>
            <a:ext cx="2021710" cy="34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popup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show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601980"/>
            <a:ext cx="3840480" cy="472440"/>
          </a:xfrm>
          <a:custGeom>
            <a:avLst/>
            <a:gdLst/>
            <a:ahLst/>
            <a:cxnLst/>
            <a:rect l="l" t="t" r="r" b="b"/>
            <a:pathLst>
              <a:path w="3840480" h="472440">
                <a:moveTo>
                  <a:pt x="0" y="0"/>
                </a:moveTo>
                <a:lnTo>
                  <a:pt x="3840480" y="0"/>
                </a:lnTo>
                <a:lnTo>
                  <a:pt x="3840480" y="472440"/>
                </a:lnTo>
                <a:lnTo>
                  <a:pt x="0" y="47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6720" y="2286000"/>
            <a:ext cx="8596884" cy="4014216"/>
          </a:xfrm>
          <a:custGeom>
            <a:avLst/>
            <a:gdLst/>
            <a:ahLst/>
            <a:cxnLst/>
            <a:rect l="l" t="t" r="r" b="b"/>
            <a:pathLst>
              <a:path w="8596884" h="4014216">
                <a:moveTo>
                  <a:pt x="0" y="0"/>
                </a:moveTo>
                <a:lnTo>
                  <a:pt x="8596884" y="0"/>
                </a:lnTo>
                <a:lnTo>
                  <a:pt x="8596884" y="4014216"/>
                </a:lnTo>
                <a:lnTo>
                  <a:pt x="0" y="40142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5637200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 lý sự kiện khi chọn trên Popup Menu: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720" y="2432190"/>
            <a:ext cx="8551507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66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@Override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public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boolean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onMenuItemClick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MenuItem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 {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switch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getItemId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())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{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1377" y="3041494"/>
            <a:ext cx="2798950" cy="3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1"/>
              </a:lnSpc>
            </a:pPr>
            <a:r>
              <a:rPr lang="en-US" sz="2006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case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R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archive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55777" y="3346971"/>
            <a:ext cx="2176967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archive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return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true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1377" y="3956571"/>
            <a:ext cx="2643311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case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delete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5777" y="4261371"/>
            <a:ext cx="2021519" cy="6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delete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return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true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1377" y="4871228"/>
            <a:ext cx="124389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default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55777" y="5176028"/>
            <a:ext cx="2021519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return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false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1377" y="5480847"/>
            <a:ext cx="155762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6720" y="5791743"/>
            <a:ext cx="155762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8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49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805172" cy="384048"/>
          </a:xfrm>
          <a:custGeom>
            <a:avLst/>
            <a:gdLst/>
            <a:ahLst/>
            <a:cxnLst/>
            <a:rect l="l" t="t" r="r" b="b"/>
            <a:pathLst>
              <a:path w="4805172" h="384048">
                <a:moveTo>
                  <a:pt x="0" y="0"/>
                </a:moveTo>
                <a:lnTo>
                  <a:pt x="4805172" y="0"/>
                </a:lnTo>
                <a:lnTo>
                  <a:pt x="4805172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37388" y="2590800"/>
            <a:ext cx="8078724" cy="3601212"/>
          </a:xfrm>
          <a:custGeom>
            <a:avLst/>
            <a:gdLst/>
            <a:ahLst/>
            <a:cxnLst/>
            <a:rect l="l" t="t" r="r" b="b"/>
            <a:pathLst>
              <a:path w="8078724" h="3601212">
                <a:moveTo>
                  <a:pt x="0" y="0"/>
                </a:moveTo>
                <a:lnTo>
                  <a:pt x="8078724" y="0"/>
                </a:lnTo>
                <a:lnTo>
                  <a:pt x="8078724" y="3601212"/>
                </a:lnTo>
                <a:lnTo>
                  <a:pt x="0" y="36012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6617503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Các dạng Menu hỗ trợ người đưa các lựa chọn: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805172" cy="384048"/>
          </a:xfrm>
          <a:custGeom>
            <a:avLst/>
            <a:gdLst/>
            <a:ahLst/>
            <a:cxnLst/>
            <a:rect l="l" t="t" r="r" b="b"/>
            <a:pathLst>
              <a:path w="4805172" h="384048">
                <a:moveTo>
                  <a:pt x="0" y="0"/>
                </a:moveTo>
                <a:lnTo>
                  <a:pt x="4805172" y="0"/>
                </a:lnTo>
                <a:lnTo>
                  <a:pt x="4805172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829943"/>
            <a:ext cx="5892079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Khai báo chế độ chọn cho Item trong XML: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1378" y="5337286"/>
            <a:ext cx="1246070" cy="65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&lt;/group&gt; &lt;/menu&gt;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1378" y="2326777"/>
            <a:ext cx="7617933" cy="153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&lt;?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xml version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"1.0"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encoding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"utf-8"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?&gt;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&lt;menu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xmlns:android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"http://schemas.android.com/apk/res /android"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&gt; &lt;group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android:checkableBehavior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"single"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40454" y="3851034"/>
            <a:ext cx="419805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&lt;item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"@+id/red"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55235" y="4155538"/>
            <a:ext cx="4664459" cy="3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sz="2006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android:title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6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"@string/red"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6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/&gt;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0454" y="4461015"/>
            <a:ext cx="777554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&lt;item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55235" y="4765815"/>
            <a:ext cx="4819717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"@+id/blue" </a:t>
            </a:r>
            <a:r>
              <a:rPr lang="en-US" sz="2004">
                <a:solidFill>
                  <a:srgbClr val="8822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android:title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</a:t>
            </a:r>
            <a:r>
              <a:rPr lang="en-US" sz="2004">
                <a:solidFill>
                  <a:srgbClr val="0088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"@string/blue"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/&gt;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2365" y="3512687"/>
            <a:ext cx="1656864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MainActivity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7464962" cy="72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Explicit Intent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chỉ cần sử dụng thuộc tính Component.</a:t>
            </a:r>
          </a:p>
          <a:p>
            <a:pPr algn="l">
              <a:lnSpc>
                <a:spcPts val="540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2825096"/>
            <a:ext cx="128149" cy="60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259863"/>
            <a:ext cx="6856809" cy="1294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Khai báo: Intent intent = new Intent(this, &lt;</a:t>
            </a:r>
            <a:r>
              <a:rPr lang="en-US" sz="2400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Component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&gt;); Ví dụ: khởi động Activity có tên SecondActivity từ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0936" y="4363926"/>
            <a:ext cx="8100203" cy="66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5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new Intent(MainActivty.</a:t>
            </a:r>
            <a:r>
              <a:rPr lang="en-US" sz="2195" spc="-15">
                <a:solidFill>
                  <a:srgbClr val="4A8EF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</a:t>
            </a:r>
            <a:r>
              <a:rPr lang="en-US" sz="2195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SecondActivity.</a:t>
            </a:r>
            <a:r>
              <a:rPr lang="en-US" sz="2195" spc="-15">
                <a:solidFill>
                  <a:srgbClr val="4A8EF2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class</a:t>
            </a:r>
            <a:r>
              <a:rPr lang="en-US" sz="2195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); startActivity(intent);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3880" y="597408"/>
            <a:ext cx="4805172" cy="384048"/>
          </a:xfrm>
          <a:custGeom>
            <a:avLst/>
            <a:gdLst/>
            <a:ahLst/>
            <a:cxnLst/>
            <a:rect l="l" t="t" r="r" b="b"/>
            <a:pathLst>
              <a:path w="4805172" h="384048">
                <a:moveTo>
                  <a:pt x="0" y="0"/>
                </a:moveTo>
                <a:lnTo>
                  <a:pt x="4805172" y="0"/>
                </a:lnTo>
                <a:lnTo>
                  <a:pt x="4805172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600" y="2459736"/>
            <a:ext cx="7924800" cy="3921252"/>
          </a:xfrm>
          <a:custGeom>
            <a:avLst/>
            <a:gdLst/>
            <a:ahLst/>
            <a:cxnLst/>
            <a:rect l="l" t="t" r="r" b="b"/>
            <a:pathLst>
              <a:path w="7924800" h="3921252">
                <a:moveTo>
                  <a:pt x="0" y="0"/>
                </a:moveTo>
                <a:lnTo>
                  <a:pt x="7924800" y="0"/>
                </a:lnTo>
                <a:lnTo>
                  <a:pt x="7924800" y="3921252"/>
                </a:lnTo>
                <a:lnTo>
                  <a:pt x="0" y="3921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4132831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Xử lý sự kiện chọn của Menu: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2254901"/>
            <a:ext cx="7929639" cy="6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66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@Override</a:t>
            </a:r>
          </a:p>
          <a:p>
            <a:pPr algn="l">
              <a:lnSpc>
                <a:spcPts val="2808"/>
              </a:lnSpc>
            </a:pPr>
            <a:r>
              <a:rPr lang="en-US" sz="2006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public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6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boolean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onOptionsItemSelected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6">
                <a:solidFill>
                  <a:srgbClr val="660066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MenuItem</a:t>
            </a:r>
            <a:r>
              <a:rPr lang="en-US" sz="2006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item</a:t>
            </a: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9600" y="2864749"/>
            <a:ext cx="311515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{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257" y="2864749"/>
            <a:ext cx="419805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switch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getItemId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()){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38657" y="3169549"/>
            <a:ext cx="3576266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case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vibrate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case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dont_vibrate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05838" y="3779149"/>
            <a:ext cx="3264979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if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isChecked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())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67838" y="4083949"/>
            <a:ext cx="3576266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setChecked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false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05838" y="4389006"/>
            <a:ext cx="419805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else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setChecked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true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67838" y="4693806"/>
            <a:ext cx="1865948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return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true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38657" y="4998606"/>
            <a:ext cx="1244279" cy="61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default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: </a:t>
            </a: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return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9600" y="5608253"/>
            <a:ext cx="5286451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000088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super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.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onOptionsItemSelected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(</a:t>
            </a:r>
            <a:r>
              <a:rPr lang="en-US" sz="2004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item</a:t>
            </a: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24257" y="5912758"/>
            <a:ext cx="155943" cy="3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2006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9600" y="6224254"/>
            <a:ext cx="155762" cy="31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2004">
                <a:solidFill>
                  <a:srgbClr val="6666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2356" y="629412"/>
            <a:ext cx="1101852" cy="332232"/>
          </a:xfrm>
          <a:custGeom>
            <a:avLst/>
            <a:gdLst/>
            <a:ahLst/>
            <a:cxnLst/>
            <a:rect l="l" t="t" r="r" b="b"/>
            <a:pathLst>
              <a:path w="1101852" h="332232">
                <a:moveTo>
                  <a:pt x="0" y="0"/>
                </a:moveTo>
                <a:lnTo>
                  <a:pt x="1101852" y="0"/>
                </a:lnTo>
                <a:lnTo>
                  <a:pt x="1101852" y="332232"/>
                </a:lnTo>
                <a:lnTo>
                  <a:pt x="0" y="332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14500" y="2709672"/>
            <a:ext cx="5715000" cy="2799588"/>
          </a:xfrm>
          <a:custGeom>
            <a:avLst/>
            <a:gdLst/>
            <a:ahLst/>
            <a:cxnLst/>
            <a:rect l="l" t="t" r="r" b="b"/>
            <a:pathLst>
              <a:path w="5715000" h="2799588">
                <a:moveTo>
                  <a:pt x="0" y="0"/>
                </a:moveTo>
                <a:lnTo>
                  <a:pt x="5715000" y="0"/>
                </a:lnTo>
                <a:lnTo>
                  <a:pt x="5715000" y="2799588"/>
                </a:lnTo>
                <a:lnTo>
                  <a:pt x="0" y="2799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2365" y="3512687"/>
            <a:ext cx="2209876" cy="4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ACTION_VIEW.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281" y="1829943"/>
            <a:ext cx="6686483" cy="72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Implicit Intent: 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chỉ cần sử dụng thuộc tính Action.</a:t>
            </a:r>
          </a:p>
          <a:p>
            <a:pPr algn="l">
              <a:lnSpc>
                <a:spcPts val="540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569" y="2825096"/>
            <a:ext cx="128149" cy="60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216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259863"/>
            <a:ext cx="5731993" cy="1294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Khai báo: Intent intent = new Intent(&lt;Action&gt;); Ví dụ: khởi động Activity có thể thực hiện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7136" y="4292375"/>
            <a:ext cx="6714468" cy="72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intent = new Intent(Intent.</a:t>
            </a:r>
            <a:r>
              <a:rPr lang="en-US" sz="2400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ACTION_VIEW</a:t>
            </a: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); startActivity(intent);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971103"/>
            <a:ext cx="161211" cy="19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3"/>
              </a:lnSpc>
            </a:pPr>
            <a:r>
              <a:rPr lang="en-US" sz="224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2069649"/>
            <a:ext cx="7623791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2798" spc="-19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798" spc="-1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một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số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Action </a:t>
            </a:r>
            <a:r>
              <a:rPr lang="en-US" sz="2798" spc="-1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thường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798" spc="-19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trong</a:t>
            </a:r>
            <a:r>
              <a:rPr lang="en-US" sz="2798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Intent.</a:t>
            </a:r>
          </a:p>
          <a:p>
            <a:pPr algn="just">
              <a:lnSpc>
                <a:spcPts val="3456"/>
              </a:lnSpc>
            </a:pPr>
            <a:r>
              <a:rPr lang="en-US" sz="2160" dirty="0" smtClean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endParaRPr lang="en-US" sz="2160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2365" y="2359809"/>
            <a:ext cx="2633120" cy="305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16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ACTION_VIEW </a:t>
            </a:r>
            <a:r>
              <a:rPr lang="en-US" sz="2400" spc="-16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ACTION_DIAL ACTION_CALL ACTION_EDIT ACTION_DELETE ACTION_SEND ACTION_SENDTO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46493" y="6525063"/>
            <a:ext cx="101298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9596"/>
            <a:ext cx="114538" cy="28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0936" y="3140974"/>
            <a:ext cx="114538" cy="28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0936" y="4543301"/>
            <a:ext cx="114538" cy="28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1281" y="1874749"/>
            <a:ext cx="7662415" cy="123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02"/>
              </a:lnSpc>
            </a:pPr>
            <a:r>
              <a:rPr lang="en-US" sz="2004" spc="-14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một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dạng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đường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dẫn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URI,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phép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trỏ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đến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bảng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dữ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liệu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và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truy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xuất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tin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bao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gồm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just">
              <a:lnSpc>
                <a:spcPts val="3562"/>
              </a:lnSpc>
            </a:pPr>
            <a:r>
              <a:rPr lang="en-US" sz="1800" dirty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  <a:p>
            <a:pPr algn="just">
              <a:lnSpc>
                <a:spcPts val="4500"/>
              </a:lnSpc>
            </a:pPr>
            <a:r>
              <a:rPr lang="en-US" sz="1800" dirty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2365" y="2678905"/>
            <a:ext cx="4853635" cy="12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2"/>
              </a:lnSpc>
            </a:pP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 scheme + authority + path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1281" y="3092291"/>
            <a:ext cx="5522947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97"/>
              </a:lnSpc>
            </a:pP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có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thể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chỉ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định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phương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4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thức</a:t>
            </a: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algn="just">
              <a:lnSpc>
                <a:spcPts val="2162"/>
              </a:lnSpc>
            </a:pPr>
            <a:r>
              <a:rPr lang="en-US" sz="1802" dirty="0" smtClean="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  <a:endParaRPr lang="en-US" sz="1802" dirty="0">
              <a:solidFill>
                <a:srgbClr val="297F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42364" y="3705415"/>
            <a:ext cx="4091635" cy="12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03"/>
              </a:lnSpc>
            </a:pP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setData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setType</a:t>
            </a:r>
            <a:r>
              <a:rPr lang="en-US" sz="2006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6" spc="-14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setDataAndType</a:t>
            </a:r>
            <a:endParaRPr lang="en-US" sz="2006" spc="-14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1281" y="4494628"/>
            <a:ext cx="6490726" cy="42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Ví dụ: thực hiện cuộc gọi thông qua dữ liệu số điện thoại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5225" y="4939941"/>
            <a:ext cx="5473475" cy="96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Intent callPhone = new Intent(Intent.ACTION_CALL); callPhone.setData(Uri.parse(“tel:01234-56789”)); startActivity(callPhone);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47433" y="6525063"/>
            <a:ext cx="202340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70997" cy="1612897"/>
          </a:xfrm>
          <a:custGeom>
            <a:avLst/>
            <a:gdLst/>
            <a:ahLst/>
            <a:cxnLst/>
            <a:rect l="l" t="t" r="r" b="b"/>
            <a:pathLst>
              <a:path w="9270997" h="1612897">
                <a:moveTo>
                  <a:pt x="0" y="0"/>
                </a:moveTo>
                <a:lnTo>
                  <a:pt x="9270997" y="0"/>
                </a:lnTo>
                <a:lnTo>
                  <a:pt x="9270997" y="1612897"/>
                </a:lnTo>
                <a:lnTo>
                  <a:pt x="0" y="161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414272"/>
            <a:ext cx="9144000" cy="111252"/>
          </a:xfrm>
          <a:custGeom>
            <a:avLst/>
            <a:gdLst/>
            <a:ahLst/>
            <a:cxnLst/>
            <a:rect l="l" t="t" r="r" b="b"/>
            <a:pathLst>
              <a:path w="9144000" h="111252">
                <a:moveTo>
                  <a:pt x="0" y="0"/>
                </a:moveTo>
                <a:lnTo>
                  <a:pt x="9144000" y="0"/>
                </a:lnTo>
                <a:lnTo>
                  <a:pt x="9144000" y="111252"/>
                </a:lnTo>
                <a:lnTo>
                  <a:pt x="0" y="111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r="-3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5216" y="597408"/>
            <a:ext cx="4671060" cy="484632"/>
          </a:xfrm>
          <a:custGeom>
            <a:avLst/>
            <a:gdLst/>
            <a:ahLst/>
            <a:cxnLst/>
            <a:rect l="l" t="t" r="r" b="b"/>
            <a:pathLst>
              <a:path w="4671060" h="484632">
                <a:moveTo>
                  <a:pt x="0" y="0"/>
                </a:moveTo>
                <a:lnTo>
                  <a:pt x="4671060" y="0"/>
                </a:lnTo>
                <a:lnTo>
                  <a:pt x="4671060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0936" y="1795424"/>
            <a:ext cx="137960" cy="33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281" y="1829943"/>
            <a:ext cx="7484212" cy="140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16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Extras</a:t>
            </a:r>
            <a:r>
              <a:rPr lang="en-US" sz="2402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bao gồm biến Bundle chứa các giá trị bổ sung </a:t>
            </a:r>
          </a:p>
          <a:p>
            <a:pPr algn="l">
              <a:lnSpc>
                <a:spcPts val="2879"/>
              </a:lnSpc>
            </a:pPr>
            <a:r>
              <a:rPr lang="en-US" sz="2400" spc="-1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cần thiết cho thành phần nhận xử lý Intent. Có hai cách gửi dữ liệu vào Intent:</a:t>
            </a:r>
          </a:p>
          <a:p>
            <a:pPr algn="l">
              <a:lnSpc>
                <a:spcPts val="3648"/>
              </a:lnSpc>
            </a:pPr>
            <a:r>
              <a:rPr lang="en-US" sz="1800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0936" y="2527602"/>
            <a:ext cx="137789" cy="331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629DD1"/>
                </a:solidFill>
                <a:latin typeface="Arimo"/>
                <a:ea typeface="Arimo"/>
                <a:cs typeface="Arimo"/>
                <a:sym typeface="Arimo"/>
              </a:rPr>
              <a:t>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2365" y="2995136"/>
            <a:ext cx="1099661" cy="3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Trực tiếp: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893" y="3164224"/>
            <a:ext cx="7423833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putExtra(Key, Value)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thiết lập trực tiếp vào Intent.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8893" y="3859425"/>
            <a:ext cx="7023554" cy="4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Tạo đối tượng Bundle, dùng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set&lt;KDL&gt;(Key, Value)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7493" y="4476645"/>
            <a:ext cx="2235889" cy="15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vào đối tượng Bundle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893" y="4491504"/>
            <a:ext cx="5852570" cy="46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1800" spc="-12">
                <a:solidFill>
                  <a:srgbClr val="E66C7D"/>
                </a:solidFill>
                <a:latin typeface="IBM Plex Sans"/>
                <a:ea typeface="IBM Plex Sans"/>
                <a:cs typeface="IBM Plex Sans"/>
                <a:sym typeface="IBM Plex Sans"/>
              </a:rPr>
              <a:t>▪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Dùng phương thức </a:t>
            </a:r>
            <a:r>
              <a:rPr lang="en-US" sz="1800" spc="-12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putExtras() </a:t>
            </a:r>
            <a:r>
              <a:rPr lang="en-US" sz="1800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gửi Bundle vào Intent.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9569" y="3601107"/>
            <a:ext cx="106937" cy="32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3"/>
              </a:lnSpc>
            </a:pPr>
            <a:r>
              <a:rPr lang="en-US" sz="1802">
                <a:solidFill>
                  <a:srgbClr val="297FD5"/>
                </a:solidFill>
                <a:latin typeface="Arimo"/>
                <a:ea typeface="Arimo"/>
                <a:cs typeface="Arimo"/>
                <a:sym typeface="Arimo"/>
              </a:rPr>
              <a:t>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365" y="3680269"/>
            <a:ext cx="2118779" cy="3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2006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Thông qua Bundle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56577" y="6525063"/>
            <a:ext cx="193005" cy="2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8"/>
              </a:lnSpc>
            </a:pPr>
            <a:r>
              <a:rPr lang="en-US" sz="1406" spc="-22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37</TotalTime>
  <Words>2465</Words>
  <Application>Microsoft Office PowerPoint</Application>
  <PresentationFormat>On-screen Show (4:3)</PresentationFormat>
  <Paragraphs>468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Wingdings</vt:lpstr>
      <vt:lpstr>IBM Plex Sans Condensed</vt:lpstr>
      <vt:lpstr>Courier New OS Bold Italics</vt:lpstr>
      <vt:lpstr>Open Sans</vt:lpstr>
      <vt:lpstr>Courier New OS Bold</vt:lpstr>
      <vt:lpstr>Calibri</vt:lpstr>
      <vt:lpstr>IBM Plex Sans Italics</vt:lpstr>
      <vt:lpstr>IBM Plex Sans Condensed Italics</vt:lpstr>
      <vt:lpstr>Arial</vt:lpstr>
      <vt:lpstr>Times New Roman</vt:lpstr>
      <vt:lpstr>IBM Plex Sans Condensed Bold</vt:lpstr>
      <vt:lpstr>Courier New OS</vt:lpstr>
      <vt:lpstr>Arimo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ad2018_slide04_intent_menu.pdf</dc:title>
  <cp:lastModifiedBy>Microsoft account</cp:lastModifiedBy>
  <cp:revision>9</cp:revision>
  <dcterms:created xsi:type="dcterms:W3CDTF">2006-08-16T00:00:00Z</dcterms:created>
  <dcterms:modified xsi:type="dcterms:W3CDTF">2024-09-23T13:46:03Z</dcterms:modified>
  <dc:identifier>DAGRlEmFiOA</dc:identifier>
</cp:coreProperties>
</file>