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9144000"/>
  <p:notesSz cx="6858000" cy="9144000"/>
  <p:embeddedFontLst>
    <p:embeddedFont>
      <p:font typeface="Roboto"/>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7.xml"/><Relationship Id="rId22" Type="http://schemas.openxmlformats.org/officeDocument/2006/relationships/font" Target="fonts/Lato-italic.fntdata"/><Relationship Id="rId10" Type="http://schemas.openxmlformats.org/officeDocument/2006/relationships/slide" Target="slides/slide6.xml"/><Relationship Id="rId21" Type="http://schemas.openxmlformats.org/officeDocument/2006/relationships/font" Target="fonts/Lato-bold.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slide" Target="slides/slide1.xml"/><Relationship Id="rId19" Type="http://schemas.openxmlformats.org/officeDocument/2006/relationships/font" Target="fonts/Roboto-boldItalic.fntdata"/><Relationship Id="rId6" Type="http://schemas.openxmlformats.org/officeDocument/2006/relationships/slide" Target="slides/slide2.xml"/><Relationship Id="rId18" Type="http://schemas.openxmlformats.org/officeDocument/2006/relationships/font" Target="fonts/Roboto-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 name="Shape 30"/>
        <p:cNvGrpSpPr/>
        <p:nvPr/>
      </p:nvGrpSpPr>
      <p:grpSpPr>
        <a:xfrm>
          <a:off x="0" y="0"/>
          <a:ext cx="0" cy="0"/>
          <a:chOff x="0" y="0"/>
          <a:chExt cx="0" cy="0"/>
        </a:xfrm>
      </p:grpSpPr>
      <p:sp>
        <p:nvSpPr>
          <p:cNvPr id="31" name="Shape 31"/>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32" name="Shape 3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 name="Shape 37"/>
        <p:cNvGrpSpPr/>
        <p:nvPr/>
      </p:nvGrpSpPr>
      <p:grpSpPr>
        <a:xfrm>
          <a:off x="0" y="0"/>
          <a:ext cx="0" cy="0"/>
          <a:chOff x="0" y="0"/>
          <a:chExt cx="0" cy="0"/>
        </a:xfrm>
      </p:grpSpPr>
      <p:sp>
        <p:nvSpPr>
          <p:cNvPr id="38" name="Shape 38"/>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39" name="Shape 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 name="Shape 47"/>
        <p:cNvGrpSpPr/>
        <p:nvPr/>
      </p:nvGrpSpPr>
      <p:grpSpPr>
        <a:xfrm>
          <a:off x="0" y="0"/>
          <a:ext cx="0" cy="0"/>
          <a:chOff x="0" y="0"/>
          <a:chExt cx="0" cy="0"/>
        </a:xfrm>
      </p:grpSpPr>
      <p:sp>
        <p:nvSpPr>
          <p:cNvPr id="48" name="Shape 48"/>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49" name="Shape 4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lgn="ctr">
              <a:spcBef>
                <a:spcPts val="0"/>
              </a:spcBef>
              <a:buClr>
                <a:schemeClr val="dk1"/>
              </a:buClr>
              <a:buSzPct val="45833"/>
              <a:buFont typeface="Arial"/>
              <a:buNone/>
            </a:pPr>
            <a:r>
              <a:rPr b="1" lang="en" sz="2400">
                <a:latin typeface="Roboto"/>
                <a:ea typeface="Roboto"/>
                <a:cs typeface="Roboto"/>
                <a:sym typeface="Roboto"/>
              </a:rPr>
              <a:t>Riposte: </a:t>
            </a:r>
            <a:br>
              <a:rPr b="1" lang="en" sz="2400">
                <a:latin typeface="Roboto"/>
                <a:ea typeface="Roboto"/>
                <a:cs typeface="Roboto"/>
                <a:sym typeface="Roboto"/>
              </a:rPr>
            </a:br>
            <a:br>
              <a:rPr b="1" lang="en" sz="1800">
                <a:latin typeface="Roboto"/>
                <a:ea typeface="Roboto"/>
                <a:cs typeface="Roboto"/>
                <a:sym typeface="Roboto"/>
              </a:rPr>
            </a:br>
          </a:p>
          <a:p>
            <a:pPr indent="-342900" lvl="0" marL="457200" algn="ctr">
              <a:spcBef>
                <a:spcPts val="0"/>
              </a:spcBef>
              <a:buClr>
                <a:srgbClr val="000000"/>
              </a:buClr>
              <a:buSzPct val="100000"/>
              <a:buFont typeface="Roboto"/>
              <a:buChar char="●"/>
            </a:pPr>
            <a:r>
              <a:rPr lang="en" sz="1800">
                <a:latin typeface="Roboto"/>
                <a:ea typeface="Roboto"/>
                <a:cs typeface="Roboto"/>
                <a:sym typeface="Roboto"/>
              </a:rPr>
              <a:t>Stanford recently proposed a solution called Riposte, an anonymous,  twitter-like program. </a:t>
            </a:r>
            <a:br>
              <a:rPr lang="en" sz="1800">
                <a:latin typeface="Roboto"/>
                <a:ea typeface="Roboto"/>
                <a:cs typeface="Roboto"/>
                <a:sym typeface="Roboto"/>
              </a:rPr>
            </a:br>
          </a:p>
          <a:p>
            <a:pPr indent="-342900" lvl="0" marL="457200" algn="ctr">
              <a:spcBef>
                <a:spcPts val="0"/>
              </a:spcBef>
              <a:buClr>
                <a:srgbClr val="000000"/>
              </a:buClr>
              <a:buSzPct val="100000"/>
              <a:buFont typeface="Roboto"/>
              <a:buChar char="●"/>
            </a:pPr>
            <a:r>
              <a:rPr lang="en" sz="1800">
                <a:latin typeface="Roboto"/>
                <a:ea typeface="Roboto"/>
                <a:cs typeface="Roboto"/>
                <a:sym typeface="Roboto"/>
              </a:rPr>
              <a:t>Users send their message to the system, which is then XORed with a randomly created bit string, broken up, and sent to multiple secure clients. </a:t>
            </a:r>
            <a:br>
              <a:rPr lang="en" sz="1800">
                <a:latin typeface="Roboto"/>
                <a:ea typeface="Roboto"/>
                <a:cs typeface="Roboto"/>
                <a:sym typeface="Roboto"/>
              </a:rPr>
            </a:br>
          </a:p>
          <a:p>
            <a:pPr indent="-342900" lvl="0" marL="457200" algn="ctr">
              <a:spcBef>
                <a:spcPts val="0"/>
              </a:spcBef>
              <a:buClr>
                <a:srgbClr val="000000"/>
              </a:buClr>
              <a:buSzPct val="100000"/>
              <a:buFont typeface="Roboto"/>
              <a:buChar char="●"/>
            </a:pPr>
            <a:r>
              <a:rPr lang="en" sz="1800">
                <a:latin typeface="Roboto"/>
                <a:ea typeface="Roboto"/>
                <a:cs typeface="Roboto"/>
                <a:sym typeface="Roboto"/>
              </a:rPr>
              <a:t>After a set amount of time the clients combine the broken up messages and publish the whole message to a main central server that holds all of these messages “anonymously” for people to view. </a:t>
            </a:r>
            <a:br>
              <a:rPr lang="en" sz="1800">
                <a:latin typeface="Roboto"/>
                <a:ea typeface="Roboto"/>
                <a:cs typeface="Roboto"/>
                <a:sym typeface="Roboto"/>
              </a:rPr>
            </a:br>
          </a:p>
          <a:p>
            <a:pPr indent="-342900" lvl="0" marL="457200" algn="ctr">
              <a:spcBef>
                <a:spcPts val="0"/>
              </a:spcBef>
              <a:buClr>
                <a:srgbClr val="000000"/>
              </a:buClr>
              <a:buSzPct val="100000"/>
              <a:buFont typeface="Roboto"/>
              <a:buChar char="●"/>
            </a:pPr>
            <a:r>
              <a:rPr lang="en" sz="1800">
                <a:latin typeface="Roboto"/>
                <a:ea typeface="Roboto"/>
                <a:cs typeface="Roboto"/>
                <a:sym typeface="Roboto"/>
              </a:rPr>
              <a:t>A flaw in this system is the centralized servers that can be compromised or shut down by the government or other agencies.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gn="ctr">
              <a:spcBef>
                <a:spcPts val="0"/>
              </a:spcBef>
              <a:buNone/>
            </a:pPr>
            <a:r>
              <a:rPr b="1" lang="en" sz="2400">
                <a:latin typeface="Roboto"/>
                <a:ea typeface="Roboto"/>
                <a:cs typeface="Roboto"/>
                <a:sym typeface="Roboto"/>
              </a:rPr>
              <a:t>Riposte: </a:t>
            </a:r>
            <a:br>
              <a:rPr b="1" lang="en" sz="2400">
                <a:latin typeface="Roboto"/>
                <a:ea typeface="Roboto"/>
                <a:cs typeface="Roboto"/>
                <a:sym typeface="Roboto"/>
              </a:rPr>
            </a:br>
            <a:br>
              <a:rPr b="1" lang="en" sz="1800">
                <a:latin typeface="Roboto"/>
                <a:ea typeface="Roboto"/>
                <a:cs typeface="Roboto"/>
                <a:sym typeface="Roboto"/>
              </a:rPr>
            </a:br>
          </a:p>
          <a:p>
            <a:pPr indent="-342900" lvl="0" marL="457200" rtl="0" algn="ctr">
              <a:spcBef>
                <a:spcPts val="0"/>
              </a:spcBef>
              <a:buClr>
                <a:srgbClr val="000000"/>
              </a:buClr>
              <a:buSzPct val="100000"/>
              <a:buFont typeface="Roboto"/>
              <a:buChar char="●"/>
            </a:pPr>
            <a:r>
              <a:rPr lang="en" sz="1800">
                <a:latin typeface="Roboto"/>
                <a:ea typeface="Roboto"/>
                <a:cs typeface="Roboto"/>
                <a:sym typeface="Roboto"/>
              </a:rPr>
              <a:t>Stanford recently proposed a solution called Riposte, an anonymous,  twitter-like program. </a:t>
            </a:r>
            <a:br>
              <a:rPr lang="en" sz="1800">
                <a:latin typeface="Roboto"/>
                <a:ea typeface="Roboto"/>
                <a:cs typeface="Roboto"/>
                <a:sym typeface="Roboto"/>
              </a:rPr>
            </a:br>
          </a:p>
          <a:p>
            <a:pPr indent="-342900" lvl="0" marL="457200" rtl="0" algn="ctr">
              <a:spcBef>
                <a:spcPts val="0"/>
              </a:spcBef>
              <a:buClr>
                <a:srgbClr val="000000"/>
              </a:buClr>
              <a:buSzPct val="100000"/>
              <a:buFont typeface="Roboto"/>
              <a:buChar char="●"/>
            </a:pPr>
            <a:r>
              <a:rPr lang="en" sz="1800">
                <a:latin typeface="Roboto"/>
                <a:ea typeface="Roboto"/>
                <a:cs typeface="Roboto"/>
                <a:sym typeface="Roboto"/>
              </a:rPr>
              <a:t>Users send their message to the system, which is then XORed with a randomly created bit string, broken up, and sent to multiple secure clients. </a:t>
            </a:r>
            <a:br>
              <a:rPr lang="en" sz="1800">
                <a:latin typeface="Roboto"/>
                <a:ea typeface="Roboto"/>
                <a:cs typeface="Roboto"/>
                <a:sym typeface="Roboto"/>
              </a:rPr>
            </a:br>
          </a:p>
          <a:p>
            <a:pPr indent="-342900" lvl="0" marL="457200" rtl="0" algn="ctr">
              <a:spcBef>
                <a:spcPts val="0"/>
              </a:spcBef>
              <a:buClr>
                <a:srgbClr val="000000"/>
              </a:buClr>
              <a:buSzPct val="100000"/>
              <a:buFont typeface="Roboto"/>
              <a:buChar char="●"/>
            </a:pPr>
            <a:r>
              <a:rPr lang="en" sz="1800">
                <a:latin typeface="Roboto"/>
                <a:ea typeface="Roboto"/>
                <a:cs typeface="Roboto"/>
                <a:sym typeface="Roboto"/>
              </a:rPr>
              <a:t>After a set amount of time the clients combine the broken up messages and publish the whole message to a main central server that holds all of these messages “anonymously” for people to view. </a:t>
            </a:r>
            <a:br>
              <a:rPr lang="en" sz="1800">
                <a:latin typeface="Roboto"/>
                <a:ea typeface="Roboto"/>
                <a:cs typeface="Roboto"/>
                <a:sym typeface="Roboto"/>
              </a:rPr>
            </a:br>
          </a:p>
          <a:p>
            <a:pPr indent="-342900" lvl="0" marL="457200" rtl="0" algn="ctr">
              <a:spcBef>
                <a:spcPts val="0"/>
              </a:spcBef>
              <a:buClr>
                <a:srgbClr val="000000"/>
              </a:buClr>
              <a:buSzPct val="100000"/>
              <a:buFont typeface="Roboto"/>
              <a:buChar char="●"/>
            </a:pPr>
            <a:r>
              <a:rPr lang="en" sz="1800">
                <a:latin typeface="Roboto"/>
                <a:ea typeface="Roboto"/>
                <a:cs typeface="Roboto"/>
                <a:sym typeface="Roboto"/>
              </a:rPr>
              <a:t>A flaw in this system is the centralized servers that can be compromised or shut down by the government or other agencies.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304800" lvl="0" marL="914400" rtl="0">
              <a:lnSpc>
                <a:spcPct val="100000"/>
              </a:lnSpc>
              <a:spcBef>
                <a:spcPts val="0"/>
              </a:spcBef>
              <a:buClr>
                <a:srgbClr val="000000"/>
              </a:buClr>
              <a:buSzPct val="100000"/>
              <a:buFont typeface="Roboto"/>
              <a:buChar char="●"/>
            </a:pPr>
            <a:r>
              <a:rPr lang="en" sz="1200">
                <a:latin typeface="Roboto"/>
                <a:ea typeface="Roboto"/>
                <a:cs typeface="Roboto"/>
                <a:sym typeface="Roboto"/>
              </a:rPr>
              <a:t>Etherium is an existing blockchain that uses a Turing complete language.</a:t>
            </a:r>
          </a:p>
          <a:p>
            <a:pPr indent="-304800" lvl="0" marL="914400" rtl="0">
              <a:lnSpc>
                <a:spcPct val="100000"/>
              </a:lnSpc>
              <a:spcBef>
                <a:spcPts val="0"/>
              </a:spcBef>
              <a:buClr>
                <a:srgbClr val="000000"/>
              </a:buClr>
              <a:buSzPct val="100000"/>
              <a:buFont typeface="Roboto"/>
              <a:buChar char="●"/>
            </a:pPr>
            <a:r>
              <a:rPr lang="en" sz="1200">
                <a:latin typeface="Roboto"/>
                <a:ea typeface="Roboto"/>
                <a:cs typeface="Roboto"/>
                <a:sym typeface="Roboto"/>
              </a:rPr>
              <a:t>Developers pay Ether as currency, or fuel, to run their applications.</a:t>
            </a:r>
          </a:p>
          <a:p>
            <a:pPr indent="-304800" lvl="0" marL="914400" rtl="0">
              <a:lnSpc>
                <a:spcPct val="100000"/>
              </a:lnSpc>
              <a:spcBef>
                <a:spcPts val="0"/>
              </a:spcBef>
              <a:buClr>
                <a:srgbClr val="000000"/>
              </a:buClr>
              <a:buSzPct val="100000"/>
              <a:buFont typeface="Roboto"/>
              <a:buChar char="●"/>
            </a:pPr>
            <a:r>
              <a:rPr lang="en" sz="1200">
                <a:latin typeface="Roboto"/>
                <a:ea typeface="Roboto"/>
                <a:cs typeface="Roboto"/>
                <a:sym typeface="Roboto"/>
              </a:rPr>
              <a:t>Using Etherium allows users to pay Ether in order to publish a message to the network and allows us to store messages in a block chain efficiently to create a forum like anonymous database which can never be changed.</a:t>
            </a:r>
          </a:p>
          <a:p>
            <a:pPr indent="-304800" lvl="0" marL="914400" rtl="0">
              <a:lnSpc>
                <a:spcPct val="100000"/>
              </a:lnSpc>
              <a:spcBef>
                <a:spcPts val="0"/>
              </a:spcBef>
              <a:buClr>
                <a:srgbClr val="000000"/>
              </a:buClr>
              <a:buSzPct val="100000"/>
              <a:buFont typeface="Roboto"/>
              <a:buChar char="●"/>
            </a:pPr>
            <a:r>
              <a:rPr lang="en" sz="1200">
                <a:latin typeface="Roboto"/>
                <a:ea typeface="Roboto"/>
                <a:cs typeface="Roboto"/>
                <a:sym typeface="Roboto"/>
              </a:rPr>
              <a:t>Etherium also uses smart contracts, which ensure that both the user and developer honor their agreements.</a:t>
            </a:r>
          </a:p>
          <a:p>
            <a:pPr indent="-304800" lvl="0" marL="914400" rtl="0">
              <a:lnSpc>
                <a:spcPct val="100000"/>
              </a:lnSpc>
              <a:spcBef>
                <a:spcPts val="0"/>
              </a:spcBef>
              <a:buClr>
                <a:srgbClr val="000000"/>
              </a:buClr>
              <a:buSzPct val="100000"/>
              <a:buFont typeface="Roboto"/>
              <a:buChar char="●"/>
            </a:pPr>
            <a:r>
              <a:rPr lang="en" sz="1200">
                <a:latin typeface="Roboto"/>
                <a:ea typeface="Roboto"/>
                <a:cs typeface="Roboto"/>
                <a:sym typeface="Roboto"/>
              </a:rPr>
              <a:t>We use this to guarantee a user receives our token after sending their ether to a dead address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1"/>
              </a:buClr>
              <a:buSzPct val="91666"/>
              <a:buFont typeface="Arial"/>
              <a:buNone/>
            </a:pPr>
            <a:r>
              <a:t/>
            </a:r>
            <a:endParaRPr sz="1200">
              <a:latin typeface="Roboto"/>
              <a:ea typeface="Roboto"/>
              <a:cs typeface="Roboto"/>
              <a:sym typeface="Roboto"/>
            </a:endParaRPr>
          </a:p>
          <a:p>
            <a:pPr indent="-304800" lvl="0" marL="457200" rtl="0">
              <a:spcBef>
                <a:spcPts val="0"/>
              </a:spcBef>
              <a:buClr>
                <a:srgbClr val="000000"/>
              </a:buClr>
              <a:buSzPct val="100000"/>
              <a:buFont typeface="Roboto"/>
              <a:buChar char="●"/>
            </a:pPr>
            <a:r>
              <a:rPr lang="en" sz="1200">
                <a:latin typeface="Roboto"/>
                <a:ea typeface="Roboto"/>
                <a:cs typeface="Roboto"/>
                <a:sym typeface="Roboto"/>
              </a:rPr>
              <a:t>In our proposed system, we use a model similar to zerocoin, except once the coin is pinned to the board, it is lost forever.</a:t>
            </a:r>
          </a:p>
          <a:p>
            <a:pPr indent="-304800" lvl="0" marL="457200" rtl="0">
              <a:spcBef>
                <a:spcPts val="0"/>
              </a:spcBef>
              <a:buClr>
                <a:srgbClr val="000000"/>
              </a:buClr>
              <a:buSzPct val="100000"/>
              <a:buFont typeface="Roboto"/>
              <a:buChar char="●"/>
            </a:pPr>
            <a:r>
              <a:rPr lang="en" sz="1200">
                <a:latin typeface="Roboto"/>
                <a:ea typeface="Roboto"/>
                <a:cs typeface="Roboto"/>
                <a:sym typeface="Roboto"/>
              </a:rPr>
              <a:t>Zerocoin is a cryptocurrency designed to bring total anonymity to transactions in Bitcoin.</a:t>
            </a:r>
          </a:p>
          <a:p>
            <a:pPr indent="-304800" lvl="0" marL="457200" rtl="0">
              <a:spcBef>
                <a:spcPts val="0"/>
              </a:spcBef>
              <a:buClr>
                <a:srgbClr val="000000"/>
              </a:buClr>
              <a:buSzPct val="100000"/>
              <a:buFont typeface="Roboto"/>
              <a:buChar char="●"/>
            </a:pPr>
            <a:r>
              <a:rPr lang="en" sz="1200">
                <a:latin typeface="Roboto"/>
                <a:ea typeface="Roboto"/>
                <a:cs typeface="Roboto"/>
                <a:sym typeface="Roboto"/>
              </a:rPr>
              <a:t>Pencil and paper example from Zerocoin paper:</a:t>
            </a:r>
          </a:p>
          <a:p>
            <a:pPr indent="-304800" lvl="1" marL="914400" rtl="0">
              <a:spcBef>
                <a:spcPts val="0"/>
              </a:spcBef>
              <a:buClr>
                <a:srgbClr val="000000"/>
              </a:buClr>
              <a:buSzPct val="100000"/>
              <a:buFont typeface="Roboto"/>
              <a:buChar char="○"/>
            </a:pPr>
            <a:r>
              <a:rPr lang="en" sz="1200">
                <a:latin typeface="Roboto"/>
                <a:ea typeface="Roboto"/>
                <a:cs typeface="Roboto"/>
                <a:sym typeface="Roboto"/>
              </a:rPr>
              <a:t>User creates a serial number S and encrypts it with another number r, to create a coin C.</a:t>
            </a:r>
          </a:p>
          <a:p>
            <a:pPr indent="-304800" lvl="1" marL="914400" rtl="0">
              <a:spcBef>
                <a:spcPts val="0"/>
              </a:spcBef>
              <a:buClr>
                <a:srgbClr val="000000"/>
              </a:buClr>
              <a:buSzPct val="100000"/>
              <a:buFont typeface="Roboto"/>
              <a:buChar char="○"/>
            </a:pPr>
            <a:r>
              <a:rPr lang="en" sz="1200">
                <a:latin typeface="Roboto"/>
                <a:ea typeface="Roboto"/>
                <a:cs typeface="Roboto"/>
                <a:sym typeface="Roboto"/>
              </a:rPr>
              <a:t>User pins the coin C to the bulletin board along with $1 of physical currency.</a:t>
            </a:r>
          </a:p>
          <a:p>
            <a:pPr indent="-304800" lvl="1" marL="914400" rtl="0">
              <a:spcBef>
                <a:spcPts val="0"/>
              </a:spcBef>
              <a:buClr>
                <a:srgbClr val="000000"/>
              </a:buClr>
              <a:buSzPct val="100000"/>
              <a:buFont typeface="Roboto"/>
              <a:buChar char="○"/>
            </a:pPr>
            <a:r>
              <a:rPr lang="en" sz="1200">
                <a:latin typeface="Roboto"/>
                <a:ea typeface="Roboto"/>
                <a:cs typeface="Roboto"/>
                <a:sym typeface="Roboto"/>
              </a:rPr>
              <a:t>To redeem a coin, the user (using a disguise) proves they know the serial number to an existing coin via a zero knowledge proof.</a:t>
            </a:r>
          </a:p>
          <a:p>
            <a:pPr lvl="0" rtl="0">
              <a:spcBef>
                <a:spcPts val="0"/>
              </a:spcBef>
              <a:buNone/>
            </a:pPr>
            <a:r>
              <a:t/>
            </a:r>
            <a:endParaRPr sz="1200">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381000" lvl="0" marL="457200">
              <a:spcBef>
                <a:spcPts val="0"/>
              </a:spcBef>
              <a:buClr>
                <a:srgbClr val="000000"/>
              </a:buClr>
              <a:buSzPct val="100000"/>
              <a:buFont typeface="Lato"/>
              <a:buAutoNum type="arabicPeriod"/>
            </a:pPr>
            <a:r>
              <a:rPr lang="en" sz="2400">
                <a:latin typeface="Lato"/>
                <a:ea typeface="Lato"/>
                <a:cs typeface="Lato"/>
                <a:sym typeface="Lato"/>
              </a:rPr>
              <a:t>Users “burn” some amount of etherium for a token to spend (this allows them to post anonymously) and append their message to a block and hash the block with a nonce</a:t>
            </a:r>
            <a:br>
              <a:rPr lang="en" sz="2400">
                <a:latin typeface="Lato"/>
                <a:ea typeface="Lato"/>
                <a:cs typeface="Lato"/>
                <a:sym typeface="Lato"/>
              </a:rPr>
            </a:br>
          </a:p>
          <a:p>
            <a:pPr indent="-381000" lvl="0" marL="457200">
              <a:spcBef>
                <a:spcPts val="0"/>
              </a:spcBef>
              <a:buClr>
                <a:srgbClr val="000000"/>
              </a:buClr>
              <a:buSzPct val="100000"/>
              <a:buFont typeface="Lato"/>
              <a:buAutoNum type="arabicPeriod"/>
            </a:pPr>
            <a:r>
              <a:rPr lang="en" sz="2400">
                <a:latin typeface="Lato"/>
                <a:ea typeface="Lato"/>
                <a:cs typeface="Lato"/>
                <a:sym typeface="Lato"/>
              </a:rPr>
              <a:t>The block is then sent across the network to the other servers</a:t>
            </a:r>
            <a:br>
              <a:rPr lang="en" sz="2400">
                <a:latin typeface="Lato"/>
                <a:ea typeface="Lato"/>
                <a:cs typeface="Lato"/>
                <a:sym typeface="Lato"/>
              </a:rPr>
            </a:br>
          </a:p>
          <a:p>
            <a:pPr indent="-381000" lvl="0" marL="457200" rtl="0">
              <a:spcBef>
                <a:spcPts val="0"/>
              </a:spcBef>
              <a:buClr>
                <a:srgbClr val="000000"/>
              </a:buClr>
              <a:buSzPct val="100000"/>
              <a:buFont typeface="Lato"/>
              <a:buAutoNum type="arabicPeriod"/>
            </a:pPr>
            <a:r>
              <a:rPr lang="en" sz="2400">
                <a:latin typeface="Lato"/>
                <a:ea typeface="Lato"/>
                <a:cs typeface="Lato"/>
                <a:sym typeface="Lato"/>
              </a:rPr>
              <a:t>Miners mine the block until they find the nonce, broadcast the solution, others verify the solution by checking to see that the nonce given is indeed valid, and after confirming this, the block is then added to the blockchain, where it could then be read by others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685800" y="2111123"/>
            <a:ext cx="7772400" cy="1546500"/>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1" name="Shape 11"/>
          <p:cNvSpPr txBox="1"/>
          <p:nvPr>
            <p:ph idx="1" type="subTitle"/>
          </p:nvPr>
        </p:nvSpPr>
        <p:spPr>
          <a:xfrm>
            <a:off x="685800" y="3786737"/>
            <a:ext cx="7772400" cy="1046400"/>
          </a:xfrm>
          <a:prstGeom prst="rect">
            <a:avLst/>
          </a:prstGeom>
        </p:spPr>
        <p:txBody>
          <a:bodyPr anchorCtr="0" anchor="t" bIns="91425" lIns="91425" rIns="91425" tIns="91425"/>
          <a:lstStyle>
            <a:lvl1pPr lvl="0" algn="ctr">
              <a:spcBef>
                <a:spcPts val="0"/>
              </a:spcBef>
              <a:buClr>
                <a:schemeClr val="dk2"/>
              </a:buClr>
              <a:buNone/>
              <a:defRPr>
                <a:solidFill>
                  <a:schemeClr val="dk2"/>
                </a:solidFill>
              </a:defRPr>
            </a:lvl1pPr>
            <a:lvl2pPr lvl="1" algn="ctr">
              <a:spcBef>
                <a:spcPts val="0"/>
              </a:spcBef>
              <a:buClr>
                <a:schemeClr val="dk2"/>
              </a:buClr>
              <a:buSzPct val="100000"/>
              <a:buNone/>
              <a:defRPr sz="3000">
                <a:solidFill>
                  <a:schemeClr val="dk2"/>
                </a:solidFill>
              </a:defRPr>
            </a:lvl2pPr>
            <a:lvl3pPr lvl="2" algn="ctr">
              <a:spcBef>
                <a:spcPts val="0"/>
              </a:spcBef>
              <a:buClr>
                <a:schemeClr val="dk2"/>
              </a:buClr>
              <a:buSzPct val="100000"/>
              <a:buNone/>
              <a:defRPr sz="3000">
                <a:solidFill>
                  <a:schemeClr val="dk2"/>
                </a:solidFill>
              </a:defRPr>
            </a:lvl3pPr>
            <a:lvl4pPr lvl="3" algn="ctr">
              <a:spcBef>
                <a:spcPts val="0"/>
              </a:spcBef>
              <a:buClr>
                <a:schemeClr val="dk2"/>
              </a:buClr>
              <a:buSzPct val="100000"/>
              <a:buNone/>
              <a:defRPr sz="3000">
                <a:solidFill>
                  <a:schemeClr val="dk2"/>
                </a:solidFill>
              </a:defRPr>
            </a:lvl4pPr>
            <a:lvl5pPr lvl="4" algn="ctr">
              <a:spcBef>
                <a:spcPts val="0"/>
              </a:spcBef>
              <a:buClr>
                <a:schemeClr val="dk2"/>
              </a:buClr>
              <a:buSzPct val="100000"/>
              <a:buNone/>
              <a:defRPr sz="3000">
                <a:solidFill>
                  <a:schemeClr val="dk2"/>
                </a:solidFill>
              </a:defRPr>
            </a:lvl5pPr>
            <a:lvl6pPr lvl="5" algn="ctr">
              <a:spcBef>
                <a:spcPts val="0"/>
              </a:spcBef>
              <a:buClr>
                <a:schemeClr val="dk2"/>
              </a:buClr>
              <a:buSzPct val="100000"/>
              <a:buNone/>
              <a:defRPr sz="3000">
                <a:solidFill>
                  <a:schemeClr val="dk2"/>
                </a:solidFill>
              </a:defRPr>
            </a:lvl6pPr>
            <a:lvl7pPr lvl="6" algn="ctr">
              <a:spcBef>
                <a:spcPts val="0"/>
              </a:spcBef>
              <a:buClr>
                <a:schemeClr val="dk2"/>
              </a:buClr>
              <a:buSzPct val="100000"/>
              <a:buNone/>
              <a:defRPr sz="3000">
                <a:solidFill>
                  <a:schemeClr val="dk2"/>
                </a:solidFill>
              </a:defRPr>
            </a:lvl7pPr>
            <a:lvl8pPr lvl="7" algn="ctr">
              <a:spcBef>
                <a:spcPts val="0"/>
              </a:spcBef>
              <a:buClr>
                <a:schemeClr val="dk2"/>
              </a:buClr>
              <a:buSzPct val="100000"/>
              <a:buNone/>
              <a:defRPr sz="3000">
                <a:solidFill>
                  <a:schemeClr val="dk2"/>
                </a:solidFill>
              </a:defRPr>
            </a:lvl8pPr>
            <a:lvl9pPr lvl="8" algn="ctr">
              <a:spcBef>
                <a:spcPts val="0"/>
              </a:spcBef>
              <a:buClr>
                <a:schemeClr val="dk2"/>
              </a:buClr>
              <a:buSzPct val="100000"/>
              <a:buNone/>
              <a:defRPr sz="3000">
                <a:solidFill>
                  <a:schemeClr val="dk2"/>
                </a:solidFill>
              </a:defRPr>
            </a:lvl9pPr>
          </a:lstStyle>
          <a:p/>
        </p:txBody>
      </p:sp>
      <p:sp>
        <p:nvSpPr>
          <p:cNvPr id="12" name="Shape 12"/>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3" name="Shape 13"/>
        <p:cNvGrpSpPr/>
        <p:nvPr/>
      </p:nvGrpSpPr>
      <p:grpSpPr>
        <a:xfrm>
          <a:off x="0" y="0"/>
          <a:ext cx="0" cy="0"/>
          <a:chOff x="0" y="0"/>
          <a:chExt cx="0" cy="0"/>
        </a:xfrm>
      </p:grpSpPr>
      <p:sp>
        <p:nvSpPr>
          <p:cNvPr id="14" name="Shape 14"/>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5" name="Shape 15"/>
          <p:cNvSpPr txBox="1"/>
          <p:nvPr>
            <p:ph idx="1" type="body"/>
          </p:nvPr>
        </p:nvSpPr>
        <p:spPr>
          <a:xfrm>
            <a:off x="457200" y="1600200"/>
            <a:ext cx="82296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6" name="Shape 16"/>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7" name="Shape 17"/>
        <p:cNvGrpSpPr/>
        <p:nvPr/>
      </p:nvGrpSpPr>
      <p:grpSpPr>
        <a:xfrm>
          <a:off x="0" y="0"/>
          <a:ext cx="0" cy="0"/>
          <a:chOff x="0" y="0"/>
          <a:chExt cx="0" cy="0"/>
        </a:xfrm>
      </p:grpSpPr>
      <p:sp>
        <p:nvSpPr>
          <p:cNvPr id="18" name="Shape 18"/>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2" type="body"/>
          </p:nvPr>
        </p:nvSpPr>
        <p:spPr>
          <a:xfrm>
            <a:off x="4692273"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1" name="Shape 21"/>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2" name="Shape 22"/>
        <p:cNvGrpSpPr/>
        <p:nvPr/>
      </p:nvGrpSpPr>
      <p:grpSpPr>
        <a:xfrm>
          <a:off x="0" y="0"/>
          <a:ext cx="0" cy="0"/>
          <a:chOff x="0" y="0"/>
          <a:chExt cx="0" cy="0"/>
        </a:xfrm>
      </p:grpSpPr>
      <p:sp>
        <p:nvSpPr>
          <p:cNvPr id="23" name="Shape 23"/>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4" name="Shape 24"/>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5" name="Shape 25"/>
        <p:cNvGrpSpPr/>
        <p:nvPr/>
      </p:nvGrpSpPr>
      <p:grpSpPr>
        <a:xfrm>
          <a:off x="0" y="0"/>
          <a:ext cx="0" cy="0"/>
          <a:chOff x="0" y="0"/>
          <a:chExt cx="0" cy="0"/>
        </a:xfrm>
      </p:grpSpPr>
      <p:sp>
        <p:nvSpPr>
          <p:cNvPr id="26" name="Shape 26"/>
          <p:cNvSpPr txBox="1"/>
          <p:nvPr>
            <p:ph idx="1" type="body"/>
          </p:nvPr>
        </p:nvSpPr>
        <p:spPr>
          <a:xfrm>
            <a:off x="457200" y="5875078"/>
            <a:ext cx="8229600" cy="692700"/>
          </a:xfrm>
          <a:prstGeom prst="rect">
            <a:avLst/>
          </a:prstGeom>
        </p:spPr>
        <p:txBody>
          <a:bodyPr anchorCtr="0" anchor="t" bIns="91425" lIns="91425" rIns="91425" tIns="91425"/>
          <a:lstStyle>
            <a:lvl1pPr lvl="0" algn="ctr">
              <a:spcBef>
                <a:spcPts val="360"/>
              </a:spcBef>
              <a:buSzPct val="100000"/>
              <a:buNone/>
              <a:defRPr sz="1800"/>
            </a:lvl1pPr>
          </a:lstStyle>
          <a:p/>
        </p:txBody>
      </p:sp>
      <p:sp>
        <p:nvSpPr>
          <p:cNvPr id="27" name="Shape 2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8" name="Shape 28"/>
        <p:cNvGrpSpPr/>
        <p:nvPr/>
      </p:nvGrpSpPr>
      <p:grpSpPr>
        <a:xfrm>
          <a:off x="0" y="0"/>
          <a:ext cx="0" cy="0"/>
          <a:chOff x="0" y="0"/>
          <a:chExt cx="0" cy="0"/>
        </a:xfrm>
      </p:grpSpPr>
      <p:sp>
        <p:nvSpPr>
          <p:cNvPr id="29" name="Shape 29"/>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a:spcBef>
                <a:spcPts val="0"/>
              </a:spcBef>
              <a:buClr>
                <a:schemeClr val="dk1"/>
              </a:buClr>
              <a:buSzPct val="100000"/>
              <a:buNone/>
              <a:defRPr b="1" sz="3600">
                <a:solidFill>
                  <a:schemeClr val="dk1"/>
                </a:solidFill>
              </a:defRPr>
            </a:lvl1pPr>
            <a:lvl2pPr lvl="1">
              <a:spcBef>
                <a:spcPts val="0"/>
              </a:spcBef>
              <a:buClr>
                <a:schemeClr val="dk1"/>
              </a:buClr>
              <a:buSzPct val="100000"/>
              <a:buNone/>
              <a:defRPr b="1" sz="3600">
                <a:solidFill>
                  <a:schemeClr val="dk1"/>
                </a:solidFill>
              </a:defRPr>
            </a:lvl2pPr>
            <a:lvl3pPr lvl="2">
              <a:spcBef>
                <a:spcPts val="0"/>
              </a:spcBef>
              <a:buClr>
                <a:schemeClr val="dk1"/>
              </a:buClr>
              <a:buSzPct val="100000"/>
              <a:buNone/>
              <a:defRPr b="1" sz="3600">
                <a:solidFill>
                  <a:schemeClr val="dk1"/>
                </a:solidFill>
              </a:defRPr>
            </a:lvl3pPr>
            <a:lvl4pPr lvl="3">
              <a:spcBef>
                <a:spcPts val="0"/>
              </a:spcBef>
              <a:buClr>
                <a:schemeClr val="dk1"/>
              </a:buClr>
              <a:buSzPct val="100000"/>
              <a:buNone/>
              <a:defRPr b="1" sz="3600">
                <a:solidFill>
                  <a:schemeClr val="dk1"/>
                </a:solidFill>
              </a:defRPr>
            </a:lvl4pPr>
            <a:lvl5pPr lvl="4">
              <a:spcBef>
                <a:spcPts val="0"/>
              </a:spcBef>
              <a:buClr>
                <a:schemeClr val="dk1"/>
              </a:buClr>
              <a:buSzPct val="100000"/>
              <a:buNone/>
              <a:defRPr b="1" sz="3600">
                <a:solidFill>
                  <a:schemeClr val="dk1"/>
                </a:solidFill>
              </a:defRPr>
            </a:lvl5pPr>
            <a:lvl6pPr lvl="5">
              <a:spcBef>
                <a:spcPts val="0"/>
              </a:spcBef>
              <a:buClr>
                <a:schemeClr val="dk1"/>
              </a:buClr>
              <a:buSzPct val="100000"/>
              <a:buNone/>
              <a:defRPr b="1" sz="3600">
                <a:solidFill>
                  <a:schemeClr val="dk1"/>
                </a:solidFill>
              </a:defRPr>
            </a:lvl6pPr>
            <a:lvl7pPr lvl="6">
              <a:spcBef>
                <a:spcPts val="0"/>
              </a:spcBef>
              <a:buClr>
                <a:schemeClr val="dk1"/>
              </a:buClr>
              <a:buSzPct val="100000"/>
              <a:buNone/>
              <a:defRPr b="1" sz="3600">
                <a:solidFill>
                  <a:schemeClr val="dk1"/>
                </a:solidFill>
              </a:defRPr>
            </a:lvl7pPr>
            <a:lvl8pPr lvl="7">
              <a:spcBef>
                <a:spcPts val="0"/>
              </a:spcBef>
              <a:buClr>
                <a:schemeClr val="dk1"/>
              </a:buClr>
              <a:buSzPct val="100000"/>
              <a:buNone/>
              <a:defRPr b="1" sz="3600">
                <a:solidFill>
                  <a:schemeClr val="dk1"/>
                </a:solidFill>
              </a:defRPr>
            </a:lvl8pPr>
            <a:lvl9pPr lvl="8">
              <a:spcBef>
                <a:spcPts val="0"/>
              </a:spcBef>
              <a:buClr>
                <a:schemeClr val="dk1"/>
              </a:buClr>
              <a:buSzPct val="100000"/>
              <a:buNone/>
              <a:defRPr b="1" sz="3600">
                <a:solidFill>
                  <a:schemeClr val="dk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1"/>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0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0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0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0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0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9D9D9"/>
        </a:solidFill>
      </p:bgPr>
    </p:bg>
    <p:spTree>
      <p:nvGrpSpPr>
        <p:cNvPr id="33" name="Shape 33"/>
        <p:cNvGrpSpPr/>
        <p:nvPr/>
      </p:nvGrpSpPr>
      <p:grpSpPr>
        <a:xfrm>
          <a:off x="0" y="0"/>
          <a:ext cx="0" cy="0"/>
          <a:chOff x="0" y="0"/>
          <a:chExt cx="0" cy="0"/>
        </a:xfrm>
      </p:grpSpPr>
      <p:sp>
        <p:nvSpPr>
          <p:cNvPr id="34" name="Shape 34"/>
          <p:cNvSpPr/>
          <p:nvPr/>
        </p:nvSpPr>
        <p:spPr>
          <a:xfrm>
            <a:off x="0" y="50"/>
            <a:ext cx="9144000" cy="6858000"/>
          </a:xfrm>
          <a:prstGeom prst="rect">
            <a:avLst/>
          </a:prstGeom>
          <a:solidFill>
            <a:srgbClr val="546E7A"/>
          </a:solidFill>
          <a:ln>
            <a:noFill/>
          </a:ln>
        </p:spPr>
        <p:txBody>
          <a:bodyPr anchorCtr="0" anchor="ctr" bIns="91425" lIns="91425" rIns="91425" tIns="91425">
            <a:noAutofit/>
          </a:bodyPr>
          <a:lstStyle/>
          <a:p>
            <a:pPr lvl="0" rtl="0" algn="ctr">
              <a:spcBef>
                <a:spcPts val="0"/>
              </a:spcBef>
              <a:buNone/>
            </a:pPr>
            <a:r>
              <a:t/>
            </a:r>
            <a:endParaRPr b="1" sz="3000">
              <a:solidFill>
                <a:schemeClr val="lt1"/>
              </a:solidFill>
              <a:latin typeface="Roboto"/>
              <a:ea typeface="Roboto"/>
              <a:cs typeface="Roboto"/>
              <a:sym typeface="Roboto"/>
            </a:endParaRPr>
          </a:p>
        </p:txBody>
      </p:sp>
      <p:sp>
        <p:nvSpPr>
          <p:cNvPr id="35" name="Shape 35"/>
          <p:cNvSpPr txBox="1"/>
          <p:nvPr/>
        </p:nvSpPr>
        <p:spPr>
          <a:xfrm>
            <a:off x="4981600" y="3367175"/>
            <a:ext cx="1942799" cy="850499"/>
          </a:xfrm>
          <a:prstGeom prst="rect">
            <a:avLst/>
          </a:prstGeom>
          <a:noFill/>
          <a:ln>
            <a:noFill/>
          </a:ln>
        </p:spPr>
        <p:txBody>
          <a:bodyPr anchorCtr="0" anchor="t" bIns="91425" lIns="91425" rIns="91425" tIns="91425">
            <a:noAutofit/>
          </a:bodyPr>
          <a:lstStyle/>
          <a:p>
            <a:pPr lvl="0" rtl="0" algn="ctr">
              <a:spcBef>
                <a:spcPts val="0"/>
              </a:spcBef>
              <a:buClr>
                <a:schemeClr val="dk1"/>
              </a:buClr>
              <a:buFont typeface="Arial"/>
              <a:buNone/>
            </a:pPr>
            <a:r>
              <a:t/>
            </a:r>
            <a:endParaRPr sz="3600"/>
          </a:p>
        </p:txBody>
      </p:sp>
      <p:sp>
        <p:nvSpPr>
          <p:cNvPr id="36" name="Shape 36"/>
          <p:cNvSpPr txBox="1"/>
          <p:nvPr/>
        </p:nvSpPr>
        <p:spPr>
          <a:xfrm>
            <a:off x="0" y="1390800"/>
            <a:ext cx="9144000" cy="4076400"/>
          </a:xfrm>
          <a:prstGeom prst="rect">
            <a:avLst/>
          </a:prstGeom>
          <a:noFill/>
          <a:ln>
            <a:noFill/>
          </a:ln>
        </p:spPr>
        <p:txBody>
          <a:bodyPr anchorCtr="0" anchor="ctr" bIns="91425" lIns="91425" rIns="91425" tIns="91425">
            <a:noAutofit/>
          </a:bodyPr>
          <a:lstStyle/>
          <a:p>
            <a:pPr lvl="0" rtl="0" algn="l">
              <a:spcBef>
                <a:spcPts val="0"/>
              </a:spcBef>
              <a:buNone/>
            </a:pPr>
            <a:r>
              <a:t/>
            </a:r>
            <a:endParaRPr b="1" sz="15000">
              <a:solidFill>
                <a:srgbClr val="29B6F6"/>
              </a:solidFill>
              <a:latin typeface="Roboto"/>
              <a:ea typeface="Roboto"/>
              <a:cs typeface="Roboto"/>
              <a:sym typeface="Roboto"/>
            </a:endParaRPr>
          </a:p>
          <a:p>
            <a:pPr lvl="0" rtl="0" algn="ctr">
              <a:spcBef>
                <a:spcPts val="0"/>
              </a:spcBef>
              <a:buNone/>
            </a:pPr>
            <a:r>
              <a:rPr b="1" lang="en" sz="2000">
                <a:solidFill>
                  <a:srgbClr val="E06666"/>
                </a:solidFill>
                <a:latin typeface="Roboto"/>
                <a:ea typeface="Roboto"/>
                <a:cs typeface="Roboto"/>
                <a:sym typeface="Roboto"/>
              </a:rPr>
              <a:t>A new approach for the world of</a:t>
            </a:r>
          </a:p>
          <a:p>
            <a:pPr lvl="0" rtl="0" algn="ctr">
              <a:spcBef>
                <a:spcPts val="0"/>
              </a:spcBef>
              <a:buNone/>
            </a:pPr>
            <a:r>
              <a:rPr b="1" lang="en" sz="7200">
                <a:solidFill>
                  <a:srgbClr val="29B6F6"/>
                </a:solidFill>
                <a:latin typeface="Roboto"/>
                <a:ea typeface="Roboto"/>
                <a:cs typeface="Roboto"/>
                <a:sym typeface="Roboto"/>
              </a:rPr>
              <a:t>Decentralization </a:t>
            </a:r>
          </a:p>
          <a:p>
            <a:pPr lvl="0" rtl="0" algn="ctr">
              <a:spcBef>
                <a:spcPts val="0"/>
              </a:spcBef>
              <a:buNone/>
            </a:pPr>
            <a:r>
              <a:rPr b="1" lang="en" sz="7200">
                <a:solidFill>
                  <a:srgbClr val="29B6F6"/>
                </a:solidFill>
                <a:latin typeface="Roboto"/>
                <a:ea typeface="Roboto"/>
                <a:cs typeface="Roboto"/>
                <a:sym typeface="Roboto"/>
              </a:rPr>
              <a:t>+ Messaging</a:t>
            </a:r>
          </a:p>
          <a:p>
            <a:pPr lvl="0" rtl="0" algn="ctr">
              <a:spcBef>
                <a:spcPts val="0"/>
              </a:spcBef>
              <a:buNone/>
            </a:pPr>
            <a:r>
              <a:t/>
            </a:r>
            <a:endParaRPr b="1" sz="6000">
              <a:solidFill>
                <a:srgbClr val="29B6F6"/>
              </a:solidFill>
              <a:latin typeface="Roboto"/>
              <a:ea typeface="Roboto"/>
              <a:cs typeface="Roboto"/>
              <a:sym typeface="Roboto"/>
            </a:endParaRPr>
          </a:p>
          <a:p>
            <a:pPr lvl="0" rtl="0" algn="ctr">
              <a:spcBef>
                <a:spcPts val="0"/>
              </a:spcBef>
              <a:buNone/>
            </a:pPr>
            <a:r>
              <a:rPr b="1" lang="en" sz="2400">
                <a:solidFill>
                  <a:srgbClr val="F3F3F3"/>
                </a:solidFill>
                <a:latin typeface="Roboto"/>
                <a:ea typeface="Roboto"/>
                <a:cs typeface="Roboto"/>
                <a:sym typeface="Roboto"/>
              </a:rPr>
              <a:t>Harrison Nguyen, Davey Jay Beliss, </a:t>
            </a:r>
          </a:p>
          <a:p>
            <a:pPr lvl="0" rtl="0" algn="ctr">
              <a:spcBef>
                <a:spcPts val="0"/>
              </a:spcBef>
              <a:buNone/>
            </a:pPr>
            <a:r>
              <a:rPr b="1" lang="en" sz="2400">
                <a:solidFill>
                  <a:srgbClr val="F3F3F3"/>
                </a:solidFill>
                <a:latin typeface="Roboto"/>
                <a:ea typeface="Roboto"/>
                <a:cs typeface="Roboto"/>
                <a:sym typeface="Roboto"/>
              </a:rPr>
              <a:t>Soham Koradia, Ian Skebba</a:t>
            </a:r>
          </a:p>
          <a:p>
            <a:pPr lvl="0" rtl="0" algn="l">
              <a:spcBef>
                <a:spcPts val="0"/>
              </a:spcBef>
              <a:buNone/>
            </a:pPr>
            <a:r>
              <a:t/>
            </a:r>
            <a:endParaRPr b="1" sz="15000">
              <a:solidFill>
                <a:srgbClr val="29B6F6"/>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idx="1" type="body"/>
          </p:nvPr>
        </p:nvSpPr>
        <p:spPr>
          <a:xfrm>
            <a:off x="0" y="-34"/>
            <a:ext cx="9144000" cy="6858000"/>
          </a:xfrm>
          <a:prstGeom prst="rect">
            <a:avLst/>
          </a:prstGeom>
          <a:solidFill>
            <a:srgbClr val="546E7A"/>
          </a:solidFill>
        </p:spPr>
        <p:txBody>
          <a:bodyPr anchorCtr="0" anchor="t" bIns="91425" lIns="91425" rIns="91425" tIns="91425">
            <a:noAutofit/>
          </a:bodyPr>
          <a:lstStyle/>
          <a:p>
            <a:pPr lvl="0">
              <a:spcBef>
                <a:spcPts val="0"/>
              </a:spcBef>
              <a:buNone/>
            </a:pPr>
            <a:r>
              <a:t/>
            </a:r>
            <a:endParaRPr sz="4800">
              <a:solidFill>
                <a:srgbClr val="FFFFFF"/>
              </a:solidFill>
            </a:endParaRPr>
          </a:p>
          <a:p>
            <a:pPr lvl="0">
              <a:spcBef>
                <a:spcPts val="0"/>
              </a:spcBef>
              <a:buNone/>
            </a:pPr>
            <a:r>
              <a:t/>
            </a:r>
            <a:endParaRPr sz="4800">
              <a:solidFill>
                <a:srgbClr val="FFFFFF"/>
              </a:solidFill>
            </a:endParaRPr>
          </a:p>
          <a:p>
            <a:pPr lvl="0" algn="l">
              <a:spcBef>
                <a:spcPts val="0"/>
              </a:spcBef>
              <a:buNone/>
            </a:pPr>
            <a:r>
              <a:t/>
            </a:r>
            <a:endParaRPr sz="4800">
              <a:solidFill>
                <a:srgbClr val="FFFFFF"/>
              </a:solidFill>
            </a:endParaRPr>
          </a:p>
          <a:p>
            <a:pPr lvl="0" rtl="0">
              <a:spcBef>
                <a:spcPts val="0"/>
              </a:spcBef>
              <a:buNone/>
            </a:pPr>
            <a:r>
              <a:rPr b="1" lang="en" sz="7200">
                <a:solidFill>
                  <a:srgbClr val="FFFFFF"/>
                </a:solidFill>
                <a:latin typeface="Roboto"/>
                <a:ea typeface="Roboto"/>
                <a:cs typeface="Roboto"/>
                <a:sym typeface="Roboto"/>
              </a:rPr>
              <a:t>Q</a:t>
            </a:r>
            <a:r>
              <a:rPr lang="en" sz="4800">
                <a:solidFill>
                  <a:srgbClr val="FFFFFF"/>
                </a:solidFill>
                <a:latin typeface="Lato"/>
                <a:ea typeface="Lato"/>
                <a:cs typeface="Lato"/>
                <a:sym typeface="Lato"/>
              </a:rPr>
              <a:t>uestions?</a:t>
            </a:r>
          </a:p>
          <a:p>
            <a:pPr lvl="0">
              <a:spcBef>
                <a:spcPts val="0"/>
              </a:spcBef>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idx="1" type="body"/>
          </p:nvPr>
        </p:nvSpPr>
        <p:spPr>
          <a:xfrm>
            <a:off x="0" y="-34"/>
            <a:ext cx="9144000" cy="6858000"/>
          </a:xfrm>
          <a:prstGeom prst="rect">
            <a:avLst/>
          </a:prstGeom>
          <a:solidFill>
            <a:srgbClr val="546E7A"/>
          </a:solidFill>
        </p:spPr>
        <p:txBody>
          <a:bodyPr anchorCtr="0" anchor="t" bIns="91425" lIns="91425" rIns="91425" tIns="91425">
            <a:noAutofit/>
          </a:bodyPr>
          <a:lstStyle/>
          <a:p>
            <a:pPr lvl="0" rtl="0">
              <a:spcBef>
                <a:spcPts val="0"/>
              </a:spcBef>
              <a:buNone/>
            </a:pPr>
            <a:r>
              <a:t/>
            </a:r>
            <a:endParaRPr sz="4800">
              <a:solidFill>
                <a:srgbClr val="FFFFFF"/>
              </a:solidFill>
            </a:endParaRPr>
          </a:p>
          <a:p>
            <a:pPr lvl="0" rtl="0" algn="l">
              <a:spcBef>
                <a:spcPts val="0"/>
              </a:spcBef>
              <a:buNone/>
            </a:pPr>
            <a:r>
              <a:t/>
            </a:r>
            <a:endParaRPr sz="4800">
              <a:solidFill>
                <a:srgbClr val="FFFFFF"/>
              </a:solidFill>
            </a:endParaRPr>
          </a:p>
          <a:p>
            <a:pPr lvl="0" rtl="0" algn="l">
              <a:spcBef>
                <a:spcPts val="0"/>
              </a:spcBef>
              <a:buNone/>
            </a:pPr>
            <a:r>
              <a:t/>
            </a:r>
            <a:endParaRPr sz="4800">
              <a:solidFill>
                <a:srgbClr val="FFFFFF"/>
              </a:solidFill>
            </a:endParaRPr>
          </a:p>
          <a:p>
            <a:pPr lvl="0">
              <a:spcBef>
                <a:spcPts val="0"/>
              </a:spcBef>
              <a:buNone/>
            </a:pPr>
            <a:r>
              <a:rPr lang="en" sz="7200">
                <a:solidFill>
                  <a:srgbClr val="FFFFFF"/>
                </a:solidFill>
                <a:latin typeface="Roboto"/>
                <a:ea typeface="Roboto"/>
                <a:cs typeface="Roboto"/>
                <a:sym typeface="Roboto"/>
              </a:rPr>
              <a:t>Thank</a:t>
            </a:r>
            <a:r>
              <a:rPr b="1" lang="en" sz="7200">
                <a:solidFill>
                  <a:srgbClr val="FFFFFF"/>
                </a:solidFill>
                <a:latin typeface="Roboto"/>
                <a:ea typeface="Roboto"/>
                <a:cs typeface="Roboto"/>
                <a:sym typeface="Roboto"/>
              </a:rPr>
              <a:t> </a:t>
            </a:r>
            <a:r>
              <a:rPr b="1" lang="en" sz="8000">
                <a:solidFill>
                  <a:srgbClr val="FFFFFF"/>
                </a:solidFill>
                <a:latin typeface="Roboto"/>
                <a:ea typeface="Roboto"/>
                <a:cs typeface="Roboto"/>
                <a:sym typeface="Roboto"/>
              </a:rPr>
              <a:t>you</a:t>
            </a:r>
            <a:r>
              <a:rPr b="1" lang="en" sz="7200">
                <a:solidFill>
                  <a:srgbClr val="FFFFFF"/>
                </a:solidFill>
                <a:latin typeface="Roboto"/>
                <a:ea typeface="Roboto"/>
                <a:cs typeface="Roboto"/>
                <a:sym typeface="Roboto"/>
              </a:rPr>
              <a:t> </a:t>
            </a:r>
            <a:r>
              <a:rPr lang="en" sz="7200">
                <a:solidFill>
                  <a:srgbClr val="FFFFFF"/>
                </a:solidFill>
                <a:latin typeface="Roboto"/>
                <a:ea typeface="Roboto"/>
                <a:cs typeface="Roboto"/>
                <a:sym typeface="Roboto"/>
              </a:rPr>
              <a:t>for</a:t>
            </a:r>
          </a:p>
          <a:p>
            <a:pPr lvl="0" rtl="0">
              <a:spcBef>
                <a:spcPts val="0"/>
              </a:spcBef>
              <a:buNone/>
            </a:pPr>
            <a:r>
              <a:rPr lang="en" sz="7200">
                <a:solidFill>
                  <a:srgbClr val="FFFFFF"/>
                </a:solidFill>
                <a:latin typeface="Roboto"/>
                <a:ea typeface="Roboto"/>
                <a:cs typeface="Roboto"/>
                <a:sym typeface="Roboto"/>
              </a:rPr>
              <a:t>listening!</a:t>
            </a:r>
          </a:p>
          <a:p>
            <a:pPr lvl="0" rt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 name="Shape 40"/>
        <p:cNvGrpSpPr/>
        <p:nvPr/>
      </p:nvGrpSpPr>
      <p:grpSpPr>
        <a:xfrm>
          <a:off x="0" y="0"/>
          <a:ext cx="0" cy="0"/>
          <a:chOff x="0" y="0"/>
          <a:chExt cx="0" cy="0"/>
        </a:xfrm>
      </p:grpSpPr>
      <p:sp>
        <p:nvSpPr>
          <p:cNvPr id="41" name="Shape 41"/>
          <p:cNvSpPr/>
          <p:nvPr/>
        </p:nvSpPr>
        <p:spPr>
          <a:xfrm>
            <a:off x="0" y="0"/>
            <a:ext cx="9154500" cy="1233300"/>
          </a:xfrm>
          <a:prstGeom prst="rect">
            <a:avLst/>
          </a:prstGeom>
          <a:solidFill>
            <a:srgbClr val="29B6F6"/>
          </a:solidFill>
          <a:ln>
            <a:noFill/>
          </a:ln>
        </p:spPr>
        <p:txBody>
          <a:bodyPr anchorCtr="0" anchor="ctr" bIns="91425" lIns="91425" rIns="91425" tIns="91425">
            <a:noAutofit/>
          </a:bodyPr>
          <a:lstStyle/>
          <a:p>
            <a:pPr lvl="0">
              <a:spcBef>
                <a:spcPts val="0"/>
              </a:spcBef>
              <a:buNone/>
            </a:pPr>
            <a:r>
              <a:t/>
            </a:r>
            <a:endParaRPr/>
          </a:p>
        </p:txBody>
      </p:sp>
      <p:sp>
        <p:nvSpPr>
          <p:cNvPr id="42" name="Shape 42"/>
          <p:cNvSpPr txBox="1"/>
          <p:nvPr/>
        </p:nvSpPr>
        <p:spPr>
          <a:xfrm>
            <a:off x="1112850" y="309750"/>
            <a:ext cx="6918300" cy="613800"/>
          </a:xfrm>
          <a:prstGeom prst="rect">
            <a:avLst/>
          </a:prstGeom>
          <a:noFill/>
          <a:ln>
            <a:noFill/>
          </a:ln>
        </p:spPr>
        <p:txBody>
          <a:bodyPr anchorCtr="0" anchor="ctr" bIns="91425" lIns="91425" rIns="91425" tIns="91425">
            <a:noAutofit/>
          </a:bodyPr>
          <a:lstStyle/>
          <a:p>
            <a:pPr lvl="0" rtl="0" algn="ctr">
              <a:spcBef>
                <a:spcPts val="0"/>
              </a:spcBef>
              <a:buNone/>
            </a:pPr>
            <a:r>
              <a:rPr lang="en" sz="5200">
                <a:solidFill>
                  <a:srgbClr val="FFFFFF"/>
                </a:solidFill>
                <a:latin typeface="Roboto"/>
                <a:ea typeface="Roboto"/>
                <a:cs typeface="Roboto"/>
                <a:sym typeface="Roboto"/>
              </a:rPr>
              <a:t>Problem</a:t>
            </a:r>
          </a:p>
        </p:txBody>
      </p:sp>
      <p:sp>
        <p:nvSpPr>
          <p:cNvPr id="43" name="Shape 43"/>
          <p:cNvSpPr txBox="1"/>
          <p:nvPr/>
        </p:nvSpPr>
        <p:spPr>
          <a:xfrm>
            <a:off x="4695375" y="3959690"/>
            <a:ext cx="3396600" cy="1813500"/>
          </a:xfrm>
          <a:prstGeom prst="rect">
            <a:avLst/>
          </a:prstGeom>
          <a:noFill/>
          <a:ln>
            <a:noFill/>
          </a:ln>
        </p:spPr>
        <p:txBody>
          <a:bodyPr anchorCtr="0" anchor="ctr" bIns="91425" lIns="91425" rIns="91425" tIns="91425">
            <a:noAutofit/>
          </a:bodyPr>
          <a:lstStyle/>
          <a:p>
            <a:pPr lvl="0" rtl="0" algn="ctr">
              <a:lnSpc>
                <a:spcPct val="150000"/>
              </a:lnSpc>
              <a:spcBef>
                <a:spcPts val="0"/>
              </a:spcBef>
              <a:buNone/>
            </a:pPr>
            <a:r>
              <a:t/>
            </a:r>
            <a:endParaRPr b="1" sz="1800">
              <a:solidFill>
                <a:srgbClr val="546E7A"/>
              </a:solidFill>
              <a:latin typeface="Roboto"/>
              <a:ea typeface="Roboto"/>
              <a:cs typeface="Roboto"/>
              <a:sym typeface="Roboto"/>
            </a:endParaRPr>
          </a:p>
          <a:p>
            <a:pPr lvl="0" rtl="0" algn="ctr">
              <a:lnSpc>
                <a:spcPct val="150000"/>
              </a:lnSpc>
              <a:spcBef>
                <a:spcPts val="0"/>
              </a:spcBef>
              <a:buNone/>
            </a:pPr>
            <a:r>
              <a:t/>
            </a:r>
            <a:endParaRPr b="1" sz="1800">
              <a:solidFill>
                <a:srgbClr val="546E7A"/>
              </a:solidFill>
              <a:latin typeface="Roboto"/>
              <a:ea typeface="Roboto"/>
              <a:cs typeface="Roboto"/>
              <a:sym typeface="Roboto"/>
            </a:endParaRPr>
          </a:p>
        </p:txBody>
      </p:sp>
      <p:sp>
        <p:nvSpPr>
          <p:cNvPr id="44" name="Shape 44"/>
          <p:cNvSpPr/>
          <p:nvPr/>
        </p:nvSpPr>
        <p:spPr>
          <a:xfrm>
            <a:off x="0" y="1233300"/>
            <a:ext cx="9144000" cy="5624700"/>
          </a:xfrm>
          <a:prstGeom prst="rect">
            <a:avLst/>
          </a:prstGeom>
          <a:solidFill>
            <a:srgbClr val="546E7A"/>
          </a:solidFill>
          <a:ln>
            <a:noFill/>
          </a:ln>
        </p:spPr>
        <p:txBody>
          <a:bodyPr anchorCtr="0" anchor="ctr" bIns="91425" lIns="91425" rIns="91425" tIns="91425">
            <a:noAutofit/>
          </a:bodyPr>
          <a:lstStyle/>
          <a:p>
            <a:pPr lvl="0" rtl="0" algn="ctr">
              <a:spcBef>
                <a:spcPts val="0"/>
              </a:spcBef>
              <a:buNone/>
            </a:pPr>
            <a:r>
              <a:t/>
            </a:r>
            <a:endParaRPr b="1" sz="3000">
              <a:solidFill>
                <a:schemeClr val="lt1"/>
              </a:solidFill>
              <a:latin typeface="Roboto"/>
              <a:ea typeface="Roboto"/>
              <a:cs typeface="Roboto"/>
              <a:sym typeface="Roboto"/>
            </a:endParaRPr>
          </a:p>
        </p:txBody>
      </p:sp>
      <p:sp>
        <p:nvSpPr>
          <p:cNvPr id="45" name="Shape 45"/>
          <p:cNvSpPr txBox="1"/>
          <p:nvPr/>
        </p:nvSpPr>
        <p:spPr>
          <a:xfrm>
            <a:off x="209550" y="1382675"/>
            <a:ext cx="8724900" cy="794400"/>
          </a:xfrm>
          <a:prstGeom prst="rect">
            <a:avLst/>
          </a:prstGeom>
          <a:noFill/>
          <a:ln>
            <a:noFill/>
          </a:ln>
        </p:spPr>
        <p:txBody>
          <a:bodyPr anchorCtr="0" anchor="t" bIns="91425" lIns="91425" rIns="91425" tIns="91425">
            <a:noAutofit/>
          </a:bodyPr>
          <a:lstStyle/>
          <a:p>
            <a:pPr lvl="0" rtl="0" algn="ctr">
              <a:spcBef>
                <a:spcPts val="0"/>
              </a:spcBef>
              <a:buNone/>
            </a:pPr>
            <a:r>
              <a:rPr b="1" lang="en" sz="3000">
                <a:solidFill>
                  <a:schemeClr val="lt1"/>
                </a:solidFill>
                <a:latin typeface="Roboto"/>
                <a:ea typeface="Roboto"/>
                <a:cs typeface="Roboto"/>
                <a:sym typeface="Roboto"/>
              </a:rPr>
              <a:t>Can a person speak without consequence?</a:t>
            </a:r>
          </a:p>
          <a:p>
            <a:pPr lvl="0" rtl="0">
              <a:spcBef>
                <a:spcPts val="0"/>
              </a:spcBef>
              <a:buNone/>
            </a:pPr>
            <a:r>
              <a:t/>
            </a:r>
            <a:endParaRPr/>
          </a:p>
        </p:txBody>
      </p:sp>
      <p:pic>
        <p:nvPicPr>
          <p:cNvPr id="46" name="Shape 46"/>
          <p:cNvPicPr preferRelativeResize="0"/>
          <p:nvPr/>
        </p:nvPicPr>
        <p:blipFill>
          <a:blip r:embed="rId3">
            <a:alphaModFix/>
          </a:blip>
          <a:stretch>
            <a:fillRect/>
          </a:stretch>
        </p:blipFill>
        <p:spPr>
          <a:xfrm>
            <a:off x="864400" y="2326450"/>
            <a:ext cx="7415198" cy="38667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
                                            <p:txEl>
                                              <p:pRg end="0" st="0"/>
                                            </p:txEl>
                                          </p:spTgt>
                                        </p:tgtEl>
                                        <p:attrNameLst>
                                          <p:attrName>style.visibility</p:attrName>
                                        </p:attrNameLst>
                                      </p:cBhvr>
                                      <p:to>
                                        <p:strVal val="visible"/>
                                      </p:to>
                                    </p:set>
                                    <p:animEffect filter="fade" transition="in">
                                      <p:cBhvr>
                                        <p:cTn dur="1000"/>
                                        <p:tgtEl>
                                          <p:spTgt spid="4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
                                        </p:tgtEl>
                                        <p:attrNameLst>
                                          <p:attrName>style.visibility</p:attrName>
                                        </p:attrNameLst>
                                      </p:cBhvr>
                                      <p:to>
                                        <p:strVal val="visible"/>
                                      </p:to>
                                    </p:set>
                                    <p:animEffect filter="fade" transition="in">
                                      <p:cBhvr>
                                        <p:cTn dur="1000"/>
                                        <p:tgtEl>
                                          <p:spTgt spid="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
                                        </p:tgtEl>
                                        <p:attrNameLst>
                                          <p:attrName>style.visibility</p:attrName>
                                        </p:attrNameLst>
                                      </p:cBhvr>
                                      <p:to>
                                        <p:strVal val="visible"/>
                                      </p:to>
                                    </p:set>
                                    <p:animEffect filter="fade" transition="in">
                                      <p:cBhvr>
                                        <p:cTn dur="1000"/>
                                        <p:tgtEl>
                                          <p:spTgt spid="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
                                        </p:tgtEl>
                                        <p:attrNameLst>
                                          <p:attrName>style.visibility</p:attrName>
                                        </p:attrNameLst>
                                      </p:cBhvr>
                                      <p:to>
                                        <p:strVal val="visible"/>
                                      </p:to>
                                    </p:set>
                                    <p:animEffect filter="fade" transition="in">
                                      <p:cBhvr>
                                        <p:cTn dur="1000"/>
                                        <p:tgtEl>
                                          <p:spTgt spid="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 name="Shape 50"/>
        <p:cNvGrpSpPr/>
        <p:nvPr/>
      </p:nvGrpSpPr>
      <p:grpSpPr>
        <a:xfrm>
          <a:off x="0" y="0"/>
          <a:ext cx="0" cy="0"/>
          <a:chOff x="0" y="0"/>
          <a:chExt cx="0" cy="0"/>
        </a:xfrm>
      </p:grpSpPr>
      <p:sp>
        <p:nvSpPr>
          <p:cNvPr id="51" name="Shape 51"/>
          <p:cNvSpPr/>
          <p:nvPr/>
        </p:nvSpPr>
        <p:spPr>
          <a:xfrm>
            <a:off x="0" y="0"/>
            <a:ext cx="9154500" cy="1233300"/>
          </a:xfrm>
          <a:prstGeom prst="rect">
            <a:avLst/>
          </a:prstGeom>
          <a:solidFill>
            <a:srgbClr val="29B6F6"/>
          </a:solidFill>
          <a:ln>
            <a:noFill/>
          </a:ln>
        </p:spPr>
        <p:txBody>
          <a:bodyPr anchorCtr="0" anchor="ctr" bIns="91425" lIns="91425" rIns="91425" tIns="91425">
            <a:noAutofit/>
          </a:bodyPr>
          <a:lstStyle/>
          <a:p>
            <a:pPr lvl="0">
              <a:spcBef>
                <a:spcPts val="0"/>
              </a:spcBef>
              <a:buNone/>
            </a:pPr>
            <a:r>
              <a:t/>
            </a:r>
            <a:endParaRPr/>
          </a:p>
        </p:txBody>
      </p:sp>
      <p:sp>
        <p:nvSpPr>
          <p:cNvPr id="52" name="Shape 52"/>
          <p:cNvSpPr txBox="1"/>
          <p:nvPr/>
        </p:nvSpPr>
        <p:spPr>
          <a:xfrm>
            <a:off x="1610700" y="309750"/>
            <a:ext cx="5933100" cy="613800"/>
          </a:xfrm>
          <a:prstGeom prst="rect">
            <a:avLst/>
          </a:prstGeom>
          <a:noFill/>
          <a:ln>
            <a:noFill/>
          </a:ln>
        </p:spPr>
        <p:txBody>
          <a:bodyPr anchorCtr="0" anchor="ctr" bIns="91425" lIns="91425" rIns="91425" tIns="91425">
            <a:noAutofit/>
          </a:bodyPr>
          <a:lstStyle/>
          <a:p>
            <a:pPr lvl="0" rtl="0" algn="l">
              <a:spcBef>
                <a:spcPts val="0"/>
              </a:spcBef>
              <a:buNone/>
            </a:pPr>
            <a:r>
              <a:rPr lang="en" sz="5200">
                <a:solidFill>
                  <a:srgbClr val="FFFFFF"/>
                </a:solidFill>
                <a:latin typeface="Roboto"/>
                <a:ea typeface="Roboto"/>
                <a:cs typeface="Roboto"/>
                <a:sym typeface="Roboto"/>
              </a:rPr>
              <a:t>Proposed Solution</a:t>
            </a:r>
          </a:p>
        </p:txBody>
      </p:sp>
      <p:sp>
        <p:nvSpPr>
          <p:cNvPr id="53" name="Shape 53"/>
          <p:cNvSpPr/>
          <p:nvPr/>
        </p:nvSpPr>
        <p:spPr>
          <a:xfrm>
            <a:off x="0" y="1233300"/>
            <a:ext cx="9144000" cy="5624700"/>
          </a:xfrm>
          <a:prstGeom prst="rect">
            <a:avLst/>
          </a:prstGeom>
          <a:solidFill>
            <a:srgbClr val="546E7A"/>
          </a:solidFill>
          <a:ln>
            <a:noFill/>
          </a:ln>
        </p:spPr>
        <p:txBody>
          <a:bodyPr anchorCtr="0" anchor="ctr" bIns="91425" lIns="91425" rIns="91425" tIns="91425">
            <a:noAutofit/>
          </a:bodyPr>
          <a:lstStyle/>
          <a:p>
            <a:pPr lvl="0" rtl="0" algn="ctr">
              <a:spcBef>
                <a:spcPts val="0"/>
              </a:spcBef>
              <a:buNone/>
            </a:pPr>
            <a:r>
              <a:t/>
            </a:r>
            <a:endParaRPr b="1" sz="1800">
              <a:solidFill>
                <a:srgbClr val="F3F3F3"/>
              </a:solidFill>
              <a:latin typeface="Roboto"/>
              <a:ea typeface="Roboto"/>
              <a:cs typeface="Roboto"/>
              <a:sym typeface="Roboto"/>
            </a:endParaRPr>
          </a:p>
        </p:txBody>
      </p:sp>
      <p:pic>
        <p:nvPicPr>
          <p:cNvPr id="54" name="Shape 54"/>
          <p:cNvPicPr preferRelativeResize="0"/>
          <p:nvPr/>
        </p:nvPicPr>
        <p:blipFill>
          <a:blip r:embed="rId3">
            <a:alphaModFix/>
          </a:blip>
          <a:stretch>
            <a:fillRect/>
          </a:stretch>
        </p:blipFill>
        <p:spPr>
          <a:xfrm>
            <a:off x="691050" y="1816800"/>
            <a:ext cx="7772400" cy="4457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
                                            <p:txEl>
                                              <p:pRg end="0" st="0"/>
                                            </p:txEl>
                                          </p:spTgt>
                                        </p:tgtEl>
                                        <p:attrNameLst>
                                          <p:attrName>style.visibility</p:attrName>
                                        </p:attrNameLst>
                                      </p:cBhvr>
                                      <p:to>
                                        <p:strVal val="visible"/>
                                      </p:to>
                                    </p:set>
                                    <p:animEffect filter="fade" transition="in">
                                      <p:cBhvr>
                                        <p:cTn dur="1000"/>
                                        <p:tgtEl>
                                          <p:spTgt spid="53">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p:nvPr/>
        </p:nvSpPr>
        <p:spPr>
          <a:xfrm>
            <a:off x="0" y="0"/>
            <a:ext cx="9154500" cy="1233300"/>
          </a:xfrm>
          <a:prstGeom prst="rect">
            <a:avLst/>
          </a:prstGeom>
          <a:solidFill>
            <a:srgbClr val="29B6F6"/>
          </a:solidFill>
          <a:ln>
            <a:noFill/>
          </a:ln>
        </p:spPr>
        <p:txBody>
          <a:bodyPr anchorCtr="0" anchor="ctr" bIns="91425" lIns="91425" rIns="91425" tIns="91425">
            <a:noAutofit/>
          </a:bodyPr>
          <a:lstStyle/>
          <a:p>
            <a:pPr lvl="0">
              <a:spcBef>
                <a:spcPts val="0"/>
              </a:spcBef>
              <a:buNone/>
            </a:pPr>
            <a:r>
              <a:t/>
            </a:r>
            <a:endParaRPr/>
          </a:p>
        </p:txBody>
      </p:sp>
      <p:sp>
        <p:nvSpPr>
          <p:cNvPr id="60" name="Shape 60"/>
          <p:cNvSpPr txBox="1"/>
          <p:nvPr/>
        </p:nvSpPr>
        <p:spPr>
          <a:xfrm>
            <a:off x="1610700" y="309750"/>
            <a:ext cx="5933100" cy="613800"/>
          </a:xfrm>
          <a:prstGeom prst="rect">
            <a:avLst/>
          </a:prstGeom>
          <a:noFill/>
          <a:ln>
            <a:noFill/>
          </a:ln>
        </p:spPr>
        <p:txBody>
          <a:bodyPr anchorCtr="0" anchor="ctr" bIns="91425" lIns="91425" rIns="91425" tIns="91425">
            <a:noAutofit/>
          </a:bodyPr>
          <a:lstStyle/>
          <a:p>
            <a:pPr lvl="0" rtl="0" algn="ctr">
              <a:spcBef>
                <a:spcPts val="0"/>
              </a:spcBef>
              <a:buNone/>
            </a:pPr>
            <a:r>
              <a:rPr lang="en" sz="5200">
                <a:solidFill>
                  <a:srgbClr val="FFFFFF"/>
                </a:solidFill>
                <a:latin typeface="Roboto"/>
                <a:ea typeface="Roboto"/>
                <a:cs typeface="Roboto"/>
                <a:sym typeface="Roboto"/>
              </a:rPr>
              <a:t>Our Solution</a:t>
            </a:r>
          </a:p>
        </p:txBody>
      </p:sp>
      <p:sp>
        <p:nvSpPr>
          <p:cNvPr id="61" name="Shape 61"/>
          <p:cNvSpPr/>
          <p:nvPr/>
        </p:nvSpPr>
        <p:spPr>
          <a:xfrm>
            <a:off x="0" y="1233300"/>
            <a:ext cx="9144000" cy="5624700"/>
          </a:xfrm>
          <a:prstGeom prst="rect">
            <a:avLst/>
          </a:prstGeom>
          <a:solidFill>
            <a:srgbClr val="546E7A"/>
          </a:solidFill>
          <a:ln>
            <a:noFill/>
          </a:ln>
        </p:spPr>
        <p:txBody>
          <a:bodyPr anchorCtr="0" anchor="ctr" bIns="91425" lIns="91425" rIns="91425" tIns="91425">
            <a:noAutofit/>
          </a:bodyPr>
          <a:lstStyle/>
          <a:p>
            <a:pPr lvl="0" rtl="0" algn="ctr">
              <a:spcBef>
                <a:spcPts val="0"/>
              </a:spcBef>
              <a:buNone/>
            </a:pPr>
            <a:r>
              <a:t/>
            </a:r>
            <a:endParaRPr b="1" sz="1800">
              <a:solidFill>
                <a:srgbClr val="F3F3F3"/>
              </a:solidFill>
              <a:latin typeface="Roboto"/>
              <a:ea typeface="Roboto"/>
              <a:cs typeface="Roboto"/>
              <a:sym typeface="Roboto"/>
            </a:endParaRPr>
          </a:p>
        </p:txBody>
      </p:sp>
      <p:sp>
        <p:nvSpPr>
          <p:cNvPr id="62" name="Shape 62"/>
          <p:cNvSpPr txBox="1"/>
          <p:nvPr/>
        </p:nvSpPr>
        <p:spPr>
          <a:xfrm>
            <a:off x="433050" y="2539200"/>
            <a:ext cx="3238200" cy="38964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63" name="Shape 63"/>
          <p:cNvSpPr txBox="1"/>
          <p:nvPr/>
        </p:nvSpPr>
        <p:spPr>
          <a:xfrm>
            <a:off x="2668650" y="4197825"/>
            <a:ext cx="3817200" cy="1948200"/>
          </a:xfrm>
          <a:prstGeom prst="rect">
            <a:avLst/>
          </a:prstGeom>
          <a:noFill/>
          <a:ln>
            <a:noFill/>
          </a:ln>
        </p:spPr>
        <p:txBody>
          <a:bodyPr anchorCtr="0" anchor="t" bIns="91425" lIns="91425" rIns="91425" tIns="91425">
            <a:noAutofit/>
          </a:bodyPr>
          <a:lstStyle/>
          <a:p>
            <a:pPr lvl="0" rtl="0">
              <a:spcBef>
                <a:spcPts val="0"/>
              </a:spcBef>
              <a:buNone/>
            </a:pPr>
            <a:br>
              <a:rPr lang="en" sz="2400">
                <a:solidFill>
                  <a:srgbClr val="F3F3F3"/>
                </a:solidFill>
                <a:latin typeface="Lato"/>
                <a:ea typeface="Lato"/>
                <a:cs typeface="Lato"/>
                <a:sym typeface="Lato"/>
              </a:rPr>
            </a:br>
          </a:p>
          <a:p>
            <a:pPr lvl="0" rtl="0" algn="ctr">
              <a:spcBef>
                <a:spcPts val="0"/>
              </a:spcBef>
              <a:buNone/>
            </a:pPr>
            <a:r>
              <a:rPr lang="en" sz="2400">
                <a:solidFill>
                  <a:srgbClr val="F3F3F3"/>
                </a:solidFill>
                <a:latin typeface="Lato"/>
                <a:ea typeface="Lato"/>
                <a:cs typeface="Lato"/>
                <a:sym typeface="Lato"/>
              </a:rPr>
              <a:t>A Decentralized</a:t>
            </a:r>
          </a:p>
        </p:txBody>
      </p:sp>
      <p:pic>
        <p:nvPicPr>
          <p:cNvPr id="64" name="Shape 64"/>
          <p:cNvPicPr preferRelativeResize="0"/>
          <p:nvPr/>
        </p:nvPicPr>
        <p:blipFill>
          <a:blip r:embed="rId3">
            <a:alphaModFix/>
          </a:blip>
          <a:stretch>
            <a:fillRect/>
          </a:stretch>
        </p:blipFill>
        <p:spPr>
          <a:xfrm>
            <a:off x="5250" y="1574025"/>
            <a:ext cx="9144000" cy="4572000"/>
          </a:xfrm>
          <a:prstGeom prst="rect">
            <a:avLst/>
          </a:prstGeom>
          <a:noFill/>
          <a:ln>
            <a:noFill/>
          </a:ln>
        </p:spPr>
      </p:pic>
      <p:sp>
        <p:nvSpPr>
          <p:cNvPr id="65" name="Shape 65"/>
          <p:cNvSpPr txBox="1"/>
          <p:nvPr/>
        </p:nvSpPr>
        <p:spPr>
          <a:xfrm>
            <a:off x="0" y="6267300"/>
            <a:ext cx="9154500" cy="461100"/>
          </a:xfrm>
          <a:prstGeom prst="rect">
            <a:avLst/>
          </a:prstGeom>
          <a:noFill/>
          <a:ln>
            <a:noFill/>
          </a:ln>
        </p:spPr>
        <p:txBody>
          <a:bodyPr anchorCtr="0" anchor="t" bIns="91425" lIns="91425" rIns="91425" tIns="91425">
            <a:noAutofit/>
          </a:bodyPr>
          <a:lstStyle/>
          <a:p>
            <a:pPr lvl="0" algn="ctr">
              <a:spcBef>
                <a:spcPts val="0"/>
              </a:spcBef>
              <a:buNone/>
            </a:pPr>
            <a:r>
              <a:rPr b="1" lang="en" sz="2200">
                <a:solidFill>
                  <a:srgbClr val="F4CCCC"/>
                </a:solidFill>
                <a:latin typeface="Lato"/>
                <a:ea typeface="Lato"/>
                <a:cs typeface="Lato"/>
                <a:sym typeface="Lato"/>
              </a:rPr>
              <a:t>Decentralization + Messaging done right</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p:nvPr/>
        </p:nvSpPr>
        <p:spPr>
          <a:xfrm>
            <a:off x="0" y="0"/>
            <a:ext cx="9154500" cy="1233300"/>
          </a:xfrm>
          <a:prstGeom prst="rect">
            <a:avLst/>
          </a:prstGeom>
          <a:solidFill>
            <a:srgbClr val="29B6F6"/>
          </a:solidFill>
          <a:ln>
            <a:noFill/>
          </a:ln>
        </p:spPr>
        <p:txBody>
          <a:bodyPr anchorCtr="0" anchor="ctr" bIns="91425" lIns="91425" rIns="91425" tIns="91425">
            <a:noAutofit/>
          </a:bodyPr>
          <a:lstStyle/>
          <a:p>
            <a:pPr lvl="0">
              <a:spcBef>
                <a:spcPts val="0"/>
              </a:spcBef>
              <a:buNone/>
            </a:pPr>
            <a:r>
              <a:t/>
            </a:r>
            <a:endParaRPr/>
          </a:p>
        </p:txBody>
      </p:sp>
      <p:sp>
        <p:nvSpPr>
          <p:cNvPr id="71" name="Shape 71"/>
          <p:cNvSpPr txBox="1"/>
          <p:nvPr/>
        </p:nvSpPr>
        <p:spPr>
          <a:xfrm>
            <a:off x="1610700" y="309750"/>
            <a:ext cx="5933100" cy="613800"/>
          </a:xfrm>
          <a:prstGeom prst="rect">
            <a:avLst/>
          </a:prstGeom>
          <a:noFill/>
          <a:ln>
            <a:noFill/>
          </a:ln>
        </p:spPr>
        <p:txBody>
          <a:bodyPr anchorCtr="0" anchor="ctr" bIns="91425" lIns="91425" rIns="91425" tIns="91425">
            <a:noAutofit/>
          </a:bodyPr>
          <a:lstStyle/>
          <a:p>
            <a:pPr lvl="0" rtl="0" algn="ctr">
              <a:spcBef>
                <a:spcPts val="0"/>
              </a:spcBef>
              <a:buNone/>
            </a:pPr>
            <a:r>
              <a:rPr lang="en" sz="5200">
                <a:solidFill>
                  <a:srgbClr val="FFFFFF"/>
                </a:solidFill>
                <a:latin typeface="Roboto"/>
                <a:ea typeface="Roboto"/>
                <a:cs typeface="Roboto"/>
                <a:sym typeface="Roboto"/>
              </a:rPr>
              <a:t>Etherium</a:t>
            </a:r>
          </a:p>
        </p:txBody>
      </p:sp>
      <p:sp>
        <p:nvSpPr>
          <p:cNvPr id="72" name="Shape 72"/>
          <p:cNvSpPr txBox="1"/>
          <p:nvPr>
            <p:ph idx="1" type="body"/>
          </p:nvPr>
        </p:nvSpPr>
        <p:spPr>
          <a:xfrm>
            <a:off x="457200" y="6601500"/>
            <a:ext cx="8229600" cy="256500"/>
          </a:xfrm>
          <a:prstGeom prst="rect">
            <a:avLst/>
          </a:prstGeom>
        </p:spPr>
        <p:txBody>
          <a:bodyPr anchorCtr="0" anchor="ctr" bIns="91425" lIns="91425" rIns="91425" tIns="91425">
            <a:noAutofit/>
          </a:bodyPr>
          <a:lstStyle/>
          <a:p>
            <a:pPr lvl="0" rtl="0">
              <a:spcBef>
                <a:spcPts val="0"/>
              </a:spcBef>
              <a:buNone/>
            </a:pPr>
            <a:r>
              <a:rPr lang="en" sz="800">
                <a:solidFill>
                  <a:srgbClr val="999999"/>
                </a:solidFill>
                <a:latin typeface="Roboto"/>
                <a:ea typeface="Roboto"/>
                <a:cs typeface="Roboto"/>
                <a:sym typeface="Roboto"/>
              </a:rPr>
              <a:t>© 2015 DocBot Inc. All rights reserved.</a:t>
            </a:r>
          </a:p>
        </p:txBody>
      </p:sp>
      <p:sp>
        <p:nvSpPr>
          <p:cNvPr id="73" name="Shape 73"/>
          <p:cNvSpPr/>
          <p:nvPr/>
        </p:nvSpPr>
        <p:spPr>
          <a:xfrm>
            <a:off x="4315100" y="3279461"/>
            <a:ext cx="4235700" cy="2550300"/>
          </a:xfrm>
          <a:prstGeom prst="rect">
            <a:avLst/>
          </a:prstGeom>
          <a:solidFill>
            <a:srgbClr val="B3E5FC"/>
          </a:solidFill>
          <a:ln>
            <a:noFill/>
          </a:ln>
        </p:spPr>
        <p:txBody>
          <a:bodyPr anchorCtr="0" anchor="ctr" bIns="91425" lIns="91425" rIns="91425" tIns="91425">
            <a:noAutofit/>
          </a:bodyPr>
          <a:lstStyle/>
          <a:p>
            <a:pPr lvl="0" rtl="0">
              <a:spcBef>
                <a:spcPts val="0"/>
              </a:spcBef>
              <a:buNone/>
            </a:pPr>
            <a:r>
              <a:t/>
            </a:r>
            <a:endParaRPr>
              <a:solidFill>
                <a:srgbClr val="B3E5FC"/>
              </a:solidFill>
            </a:endParaRPr>
          </a:p>
        </p:txBody>
      </p:sp>
      <p:sp>
        <p:nvSpPr>
          <p:cNvPr id="74" name="Shape 74"/>
          <p:cNvSpPr/>
          <p:nvPr/>
        </p:nvSpPr>
        <p:spPr>
          <a:xfrm>
            <a:off x="4315100" y="3279461"/>
            <a:ext cx="4235700" cy="733800"/>
          </a:xfrm>
          <a:prstGeom prst="rect">
            <a:avLst/>
          </a:prstGeom>
          <a:solidFill>
            <a:srgbClr val="B6B6B6"/>
          </a:solidFill>
          <a:ln>
            <a:noFill/>
          </a:ln>
        </p:spPr>
        <p:txBody>
          <a:bodyPr anchorCtr="0" anchor="ctr" bIns="91425" lIns="91425" rIns="91425" tIns="91425">
            <a:noAutofit/>
          </a:bodyPr>
          <a:lstStyle/>
          <a:p>
            <a:pPr lvl="0" rtl="0" algn="ctr">
              <a:spcBef>
                <a:spcPts val="0"/>
              </a:spcBef>
              <a:buNone/>
            </a:pPr>
            <a:r>
              <a:t/>
            </a:r>
            <a:endParaRPr b="1" sz="1800">
              <a:solidFill>
                <a:srgbClr val="FFFFFF"/>
              </a:solidFill>
              <a:latin typeface="Roboto"/>
              <a:ea typeface="Roboto"/>
              <a:cs typeface="Roboto"/>
              <a:sym typeface="Roboto"/>
            </a:endParaRPr>
          </a:p>
        </p:txBody>
      </p:sp>
      <p:sp>
        <p:nvSpPr>
          <p:cNvPr id="75" name="Shape 75"/>
          <p:cNvSpPr txBox="1"/>
          <p:nvPr/>
        </p:nvSpPr>
        <p:spPr>
          <a:xfrm>
            <a:off x="4695375" y="3959690"/>
            <a:ext cx="3396600" cy="1813500"/>
          </a:xfrm>
          <a:prstGeom prst="rect">
            <a:avLst/>
          </a:prstGeom>
          <a:noFill/>
          <a:ln>
            <a:noFill/>
          </a:ln>
        </p:spPr>
        <p:txBody>
          <a:bodyPr anchorCtr="0" anchor="ctr" bIns="91425" lIns="91425" rIns="91425" tIns="91425">
            <a:noAutofit/>
          </a:bodyPr>
          <a:lstStyle/>
          <a:p>
            <a:pPr lvl="0" rtl="0" algn="ctr">
              <a:lnSpc>
                <a:spcPct val="150000"/>
              </a:lnSpc>
              <a:spcBef>
                <a:spcPts val="0"/>
              </a:spcBef>
              <a:buNone/>
            </a:pPr>
            <a:r>
              <a:t/>
            </a:r>
            <a:endParaRPr b="1" sz="1800">
              <a:solidFill>
                <a:srgbClr val="546E7A"/>
              </a:solidFill>
              <a:latin typeface="Roboto"/>
              <a:ea typeface="Roboto"/>
              <a:cs typeface="Roboto"/>
              <a:sym typeface="Roboto"/>
            </a:endParaRPr>
          </a:p>
          <a:p>
            <a:pPr lvl="0" rtl="0" algn="ctr">
              <a:lnSpc>
                <a:spcPct val="150000"/>
              </a:lnSpc>
              <a:spcBef>
                <a:spcPts val="0"/>
              </a:spcBef>
              <a:buNone/>
            </a:pPr>
            <a:r>
              <a:t/>
            </a:r>
            <a:endParaRPr b="1" sz="1800">
              <a:solidFill>
                <a:srgbClr val="546E7A"/>
              </a:solidFill>
              <a:latin typeface="Roboto"/>
              <a:ea typeface="Roboto"/>
              <a:cs typeface="Roboto"/>
              <a:sym typeface="Roboto"/>
            </a:endParaRPr>
          </a:p>
        </p:txBody>
      </p:sp>
      <p:sp>
        <p:nvSpPr>
          <p:cNvPr id="76" name="Shape 76"/>
          <p:cNvSpPr/>
          <p:nvPr/>
        </p:nvSpPr>
        <p:spPr>
          <a:xfrm>
            <a:off x="5250" y="1233300"/>
            <a:ext cx="9144000" cy="5624700"/>
          </a:xfrm>
          <a:prstGeom prst="rect">
            <a:avLst/>
          </a:prstGeom>
          <a:solidFill>
            <a:srgbClr val="546E7A"/>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nSpc>
                <a:spcPct val="200000"/>
              </a:lnSpc>
              <a:spcBef>
                <a:spcPts val="0"/>
              </a:spcBef>
              <a:buNone/>
            </a:pPr>
            <a:r>
              <a:t/>
            </a:r>
            <a:endParaRPr b="1" sz="1800">
              <a:solidFill>
                <a:srgbClr val="FFFFFF"/>
              </a:solidFill>
              <a:latin typeface="Roboto"/>
              <a:ea typeface="Roboto"/>
              <a:cs typeface="Roboto"/>
              <a:sym typeface="Roboto"/>
            </a:endParaRPr>
          </a:p>
        </p:txBody>
      </p:sp>
      <p:pic>
        <p:nvPicPr>
          <p:cNvPr id="77" name="Shape 77"/>
          <p:cNvPicPr preferRelativeResize="0"/>
          <p:nvPr/>
        </p:nvPicPr>
        <p:blipFill rotWithShape="1">
          <a:blip r:embed="rId3">
            <a:alphaModFix/>
          </a:blip>
          <a:srcRect b="66048" l="0" r="0" t="0"/>
          <a:stretch/>
        </p:blipFill>
        <p:spPr>
          <a:xfrm>
            <a:off x="1257925" y="1233300"/>
            <a:ext cx="6638654" cy="562470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p:nvPr/>
        </p:nvSpPr>
        <p:spPr>
          <a:xfrm>
            <a:off x="0" y="0"/>
            <a:ext cx="9154500" cy="995100"/>
          </a:xfrm>
          <a:prstGeom prst="rect">
            <a:avLst/>
          </a:prstGeom>
          <a:solidFill>
            <a:srgbClr val="29B6F6"/>
          </a:solidFill>
          <a:ln>
            <a:noFill/>
          </a:ln>
        </p:spPr>
        <p:txBody>
          <a:bodyPr anchorCtr="0" anchor="ctr" bIns="91425" lIns="91425" rIns="91425" tIns="91425">
            <a:noAutofit/>
          </a:bodyPr>
          <a:lstStyle/>
          <a:p>
            <a:pPr lvl="0">
              <a:spcBef>
                <a:spcPts val="0"/>
              </a:spcBef>
              <a:buNone/>
            </a:pPr>
            <a:r>
              <a:t/>
            </a:r>
            <a:endParaRPr/>
          </a:p>
        </p:txBody>
      </p:sp>
      <p:sp>
        <p:nvSpPr>
          <p:cNvPr id="83" name="Shape 83"/>
          <p:cNvSpPr txBox="1"/>
          <p:nvPr/>
        </p:nvSpPr>
        <p:spPr>
          <a:xfrm>
            <a:off x="1605450" y="190650"/>
            <a:ext cx="5933100" cy="613800"/>
          </a:xfrm>
          <a:prstGeom prst="rect">
            <a:avLst/>
          </a:prstGeom>
          <a:noFill/>
          <a:ln>
            <a:noFill/>
          </a:ln>
        </p:spPr>
        <p:txBody>
          <a:bodyPr anchorCtr="0" anchor="ctr" bIns="91425" lIns="91425" rIns="91425" tIns="91425">
            <a:noAutofit/>
          </a:bodyPr>
          <a:lstStyle/>
          <a:p>
            <a:pPr lvl="0" rtl="0" algn="ctr">
              <a:spcBef>
                <a:spcPts val="0"/>
              </a:spcBef>
              <a:buNone/>
            </a:pPr>
            <a:r>
              <a:rPr lang="en" sz="5200">
                <a:solidFill>
                  <a:srgbClr val="FFFFFF"/>
                </a:solidFill>
                <a:latin typeface="Roboto"/>
                <a:ea typeface="Roboto"/>
                <a:cs typeface="Roboto"/>
                <a:sym typeface="Roboto"/>
              </a:rPr>
              <a:t>Zerocoin</a:t>
            </a:r>
          </a:p>
        </p:txBody>
      </p:sp>
      <p:sp>
        <p:nvSpPr>
          <p:cNvPr id="84" name="Shape 84"/>
          <p:cNvSpPr/>
          <p:nvPr/>
        </p:nvSpPr>
        <p:spPr>
          <a:xfrm>
            <a:off x="4315100" y="3279461"/>
            <a:ext cx="4235700" cy="2550300"/>
          </a:xfrm>
          <a:prstGeom prst="rect">
            <a:avLst/>
          </a:prstGeom>
          <a:solidFill>
            <a:srgbClr val="B3E5FC"/>
          </a:solidFill>
          <a:ln>
            <a:noFill/>
          </a:ln>
        </p:spPr>
        <p:txBody>
          <a:bodyPr anchorCtr="0" anchor="ctr" bIns="91425" lIns="91425" rIns="91425" tIns="91425">
            <a:noAutofit/>
          </a:bodyPr>
          <a:lstStyle/>
          <a:p>
            <a:pPr lvl="0" rtl="0">
              <a:spcBef>
                <a:spcPts val="0"/>
              </a:spcBef>
              <a:buNone/>
            </a:pPr>
            <a:r>
              <a:t/>
            </a:r>
            <a:endParaRPr>
              <a:solidFill>
                <a:srgbClr val="B3E5FC"/>
              </a:solidFill>
            </a:endParaRPr>
          </a:p>
        </p:txBody>
      </p:sp>
      <p:sp>
        <p:nvSpPr>
          <p:cNvPr id="85" name="Shape 85"/>
          <p:cNvSpPr/>
          <p:nvPr/>
        </p:nvSpPr>
        <p:spPr>
          <a:xfrm>
            <a:off x="4315100" y="3279461"/>
            <a:ext cx="4235700" cy="733800"/>
          </a:xfrm>
          <a:prstGeom prst="rect">
            <a:avLst/>
          </a:prstGeom>
          <a:solidFill>
            <a:srgbClr val="B6B6B6"/>
          </a:solidFill>
          <a:ln>
            <a:noFill/>
          </a:ln>
        </p:spPr>
        <p:txBody>
          <a:bodyPr anchorCtr="0" anchor="ctr" bIns="91425" lIns="91425" rIns="91425" tIns="91425">
            <a:noAutofit/>
          </a:bodyPr>
          <a:lstStyle/>
          <a:p>
            <a:pPr lvl="0" rtl="0" algn="ctr">
              <a:spcBef>
                <a:spcPts val="0"/>
              </a:spcBef>
              <a:buNone/>
            </a:pPr>
            <a:r>
              <a:t/>
            </a:r>
            <a:endParaRPr b="1" sz="1800">
              <a:solidFill>
                <a:srgbClr val="FFFFFF"/>
              </a:solidFill>
              <a:latin typeface="Roboto"/>
              <a:ea typeface="Roboto"/>
              <a:cs typeface="Roboto"/>
              <a:sym typeface="Roboto"/>
            </a:endParaRPr>
          </a:p>
        </p:txBody>
      </p:sp>
      <p:sp>
        <p:nvSpPr>
          <p:cNvPr id="86" name="Shape 86"/>
          <p:cNvSpPr txBox="1"/>
          <p:nvPr/>
        </p:nvSpPr>
        <p:spPr>
          <a:xfrm>
            <a:off x="4695375" y="3959690"/>
            <a:ext cx="3396600" cy="1813500"/>
          </a:xfrm>
          <a:prstGeom prst="rect">
            <a:avLst/>
          </a:prstGeom>
          <a:noFill/>
          <a:ln>
            <a:noFill/>
          </a:ln>
        </p:spPr>
        <p:txBody>
          <a:bodyPr anchorCtr="0" anchor="ctr" bIns="91425" lIns="91425" rIns="91425" tIns="91425">
            <a:noAutofit/>
          </a:bodyPr>
          <a:lstStyle/>
          <a:p>
            <a:pPr lvl="0" rtl="0" algn="ctr">
              <a:lnSpc>
                <a:spcPct val="150000"/>
              </a:lnSpc>
              <a:spcBef>
                <a:spcPts val="0"/>
              </a:spcBef>
              <a:buNone/>
            </a:pPr>
            <a:r>
              <a:t/>
            </a:r>
            <a:endParaRPr b="1" sz="1800">
              <a:solidFill>
                <a:srgbClr val="546E7A"/>
              </a:solidFill>
              <a:latin typeface="Roboto"/>
              <a:ea typeface="Roboto"/>
              <a:cs typeface="Roboto"/>
              <a:sym typeface="Roboto"/>
            </a:endParaRPr>
          </a:p>
          <a:p>
            <a:pPr lvl="0" rtl="0" algn="ctr">
              <a:lnSpc>
                <a:spcPct val="150000"/>
              </a:lnSpc>
              <a:spcBef>
                <a:spcPts val="0"/>
              </a:spcBef>
              <a:buNone/>
            </a:pPr>
            <a:r>
              <a:t/>
            </a:r>
            <a:endParaRPr b="1" sz="1800">
              <a:solidFill>
                <a:srgbClr val="546E7A"/>
              </a:solidFill>
              <a:latin typeface="Roboto"/>
              <a:ea typeface="Roboto"/>
              <a:cs typeface="Roboto"/>
              <a:sym typeface="Roboto"/>
            </a:endParaRPr>
          </a:p>
        </p:txBody>
      </p:sp>
      <p:sp>
        <p:nvSpPr>
          <p:cNvPr id="87" name="Shape 87"/>
          <p:cNvSpPr/>
          <p:nvPr/>
        </p:nvSpPr>
        <p:spPr>
          <a:xfrm>
            <a:off x="0" y="995150"/>
            <a:ext cx="9144000" cy="5862900"/>
          </a:xfrm>
          <a:prstGeom prst="rect">
            <a:avLst/>
          </a:prstGeom>
          <a:solidFill>
            <a:srgbClr val="546E7A"/>
          </a:solidFill>
          <a:ln>
            <a:noFill/>
          </a:ln>
        </p:spPr>
        <p:txBody>
          <a:bodyPr anchorCtr="0" anchor="ctr" bIns="91425" lIns="91425" rIns="91425" tIns="91425">
            <a:noAutofit/>
          </a:bodyPr>
          <a:lstStyle/>
          <a:p>
            <a:pPr lvl="0" rtl="0">
              <a:spcBef>
                <a:spcPts val="0"/>
              </a:spcBef>
              <a:buNone/>
            </a:pPr>
            <a:br>
              <a:rPr lang="en" sz="1800">
                <a:solidFill>
                  <a:srgbClr val="F3F3F3"/>
                </a:solidFill>
                <a:latin typeface="Roboto"/>
                <a:ea typeface="Roboto"/>
                <a:cs typeface="Roboto"/>
                <a:sym typeface="Roboto"/>
              </a:rPr>
            </a:br>
            <a:br>
              <a:rPr lang="en" sz="1800">
                <a:solidFill>
                  <a:srgbClr val="F3F3F3"/>
                </a:solidFill>
                <a:latin typeface="Roboto"/>
                <a:ea typeface="Roboto"/>
                <a:cs typeface="Roboto"/>
                <a:sym typeface="Roboto"/>
              </a:rPr>
            </a:br>
            <a:br>
              <a:rPr lang="en" sz="1800">
                <a:solidFill>
                  <a:srgbClr val="F3F3F3"/>
                </a:solidFill>
                <a:latin typeface="Roboto"/>
                <a:ea typeface="Roboto"/>
                <a:cs typeface="Roboto"/>
                <a:sym typeface="Roboto"/>
              </a:rPr>
            </a:br>
            <a:br>
              <a:rPr lang="en" sz="1800">
                <a:solidFill>
                  <a:srgbClr val="F3F3F3"/>
                </a:solidFill>
                <a:latin typeface="Roboto"/>
                <a:ea typeface="Roboto"/>
                <a:cs typeface="Roboto"/>
                <a:sym typeface="Roboto"/>
              </a:rPr>
            </a:br>
            <a:br>
              <a:rPr lang="en" sz="1800">
                <a:solidFill>
                  <a:srgbClr val="F3F3F3"/>
                </a:solidFill>
                <a:latin typeface="Roboto"/>
                <a:ea typeface="Roboto"/>
                <a:cs typeface="Roboto"/>
                <a:sym typeface="Roboto"/>
              </a:rPr>
            </a:br>
            <a:br>
              <a:rPr lang="en" sz="1800">
                <a:solidFill>
                  <a:srgbClr val="F3F3F3"/>
                </a:solidFill>
                <a:latin typeface="Roboto"/>
                <a:ea typeface="Roboto"/>
                <a:cs typeface="Roboto"/>
                <a:sym typeface="Roboto"/>
              </a:rPr>
            </a:br>
          </a:p>
          <a:p>
            <a:pPr lvl="0" rtl="0">
              <a:spcBef>
                <a:spcPts val="0"/>
              </a:spcBef>
              <a:buNone/>
            </a:pPr>
            <a:r>
              <a:t/>
            </a:r>
            <a:endParaRPr sz="1800">
              <a:solidFill>
                <a:srgbClr val="F3F3F3"/>
              </a:solidFill>
              <a:latin typeface="Roboto"/>
              <a:ea typeface="Roboto"/>
              <a:cs typeface="Roboto"/>
              <a:sym typeface="Roboto"/>
            </a:endParaRPr>
          </a:p>
          <a:p>
            <a:pPr lvl="0" rtl="0">
              <a:spcBef>
                <a:spcPts val="0"/>
              </a:spcBef>
              <a:buNone/>
            </a:pPr>
            <a:r>
              <a:t/>
            </a:r>
            <a:endParaRPr sz="1800">
              <a:solidFill>
                <a:srgbClr val="F3F3F3"/>
              </a:solidFill>
              <a:latin typeface="Roboto"/>
              <a:ea typeface="Roboto"/>
              <a:cs typeface="Roboto"/>
              <a:sym typeface="Roboto"/>
            </a:endParaRPr>
          </a:p>
        </p:txBody>
      </p:sp>
      <p:pic>
        <p:nvPicPr>
          <p:cNvPr id="88" name="Shape 88"/>
          <p:cNvPicPr preferRelativeResize="0"/>
          <p:nvPr/>
        </p:nvPicPr>
        <p:blipFill>
          <a:blip r:embed="rId3">
            <a:alphaModFix/>
          </a:blip>
          <a:stretch>
            <a:fillRect/>
          </a:stretch>
        </p:blipFill>
        <p:spPr>
          <a:xfrm>
            <a:off x="850976" y="1502987"/>
            <a:ext cx="7452542" cy="4012925"/>
          </a:xfrm>
          <a:prstGeom prst="rect">
            <a:avLst/>
          </a:prstGeom>
          <a:noFill/>
          <a:ln>
            <a:noFill/>
          </a:ln>
        </p:spPr>
      </p:pic>
      <p:sp>
        <p:nvSpPr>
          <p:cNvPr id="89" name="Shape 89"/>
          <p:cNvSpPr txBox="1"/>
          <p:nvPr/>
        </p:nvSpPr>
        <p:spPr>
          <a:xfrm>
            <a:off x="5087400" y="3646950"/>
            <a:ext cx="2109600" cy="312900"/>
          </a:xfrm>
          <a:prstGeom prst="rect">
            <a:avLst/>
          </a:prstGeom>
          <a:noFill/>
          <a:ln>
            <a:noFill/>
          </a:ln>
        </p:spPr>
        <p:txBody>
          <a:bodyPr anchorCtr="0" anchor="t" bIns="91425" lIns="91425" rIns="91425" tIns="91425">
            <a:noAutofit/>
          </a:bodyPr>
          <a:lstStyle/>
          <a:p>
            <a:pPr lvl="0">
              <a:spcBef>
                <a:spcPts val="0"/>
              </a:spcBef>
              <a:buNone/>
            </a:pPr>
            <a:r>
              <a:rPr lang="en" sz="600">
                <a:solidFill>
                  <a:srgbClr val="FFFFFF"/>
                </a:solidFill>
              </a:rPr>
              <a:t>*Zerocoin: Anonymous Distributed E-Cash from Bitcoin</a:t>
            </a:r>
          </a:p>
        </p:txBody>
      </p:sp>
      <p:sp>
        <p:nvSpPr>
          <p:cNvPr id="90" name="Shape 90"/>
          <p:cNvSpPr txBox="1"/>
          <p:nvPr/>
        </p:nvSpPr>
        <p:spPr>
          <a:xfrm>
            <a:off x="2878950" y="5093525"/>
            <a:ext cx="3396600" cy="1529400"/>
          </a:xfrm>
          <a:prstGeom prst="rect">
            <a:avLst/>
          </a:prstGeom>
          <a:noFill/>
          <a:ln>
            <a:noFill/>
          </a:ln>
        </p:spPr>
        <p:txBody>
          <a:bodyPr anchorCtr="0" anchor="ctr" bIns="91425" lIns="91425" rIns="91425" tIns="91425">
            <a:noAutofit/>
          </a:bodyPr>
          <a:lstStyle/>
          <a:p>
            <a:pPr lvl="0" rtl="0">
              <a:spcBef>
                <a:spcPts val="0"/>
              </a:spcBef>
              <a:buNone/>
            </a:pPr>
            <a:r>
              <a:t/>
            </a:r>
            <a:endParaRPr sz="1800">
              <a:solidFill>
                <a:srgbClr val="F3F3F3"/>
              </a:solidFill>
              <a:latin typeface="Roboto"/>
              <a:ea typeface="Roboto"/>
              <a:cs typeface="Roboto"/>
              <a:sym typeface="Roboto"/>
            </a:endParaRPr>
          </a:p>
          <a:p>
            <a:pPr lvl="0" rtl="0" algn="ctr">
              <a:spcBef>
                <a:spcPts val="0"/>
              </a:spcBef>
              <a:buNone/>
            </a:pPr>
            <a:r>
              <a:rPr lang="en" sz="2400">
                <a:solidFill>
                  <a:srgbClr val="F3F3F3"/>
                </a:solidFill>
                <a:latin typeface="Roboto"/>
                <a:ea typeface="Roboto"/>
                <a:cs typeface="Roboto"/>
                <a:sym typeface="Roboto"/>
              </a:rPr>
              <a:t>Visualization of </a:t>
            </a:r>
            <a:r>
              <a:rPr lang="en" sz="2400">
                <a:solidFill>
                  <a:srgbClr val="F3F3F3"/>
                </a:solidFill>
                <a:latin typeface="Lato"/>
                <a:ea typeface="Lato"/>
                <a:cs typeface="Lato"/>
                <a:sym typeface="Lato"/>
              </a:rPr>
              <a:t>how the protocol works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p:nvPr/>
        </p:nvSpPr>
        <p:spPr>
          <a:xfrm>
            <a:off x="0" y="0"/>
            <a:ext cx="9154500" cy="1233300"/>
          </a:xfrm>
          <a:prstGeom prst="rect">
            <a:avLst/>
          </a:prstGeom>
          <a:solidFill>
            <a:srgbClr val="29B6F6"/>
          </a:solidFill>
          <a:ln>
            <a:noFill/>
          </a:ln>
        </p:spPr>
        <p:txBody>
          <a:bodyPr anchorCtr="0" anchor="ctr" bIns="91425" lIns="91425" rIns="91425" tIns="91425">
            <a:noAutofit/>
          </a:bodyPr>
          <a:lstStyle/>
          <a:p>
            <a:pPr lvl="0">
              <a:spcBef>
                <a:spcPts val="0"/>
              </a:spcBef>
              <a:buNone/>
            </a:pPr>
            <a:r>
              <a:t/>
            </a:r>
            <a:endParaRPr/>
          </a:p>
        </p:txBody>
      </p:sp>
      <p:sp>
        <p:nvSpPr>
          <p:cNvPr id="96" name="Shape 96"/>
          <p:cNvSpPr txBox="1"/>
          <p:nvPr/>
        </p:nvSpPr>
        <p:spPr>
          <a:xfrm>
            <a:off x="782525" y="309750"/>
            <a:ext cx="6918300" cy="613800"/>
          </a:xfrm>
          <a:prstGeom prst="rect">
            <a:avLst/>
          </a:prstGeom>
          <a:noFill/>
          <a:ln>
            <a:noFill/>
          </a:ln>
        </p:spPr>
        <p:txBody>
          <a:bodyPr anchorCtr="0" anchor="ctr" bIns="91425" lIns="91425" rIns="91425" tIns="91425">
            <a:noAutofit/>
          </a:bodyPr>
          <a:lstStyle/>
          <a:p>
            <a:pPr lvl="0" rtl="0" algn="ctr">
              <a:spcBef>
                <a:spcPts val="0"/>
              </a:spcBef>
              <a:buNone/>
            </a:pPr>
            <a:r>
              <a:rPr lang="en" sz="5200">
                <a:solidFill>
                  <a:srgbClr val="FFFFFF"/>
                </a:solidFill>
                <a:latin typeface="Roboto"/>
                <a:ea typeface="Roboto"/>
                <a:cs typeface="Roboto"/>
                <a:sym typeface="Roboto"/>
              </a:rPr>
              <a:t>The Message</a:t>
            </a:r>
          </a:p>
        </p:txBody>
      </p:sp>
      <p:sp>
        <p:nvSpPr>
          <p:cNvPr id="97" name="Shape 97"/>
          <p:cNvSpPr/>
          <p:nvPr/>
        </p:nvSpPr>
        <p:spPr>
          <a:xfrm>
            <a:off x="4315100" y="3279461"/>
            <a:ext cx="4235700" cy="2550300"/>
          </a:xfrm>
          <a:prstGeom prst="rect">
            <a:avLst/>
          </a:prstGeom>
          <a:solidFill>
            <a:srgbClr val="B3E5FC"/>
          </a:solidFill>
          <a:ln>
            <a:noFill/>
          </a:ln>
        </p:spPr>
        <p:txBody>
          <a:bodyPr anchorCtr="0" anchor="ctr" bIns="91425" lIns="91425" rIns="91425" tIns="91425">
            <a:noAutofit/>
          </a:bodyPr>
          <a:lstStyle/>
          <a:p>
            <a:pPr lvl="0" rtl="0">
              <a:spcBef>
                <a:spcPts val="0"/>
              </a:spcBef>
              <a:buNone/>
            </a:pPr>
            <a:r>
              <a:t/>
            </a:r>
            <a:endParaRPr>
              <a:solidFill>
                <a:srgbClr val="B3E5FC"/>
              </a:solidFill>
            </a:endParaRPr>
          </a:p>
        </p:txBody>
      </p:sp>
      <p:sp>
        <p:nvSpPr>
          <p:cNvPr id="98" name="Shape 98"/>
          <p:cNvSpPr/>
          <p:nvPr/>
        </p:nvSpPr>
        <p:spPr>
          <a:xfrm>
            <a:off x="4315100" y="3279461"/>
            <a:ext cx="4235700" cy="733800"/>
          </a:xfrm>
          <a:prstGeom prst="rect">
            <a:avLst/>
          </a:prstGeom>
          <a:solidFill>
            <a:srgbClr val="B6B6B6"/>
          </a:solidFill>
          <a:ln>
            <a:noFill/>
          </a:ln>
        </p:spPr>
        <p:txBody>
          <a:bodyPr anchorCtr="0" anchor="ctr" bIns="91425" lIns="91425" rIns="91425" tIns="91425">
            <a:noAutofit/>
          </a:bodyPr>
          <a:lstStyle/>
          <a:p>
            <a:pPr lvl="0" rtl="0" algn="ctr">
              <a:spcBef>
                <a:spcPts val="0"/>
              </a:spcBef>
              <a:buNone/>
            </a:pPr>
            <a:r>
              <a:t/>
            </a:r>
            <a:endParaRPr b="1" sz="1800">
              <a:solidFill>
                <a:srgbClr val="FFFFFF"/>
              </a:solidFill>
              <a:latin typeface="Roboto"/>
              <a:ea typeface="Roboto"/>
              <a:cs typeface="Roboto"/>
              <a:sym typeface="Roboto"/>
            </a:endParaRPr>
          </a:p>
        </p:txBody>
      </p:sp>
      <p:sp>
        <p:nvSpPr>
          <p:cNvPr id="99" name="Shape 99"/>
          <p:cNvSpPr txBox="1"/>
          <p:nvPr/>
        </p:nvSpPr>
        <p:spPr>
          <a:xfrm>
            <a:off x="4695375" y="3959690"/>
            <a:ext cx="3396600" cy="1813500"/>
          </a:xfrm>
          <a:prstGeom prst="rect">
            <a:avLst/>
          </a:prstGeom>
          <a:noFill/>
          <a:ln>
            <a:noFill/>
          </a:ln>
        </p:spPr>
        <p:txBody>
          <a:bodyPr anchorCtr="0" anchor="ctr" bIns="91425" lIns="91425" rIns="91425" tIns="91425">
            <a:noAutofit/>
          </a:bodyPr>
          <a:lstStyle/>
          <a:p>
            <a:pPr lvl="0" rtl="0" algn="ctr">
              <a:lnSpc>
                <a:spcPct val="150000"/>
              </a:lnSpc>
              <a:spcBef>
                <a:spcPts val="0"/>
              </a:spcBef>
              <a:buNone/>
            </a:pPr>
            <a:r>
              <a:t/>
            </a:r>
            <a:endParaRPr b="1" sz="1800">
              <a:solidFill>
                <a:srgbClr val="546E7A"/>
              </a:solidFill>
              <a:latin typeface="Roboto"/>
              <a:ea typeface="Roboto"/>
              <a:cs typeface="Roboto"/>
              <a:sym typeface="Roboto"/>
            </a:endParaRPr>
          </a:p>
          <a:p>
            <a:pPr lvl="0" rtl="0" algn="ctr">
              <a:lnSpc>
                <a:spcPct val="150000"/>
              </a:lnSpc>
              <a:spcBef>
                <a:spcPts val="0"/>
              </a:spcBef>
              <a:buNone/>
            </a:pPr>
            <a:r>
              <a:t/>
            </a:r>
            <a:endParaRPr b="1" sz="1800">
              <a:solidFill>
                <a:srgbClr val="546E7A"/>
              </a:solidFill>
              <a:latin typeface="Roboto"/>
              <a:ea typeface="Roboto"/>
              <a:cs typeface="Roboto"/>
              <a:sym typeface="Roboto"/>
            </a:endParaRPr>
          </a:p>
        </p:txBody>
      </p:sp>
      <p:sp>
        <p:nvSpPr>
          <p:cNvPr id="100" name="Shape 100"/>
          <p:cNvSpPr/>
          <p:nvPr/>
        </p:nvSpPr>
        <p:spPr>
          <a:xfrm>
            <a:off x="0" y="1233300"/>
            <a:ext cx="9144000" cy="5624700"/>
          </a:xfrm>
          <a:prstGeom prst="rect">
            <a:avLst/>
          </a:prstGeom>
          <a:solidFill>
            <a:srgbClr val="546E7A"/>
          </a:solidFill>
          <a:ln>
            <a:noFill/>
          </a:ln>
        </p:spPr>
        <p:txBody>
          <a:bodyPr anchorCtr="0" anchor="ctr" bIns="91425" lIns="91425" rIns="91425" tIns="91425">
            <a:noAutofit/>
          </a:bodyPr>
          <a:lstStyle/>
          <a:p>
            <a:pPr indent="-381000" lvl="0" marL="457200" rtl="0">
              <a:spcBef>
                <a:spcPts val="0"/>
              </a:spcBef>
              <a:buClr>
                <a:srgbClr val="F3F3F3"/>
              </a:buClr>
              <a:buSzPct val="100000"/>
              <a:buFont typeface="Lato"/>
              <a:buChar char="●"/>
            </a:pPr>
            <a:r>
              <a:rPr lang="en" sz="2400">
                <a:solidFill>
                  <a:srgbClr val="F3F3F3"/>
                </a:solidFill>
                <a:latin typeface="Lato"/>
                <a:ea typeface="Lato"/>
                <a:cs typeface="Lato"/>
                <a:sym typeface="Lato"/>
              </a:rPr>
              <a:t>Users “burn” some amount of etherium for a token to spend </a:t>
            </a:r>
          </a:p>
          <a:p>
            <a:pPr indent="-381000" lvl="0" marL="457200" rtl="0">
              <a:spcBef>
                <a:spcPts val="0"/>
              </a:spcBef>
              <a:buClr>
                <a:srgbClr val="F3F3F3"/>
              </a:buClr>
              <a:buSzPct val="100000"/>
              <a:buFont typeface="Lato"/>
              <a:buChar char="●"/>
            </a:pPr>
            <a:r>
              <a:rPr lang="en" sz="2400">
                <a:solidFill>
                  <a:srgbClr val="F3F3F3"/>
                </a:solidFill>
                <a:latin typeface="Lato"/>
                <a:ea typeface="Lato"/>
                <a:cs typeface="Lato"/>
                <a:sym typeface="Lato"/>
              </a:rPr>
              <a:t>They append their message to a block and hash the block with a nonce</a:t>
            </a:r>
          </a:p>
          <a:p>
            <a:pPr indent="-381000" lvl="0" marL="457200" rtl="0">
              <a:spcBef>
                <a:spcPts val="0"/>
              </a:spcBef>
              <a:buClr>
                <a:srgbClr val="F3F3F3"/>
              </a:buClr>
              <a:buSzPct val="100000"/>
              <a:buFont typeface="Lato"/>
              <a:buChar char="●"/>
            </a:pPr>
            <a:r>
              <a:rPr lang="en" sz="2400">
                <a:solidFill>
                  <a:srgbClr val="F3F3F3"/>
                </a:solidFill>
                <a:latin typeface="Lato"/>
                <a:ea typeface="Lato"/>
                <a:cs typeface="Lato"/>
                <a:sym typeface="Lato"/>
              </a:rPr>
              <a:t>The block is then sent across the network to the other servers</a:t>
            </a:r>
          </a:p>
          <a:p>
            <a:pPr indent="-381000" lvl="0" marL="457200" rtl="0">
              <a:spcBef>
                <a:spcPts val="0"/>
              </a:spcBef>
              <a:buClr>
                <a:srgbClr val="F3F3F3"/>
              </a:buClr>
              <a:buSzPct val="100000"/>
              <a:buFont typeface="Lato"/>
              <a:buChar char="●"/>
            </a:pPr>
            <a:r>
              <a:rPr lang="en" sz="2400">
                <a:solidFill>
                  <a:srgbClr val="F3F3F3"/>
                </a:solidFill>
                <a:latin typeface="Lato"/>
                <a:ea typeface="Lato"/>
                <a:cs typeface="Lato"/>
                <a:sym typeface="Lato"/>
              </a:rPr>
              <a:t>Miners mine the block until they find the nonce, broadcasting the solution </a:t>
            </a:r>
          </a:p>
          <a:p>
            <a:pPr indent="-381000" lvl="0" marL="457200" rtl="0">
              <a:spcBef>
                <a:spcPts val="0"/>
              </a:spcBef>
              <a:buClr>
                <a:srgbClr val="F3F3F3"/>
              </a:buClr>
              <a:buSzPct val="100000"/>
              <a:buFont typeface="Lato"/>
              <a:buChar char="●"/>
            </a:pPr>
            <a:r>
              <a:rPr lang="en" sz="2400">
                <a:solidFill>
                  <a:srgbClr val="F3F3F3"/>
                </a:solidFill>
                <a:latin typeface="Lato"/>
                <a:ea typeface="Lato"/>
                <a:cs typeface="Lato"/>
                <a:sym typeface="Lato"/>
              </a:rPr>
              <a:t>Others verify the solution by checking to see that the nonce given is indeed valid</a:t>
            </a:r>
          </a:p>
          <a:p>
            <a:pPr indent="-381000" lvl="0" marL="457200" rtl="0">
              <a:spcBef>
                <a:spcPts val="0"/>
              </a:spcBef>
              <a:buClr>
                <a:srgbClr val="F3F3F3"/>
              </a:buClr>
              <a:buSzPct val="100000"/>
              <a:buFont typeface="Lato"/>
              <a:buChar char="●"/>
            </a:pPr>
            <a:r>
              <a:rPr lang="en" sz="2400">
                <a:solidFill>
                  <a:srgbClr val="F3F3F3"/>
                </a:solidFill>
                <a:latin typeface="Lato"/>
                <a:ea typeface="Lato"/>
                <a:cs typeface="Lato"/>
                <a:sym typeface="Lato"/>
              </a:rPr>
              <a:t>The block is added to the blockchain, where it could then be read by others</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0" st="0"/>
                                            </p:txEl>
                                          </p:spTgt>
                                        </p:tgtEl>
                                        <p:attrNameLst>
                                          <p:attrName>style.visibility</p:attrName>
                                        </p:attrNameLst>
                                      </p:cBhvr>
                                      <p:to>
                                        <p:strVal val="visible"/>
                                      </p:to>
                                    </p:set>
                                    <p:animEffect filter="fade" transition="in">
                                      <p:cBhvr>
                                        <p:cTn dur="1000"/>
                                        <p:tgtEl>
                                          <p:spTgt spid="10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1" st="1"/>
                                            </p:txEl>
                                          </p:spTgt>
                                        </p:tgtEl>
                                        <p:attrNameLst>
                                          <p:attrName>style.visibility</p:attrName>
                                        </p:attrNameLst>
                                      </p:cBhvr>
                                      <p:to>
                                        <p:strVal val="visible"/>
                                      </p:to>
                                    </p:set>
                                    <p:animEffect filter="fade" transition="in">
                                      <p:cBhvr>
                                        <p:cTn dur="1000"/>
                                        <p:tgtEl>
                                          <p:spTgt spid="10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2" st="2"/>
                                            </p:txEl>
                                          </p:spTgt>
                                        </p:tgtEl>
                                        <p:attrNameLst>
                                          <p:attrName>style.visibility</p:attrName>
                                        </p:attrNameLst>
                                      </p:cBhvr>
                                      <p:to>
                                        <p:strVal val="visible"/>
                                      </p:to>
                                    </p:set>
                                    <p:animEffect filter="fade" transition="in">
                                      <p:cBhvr>
                                        <p:cTn dur="1000"/>
                                        <p:tgtEl>
                                          <p:spTgt spid="10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3" st="3"/>
                                            </p:txEl>
                                          </p:spTgt>
                                        </p:tgtEl>
                                        <p:attrNameLst>
                                          <p:attrName>style.visibility</p:attrName>
                                        </p:attrNameLst>
                                      </p:cBhvr>
                                      <p:to>
                                        <p:strVal val="visible"/>
                                      </p:to>
                                    </p:set>
                                    <p:animEffect filter="fade" transition="in">
                                      <p:cBhvr>
                                        <p:cTn dur="1000"/>
                                        <p:tgtEl>
                                          <p:spTgt spid="10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4" st="4"/>
                                            </p:txEl>
                                          </p:spTgt>
                                        </p:tgtEl>
                                        <p:attrNameLst>
                                          <p:attrName>style.visibility</p:attrName>
                                        </p:attrNameLst>
                                      </p:cBhvr>
                                      <p:to>
                                        <p:strVal val="visible"/>
                                      </p:to>
                                    </p:set>
                                    <p:animEffect filter="fade" transition="in">
                                      <p:cBhvr>
                                        <p:cTn dur="1000"/>
                                        <p:tgtEl>
                                          <p:spTgt spid="10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5" st="5"/>
                                            </p:txEl>
                                          </p:spTgt>
                                        </p:tgtEl>
                                        <p:attrNameLst>
                                          <p:attrName>style.visibility</p:attrName>
                                        </p:attrNameLst>
                                      </p:cBhvr>
                                      <p:to>
                                        <p:strVal val="visible"/>
                                      </p:to>
                                    </p:set>
                                    <p:animEffect filter="fade" transition="in">
                                      <p:cBhvr>
                                        <p:cTn dur="1000"/>
                                        <p:tgtEl>
                                          <p:spTgt spid="100">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p:nvPr/>
        </p:nvSpPr>
        <p:spPr>
          <a:xfrm>
            <a:off x="0" y="0"/>
            <a:ext cx="9154500" cy="1233300"/>
          </a:xfrm>
          <a:prstGeom prst="rect">
            <a:avLst/>
          </a:prstGeom>
          <a:solidFill>
            <a:srgbClr val="29B6F6"/>
          </a:solidFill>
          <a:ln>
            <a:noFill/>
          </a:ln>
        </p:spPr>
        <p:txBody>
          <a:bodyPr anchorCtr="0" anchor="ctr" bIns="91425" lIns="91425" rIns="91425" tIns="91425">
            <a:noAutofit/>
          </a:bodyPr>
          <a:lstStyle/>
          <a:p>
            <a:pPr lvl="0">
              <a:spcBef>
                <a:spcPts val="0"/>
              </a:spcBef>
              <a:buNone/>
            </a:pPr>
            <a:r>
              <a:t/>
            </a:r>
            <a:endParaRPr/>
          </a:p>
        </p:txBody>
      </p:sp>
      <p:sp>
        <p:nvSpPr>
          <p:cNvPr id="106" name="Shape 106"/>
          <p:cNvSpPr txBox="1"/>
          <p:nvPr/>
        </p:nvSpPr>
        <p:spPr>
          <a:xfrm>
            <a:off x="350400" y="309750"/>
            <a:ext cx="8443200" cy="613800"/>
          </a:xfrm>
          <a:prstGeom prst="rect">
            <a:avLst/>
          </a:prstGeom>
          <a:noFill/>
          <a:ln>
            <a:noFill/>
          </a:ln>
        </p:spPr>
        <p:txBody>
          <a:bodyPr anchorCtr="0" anchor="ctr" bIns="91425" lIns="91425" rIns="91425" tIns="91425">
            <a:noAutofit/>
          </a:bodyPr>
          <a:lstStyle/>
          <a:p>
            <a:pPr lvl="0" rtl="0" algn="ctr">
              <a:spcBef>
                <a:spcPts val="0"/>
              </a:spcBef>
              <a:buNone/>
            </a:pPr>
            <a:r>
              <a:rPr lang="en" sz="5200">
                <a:solidFill>
                  <a:srgbClr val="FFFFFF"/>
                </a:solidFill>
                <a:latin typeface="Roboto"/>
                <a:ea typeface="Roboto"/>
                <a:cs typeface="Roboto"/>
                <a:sym typeface="Roboto"/>
              </a:rPr>
              <a:t>Security</a:t>
            </a:r>
          </a:p>
        </p:txBody>
      </p:sp>
      <p:sp>
        <p:nvSpPr>
          <p:cNvPr id="107" name="Shape 107"/>
          <p:cNvSpPr txBox="1"/>
          <p:nvPr>
            <p:ph idx="1" type="body"/>
          </p:nvPr>
        </p:nvSpPr>
        <p:spPr>
          <a:xfrm>
            <a:off x="491525" y="6543175"/>
            <a:ext cx="8229600" cy="256500"/>
          </a:xfrm>
          <a:prstGeom prst="rect">
            <a:avLst/>
          </a:prstGeom>
        </p:spPr>
        <p:txBody>
          <a:bodyPr anchorCtr="0" anchor="ctr" bIns="91425" lIns="91425" rIns="91425" tIns="91425">
            <a:noAutofit/>
          </a:bodyPr>
          <a:lstStyle/>
          <a:p>
            <a:pPr lvl="0" rtl="0">
              <a:spcBef>
                <a:spcPts val="0"/>
              </a:spcBef>
              <a:buNone/>
            </a:pPr>
            <a:r>
              <a:rPr lang="en" sz="800">
                <a:solidFill>
                  <a:srgbClr val="999999"/>
                </a:solidFill>
                <a:latin typeface="Roboto"/>
                <a:ea typeface="Roboto"/>
                <a:cs typeface="Roboto"/>
                <a:sym typeface="Roboto"/>
              </a:rPr>
              <a:t>© 2015 DocBot Inc. All rights reserved.</a:t>
            </a:r>
          </a:p>
        </p:txBody>
      </p:sp>
      <p:sp>
        <p:nvSpPr>
          <p:cNvPr id="108" name="Shape 108"/>
          <p:cNvSpPr txBox="1"/>
          <p:nvPr/>
        </p:nvSpPr>
        <p:spPr>
          <a:xfrm>
            <a:off x="0" y="1233300"/>
            <a:ext cx="9154500" cy="5624700"/>
          </a:xfrm>
          <a:prstGeom prst="rect">
            <a:avLst/>
          </a:prstGeom>
          <a:solidFill>
            <a:srgbClr val="546E7A"/>
          </a:solidFill>
          <a:ln>
            <a:noFill/>
          </a:ln>
        </p:spPr>
        <p:txBody>
          <a:bodyPr anchorCtr="0" anchor="t" bIns="91425" lIns="91425" rIns="91425" tIns="91425">
            <a:noAutofit/>
          </a:bodyPr>
          <a:lstStyle/>
          <a:p>
            <a:pPr indent="457200" lvl="0" rtl="0" algn="ctr">
              <a:spcBef>
                <a:spcPts val="0"/>
              </a:spcBef>
              <a:buNone/>
            </a:pPr>
            <a:r>
              <a:t/>
            </a:r>
            <a:endParaRPr sz="2400">
              <a:solidFill>
                <a:srgbClr val="FFFFFF"/>
              </a:solidFill>
              <a:latin typeface="Lato"/>
              <a:ea typeface="Lato"/>
              <a:cs typeface="Lato"/>
              <a:sym typeface="Lato"/>
            </a:endParaRPr>
          </a:p>
          <a:p>
            <a:pPr indent="457200" lvl="0" rtl="0" algn="ctr">
              <a:spcBef>
                <a:spcPts val="0"/>
              </a:spcBef>
              <a:buNone/>
            </a:pPr>
            <a:r>
              <a:rPr lang="en" sz="2800">
                <a:solidFill>
                  <a:srgbClr val="FFFFFF"/>
                </a:solidFill>
                <a:latin typeface="Lato"/>
                <a:ea typeface="Lato"/>
                <a:cs typeface="Lato"/>
                <a:sym typeface="Lato"/>
              </a:rPr>
              <a:t>One of the</a:t>
            </a:r>
            <a:r>
              <a:rPr lang="en" sz="2800">
                <a:latin typeface="Lato"/>
                <a:ea typeface="Lato"/>
                <a:cs typeface="Lato"/>
                <a:sym typeface="Lato"/>
              </a:rPr>
              <a:t> </a:t>
            </a:r>
            <a:r>
              <a:rPr lang="en" sz="2800">
                <a:solidFill>
                  <a:srgbClr val="6AA84F"/>
                </a:solidFill>
                <a:latin typeface="Roboto"/>
                <a:ea typeface="Roboto"/>
                <a:cs typeface="Roboto"/>
                <a:sym typeface="Roboto"/>
              </a:rPr>
              <a:t>beauties</a:t>
            </a:r>
            <a:r>
              <a:rPr lang="en" sz="2800">
                <a:latin typeface="Lato"/>
                <a:ea typeface="Lato"/>
                <a:cs typeface="Lato"/>
                <a:sym typeface="Lato"/>
              </a:rPr>
              <a:t> </a:t>
            </a:r>
            <a:r>
              <a:rPr lang="en" sz="2800">
                <a:solidFill>
                  <a:srgbClr val="FFFFFF"/>
                </a:solidFill>
                <a:latin typeface="Lato"/>
                <a:ea typeface="Lato"/>
                <a:cs typeface="Lato"/>
                <a:sym typeface="Lato"/>
              </a:rPr>
              <a:t>of the underlying platform is that it comes up with a great way to counteract common attacks such as </a:t>
            </a:r>
            <a:r>
              <a:rPr i="1" lang="en" sz="2800">
                <a:solidFill>
                  <a:srgbClr val="EA9999"/>
                </a:solidFill>
                <a:latin typeface="Lato"/>
                <a:ea typeface="Lato"/>
                <a:cs typeface="Lato"/>
                <a:sym typeface="Lato"/>
              </a:rPr>
              <a:t>DDOS</a:t>
            </a:r>
            <a:r>
              <a:rPr lang="en" sz="2800">
                <a:solidFill>
                  <a:srgbClr val="FFFFFF"/>
                </a:solidFill>
                <a:latin typeface="Lato"/>
                <a:ea typeface="Lato"/>
                <a:cs typeface="Lato"/>
                <a:sym typeface="Lato"/>
              </a:rPr>
              <a:t>, and exploits such as building</a:t>
            </a:r>
            <a:r>
              <a:rPr lang="en" sz="2800">
                <a:latin typeface="Lato"/>
                <a:ea typeface="Lato"/>
                <a:cs typeface="Lato"/>
                <a:sym typeface="Lato"/>
              </a:rPr>
              <a:t> </a:t>
            </a:r>
            <a:r>
              <a:rPr i="1" lang="en" sz="2800">
                <a:solidFill>
                  <a:srgbClr val="EA9999"/>
                </a:solidFill>
                <a:latin typeface="Lato"/>
                <a:ea typeface="Lato"/>
                <a:cs typeface="Lato"/>
                <a:sym typeface="Lato"/>
              </a:rPr>
              <a:t>ASIC</a:t>
            </a:r>
            <a:r>
              <a:rPr lang="en" sz="2800">
                <a:solidFill>
                  <a:srgbClr val="EA9999"/>
                </a:solidFill>
                <a:latin typeface="Lato"/>
                <a:ea typeface="Lato"/>
                <a:cs typeface="Lato"/>
                <a:sym typeface="Lato"/>
              </a:rPr>
              <a:t>s</a:t>
            </a:r>
            <a:r>
              <a:rPr lang="en" sz="2800">
                <a:solidFill>
                  <a:srgbClr val="FFFFFF"/>
                </a:solidFill>
                <a:latin typeface="Lato"/>
                <a:ea typeface="Lato"/>
                <a:cs typeface="Lato"/>
                <a:sym typeface="Lato"/>
              </a:rPr>
              <a:t>.</a:t>
            </a:r>
          </a:p>
          <a:p>
            <a:pPr lvl="0" rtl="0" algn="ctr">
              <a:spcBef>
                <a:spcPts val="0"/>
              </a:spcBef>
              <a:buNone/>
            </a:pPr>
            <a:r>
              <a:t/>
            </a:r>
            <a:endParaRPr sz="2400">
              <a:solidFill>
                <a:srgbClr val="FFFFFF"/>
              </a:solidFill>
              <a:latin typeface="Lato"/>
              <a:ea typeface="Lato"/>
              <a:cs typeface="Lato"/>
              <a:sym typeface="Lato"/>
            </a:endParaRPr>
          </a:p>
          <a:p>
            <a:pPr indent="-381000" lvl="0" marL="457200" rtl="0" algn="ctr">
              <a:spcBef>
                <a:spcPts val="0"/>
              </a:spcBef>
              <a:buClr>
                <a:srgbClr val="FFFFFF"/>
              </a:buClr>
              <a:buSzPct val="100000"/>
              <a:buFont typeface="Lato"/>
              <a:buChar char="●"/>
            </a:pPr>
            <a:r>
              <a:rPr lang="en" sz="2400">
                <a:solidFill>
                  <a:srgbClr val="FFFFFF"/>
                </a:solidFill>
                <a:latin typeface="Lato"/>
                <a:ea typeface="Lato"/>
                <a:cs typeface="Lato"/>
                <a:sym typeface="Lato"/>
              </a:rPr>
              <a:t> The only way for the blockchain to be changed is if a malicious entity can outcompute all other miners</a:t>
            </a:r>
            <a:br>
              <a:rPr lang="en" sz="2400">
                <a:solidFill>
                  <a:srgbClr val="FFFFFF"/>
                </a:solidFill>
                <a:latin typeface="Lato"/>
                <a:ea typeface="Lato"/>
                <a:cs typeface="Lato"/>
                <a:sym typeface="Lato"/>
              </a:rPr>
            </a:br>
          </a:p>
          <a:p>
            <a:pPr indent="-381000" lvl="0" marL="457200" rtl="0" algn="ctr">
              <a:spcBef>
                <a:spcPts val="0"/>
              </a:spcBef>
              <a:buClr>
                <a:srgbClr val="FFFFFF"/>
              </a:buClr>
              <a:buSzPct val="100000"/>
              <a:buFont typeface="Lato"/>
              <a:buChar char="●"/>
            </a:pPr>
            <a:r>
              <a:rPr lang="en" sz="2400">
                <a:solidFill>
                  <a:srgbClr val="FFFFFF"/>
                </a:solidFill>
                <a:latin typeface="Lato"/>
                <a:ea typeface="Lato"/>
                <a:cs typeface="Lato"/>
                <a:sym typeface="Lato"/>
              </a:rPr>
              <a:t>It is highly improbably to flood the network with messages as each message requires some amount of “ether”</a:t>
            </a:r>
          </a:p>
          <a:p>
            <a:pPr lvl="0" rtl="0" algn="ctr">
              <a:spcBef>
                <a:spcPts val="0"/>
              </a:spcBef>
              <a:buNone/>
            </a:pPr>
            <a:r>
              <a:t/>
            </a:r>
            <a:endParaRPr sz="2400">
              <a:solidFill>
                <a:srgbClr val="FFFFFF"/>
              </a:solidFill>
              <a:latin typeface="Lato"/>
              <a:ea typeface="Lato"/>
              <a:cs typeface="Lato"/>
              <a:sym typeface="Lato"/>
            </a:endParaRPr>
          </a:p>
          <a:p>
            <a:pPr indent="-381000" lvl="0" marL="457200" rtl="0" algn="ctr">
              <a:spcBef>
                <a:spcPts val="0"/>
              </a:spcBef>
              <a:buClr>
                <a:srgbClr val="FFFFFF"/>
              </a:buClr>
              <a:buSzPct val="100000"/>
              <a:buFont typeface="Lato"/>
              <a:buChar char="●"/>
            </a:pPr>
            <a:r>
              <a:rPr lang="en" sz="2400">
                <a:solidFill>
                  <a:srgbClr val="FFFFFF"/>
                </a:solidFill>
                <a:latin typeface="Lato"/>
                <a:ea typeface="Lato"/>
                <a:cs typeface="Lato"/>
                <a:sym typeface="Lato"/>
              </a:rPr>
              <a:t>Miners benefit from attackers because the ether the attackers pay will be given to them</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p:nvPr/>
        </p:nvSpPr>
        <p:spPr>
          <a:xfrm>
            <a:off x="0" y="0"/>
            <a:ext cx="9154500" cy="1233300"/>
          </a:xfrm>
          <a:prstGeom prst="rect">
            <a:avLst/>
          </a:prstGeom>
          <a:solidFill>
            <a:srgbClr val="29B6F6"/>
          </a:solidFill>
          <a:ln>
            <a:noFill/>
          </a:ln>
        </p:spPr>
        <p:txBody>
          <a:bodyPr anchorCtr="0" anchor="ctr" bIns="91425" lIns="91425" rIns="91425" tIns="91425">
            <a:noAutofit/>
          </a:bodyPr>
          <a:lstStyle/>
          <a:p>
            <a:pPr lvl="0">
              <a:spcBef>
                <a:spcPts val="0"/>
              </a:spcBef>
              <a:buNone/>
            </a:pPr>
            <a:r>
              <a:t/>
            </a:r>
            <a:endParaRPr/>
          </a:p>
        </p:txBody>
      </p:sp>
      <p:sp>
        <p:nvSpPr>
          <p:cNvPr id="114" name="Shape 114"/>
          <p:cNvSpPr txBox="1"/>
          <p:nvPr/>
        </p:nvSpPr>
        <p:spPr>
          <a:xfrm>
            <a:off x="350400" y="309750"/>
            <a:ext cx="8443199" cy="613800"/>
          </a:xfrm>
          <a:prstGeom prst="rect">
            <a:avLst/>
          </a:prstGeom>
          <a:noFill/>
          <a:ln>
            <a:noFill/>
          </a:ln>
        </p:spPr>
        <p:txBody>
          <a:bodyPr anchorCtr="0" anchor="ctr" bIns="91425" lIns="91425" rIns="91425" tIns="91425">
            <a:noAutofit/>
          </a:bodyPr>
          <a:lstStyle/>
          <a:p>
            <a:pPr lvl="0" rtl="0" algn="ctr">
              <a:spcBef>
                <a:spcPts val="0"/>
              </a:spcBef>
              <a:buNone/>
            </a:pPr>
            <a:r>
              <a:rPr lang="en" sz="5200">
                <a:solidFill>
                  <a:srgbClr val="FFFFFF"/>
                </a:solidFill>
                <a:latin typeface="Roboto"/>
                <a:ea typeface="Roboto"/>
                <a:cs typeface="Roboto"/>
                <a:sym typeface="Roboto"/>
              </a:rPr>
              <a:t>Conclusion</a:t>
            </a:r>
          </a:p>
        </p:txBody>
      </p:sp>
      <p:sp>
        <p:nvSpPr>
          <p:cNvPr id="115" name="Shape 115"/>
          <p:cNvSpPr/>
          <p:nvPr/>
        </p:nvSpPr>
        <p:spPr>
          <a:xfrm>
            <a:off x="0" y="1233300"/>
            <a:ext cx="9144000" cy="5624700"/>
          </a:xfrm>
          <a:prstGeom prst="rect">
            <a:avLst/>
          </a:prstGeom>
          <a:solidFill>
            <a:srgbClr val="546E7A"/>
          </a:solidFill>
          <a:ln>
            <a:noFill/>
          </a:ln>
        </p:spPr>
        <p:txBody>
          <a:bodyPr anchorCtr="0" anchor="ctr" bIns="91425" lIns="91425" rIns="91425" tIns="91425">
            <a:noAutofit/>
          </a:bodyPr>
          <a:lstStyle/>
          <a:p>
            <a:pPr lvl="0" rtl="0" algn="ctr">
              <a:spcBef>
                <a:spcPts val="0"/>
              </a:spcBef>
              <a:buNone/>
            </a:pPr>
            <a:r>
              <a:rPr b="1" lang="en" sz="2600">
                <a:solidFill>
                  <a:srgbClr val="FFFFFF"/>
                </a:solidFill>
                <a:latin typeface="Lato"/>
                <a:ea typeface="Lato"/>
                <a:cs typeface="Lato"/>
                <a:sym typeface="Lato"/>
              </a:rPr>
              <a:t>We proposed a method to </a:t>
            </a:r>
            <a:r>
              <a:rPr b="1" i="1" lang="en" sz="2600">
                <a:solidFill>
                  <a:srgbClr val="FFFFFF"/>
                </a:solidFill>
                <a:latin typeface="Lato"/>
                <a:ea typeface="Lato"/>
                <a:cs typeface="Lato"/>
                <a:sym typeface="Lato"/>
              </a:rPr>
              <a:t>anonymously</a:t>
            </a:r>
            <a:r>
              <a:rPr b="1" lang="en" sz="2600">
                <a:solidFill>
                  <a:srgbClr val="FFFFFF"/>
                </a:solidFill>
                <a:latin typeface="Lato"/>
                <a:ea typeface="Lato"/>
                <a:cs typeface="Lato"/>
                <a:sym typeface="Lato"/>
              </a:rPr>
              <a:t> post messages online to a decentralized system.</a:t>
            </a:r>
            <a:br>
              <a:rPr b="1" lang="en" sz="2600">
                <a:solidFill>
                  <a:srgbClr val="FFFFFF"/>
                </a:solidFill>
                <a:latin typeface="Lato"/>
                <a:ea typeface="Lato"/>
                <a:cs typeface="Lato"/>
                <a:sym typeface="Lato"/>
              </a:rPr>
            </a:br>
          </a:p>
          <a:p>
            <a:pPr lvl="0" rtl="0" algn="ctr">
              <a:spcBef>
                <a:spcPts val="0"/>
              </a:spcBef>
              <a:buNone/>
            </a:pPr>
            <a:r>
              <a:t/>
            </a:r>
            <a:endParaRPr b="1" sz="1800">
              <a:solidFill>
                <a:srgbClr val="FFFFFF"/>
              </a:solidFill>
              <a:latin typeface="Lato"/>
              <a:ea typeface="Lato"/>
              <a:cs typeface="Lato"/>
              <a:sym typeface="Lato"/>
            </a:endParaRPr>
          </a:p>
          <a:p>
            <a:pPr lvl="0" rtl="0" algn="ctr">
              <a:spcBef>
                <a:spcPts val="0"/>
              </a:spcBef>
              <a:buNone/>
            </a:pPr>
            <a:r>
              <a:rPr b="1" lang="en" sz="2600">
                <a:solidFill>
                  <a:srgbClr val="FFFFFF"/>
                </a:solidFill>
                <a:latin typeface="Lato"/>
                <a:ea typeface="Lato"/>
                <a:cs typeface="Lato"/>
                <a:sym typeface="Lato"/>
              </a:rPr>
              <a:t>We hypothesized a framework using Etherium’s network and zerocash protocol.</a:t>
            </a:r>
          </a:p>
          <a:p>
            <a:pPr lvl="0" rtl="0" algn="ctr">
              <a:spcBef>
                <a:spcPts val="0"/>
              </a:spcBef>
              <a:buNone/>
            </a:pPr>
            <a:br>
              <a:rPr b="1" lang="en" sz="1800">
                <a:solidFill>
                  <a:srgbClr val="FFFFFF"/>
                </a:solidFill>
                <a:latin typeface="Lato"/>
                <a:ea typeface="Lato"/>
                <a:cs typeface="Lato"/>
                <a:sym typeface="Lato"/>
              </a:rPr>
            </a:br>
          </a:p>
          <a:p>
            <a:pPr lvl="0" rtl="0" algn="ctr">
              <a:spcBef>
                <a:spcPts val="0"/>
              </a:spcBef>
              <a:buNone/>
            </a:pPr>
            <a:r>
              <a:rPr b="1" lang="en" sz="2600">
                <a:solidFill>
                  <a:srgbClr val="FFFFFF"/>
                </a:solidFill>
                <a:latin typeface="Lato"/>
                <a:ea typeface="Lato"/>
                <a:cs typeface="Lato"/>
                <a:sym typeface="Lato"/>
              </a:rPr>
              <a:t>We created a system in which messages cannot be traced to the users.</a:t>
            </a:r>
          </a:p>
          <a:p>
            <a:pPr lvl="0" rtl="0" algn="ctr">
              <a:spcBef>
                <a:spcPts val="0"/>
              </a:spcBef>
              <a:buNone/>
            </a:pPr>
            <a:br>
              <a:rPr b="1" lang="en" sz="2400">
                <a:solidFill>
                  <a:srgbClr val="FFFFFF"/>
                </a:solidFill>
                <a:latin typeface="Lato"/>
                <a:ea typeface="Lato"/>
                <a:cs typeface="Lato"/>
                <a:sym typeface="Lato"/>
              </a:rPr>
            </a:br>
          </a:p>
          <a:p>
            <a:pPr lvl="0" rtl="0" algn="ctr">
              <a:spcBef>
                <a:spcPts val="0"/>
              </a:spcBef>
              <a:buNone/>
            </a:pPr>
            <a:r>
              <a:rPr b="1" lang="en" sz="2400">
                <a:solidFill>
                  <a:srgbClr val="FFFFFF"/>
                </a:solidFill>
                <a:latin typeface="Lato"/>
                <a:ea typeface="Lato"/>
                <a:cs typeface="Lato"/>
                <a:sym typeface="Lato"/>
              </a:rPr>
              <a:t>Free Speech throughout the World.</a:t>
            </a:r>
          </a:p>
        </p:txBody>
      </p:sp>
      <p:cxnSp>
        <p:nvCxnSpPr>
          <p:cNvPr id="116" name="Shape 116"/>
          <p:cNvCxnSpPr/>
          <p:nvPr/>
        </p:nvCxnSpPr>
        <p:spPr>
          <a:xfrm>
            <a:off x="4572000" y="2363625"/>
            <a:ext cx="0" cy="494700"/>
          </a:xfrm>
          <a:prstGeom prst="straightConnector1">
            <a:avLst/>
          </a:prstGeom>
          <a:noFill/>
          <a:ln cap="flat" cmpd="sng" w="28575">
            <a:solidFill>
              <a:srgbClr val="FFFFFF"/>
            </a:solidFill>
            <a:prstDash val="solid"/>
            <a:round/>
            <a:headEnd len="lg" w="lg" type="none"/>
            <a:tailEnd len="lg" w="lg" type="stealth"/>
          </a:ln>
        </p:spPr>
      </p:cxnSp>
      <p:cxnSp>
        <p:nvCxnSpPr>
          <p:cNvPr id="117" name="Shape 117"/>
          <p:cNvCxnSpPr/>
          <p:nvPr/>
        </p:nvCxnSpPr>
        <p:spPr>
          <a:xfrm>
            <a:off x="4572000" y="3820200"/>
            <a:ext cx="0" cy="450900"/>
          </a:xfrm>
          <a:prstGeom prst="straightConnector1">
            <a:avLst/>
          </a:prstGeom>
          <a:noFill/>
          <a:ln cap="flat" cmpd="sng" w="28575">
            <a:solidFill>
              <a:srgbClr val="FFFFFF"/>
            </a:solidFill>
            <a:prstDash val="solid"/>
            <a:round/>
            <a:headEnd len="lg" w="lg" type="none"/>
            <a:tailEnd len="lg" w="lg" type="stealth"/>
          </a:ln>
        </p:spPr>
      </p:cxnSp>
      <p:cxnSp>
        <p:nvCxnSpPr>
          <p:cNvPr id="118" name="Shape 118"/>
          <p:cNvCxnSpPr/>
          <p:nvPr/>
        </p:nvCxnSpPr>
        <p:spPr>
          <a:xfrm>
            <a:off x="4578300" y="5238750"/>
            <a:ext cx="0" cy="491100"/>
          </a:xfrm>
          <a:prstGeom prst="straightConnector1">
            <a:avLst/>
          </a:prstGeom>
          <a:noFill/>
          <a:ln cap="flat" cmpd="sng" w="28575">
            <a:solidFill>
              <a:srgbClr val="FFFFFF"/>
            </a:solidFill>
            <a:prstDash val="solid"/>
            <a:round/>
            <a:headEnd len="lg" w="lg" type="none"/>
            <a:tailEnd len="lg" w="lg" type="stealth"/>
          </a:ln>
        </p:spPr>
      </p:cxnSp>
    </p:spTree>
  </p:cSld>
  <p:clrMapOvr>
    <a:masterClrMapping/>
  </p:clrMapOvr>
</p:sld>
</file>

<file path=ppt/theme/theme1.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