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stltoday.com/news/national/govt-and-politics/recounts-possible-in-both-of-missouri-s-presidential-primaries/article_f5156665-b874-51a0-afde-36cef52dee47.html" TargetMode="External"/><Relationship Id="rId3" Type="http://schemas.openxmlformats.org/officeDocument/2006/relationships/hyperlink" Target="http://www.justicegazette.org/will-new-yorkers-get-to-vote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QdpGd74DrBM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700" u="none" cap="none" strike="noStrike">
                <a:solidFill>
                  <a:schemeClr val="dk2"/>
                </a:solidFill>
              </a:rPr>
              <a:t>On most optical scan ballots, voters indicate their selections by filling in an </a:t>
            </a:r>
            <a:r>
              <a:rPr b="1" i="0" lang="en" sz="1700" u="none" cap="none" strike="noStrike">
                <a:solidFill>
                  <a:schemeClr val="dk2"/>
                </a:solidFill>
              </a:rPr>
              <a:t>oval </a:t>
            </a:r>
            <a:r>
              <a:rPr b="0" i="0" lang="en" sz="1700" u="none" cap="none" strike="noStrike">
                <a:solidFill>
                  <a:schemeClr val="dk2"/>
                </a:solidFill>
              </a:rPr>
              <a:t>(on ES&amp;S and Premier/Diebold ballots), completing an </a:t>
            </a:r>
            <a:r>
              <a:rPr b="1" i="0" lang="en" sz="1700" u="none" cap="none" strike="noStrike">
                <a:solidFill>
                  <a:schemeClr val="dk2"/>
                </a:solidFill>
              </a:rPr>
              <a:t>arrow </a:t>
            </a:r>
            <a:r>
              <a:rPr b="0" i="0" lang="en" sz="1700" u="none" cap="none" strike="noStrike">
                <a:solidFill>
                  <a:schemeClr val="dk2"/>
                </a:solidFill>
              </a:rPr>
              <a:t>(Sequoia ballots), or filling in a </a:t>
            </a:r>
            <a:r>
              <a:rPr b="1" i="0" lang="en" sz="1700" u="none" cap="none" strike="noStrike">
                <a:solidFill>
                  <a:schemeClr val="dk2"/>
                </a:solidFill>
              </a:rPr>
              <a:t>box</a:t>
            </a:r>
            <a:r>
              <a:rPr b="0" i="0" lang="en" sz="1700" u="none" cap="none" strike="noStrike">
                <a:solidFill>
                  <a:schemeClr val="dk2"/>
                </a:solidFill>
              </a:rPr>
              <a:t> (Hart Intercivic ballots.)</a:t>
            </a:r>
          </a:p>
          <a:p>
            <a:pPr indent="0" lvl="0" marL="0" marR="0" rtl="0" algn="l"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700" u="none" cap="none" strike="noStrike">
                <a:solidFill>
                  <a:schemeClr val="dk2"/>
                </a:solidFill>
              </a:rPr>
              <a:t>Ballots may be either scanned on precinct-based optical scan systems in the polling place (Precinct Count) or collected in a ballot box to be scanned at a central location (Central Count.)Voters mark paper ballots that are subsequently tabulated by scanning devices.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rgbClr val="CC0000"/>
                </a:solidFill>
              </a:rPr>
              <a:t>Random screen-freezes</a:t>
            </a:r>
            <a:r>
              <a:rPr b="0" i="0" lang="en" sz="1800" u="none" cap="none" strike="noStrike">
                <a:solidFill>
                  <a:schemeClr val="dk1"/>
                </a:solidFill>
              </a:rPr>
              <a:t> that prevent ballots from being fed.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rgbClr val="CC0000"/>
                </a:solidFill>
              </a:rPr>
              <a:t>Failure to log errors</a:t>
            </a:r>
            <a:r>
              <a:rPr b="0" i="0" lang="en" sz="1800" u="none" cap="none" strike="noStrike">
                <a:solidFill>
                  <a:schemeClr val="dk1"/>
                </a:solidFill>
              </a:rPr>
              <a:t> in a file that would let election officials know of problems.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rgbClr val="CC0000"/>
                </a:solidFill>
              </a:rPr>
              <a:t>Skewing of ballots as they're fed into the machine</a:t>
            </a:r>
            <a:r>
              <a:rPr b="0" i="0" lang="en" sz="1800" u="none" cap="none" strike="noStrike">
                <a:solidFill>
                  <a:schemeClr val="dk1"/>
                </a:solidFill>
              </a:rPr>
              <a:t>, making votes cast in some parts of the ballot unreadable.</a:t>
            </a: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Primaries recount potentially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http://www.stltoday.com/news/national/govt-and-politics/recounts-possible-in-both-of-missouri-s-presidential-primaries/article_f5156665-b874-51a0-afde-36cef52dee47.html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2000 Florida recount : Bush vs Gore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Butterfly ballot… unclear who they were voting for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Altering of registration: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hlinkClick r:id="rId3"/>
              </a:rPr>
              <a:t>http://www.justicegazette.org/will-new-yorkers-get-to-vote.html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400" u="none" cap="none" strike="noStrike">
                <a:solidFill>
                  <a:schemeClr val="dk2"/>
                </a:solidFill>
              </a:rPr>
              <a:t>Voters record their votes directly into one of the three basic computer interfaces (pushbutton, touchscreen or dial)</a:t>
            </a:r>
            <a:r>
              <a:rPr b="0" i="0" lang="en" sz="1800" u="none" cap="none" strike="noStrike">
                <a:solidFill>
                  <a:schemeClr val="dk2"/>
                </a:solidFill>
              </a:rPr>
              <a:t> </a:t>
            </a: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“Glitch” in electronic voting: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https://www.youtube.com/watch?v=QdpGd74DrBM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800" u="none" cap="none" strike="noStrike">
                <a:solidFill>
                  <a:schemeClr val="dk2"/>
                </a:solidFill>
              </a:rPr>
              <a:t>Because the machines rely on complicated software, it is possible that someone could inser</a:t>
            </a:r>
            <a:r>
              <a:rPr b="0" i="0" lang="en" sz="1800" u="none" cap="none" strike="noStrike">
                <a:solidFill>
                  <a:schemeClr val="dk1"/>
                </a:solidFill>
              </a:rPr>
              <a:t>t </a:t>
            </a:r>
            <a:r>
              <a:rPr b="1" i="0" lang="en" sz="1800" u="none" cap="none" strike="noStrike">
                <a:solidFill>
                  <a:srgbClr val="CC0000"/>
                </a:solidFill>
              </a:rPr>
              <a:t>malicious code</a:t>
            </a:r>
            <a:r>
              <a:rPr b="0" i="0" lang="en" sz="1800" u="none" cap="none" strike="noStrike">
                <a:solidFill>
                  <a:srgbClr val="CC0000"/>
                </a:solidFill>
              </a:rPr>
              <a:t> </a:t>
            </a:r>
            <a:r>
              <a:rPr b="0" i="0" lang="en" sz="1800" u="none" cap="none" strike="noStrike">
                <a:solidFill>
                  <a:schemeClr val="dk2"/>
                </a:solidFill>
              </a:rPr>
              <a:t>that would add, subtract, or change</a:t>
            </a:r>
            <a:r>
              <a:rPr b="0" i="0" lang="en" sz="1800" u="none" cap="none" strike="noStrike">
                <a:solidFill>
                  <a:schemeClr val="dk1"/>
                </a:solidFill>
              </a:rPr>
              <a:t> </a:t>
            </a:r>
            <a:r>
              <a:rPr b="0" i="0" lang="en" sz="1800" u="none" cap="none" strike="noStrike">
                <a:solidFill>
                  <a:schemeClr val="dk2"/>
                </a:solidFill>
              </a:rPr>
              <a:t>votes (Note: the machines and its code are proprietary).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ct val="25000"/>
              <a:buNone/>
            </a:pPr>
            <a:r>
              <a:rPr b="0" i="0" lang="en" sz="1800" u="none" cap="none" strike="noStrike">
                <a:solidFill>
                  <a:schemeClr val="dk2"/>
                </a:solidFill>
              </a:rPr>
              <a:t>In the best known potential exploit, the hidden code would cause the DRE to record a different vote from what the voter sees on the face of the machine.</a:t>
            </a:r>
          </a:p>
          <a:p>
            <a:pPr indent="0" lvl="0" marL="0" marR="0" rtl="0" algn="l">
              <a:spcBef>
                <a:spcPts val="160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VTC: Digital Elections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Raymundo Beristain-Barajas, Anton Rotter-Siere, Kevin Tran, 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Graciela Vargas Roque, Reed Wirthman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Votecoin: The Currency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order to incentivize people to operate verification hardware and software, we must compensate them with a cryptocurrency unique to this platform.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 first, VTC will be nearly worthless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 time, with merchant adoption and consumer use, VTC can be spent in online or retail stores. 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Votecoin: Potential Problems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individuals are required to provide their government issued ID in order to receive a public and private key, their anonymity may be compromised.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Specialized hardware can make it increasingly difficult for other verifiers to solve a block. This will lead people to combine their computational power via “mining pools” which undermines the idea of a decentralized system.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Korte, Greogry. "Federal Agency Finds Defects in Ballot Scanners." </a:t>
            </a:r>
            <a:r>
              <a:rPr b="0" i="1" lang="en" sz="1050" u="none" cap="none" strike="noStrike">
                <a:solidFill>
                  <a:schemeClr val="dk1"/>
                </a:solidFill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USA TODAY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. N.p., 22 Dec. 2011. Web. 01 June 2016. &lt;http://usatoday30.usatoday.com/news/politics/story/2011-12-22/defective-voting-machines/52172034/1&gt;.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"Voting Equipment in the United States." </a:t>
            </a:r>
            <a:r>
              <a:rPr b="0" i="1" lang="en" sz="1050" u="none" cap="none" strike="noStrike">
                <a:solidFill>
                  <a:schemeClr val="dk1"/>
                </a:solidFill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Verified Voting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. N.p., 12 Oct. 2010. Web. 01 June 2016. &lt;https://www.verifiedvoting.org/resources/voting-equipment/&gt;.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Voting Equipment in the US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common types of voting equipment are used in US elections:</a:t>
            </a:r>
          </a:p>
          <a:p>
            <a:pPr indent="-3683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Optical Scan Paper Ballot System</a:t>
            </a:r>
          </a:p>
          <a:p>
            <a:pPr indent="-3683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Direct Recording Electronic Systems (DRE)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Optical Scan Paper Ballot System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4298999" cy="11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Voters mark paper ballots that are subsequently tabulated by scanning devices.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625" y="1152475"/>
            <a:ext cx="3528949" cy="2646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225" y="2207050"/>
            <a:ext cx="4072483" cy="2646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Optical Scan Paper Ballot System </a:t>
            </a:r>
            <a:r>
              <a:rPr b="1" i="0" lang="en" sz="22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2011, the U.S. Election Assistance Commission responsible for inspecting voting equipment found three problems with the ballot reader (ES&amp;S):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Random screen-freezes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Failure to log errors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Skewing of ballots as they're fed into the machine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27773"/>
            <a:ext cx="2431748" cy="181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Recording Electronic Systems (DRE)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0600" y="1148900"/>
            <a:ext cx="4843175" cy="271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148900"/>
            <a:ext cx="3502699" cy="271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7175" y="2992174"/>
            <a:ext cx="2594500" cy="20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Recording Electronic Systems (DRE) </a:t>
            </a:r>
            <a:r>
              <a:rPr b="1" i="0" lang="en" sz="2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51175" y="1132700"/>
            <a:ext cx="476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Malicious code</a:t>
            </a:r>
            <a:r>
              <a:rPr b="0" i="0" lang="en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(Note: the machines and its code are proprietary).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Record differently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5012448" y="1017725"/>
            <a:ext cx="4131548" cy="38269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Costs to Consider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Paper ballots must be printed. If there are several different ballot styles and/or language requirements, printing costs can add up. Costs for printing ballots are estimated at </a:t>
            </a:r>
            <a:r>
              <a:rPr b="0" i="0" lang="en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35 cents to 65 cents per ballot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DREs costs range from </a:t>
            </a:r>
            <a:r>
              <a:rPr b="0" i="0" lang="en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$2,500-$3,000 per unit.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DREs annual maintenance estimated at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$100-$200/unit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As equipment ages, maintenance costs rise.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Votecoin: Voting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Individual registers to vote with their government issued ID.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Receives a public and private key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Gets redirected to VTC download link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2) 	On election day, voter submits vote through their personal electronic device with the VTC app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3) After vote is cast, voter can trace block ID and number of confirmations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Votecoin: Vote Verification 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Vote verifiers aggregate the digital ballots into a block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Verifying hardware works on solving a SHA-256 hash by finding the appropriate nonce that will result in the given target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Once the block has been added to the blockchain of votes, the verifier gets compensated with 5 VTC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