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Ubuntu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Amatic SC"/>
      <p:regular r:id="rId23"/>
      <p:bold r:id="rId24"/>
    </p:embeddedFont>
    <p:embeddedFont>
      <p:font typeface="Source Code Pro"/>
      <p:regular r:id="rId25"/>
      <p:bold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AmaticSC-bold.fntdata"/><Relationship Id="rId23" Type="http://schemas.openxmlformats.org/officeDocument/2006/relationships/font" Target="fonts/AmaticS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Ubuntu-regular.fntdata"/><Relationship Id="rId14" Type="http://schemas.openxmlformats.org/officeDocument/2006/relationships/slide" Target="slides/slide10.xml"/><Relationship Id="rId17" Type="http://schemas.openxmlformats.org/officeDocument/2006/relationships/font" Target="fonts/Ubuntu-italic.fntdata"/><Relationship Id="rId16" Type="http://schemas.openxmlformats.org/officeDocument/2006/relationships/font" Target="fonts/Ubuntu-bold.fntdata"/><Relationship Id="rId19" Type="http://schemas.openxmlformats.org/officeDocument/2006/relationships/font" Target="fonts/Roboto-regular.fntdata"/><Relationship Id="rId18" Type="http://schemas.openxmlformats.org/officeDocument/2006/relationships/font" Target="fonts/Ubuntu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Ethereum image: http://cointelegraph.com/storage/uploads/view/325adafd3a8e4199f822048c55c798b9.png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Javascript logo: http://ric.mclaughlin.today/assets/themes/ricify/images/javascript.png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Dog graphic: https://cdn0.iconfinder.com/data/icons/security-8/500/dog-512.png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2E9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subTitle"/>
          </p:nvPr>
        </p:nvSpPr>
        <p:spPr>
          <a:xfrm>
            <a:off x="4483637" y="3515925"/>
            <a:ext cx="2154000" cy="130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Eric Fleming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Darin Smith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Karen Tran</a:t>
            </a:r>
          </a:p>
          <a:p>
            <a:pPr lvl="0" algn="l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Stephan Zharkov</a:t>
            </a:r>
          </a:p>
        </p:txBody>
      </p:sp>
      <p:pic>
        <p:nvPicPr>
          <p:cNvPr descr="ethereum.png"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999" y="735524"/>
            <a:ext cx="5810626" cy="14595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632550" y="2459850"/>
            <a:ext cx="7878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latin typeface="Ubuntu"/>
                <a:ea typeface="Ubuntu"/>
                <a:cs typeface="Ubuntu"/>
                <a:sym typeface="Ubuntu"/>
              </a:rPr>
              <a:t>Blockchain-based </a:t>
            </a:r>
            <a:r>
              <a:rPr lang="en" sz="2400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Peer-to-Peer</a:t>
            </a:r>
            <a:r>
              <a:rPr lang="en" sz="2400">
                <a:latin typeface="Ubuntu"/>
                <a:ea typeface="Ubuntu"/>
                <a:cs typeface="Ubuntu"/>
                <a:sym typeface="Ubuntu"/>
              </a:rPr>
              <a:t> Secure Messaging 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2506337" y="3515925"/>
            <a:ext cx="19773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b="1" lang="en" sz="18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ECS198</a:t>
            </a:r>
          </a:p>
          <a:p>
            <a:pPr lvl="0" algn="r">
              <a:spcBef>
                <a:spcPts val="0"/>
              </a:spcBef>
              <a:buNone/>
            </a:pPr>
            <a:r>
              <a:rPr b="1" lang="en" sz="18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Final</a:t>
            </a:r>
          </a:p>
          <a:p>
            <a:pPr lvl="0" algn="r">
              <a:spcBef>
                <a:spcPts val="0"/>
              </a:spcBef>
              <a:buNone/>
            </a:pPr>
            <a:r>
              <a:rPr b="1" lang="en" sz="18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2E9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2E9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ABSTRACT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228675"/>
            <a:ext cx="81543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Two Primary Goals:</a:t>
            </a:r>
          </a:p>
          <a:p>
            <a:pPr indent="-2286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Ubuntu"/>
              <a:buAutoNum type="arabicParenR"/>
            </a:pPr>
            <a:r>
              <a:rPr lang="e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A messaging service that does not use a client-server model, but rather a peer-to-peer network.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2286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Ubuntu"/>
              <a:buAutoNum type="arabicParenR"/>
            </a:pPr>
            <a:r>
              <a:rPr lang="e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Use a block-chain to provide a ledger of all past messages for verification.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4563750" y="0"/>
            <a:ext cx="4614900" cy="51864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134100" y="508100"/>
            <a:ext cx="4308000" cy="960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400">
                <a:latin typeface="Ubuntu"/>
                <a:ea typeface="Ubuntu"/>
                <a:cs typeface="Ubuntu"/>
                <a:sym typeface="Ubuntu"/>
              </a:rPr>
              <a:t>IMPLEMENTATION</a:t>
            </a:r>
            <a:r>
              <a:rPr lang="en" sz="4200"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x="351275" y="1904325"/>
            <a:ext cx="4269300" cy="177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&gt;</a:t>
            </a:r>
            <a:r>
              <a:rPr lang="en" sz="16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 Use Whisper, an Ethereum blockchain protocol API for transferring information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&gt;</a:t>
            </a:r>
            <a:r>
              <a:rPr lang="en" sz="16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 Ethereum has API’s for many languages, including Javascript, which is what we chose.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/>
          </a:p>
        </p:txBody>
      </p:sp>
      <p:pic>
        <p:nvPicPr>
          <p:cNvPr descr="javascript (1).png"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149" y="953200"/>
            <a:ext cx="3948950" cy="222002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5854025" y="3206200"/>
            <a:ext cx="19452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+ WHISPER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2E9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WHISPER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76275"/>
            <a:ext cx="8520600" cy="9861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“In a nutshell, Whisper is a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protocol for DApps to communicate with each other.”</a:t>
            </a:r>
            <a:r>
              <a:rPr lang="e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541800" y="2244800"/>
            <a:ext cx="8060400" cy="24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latin typeface="Ubuntu"/>
                <a:ea typeface="Ubuntu"/>
                <a:cs typeface="Ubuntu"/>
                <a:sym typeface="Ubuntu"/>
              </a:rPr>
              <a:t>&gt;</a:t>
            </a:r>
            <a:r>
              <a:rPr lang="en" sz="1600">
                <a:latin typeface="Ubuntu"/>
                <a:ea typeface="Ubuntu"/>
                <a:cs typeface="Ubuntu"/>
                <a:sym typeface="Ubuntu"/>
              </a:rPr>
              <a:t> To send a message using Whisper, you must first prove that you have “sealed” the message by doing some computational work on the Ethereum blockchain. 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latin typeface="Ubuntu"/>
                <a:ea typeface="Ubuntu"/>
                <a:cs typeface="Ubuntu"/>
                <a:sym typeface="Ubuntu"/>
              </a:rPr>
              <a:t>&gt;</a:t>
            </a:r>
            <a:r>
              <a:rPr lang="en" sz="1600">
                <a:latin typeface="Ubuntu"/>
                <a:ea typeface="Ubuntu"/>
                <a:cs typeface="Ubuntu"/>
                <a:sym typeface="Ubuntu"/>
              </a:rPr>
              <a:t> The sealing algorithm is an implementation of SHA3 hashing, where the desired result is the smallest possible number given certain input. 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latin typeface="Ubuntu"/>
                <a:ea typeface="Ubuntu"/>
                <a:cs typeface="Ubuntu"/>
                <a:sym typeface="Ubuntu"/>
              </a:rPr>
              <a:t>&gt;</a:t>
            </a:r>
            <a:r>
              <a:rPr lang="en" sz="1600">
                <a:latin typeface="Ubuntu"/>
                <a:ea typeface="Ubuntu"/>
                <a:cs typeface="Ubuntu"/>
                <a:sym typeface="Ubuntu"/>
              </a:rPr>
              <a:t> Then you optionally encrypt and sign the message, and supply the public key of the desired recipient.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2E9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BASIC FUNCTIONS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18150" y="1228675"/>
            <a:ext cx="3860100" cy="270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Creating, sealing, &amp; sending a message: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topics </a:t>
            </a:r>
            <a:r>
              <a:rPr lang="en" sz="1000">
                <a:solidFill>
                  <a:srgbClr val="A71D5D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:=</a:t>
            </a: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0086B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TopicsFromString</a:t>
            </a: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00">
                <a:solidFill>
                  <a:srgbClr val="18369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"my"</a:t>
            </a: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00">
                <a:solidFill>
                  <a:srgbClr val="18369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"message"</a:t>
            </a: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msg </a:t>
            </a:r>
            <a:r>
              <a:rPr lang="en" sz="1000">
                <a:solidFill>
                  <a:srgbClr val="A71D5D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:=</a:t>
            </a: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whisper.</a:t>
            </a:r>
            <a:r>
              <a:rPr lang="en" sz="1000">
                <a:solidFill>
                  <a:srgbClr val="0086B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NewMessage</a:t>
            </a: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([]</a:t>
            </a:r>
            <a:r>
              <a:rPr lang="en" sz="1000">
                <a:solidFill>
                  <a:srgbClr val="A71D5D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byte</a:t>
            </a: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00">
                <a:solidFill>
                  <a:srgbClr val="18369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"hello world"</a:t>
            </a: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))  </a:t>
            </a:r>
            <a:r>
              <a:rPr lang="en" sz="1000">
                <a:solidFill>
                  <a:srgbClr val="96989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// 1</a:t>
            </a:r>
            <a:b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envelope </a:t>
            </a:r>
            <a:r>
              <a:rPr lang="en" sz="1000">
                <a:solidFill>
                  <a:srgbClr val="A71D5D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:=</a:t>
            </a: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msg.</a:t>
            </a:r>
            <a:r>
              <a:rPr lang="en" sz="1000">
                <a:solidFill>
                  <a:srgbClr val="0086B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Seal</a:t>
            </a: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(whisper.Opts{                </a:t>
            </a:r>
            <a:r>
              <a:rPr lang="en" sz="1000">
                <a:solidFill>
                  <a:srgbClr val="96989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// 2</a:t>
            </a:r>
            <a:b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" sz="1000">
                <a:solidFill>
                  <a:srgbClr val="ED6A4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:   myPrivateKey, </a:t>
            </a:r>
            <a:r>
              <a:rPr lang="en" sz="1000">
                <a:solidFill>
                  <a:srgbClr val="96989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// Sign it</a:t>
            </a:r>
            <a:b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" sz="1000">
                <a:solidFill>
                  <a:srgbClr val="ED6A4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Topics</a:t>
            </a: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: topics,</a:t>
            </a:r>
            <a:b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})</a:t>
            </a:r>
            <a:b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whisper.</a:t>
            </a:r>
            <a:r>
              <a:rPr lang="en" sz="1000">
                <a:solidFill>
                  <a:srgbClr val="0086B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Send</a:t>
            </a: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(envelope)  </a:t>
            </a:r>
            <a:r>
              <a:rPr lang="en" sz="1000">
                <a:solidFill>
                  <a:srgbClr val="B7B7B7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//3     </a:t>
            </a: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873825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Posting to a group chat: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web3.shh.post({</a:t>
            </a:r>
            <a:b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"topic": ['whisper-chat-client', 'ethereum'],</a:t>
            </a:r>
            <a:b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"payload": 'Hello world',</a:t>
            </a:r>
            <a:b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"ttl": 100,</a:t>
            </a:r>
            <a:b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"priority": 1000</a:t>
            </a:r>
            <a:b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});</a:t>
            </a:r>
          </a:p>
          <a:p>
            <a:pPr lv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2042850" y="4071900"/>
            <a:ext cx="50583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Code is from the Ethereum-Whisper GitHub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2E9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CURRENT STATUS OF WHISPER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974025"/>
            <a:ext cx="8520600" cy="179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Whisper is a protocol that is fully implemented but is not well-tested or commercially available. The Ethereum Foundation seems to have prioritized other projects, as they created a proof of concept to show the protocol works, but subsequently ceased development.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4588475" y="0"/>
            <a:ext cx="4555500" cy="51669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450600" y="2065850"/>
            <a:ext cx="38247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But, why?</a:t>
            </a:r>
            <a:r>
              <a:rPr lang="en" sz="6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pic>
        <p:nvPicPr>
          <p:cNvPr descr="dog-512.png"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100" y="1263900"/>
            <a:ext cx="2497550" cy="249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2E9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SECURITY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583750" y="12698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&gt; Could be hacked!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6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&gt;</a:t>
            </a:r>
            <a:r>
              <a:rPr lang="en" sz="16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 Social engineering hacks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6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&gt;</a:t>
            </a:r>
            <a:r>
              <a:rPr lang="en" sz="16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 Flaw in the server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&gt; All data being stored in a central location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6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&gt; </a:t>
            </a:r>
            <a:r>
              <a:rPr lang="en" sz="16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This provides a very attractive target for an attacker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&gt; Messages could be leaked by the provider</a:t>
            </a:r>
          </a:p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4583650" y="12698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&gt; No need to trust a central authority</a:t>
            </a:r>
          </a:p>
          <a:p>
            <a:pPr indent="0" lvl="0" marL="45720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5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&gt;</a:t>
            </a:r>
            <a:r>
              <a:rPr lang="en" sz="15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 What if they are served a subpoena?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5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&gt;</a:t>
            </a:r>
            <a:r>
              <a:rPr lang="en" sz="15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 What if they don’t care about your privacy? Or they are unsecure?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&gt;</a:t>
            </a:r>
            <a:r>
              <a:rPr lang="e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e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Reduce chances of a security breach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b="1" lang="en" sz="15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&gt;</a:t>
            </a:r>
            <a:r>
              <a:rPr lang="en" sz="15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 No node in the P2P system has access to all the information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b="1" lang="en" sz="15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&gt;</a:t>
            </a:r>
            <a:r>
              <a:rPr lang="en" sz="15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 Encrypt P2P traffic &amp; anonymized nodes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2E9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LEDGER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583750" y="12698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6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&gt; Provide users with permanent proof of their messages, but with anonymity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6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&gt; Potential use cases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6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&gt; </a:t>
            </a:r>
            <a:r>
              <a:rPr lang="en" sz="16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Legal contracts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6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&gt; </a:t>
            </a:r>
            <a:r>
              <a:rPr lang="en" sz="16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Reporting a crime to law enforcement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6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&gt; </a:t>
            </a:r>
            <a:r>
              <a:rPr lang="en" sz="16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Whistleblowing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