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3" r:id="rId3"/>
    <p:sldId id="257" r:id="rId4"/>
    <p:sldId id="277" r:id="rId5"/>
    <p:sldId id="258" r:id="rId6"/>
    <p:sldId id="260" r:id="rId7"/>
    <p:sldId id="278" r:id="rId8"/>
    <p:sldId id="279" r:id="rId9"/>
    <p:sldId id="259" r:id="rId10"/>
    <p:sldId id="280" r:id="rId11"/>
    <p:sldId id="262" r:id="rId12"/>
    <p:sldId id="281" r:id="rId13"/>
    <p:sldId id="270" r:id="rId14"/>
    <p:sldId id="282" r:id="rId15"/>
    <p:sldId id="264" r:id="rId16"/>
    <p:sldId id="266" r:id="rId17"/>
    <p:sldId id="285" r:id="rId18"/>
    <p:sldId id="286" r:id="rId19"/>
    <p:sldId id="287" r:id="rId20"/>
    <p:sldId id="288" r:id="rId21"/>
    <p:sldId id="289" r:id="rId22"/>
    <p:sldId id="290" r:id="rId23"/>
    <p:sldId id="267" r:id="rId24"/>
    <p:sldId id="291" r:id="rId25"/>
    <p:sldId id="293" r:id="rId26"/>
    <p:sldId id="294" r:id="rId27"/>
    <p:sldId id="295" r:id="rId28"/>
    <p:sldId id="269" r:id="rId29"/>
    <p:sldId id="296" r:id="rId30"/>
    <p:sldId id="297" r:id="rId31"/>
    <p:sldId id="298" r:id="rId32"/>
    <p:sldId id="336" r:id="rId33"/>
    <p:sldId id="284" r:id="rId34"/>
    <p:sldId id="299" r:id="rId35"/>
    <p:sldId id="300" r:id="rId36"/>
    <p:sldId id="303" r:id="rId37"/>
    <p:sldId id="308" r:id="rId38"/>
    <p:sldId id="301" r:id="rId39"/>
    <p:sldId id="304" r:id="rId40"/>
    <p:sldId id="307" r:id="rId41"/>
    <p:sldId id="305" r:id="rId42"/>
    <p:sldId id="309" r:id="rId43"/>
    <p:sldId id="310" r:id="rId44"/>
    <p:sldId id="338" r:id="rId45"/>
    <p:sldId id="339" r:id="rId46"/>
    <p:sldId id="340" r:id="rId47"/>
    <p:sldId id="341" r:id="rId48"/>
    <p:sldId id="342" r:id="rId49"/>
    <p:sldId id="343" r:id="rId50"/>
    <p:sldId id="337" r:id="rId51"/>
    <p:sldId id="273" r:id="rId52"/>
    <p:sldId id="276" r:id="rId53"/>
    <p:sldId id="311" r:id="rId54"/>
    <p:sldId id="312" r:id="rId55"/>
    <p:sldId id="313" r:id="rId56"/>
    <p:sldId id="315" r:id="rId57"/>
    <p:sldId id="316" r:id="rId58"/>
    <p:sldId id="274" r:id="rId59"/>
    <p:sldId id="317" r:id="rId60"/>
    <p:sldId id="318" r:id="rId61"/>
    <p:sldId id="319" r:id="rId62"/>
    <p:sldId id="320" r:id="rId63"/>
    <p:sldId id="275" r:id="rId64"/>
    <p:sldId id="326" r:id="rId65"/>
    <p:sldId id="327" r:id="rId66"/>
    <p:sldId id="328" r:id="rId67"/>
    <p:sldId id="329" r:id="rId68"/>
    <p:sldId id="330" r:id="rId69"/>
    <p:sldId id="331" r:id="rId70"/>
    <p:sldId id="332"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94659"/>
  </p:normalViewPr>
  <p:slideViewPr>
    <p:cSldViewPr>
      <p:cViewPr varScale="1">
        <p:scale>
          <a:sx n="110" d="100"/>
          <a:sy n="110" d="100"/>
        </p:scale>
        <p:origin x="17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9144000" cy="6858000"/>
            <a:chOff x="0" y="0"/>
            <a:chExt cx="5760" cy="4320"/>
          </a:xfrm>
        </p:grpSpPr>
        <p:grpSp>
          <p:nvGrpSpPr>
            <p:cNvPr id="15363" name="Group 3"/>
            <p:cNvGrpSpPr>
              <a:grpSpLocks/>
            </p:cNvGrpSpPr>
            <p:nvPr/>
          </p:nvGrpSpPr>
          <p:grpSpPr bwMode="auto">
            <a:xfrm>
              <a:off x="0" y="0"/>
              <a:ext cx="5760" cy="4320"/>
              <a:chOff x="0" y="0"/>
              <a:chExt cx="5760" cy="4320"/>
            </a:xfrm>
          </p:grpSpPr>
          <p:sp>
            <p:nvSpPr>
              <p:cNvPr id="1536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65" name="Group 5"/>
              <p:cNvGrpSpPr>
                <a:grpSpLocks/>
              </p:cNvGrpSpPr>
              <p:nvPr userDrawn="1"/>
            </p:nvGrpSpPr>
            <p:grpSpPr bwMode="auto">
              <a:xfrm>
                <a:off x="0" y="0"/>
                <a:ext cx="5760" cy="4320"/>
                <a:chOff x="0" y="0"/>
                <a:chExt cx="5760" cy="4320"/>
              </a:xfrm>
            </p:grpSpPr>
            <p:sp>
              <p:nvSpPr>
                <p:cNvPr id="1536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18" name="Group 58"/>
            <p:cNvGrpSpPr>
              <a:grpSpLocks/>
            </p:cNvGrpSpPr>
            <p:nvPr userDrawn="1"/>
          </p:nvGrpSpPr>
          <p:grpSpPr bwMode="auto">
            <a:xfrm>
              <a:off x="3" y="559"/>
              <a:ext cx="4192" cy="1796"/>
              <a:chOff x="3" y="559"/>
              <a:chExt cx="4192" cy="1796"/>
            </a:xfrm>
          </p:grpSpPr>
          <p:sp>
            <p:nvSpPr>
              <p:cNvPr id="1541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23" name="Group 63"/>
            <p:cNvGrpSpPr>
              <a:grpSpLocks/>
            </p:cNvGrpSpPr>
            <p:nvPr userDrawn="1"/>
          </p:nvGrpSpPr>
          <p:grpSpPr bwMode="auto">
            <a:xfrm>
              <a:off x="1480" y="1952"/>
              <a:ext cx="3808" cy="1812"/>
              <a:chOff x="1480" y="1952"/>
              <a:chExt cx="3808" cy="1812"/>
            </a:xfrm>
          </p:grpSpPr>
          <p:sp>
            <p:nvSpPr>
              <p:cNvPr id="1542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427" name="Rectangle 67"/>
          <p:cNvSpPr>
            <a:spLocks noGrp="1" noChangeArrowheads="1"/>
          </p:cNvSpPr>
          <p:nvPr>
            <p:ph type="ctrTitle"/>
          </p:nvPr>
        </p:nvSpPr>
        <p:spPr>
          <a:xfrm>
            <a:off x="990600" y="1752600"/>
            <a:ext cx="7772400" cy="1143000"/>
          </a:xfrm>
        </p:spPr>
        <p:txBody>
          <a:bodyPr/>
          <a:lstStyle>
            <a:lvl1pPr>
              <a:defRPr/>
            </a:lvl1pPr>
          </a:lstStyle>
          <a:p>
            <a:pPr lvl="0"/>
            <a:r>
              <a:rPr lang="zh-CN" altLang="en-US" noProof="0" smtClean="0"/>
              <a:t>单击此处编辑母版标题样式</a:t>
            </a:r>
            <a:endParaRPr lang="en-US" altLang="zh-CN" noProof="0" smtClean="0"/>
          </a:p>
        </p:txBody>
      </p:sp>
      <p:sp>
        <p:nvSpPr>
          <p:cNvPr id="1542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zh-CN" altLang="en-US" noProof="0" smtClean="0"/>
              <a:t>单击此处编辑母版副标题样式</a:t>
            </a:r>
            <a:endParaRPr lang="en-US" altLang="zh-CN" noProof="0" smtClean="0"/>
          </a:p>
        </p:txBody>
      </p:sp>
      <p:sp>
        <p:nvSpPr>
          <p:cNvPr id="15429" name="Rectangle 69"/>
          <p:cNvSpPr>
            <a:spLocks noGrp="1" noChangeArrowheads="1"/>
          </p:cNvSpPr>
          <p:nvPr>
            <p:ph type="dt" sz="quarter" idx="2"/>
          </p:nvPr>
        </p:nvSpPr>
        <p:spPr/>
        <p:txBody>
          <a:bodyPr/>
          <a:lstStyle>
            <a:lvl1pPr>
              <a:defRPr/>
            </a:lvl1pPr>
          </a:lstStyle>
          <a:p>
            <a:fld id="{781FFD13-414A-446E-BBF0-8FDC4B8A17C7}" type="datetimeFigureOut">
              <a:rPr lang="zh-CN" altLang="en-US" smtClean="0"/>
              <a:t>2017/2/15</a:t>
            </a:fld>
            <a:endParaRPr lang="zh-CN" altLang="en-US"/>
          </a:p>
        </p:txBody>
      </p:sp>
      <p:sp>
        <p:nvSpPr>
          <p:cNvPr id="15430" name="Rectangle 70"/>
          <p:cNvSpPr>
            <a:spLocks noGrp="1" noChangeArrowheads="1"/>
          </p:cNvSpPr>
          <p:nvPr>
            <p:ph type="ftr" sz="quarter" idx="3"/>
          </p:nvPr>
        </p:nvSpPr>
        <p:spPr/>
        <p:txBody>
          <a:bodyPr/>
          <a:lstStyle>
            <a:lvl1pPr>
              <a:defRPr/>
            </a:lvl1pPr>
          </a:lstStyle>
          <a:p>
            <a:endParaRPr lang="zh-CN" altLang="en-US"/>
          </a:p>
        </p:txBody>
      </p:sp>
      <p:sp>
        <p:nvSpPr>
          <p:cNvPr id="15431" name="Rectangle 71"/>
          <p:cNvSpPr>
            <a:spLocks noGrp="1" noChangeArrowheads="1"/>
          </p:cNvSpPr>
          <p:nvPr>
            <p:ph type="sldNum" sz="quarter" idx="4"/>
          </p:nvPr>
        </p:nvSpPr>
        <p:spPr/>
        <p:txBody>
          <a:bodyPr/>
          <a:lstStyle>
            <a:lvl1pPr>
              <a:defRPr/>
            </a:lvl1pPr>
          </a:lstStyle>
          <a:p>
            <a:fld id="{DE942697-49A3-4230-B277-2880DB770D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9109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163077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905000"/>
            <a:ext cx="7772400" cy="4114800"/>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781FFD13-414A-446E-BBF0-8FDC4B8A17C7}" type="datetimeFigureOut">
              <a:rPr lang="zh-CN" altLang="en-US" smtClean="0"/>
              <a:t>2017/2/15</a:t>
            </a:fld>
            <a:endParaRPr lang="zh-CN" altLang="en-US"/>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02501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262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12707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58655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7907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396059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8695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407342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81FFD13-414A-446E-BBF0-8FDC4B8A17C7}" type="datetimeFigureOut">
              <a:rPr lang="zh-CN" altLang="en-US" smtClean="0"/>
              <a:t>2017/2/15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2499940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0" cy="6858000"/>
            <a:chOff x="0" y="0"/>
            <a:chExt cx="5760" cy="4320"/>
          </a:xfrm>
        </p:grpSpPr>
        <p:grpSp>
          <p:nvGrpSpPr>
            <p:cNvPr id="14339" name="Group 3"/>
            <p:cNvGrpSpPr>
              <a:grpSpLocks/>
            </p:cNvGrpSpPr>
            <p:nvPr/>
          </p:nvGrpSpPr>
          <p:grpSpPr bwMode="auto">
            <a:xfrm>
              <a:off x="0" y="0"/>
              <a:ext cx="5760" cy="4320"/>
              <a:chOff x="0" y="0"/>
              <a:chExt cx="5760" cy="4320"/>
            </a:xfrm>
          </p:grpSpPr>
          <p:grpSp>
            <p:nvGrpSpPr>
              <p:cNvPr id="14340" name="Group 4"/>
              <p:cNvGrpSpPr>
                <a:grpSpLocks/>
              </p:cNvGrpSpPr>
              <p:nvPr/>
            </p:nvGrpSpPr>
            <p:grpSpPr bwMode="auto">
              <a:xfrm>
                <a:off x="0" y="192"/>
                <a:ext cx="5760" cy="4032"/>
                <a:chOff x="0" y="192"/>
                <a:chExt cx="5760" cy="4032"/>
              </a:xfrm>
            </p:grpSpPr>
            <p:sp>
              <p:nvSpPr>
                <p:cNvPr id="1434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3" name="Group 27"/>
              <p:cNvGrpSpPr>
                <a:grpSpLocks/>
              </p:cNvGrpSpPr>
              <p:nvPr/>
            </p:nvGrpSpPr>
            <p:grpSpPr bwMode="auto">
              <a:xfrm>
                <a:off x="192" y="0"/>
                <a:ext cx="5376" cy="4320"/>
                <a:chOff x="192" y="0"/>
                <a:chExt cx="5376" cy="4320"/>
              </a:xfrm>
            </p:grpSpPr>
            <p:sp>
              <p:nvSpPr>
                <p:cNvPr id="1436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9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95" name="Group 59"/>
            <p:cNvGrpSpPr>
              <a:grpSpLocks/>
            </p:cNvGrpSpPr>
            <p:nvPr/>
          </p:nvGrpSpPr>
          <p:grpSpPr bwMode="auto">
            <a:xfrm>
              <a:off x="261" y="892"/>
              <a:ext cx="1124" cy="1464"/>
              <a:chOff x="96" y="916"/>
              <a:chExt cx="2208" cy="2876"/>
            </a:xfrm>
          </p:grpSpPr>
          <p:sp>
            <p:nvSpPr>
              <p:cNvPr id="1439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9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44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40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charset="-122"/>
              </a:defRPr>
            </a:lvl1pPr>
          </a:lstStyle>
          <a:p>
            <a:fld id="{781FFD13-414A-446E-BBF0-8FDC4B8A17C7}" type="datetimeFigureOut">
              <a:rPr lang="zh-CN" altLang="en-US" smtClean="0"/>
              <a:t>2017/2/15</a:t>
            </a:fld>
            <a:endParaRPr lang="zh-CN" altLang="en-US"/>
          </a:p>
        </p:txBody>
      </p:sp>
      <p:sp>
        <p:nvSpPr>
          <p:cNvPr id="1440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charset="-122"/>
              </a:defRPr>
            </a:lvl1pPr>
          </a:lstStyle>
          <a:p>
            <a:endParaRPr lang="zh-CN" altLang="en-US"/>
          </a:p>
        </p:txBody>
      </p:sp>
      <p:sp>
        <p:nvSpPr>
          <p:cNvPr id="1440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charset="-122"/>
              </a:defRPr>
            </a:lvl1pPr>
          </a:lstStyle>
          <a:p>
            <a:fld id="{DE942697-49A3-4230-B277-2880DB770D9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cs typeface="Times New Roman" pitchFamily="18" charset="0"/>
        </a:defRPr>
      </a:lvl2pPr>
      <a:lvl3pPr algn="l" rtl="0" eaLnBrk="1" fontAlgn="base" hangingPunct="1">
        <a:spcBef>
          <a:spcPct val="0"/>
        </a:spcBef>
        <a:spcAft>
          <a:spcPct val="0"/>
        </a:spcAft>
        <a:defRPr sz="4400">
          <a:solidFill>
            <a:schemeClr val="tx2"/>
          </a:solidFill>
          <a:latin typeface="Tahoma" pitchFamily="34" charset="0"/>
          <a:cs typeface="Times New Roman" pitchFamily="18" charset="0"/>
        </a:defRPr>
      </a:lvl3pPr>
      <a:lvl4pPr algn="l" rtl="0" eaLnBrk="1" fontAlgn="base" hangingPunct="1">
        <a:spcBef>
          <a:spcPct val="0"/>
        </a:spcBef>
        <a:spcAft>
          <a:spcPct val="0"/>
        </a:spcAft>
        <a:defRPr sz="4400">
          <a:solidFill>
            <a:schemeClr val="tx2"/>
          </a:solidFill>
          <a:latin typeface="Tahoma" pitchFamily="34" charset="0"/>
          <a:cs typeface="Times New Roman" pitchFamily="18" charset="0"/>
        </a:defRPr>
      </a:lvl4pPr>
      <a:lvl5pPr algn="l" rtl="0" eaLnBrk="1" fontAlgn="base" hangingPunct="1">
        <a:spcBef>
          <a:spcPct val="0"/>
        </a:spcBef>
        <a:spcAft>
          <a:spcPct val="0"/>
        </a:spcAft>
        <a:defRPr sz="4400">
          <a:solidFill>
            <a:schemeClr val="tx2"/>
          </a:solidFill>
          <a:latin typeface="Tahoma" pitchFamily="34" charset="0"/>
          <a:cs typeface="Times New Roman" pitchFamily="18" charset="0"/>
        </a:defRPr>
      </a:lvl5pPr>
      <a:lvl6pPr marL="457200" algn="l" rtl="0" eaLnBrk="1" fontAlgn="base" hangingPunct="1">
        <a:spcBef>
          <a:spcPct val="0"/>
        </a:spcBef>
        <a:spcAft>
          <a:spcPct val="0"/>
        </a:spcAft>
        <a:defRPr sz="4400">
          <a:solidFill>
            <a:schemeClr val="tx2"/>
          </a:solidFill>
          <a:latin typeface="Tahoma" pitchFamily="34" charset="0"/>
          <a:cs typeface="Times New Roman" pitchFamily="18" charset="0"/>
        </a:defRPr>
      </a:lvl6pPr>
      <a:lvl7pPr marL="914400" algn="l" rtl="0" eaLnBrk="1" fontAlgn="base" hangingPunct="1">
        <a:spcBef>
          <a:spcPct val="0"/>
        </a:spcBef>
        <a:spcAft>
          <a:spcPct val="0"/>
        </a:spcAft>
        <a:defRPr sz="4400">
          <a:solidFill>
            <a:schemeClr val="tx2"/>
          </a:solidFill>
          <a:latin typeface="Tahoma" pitchFamily="34" charset="0"/>
          <a:cs typeface="Times New Roman" pitchFamily="18" charset="0"/>
        </a:defRPr>
      </a:lvl7pPr>
      <a:lvl8pPr marL="1371600" algn="l" rtl="0" eaLnBrk="1" fontAlgn="base" hangingPunct="1">
        <a:spcBef>
          <a:spcPct val="0"/>
        </a:spcBef>
        <a:spcAft>
          <a:spcPct val="0"/>
        </a:spcAft>
        <a:defRPr sz="4400">
          <a:solidFill>
            <a:schemeClr val="tx2"/>
          </a:solidFill>
          <a:latin typeface="Tahoma" pitchFamily="34" charset="0"/>
          <a:cs typeface="Times New Roman" pitchFamily="18" charset="0"/>
        </a:defRPr>
      </a:lvl8pPr>
      <a:lvl9pPr marL="1828800" algn="l" rtl="0" eaLnBrk="1" fontAlgn="base" hangingPunct="1">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1" fontAlgn="base" hangingPunct="1">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60000"/>
        <a:buFont typeface="Wingdings" pitchFamily="2" charset="2"/>
        <a:buChar char="n"/>
        <a:defRPr sz="2800">
          <a:solidFill>
            <a:schemeClr val="tx1"/>
          </a:solidFill>
          <a:latin typeface="+mn-lt"/>
          <a:cs typeface="+mn-cs"/>
        </a:defRPr>
      </a:lvl2pPr>
      <a:lvl3pPr marL="1143000" indent="-228600" algn="l" rtl="0" eaLnBrk="1" fontAlgn="base" hangingPunct="1">
        <a:spcBef>
          <a:spcPct val="20000"/>
        </a:spcBef>
        <a:spcAft>
          <a:spcPct val="0"/>
        </a:spcAft>
        <a:buClr>
          <a:schemeClr val="hlink"/>
        </a:buClr>
        <a:buSzPct val="95000"/>
        <a:buFont typeface="Wingdings" pitchFamily="2" charset="2"/>
        <a:buChar char="w"/>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SzPct val="65000"/>
        <a:buFont typeface="Wingdings" pitchFamily="2" charset="2"/>
        <a:buChar char="n"/>
        <a:defRPr sz="2000">
          <a:solidFill>
            <a:schemeClr val="tx1"/>
          </a:solidFill>
          <a:latin typeface="+mn-lt"/>
          <a:cs typeface="+mn-cs"/>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hdphoto" Target="../media/hdphoto2.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构造题选讲</a:t>
            </a:r>
            <a:endParaRPr lang="zh-CN" altLang="en-US" dirty="0"/>
          </a:p>
        </p:txBody>
      </p:sp>
      <p:sp>
        <p:nvSpPr>
          <p:cNvPr id="3" name="副标题 2"/>
          <p:cNvSpPr>
            <a:spLocks noGrp="1"/>
          </p:cNvSpPr>
          <p:nvPr>
            <p:ph type="subTitle" idx="1"/>
          </p:nvPr>
        </p:nvSpPr>
        <p:spPr/>
        <p:txBody>
          <a:bodyPr/>
          <a:lstStyle/>
          <a:p>
            <a:pPr algn="r"/>
            <a:r>
              <a:rPr lang="en-US" altLang="zh-CN" dirty="0" smtClean="0"/>
              <a:t>SJTU_</a:t>
            </a:r>
            <a:r>
              <a:rPr lang="zh-CN" altLang="en-US" dirty="0" smtClean="0"/>
              <a:t>作战动员</a:t>
            </a:r>
            <a:endParaRPr lang="en-US" altLang="zh-CN" dirty="0" smtClean="0"/>
          </a:p>
          <a:p>
            <a:pPr algn="r"/>
            <a:r>
              <a:rPr lang="en-US" altLang="zh-CN" dirty="0" err="1" smtClean="0"/>
              <a:t>TankEngineer</a:t>
            </a:r>
            <a:endParaRPr lang="en-US" altLang="zh-CN" dirty="0" smtClean="0"/>
          </a:p>
          <a:p>
            <a:pPr algn="r"/>
            <a:r>
              <a:rPr lang="zh-CN" altLang="en-US" dirty="0"/>
              <a:t>倪昊斌</a:t>
            </a:r>
          </a:p>
        </p:txBody>
      </p:sp>
    </p:spTree>
    <p:extLst>
      <p:ext uri="{BB962C8B-B14F-4D97-AF65-F5344CB8AC3E}">
        <p14:creationId xmlns:p14="http://schemas.microsoft.com/office/powerpoint/2010/main" val="191727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令</a:t>
            </a:r>
            <a:r>
              <a:rPr lang="en-US" altLang="zh-CN" dirty="0" smtClean="0"/>
              <a:t>l=1 r=10^19</a:t>
            </a:r>
            <a:r>
              <a:rPr lang="zh-CN" altLang="en-US" dirty="0" smtClean="0"/>
              <a:t>的数位和为</a:t>
            </a:r>
            <a:r>
              <a:rPr lang="en-US" altLang="zh-CN" dirty="0" smtClean="0"/>
              <a:t>s</a:t>
            </a:r>
          </a:p>
          <a:p>
            <a:endParaRPr lang="en-US" altLang="zh-CN" dirty="0"/>
          </a:p>
          <a:p>
            <a:r>
              <a:rPr lang="zh-CN" altLang="en-US" dirty="0" smtClean="0"/>
              <a:t>可以方便计算</a:t>
            </a:r>
            <a:endParaRPr lang="en-US" altLang="zh-CN" dirty="0" smtClean="0"/>
          </a:p>
          <a:p>
            <a:endParaRPr lang="en-US" altLang="zh-CN" dirty="0"/>
          </a:p>
          <a:p>
            <a:r>
              <a:rPr lang="zh-CN" altLang="en-US" dirty="0" smtClean="0"/>
              <a:t>则</a:t>
            </a:r>
            <a:r>
              <a:rPr lang="en-US" altLang="zh-CN" dirty="0" smtClean="0"/>
              <a:t>l=k r=10^19+k-1</a:t>
            </a:r>
            <a:r>
              <a:rPr lang="zh-CN" altLang="en-US" dirty="0" smtClean="0"/>
              <a:t>的数位和为</a:t>
            </a:r>
            <a:r>
              <a:rPr lang="en-US" altLang="zh-CN" dirty="0" smtClean="0"/>
              <a:t>s+k-1</a:t>
            </a:r>
            <a:r>
              <a:rPr lang="zh-CN" altLang="en-US" dirty="0" smtClean="0"/>
              <a:t>。</a:t>
            </a:r>
            <a:endParaRPr lang="en-US" altLang="zh-CN" dirty="0" smtClean="0"/>
          </a:p>
          <a:p>
            <a:endParaRPr lang="en-US" altLang="zh-CN" dirty="0" smtClean="0"/>
          </a:p>
          <a:p>
            <a:r>
              <a:rPr lang="zh-CN" altLang="en-US" dirty="0"/>
              <a:t>可</a:t>
            </a:r>
            <a:r>
              <a:rPr lang="zh-CN" altLang="en-US" dirty="0" smtClean="0"/>
              <a:t>构造答案</a:t>
            </a:r>
            <a:endParaRPr lang="en-US" altLang="zh-CN" dirty="0" smtClean="0"/>
          </a:p>
        </p:txBody>
      </p:sp>
    </p:spTree>
    <p:extLst>
      <p:ext uri="{BB962C8B-B14F-4D97-AF65-F5344CB8AC3E}">
        <p14:creationId xmlns:p14="http://schemas.microsoft.com/office/powerpoint/2010/main" val="5058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a:t>
            </a:r>
            <a:r>
              <a:rPr lang="en-US" altLang="zh-CN" dirty="0" err="1"/>
              <a:t>Stankevich</a:t>
            </a:r>
            <a:r>
              <a:rPr lang="en-US" altLang="zh-CN" dirty="0"/>
              <a:t> Contest </a:t>
            </a:r>
            <a:r>
              <a:rPr lang="en-US" altLang="zh-CN" dirty="0" smtClean="0"/>
              <a:t>44:</a:t>
            </a:r>
            <a:br>
              <a:rPr lang="en-US" altLang="zh-CN" dirty="0" smtClean="0"/>
            </a:br>
            <a:r>
              <a:rPr lang="en-US" altLang="zh-CN" dirty="0" smtClean="0"/>
              <a:t>H. Huffman Codes</a:t>
            </a:r>
            <a:endParaRPr lang="zh-CN" altLang="en-US" dirty="0"/>
          </a:p>
        </p:txBody>
      </p:sp>
      <p:sp>
        <p:nvSpPr>
          <p:cNvPr id="3" name="内容占位符 2"/>
          <p:cNvSpPr>
            <a:spLocks noGrp="1"/>
          </p:cNvSpPr>
          <p:nvPr>
            <p:ph idx="1"/>
          </p:nvPr>
        </p:nvSpPr>
        <p:spPr/>
        <p:txBody>
          <a:bodyPr/>
          <a:lstStyle/>
          <a:p>
            <a:r>
              <a:rPr lang="zh-CN" altLang="en-US" dirty="0"/>
              <a:t>给</a:t>
            </a:r>
            <a:r>
              <a:rPr lang="zh-CN" altLang="en-US" dirty="0" smtClean="0"/>
              <a:t>出</a:t>
            </a:r>
            <a:r>
              <a:rPr lang="en-US" altLang="zh-CN" dirty="0" smtClean="0"/>
              <a:t>n</a:t>
            </a:r>
            <a:r>
              <a:rPr lang="en-US" altLang="zh-CN" dirty="0"/>
              <a:t>&lt;=</a:t>
            </a:r>
            <a:r>
              <a:rPr lang="en-US" altLang="zh-CN" dirty="0" smtClean="0"/>
              <a:t>100</a:t>
            </a:r>
            <a:r>
              <a:rPr lang="zh-CN" altLang="en-US" dirty="0" smtClean="0"/>
              <a:t>个哈夫曼编码当中的</a:t>
            </a:r>
            <a:r>
              <a:rPr lang="en-US" altLang="zh-CN" dirty="0" smtClean="0"/>
              <a:t>0/1</a:t>
            </a:r>
            <a:r>
              <a:rPr lang="zh-CN" altLang="en-US" dirty="0" smtClean="0"/>
              <a:t>个数，问是否存在可能的哈夫曼编码。</a:t>
            </a:r>
            <a:endParaRPr lang="zh-CN" altLang="en-US" dirty="0"/>
          </a:p>
        </p:txBody>
      </p:sp>
    </p:spTree>
    <p:extLst>
      <p:ext uri="{BB962C8B-B14F-4D97-AF65-F5344CB8AC3E}">
        <p14:creationId xmlns:p14="http://schemas.microsoft.com/office/powerpoint/2010/main" val="98524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自底向上构建哈夫曼树。</a:t>
            </a:r>
            <a:endParaRPr lang="en-US" altLang="zh-CN" dirty="0" smtClean="0"/>
          </a:p>
          <a:p>
            <a:endParaRPr lang="en-US" altLang="zh-CN" dirty="0"/>
          </a:p>
          <a:p>
            <a:r>
              <a:rPr lang="en-US" altLang="zh-CN" dirty="0" smtClean="0"/>
              <a:t>0</a:t>
            </a:r>
            <a:r>
              <a:rPr lang="zh-CN" altLang="en-US" dirty="0" smtClean="0"/>
              <a:t>和</a:t>
            </a:r>
            <a:r>
              <a:rPr lang="en-US" altLang="zh-CN" dirty="0" smtClean="0"/>
              <a:t>1</a:t>
            </a:r>
            <a:r>
              <a:rPr lang="zh-CN" altLang="en-US" dirty="0" smtClean="0"/>
              <a:t>个数之和最大且</a:t>
            </a:r>
            <a:r>
              <a:rPr lang="en-US" altLang="zh-CN" dirty="0" smtClean="0"/>
              <a:t>1</a:t>
            </a:r>
            <a:r>
              <a:rPr lang="zh-CN" altLang="en-US" dirty="0" smtClean="0"/>
              <a:t>最多的点深度最深，且一定有一个</a:t>
            </a:r>
            <a:r>
              <a:rPr lang="en-US" altLang="zh-CN" dirty="0" smtClean="0"/>
              <a:t>1</a:t>
            </a:r>
            <a:r>
              <a:rPr lang="zh-CN" altLang="en-US" dirty="0" smtClean="0"/>
              <a:t>个数少</a:t>
            </a:r>
            <a:r>
              <a:rPr lang="en-US" altLang="zh-CN" dirty="0" smtClean="0"/>
              <a:t>1 0</a:t>
            </a:r>
            <a:r>
              <a:rPr lang="zh-CN" altLang="en-US" dirty="0" smtClean="0"/>
              <a:t>个数多一的点和其匹配。</a:t>
            </a:r>
            <a:endParaRPr lang="en-US" altLang="zh-CN" dirty="0" smtClean="0"/>
          </a:p>
          <a:p>
            <a:endParaRPr lang="en-US" altLang="zh-CN" dirty="0"/>
          </a:p>
          <a:p>
            <a:r>
              <a:rPr lang="zh-CN" altLang="en-US" dirty="0" smtClean="0"/>
              <a:t>合并两个点，得到一个新点。不断重复至构建完成或出现矛盾。 </a:t>
            </a:r>
            <a:endParaRPr lang="en-US" altLang="zh-CN" dirty="0" smtClean="0"/>
          </a:p>
        </p:txBody>
      </p:sp>
    </p:spTree>
    <p:extLst>
      <p:ext uri="{BB962C8B-B14F-4D97-AF65-F5344CB8AC3E}">
        <p14:creationId xmlns:p14="http://schemas.microsoft.com/office/powerpoint/2010/main" val="328778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CF209C: Trails and Glades</a:t>
            </a:r>
            <a:endParaRPr lang="zh-CN" altLang="en-US" dirty="0"/>
          </a:p>
        </p:txBody>
      </p:sp>
      <p:sp>
        <p:nvSpPr>
          <p:cNvPr id="3" name="内容占位符 2"/>
          <p:cNvSpPr>
            <a:spLocks noGrp="1"/>
          </p:cNvSpPr>
          <p:nvPr>
            <p:ph idx="1"/>
          </p:nvPr>
        </p:nvSpPr>
        <p:spPr/>
        <p:txBody>
          <a:bodyPr/>
          <a:lstStyle/>
          <a:p>
            <a:r>
              <a:rPr lang="zh-CN" altLang="en-US" dirty="0" smtClean="0"/>
              <a:t>有一张无向图</a:t>
            </a:r>
            <a:r>
              <a:rPr lang="en-US" altLang="zh-CN" dirty="0" smtClean="0"/>
              <a:t>&lt;=10^6</a:t>
            </a:r>
            <a:r>
              <a:rPr lang="zh-CN" altLang="en-US" dirty="0" smtClean="0"/>
              <a:t>。加最少的边使之有欧拉回路。</a:t>
            </a:r>
            <a:endParaRPr lang="zh-CN" altLang="en-US" dirty="0"/>
          </a:p>
        </p:txBody>
      </p:sp>
    </p:spTree>
    <p:extLst>
      <p:ext uri="{BB962C8B-B14F-4D97-AF65-F5344CB8AC3E}">
        <p14:creationId xmlns:p14="http://schemas.microsoft.com/office/powerpoint/2010/main" val="4251714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如果图连通，那么只需把奇度点两两相连即可。</a:t>
            </a:r>
            <a:endParaRPr lang="en-US" altLang="zh-CN" dirty="0" smtClean="0"/>
          </a:p>
          <a:p>
            <a:endParaRPr lang="en-US" altLang="zh-CN" dirty="0"/>
          </a:p>
          <a:p>
            <a:r>
              <a:rPr lang="zh-CN" altLang="en-US" dirty="0" smtClean="0"/>
              <a:t>如果图有</a:t>
            </a:r>
            <a:r>
              <a:rPr lang="en-US" altLang="zh-CN" dirty="0" smtClean="0"/>
              <a:t>k&gt;1</a:t>
            </a:r>
            <a:r>
              <a:rPr lang="zh-CN" altLang="en-US" dirty="0" smtClean="0"/>
              <a:t>个连通块，则至少需要</a:t>
            </a:r>
            <a:r>
              <a:rPr lang="en-US" altLang="zh-CN" dirty="0" smtClean="0"/>
              <a:t>k-1</a:t>
            </a:r>
            <a:r>
              <a:rPr lang="zh-CN" altLang="en-US" dirty="0" smtClean="0"/>
              <a:t>条边把它们先连成一个连通块。</a:t>
            </a:r>
            <a:endParaRPr lang="en-US" altLang="zh-CN" dirty="0" smtClean="0"/>
          </a:p>
          <a:p>
            <a:endParaRPr lang="en-US" altLang="zh-CN" dirty="0"/>
          </a:p>
          <a:p>
            <a:r>
              <a:rPr lang="zh-CN" altLang="en-US" dirty="0" smtClean="0"/>
              <a:t>优先选取奇度点向外连。</a:t>
            </a:r>
            <a:endParaRPr lang="zh-CN" altLang="en-US" dirty="0"/>
          </a:p>
        </p:txBody>
      </p:sp>
    </p:spTree>
    <p:extLst>
      <p:ext uri="{BB962C8B-B14F-4D97-AF65-F5344CB8AC3E}">
        <p14:creationId xmlns:p14="http://schemas.microsoft.com/office/powerpoint/2010/main" val="89524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Easy</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4" name="组合 3"/>
          <p:cNvGrpSpPr/>
          <p:nvPr/>
        </p:nvGrpSpPr>
        <p:grpSpPr>
          <a:xfrm>
            <a:off x="4283968" y="1052736"/>
            <a:ext cx="3659832" cy="4381495"/>
            <a:chOff x="4075550" y="1052736"/>
            <a:chExt cx="3659832" cy="4381495"/>
          </a:xfrm>
        </p:grpSpPr>
        <p:pic>
          <p:nvPicPr>
            <p:cNvPr id="3075" name="Picture 3" descr="D:\9998 历史的收藏夹\高宇\QQ图片20140604002305.jpg"/>
            <p:cNvPicPr>
              <a:picLocks noChangeAspect="1" noChangeArrowheads="1"/>
            </p:cNvPicPr>
            <p:nvPr/>
          </p:nvPicPr>
          <p:blipFill rotWithShape="1">
            <a:blip r:embed="rId2">
              <a:extLst>
                <a:ext uri="{28A0092B-C50C-407E-A947-70E740481C1C}">
                  <a14:useLocalDpi xmlns:a14="http://schemas.microsoft.com/office/drawing/2010/main" val="0"/>
                </a:ext>
              </a:extLst>
            </a:blip>
            <a:srcRect l="425" t="14890" r="36971" b="29491"/>
            <a:stretch/>
          </p:blipFill>
          <p:spPr bwMode="auto">
            <a:xfrm>
              <a:off x="4211960" y="1052736"/>
              <a:ext cx="3387012" cy="4012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75550" y="5064899"/>
              <a:ext cx="3659832"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ArchDruid</a:t>
              </a:r>
              <a:r>
                <a:rPr lang="en-US" altLang="zh-CN" b="1" dirty="0" smtClean="0">
                  <a:solidFill>
                    <a:srgbClr val="FF0000"/>
                  </a:solidFill>
                </a:rPr>
                <a:t> </a:t>
              </a:r>
              <a:r>
                <a:rPr lang="en-US" altLang="zh-CN" b="1" dirty="0" smtClean="0"/>
                <a:t>Class</a:t>
              </a:r>
              <a:endParaRPr lang="zh-CN" altLang="en-US" b="1" dirty="0"/>
            </a:p>
          </p:txBody>
        </p:sp>
      </p:grpSp>
    </p:spTree>
    <p:extLst>
      <p:ext uri="{BB962C8B-B14F-4D97-AF65-F5344CB8AC3E}">
        <p14:creationId xmlns:p14="http://schemas.microsoft.com/office/powerpoint/2010/main" val="3388009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ZOJ3823: Excavator Contest</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n*n</a:t>
            </a:r>
            <a:r>
              <a:rPr lang="zh-CN" altLang="en-US" dirty="0" smtClean="0"/>
              <a:t>的网格上，由边界某个格子出发四连通经过所有格子一次且仅一次再回到边界上，要求拐弯的数量至少有</a:t>
            </a:r>
            <a:r>
              <a:rPr lang="en-US" altLang="zh-CN" dirty="0" smtClean="0"/>
              <a:t>n*(n-1)-1</a:t>
            </a:r>
            <a:r>
              <a:rPr lang="zh-CN" altLang="en-US" dirty="0" smtClean="0"/>
              <a:t>次。</a:t>
            </a:r>
            <a:endParaRPr lang="zh-CN" altLang="en-US" dirty="0"/>
          </a:p>
        </p:txBody>
      </p:sp>
    </p:spTree>
    <p:extLst>
      <p:ext uri="{BB962C8B-B14F-4D97-AF65-F5344CB8AC3E}">
        <p14:creationId xmlns:p14="http://schemas.microsoft.com/office/powerpoint/2010/main" val="24792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n=2</a:t>
            </a:r>
            <a:endParaRPr lang="zh-CN" altLang="en-US" dirty="0"/>
          </a:p>
        </p:txBody>
      </p:sp>
      <p:sp>
        <p:nvSpPr>
          <p:cNvPr id="4" name="矩形 3"/>
          <p:cNvSpPr/>
          <p:nvPr/>
        </p:nvSpPr>
        <p:spPr bwMode="auto">
          <a:xfrm>
            <a:off x="3491880" y="3284984"/>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6" name="直接连接符 5"/>
          <p:cNvCxnSpPr>
            <a:stCxn id="4" idx="1"/>
            <a:endCxn id="4" idx="3"/>
          </p:cNvCxnSpPr>
          <p:nvPr/>
        </p:nvCxnSpPr>
        <p:spPr bwMode="auto">
          <a:xfrm>
            <a:off x="3491880" y="4365104"/>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0"/>
            <a:endCxn id="4" idx="2"/>
          </p:cNvCxnSpPr>
          <p:nvPr/>
        </p:nvCxnSpPr>
        <p:spPr bwMode="auto">
          <a:xfrm>
            <a:off x="4572000" y="3284984"/>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406794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4067944" y="4869160"/>
            <a:ext cx="108012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514806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80729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n=3</a:t>
            </a:r>
            <a:endParaRPr lang="zh-CN" altLang="en-US" dirty="0"/>
          </a:p>
        </p:txBody>
      </p:sp>
      <p:sp>
        <p:nvSpPr>
          <p:cNvPr id="4" name="矩形 3"/>
          <p:cNvSpPr/>
          <p:nvPr/>
        </p:nvSpPr>
        <p:spPr bwMode="auto">
          <a:xfrm>
            <a:off x="3491880" y="3343605"/>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6" name="直接连接符 5"/>
          <p:cNvCxnSpPr/>
          <p:nvPr/>
        </p:nvCxnSpPr>
        <p:spPr bwMode="auto">
          <a:xfrm>
            <a:off x="3491880" y="406368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491880" y="478376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421196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93204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385192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3851920" y="442372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3851920" y="51438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4572000" y="5134542"/>
            <a:ext cx="720080" cy="926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5292080" y="4423725"/>
            <a:ext cx="0" cy="710817"/>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4572000" y="442372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457200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4572000" y="370364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97434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n=4</a:t>
            </a:r>
            <a:endParaRPr lang="zh-CN" altLang="en-US" dirty="0"/>
          </a:p>
        </p:txBody>
      </p:sp>
      <p:sp>
        <p:nvSpPr>
          <p:cNvPr id="4" name="矩形 3"/>
          <p:cNvSpPr/>
          <p:nvPr/>
        </p:nvSpPr>
        <p:spPr bwMode="auto">
          <a:xfrm>
            <a:off x="3118656" y="2708920"/>
            <a:ext cx="2880320" cy="28803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6" name="直接连接符 5"/>
          <p:cNvCxnSpPr/>
          <p:nvPr/>
        </p:nvCxnSpPr>
        <p:spPr bwMode="auto">
          <a:xfrm>
            <a:off x="3118656" y="34290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1"/>
            <a:endCxn id="4" idx="3"/>
          </p:cNvCxnSpPr>
          <p:nvPr/>
        </p:nvCxnSpPr>
        <p:spPr bwMode="auto">
          <a:xfrm>
            <a:off x="3118656" y="414908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3118656" y="486916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385192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a:stCxn id="4" idx="0"/>
            <a:endCxn id="4" idx="2"/>
          </p:cNvCxnSpPr>
          <p:nvPr/>
        </p:nvCxnSpPr>
        <p:spPr bwMode="auto">
          <a:xfrm>
            <a:off x="4558816"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29208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349188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496754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6200000">
            <a:off x="4607500" y="34289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3851920" y="34290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10800000">
            <a:off x="3491880" y="37504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3151516"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3151516"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511557" y="52292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rot="16200000">
            <a:off x="3871597"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4231637"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rot="5400000">
            <a:off x="459167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4951717" y="52466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rot="16200000">
            <a:off x="5302494"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5302494" y="414907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0800000">
            <a:off x="4951717" y="378903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779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Trivial</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5" name="组合 4"/>
          <p:cNvGrpSpPr/>
          <p:nvPr/>
        </p:nvGrpSpPr>
        <p:grpSpPr>
          <a:xfrm>
            <a:off x="4512568" y="1772816"/>
            <a:ext cx="3107754" cy="3249652"/>
            <a:chOff x="4374865" y="1772816"/>
            <a:chExt cx="3107754" cy="3249652"/>
          </a:xfrm>
        </p:grpSpPr>
        <p:pic>
          <p:nvPicPr>
            <p:cNvPr id="1025" name="Picture 1" descr="D:\9998 历史的收藏夹\郭晓旭\photo.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000" r="100000">
                          <a14:foregroundMark x1="48667" y1="84000" x2="48667" y2="84000"/>
                          <a14:foregroundMark x1="9333" y1="82667" x2="9333" y2="82667"/>
                          <a14:foregroundMark x1="14333" y1="73000" x2="14333" y2="73000"/>
                        </a14:backgroundRemoval>
                      </a14:imgEffect>
                    </a14:imgLayer>
                  </a14:imgProps>
                </a:ext>
                <a:ext uri="{28A0092B-C50C-407E-A947-70E740481C1C}">
                  <a14:useLocalDpi xmlns:a14="http://schemas.microsoft.com/office/drawing/2010/main" val="0"/>
                </a:ext>
              </a:extLst>
            </a:blip>
            <a:srcRect/>
            <a:stretch>
              <a:fillRect/>
            </a:stretch>
          </p:blipFill>
          <p:spPr bwMode="auto">
            <a:xfrm>
              <a:off x="4499992" y="177281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74865" y="4653136"/>
              <a:ext cx="3107754"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Ftiasch</a:t>
              </a:r>
              <a:r>
                <a:rPr lang="en-US" altLang="zh-CN" b="1" dirty="0" smtClean="0"/>
                <a:t> Class</a:t>
              </a:r>
              <a:endParaRPr lang="zh-CN" altLang="en-US" b="1" dirty="0"/>
            </a:p>
          </p:txBody>
        </p:sp>
      </p:grpSp>
    </p:spTree>
    <p:extLst>
      <p:ext uri="{BB962C8B-B14F-4D97-AF65-F5344CB8AC3E}">
        <p14:creationId xmlns:p14="http://schemas.microsoft.com/office/powerpoint/2010/main" val="3751112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n=5</a:t>
            </a:r>
            <a:endParaRPr lang="zh-CN" altLang="en-US" dirty="0"/>
          </a:p>
        </p:txBody>
      </p:sp>
      <p:sp>
        <p:nvSpPr>
          <p:cNvPr id="8" name="矩形 7"/>
          <p:cNvSpPr/>
          <p:nvPr/>
        </p:nvSpPr>
        <p:spPr bwMode="auto">
          <a:xfrm>
            <a:off x="2843808" y="2204864"/>
            <a:ext cx="3600400" cy="3600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10" name="直接连接符 9"/>
          <p:cNvCxnSpPr/>
          <p:nvPr/>
        </p:nvCxnSpPr>
        <p:spPr bwMode="auto">
          <a:xfrm>
            <a:off x="2843808" y="292494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843808" y="364502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843808" y="436510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843808" y="508518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56388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428396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500404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572412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3203848" y="25649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rot="5400000">
            <a:off x="3563889"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10800000">
            <a:off x="3203850" y="326530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5400000">
            <a:off x="2843809" y="36450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a:off x="3203850" y="401784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5400000">
            <a:off x="3574235" y="43651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10800000">
            <a:off x="3177883" y="468680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284380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214196" y="54452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3934276" y="54393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428396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4654356" y="47251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5015411"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5364088" y="543345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5704250" y="50468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6200000">
            <a:off x="5704250" y="432676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10800000">
            <a:off x="537545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0800000">
            <a:off x="465537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6200000">
            <a:off x="4303445" y="36066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rot="16200000">
            <a:off x="4303445" y="28866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a:off x="4663485" y="252656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rot="5400000">
            <a:off x="5023525"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a:off x="5383565" y="32466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rot="16200000">
            <a:off x="5712364" y="288477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7034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n=6</a:t>
            </a:r>
            <a:endParaRPr lang="zh-CN" altLang="en-US" dirty="0"/>
          </a:p>
        </p:txBody>
      </p:sp>
      <p:sp>
        <p:nvSpPr>
          <p:cNvPr id="8" name="矩形 7"/>
          <p:cNvSpPr/>
          <p:nvPr/>
        </p:nvSpPr>
        <p:spPr bwMode="auto">
          <a:xfrm>
            <a:off x="2411760" y="1988840"/>
            <a:ext cx="4320480" cy="432048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10" name="直接连接符 9"/>
          <p:cNvCxnSpPr/>
          <p:nvPr/>
        </p:nvCxnSpPr>
        <p:spPr bwMode="auto">
          <a:xfrm>
            <a:off x="2411760" y="270892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411760" y="342900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411760" y="414908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411760" y="486916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411760" y="558924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13184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85192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4551716"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529208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01216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2798373" y="23488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rot="5400000">
            <a:off x="3152734" y="27089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0800000">
            <a:off x="2798373"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2438333" y="342900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2815614" y="37890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rot="5400000">
            <a:off x="3158413"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10800000">
            <a:off x="2815614"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2432653"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rot="5400000">
            <a:off x="2432653" y="560992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2815613" y="596996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3158413" y="558924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3535694" y="524988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3880724" y="563994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4240764" y="599998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4600804" y="56547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4995935" y="529471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5400000">
            <a:off x="5355975" y="565678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716015" y="601682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rot="16200000">
            <a:off x="6046847" y="560810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6200000">
            <a:off x="604684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0800000">
            <a:off x="5686807" y="379147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rot="10800000">
            <a:off x="5018654" y="45115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rot="10800000">
            <a:off x="4275855" y="45115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6200000">
            <a:off x="6046847" y="414725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p:nvPr/>
        </p:nvCxnSpPr>
        <p:spPr bwMode="auto">
          <a:xfrm rot="5400000">
            <a:off x="5378694" y="415151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16200000">
            <a:off x="3916221" y="415151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a:off x="4255774" y="379147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16200000">
            <a:off x="4614800" y="342717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rot="10800000">
            <a:off x="4275855" y="306713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rot="16200000">
            <a:off x="3932449" y="270709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p:nvPr/>
        </p:nvCxnSpPr>
        <p:spPr bwMode="auto">
          <a:xfrm>
            <a:off x="4298573"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a:off x="5033257"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rot="5400000">
            <a:off x="5355975"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a:off x="5753337" y="310689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rot="16200000">
            <a:off x="6113377"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93262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沿着左边沿和下边缘走一圈，接着递归套用</a:t>
            </a:r>
            <a:r>
              <a:rPr lang="en-US" altLang="zh-CN" dirty="0" smtClean="0"/>
              <a:t>n-2</a:t>
            </a:r>
            <a:r>
              <a:rPr lang="zh-CN" altLang="en-US" dirty="0" smtClean="0"/>
              <a:t>的构造方案。</a:t>
            </a:r>
            <a:endParaRPr lang="en-US" altLang="zh-CN" dirty="0" smtClean="0"/>
          </a:p>
          <a:p>
            <a:endParaRPr lang="en-US" altLang="zh-CN" dirty="0"/>
          </a:p>
          <a:p>
            <a:r>
              <a:rPr lang="zh-CN" altLang="en-US" dirty="0" smtClean="0"/>
              <a:t>走左下边沿的方案奇偶略有区别。</a:t>
            </a:r>
            <a:endParaRPr lang="zh-CN" altLang="en-US" dirty="0"/>
          </a:p>
        </p:txBody>
      </p:sp>
    </p:spTree>
    <p:extLst>
      <p:ext uri="{BB962C8B-B14F-4D97-AF65-F5344CB8AC3E}">
        <p14:creationId xmlns:p14="http://schemas.microsoft.com/office/powerpoint/2010/main" val="2408562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Latvia U </a:t>
            </a:r>
            <a:r>
              <a:rPr lang="en-US" altLang="zh-CN" dirty="0" smtClean="0"/>
              <a:t>Contest14: G. Mosaic</a:t>
            </a:r>
            <a:endParaRPr lang="zh-CN" altLang="en-US" dirty="0"/>
          </a:p>
        </p:txBody>
      </p:sp>
      <p:sp>
        <p:nvSpPr>
          <p:cNvPr id="3" name="内容占位符 2"/>
          <p:cNvSpPr>
            <a:spLocks noGrp="1"/>
          </p:cNvSpPr>
          <p:nvPr>
            <p:ph idx="1"/>
          </p:nvPr>
        </p:nvSpPr>
        <p:spPr/>
        <p:txBody>
          <a:bodyPr/>
          <a:lstStyle/>
          <a:p>
            <a:r>
              <a:rPr lang="zh-CN" altLang="en-US" dirty="0" smtClean="0"/>
              <a:t>有三种颜色的珠子各</a:t>
            </a:r>
            <a:r>
              <a:rPr lang="en-US" altLang="zh-CN" dirty="0" err="1" smtClean="0"/>
              <a:t>a,b,c</a:t>
            </a:r>
            <a:r>
              <a:rPr lang="en-US" altLang="zh-CN" dirty="0" smtClean="0"/>
              <a:t>&lt;=2^31</a:t>
            </a:r>
            <a:r>
              <a:rPr lang="zh-CN" altLang="en-US" dirty="0" smtClean="0"/>
              <a:t>个，给出方案铺满</a:t>
            </a:r>
            <a:r>
              <a:rPr lang="zh-CN" altLang="en-US" dirty="0"/>
              <a:t>若干层的</a:t>
            </a:r>
            <a:r>
              <a:rPr lang="zh-CN" altLang="en-US" dirty="0" smtClean="0"/>
              <a:t>三角形，且每层颜色必须相同。</a:t>
            </a:r>
            <a:endParaRPr lang="zh-CN" altLang="en-US" dirty="0"/>
          </a:p>
        </p:txBody>
      </p:sp>
      <p:sp>
        <p:nvSpPr>
          <p:cNvPr id="4" name="椭圆 3"/>
          <p:cNvSpPr/>
          <p:nvPr/>
        </p:nvSpPr>
        <p:spPr bwMode="auto">
          <a:xfrm>
            <a:off x="4139952" y="3573016"/>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6" name="椭圆 5"/>
          <p:cNvSpPr/>
          <p:nvPr/>
        </p:nvSpPr>
        <p:spPr bwMode="auto">
          <a:xfrm>
            <a:off x="3850770"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7" name="椭圆 6"/>
          <p:cNvSpPr/>
          <p:nvPr/>
        </p:nvSpPr>
        <p:spPr bwMode="auto">
          <a:xfrm>
            <a:off x="4436469"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 name="椭圆 7"/>
          <p:cNvSpPr/>
          <p:nvPr/>
        </p:nvSpPr>
        <p:spPr bwMode="auto">
          <a:xfrm>
            <a:off x="359874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002060"/>
              </a:solidFill>
              <a:effectLst/>
              <a:latin typeface="Tahoma" pitchFamily="34" charset="0"/>
              <a:cs typeface="Times New Roman" pitchFamily="18" charset="0"/>
            </a:endParaRPr>
          </a:p>
        </p:txBody>
      </p:sp>
      <p:sp>
        <p:nvSpPr>
          <p:cNvPr id="9" name="椭圆 8"/>
          <p:cNvSpPr/>
          <p:nvPr/>
        </p:nvSpPr>
        <p:spPr bwMode="auto">
          <a:xfrm>
            <a:off x="413995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002060"/>
              </a:solidFill>
              <a:effectLst/>
              <a:latin typeface="Tahoma" pitchFamily="34" charset="0"/>
              <a:cs typeface="Times New Roman" pitchFamily="18" charset="0"/>
            </a:endParaRPr>
          </a:p>
        </p:txBody>
      </p:sp>
      <p:sp>
        <p:nvSpPr>
          <p:cNvPr id="10" name="椭圆 9"/>
          <p:cNvSpPr/>
          <p:nvPr/>
        </p:nvSpPr>
        <p:spPr bwMode="auto">
          <a:xfrm>
            <a:off x="4688497"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002060"/>
              </a:solidFill>
              <a:effectLst/>
              <a:latin typeface="Tahoma" pitchFamily="34" charset="0"/>
              <a:cs typeface="Times New Roman" pitchFamily="18" charset="0"/>
            </a:endParaRPr>
          </a:p>
        </p:txBody>
      </p:sp>
      <p:sp>
        <p:nvSpPr>
          <p:cNvPr id="11" name="椭圆 10"/>
          <p:cNvSpPr/>
          <p:nvPr/>
        </p:nvSpPr>
        <p:spPr bwMode="auto">
          <a:xfrm>
            <a:off x="334671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2" name="椭圆 11"/>
          <p:cNvSpPr/>
          <p:nvPr/>
        </p:nvSpPr>
        <p:spPr bwMode="auto">
          <a:xfrm>
            <a:off x="388792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3" name="椭圆 12"/>
          <p:cNvSpPr/>
          <p:nvPr/>
        </p:nvSpPr>
        <p:spPr bwMode="auto">
          <a:xfrm>
            <a:off x="4436469"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4" name="椭圆 13"/>
          <p:cNvSpPr/>
          <p:nvPr/>
        </p:nvSpPr>
        <p:spPr bwMode="auto">
          <a:xfrm>
            <a:off x="4960470"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5" name="椭圆 14"/>
          <p:cNvSpPr/>
          <p:nvPr/>
        </p:nvSpPr>
        <p:spPr bwMode="auto">
          <a:xfrm>
            <a:off x="3094686"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6" name="椭圆 15"/>
          <p:cNvSpPr/>
          <p:nvPr/>
        </p:nvSpPr>
        <p:spPr bwMode="auto">
          <a:xfrm>
            <a:off x="3632955"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8" name="椭圆 17"/>
          <p:cNvSpPr/>
          <p:nvPr/>
        </p:nvSpPr>
        <p:spPr bwMode="auto">
          <a:xfrm>
            <a:off x="4155570"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9" name="椭圆 18"/>
          <p:cNvSpPr/>
          <p:nvPr/>
        </p:nvSpPr>
        <p:spPr bwMode="auto">
          <a:xfrm>
            <a:off x="4688497"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20" name="椭圆 19"/>
          <p:cNvSpPr/>
          <p:nvPr/>
        </p:nvSpPr>
        <p:spPr bwMode="auto">
          <a:xfrm>
            <a:off x="5212498"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Tree>
    <p:extLst>
      <p:ext uri="{BB962C8B-B14F-4D97-AF65-F5344CB8AC3E}">
        <p14:creationId xmlns:p14="http://schemas.microsoft.com/office/powerpoint/2010/main" val="902348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猜测：</a:t>
            </a:r>
            <a:r>
              <a:rPr lang="en-US" altLang="zh-CN" dirty="0" err="1" smtClean="0"/>
              <a:t>a+b+c</a:t>
            </a:r>
            <a:r>
              <a:rPr lang="zh-CN" altLang="en-US" dirty="0" smtClean="0"/>
              <a:t>为某个三角形数时必有解</a:t>
            </a:r>
            <a:endParaRPr lang="en-US" altLang="zh-CN" dirty="0" smtClean="0"/>
          </a:p>
          <a:p>
            <a:endParaRPr lang="en-US" altLang="zh-CN" dirty="0"/>
          </a:p>
          <a:p>
            <a:r>
              <a:rPr lang="zh-CN" altLang="en-US" dirty="0" smtClean="0"/>
              <a:t>构造：每次</a:t>
            </a:r>
            <a:r>
              <a:rPr lang="zh-CN" altLang="en-US" dirty="0"/>
              <a:t>用</a:t>
            </a:r>
            <a:r>
              <a:rPr lang="zh-CN" altLang="en-US" dirty="0" smtClean="0"/>
              <a:t>最多的颜色填最后一行</a:t>
            </a:r>
            <a:endParaRPr lang="zh-CN" altLang="en-US" dirty="0"/>
          </a:p>
          <a:p>
            <a:endParaRPr lang="en-US" altLang="zh-CN" dirty="0"/>
          </a:p>
          <a:p>
            <a:r>
              <a:rPr lang="zh-CN" altLang="en-US" dirty="0" smtClean="0"/>
              <a:t>反例：</a:t>
            </a:r>
            <a:r>
              <a:rPr lang="en-US" altLang="zh-CN" dirty="0" smtClean="0"/>
              <a:t>2 2 2 or 1 1 1</a:t>
            </a:r>
          </a:p>
        </p:txBody>
      </p:sp>
    </p:spTree>
    <p:extLst>
      <p:ext uri="{BB962C8B-B14F-4D97-AF65-F5344CB8AC3E}">
        <p14:creationId xmlns:p14="http://schemas.microsoft.com/office/powerpoint/2010/main" val="326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补丁</a:t>
            </a:r>
            <a:r>
              <a:rPr lang="zh-CN" altLang="en-US" dirty="0"/>
              <a:t>：如果有两个</a:t>
            </a:r>
            <a:r>
              <a:rPr lang="en-US" altLang="zh-CN" dirty="0"/>
              <a:t>2</a:t>
            </a:r>
            <a:r>
              <a:rPr lang="zh-CN" altLang="en-US" dirty="0"/>
              <a:t>或者两个</a:t>
            </a:r>
            <a:r>
              <a:rPr lang="en-US" altLang="zh-CN" dirty="0"/>
              <a:t>1</a:t>
            </a:r>
            <a:r>
              <a:rPr lang="zh-CN" altLang="en-US" dirty="0"/>
              <a:t>无解</a:t>
            </a:r>
            <a:endParaRPr lang="en-US" altLang="zh-CN" dirty="0"/>
          </a:p>
          <a:p>
            <a:endParaRPr lang="en-US" altLang="zh-CN" dirty="0" smtClean="0"/>
          </a:p>
          <a:p>
            <a:r>
              <a:rPr lang="en-US" altLang="zh-CN" dirty="0" smtClean="0"/>
              <a:t>n=1 0 0 1  trivial</a:t>
            </a:r>
          </a:p>
          <a:p>
            <a:r>
              <a:rPr lang="en-US" altLang="zh-CN" dirty="0" smtClean="0"/>
              <a:t>n=2 1 1 1 </a:t>
            </a:r>
            <a:r>
              <a:rPr lang="zh-CN" altLang="en-US" dirty="0"/>
              <a:t>无解</a:t>
            </a:r>
            <a:r>
              <a:rPr lang="en-US" altLang="zh-CN" dirty="0" smtClean="0"/>
              <a:t> 0 1 2  0 0 3  trivial</a:t>
            </a:r>
          </a:p>
          <a:p>
            <a:r>
              <a:rPr lang="en-US" altLang="zh-CN" dirty="0" smtClean="0"/>
              <a:t>n=3 2 2 2 </a:t>
            </a:r>
            <a:r>
              <a:rPr lang="zh-CN" altLang="en-US" dirty="0" smtClean="0"/>
              <a:t>否则必有一个</a:t>
            </a:r>
            <a:r>
              <a:rPr lang="en-US" altLang="zh-CN" dirty="0" smtClean="0"/>
              <a:t>&gt;=3</a:t>
            </a:r>
            <a:endParaRPr lang="zh-CN" altLang="en-US" dirty="0"/>
          </a:p>
        </p:txBody>
      </p:sp>
    </p:spTree>
    <p:extLst>
      <p:ext uri="{BB962C8B-B14F-4D97-AF65-F5344CB8AC3E}">
        <p14:creationId xmlns:p14="http://schemas.microsoft.com/office/powerpoint/2010/main" val="14419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n&gt;3</a:t>
            </a:r>
            <a:r>
              <a:rPr lang="zh-CN" altLang="en-US" dirty="0" smtClean="0"/>
              <a:t>设</a:t>
            </a:r>
            <a:r>
              <a:rPr lang="en-US" altLang="zh-CN" dirty="0" err="1"/>
              <a:t>a+b+c</a:t>
            </a:r>
            <a:r>
              <a:rPr lang="en-US" altLang="zh-CN" dirty="0"/>
              <a:t>=n(n+1)/</a:t>
            </a:r>
            <a:r>
              <a:rPr lang="en-US" altLang="zh-CN" dirty="0" smtClean="0"/>
              <a:t>2 c&lt;=</a:t>
            </a:r>
            <a:r>
              <a:rPr lang="en-US" altLang="zh-CN" dirty="0"/>
              <a:t>b&lt;=</a:t>
            </a:r>
            <a:r>
              <a:rPr lang="en-US" altLang="zh-CN" dirty="0" smtClean="0"/>
              <a:t>a</a:t>
            </a:r>
          </a:p>
          <a:p>
            <a:endParaRPr lang="en-US" altLang="zh-CN" dirty="0"/>
          </a:p>
          <a:p>
            <a:r>
              <a:rPr lang="zh-CN" altLang="en-US" dirty="0" smtClean="0"/>
              <a:t>由</a:t>
            </a:r>
            <a:r>
              <a:rPr lang="en-US" altLang="zh-CN" dirty="0" smtClean="0"/>
              <a:t>n(n+1)/2&gt;3(n-1)</a:t>
            </a:r>
            <a:r>
              <a:rPr lang="zh-CN" altLang="en-US" dirty="0" smtClean="0"/>
              <a:t>知</a:t>
            </a:r>
            <a:r>
              <a:rPr lang="en-US" altLang="zh-CN" dirty="0" smtClean="0"/>
              <a:t>a&gt;=n</a:t>
            </a:r>
          </a:p>
          <a:p>
            <a:endParaRPr lang="en-US" altLang="zh-CN" dirty="0"/>
          </a:p>
          <a:p>
            <a:r>
              <a:rPr lang="zh-CN" altLang="en-US" dirty="0" smtClean="0"/>
              <a:t>若</a:t>
            </a:r>
            <a:r>
              <a:rPr lang="en-US" altLang="zh-CN" dirty="0" smtClean="0"/>
              <a:t>n&gt;b</a:t>
            </a:r>
            <a:r>
              <a:rPr lang="zh-CN" altLang="en-US" dirty="0" smtClean="0"/>
              <a:t>只能放</a:t>
            </a:r>
            <a:r>
              <a:rPr lang="en-US" altLang="zh-CN" dirty="0" smtClean="0"/>
              <a:t>a </a:t>
            </a:r>
            <a:r>
              <a:rPr lang="zh-CN" altLang="en-US" dirty="0" smtClean="0"/>
              <a:t>转化为</a:t>
            </a:r>
            <a:r>
              <a:rPr lang="en-US" altLang="zh-CN" dirty="0" smtClean="0"/>
              <a:t>n-1 </a:t>
            </a:r>
            <a:r>
              <a:rPr lang="zh-CN" altLang="en-US" dirty="0" smtClean="0"/>
              <a:t>否则称这一列为可选择的 先放</a:t>
            </a:r>
            <a:r>
              <a:rPr lang="en-US" altLang="zh-CN" dirty="0" smtClean="0"/>
              <a:t>a</a:t>
            </a:r>
            <a:endParaRPr lang="en-US" altLang="zh-CN" dirty="0"/>
          </a:p>
          <a:p>
            <a:endParaRPr lang="zh-CN" altLang="en-US" dirty="0"/>
          </a:p>
        </p:txBody>
      </p:sp>
    </p:spTree>
    <p:extLst>
      <p:ext uri="{BB962C8B-B14F-4D97-AF65-F5344CB8AC3E}">
        <p14:creationId xmlns:p14="http://schemas.microsoft.com/office/powerpoint/2010/main" val="117355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若最后出现了</a:t>
            </a:r>
            <a:r>
              <a:rPr lang="en-US" altLang="zh-CN" dirty="0" smtClean="0"/>
              <a:t>2 2 2 or 1 1 1</a:t>
            </a:r>
            <a:r>
              <a:rPr lang="zh-CN" altLang="en-US" dirty="0" smtClean="0"/>
              <a:t>且前面存在可选择的列</a:t>
            </a:r>
            <a:r>
              <a:rPr lang="zh-CN" altLang="en-US" dirty="0"/>
              <a:t>。</a:t>
            </a:r>
            <a:endParaRPr lang="en-US" altLang="zh-CN" dirty="0" smtClean="0"/>
          </a:p>
          <a:p>
            <a:endParaRPr lang="en-US" altLang="zh-CN" dirty="0"/>
          </a:p>
          <a:p>
            <a:r>
              <a:rPr lang="zh-CN" altLang="en-US" dirty="0" smtClean="0"/>
              <a:t>找到最小的可选择的列</a:t>
            </a:r>
            <a:r>
              <a:rPr lang="en-US" altLang="zh-CN" dirty="0" smtClean="0"/>
              <a:t>k</a:t>
            </a:r>
            <a:r>
              <a:rPr lang="zh-CN" altLang="en-US" dirty="0" smtClean="0"/>
              <a:t>，则</a:t>
            </a:r>
            <a:r>
              <a:rPr lang="en-US" altLang="zh-CN" dirty="0" smtClean="0"/>
              <a:t>k</a:t>
            </a:r>
            <a:r>
              <a:rPr lang="zh-CN" altLang="en-US" dirty="0" smtClean="0"/>
              <a:t>和</a:t>
            </a:r>
            <a:r>
              <a:rPr lang="en-US" altLang="zh-CN" dirty="0" smtClean="0"/>
              <a:t>k-1</a:t>
            </a:r>
            <a:r>
              <a:rPr lang="zh-CN" altLang="en-US" dirty="0" smtClean="0"/>
              <a:t>列必然颜色不同，且交换</a:t>
            </a:r>
            <a:r>
              <a:rPr lang="en-US" altLang="zh-CN" dirty="0" smtClean="0"/>
              <a:t>k</a:t>
            </a:r>
            <a:r>
              <a:rPr lang="zh-CN" altLang="en-US" dirty="0" smtClean="0"/>
              <a:t>和</a:t>
            </a:r>
            <a:r>
              <a:rPr lang="en-US" altLang="zh-CN" dirty="0" smtClean="0"/>
              <a:t>k-1</a:t>
            </a:r>
            <a:r>
              <a:rPr lang="zh-CN" altLang="en-US" dirty="0" smtClean="0"/>
              <a:t>列的颜色必然是合法的，使之变成</a:t>
            </a:r>
            <a:r>
              <a:rPr lang="en-US" altLang="zh-CN" dirty="0" smtClean="0"/>
              <a:t>1 2 3</a:t>
            </a:r>
            <a:r>
              <a:rPr lang="zh-CN" altLang="en-US" dirty="0" smtClean="0"/>
              <a:t>或</a:t>
            </a:r>
            <a:r>
              <a:rPr lang="en-US" altLang="zh-CN" dirty="0" smtClean="0"/>
              <a:t>0 1 2</a:t>
            </a:r>
            <a:r>
              <a:rPr lang="zh-CN" altLang="en-US" dirty="0" smtClean="0"/>
              <a:t>即可。</a:t>
            </a:r>
            <a:endParaRPr lang="zh-CN" altLang="en-US" dirty="0"/>
          </a:p>
        </p:txBody>
      </p:sp>
    </p:spTree>
    <p:extLst>
      <p:ext uri="{BB962C8B-B14F-4D97-AF65-F5344CB8AC3E}">
        <p14:creationId xmlns:p14="http://schemas.microsoft.com/office/powerpoint/2010/main" val="198457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NEERC2013:</a:t>
            </a:r>
            <a:br>
              <a:rPr lang="en-US" altLang="zh-CN" dirty="0" smtClean="0"/>
            </a:br>
            <a:r>
              <a:rPr lang="en-US" altLang="zh-CN" dirty="0" smtClean="0"/>
              <a:t>K</a:t>
            </a:r>
            <a:r>
              <a:rPr lang="en-US" altLang="zh-CN" dirty="0"/>
              <a:t>. Kids in a Friendly </a:t>
            </a:r>
            <a:r>
              <a:rPr lang="en-US" altLang="zh-CN" dirty="0" smtClean="0"/>
              <a:t>Class</a:t>
            </a:r>
            <a:endParaRPr lang="zh-CN" altLang="en-US" dirty="0"/>
          </a:p>
        </p:txBody>
      </p:sp>
      <p:sp>
        <p:nvSpPr>
          <p:cNvPr id="3" name="内容占位符 2"/>
          <p:cNvSpPr>
            <a:spLocks noGrp="1"/>
          </p:cNvSpPr>
          <p:nvPr>
            <p:ph idx="1"/>
          </p:nvPr>
        </p:nvSpPr>
        <p:spPr/>
        <p:txBody>
          <a:bodyPr/>
          <a:lstStyle/>
          <a:p>
            <a:r>
              <a:rPr lang="zh-CN" altLang="en-US" dirty="0"/>
              <a:t>一张图</a:t>
            </a:r>
            <a:r>
              <a:rPr lang="zh-CN" altLang="en-US" dirty="0" smtClean="0"/>
              <a:t>有黑点和白点，每个黑点和</a:t>
            </a:r>
            <a:r>
              <a:rPr lang="en-US" altLang="zh-CN" dirty="0" smtClean="0"/>
              <a:t>a</a:t>
            </a:r>
            <a:r>
              <a:rPr lang="zh-CN" altLang="en-US" dirty="0"/>
              <a:t>条边</a:t>
            </a:r>
            <a:r>
              <a:rPr lang="zh-CN" altLang="en-US" dirty="0" smtClean="0"/>
              <a:t>和黑点相连</a:t>
            </a:r>
            <a:r>
              <a:rPr lang="en-US" altLang="zh-CN" dirty="0" smtClean="0"/>
              <a:t>b</a:t>
            </a:r>
            <a:r>
              <a:rPr lang="zh-CN" altLang="en-US" dirty="0" smtClean="0"/>
              <a:t>条边和白点相连，每个白点有</a:t>
            </a:r>
            <a:r>
              <a:rPr lang="en-US" altLang="zh-CN" dirty="0" smtClean="0"/>
              <a:t>c</a:t>
            </a:r>
            <a:r>
              <a:rPr lang="zh-CN" altLang="en-US" dirty="0" smtClean="0"/>
              <a:t>条边和黑点相连有</a:t>
            </a:r>
            <a:r>
              <a:rPr lang="en-US" altLang="zh-CN" dirty="0" smtClean="0"/>
              <a:t>d</a:t>
            </a:r>
            <a:r>
              <a:rPr lang="zh-CN" altLang="en-US" dirty="0" smtClean="0"/>
              <a:t>条边和白点相连。</a:t>
            </a:r>
            <a:r>
              <a:rPr lang="en-US" altLang="zh-CN" dirty="0" smtClean="0"/>
              <a:t>(</a:t>
            </a:r>
            <a:r>
              <a:rPr lang="en-US" altLang="zh-CN" dirty="0" err="1" smtClean="0"/>
              <a:t>a,b,c,d</a:t>
            </a:r>
            <a:r>
              <a:rPr lang="en-US" altLang="zh-CN" dirty="0" smtClean="0"/>
              <a:t>&lt;=50)</a:t>
            </a:r>
            <a:r>
              <a:rPr lang="zh-CN" altLang="en-US" dirty="0" smtClean="0"/>
              <a:t>求一个方案使总点数最少。</a:t>
            </a:r>
            <a:endParaRPr lang="zh-CN" altLang="en-US" dirty="0"/>
          </a:p>
        </p:txBody>
      </p:sp>
    </p:spTree>
    <p:extLst>
      <p:ext uri="{BB962C8B-B14F-4D97-AF65-F5344CB8AC3E}">
        <p14:creationId xmlns:p14="http://schemas.microsoft.com/office/powerpoint/2010/main" val="536769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枚举黑点个数</a:t>
            </a:r>
            <a:r>
              <a:rPr lang="en-US" altLang="zh-CN" dirty="0" smtClean="0"/>
              <a:t>n</a:t>
            </a:r>
            <a:r>
              <a:rPr lang="zh-CN" altLang="en-US" dirty="0" smtClean="0"/>
              <a:t>。则白点有</a:t>
            </a:r>
            <a:r>
              <a:rPr lang="en-US" altLang="zh-CN" dirty="0" err="1" smtClean="0"/>
              <a:t>nb</a:t>
            </a:r>
            <a:r>
              <a:rPr lang="en-US" altLang="zh-CN" dirty="0" smtClean="0"/>
              <a:t>/c</a:t>
            </a:r>
            <a:r>
              <a:rPr lang="zh-CN" altLang="en-US" dirty="0" smtClean="0"/>
              <a:t>个。</a:t>
            </a:r>
            <a:endParaRPr lang="en-US" altLang="zh-CN" dirty="0" smtClean="0"/>
          </a:p>
          <a:p>
            <a:endParaRPr lang="en-US" altLang="zh-CN" dirty="0"/>
          </a:p>
          <a:p>
            <a:r>
              <a:rPr lang="zh-CN" altLang="en-US" dirty="0" smtClean="0"/>
              <a:t>连黑点和白点之间的边 </a:t>
            </a:r>
            <a:r>
              <a:rPr lang="en-US" altLang="zh-CN" dirty="0" smtClean="0"/>
              <a:t>- trivial</a:t>
            </a:r>
          </a:p>
          <a:p>
            <a:endParaRPr lang="en-US" altLang="zh-CN" dirty="0"/>
          </a:p>
          <a:p>
            <a:r>
              <a:rPr lang="zh-CN" altLang="en-US" dirty="0"/>
              <a:t>问题转化</a:t>
            </a:r>
            <a:r>
              <a:rPr lang="zh-CN" altLang="en-US" dirty="0" smtClean="0"/>
              <a:t>为给一个图如何使得每个点的</a:t>
            </a:r>
            <a:r>
              <a:rPr lang="zh-CN" altLang="en-US" dirty="0"/>
              <a:t>度数都</a:t>
            </a:r>
            <a:r>
              <a:rPr lang="zh-CN" altLang="en-US" dirty="0" smtClean="0"/>
              <a:t>相等。</a:t>
            </a:r>
            <a:endParaRPr lang="zh-CN" altLang="en-US" dirty="0"/>
          </a:p>
        </p:txBody>
      </p:sp>
    </p:spTree>
    <p:extLst>
      <p:ext uri="{BB962C8B-B14F-4D97-AF65-F5344CB8AC3E}">
        <p14:creationId xmlns:p14="http://schemas.microsoft.com/office/powerpoint/2010/main" val="25922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82880" cy="1143000"/>
          </a:xfrm>
        </p:spPr>
        <p:txBody>
          <a:bodyPr/>
          <a:lstStyle/>
          <a:p>
            <a:r>
              <a:rPr lang="en-US" altLang="zh-CN" dirty="0" smtClean="0"/>
              <a:t>Ural1979:Resources Distribution</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altLang="zh-CN" dirty="0" smtClean="0"/>
              <a:t>n*n*n</a:t>
            </a:r>
            <a:r>
              <a:rPr lang="zh-CN" altLang="en-US" dirty="0" smtClean="0"/>
              <a:t>的立方体，在外表面的</a:t>
            </a:r>
            <a:r>
              <a:rPr lang="en-US" altLang="zh-CN" dirty="0" smtClean="0"/>
              <a:t>6n^2</a:t>
            </a:r>
            <a:r>
              <a:rPr lang="zh-CN" altLang="en-US" dirty="0" smtClean="0"/>
              <a:t>个面上写上</a:t>
            </a:r>
            <a:r>
              <a:rPr lang="en-US" altLang="zh-CN" dirty="0" smtClean="0"/>
              <a:t>1~6n^2</a:t>
            </a:r>
            <a:r>
              <a:rPr lang="zh-CN" altLang="en-US" dirty="0" smtClean="0"/>
              <a:t>这些数字，使得从任意格子出发向任意一个方向走一圈和都相等。</a:t>
            </a:r>
            <a:endParaRPr lang="zh-CN" alt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261" b="89975" l="3686" r="93857">
                        <a14:backgroundMark x1="11302" y1="77694" x2="11302" y2="77694"/>
                      </a14:backgroundRemoval>
                    </a14:imgEffect>
                  </a14:imgLayer>
                </a14:imgProps>
              </a:ext>
              <a:ext uri="{28A0092B-C50C-407E-A947-70E740481C1C}">
                <a14:useLocalDpi xmlns:a14="http://schemas.microsoft.com/office/drawing/2010/main" val="0"/>
              </a:ext>
            </a:extLst>
          </a:blip>
          <a:srcRect/>
          <a:stretch>
            <a:fillRect/>
          </a:stretch>
        </p:blipFill>
        <p:spPr bwMode="auto">
          <a:xfrm>
            <a:off x="2843808" y="3489573"/>
            <a:ext cx="3435964" cy="3368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95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Wrong Solution</a:t>
            </a:r>
            <a:endParaRPr lang="zh-CN" altLang="en-US" dirty="0"/>
          </a:p>
        </p:txBody>
      </p:sp>
      <p:sp>
        <p:nvSpPr>
          <p:cNvPr id="3" name="内容占位符 2"/>
          <p:cNvSpPr>
            <a:spLocks noGrp="1"/>
          </p:cNvSpPr>
          <p:nvPr>
            <p:ph idx="1"/>
          </p:nvPr>
        </p:nvSpPr>
        <p:spPr/>
        <p:txBody>
          <a:bodyPr/>
          <a:lstStyle/>
          <a:p>
            <a:r>
              <a:rPr lang="zh-CN" altLang="en-US" dirty="0" smtClean="0"/>
              <a:t>每次选两个剩余度最大的点相连。</a:t>
            </a:r>
            <a:endParaRPr lang="en-US" altLang="zh-CN" dirty="0" smtClean="0"/>
          </a:p>
          <a:p>
            <a:endParaRPr lang="en-US" altLang="zh-CN" dirty="0"/>
          </a:p>
          <a:p>
            <a:r>
              <a:rPr lang="zh-CN" altLang="en-US" dirty="0" smtClean="0"/>
              <a:t>反例：</a:t>
            </a:r>
            <a:r>
              <a:rPr lang="en-US" altLang="zh-CN" dirty="0" smtClean="0"/>
              <a:t>6 2</a:t>
            </a:r>
            <a:endParaRPr lang="en-US" altLang="zh-CN" dirty="0"/>
          </a:p>
          <a:p>
            <a:endParaRPr lang="zh-CN" altLang="en-US" dirty="0"/>
          </a:p>
        </p:txBody>
      </p:sp>
      <p:grpSp>
        <p:nvGrpSpPr>
          <p:cNvPr id="10" name="组合 9"/>
          <p:cNvGrpSpPr/>
          <p:nvPr/>
        </p:nvGrpSpPr>
        <p:grpSpPr>
          <a:xfrm>
            <a:off x="3696951" y="3993774"/>
            <a:ext cx="1732249" cy="1023258"/>
            <a:chOff x="3696951" y="3993774"/>
            <a:chExt cx="1732249" cy="1023258"/>
          </a:xfrm>
        </p:grpSpPr>
        <p:sp>
          <p:nvSpPr>
            <p:cNvPr id="4" name="椭圆 3"/>
            <p:cNvSpPr/>
            <p:nvPr/>
          </p:nvSpPr>
          <p:spPr bwMode="auto">
            <a:xfrm>
              <a:off x="3696951" y="3998103"/>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5" name="椭圆 4"/>
            <p:cNvSpPr/>
            <p:nvPr/>
          </p:nvSpPr>
          <p:spPr bwMode="auto">
            <a:xfrm>
              <a:off x="5141168" y="399377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6" name="椭圆 5"/>
            <p:cNvSpPr/>
            <p:nvPr/>
          </p:nvSpPr>
          <p:spPr bwMode="auto">
            <a:xfrm>
              <a:off x="3696951"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7" name="椭圆 6"/>
            <p:cNvSpPr/>
            <p:nvPr/>
          </p:nvSpPr>
          <p:spPr bwMode="auto">
            <a:xfrm>
              <a:off x="4421088" y="4003378"/>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 name="椭圆 7"/>
            <p:cNvSpPr/>
            <p:nvPr/>
          </p:nvSpPr>
          <p:spPr bwMode="auto">
            <a:xfrm>
              <a:off x="4421088" y="47290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9" name="椭圆 8"/>
            <p:cNvSpPr/>
            <p:nvPr/>
          </p:nvSpPr>
          <p:spPr bwMode="auto">
            <a:xfrm>
              <a:off x="5141168"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ahoma" pitchFamily="34" charset="0"/>
                <a:cs typeface="Times New Roman" pitchFamily="18" charset="0"/>
              </a:endParaRPr>
            </a:p>
          </p:txBody>
        </p:sp>
      </p:grpSp>
      <p:cxnSp>
        <p:nvCxnSpPr>
          <p:cNvPr id="11" name="直接连接符 10"/>
          <p:cNvCxnSpPr>
            <a:stCxn id="4" idx="6"/>
            <a:endCxn id="7" idx="2"/>
          </p:cNvCxnSpPr>
          <p:nvPr/>
        </p:nvCxnSpPr>
        <p:spPr bwMode="auto">
          <a:xfrm>
            <a:off x="3984983" y="4142119"/>
            <a:ext cx="436105" cy="5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stCxn id="7" idx="4"/>
            <a:endCxn id="8" idx="0"/>
          </p:cNvCxnSpPr>
          <p:nvPr/>
        </p:nvCxnSpPr>
        <p:spPr bwMode="auto">
          <a:xfrm>
            <a:off x="4565104" y="4291410"/>
            <a:ext cx="0" cy="4375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stCxn id="4" idx="4"/>
            <a:endCxn id="6" idx="0"/>
          </p:cNvCxnSpPr>
          <p:nvPr/>
        </p:nvCxnSpPr>
        <p:spPr bwMode="auto">
          <a:xfrm>
            <a:off x="3840967" y="4286135"/>
            <a:ext cx="0" cy="4390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6" idx="6"/>
            <a:endCxn id="8" idx="2"/>
          </p:cNvCxnSpPr>
          <p:nvPr/>
        </p:nvCxnSpPr>
        <p:spPr bwMode="auto">
          <a:xfrm>
            <a:off x="3984983" y="4869160"/>
            <a:ext cx="436105" cy="38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stCxn id="5" idx="4"/>
            <a:endCxn id="9" idx="0"/>
          </p:cNvCxnSpPr>
          <p:nvPr/>
        </p:nvCxnSpPr>
        <p:spPr bwMode="auto">
          <a:xfrm>
            <a:off x="5285184" y="4281806"/>
            <a:ext cx="0" cy="443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22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每次选一个剩余度最大的点，将其与其余度最大的若干个点连接使其度满足要求。</a:t>
            </a:r>
            <a:endParaRPr lang="en-US" altLang="zh-CN" dirty="0" smtClean="0"/>
          </a:p>
          <a:p>
            <a:endParaRPr lang="en-US" altLang="zh-CN" dirty="0"/>
          </a:p>
          <a:p>
            <a:r>
              <a:rPr lang="zh-CN" altLang="en-US" dirty="0" smtClean="0"/>
              <a:t>正确性？留给聪明的读者作为练习。</a:t>
            </a:r>
            <a:endParaRPr lang="en-US" altLang="zh-CN" dirty="0" smtClean="0"/>
          </a:p>
          <a:p>
            <a:endParaRPr lang="en-US" altLang="zh-CN" dirty="0"/>
          </a:p>
          <a:p>
            <a:r>
              <a:rPr lang="zh-CN" altLang="en-US" dirty="0" smtClean="0"/>
              <a:t>可用于构造任意给定每个点度数的图。</a:t>
            </a:r>
            <a:endParaRPr lang="zh-CN" altLang="en-US" dirty="0"/>
          </a:p>
        </p:txBody>
      </p:sp>
    </p:spTree>
    <p:extLst>
      <p:ext uri="{BB962C8B-B14F-4D97-AF65-F5344CB8AC3E}">
        <p14:creationId xmlns:p14="http://schemas.microsoft.com/office/powerpoint/2010/main" val="68720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hard</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7" name="组合 6"/>
          <p:cNvGrpSpPr/>
          <p:nvPr/>
        </p:nvGrpSpPr>
        <p:grpSpPr>
          <a:xfrm>
            <a:off x="4716016" y="1052736"/>
            <a:ext cx="3197967" cy="4367295"/>
            <a:chOff x="4773317" y="1052736"/>
            <a:chExt cx="3197967" cy="4367295"/>
          </a:xfrm>
        </p:grpSpPr>
        <p:pic>
          <p:nvPicPr>
            <p:cNvPr id="4099" name="Picture 3" descr="D:\9998 历史的收藏夹\李文昊\QQ图片20140813211518.jpg"/>
            <p:cNvPicPr>
              <a:picLocks noChangeAspect="1" noChangeArrowheads="1"/>
            </p:cNvPicPr>
            <p:nvPr/>
          </p:nvPicPr>
          <p:blipFill rotWithShape="1">
            <a:blip r:embed="rId2">
              <a:extLst>
                <a:ext uri="{28A0092B-C50C-407E-A947-70E740481C1C}">
                  <a14:useLocalDpi xmlns:a14="http://schemas.microsoft.com/office/drawing/2010/main" val="0"/>
                </a:ext>
              </a:extLst>
            </a:blip>
            <a:srcRect l="34945" t="17604" r="39114" b="26337"/>
            <a:stretch/>
          </p:blipFill>
          <p:spPr bwMode="auto">
            <a:xfrm>
              <a:off x="5100803" y="1052736"/>
              <a:ext cx="2542997" cy="38742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73317" y="5050699"/>
              <a:ext cx="3197967"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data_h</a:t>
              </a:r>
              <a:r>
                <a:rPr lang="en-US" altLang="zh-CN" b="1" dirty="0" smtClean="0">
                  <a:solidFill>
                    <a:srgbClr val="FF0000"/>
                  </a:solidFill>
                </a:rPr>
                <a:t> </a:t>
              </a:r>
              <a:r>
                <a:rPr lang="en-US" altLang="zh-CN" b="1" dirty="0" smtClean="0"/>
                <a:t>Class</a:t>
              </a:r>
              <a:endParaRPr lang="zh-CN" altLang="en-US" b="1" dirty="0"/>
            </a:p>
          </p:txBody>
        </p:sp>
      </p:grpSp>
    </p:spTree>
    <p:extLst>
      <p:ext uri="{BB962C8B-B14F-4D97-AF65-F5344CB8AC3E}">
        <p14:creationId xmlns:p14="http://schemas.microsoft.com/office/powerpoint/2010/main" val="3495423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10872" cy="1143000"/>
          </a:xfrm>
        </p:spPr>
        <p:txBody>
          <a:bodyPr/>
          <a:lstStyle/>
          <a:p>
            <a:r>
              <a:rPr lang="fr-FR" altLang="zh-CN" sz="4000" dirty="0"/>
              <a:t>Udmurt SU + Izhevsk STU </a:t>
            </a:r>
            <a:r>
              <a:rPr lang="fr-FR" altLang="zh-CN" sz="4000" dirty="0" smtClean="0"/>
              <a:t>contest:</a:t>
            </a:r>
            <a:br>
              <a:rPr lang="fr-FR" altLang="zh-CN" sz="4000" dirty="0" smtClean="0"/>
            </a:br>
            <a:r>
              <a:rPr lang="fr-FR" altLang="zh-CN" dirty="0" smtClean="0"/>
              <a:t>J</a:t>
            </a:r>
            <a:r>
              <a:rPr lang="en-US" altLang="zh-CN" dirty="0" smtClean="0"/>
              <a:t>. Cranes</a:t>
            </a:r>
            <a:endParaRPr lang="zh-CN" altLang="en-US" sz="4000" dirty="0"/>
          </a:p>
        </p:txBody>
      </p:sp>
      <p:sp>
        <p:nvSpPr>
          <p:cNvPr id="3" name="内容占位符 2"/>
          <p:cNvSpPr>
            <a:spLocks noGrp="1"/>
          </p:cNvSpPr>
          <p:nvPr>
            <p:ph idx="1"/>
          </p:nvPr>
        </p:nvSpPr>
        <p:spPr/>
        <p:txBody>
          <a:bodyPr/>
          <a:lstStyle/>
          <a:p>
            <a:r>
              <a:rPr lang="zh-CN" altLang="en-US" dirty="0" smtClean="0"/>
              <a:t>把</a:t>
            </a:r>
            <a:r>
              <a:rPr lang="en-US" altLang="zh-CN" dirty="0" smtClean="0"/>
              <a:t>n</a:t>
            </a:r>
            <a:r>
              <a:rPr lang="zh-CN" altLang="en-US" dirty="0" smtClean="0"/>
              <a:t>个箱子从</a:t>
            </a:r>
            <a:r>
              <a:rPr lang="en-US" altLang="zh-CN" dirty="0" smtClean="0"/>
              <a:t>0</a:t>
            </a:r>
            <a:r>
              <a:rPr lang="zh-CN" altLang="en-US" dirty="0" smtClean="0"/>
              <a:t>号位置移动到</a:t>
            </a:r>
            <a:r>
              <a:rPr lang="en-US" altLang="zh-CN" dirty="0" smtClean="0"/>
              <a:t>m</a:t>
            </a:r>
            <a:r>
              <a:rPr lang="zh-CN" altLang="en-US" dirty="0" smtClean="0"/>
              <a:t>号位置。你可以使用</a:t>
            </a:r>
            <a:r>
              <a:rPr lang="en-US" altLang="zh-CN" dirty="0" smtClean="0"/>
              <a:t>k</a:t>
            </a:r>
            <a:r>
              <a:rPr lang="zh-CN" altLang="en-US" dirty="0" smtClean="0"/>
              <a:t>个机械手。每个机械手每个单位时间可以左右移动一格</a:t>
            </a:r>
            <a:r>
              <a:rPr lang="zh-CN" altLang="en-US" dirty="0"/>
              <a:t>或不动</a:t>
            </a:r>
            <a:r>
              <a:rPr lang="zh-CN" altLang="en-US" dirty="0" smtClean="0"/>
              <a:t>，提起</a:t>
            </a:r>
            <a:r>
              <a:rPr lang="en-US" altLang="zh-CN" dirty="0" smtClean="0"/>
              <a:t>/</a:t>
            </a:r>
            <a:r>
              <a:rPr lang="zh-CN" altLang="en-US" dirty="0" smtClean="0"/>
              <a:t>放下箱子的时间可以忽略不计，求最短时间。</a:t>
            </a:r>
            <a:endParaRPr lang="en-US" altLang="zh-CN" dirty="0" smtClean="0"/>
          </a:p>
          <a:p>
            <a:endParaRPr lang="en-US" altLang="zh-CN" dirty="0"/>
          </a:p>
          <a:p>
            <a:r>
              <a:rPr lang="en-US" altLang="zh-CN" dirty="0" err="1" smtClean="0"/>
              <a:t>n,m,k</a:t>
            </a:r>
            <a:r>
              <a:rPr lang="en-US" altLang="zh-CN" dirty="0" smtClean="0"/>
              <a:t>&lt;=10^6</a:t>
            </a:r>
            <a:endParaRPr lang="zh-CN" altLang="en-US" dirty="0"/>
          </a:p>
        </p:txBody>
      </p:sp>
    </p:spTree>
    <p:extLst>
      <p:ext uri="{BB962C8B-B14F-4D97-AF65-F5344CB8AC3E}">
        <p14:creationId xmlns:p14="http://schemas.microsoft.com/office/powerpoint/2010/main" val="11487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Trivial?</a:t>
            </a:r>
            <a:endParaRPr lang="zh-CN" altLang="en-US" dirty="0"/>
          </a:p>
        </p:txBody>
      </p:sp>
      <p:sp>
        <p:nvSpPr>
          <p:cNvPr id="3" name="内容占位符 2"/>
          <p:cNvSpPr>
            <a:spLocks noGrp="1"/>
          </p:cNvSpPr>
          <p:nvPr>
            <p:ph idx="1"/>
          </p:nvPr>
        </p:nvSpPr>
        <p:spPr/>
        <p:txBody>
          <a:bodyPr/>
          <a:lstStyle/>
          <a:p>
            <a:r>
              <a:rPr lang="zh-CN" altLang="en-US" dirty="0" smtClean="0"/>
              <a:t>请大家手算数据体会一下</a:t>
            </a:r>
            <a:endParaRPr lang="en-US" altLang="zh-CN" dirty="0" smtClean="0"/>
          </a:p>
          <a:p>
            <a:endParaRPr lang="en-US" altLang="zh-CN" dirty="0"/>
          </a:p>
          <a:p>
            <a:r>
              <a:rPr lang="en-US" altLang="zh-CN" dirty="0"/>
              <a:t>3</a:t>
            </a:r>
            <a:r>
              <a:rPr lang="zh-CN" altLang="en-US" dirty="0"/>
              <a:t>个机械手 </a:t>
            </a:r>
            <a:r>
              <a:rPr lang="en-US" altLang="zh-CN" dirty="0" smtClean="0"/>
              <a:t>4</a:t>
            </a:r>
            <a:r>
              <a:rPr lang="zh-CN" altLang="en-US" dirty="0" smtClean="0"/>
              <a:t>个</a:t>
            </a:r>
            <a:r>
              <a:rPr lang="zh-CN" altLang="en-US" dirty="0"/>
              <a:t>箱子 </a:t>
            </a:r>
            <a:r>
              <a:rPr lang="zh-CN" altLang="en-US" dirty="0" smtClean="0"/>
              <a:t>长度</a:t>
            </a:r>
            <a:r>
              <a:rPr lang="en-US" altLang="zh-CN" dirty="0" smtClean="0"/>
              <a:t>5</a:t>
            </a:r>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12277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0</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20</a:t>
            </a:r>
          </a:p>
          <a:p>
            <a:endParaRPr lang="en-US" altLang="zh-CN" dirty="0"/>
          </a:p>
          <a:p>
            <a:r>
              <a:rPr lang="zh-CN" altLang="en-US" dirty="0" smtClean="0"/>
              <a:t>方案：</a:t>
            </a:r>
            <a:r>
              <a:rPr lang="zh-CN" altLang="en-US" dirty="0"/>
              <a:t>来回两趟</a:t>
            </a:r>
            <a:endParaRPr lang="en-US" altLang="zh-CN" dirty="0"/>
          </a:p>
        </p:txBody>
      </p:sp>
    </p:spTree>
    <p:extLst>
      <p:ext uri="{BB962C8B-B14F-4D97-AF65-F5344CB8AC3E}">
        <p14:creationId xmlns:p14="http://schemas.microsoft.com/office/powerpoint/2010/main" val="4097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1</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15</a:t>
            </a:r>
          </a:p>
          <a:p>
            <a:endParaRPr lang="en-US" altLang="zh-CN" dirty="0"/>
          </a:p>
          <a:p>
            <a:r>
              <a:rPr lang="zh-CN" altLang="en-US" dirty="0" smtClean="0"/>
              <a:t>方案：最后可以不用回去</a:t>
            </a:r>
            <a:r>
              <a:rPr lang="en-US" altLang="zh-CN" dirty="0" smtClean="0"/>
              <a:t>……</a:t>
            </a:r>
            <a:endParaRPr lang="en-US" altLang="zh-CN" dirty="0"/>
          </a:p>
        </p:txBody>
      </p:sp>
    </p:spTree>
    <p:extLst>
      <p:ext uri="{BB962C8B-B14F-4D97-AF65-F5344CB8AC3E}">
        <p14:creationId xmlns:p14="http://schemas.microsoft.com/office/powerpoint/2010/main" val="23656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2</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4 * 5 / 3 + 1 = 7 or </a:t>
            </a:r>
            <a:r>
              <a:rPr lang="zh-CN" altLang="en-US" dirty="0" smtClean="0"/>
              <a:t>其他公式</a:t>
            </a:r>
            <a:endParaRPr lang="en-US" altLang="zh-CN" dirty="0" smtClean="0"/>
          </a:p>
          <a:p>
            <a:endParaRPr lang="en-US" altLang="zh-CN" dirty="0"/>
          </a:p>
          <a:p>
            <a:r>
              <a:rPr lang="zh-CN" altLang="en-US" dirty="0" smtClean="0"/>
              <a:t>方案：</a:t>
            </a:r>
            <a:r>
              <a:rPr lang="en-US" altLang="zh-CN" dirty="0" smtClean="0"/>
              <a:t>What are you thinking?</a:t>
            </a:r>
          </a:p>
          <a:p>
            <a:endParaRPr lang="en-US" altLang="zh-CN" dirty="0"/>
          </a:p>
          <a:p>
            <a:r>
              <a:rPr lang="zh-CN" altLang="en-US" dirty="0" smtClean="0"/>
              <a:t>反例：</a:t>
            </a:r>
            <a:r>
              <a:rPr lang="en-US" altLang="zh-CN" dirty="0" smtClean="0"/>
              <a:t>1</a:t>
            </a:r>
            <a:r>
              <a:rPr lang="zh-CN" altLang="en-US" dirty="0" smtClean="0"/>
              <a:t>机械手 </a:t>
            </a:r>
            <a:r>
              <a:rPr lang="en-US" altLang="zh-CN" dirty="0"/>
              <a:t>2</a:t>
            </a:r>
            <a:r>
              <a:rPr lang="zh-CN" altLang="en-US" dirty="0" smtClean="0"/>
              <a:t>个箱子 长度</a:t>
            </a:r>
            <a:r>
              <a:rPr lang="en-US" altLang="zh-CN" dirty="0" smtClean="0"/>
              <a:t>5 or </a:t>
            </a:r>
            <a:r>
              <a:rPr lang="zh-CN" altLang="en-US" dirty="0" smtClean="0"/>
              <a:t>其他反例</a:t>
            </a:r>
            <a:endParaRPr lang="en-US" altLang="zh-CN" dirty="0" smtClean="0"/>
          </a:p>
        </p:txBody>
      </p:sp>
    </p:spTree>
    <p:extLst>
      <p:ext uri="{BB962C8B-B14F-4D97-AF65-F5344CB8AC3E}">
        <p14:creationId xmlns:p14="http://schemas.microsoft.com/office/powerpoint/2010/main" val="7888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3</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13</a:t>
            </a:r>
          </a:p>
          <a:p>
            <a:endParaRPr lang="en-US" altLang="zh-CN" dirty="0"/>
          </a:p>
          <a:p>
            <a:r>
              <a:rPr lang="zh-CN" altLang="en-US" dirty="0" smtClean="0"/>
              <a:t>方案：两个机械手直接走到</a:t>
            </a:r>
            <a:r>
              <a:rPr lang="en-US" altLang="zh-CN" dirty="0" smtClean="0"/>
              <a:t>5</a:t>
            </a:r>
            <a:r>
              <a:rPr lang="zh-CN" altLang="en-US" dirty="0" smtClean="0"/>
              <a:t>，另一个先走到</a:t>
            </a:r>
            <a:r>
              <a:rPr lang="en-US" altLang="zh-CN" dirty="0" smtClean="0"/>
              <a:t>4</a:t>
            </a:r>
            <a:r>
              <a:rPr lang="zh-CN" altLang="en-US" dirty="0" smtClean="0"/>
              <a:t>，两个到</a:t>
            </a:r>
            <a:r>
              <a:rPr lang="en-US" altLang="zh-CN" dirty="0" smtClean="0"/>
              <a:t>5</a:t>
            </a:r>
            <a:r>
              <a:rPr lang="zh-CN" altLang="en-US" dirty="0" smtClean="0"/>
              <a:t>的回去一个接好，走到</a:t>
            </a:r>
            <a:r>
              <a:rPr lang="en-US" altLang="zh-CN" dirty="0" smtClean="0"/>
              <a:t>4</a:t>
            </a:r>
            <a:r>
              <a:rPr lang="zh-CN" altLang="en-US" dirty="0" smtClean="0"/>
              <a:t>的再把另一个箱子送到</a:t>
            </a:r>
            <a:r>
              <a:rPr lang="en-US" altLang="zh-CN" dirty="0" smtClean="0"/>
              <a:t>5</a:t>
            </a:r>
            <a:r>
              <a:rPr lang="zh-CN" altLang="en-US" dirty="0" smtClean="0"/>
              <a:t>。</a:t>
            </a:r>
            <a:endParaRPr lang="zh-CN" altLang="en-US" dirty="0"/>
          </a:p>
        </p:txBody>
      </p:sp>
    </p:spTree>
    <p:extLst>
      <p:ext uri="{BB962C8B-B14F-4D97-AF65-F5344CB8AC3E}">
        <p14:creationId xmlns:p14="http://schemas.microsoft.com/office/powerpoint/2010/main" val="42563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4</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11</a:t>
            </a:r>
          </a:p>
          <a:p>
            <a:endParaRPr lang="en-US" altLang="zh-CN" dirty="0"/>
          </a:p>
          <a:p>
            <a:r>
              <a:rPr lang="zh-CN" altLang="en-US" dirty="0" smtClean="0"/>
              <a:t>方案：两个机械手直接送两个箱子到</a:t>
            </a:r>
            <a:r>
              <a:rPr lang="en-US" altLang="zh-CN" dirty="0" smtClean="0"/>
              <a:t>5</a:t>
            </a:r>
            <a:r>
              <a:rPr lang="zh-CN" altLang="en-US" dirty="0" smtClean="0"/>
              <a:t>，剩下一个把一个箱子运到</a:t>
            </a:r>
            <a:r>
              <a:rPr lang="en-US" altLang="zh-CN" dirty="0" smtClean="0"/>
              <a:t>3</a:t>
            </a:r>
            <a:r>
              <a:rPr lang="zh-CN" altLang="en-US" dirty="0" smtClean="0"/>
              <a:t>，再回去拿一个到</a:t>
            </a:r>
            <a:r>
              <a:rPr lang="en-US" altLang="zh-CN" dirty="0" smtClean="0"/>
              <a:t>5</a:t>
            </a:r>
            <a:r>
              <a:rPr lang="zh-CN" altLang="en-US" dirty="0" smtClean="0"/>
              <a:t>。两个机械手其中一只回到</a:t>
            </a:r>
            <a:r>
              <a:rPr lang="en-US" altLang="zh-CN" dirty="0" smtClean="0"/>
              <a:t>3</a:t>
            </a:r>
            <a:r>
              <a:rPr lang="zh-CN" altLang="en-US" dirty="0" smtClean="0"/>
              <a:t>去拿。</a:t>
            </a:r>
            <a:endParaRPr lang="zh-CN" altLang="en-US" dirty="0"/>
          </a:p>
        </p:txBody>
      </p:sp>
    </p:spTree>
    <p:extLst>
      <p:ext uri="{BB962C8B-B14F-4D97-AF65-F5344CB8AC3E}">
        <p14:creationId xmlns:p14="http://schemas.microsoft.com/office/powerpoint/2010/main" val="345270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考虑对称性</a:t>
            </a:r>
            <a:endParaRPr lang="en-US" altLang="zh-CN" dirty="0" smtClean="0"/>
          </a:p>
          <a:p>
            <a:endParaRPr lang="en-US" altLang="zh-CN" dirty="0"/>
          </a:p>
          <a:p>
            <a:r>
              <a:rPr lang="zh-CN" altLang="en-US" dirty="0" smtClean="0"/>
              <a:t>每个面和其对面一定会同时出现在某个环中</a:t>
            </a:r>
            <a:endParaRPr lang="en-US" altLang="zh-CN" dirty="0" smtClean="0"/>
          </a:p>
          <a:p>
            <a:endParaRPr lang="en-US" altLang="zh-CN" dirty="0"/>
          </a:p>
          <a:p>
            <a:r>
              <a:rPr lang="en-US" altLang="zh-CN" dirty="0" smtClean="0"/>
              <a:t>1+6n^2=2+6n^2-1…</a:t>
            </a:r>
          </a:p>
        </p:txBody>
      </p:sp>
    </p:spTree>
    <p:extLst>
      <p:ext uri="{BB962C8B-B14F-4D97-AF65-F5344CB8AC3E}">
        <p14:creationId xmlns:p14="http://schemas.microsoft.com/office/powerpoint/2010/main" val="21466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Level 5</a:t>
            </a:r>
            <a:endParaRPr lang="zh-CN" altLang="en-US" dirty="0"/>
          </a:p>
        </p:txBody>
      </p:sp>
      <p:sp>
        <p:nvSpPr>
          <p:cNvPr id="3" name="内容占位符 2"/>
          <p:cNvSpPr>
            <a:spLocks noGrp="1"/>
          </p:cNvSpPr>
          <p:nvPr>
            <p:ph idx="1"/>
          </p:nvPr>
        </p:nvSpPr>
        <p:spPr/>
        <p:txBody>
          <a:bodyPr/>
          <a:lstStyle/>
          <a:p>
            <a:r>
              <a:rPr lang="en-US" altLang="zh-CN" dirty="0" err="1" smtClean="0"/>
              <a:t>Ans</a:t>
            </a:r>
            <a:r>
              <a:rPr lang="en-US" altLang="zh-CN" dirty="0" smtClean="0"/>
              <a:t> = 9</a:t>
            </a:r>
          </a:p>
          <a:p>
            <a:endParaRPr lang="en-US" altLang="zh-CN" dirty="0"/>
          </a:p>
          <a:p>
            <a:r>
              <a:rPr lang="zh-CN" altLang="en-US" dirty="0" smtClean="0"/>
              <a:t>方案：</a:t>
            </a:r>
            <a:endParaRPr lang="en-US" altLang="zh-CN" dirty="0" smtClean="0"/>
          </a:p>
          <a:p>
            <a:r>
              <a:rPr lang="zh-CN" altLang="en-US" dirty="0" smtClean="0"/>
              <a:t>机械手</a:t>
            </a:r>
            <a:r>
              <a:rPr lang="en-US" altLang="zh-CN" dirty="0" smtClean="0"/>
              <a:t>A</a:t>
            </a:r>
            <a:r>
              <a:rPr lang="zh-CN" altLang="en-US" dirty="0" smtClean="0"/>
              <a:t>：直接到</a:t>
            </a:r>
            <a:r>
              <a:rPr lang="en-US" altLang="zh-CN" dirty="0" smtClean="0"/>
              <a:t>5</a:t>
            </a:r>
            <a:r>
              <a:rPr lang="zh-CN" altLang="en-US" dirty="0" smtClean="0"/>
              <a:t>，回到</a:t>
            </a:r>
            <a:r>
              <a:rPr lang="en-US" altLang="zh-CN" dirty="0" smtClean="0"/>
              <a:t>3</a:t>
            </a:r>
            <a:r>
              <a:rPr lang="zh-CN" altLang="en-US" dirty="0"/>
              <a:t>再拿一</a:t>
            </a:r>
            <a:r>
              <a:rPr lang="zh-CN" altLang="en-US" dirty="0" smtClean="0"/>
              <a:t>个</a:t>
            </a:r>
            <a:endParaRPr lang="en-US" altLang="zh-CN" dirty="0" smtClean="0"/>
          </a:p>
          <a:p>
            <a:r>
              <a:rPr lang="zh-CN" altLang="en-US" dirty="0" smtClean="0"/>
              <a:t>机械手</a:t>
            </a:r>
            <a:r>
              <a:rPr lang="en-US" altLang="zh-CN" dirty="0" smtClean="0"/>
              <a:t>B</a:t>
            </a:r>
            <a:r>
              <a:rPr lang="zh-CN" altLang="en-US" dirty="0" smtClean="0"/>
              <a:t>：先送到</a:t>
            </a:r>
            <a:r>
              <a:rPr lang="en-US" altLang="zh-CN" dirty="0" smtClean="0"/>
              <a:t>3</a:t>
            </a:r>
            <a:r>
              <a:rPr lang="zh-CN" altLang="en-US" dirty="0" smtClean="0"/>
              <a:t>，回到</a:t>
            </a:r>
            <a:r>
              <a:rPr lang="en-US" altLang="zh-CN" dirty="0" smtClean="0"/>
              <a:t>1</a:t>
            </a:r>
            <a:r>
              <a:rPr lang="zh-CN" altLang="en-US" dirty="0" smtClean="0"/>
              <a:t>再拿一个</a:t>
            </a:r>
            <a:endParaRPr lang="en-US" altLang="zh-CN" dirty="0" smtClean="0"/>
          </a:p>
          <a:p>
            <a:r>
              <a:rPr lang="zh-CN" altLang="en-US" dirty="0" smtClean="0"/>
              <a:t>机械手</a:t>
            </a:r>
            <a:r>
              <a:rPr lang="en-US" altLang="zh-CN" dirty="0" smtClean="0"/>
              <a:t>C</a:t>
            </a:r>
            <a:r>
              <a:rPr lang="zh-CN" altLang="en-US" dirty="0" smtClean="0"/>
              <a:t>：先送到</a:t>
            </a:r>
            <a:r>
              <a:rPr lang="en-US" altLang="zh-CN" dirty="0" smtClean="0"/>
              <a:t>1</a:t>
            </a:r>
            <a:r>
              <a:rPr lang="zh-CN" altLang="en-US" dirty="0" smtClean="0"/>
              <a:t>，再回去拿一个</a:t>
            </a:r>
            <a:endParaRPr lang="zh-CN" altLang="en-US" dirty="0"/>
          </a:p>
        </p:txBody>
      </p:sp>
    </p:spTree>
    <p:extLst>
      <p:ext uri="{BB962C8B-B14F-4D97-AF65-F5344CB8AC3E}">
        <p14:creationId xmlns:p14="http://schemas.microsoft.com/office/powerpoint/2010/main" val="193768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更复杂的情况？</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D:\9998 历史的收藏夹\#### 神马\CS即正义.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916832"/>
            <a:ext cx="2628826" cy="379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每秒对于每个机械手采取这样的贪心行动（假设机械手数量小于等于箱子数量，且先考虑离</a:t>
            </a:r>
            <a:r>
              <a:rPr lang="en-US" altLang="zh-CN" dirty="0" smtClean="0"/>
              <a:t>m</a:t>
            </a:r>
            <a:r>
              <a:rPr lang="zh-CN" altLang="en-US" dirty="0" smtClean="0"/>
              <a:t>位置较靠后的手）：</a:t>
            </a:r>
            <a:endParaRPr lang="en-US" altLang="zh-CN" dirty="0" smtClean="0"/>
          </a:p>
          <a:p>
            <a:endParaRPr lang="en-US" altLang="zh-CN" dirty="0" smtClean="0"/>
          </a:p>
          <a:p>
            <a:pPr marL="0" indent="0">
              <a:buNone/>
            </a:pPr>
            <a:r>
              <a:rPr lang="en-US" altLang="zh-CN" dirty="0" smtClean="0"/>
              <a:t>1</a:t>
            </a:r>
            <a:r>
              <a:rPr lang="en-US" altLang="zh-CN" dirty="0"/>
              <a:t>.</a:t>
            </a:r>
            <a:r>
              <a:rPr lang="zh-CN" altLang="en-US" dirty="0" smtClean="0"/>
              <a:t>如果</a:t>
            </a:r>
            <a:r>
              <a:rPr lang="zh-CN" altLang="en-US" dirty="0"/>
              <a:t>有箱子</a:t>
            </a:r>
            <a:r>
              <a:rPr lang="zh-CN" altLang="en-US" dirty="0" smtClean="0"/>
              <a:t>在自己位置后面且没有被抓着，扔下手上的箱子，回去一步。</a:t>
            </a:r>
            <a:endParaRPr lang="en-US" altLang="zh-CN" dirty="0" smtClean="0"/>
          </a:p>
          <a:p>
            <a:pPr marL="0" indent="0">
              <a:buNone/>
            </a:pPr>
            <a:r>
              <a:rPr lang="en-US" altLang="zh-CN" dirty="0" smtClean="0"/>
              <a:t>2.</a:t>
            </a:r>
            <a:r>
              <a:rPr lang="zh-CN" altLang="en-US" dirty="0" smtClean="0"/>
              <a:t>否则自己当前位置必有没有抓的箱子，抓起它向前一步。</a:t>
            </a:r>
            <a:endParaRPr lang="en-US" altLang="zh-CN" dirty="0" smtClean="0"/>
          </a:p>
        </p:txBody>
      </p:sp>
    </p:spTree>
    <p:extLst>
      <p:ext uri="{BB962C8B-B14F-4D97-AF65-F5344CB8AC3E}">
        <p14:creationId xmlns:p14="http://schemas.microsoft.com/office/powerpoint/2010/main" val="35018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Prove</a:t>
            </a:r>
            <a:endParaRPr lang="zh-CN" altLang="en-US" dirty="0"/>
          </a:p>
        </p:txBody>
      </p:sp>
      <p:sp>
        <p:nvSpPr>
          <p:cNvPr id="3" name="内容占位符 2"/>
          <p:cNvSpPr>
            <a:spLocks noGrp="1"/>
          </p:cNvSpPr>
          <p:nvPr>
            <p:ph idx="1"/>
          </p:nvPr>
        </p:nvSpPr>
        <p:spPr/>
        <p:txBody>
          <a:bodyPr/>
          <a:lstStyle/>
          <a:p>
            <a:r>
              <a:rPr lang="zh-CN" altLang="en-US" dirty="0" smtClean="0"/>
              <a:t>这样使得所有手往回走的步数最少。</a:t>
            </a:r>
            <a:endParaRPr lang="zh-CN" altLang="en-US" dirty="0"/>
          </a:p>
        </p:txBody>
      </p:sp>
    </p:spTree>
    <p:extLst>
      <p:ext uri="{BB962C8B-B14F-4D97-AF65-F5344CB8AC3E}">
        <p14:creationId xmlns:p14="http://schemas.microsoft.com/office/powerpoint/2010/main" val="159878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354888" cy="1143000"/>
          </a:xfrm>
        </p:spPr>
        <p:txBody>
          <a:bodyPr/>
          <a:lstStyle/>
          <a:p>
            <a:r>
              <a:rPr lang="en-US" altLang="zh-CN" dirty="0"/>
              <a:t>Ufa SATU + Bucharest U Contest:</a:t>
            </a:r>
            <a:br>
              <a:rPr lang="en-US" altLang="zh-CN" dirty="0"/>
            </a:br>
            <a:r>
              <a:rPr lang="en-US" altLang="zh-CN" dirty="0"/>
              <a:t>J. Reverse Sort</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n&lt;=32*10^3</a:t>
            </a:r>
            <a:r>
              <a:rPr lang="zh-CN" altLang="en-US" dirty="0" smtClean="0"/>
              <a:t>的一个序列，每次可以</a:t>
            </a:r>
            <a:r>
              <a:rPr lang="en-US" altLang="zh-CN" dirty="0" smtClean="0"/>
              <a:t>reverse</a:t>
            </a:r>
            <a:r>
              <a:rPr lang="zh-CN" altLang="en-US" dirty="0" smtClean="0"/>
              <a:t>一个区间，代价是区间长度。在总代价不超过</a:t>
            </a:r>
            <a:r>
              <a:rPr lang="en-US" altLang="zh-CN" dirty="0" smtClean="0"/>
              <a:t>4*10^6</a:t>
            </a:r>
            <a:r>
              <a:rPr lang="zh-CN" altLang="en-US" dirty="0"/>
              <a:t>的条件</a:t>
            </a:r>
            <a:r>
              <a:rPr lang="zh-CN" altLang="en-US" dirty="0" smtClean="0"/>
              <a:t>下</a:t>
            </a:r>
            <a:r>
              <a:rPr lang="en-US" altLang="zh-CN" dirty="0" smtClean="0"/>
              <a:t>sort</a:t>
            </a:r>
            <a:r>
              <a:rPr lang="zh-CN" altLang="en-US" dirty="0" smtClean="0"/>
              <a:t>这个序列。</a:t>
            </a:r>
            <a:endParaRPr lang="zh-CN" altLang="en-US" dirty="0"/>
          </a:p>
        </p:txBody>
      </p:sp>
    </p:spTree>
    <p:extLst>
      <p:ext uri="{BB962C8B-B14F-4D97-AF65-F5344CB8AC3E}">
        <p14:creationId xmlns:p14="http://schemas.microsoft.com/office/powerpoint/2010/main" val="36625122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根据给出的界的范围来考虑可能的构造</a:t>
            </a:r>
            <a:endParaRPr lang="en-US" altLang="zh-CN" dirty="0" smtClean="0"/>
          </a:p>
          <a:p>
            <a:endParaRPr lang="en-US" altLang="zh-CN" dirty="0"/>
          </a:p>
          <a:p>
            <a:r>
              <a:rPr lang="en-US" altLang="zh-CN" dirty="0" smtClean="0">
                <a:latin typeface="Calibri"/>
              </a:rPr>
              <a:t>≈</a:t>
            </a:r>
            <a:r>
              <a:rPr lang="en-US" altLang="zh-CN" dirty="0" smtClean="0"/>
              <a:t>nlog^2n</a:t>
            </a:r>
          </a:p>
          <a:p>
            <a:endParaRPr lang="en-US" altLang="zh-CN" dirty="0"/>
          </a:p>
          <a:p>
            <a:r>
              <a:rPr lang="zh-CN" altLang="en-US" dirty="0" smtClean="0"/>
              <a:t>重要思路：模仿</a:t>
            </a:r>
            <a:r>
              <a:rPr lang="zh-CN" altLang="en-US" dirty="0"/>
              <a:t>快速排序进行构造</a:t>
            </a:r>
          </a:p>
        </p:txBody>
      </p:sp>
    </p:spTree>
    <p:extLst>
      <p:ext uri="{BB962C8B-B14F-4D97-AF65-F5344CB8AC3E}">
        <p14:creationId xmlns:p14="http://schemas.microsoft.com/office/powerpoint/2010/main" val="42637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快排每次确定一个元素的位置，再对左右两边进行分治。</a:t>
            </a:r>
            <a:endParaRPr lang="en-US" altLang="zh-CN" dirty="0" smtClean="0"/>
          </a:p>
          <a:p>
            <a:endParaRPr lang="en-US" altLang="zh-CN" dirty="0"/>
          </a:p>
          <a:p>
            <a:r>
              <a:rPr lang="zh-CN" altLang="en-US" dirty="0" smtClean="0"/>
              <a:t>构造算法每次以不超过</a:t>
            </a:r>
            <a:r>
              <a:rPr lang="en-US" altLang="zh-CN" dirty="0" err="1" smtClean="0"/>
              <a:t>nlogn</a:t>
            </a:r>
            <a:r>
              <a:rPr lang="zh-CN" altLang="en-US" dirty="0" smtClean="0"/>
              <a:t>的代价确定一个元素的位置，再对左右两边进行分治。</a:t>
            </a:r>
            <a:endParaRPr lang="zh-CN" altLang="en-US" dirty="0"/>
          </a:p>
        </p:txBody>
      </p:sp>
    </p:spTree>
    <p:extLst>
      <p:ext uri="{BB962C8B-B14F-4D97-AF65-F5344CB8AC3E}">
        <p14:creationId xmlns:p14="http://schemas.microsoft.com/office/powerpoint/2010/main" val="2211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如果确定了中间元素，那么每个元素实际上只是</a:t>
            </a:r>
            <a:r>
              <a:rPr lang="en-US" altLang="zh-CN" dirty="0" smtClean="0"/>
              <a:t>0</a:t>
            </a:r>
            <a:r>
              <a:rPr lang="zh-CN" altLang="en-US" dirty="0" smtClean="0"/>
              <a:t>或者</a:t>
            </a:r>
            <a:r>
              <a:rPr lang="en-US" altLang="zh-CN" dirty="0" smtClean="0"/>
              <a:t>1</a:t>
            </a:r>
          </a:p>
          <a:p>
            <a:endParaRPr lang="en-US" altLang="zh-CN" dirty="0"/>
          </a:p>
          <a:p>
            <a:r>
              <a:rPr lang="zh-CN" altLang="en-US" dirty="0" smtClean="0"/>
              <a:t>对于一个</a:t>
            </a:r>
            <a:r>
              <a:rPr lang="en-US" altLang="zh-CN" dirty="0" smtClean="0"/>
              <a:t>01</a:t>
            </a:r>
            <a:r>
              <a:rPr lang="zh-CN" altLang="en-US" dirty="0" smtClean="0"/>
              <a:t>序列以</a:t>
            </a:r>
            <a:r>
              <a:rPr lang="en-US" altLang="zh-CN" dirty="0" err="1" smtClean="0"/>
              <a:t>nlogn</a:t>
            </a:r>
            <a:r>
              <a:rPr lang="zh-CN" altLang="en-US" dirty="0" smtClean="0"/>
              <a:t>代价进行排序。</a:t>
            </a:r>
            <a:endParaRPr lang="en-US" altLang="zh-CN" dirty="0" smtClean="0"/>
          </a:p>
          <a:p>
            <a:endParaRPr lang="en-US" altLang="zh-CN" dirty="0"/>
          </a:p>
          <a:p>
            <a:r>
              <a:rPr lang="zh-CN" altLang="en-US" dirty="0" smtClean="0"/>
              <a:t>贪心：对于相连的一块</a:t>
            </a:r>
            <a:r>
              <a:rPr lang="en-US" altLang="zh-CN" dirty="0" smtClean="0"/>
              <a:t>0/1</a:t>
            </a:r>
            <a:r>
              <a:rPr lang="zh-CN" altLang="en-US" dirty="0" smtClean="0"/>
              <a:t>应一起处理</a:t>
            </a:r>
            <a:endParaRPr lang="en-US" altLang="zh-CN" dirty="0" smtClean="0"/>
          </a:p>
        </p:txBody>
      </p:sp>
    </p:spTree>
    <p:extLst>
      <p:ext uri="{BB962C8B-B14F-4D97-AF65-F5344CB8AC3E}">
        <p14:creationId xmlns:p14="http://schemas.microsoft.com/office/powerpoint/2010/main" val="40092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直接进行排序，每次交换相邻两块。</a:t>
            </a:r>
            <a:endParaRPr lang="en-US" altLang="zh-CN" dirty="0" smtClean="0"/>
          </a:p>
          <a:p>
            <a:endParaRPr lang="en-US" altLang="zh-CN" dirty="0"/>
          </a:p>
          <a:p>
            <a:r>
              <a:rPr lang="en-US" altLang="zh-CN" dirty="0" smtClean="0"/>
              <a:t>10101010-&gt;01010101-&gt;00101011…</a:t>
            </a:r>
          </a:p>
          <a:p>
            <a:endParaRPr lang="en-US" altLang="zh-CN" dirty="0"/>
          </a:p>
          <a:p>
            <a:r>
              <a:rPr lang="zh-CN" altLang="en-US" dirty="0" smtClean="0"/>
              <a:t>复杂度</a:t>
            </a:r>
            <a:r>
              <a:rPr lang="en-US" altLang="zh-CN" dirty="0" smtClean="0"/>
              <a:t>n^2</a:t>
            </a:r>
            <a:endParaRPr lang="zh-CN" altLang="en-US" dirty="0"/>
          </a:p>
        </p:txBody>
      </p:sp>
    </p:spTree>
    <p:extLst>
      <p:ext uri="{BB962C8B-B14F-4D97-AF65-F5344CB8AC3E}">
        <p14:creationId xmlns:p14="http://schemas.microsoft.com/office/powerpoint/2010/main" val="20748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每次交换相邻两块，但间隔一组</a:t>
            </a:r>
            <a:r>
              <a:rPr lang="en-US" altLang="zh-CN" dirty="0" smtClean="0"/>
              <a:t>01</a:t>
            </a:r>
            <a:r>
              <a:rPr lang="zh-CN" altLang="en-US" dirty="0" smtClean="0"/>
              <a:t>。</a:t>
            </a:r>
            <a:endParaRPr lang="en-US" altLang="zh-CN" dirty="0" smtClean="0"/>
          </a:p>
          <a:p>
            <a:endParaRPr lang="en-US" altLang="zh-CN" dirty="0"/>
          </a:p>
          <a:p>
            <a:r>
              <a:rPr lang="en-US" altLang="zh-CN" dirty="0" smtClean="0"/>
              <a:t>10101010-&gt;01100110-&gt;00011110-&gt;00001111</a:t>
            </a:r>
          </a:p>
          <a:p>
            <a:endParaRPr lang="en-US" altLang="zh-CN" dirty="0"/>
          </a:p>
          <a:p>
            <a:r>
              <a:rPr lang="zh-CN" altLang="en-US" dirty="0" smtClean="0"/>
              <a:t>可见开头的</a:t>
            </a:r>
            <a:r>
              <a:rPr lang="en-US" altLang="zh-CN" dirty="0" smtClean="0"/>
              <a:t>0</a:t>
            </a:r>
            <a:r>
              <a:rPr lang="zh-CN" altLang="en-US" dirty="0" smtClean="0"/>
              <a:t>的个数呈几何增长，故复杂度</a:t>
            </a:r>
            <a:r>
              <a:rPr lang="en-US" altLang="zh-CN" dirty="0" err="1" smtClean="0"/>
              <a:t>nlogn</a:t>
            </a:r>
            <a:r>
              <a:rPr lang="zh-CN" altLang="en-US" dirty="0" smtClean="0"/>
              <a:t>。</a:t>
            </a:r>
            <a:endParaRPr lang="zh-CN" altLang="en-US" dirty="0"/>
          </a:p>
        </p:txBody>
      </p:sp>
    </p:spTree>
    <p:extLst>
      <p:ext uri="{BB962C8B-B14F-4D97-AF65-F5344CB8AC3E}">
        <p14:creationId xmlns:p14="http://schemas.microsoft.com/office/powerpoint/2010/main" val="5044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Very Easy</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4" name="组合 3"/>
          <p:cNvGrpSpPr/>
          <p:nvPr/>
        </p:nvGrpSpPr>
        <p:grpSpPr>
          <a:xfrm>
            <a:off x="4416524" y="1882921"/>
            <a:ext cx="3659832" cy="3127377"/>
            <a:chOff x="4398268" y="1882921"/>
            <a:chExt cx="3659832" cy="3127377"/>
          </a:xfrm>
        </p:grpSpPr>
        <p:sp>
          <p:nvSpPr>
            <p:cNvPr id="5" name="TextBox 4"/>
            <p:cNvSpPr txBox="1"/>
            <p:nvPr/>
          </p:nvSpPr>
          <p:spPr>
            <a:xfrm>
              <a:off x="4398268" y="4640966"/>
              <a:ext cx="3659832"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AngryBacon</a:t>
              </a:r>
              <a:r>
                <a:rPr lang="en-US" altLang="zh-CN" b="1" dirty="0" smtClean="0"/>
                <a:t> Class</a:t>
              </a:r>
              <a:endParaRPr lang="zh-CN" altLang="en-US" b="1" dirty="0"/>
            </a:p>
          </p:txBody>
        </p:sp>
        <p:pic>
          <p:nvPicPr>
            <p:cNvPr id="2051" name="Picture 3" descr="D:\9998 历史的收藏夹\刘严培\di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257" y="1882921"/>
              <a:ext cx="2761853" cy="27771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75796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very </a:t>
            </a:r>
            <a:br>
              <a:rPr lang="en-US" altLang="zh-CN" dirty="0" smtClean="0"/>
            </a:br>
            <a:r>
              <a:rPr lang="en-US" altLang="zh-CN" dirty="0" smtClean="0"/>
              <a:t>Hard</a:t>
            </a:r>
            <a:endParaRPr lang="zh-CN" altLang="en-US" dirty="0"/>
          </a:p>
        </p:txBody>
      </p:sp>
      <p:sp>
        <p:nvSpPr>
          <p:cNvPr id="3" name="文本占位符 2"/>
          <p:cNvSpPr>
            <a:spLocks noGrp="1"/>
          </p:cNvSpPr>
          <p:nvPr>
            <p:ph type="body" idx="1"/>
          </p:nvPr>
        </p:nvSpPr>
        <p:spPr/>
        <p:txBody>
          <a:bodyPr/>
          <a:lstStyle/>
          <a:p>
            <a:endParaRPr lang="zh-CN" altLang="en-US"/>
          </a:p>
        </p:txBody>
      </p:sp>
      <p:grpSp>
        <p:nvGrpSpPr>
          <p:cNvPr id="4" name="组合 3"/>
          <p:cNvGrpSpPr/>
          <p:nvPr/>
        </p:nvGrpSpPr>
        <p:grpSpPr>
          <a:xfrm>
            <a:off x="3995936" y="1297766"/>
            <a:ext cx="4419600" cy="4392488"/>
            <a:chOff x="4084375" y="1196752"/>
            <a:chExt cx="4419600" cy="4392488"/>
          </a:xfrm>
        </p:grpSpPr>
        <p:pic>
          <p:nvPicPr>
            <p:cNvPr id="5" name="Picture 2" descr="D:\9998 历史的收藏夹\黄文翰\QQ图片201412212004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375" y="1196752"/>
              <a:ext cx="4419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64259" y="5219908"/>
              <a:ext cx="3659832" cy="369332"/>
            </a:xfrm>
            <a:prstGeom prst="rect">
              <a:avLst/>
            </a:prstGeom>
            <a:noFill/>
          </p:spPr>
          <p:txBody>
            <a:bodyPr wrap="square" rtlCol="0">
              <a:spAutoFit/>
            </a:bodyPr>
            <a:lstStyle/>
            <a:p>
              <a:r>
                <a:rPr lang="en-US" altLang="zh-CN" b="1" dirty="0" smtClean="0"/>
                <a:t>Constructor </a:t>
              </a:r>
              <a:r>
                <a:rPr lang="en-US" altLang="zh-CN" b="1" dirty="0" err="1" smtClean="0">
                  <a:solidFill>
                    <a:srgbClr val="FF0000"/>
                  </a:solidFill>
                </a:rPr>
                <a:t>rowdark</a:t>
              </a:r>
              <a:r>
                <a:rPr lang="en-US" altLang="zh-CN" b="1" dirty="0" smtClean="0">
                  <a:solidFill>
                    <a:srgbClr val="FF0000"/>
                  </a:solidFill>
                </a:rPr>
                <a:t> </a:t>
              </a:r>
              <a:r>
                <a:rPr lang="en-US" altLang="zh-CN" b="1" dirty="0" smtClean="0"/>
                <a:t>Class</a:t>
              </a:r>
              <a:endParaRPr lang="zh-CN" altLang="en-US" b="1" dirty="0"/>
            </a:p>
          </p:txBody>
        </p:sp>
      </p:grpSp>
    </p:spTree>
    <p:extLst>
      <p:ext uri="{BB962C8B-B14F-4D97-AF65-F5344CB8AC3E}">
        <p14:creationId xmlns:p14="http://schemas.microsoft.com/office/powerpoint/2010/main" val="3679740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a:t>
            </a:r>
            <a:r>
              <a:rPr lang="en-US" altLang="zh-CN" dirty="0" err="1"/>
              <a:t>Stankevich</a:t>
            </a:r>
            <a:r>
              <a:rPr lang="en-US" altLang="zh-CN" dirty="0"/>
              <a:t> Contest 42:</a:t>
            </a:r>
            <a:br>
              <a:rPr lang="en-US" altLang="zh-CN" dirty="0"/>
            </a:br>
            <a:r>
              <a:rPr lang="en-US" altLang="zh-CN" dirty="0"/>
              <a:t>C. Comparator </a:t>
            </a:r>
            <a:r>
              <a:rPr lang="en-US" altLang="zh-CN" dirty="0" smtClean="0"/>
              <a:t>Networks</a:t>
            </a:r>
            <a:endParaRPr lang="zh-CN" altLang="en-US" dirty="0"/>
          </a:p>
        </p:txBody>
      </p:sp>
      <p:sp>
        <p:nvSpPr>
          <p:cNvPr id="3" name="内容占位符 2"/>
          <p:cNvSpPr>
            <a:spLocks noGrp="1"/>
          </p:cNvSpPr>
          <p:nvPr>
            <p:ph idx="1"/>
          </p:nvPr>
        </p:nvSpPr>
        <p:spPr/>
        <p:txBody>
          <a:bodyPr/>
          <a:lstStyle/>
          <a:p>
            <a:r>
              <a:rPr lang="zh-CN" altLang="en-US" dirty="0" smtClean="0"/>
              <a:t>一个比较器</a:t>
            </a:r>
            <a:r>
              <a:rPr lang="en-US" altLang="zh-CN" dirty="0" smtClean="0"/>
              <a:t>(</a:t>
            </a:r>
            <a:r>
              <a:rPr lang="en-US" altLang="zh-CN" dirty="0" err="1" smtClean="0"/>
              <a:t>i,j</a:t>
            </a:r>
            <a:r>
              <a:rPr lang="en-US" altLang="zh-CN" dirty="0" smtClean="0"/>
              <a:t>)(</a:t>
            </a:r>
            <a:r>
              <a:rPr lang="en-US" altLang="zh-CN" dirty="0" err="1" smtClean="0"/>
              <a:t>i</a:t>
            </a:r>
            <a:r>
              <a:rPr lang="en-US" altLang="zh-CN" dirty="0" smtClean="0"/>
              <a:t>&lt;j)</a:t>
            </a:r>
            <a:r>
              <a:rPr lang="zh-CN" altLang="en-US" dirty="0" smtClean="0"/>
              <a:t>会比较</a:t>
            </a:r>
            <a:r>
              <a:rPr lang="en-US" altLang="zh-CN" dirty="0" err="1" smtClean="0"/>
              <a:t>i</a:t>
            </a:r>
            <a:r>
              <a:rPr lang="zh-CN" altLang="en-US" dirty="0" smtClean="0"/>
              <a:t>和</a:t>
            </a:r>
            <a:r>
              <a:rPr lang="en-US" altLang="zh-CN" dirty="0" smtClean="0"/>
              <a:t>j</a:t>
            </a:r>
            <a:r>
              <a:rPr lang="zh-CN" altLang="en-US" dirty="0" smtClean="0"/>
              <a:t>这两个位置的比特</a:t>
            </a:r>
            <a:r>
              <a:rPr lang="en-US" altLang="zh-CN" dirty="0" err="1" smtClean="0"/>
              <a:t>bi</a:t>
            </a:r>
            <a:r>
              <a:rPr lang="en-US" altLang="zh-CN" dirty="0" err="1"/>
              <a:t>,</a:t>
            </a:r>
            <a:r>
              <a:rPr lang="en-US" altLang="zh-CN" dirty="0" err="1" smtClean="0"/>
              <a:t>bj</a:t>
            </a:r>
            <a:r>
              <a:rPr lang="zh-CN" altLang="en-US" dirty="0" smtClean="0"/>
              <a:t>，若</a:t>
            </a:r>
            <a:r>
              <a:rPr lang="en-US" altLang="zh-CN" dirty="0" smtClean="0"/>
              <a:t>bi&gt;</a:t>
            </a:r>
            <a:r>
              <a:rPr lang="en-US" altLang="zh-CN" dirty="0" err="1" smtClean="0"/>
              <a:t>bj</a:t>
            </a:r>
            <a:r>
              <a:rPr lang="zh-CN" altLang="en-US" dirty="0" smtClean="0"/>
              <a:t>则会将它们交换。</a:t>
            </a:r>
            <a:endParaRPr lang="en-US" altLang="zh-CN" dirty="0" smtClean="0"/>
          </a:p>
          <a:p>
            <a:r>
              <a:rPr lang="zh-CN" altLang="en-US" dirty="0" smtClean="0"/>
              <a:t>一</a:t>
            </a:r>
            <a:r>
              <a:rPr lang="zh-CN" altLang="en-US" dirty="0"/>
              <a:t>个</a:t>
            </a:r>
            <a:r>
              <a:rPr lang="zh-CN" altLang="en-US" dirty="0" smtClean="0"/>
              <a:t>比较器</a:t>
            </a:r>
            <a:r>
              <a:rPr lang="zh-CN" altLang="en-US" dirty="0"/>
              <a:t>网络是</a:t>
            </a:r>
            <a:r>
              <a:rPr lang="zh-CN" altLang="en-US" dirty="0" smtClean="0"/>
              <a:t>一系列依次执行的设定好参数的比较器。</a:t>
            </a:r>
            <a:endParaRPr lang="en-US" altLang="zh-CN" dirty="0" smtClean="0"/>
          </a:p>
          <a:p>
            <a:r>
              <a:rPr lang="zh-CN" altLang="en-US" dirty="0"/>
              <a:t>一个比较器</a:t>
            </a:r>
            <a:r>
              <a:rPr lang="zh-CN" altLang="en-US" dirty="0" smtClean="0"/>
              <a:t>网络对某个比特序列是</a:t>
            </a:r>
            <a:r>
              <a:rPr lang="zh-CN" altLang="en-US" dirty="0"/>
              <a:t>排序</a:t>
            </a:r>
            <a:r>
              <a:rPr lang="zh-CN" altLang="en-US" dirty="0" smtClean="0"/>
              <a:t>的，当且仅当输入这个比特序列的输出是</a:t>
            </a:r>
            <a:r>
              <a:rPr lang="zh-CN" altLang="en-US" dirty="0"/>
              <a:t>单调递增</a:t>
            </a:r>
            <a:r>
              <a:rPr lang="zh-CN" altLang="en-US" dirty="0" smtClean="0"/>
              <a:t>的。</a:t>
            </a:r>
            <a:endParaRPr lang="zh-CN" altLang="en-US" dirty="0"/>
          </a:p>
        </p:txBody>
      </p:sp>
    </p:spTree>
    <p:extLst>
      <p:ext uri="{BB962C8B-B14F-4D97-AF65-F5344CB8AC3E}">
        <p14:creationId xmlns:p14="http://schemas.microsoft.com/office/powerpoint/2010/main" val="185643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a:t>
            </a:r>
            <a:r>
              <a:rPr lang="en-US" altLang="zh-CN" dirty="0" err="1"/>
              <a:t>Stankevich</a:t>
            </a:r>
            <a:r>
              <a:rPr lang="en-US" altLang="zh-CN" dirty="0"/>
              <a:t> Contest 42:</a:t>
            </a:r>
            <a:br>
              <a:rPr lang="en-US" altLang="zh-CN" dirty="0"/>
            </a:br>
            <a:r>
              <a:rPr lang="en-US" altLang="zh-CN" dirty="0"/>
              <a:t>C. Comparator </a:t>
            </a:r>
            <a:r>
              <a:rPr lang="en-US" altLang="zh-CN" dirty="0" smtClean="0"/>
              <a:t>Networks</a:t>
            </a:r>
            <a:endParaRPr lang="zh-CN" altLang="en-US" dirty="0"/>
          </a:p>
        </p:txBody>
      </p:sp>
      <p:sp>
        <p:nvSpPr>
          <p:cNvPr id="3" name="内容占位符 2"/>
          <p:cNvSpPr>
            <a:spLocks noGrp="1"/>
          </p:cNvSpPr>
          <p:nvPr>
            <p:ph idx="1"/>
          </p:nvPr>
        </p:nvSpPr>
        <p:spPr/>
        <p:txBody>
          <a:bodyPr/>
          <a:lstStyle/>
          <a:p>
            <a:r>
              <a:rPr lang="zh-CN" altLang="en-US" dirty="0" smtClean="0"/>
              <a:t>构造一个比较器网络</a:t>
            </a:r>
            <a:r>
              <a:rPr lang="en-US" altLang="zh-CN" dirty="0" smtClean="0"/>
              <a:t>(</a:t>
            </a:r>
            <a:r>
              <a:rPr lang="zh-CN" altLang="en-US" dirty="0" smtClean="0"/>
              <a:t>比较器</a:t>
            </a:r>
            <a:r>
              <a:rPr lang="en-US" altLang="zh-CN" dirty="0" smtClean="0"/>
              <a:t>&lt;=1000)</a:t>
            </a:r>
            <a:r>
              <a:rPr lang="zh-CN" altLang="en-US" dirty="0" smtClean="0"/>
              <a:t>，使其对于输入的</a:t>
            </a:r>
            <a:r>
              <a:rPr lang="en-US" altLang="zh-CN" dirty="0" smtClean="0"/>
              <a:t>01</a:t>
            </a:r>
            <a:r>
              <a:rPr lang="zh-CN" altLang="en-US" dirty="0" smtClean="0"/>
              <a:t>序列</a:t>
            </a:r>
            <a:r>
              <a:rPr lang="en-US" altLang="zh-CN" dirty="0" smtClean="0"/>
              <a:t>(n&lt;=10)</a:t>
            </a:r>
            <a:r>
              <a:rPr lang="zh-CN" altLang="en-US" dirty="0" smtClean="0"/>
              <a:t>是非排序的，且对其他的所有</a:t>
            </a:r>
            <a:r>
              <a:rPr lang="en-US" altLang="zh-CN" dirty="0" smtClean="0"/>
              <a:t>01</a:t>
            </a:r>
            <a:r>
              <a:rPr lang="zh-CN" altLang="en-US" dirty="0" smtClean="0"/>
              <a:t>序列都是排序的。无解输出</a:t>
            </a:r>
            <a:r>
              <a:rPr lang="en-US" altLang="zh-CN" dirty="0" smtClean="0"/>
              <a:t>-1</a:t>
            </a:r>
            <a:r>
              <a:rPr lang="zh-CN" altLang="en-US" dirty="0" smtClean="0"/>
              <a:t>。</a:t>
            </a:r>
            <a:endParaRPr lang="zh-CN" altLang="en-US" dirty="0"/>
          </a:p>
        </p:txBody>
      </p:sp>
      <p:cxnSp>
        <p:nvCxnSpPr>
          <p:cNvPr id="5" name="直接连接符 4"/>
          <p:cNvCxnSpPr/>
          <p:nvPr/>
        </p:nvCxnSpPr>
        <p:spPr bwMode="auto">
          <a:xfrm>
            <a:off x="3131840" y="433272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131840" y="469276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131840" y="505280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131840" y="541284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3707904" y="433635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4427984" y="4350853"/>
            <a:ext cx="0" cy="1065617"/>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788024" y="469639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067944" y="4350853"/>
            <a:ext cx="0" cy="705577"/>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5148064" y="4703641"/>
            <a:ext cx="0" cy="712829"/>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5508104" y="505643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3105268" y="5661248"/>
            <a:ext cx="2880320" cy="369332"/>
          </a:xfrm>
          <a:prstGeom prst="rect">
            <a:avLst/>
          </a:prstGeom>
          <a:noFill/>
        </p:spPr>
        <p:txBody>
          <a:bodyPr wrap="square" rtlCol="0">
            <a:spAutoFit/>
          </a:bodyPr>
          <a:lstStyle/>
          <a:p>
            <a:pPr algn="ctr"/>
            <a:r>
              <a:rPr lang="zh-CN" altLang="en-US" b="1" dirty="0" smtClean="0"/>
              <a:t>例：一个选择排序网络</a:t>
            </a:r>
            <a:endParaRPr lang="zh-CN" altLang="en-US" b="1" dirty="0"/>
          </a:p>
        </p:txBody>
      </p:sp>
    </p:spTree>
    <p:extLst>
      <p:ext uri="{BB962C8B-B14F-4D97-AF65-F5344CB8AC3E}">
        <p14:creationId xmlns:p14="http://schemas.microsoft.com/office/powerpoint/2010/main" val="3214679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若输入已经排好序显然无解</a:t>
            </a:r>
            <a:endParaRPr lang="en-US" altLang="zh-CN" dirty="0" smtClean="0"/>
          </a:p>
          <a:p>
            <a:endParaRPr lang="en-US" altLang="zh-CN" dirty="0"/>
          </a:p>
          <a:p>
            <a:r>
              <a:rPr lang="zh-CN" altLang="en-US" dirty="0" smtClean="0"/>
              <a:t>大胆猜测其他情况全有解</a:t>
            </a:r>
            <a:endParaRPr lang="zh-CN" altLang="en-US" dirty="0"/>
          </a:p>
        </p:txBody>
      </p:sp>
    </p:spTree>
    <p:extLst>
      <p:ext uri="{BB962C8B-B14F-4D97-AF65-F5344CB8AC3E}">
        <p14:creationId xmlns:p14="http://schemas.microsoft.com/office/powerpoint/2010/main" val="23296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不是无解意味着</a:t>
            </a:r>
            <a:r>
              <a:rPr lang="zh-CN" altLang="en-US" dirty="0"/>
              <a:t>最早出现</a:t>
            </a:r>
            <a:r>
              <a:rPr lang="zh-CN" altLang="en-US" dirty="0" smtClean="0"/>
              <a:t>的</a:t>
            </a:r>
            <a:r>
              <a:rPr lang="en-US" altLang="zh-CN" dirty="0" smtClean="0"/>
              <a:t>1</a:t>
            </a:r>
            <a:r>
              <a:rPr lang="zh-CN" altLang="en-US" dirty="0" smtClean="0"/>
              <a:t>在最晚出现的</a:t>
            </a:r>
            <a:r>
              <a:rPr lang="en-US" altLang="zh-CN" dirty="0" smtClean="0"/>
              <a:t>0</a:t>
            </a:r>
            <a:r>
              <a:rPr lang="zh-CN" altLang="en-US" dirty="0" smtClean="0"/>
              <a:t>前面。设其位置为</a:t>
            </a:r>
            <a:r>
              <a:rPr lang="en-US" altLang="zh-CN" dirty="0" smtClean="0"/>
              <a:t>p1&lt;p0</a:t>
            </a:r>
          </a:p>
          <a:p>
            <a:endParaRPr lang="en-US" altLang="zh-CN" dirty="0"/>
          </a:p>
          <a:p>
            <a:r>
              <a:rPr lang="zh-CN" altLang="en-US" dirty="0" smtClean="0"/>
              <a:t>先使</a:t>
            </a:r>
            <a:r>
              <a:rPr lang="en-US" altLang="zh-CN" dirty="0" smtClean="0"/>
              <a:t>p0</a:t>
            </a:r>
            <a:r>
              <a:rPr lang="zh-CN" altLang="en-US" dirty="0" smtClean="0"/>
              <a:t>位置上是所有给定序列为</a:t>
            </a:r>
            <a:r>
              <a:rPr lang="en-US" altLang="zh-CN" dirty="0" smtClean="0"/>
              <a:t>0</a:t>
            </a:r>
            <a:r>
              <a:rPr lang="zh-CN" altLang="en-US" dirty="0" smtClean="0"/>
              <a:t>的位置中的最大值。</a:t>
            </a:r>
            <a:endParaRPr lang="en-US" altLang="zh-CN" dirty="0" smtClean="0"/>
          </a:p>
          <a:p>
            <a:endParaRPr lang="en-US" altLang="zh-CN" dirty="0"/>
          </a:p>
          <a:p>
            <a:r>
              <a:rPr lang="zh-CN" altLang="en-US" dirty="0" smtClean="0"/>
              <a:t>再使</a:t>
            </a:r>
            <a:r>
              <a:rPr lang="en-US" altLang="zh-CN" dirty="0" smtClean="0"/>
              <a:t>p1</a:t>
            </a:r>
            <a:r>
              <a:rPr lang="zh-CN" altLang="en-US" dirty="0" smtClean="0"/>
              <a:t>是所有给定为</a:t>
            </a:r>
            <a:r>
              <a:rPr lang="en-US" altLang="zh-CN" dirty="0" smtClean="0"/>
              <a:t>1</a:t>
            </a:r>
            <a:r>
              <a:rPr lang="zh-CN" altLang="en-US" dirty="0" smtClean="0"/>
              <a:t>的位置的最小值。</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9575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这时，显然只有给定序列会有</a:t>
            </a:r>
            <a:r>
              <a:rPr lang="en-US" altLang="zh-CN" dirty="0" smtClean="0"/>
              <a:t>p0</a:t>
            </a:r>
            <a:r>
              <a:rPr lang="zh-CN" altLang="en-US" dirty="0" smtClean="0"/>
              <a:t>是</a:t>
            </a:r>
            <a:r>
              <a:rPr lang="en-US" altLang="zh-CN" dirty="0" smtClean="0"/>
              <a:t>0</a:t>
            </a:r>
            <a:r>
              <a:rPr lang="zh-CN" altLang="en-US" dirty="0" smtClean="0"/>
              <a:t>且</a:t>
            </a:r>
            <a:r>
              <a:rPr lang="en-US" altLang="zh-CN" dirty="0" smtClean="0"/>
              <a:t>p1</a:t>
            </a:r>
            <a:r>
              <a:rPr lang="zh-CN" altLang="en-US" dirty="0" smtClean="0"/>
              <a:t>是</a:t>
            </a:r>
            <a:r>
              <a:rPr lang="en-US" altLang="zh-CN" dirty="0" smtClean="0"/>
              <a:t>1</a:t>
            </a:r>
            <a:r>
              <a:rPr lang="zh-CN" altLang="en-US" dirty="0" smtClean="0"/>
              <a:t>。</a:t>
            </a:r>
            <a:endParaRPr lang="en-US" altLang="zh-CN" dirty="0" smtClean="0"/>
          </a:p>
          <a:p>
            <a:endParaRPr lang="en-US" altLang="zh-CN" dirty="0"/>
          </a:p>
          <a:p>
            <a:r>
              <a:rPr lang="zh-CN" altLang="en-US" dirty="0"/>
              <a:t>先不</a:t>
            </a:r>
            <a:r>
              <a:rPr lang="zh-CN" altLang="en-US" dirty="0" smtClean="0"/>
              <a:t>看这两</a:t>
            </a:r>
            <a:r>
              <a:rPr lang="zh-CN" altLang="en-US" dirty="0"/>
              <a:t>个</a:t>
            </a:r>
            <a:r>
              <a:rPr lang="zh-CN" altLang="en-US" dirty="0" smtClean="0"/>
              <a:t>位置，对其他位置进行全排序。</a:t>
            </a:r>
            <a:endParaRPr lang="en-US" altLang="zh-CN" dirty="0" smtClean="0"/>
          </a:p>
        </p:txBody>
      </p:sp>
    </p:spTree>
    <p:extLst>
      <p:ext uri="{BB962C8B-B14F-4D97-AF65-F5344CB8AC3E}">
        <p14:creationId xmlns:p14="http://schemas.microsoft.com/office/powerpoint/2010/main" val="17485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a:t>设给定序列</a:t>
            </a:r>
            <a:r>
              <a:rPr lang="en-US" altLang="zh-CN" dirty="0"/>
              <a:t>0</a:t>
            </a:r>
            <a:r>
              <a:rPr lang="zh-CN" altLang="en-US" dirty="0"/>
              <a:t>的个数是</a:t>
            </a:r>
            <a:r>
              <a:rPr lang="en-US" altLang="zh-CN" dirty="0"/>
              <a:t>c</a:t>
            </a:r>
            <a:r>
              <a:rPr lang="zh-CN" altLang="en-US" dirty="0" smtClean="0"/>
              <a:t>个。有不等式</a:t>
            </a:r>
            <a:r>
              <a:rPr lang="en-US" altLang="zh-CN" dirty="0" smtClean="0"/>
              <a:t>p1&lt;=c&lt;p0</a:t>
            </a:r>
            <a:r>
              <a:rPr lang="zh-CN" altLang="en-US" dirty="0" smtClean="0"/>
              <a:t>。设其他</a:t>
            </a:r>
            <a:r>
              <a:rPr lang="zh-CN" altLang="en-US" dirty="0"/>
              <a:t>某序列</a:t>
            </a:r>
            <a:r>
              <a:rPr lang="en-US" altLang="zh-CN" dirty="0"/>
              <a:t>0</a:t>
            </a:r>
            <a:r>
              <a:rPr lang="zh-CN" altLang="en-US" dirty="0"/>
              <a:t>的个数是</a:t>
            </a:r>
            <a:r>
              <a:rPr lang="en-US" altLang="zh-CN" dirty="0"/>
              <a:t>d</a:t>
            </a:r>
            <a:r>
              <a:rPr lang="zh-CN" altLang="en-US" dirty="0" smtClean="0"/>
              <a:t>个</a:t>
            </a:r>
            <a:r>
              <a:rPr lang="zh-CN" altLang="en-US" dirty="0"/>
              <a:t>。</a:t>
            </a:r>
            <a:r>
              <a:rPr lang="zh-CN" altLang="en-US" dirty="0" smtClean="0"/>
              <a:t>此时</a:t>
            </a:r>
            <a:r>
              <a:rPr lang="zh-CN" altLang="en-US" dirty="0"/>
              <a:t>对于</a:t>
            </a:r>
            <a:r>
              <a:rPr lang="zh-CN" altLang="en-US" dirty="0" smtClean="0"/>
              <a:t>其他</a:t>
            </a:r>
            <a:r>
              <a:rPr lang="zh-CN" altLang="en-US" dirty="0"/>
              <a:t>某</a:t>
            </a:r>
            <a:r>
              <a:rPr lang="zh-CN" altLang="en-US" dirty="0" smtClean="0"/>
              <a:t>序列</a:t>
            </a:r>
            <a:r>
              <a:rPr lang="zh-CN" altLang="en-US" dirty="0"/>
              <a:t>有三种情况：</a:t>
            </a:r>
            <a:endParaRPr lang="en-US" altLang="zh-CN" dirty="0"/>
          </a:p>
          <a:p>
            <a:endParaRPr lang="en-US" altLang="zh-CN" dirty="0"/>
          </a:p>
          <a:p>
            <a:r>
              <a:rPr lang="en-US" altLang="zh-CN" dirty="0" smtClean="0"/>
              <a:t>Case 1: c = d </a:t>
            </a:r>
            <a:r>
              <a:rPr lang="zh-CN" altLang="en-US" dirty="0" smtClean="0"/>
              <a:t>此时必有</a:t>
            </a:r>
            <a:r>
              <a:rPr lang="en-US" altLang="zh-CN" dirty="0" smtClean="0"/>
              <a:t>p0</a:t>
            </a:r>
            <a:r>
              <a:rPr lang="zh-CN" altLang="en-US" dirty="0" smtClean="0"/>
              <a:t>位置上是</a:t>
            </a:r>
            <a:r>
              <a:rPr lang="en-US" altLang="zh-CN" dirty="0" smtClean="0"/>
              <a:t>1 p1</a:t>
            </a:r>
            <a:r>
              <a:rPr lang="zh-CN" altLang="en-US" dirty="0" smtClean="0"/>
              <a:t>位置上是</a:t>
            </a:r>
            <a:r>
              <a:rPr lang="en-US" altLang="zh-CN" dirty="0" smtClean="0"/>
              <a:t>0 </a:t>
            </a:r>
            <a:r>
              <a:rPr lang="zh-CN" altLang="en-US" dirty="0" smtClean="0"/>
              <a:t>且由</a:t>
            </a:r>
            <a:r>
              <a:rPr lang="en-US" altLang="zh-CN" dirty="0" smtClean="0"/>
              <a:t>p1&lt;=d&lt;p0</a:t>
            </a:r>
            <a:r>
              <a:rPr lang="zh-CN" altLang="en-US" dirty="0" smtClean="0"/>
              <a:t>知序列已经有序。任何比较都不变。</a:t>
            </a:r>
            <a:endParaRPr lang="en-US" altLang="zh-CN" dirty="0"/>
          </a:p>
          <a:p>
            <a:endParaRPr lang="zh-CN" altLang="en-US" dirty="0"/>
          </a:p>
        </p:txBody>
      </p:sp>
    </p:spTree>
    <p:extLst>
      <p:ext uri="{BB962C8B-B14F-4D97-AF65-F5344CB8AC3E}">
        <p14:creationId xmlns:p14="http://schemas.microsoft.com/office/powerpoint/2010/main" val="21789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Case 2: c&lt;d </a:t>
            </a:r>
            <a:r>
              <a:rPr lang="zh-CN" altLang="en-US" dirty="0" smtClean="0"/>
              <a:t>则</a:t>
            </a:r>
            <a:r>
              <a:rPr lang="en-US" altLang="zh-CN" dirty="0" smtClean="0"/>
              <a:t>p1</a:t>
            </a:r>
            <a:r>
              <a:rPr lang="zh-CN" altLang="en-US" dirty="0" smtClean="0"/>
              <a:t>上是</a:t>
            </a:r>
            <a:r>
              <a:rPr lang="en-US" altLang="zh-CN" dirty="0"/>
              <a:t>0</a:t>
            </a:r>
            <a:r>
              <a:rPr lang="en-US" altLang="zh-CN" dirty="0" smtClean="0"/>
              <a:t> p0</a:t>
            </a:r>
            <a:r>
              <a:rPr lang="zh-CN" altLang="en-US" dirty="0" smtClean="0"/>
              <a:t>上不确定 由不等式</a:t>
            </a:r>
            <a:r>
              <a:rPr lang="en-US" altLang="zh-CN" dirty="0" smtClean="0"/>
              <a:t>p1&lt;=c&lt;p0 </a:t>
            </a:r>
            <a:r>
              <a:rPr lang="zh-CN" altLang="en-US" dirty="0" smtClean="0"/>
              <a:t>则只可能</a:t>
            </a:r>
            <a:r>
              <a:rPr lang="en-US" altLang="zh-CN" dirty="0" smtClean="0"/>
              <a:t>p0</a:t>
            </a:r>
            <a:r>
              <a:rPr lang="zh-CN" altLang="en-US" dirty="0" smtClean="0"/>
              <a:t>上是</a:t>
            </a:r>
            <a:r>
              <a:rPr lang="en-US" altLang="zh-CN" dirty="0"/>
              <a:t>1</a:t>
            </a:r>
            <a:r>
              <a:rPr lang="en-US" altLang="zh-CN" dirty="0" smtClean="0"/>
              <a:t> p0&lt;=d</a:t>
            </a:r>
            <a:r>
              <a:rPr lang="zh-CN" altLang="en-US" dirty="0" smtClean="0"/>
              <a:t>或</a:t>
            </a:r>
            <a:r>
              <a:rPr lang="en-US" altLang="zh-CN" dirty="0" smtClean="0"/>
              <a:t>p0</a:t>
            </a:r>
            <a:r>
              <a:rPr lang="zh-CN" altLang="en-US" dirty="0" smtClean="0"/>
              <a:t>上是</a:t>
            </a:r>
            <a:r>
              <a:rPr lang="en-US" altLang="zh-CN" dirty="0" smtClean="0"/>
              <a:t>0 p0&gt;d</a:t>
            </a:r>
            <a:r>
              <a:rPr lang="zh-CN" altLang="en-US" dirty="0" smtClean="0"/>
              <a:t>时未排序。</a:t>
            </a:r>
            <a:endParaRPr lang="en-US" altLang="zh-CN" dirty="0"/>
          </a:p>
          <a:p>
            <a:pPr lvl="1"/>
            <a:r>
              <a:rPr lang="zh-CN" altLang="en-US" dirty="0" smtClean="0"/>
              <a:t>则依次比较</a:t>
            </a:r>
            <a:r>
              <a:rPr lang="en-US" altLang="zh-CN" dirty="0" smtClean="0"/>
              <a:t>(</a:t>
            </a:r>
            <a:r>
              <a:rPr lang="en-US" altLang="zh-CN" dirty="0" err="1" smtClean="0"/>
              <a:t>c+i</a:t>
            </a:r>
            <a:r>
              <a:rPr lang="en-US" altLang="zh-CN" dirty="0" smtClean="0"/>
              <a:t>,</a:t>
            </a:r>
            <a:r>
              <a:rPr lang="zh-CN" altLang="en-US" dirty="0" smtClean="0"/>
              <a:t> </a:t>
            </a:r>
            <a:r>
              <a:rPr lang="en-US" altLang="zh-CN" dirty="0" smtClean="0"/>
              <a:t>p0)</a:t>
            </a:r>
            <a:r>
              <a:rPr lang="zh-CN" altLang="en-US" dirty="0" smtClean="0"/>
              <a:t>和</a:t>
            </a:r>
            <a:r>
              <a:rPr lang="en-US" altLang="zh-CN" dirty="0" smtClean="0"/>
              <a:t>(p0, n-j) </a:t>
            </a:r>
            <a:r>
              <a:rPr lang="en-US" altLang="zh-CN" dirty="0" err="1" smtClean="0"/>
              <a:t>i,j</a:t>
            </a:r>
            <a:r>
              <a:rPr lang="zh-CN" altLang="en-US" dirty="0" smtClean="0"/>
              <a:t>都递增 这里比较的顺序非常重要。</a:t>
            </a:r>
            <a:endParaRPr lang="en-US" altLang="zh-CN" dirty="0"/>
          </a:p>
          <a:p>
            <a:pPr marL="457200" lvl="1" indent="0">
              <a:buNone/>
            </a:pPr>
            <a:endParaRPr lang="en-US" altLang="zh-CN" dirty="0" smtClean="0"/>
          </a:p>
          <a:p>
            <a:r>
              <a:rPr lang="en-US" altLang="zh-CN" dirty="0" smtClean="0"/>
              <a:t>Case 3: c&gt;d </a:t>
            </a:r>
            <a:r>
              <a:rPr lang="zh-CN" altLang="en-US" dirty="0" smtClean="0"/>
              <a:t>对称，同理。</a:t>
            </a:r>
            <a:endParaRPr lang="en-US" altLang="zh-CN" dirty="0" smtClean="0"/>
          </a:p>
        </p:txBody>
      </p:sp>
    </p:spTree>
    <p:extLst>
      <p:ext uri="{BB962C8B-B14F-4D97-AF65-F5344CB8AC3E}">
        <p14:creationId xmlns:p14="http://schemas.microsoft.com/office/powerpoint/2010/main" val="77180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a:t>
            </a:r>
            <a:r>
              <a:rPr lang="en-US" altLang="zh-CN" dirty="0" smtClean="0"/>
              <a:t>DEC14:</a:t>
            </a:r>
            <a:br>
              <a:rPr lang="en-US" altLang="zh-CN" dirty="0" smtClean="0"/>
            </a:br>
            <a:r>
              <a:rPr lang="en-US" altLang="zh-CN" dirty="0" smtClean="0"/>
              <a:t>Divide </a:t>
            </a:r>
            <a:r>
              <a:rPr lang="en-US" altLang="zh-CN" dirty="0"/>
              <a:t>or die</a:t>
            </a:r>
            <a:endParaRPr lang="zh-CN" altLang="en-US" dirty="0"/>
          </a:p>
        </p:txBody>
      </p:sp>
      <p:sp>
        <p:nvSpPr>
          <p:cNvPr id="3" name="内容占位符 2"/>
          <p:cNvSpPr>
            <a:spLocks noGrp="1"/>
          </p:cNvSpPr>
          <p:nvPr>
            <p:ph idx="1"/>
          </p:nvPr>
        </p:nvSpPr>
        <p:spPr/>
        <p:txBody>
          <a:bodyPr/>
          <a:lstStyle/>
          <a:p>
            <a:r>
              <a:rPr lang="zh-CN" altLang="en-US" dirty="0" smtClean="0"/>
              <a:t>给出平面上一个</a:t>
            </a:r>
            <a:r>
              <a:rPr lang="en-US" altLang="zh-CN" dirty="0" smtClean="0"/>
              <a:t>n</a:t>
            </a:r>
            <a:r>
              <a:rPr lang="zh-CN" altLang="en-US" dirty="0" smtClean="0"/>
              <a:t>度角（三点坐标，</a:t>
            </a:r>
            <a:r>
              <a:rPr lang="en-US" altLang="zh-CN" dirty="0" smtClean="0"/>
              <a:t>n</a:t>
            </a:r>
            <a:r>
              <a:rPr lang="zh-CN" altLang="en-US" dirty="0" smtClean="0"/>
              <a:t>是整数）。求一个方案通过尺规作图将其</a:t>
            </a:r>
            <a:r>
              <a:rPr lang="en-US" altLang="zh-CN" dirty="0" smtClean="0"/>
              <a:t>n</a:t>
            </a:r>
            <a:r>
              <a:rPr lang="zh-CN" altLang="en-US" dirty="0" smtClean="0"/>
              <a:t>等分。无解输出</a:t>
            </a:r>
            <a:r>
              <a:rPr lang="en-US" altLang="zh-CN" dirty="0" smtClean="0"/>
              <a:t>-1</a:t>
            </a:r>
            <a:r>
              <a:rPr lang="zh-CN" altLang="en-US" dirty="0"/>
              <a:t>。</a:t>
            </a:r>
            <a:endParaRPr lang="en-US" altLang="zh-CN" dirty="0" smtClean="0"/>
          </a:p>
        </p:txBody>
      </p:sp>
    </p:spTree>
    <p:extLst>
      <p:ext uri="{BB962C8B-B14F-4D97-AF65-F5344CB8AC3E}">
        <p14:creationId xmlns:p14="http://schemas.microsoft.com/office/powerpoint/2010/main" val="35683850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世界人民熟知不能三等分任意角。</a:t>
            </a:r>
            <a:endParaRPr lang="en-US" altLang="zh-CN" dirty="0" smtClean="0"/>
          </a:p>
          <a:p>
            <a:endParaRPr lang="en-US" altLang="zh-CN" dirty="0"/>
          </a:p>
          <a:p>
            <a:r>
              <a:rPr lang="zh-CN" altLang="en-US" dirty="0" smtClean="0"/>
              <a:t>由大数学知，尺规扩张是最多是二次扩张。而三等分</a:t>
            </a:r>
            <a:r>
              <a:rPr lang="en-US" altLang="zh-CN" dirty="0" smtClean="0"/>
              <a:t>60</a:t>
            </a:r>
            <a:r>
              <a:rPr lang="zh-CN" altLang="en-US" dirty="0" smtClean="0"/>
              <a:t>度角需求解的多项式是三次的，故</a:t>
            </a:r>
            <a:r>
              <a:rPr lang="en-US" altLang="zh-CN" dirty="0" smtClean="0"/>
              <a:t>60</a:t>
            </a:r>
            <a:r>
              <a:rPr lang="zh-CN" altLang="en-US" dirty="0" smtClean="0"/>
              <a:t>度不可三等分。</a:t>
            </a:r>
            <a:endParaRPr lang="en-US" altLang="zh-CN" dirty="0" smtClean="0"/>
          </a:p>
          <a:p>
            <a:endParaRPr lang="en-US" altLang="zh-CN" dirty="0"/>
          </a:p>
        </p:txBody>
      </p:sp>
    </p:spTree>
    <p:extLst>
      <p:ext uri="{BB962C8B-B14F-4D97-AF65-F5344CB8AC3E}">
        <p14:creationId xmlns:p14="http://schemas.microsoft.com/office/powerpoint/2010/main" val="192081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CF226D:The table</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n*m(</a:t>
            </a:r>
            <a:r>
              <a:rPr lang="en-US" altLang="zh-CN" dirty="0" err="1" smtClean="0"/>
              <a:t>n,m</a:t>
            </a:r>
            <a:r>
              <a:rPr lang="en-US" altLang="zh-CN" dirty="0" smtClean="0"/>
              <a:t>&lt;=100)</a:t>
            </a:r>
            <a:r>
              <a:rPr lang="zh-CN" altLang="en-US" dirty="0" smtClean="0"/>
              <a:t>的矩阵</a:t>
            </a:r>
            <a:r>
              <a:rPr lang="en-US" altLang="zh-CN" dirty="0" smtClean="0"/>
              <a:t>(</a:t>
            </a:r>
            <a:r>
              <a:rPr lang="zh-CN" altLang="en-US" dirty="0" smtClean="0"/>
              <a:t>元素绝对值</a:t>
            </a:r>
            <a:r>
              <a:rPr lang="en-US" altLang="zh-CN" dirty="0" smtClean="0"/>
              <a:t>&lt;=100)</a:t>
            </a:r>
            <a:r>
              <a:rPr lang="zh-CN" altLang="en-US" dirty="0" smtClean="0"/>
              <a:t>，每次可以将一列取负或者将一行取负，求一个方案使得每行每列的和都非负。</a:t>
            </a:r>
            <a:endParaRPr lang="zh-CN" altLang="en-US" dirty="0"/>
          </a:p>
        </p:txBody>
      </p:sp>
    </p:spTree>
    <p:extLst>
      <p:ext uri="{BB962C8B-B14F-4D97-AF65-F5344CB8AC3E}">
        <p14:creationId xmlns:p14="http://schemas.microsoft.com/office/powerpoint/2010/main" val="64966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考虑尺规直接画能画出什么度数的角。</a:t>
            </a:r>
            <a:endParaRPr lang="en-US" altLang="zh-CN" dirty="0" smtClean="0"/>
          </a:p>
          <a:p>
            <a:endParaRPr lang="en-US" altLang="zh-CN" dirty="0"/>
          </a:p>
          <a:p>
            <a:r>
              <a:rPr lang="en-US" altLang="zh-CN" dirty="0" smtClean="0"/>
              <a:t>1</a:t>
            </a:r>
            <a:r>
              <a:rPr lang="zh-CN" altLang="en-US" dirty="0" smtClean="0"/>
              <a:t>度</a:t>
            </a:r>
            <a:r>
              <a:rPr lang="en-US" altLang="zh-CN" dirty="0" smtClean="0"/>
              <a:t>/2</a:t>
            </a:r>
            <a:r>
              <a:rPr lang="zh-CN" altLang="en-US" dirty="0" smtClean="0"/>
              <a:t>度与</a:t>
            </a:r>
            <a:r>
              <a:rPr lang="en-US" altLang="zh-CN" dirty="0" smtClean="0"/>
              <a:t>60</a:t>
            </a:r>
            <a:r>
              <a:rPr lang="zh-CN" altLang="en-US" dirty="0" smtClean="0"/>
              <a:t>度不可三等分矛盾。</a:t>
            </a:r>
            <a:endParaRPr lang="en-US" altLang="zh-CN" dirty="0" smtClean="0"/>
          </a:p>
          <a:p>
            <a:endParaRPr lang="en-US" altLang="zh-CN" dirty="0"/>
          </a:p>
          <a:p>
            <a:r>
              <a:rPr lang="zh-CN" altLang="en-US" dirty="0" smtClean="0"/>
              <a:t>若</a:t>
            </a:r>
            <a:r>
              <a:rPr lang="en-US" altLang="zh-CN" dirty="0" smtClean="0"/>
              <a:t>3</a:t>
            </a:r>
            <a:r>
              <a:rPr lang="zh-CN" altLang="en-US" dirty="0" smtClean="0"/>
              <a:t>度角可以画出，利用角度的加减法，任何与不是</a:t>
            </a:r>
            <a:r>
              <a:rPr lang="en-US" altLang="zh-CN" dirty="0" smtClean="0"/>
              <a:t>3</a:t>
            </a:r>
            <a:r>
              <a:rPr lang="zh-CN" altLang="en-US" dirty="0" smtClean="0"/>
              <a:t>的倍数的整数度角都可以被等分。</a:t>
            </a:r>
            <a:r>
              <a:rPr lang="zh-CN" altLang="en-US" dirty="0"/>
              <a:t>而所有</a:t>
            </a:r>
            <a:r>
              <a:rPr lang="en-US" altLang="zh-CN" dirty="0"/>
              <a:t>3</a:t>
            </a:r>
            <a:r>
              <a:rPr lang="zh-CN" altLang="en-US" dirty="0"/>
              <a:t>的倍数的</a:t>
            </a:r>
            <a:r>
              <a:rPr lang="zh-CN" altLang="en-US" dirty="0" smtClean="0"/>
              <a:t>角</a:t>
            </a:r>
            <a:r>
              <a:rPr lang="zh-CN" altLang="en-US" dirty="0"/>
              <a:t>由于可被直接画出</a:t>
            </a:r>
            <a:r>
              <a:rPr lang="zh-CN" altLang="en-US" dirty="0" smtClean="0"/>
              <a:t>必然</a:t>
            </a:r>
            <a:r>
              <a:rPr lang="zh-CN" altLang="en-US" dirty="0"/>
              <a:t>不能被等分。</a:t>
            </a:r>
          </a:p>
        </p:txBody>
      </p:sp>
    </p:spTree>
    <p:extLst>
      <p:ext uri="{BB962C8B-B14F-4D97-AF65-F5344CB8AC3E}">
        <p14:creationId xmlns:p14="http://schemas.microsoft.com/office/powerpoint/2010/main" val="369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怎么画</a:t>
            </a:r>
            <a:r>
              <a:rPr lang="en-US" altLang="zh-CN" dirty="0" smtClean="0"/>
              <a:t>3</a:t>
            </a:r>
            <a:r>
              <a:rPr lang="zh-CN" altLang="en-US" dirty="0" smtClean="0"/>
              <a:t>度角。</a:t>
            </a:r>
            <a:endParaRPr lang="en-US" altLang="zh-CN" dirty="0" smtClean="0"/>
          </a:p>
          <a:p>
            <a:endParaRPr lang="en-US" altLang="zh-CN" dirty="0"/>
          </a:p>
          <a:p>
            <a:r>
              <a:rPr lang="zh-CN" altLang="en-US" dirty="0" smtClean="0"/>
              <a:t>利用黄金分割三角形</a:t>
            </a:r>
            <a:r>
              <a:rPr lang="en-US" altLang="zh-CN" dirty="0" smtClean="0"/>
              <a:t>72</a:t>
            </a:r>
            <a:r>
              <a:rPr lang="zh-CN" altLang="en-US" dirty="0" smtClean="0"/>
              <a:t>度底角！</a:t>
            </a:r>
            <a:endParaRPr lang="en-US" altLang="zh-CN" dirty="0" smtClean="0"/>
          </a:p>
          <a:p>
            <a:endParaRPr lang="en-US" altLang="zh-CN" dirty="0"/>
          </a:p>
          <a:p>
            <a:r>
              <a:rPr lang="en-US" altLang="zh-CN" dirty="0" smtClean="0"/>
              <a:t>sin72 = (</a:t>
            </a:r>
            <a:r>
              <a:rPr lang="en-US" altLang="zh-CN" dirty="0" err="1" smtClean="0"/>
              <a:t>sqrt</a:t>
            </a:r>
            <a:r>
              <a:rPr lang="en-US" altLang="zh-CN" dirty="0" smtClean="0"/>
              <a:t>(5) - 1) / 4 </a:t>
            </a:r>
            <a:endParaRPr lang="zh-CN" altLang="en-US" dirty="0"/>
          </a:p>
        </p:txBody>
      </p:sp>
    </p:spTree>
    <p:extLst>
      <p:ext uri="{BB962C8B-B14F-4D97-AF65-F5344CB8AC3E}">
        <p14:creationId xmlns:p14="http://schemas.microsoft.com/office/powerpoint/2010/main" val="37663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err="1" smtClean="0"/>
              <a:t>sqrt</a:t>
            </a:r>
            <a:r>
              <a:rPr lang="en-US" altLang="zh-CN" dirty="0" smtClean="0"/>
              <a:t>(5) </a:t>
            </a:r>
            <a:r>
              <a:rPr lang="zh-CN" altLang="en-US" dirty="0" smtClean="0"/>
              <a:t>可通过直角边长为</a:t>
            </a:r>
            <a:r>
              <a:rPr lang="en-US" altLang="zh-CN" dirty="0" smtClean="0"/>
              <a:t>2</a:t>
            </a:r>
            <a:r>
              <a:rPr lang="zh-CN" altLang="en-US" dirty="0" smtClean="0"/>
              <a:t>比</a:t>
            </a:r>
            <a:r>
              <a:rPr lang="en-US" altLang="zh-CN" dirty="0" smtClean="0"/>
              <a:t>1</a:t>
            </a:r>
            <a:r>
              <a:rPr lang="zh-CN" altLang="en-US" dirty="0" smtClean="0"/>
              <a:t>的直角三角形得到。</a:t>
            </a:r>
            <a:endParaRPr lang="en-US" altLang="zh-CN" dirty="0" smtClean="0"/>
          </a:p>
          <a:p>
            <a:endParaRPr lang="en-US" altLang="zh-CN" dirty="0"/>
          </a:p>
          <a:p>
            <a:r>
              <a:rPr lang="en-US" altLang="zh-CN" dirty="0" smtClean="0"/>
              <a:t>72</a:t>
            </a:r>
            <a:r>
              <a:rPr lang="zh-CN" altLang="en-US" dirty="0" smtClean="0"/>
              <a:t>度四等分得到</a:t>
            </a:r>
            <a:r>
              <a:rPr lang="en-US" altLang="zh-CN" dirty="0" smtClean="0"/>
              <a:t>18</a:t>
            </a:r>
            <a:r>
              <a:rPr lang="zh-CN" altLang="en-US" dirty="0" smtClean="0"/>
              <a:t>度。等边三角形</a:t>
            </a:r>
            <a:r>
              <a:rPr lang="en-US" altLang="zh-CN" dirty="0" smtClean="0"/>
              <a:t>60</a:t>
            </a:r>
            <a:r>
              <a:rPr lang="zh-CN" altLang="en-US" dirty="0" smtClean="0"/>
              <a:t>度四等分得到</a:t>
            </a:r>
            <a:r>
              <a:rPr lang="en-US" altLang="zh-CN" dirty="0" smtClean="0"/>
              <a:t>15</a:t>
            </a:r>
            <a:r>
              <a:rPr lang="zh-CN" altLang="en-US" dirty="0" smtClean="0"/>
              <a:t>度。相减得到</a:t>
            </a:r>
            <a:r>
              <a:rPr lang="en-US" altLang="zh-CN" dirty="0" smtClean="0"/>
              <a:t>3</a:t>
            </a:r>
            <a:r>
              <a:rPr lang="zh-CN" altLang="en-US" dirty="0" smtClean="0"/>
              <a:t>度角。</a:t>
            </a:r>
            <a:endParaRPr lang="zh-CN" altLang="en-US" dirty="0"/>
          </a:p>
        </p:txBody>
      </p:sp>
    </p:spTree>
    <p:extLst>
      <p:ext uri="{BB962C8B-B14F-4D97-AF65-F5344CB8AC3E}">
        <p14:creationId xmlns:p14="http://schemas.microsoft.com/office/powerpoint/2010/main" val="29974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World Finals 2014:</a:t>
            </a:r>
            <a:br>
              <a:rPr lang="en-US" altLang="zh-CN" dirty="0"/>
            </a:br>
            <a:r>
              <a:rPr lang="en-US" altLang="zh-CN" dirty="0"/>
              <a:t>A. Baggage</a:t>
            </a:r>
            <a:endParaRPr lang="zh-CN" altLang="en-US" dirty="0"/>
          </a:p>
        </p:txBody>
      </p:sp>
      <p:sp>
        <p:nvSpPr>
          <p:cNvPr id="3" name="内容占位符 2"/>
          <p:cNvSpPr>
            <a:spLocks noGrp="1"/>
          </p:cNvSpPr>
          <p:nvPr>
            <p:ph idx="1"/>
          </p:nvPr>
        </p:nvSpPr>
        <p:spPr/>
        <p:txBody>
          <a:bodyPr/>
          <a:lstStyle/>
          <a:p>
            <a:r>
              <a:rPr lang="zh-CN" altLang="en-US" dirty="0" smtClean="0"/>
              <a:t>初始序列</a:t>
            </a:r>
            <a:r>
              <a:rPr lang="en-US" altLang="zh-CN" dirty="0" smtClean="0"/>
              <a:t>BABABA…BA(</a:t>
            </a:r>
            <a:r>
              <a:rPr lang="zh-CN" altLang="en-US" dirty="0" smtClean="0"/>
              <a:t>长度</a:t>
            </a:r>
            <a:r>
              <a:rPr lang="en-US" altLang="zh-CN" dirty="0" smtClean="0"/>
              <a:t>2n&lt;=200)</a:t>
            </a:r>
            <a:r>
              <a:rPr lang="zh-CN" altLang="en-US" dirty="0" smtClean="0"/>
              <a:t>，每次可以移动相邻的恰好两个元素到某两个连续空位，求一个方案在最短步骤内将其排为</a:t>
            </a:r>
            <a:r>
              <a:rPr lang="en-US" altLang="zh-CN" dirty="0" smtClean="0"/>
              <a:t>AA…A</a:t>
            </a:r>
            <a:r>
              <a:rPr lang="zh-CN" altLang="en-US" dirty="0" smtClean="0"/>
              <a:t>若干空格</a:t>
            </a:r>
            <a:r>
              <a:rPr lang="en-US" altLang="zh-CN" dirty="0" smtClean="0"/>
              <a:t>BB…B</a:t>
            </a:r>
            <a:r>
              <a:rPr lang="zh-CN" altLang="en-US" dirty="0" smtClean="0"/>
              <a:t>。</a:t>
            </a:r>
            <a:endParaRPr lang="zh-CN" altLang="en-US" dirty="0"/>
          </a:p>
        </p:txBody>
      </p:sp>
    </p:spTree>
    <p:extLst>
      <p:ext uri="{BB962C8B-B14F-4D97-AF65-F5344CB8AC3E}">
        <p14:creationId xmlns:p14="http://schemas.microsoft.com/office/powerpoint/2010/main" val="5863598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n=3 </a:t>
            </a:r>
            <a:r>
              <a:rPr lang="en-US" altLang="zh-CN" dirty="0" err="1" smtClean="0"/>
              <a:t>ans</a:t>
            </a:r>
            <a:r>
              <a:rPr lang="en-US" altLang="zh-CN" dirty="0" smtClean="0"/>
              <a:t>=3</a:t>
            </a:r>
            <a:endParaRPr lang="zh-CN" altLang="en-US" dirty="0"/>
          </a:p>
        </p:txBody>
      </p:sp>
      <p:sp>
        <p:nvSpPr>
          <p:cNvPr id="4" name="TextBox 3"/>
          <p:cNvSpPr txBox="1"/>
          <p:nvPr/>
        </p:nvSpPr>
        <p:spPr>
          <a:xfrm>
            <a:off x="3779912" y="2708920"/>
            <a:ext cx="2160240" cy="584775"/>
          </a:xfrm>
          <a:prstGeom prst="rect">
            <a:avLst/>
          </a:prstGeom>
          <a:noFill/>
        </p:spPr>
        <p:txBody>
          <a:bodyPr wrap="square" rtlCol="0">
            <a:spAutoFit/>
          </a:bodyPr>
          <a:lstStyle/>
          <a:p>
            <a:r>
              <a:rPr lang="en-US" altLang="zh-CN" sz="3200" b="1" dirty="0"/>
              <a:t>BABABA</a:t>
            </a:r>
            <a:endParaRPr lang="zh-CN" altLang="en-US" sz="3200" b="1" dirty="0"/>
          </a:p>
        </p:txBody>
      </p:sp>
      <p:sp>
        <p:nvSpPr>
          <p:cNvPr id="5" name="TextBox 4"/>
          <p:cNvSpPr txBox="1"/>
          <p:nvPr/>
        </p:nvSpPr>
        <p:spPr>
          <a:xfrm>
            <a:off x="3203848" y="3446095"/>
            <a:ext cx="2736304" cy="584775"/>
          </a:xfrm>
          <a:prstGeom prst="rect">
            <a:avLst/>
          </a:prstGeom>
          <a:noFill/>
        </p:spPr>
        <p:txBody>
          <a:bodyPr wrap="square" rtlCol="0">
            <a:spAutoFit/>
          </a:bodyPr>
          <a:lstStyle/>
          <a:p>
            <a:r>
              <a:rPr lang="en-US" altLang="zh-CN" sz="3200" b="1" dirty="0" smtClean="0"/>
              <a:t>ABB__ABA</a:t>
            </a:r>
            <a:endParaRPr lang="zh-CN" altLang="en-US" sz="3200" b="1" dirty="0"/>
          </a:p>
        </p:txBody>
      </p:sp>
      <p:sp>
        <p:nvSpPr>
          <p:cNvPr id="6" name="TextBox 5"/>
          <p:cNvSpPr txBox="1"/>
          <p:nvPr/>
        </p:nvSpPr>
        <p:spPr>
          <a:xfrm>
            <a:off x="3195734" y="4183267"/>
            <a:ext cx="2736304" cy="584775"/>
          </a:xfrm>
          <a:prstGeom prst="rect">
            <a:avLst/>
          </a:prstGeom>
          <a:noFill/>
        </p:spPr>
        <p:txBody>
          <a:bodyPr wrap="square" rtlCol="0">
            <a:spAutoFit/>
          </a:bodyPr>
          <a:lstStyle/>
          <a:p>
            <a:r>
              <a:rPr lang="en-US" altLang="zh-CN" sz="3200" b="1" dirty="0" smtClean="0"/>
              <a:t>ABBBAA__</a:t>
            </a:r>
            <a:endParaRPr lang="zh-CN" altLang="en-US" sz="3200" b="1" dirty="0"/>
          </a:p>
        </p:txBody>
      </p:sp>
      <p:sp>
        <p:nvSpPr>
          <p:cNvPr id="7" name="TextBox 6"/>
          <p:cNvSpPr txBox="1"/>
          <p:nvPr/>
        </p:nvSpPr>
        <p:spPr>
          <a:xfrm>
            <a:off x="2627784" y="4869160"/>
            <a:ext cx="3304254" cy="584775"/>
          </a:xfrm>
          <a:prstGeom prst="rect">
            <a:avLst/>
          </a:prstGeom>
          <a:noFill/>
        </p:spPr>
        <p:txBody>
          <a:bodyPr wrap="square" rtlCol="0">
            <a:spAutoFit/>
          </a:bodyPr>
          <a:lstStyle/>
          <a:p>
            <a:r>
              <a:rPr lang="en-US" altLang="zh-CN" sz="3200" b="1" dirty="0" smtClean="0"/>
              <a:t>AAABBB____</a:t>
            </a:r>
            <a:endParaRPr lang="zh-CN" altLang="en-US" sz="3200" b="1" dirty="0"/>
          </a:p>
        </p:txBody>
      </p:sp>
    </p:spTree>
    <p:extLst>
      <p:ext uri="{BB962C8B-B14F-4D97-AF65-F5344CB8AC3E}">
        <p14:creationId xmlns:p14="http://schemas.microsoft.com/office/powerpoint/2010/main" val="4671030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n=4 </a:t>
            </a:r>
            <a:r>
              <a:rPr lang="en-US" altLang="zh-CN" dirty="0" err="1" smtClean="0"/>
              <a:t>ans</a:t>
            </a:r>
            <a:r>
              <a:rPr lang="en-US" altLang="zh-CN" dirty="0" smtClean="0"/>
              <a:t>=4</a:t>
            </a:r>
            <a:endParaRPr lang="zh-CN" altLang="en-US" dirty="0"/>
          </a:p>
        </p:txBody>
      </p:sp>
      <p:sp>
        <p:nvSpPr>
          <p:cNvPr id="4" name="TextBox 3"/>
          <p:cNvSpPr txBox="1"/>
          <p:nvPr/>
        </p:nvSpPr>
        <p:spPr>
          <a:xfrm>
            <a:off x="3072608" y="3222318"/>
            <a:ext cx="3296952" cy="584775"/>
          </a:xfrm>
          <a:prstGeom prst="rect">
            <a:avLst/>
          </a:prstGeom>
          <a:noFill/>
        </p:spPr>
        <p:txBody>
          <a:bodyPr wrap="square" rtlCol="0">
            <a:spAutoFit/>
          </a:bodyPr>
          <a:lstStyle/>
          <a:p>
            <a:r>
              <a:rPr lang="en-US" altLang="zh-CN" sz="3200" b="1" dirty="0" smtClean="0"/>
              <a:t>ABBABAB__A</a:t>
            </a:r>
            <a:endParaRPr lang="zh-CN" altLang="en-US" sz="3200" b="1" dirty="0"/>
          </a:p>
        </p:txBody>
      </p:sp>
      <p:sp>
        <p:nvSpPr>
          <p:cNvPr id="5" name="TextBox 4"/>
          <p:cNvSpPr txBox="1"/>
          <p:nvPr/>
        </p:nvSpPr>
        <p:spPr>
          <a:xfrm>
            <a:off x="3620480" y="2492896"/>
            <a:ext cx="2736304" cy="584775"/>
          </a:xfrm>
          <a:prstGeom prst="rect">
            <a:avLst/>
          </a:prstGeom>
          <a:noFill/>
        </p:spPr>
        <p:txBody>
          <a:bodyPr wrap="square" rtlCol="0">
            <a:spAutoFit/>
          </a:bodyPr>
          <a:lstStyle/>
          <a:p>
            <a:r>
              <a:rPr lang="en-US" altLang="zh-CN" sz="3200" b="1" dirty="0" smtClean="0"/>
              <a:t>BABABABA</a:t>
            </a:r>
            <a:endParaRPr lang="zh-CN" altLang="en-US" sz="3200" b="1" dirty="0"/>
          </a:p>
        </p:txBody>
      </p:sp>
      <p:sp>
        <p:nvSpPr>
          <p:cNvPr id="6" name="TextBox 5"/>
          <p:cNvSpPr txBox="1"/>
          <p:nvPr/>
        </p:nvSpPr>
        <p:spPr>
          <a:xfrm>
            <a:off x="3072608" y="3942398"/>
            <a:ext cx="3296952" cy="584775"/>
          </a:xfrm>
          <a:prstGeom prst="rect">
            <a:avLst/>
          </a:prstGeom>
          <a:noFill/>
        </p:spPr>
        <p:txBody>
          <a:bodyPr wrap="square" rtlCol="0">
            <a:spAutoFit/>
          </a:bodyPr>
          <a:lstStyle/>
          <a:p>
            <a:r>
              <a:rPr lang="en-US" altLang="zh-CN" sz="3200" b="1" dirty="0" smtClean="0"/>
              <a:t>ABBA__BBAA</a:t>
            </a:r>
            <a:endParaRPr lang="zh-CN" altLang="en-US" sz="3200" b="1" dirty="0"/>
          </a:p>
        </p:txBody>
      </p:sp>
      <p:sp>
        <p:nvSpPr>
          <p:cNvPr id="7" name="TextBox 6"/>
          <p:cNvSpPr txBox="1"/>
          <p:nvPr/>
        </p:nvSpPr>
        <p:spPr>
          <a:xfrm>
            <a:off x="3082142" y="4662478"/>
            <a:ext cx="3296952" cy="584775"/>
          </a:xfrm>
          <a:prstGeom prst="rect">
            <a:avLst/>
          </a:prstGeom>
          <a:noFill/>
        </p:spPr>
        <p:txBody>
          <a:bodyPr wrap="square" rtlCol="0">
            <a:spAutoFit/>
          </a:bodyPr>
          <a:lstStyle/>
          <a:p>
            <a:r>
              <a:rPr lang="en-US" altLang="zh-CN" sz="3200" b="1" dirty="0" smtClean="0"/>
              <a:t>A__ABBBBAA</a:t>
            </a:r>
            <a:endParaRPr lang="zh-CN" altLang="en-US" sz="3200" b="1" dirty="0"/>
          </a:p>
        </p:txBody>
      </p:sp>
      <p:sp>
        <p:nvSpPr>
          <p:cNvPr id="8" name="TextBox 7"/>
          <p:cNvSpPr txBox="1"/>
          <p:nvPr/>
        </p:nvSpPr>
        <p:spPr>
          <a:xfrm>
            <a:off x="3082142" y="5382558"/>
            <a:ext cx="3296952" cy="584775"/>
          </a:xfrm>
          <a:prstGeom prst="rect">
            <a:avLst/>
          </a:prstGeom>
          <a:noFill/>
        </p:spPr>
        <p:txBody>
          <a:bodyPr wrap="square" rtlCol="0">
            <a:spAutoFit/>
          </a:bodyPr>
          <a:lstStyle/>
          <a:p>
            <a:r>
              <a:rPr lang="en-US" altLang="zh-CN" sz="3200" b="1" dirty="0" smtClean="0"/>
              <a:t>AAAABBBB</a:t>
            </a:r>
            <a:endParaRPr lang="zh-CN" altLang="en-US" sz="3200" b="1" dirty="0"/>
          </a:p>
        </p:txBody>
      </p:sp>
    </p:spTree>
    <p:extLst>
      <p:ext uri="{BB962C8B-B14F-4D97-AF65-F5344CB8AC3E}">
        <p14:creationId xmlns:p14="http://schemas.microsoft.com/office/powerpoint/2010/main" val="331266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n=5 </a:t>
            </a:r>
            <a:r>
              <a:rPr lang="en-US" altLang="zh-CN" dirty="0" err="1" smtClean="0"/>
              <a:t>ans</a:t>
            </a:r>
            <a:r>
              <a:rPr lang="en-US" altLang="zh-CN" dirty="0" smtClean="0"/>
              <a:t>=5</a:t>
            </a:r>
            <a:endParaRPr lang="zh-CN" altLang="en-US" dirty="0"/>
          </a:p>
        </p:txBody>
      </p:sp>
      <p:sp>
        <p:nvSpPr>
          <p:cNvPr id="4" name="TextBox 3"/>
          <p:cNvSpPr txBox="1"/>
          <p:nvPr/>
        </p:nvSpPr>
        <p:spPr>
          <a:xfrm>
            <a:off x="3505673" y="2693301"/>
            <a:ext cx="2592288" cy="461665"/>
          </a:xfrm>
          <a:prstGeom prst="rect">
            <a:avLst/>
          </a:prstGeom>
          <a:noFill/>
        </p:spPr>
        <p:txBody>
          <a:bodyPr wrap="square" rtlCol="0">
            <a:spAutoFit/>
          </a:bodyPr>
          <a:lstStyle/>
          <a:p>
            <a:r>
              <a:rPr lang="en-US" altLang="zh-CN" sz="2400" b="1" dirty="0" smtClean="0"/>
              <a:t>BABABABABA</a:t>
            </a:r>
            <a:endParaRPr lang="zh-CN" altLang="en-US" sz="2400" b="1" dirty="0"/>
          </a:p>
        </p:txBody>
      </p:sp>
      <p:sp>
        <p:nvSpPr>
          <p:cNvPr id="5" name="TextBox 4"/>
          <p:cNvSpPr txBox="1"/>
          <p:nvPr/>
        </p:nvSpPr>
        <p:spPr>
          <a:xfrm>
            <a:off x="3073625" y="3154966"/>
            <a:ext cx="3024336" cy="461665"/>
          </a:xfrm>
          <a:prstGeom prst="rect">
            <a:avLst/>
          </a:prstGeom>
          <a:noFill/>
        </p:spPr>
        <p:txBody>
          <a:bodyPr wrap="square" rtlCol="0">
            <a:spAutoFit/>
          </a:bodyPr>
          <a:lstStyle/>
          <a:p>
            <a:r>
              <a:rPr lang="en-US" altLang="zh-CN" sz="2400" b="1" dirty="0" smtClean="0"/>
              <a:t>ABBABABAB__A</a:t>
            </a:r>
            <a:endParaRPr lang="zh-CN" altLang="en-US" sz="2400" b="1" dirty="0"/>
          </a:p>
        </p:txBody>
      </p:sp>
      <p:sp>
        <p:nvSpPr>
          <p:cNvPr id="10" name="TextBox 9"/>
          <p:cNvSpPr txBox="1"/>
          <p:nvPr/>
        </p:nvSpPr>
        <p:spPr>
          <a:xfrm>
            <a:off x="3059832" y="3616631"/>
            <a:ext cx="3024336" cy="461665"/>
          </a:xfrm>
          <a:prstGeom prst="rect">
            <a:avLst/>
          </a:prstGeom>
          <a:noFill/>
        </p:spPr>
        <p:txBody>
          <a:bodyPr wrap="square" rtlCol="0">
            <a:spAutoFit/>
          </a:bodyPr>
          <a:lstStyle/>
          <a:p>
            <a:r>
              <a:rPr lang="en-US" altLang="zh-CN" sz="2400" b="1" dirty="0" smtClean="0"/>
              <a:t>ABBA__BABBAA</a:t>
            </a:r>
            <a:endParaRPr lang="zh-CN" altLang="en-US" sz="2400" b="1" dirty="0"/>
          </a:p>
        </p:txBody>
      </p:sp>
      <p:sp>
        <p:nvSpPr>
          <p:cNvPr id="11" name="TextBox 10"/>
          <p:cNvSpPr txBox="1"/>
          <p:nvPr/>
        </p:nvSpPr>
        <p:spPr>
          <a:xfrm>
            <a:off x="3059832" y="4078296"/>
            <a:ext cx="3024336" cy="461665"/>
          </a:xfrm>
          <a:prstGeom prst="rect">
            <a:avLst/>
          </a:prstGeom>
          <a:noFill/>
        </p:spPr>
        <p:txBody>
          <a:bodyPr wrap="square" rtlCol="0">
            <a:spAutoFit/>
          </a:bodyPr>
          <a:lstStyle/>
          <a:p>
            <a:r>
              <a:rPr lang="en-US" altLang="zh-CN" sz="2400" b="1" dirty="0" smtClean="0"/>
              <a:t>ABBAABB__BAA</a:t>
            </a:r>
            <a:endParaRPr lang="zh-CN" altLang="en-US" sz="2400" b="1" dirty="0"/>
          </a:p>
        </p:txBody>
      </p:sp>
      <p:sp>
        <p:nvSpPr>
          <p:cNvPr id="12" name="TextBox 11"/>
          <p:cNvSpPr txBox="1"/>
          <p:nvPr/>
        </p:nvSpPr>
        <p:spPr>
          <a:xfrm>
            <a:off x="3059832" y="4539961"/>
            <a:ext cx="3024336" cy="461665"/>
          </a:xfrm>
          <a:prstGeom prst="rect">
            <a:avLst/>
          </a:prstGeom>
          <a:noFill/>
        </p:spPr>
        <p:txBody>
          <a:bodyPr wrap="square" rtlCol="0">
            <a:spAutoFit/>
          </a:bodyPr>
          <a:lstStyle/>
          <a:p>
            <a:r>
              <a:rPr lang="en-US" altLang="zh-CN" sz="2400" b="1" dirty="0" smtClean="0"/>
              <a:t>A__AABBBBBAA</a:t>
            </a:r>
            <a:endParaRPr lang="zh-CN" altLang="en-US" sz="2400" b="1" dirty="0"/>
          </a:p>
        </p:txBody>
      </p:sp>
      <p:sp>
        <p:nvSpPr>
          <p:cNvPr id="13" name="TextBox 12"/>
          <p:cNvSpPr txBox="1"/>
          <p:nvPr/>
        </p:nvSpPr>
        <p:spPr>
          <a:xfrm>
            <a:off x="3059832" y="5001626"/>
            <a:ext cx="3024336" cy="461665"/>
          </a:xfrm>
          <a:prstGeom prst="rect">
            <a:avLst/>
          </a:prstGeom>
          <a:noFill/>
        </p:spPr>
        <p:txBody>
          <a:bodyPr wrap="square" rtlCol="0">
            <a:spAutoFit/>
          </a:bodyPr>
          <a:lstStyle/>
          <a:p>
            <a:r>
              <a:rPr lang="en-US" altLang="zh-CN" sz="2400" b="1" dirty="0" smtClean="0"/>
              <a:t>A</a:t>
            </a:r>
            <a:r>
              <a:rPr lang="en-US" altLang="zh-CN" sz="2400" b="1" dirty="0"/>
              <a:t>AA</a:t>
            </a:r>
            <a:r>
              <a:rPr lang="en-US" altLang="zh-CN" sz="2400" b="1" dirty="0" smtClean="0"/>
              <a:t>AABBBBB</a:t>
            </a:r>
            <a:endParaRPr lang="zh-CN" altLang="en-US" sz="2400" b="1" dirty="0"/>
          </a:p>
        </p:txBody>
      </p:sp>
    </p:spTree>
    <p:extLst>
      <p:ext uri="{BB962C8B-B14F-4D97-AF65-F5344CB8AC3E}">
        <p14:creationId xmlns:p14="http://schemas.microsoft.com/office/powerpoint/2010/main" val="11174266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n=6 </a:t>
            </a:r>
            <a:r>
              <a:rPr lang="en-US" altLang="zh-CN" dirty="0" err="1" smtClean="0"/>
              <a:t>ans</a:t>
            </a:r>
            <a:r>
              <a:rPr lang="en-US" altLang="zh-CN" dirty="0" smtClean="0"/>
              <a:t>=6</a:t>
            </a:r>
            <a:endParaRPr lang="zh-CN" altLang="en-US" dirty="0"/>
          </a:p>
        </p:txBody>
      </p:sp>
      <p:sp>
        <p:nvSpPr>
          <p:cNvPr id="4" name="TextBox 3"/>
          <p:cNvSpPr txBox="1"/>
          <p:nvPr/>
        </p:nvSpPr>
        <p:spPr>
          <a:xfrm>
            <a:off x="3496140" y="2492896"/>
            <a:ext cx="2736304" cy="461665"/>
          </a:xfrm>
          <a:prstGeom prst="rect">
            <a:avLst/>
          </a:prstGeom>
          <a:noFill/>
        </p:spPr>
        <p:txBody>
          <a:bodyPr wrap="square" rtlCol="0">
            <a:spAutoFit/>
          </a:bodyPr>
          <a:lstStyle/>
          <a:p>
            <a:r>
              <a:rPr lang="en-US" altLang="zh-CN" sz="2400" b="1" dirty="0" smtClean="0"/>
              <a:t>BABABABABABA</a:t>
            </a:r>
            <a:endParaRPr lang="zh-CN" altLang="en-US" sz="2400" b="1" dirty="0"/>
          </a:p>
        </p:txBody>
      </p:sp>
      <p:sp>
        <p:nvSpPr>
          <p:cNvPr id="5" name="TextBox 4"/>
          <p:cNvSpPr txBox="1"/>
          <p:nvPr/>
        </p:nvSpPr>
        <p:spPr>
          <a:xfrm>
            <a:off x="3136100" y="2962067"/>
            <a:ext cx="3096344" cy="461665"/>
          </a:xfrm>
          <a:prstGeom prst="rect">
            <a:avLst/>
          </a:prstGeom>
          <a:noFill/>
        </p:spPr>
        <p:txBody>
          <a:bodyPr wrap="square" rtlCol="0">
            <a:spAutoFit/>
          </a:bodyPr>
          <a:lstStyle/>
          <a:p>
            <a:r>
              <a:rPr lang="en-US" altLang="zh-CN" sz="2400" b="1" dirty="0" smtClean="0"/>
              <a:t>ABBABAB__</a:t>
            </a:r>
            <a:r>
              <a:rPr lang="en-US" altLang="zh-CN" sz="2400" b="1" dirty="0"/>
              <a:t>AB</a:t>
            </a:r>
            <a:r>
              <a:rPr lang="en-US" altLang="zh-CN" sz="2400" b="1" dirty="0" smtClean="0"/>
              <a:t>ABA</a:t>
            </a:r>
            <a:endParaRPr lang="zh-CN" altLang="en-US" sz="2400" b="1" dirty="0"/>
          </a:p>
        </p:txBody>
      </p:sp>
      <p:sp>
        <p:nvSpPr>
          <p:cNvPr id="6" name="TextBox 5"/>
          <p:cNvSpPr txBox="1"/>
          <p:nvPr/>
        </p:nvSpPr>
        <p:spPr>
          <a:xfrm>
            <a:off x="3136100" y="3423732"/>
            <a:ext cx="3096344" cy="461665"/>
          </a:xfrm>
          <a:prstGeom prst="rect">
            <a:avLst/>
          </a:prstGeom>
          <a:noFill/>
        </p:spPr>
        <p:txBody>
          <a:bodyPr wrap="square" rtlCol="0">
            <a:spAutoFit/>
          </a:bodyPr>
          <a:lstStyle/>
          <a:p>
            <a:r>
              <a:rPr lang="en-US" altLang="zh-CN" sz="2400" b="1" dirty="0" smtClean="0"/>
              <a:t>ABBABABBAAB__A</a:t>
            </a:r>
            <a:endParaRPr lang="zh-CN" altLang="en-US" sz="2400" b="1" dirty="0"/>
          </a:p>
        </p:txBody>
      </p:sp>
      <p:sp>
        <p:nvSpPr>
          <p:cNvPr id="7" name="TextBox 6"/>
          <p:cNvSpPr txBox="1"/>
          <p:nvPr/>
        </p:nvSpPr>
        <p:spPr>
          <a:xfrm>
            <a:off x="3136100" y="3881348"/>
            <a:ext cx="3096344" cy="461665"/>
          </a:xfrm>
          <a:prstGeom prst="rect">
            <a:avLst/>
          </a:prstGeom>
          <a:noFill/>
        </p:spPr>
        <p:txBody>
          <a:bodyPr wrap="square" rtlCol="0">
            <a:spAutoFit/>
          </a:bodyPr>
          <a:lstStyle/>
          <a:p>
            <a:r>
              <a:rPr lang="en-US" altLang="zh-CN" sz="2400" b="1" dirty="0" smtClean="0"/>
              <a:t>ABBA__BBAABBAA</a:t>
            </a:r>
            <a:endParaRPr lang="zh-CN" altLang="en-US" sz="2400" b="1" dirty="0"/>
          </a:p>
        </p:txBody>
      </p:sp>
      <p:sp>
        <p:nvSpPr>
          <p:cNvPr id="10" name="TextBox 9"/>
          <p:cNvSpPr txBox="1"/>
          <p:nvPr/>
        </p:nvSpPr>
        <p:spPr>
          <a:xfrm>
            <a:off x="3136100" y="4343013"/>
            <a:ext cx="3096344" cy="461665"/>
          </a:xfrm>
          <a:prstGeom prst="rect">
            <a:avLst/>
          </a:prstGeom>
          <a:noFill/>
        </p:spPr>
        <p:txBody>
          <a:bodyPr wrap="square" rtlCol="0">
            <a:spAutoFit/>
          </a:bodyPr>
          <a:lstStyle/>
          <a:p>
            <a:r>
              <a:rPr lang="en-US" altLang="zh-CN" sz="2400" b="1" dirty="0" smtClean="0"/>
              <a:t>ABBAAABB__BBAA</a:t>
            </a:r>
            <a:endParaRPr lang="zh-CN" altLang="en-US" sz="2400" b="1" dirty="0"/>
          </a:p>
        </p:txBody>
      </p:sp>
      <p:sp>
        <p:nvSpPr>
          <p:cNvPr id="11" name="TextBox 10"/>
          <p:cNvSpPr txBox="1"/>
          <p:nvPr/>
        </p:nvSpPr>
        <p:spPr>
          <a:xfrm>
            <a:off x="3131840" y="4805510"/>
            <a:ext cx="3096344" cy="461665"/>
          </a:xfrm>
          <a:prstGeom prst="rect">
            <a:avLst/>
          </a:prstGeom>
          <a:noFill/>
        </p:spPr>
        <p:txBody>
          <a:bodyPr wrap="square" rtlCol="0">
            <a:spAutoFit/>
          </a:bodyPr>
          <a:lstStyle/>
          <a:p>
            <a:r>
              <a:rPr lang="en-US" altLang="zh-CN" sz="2400" b="1" dirty="0" smtClean="0"/>
              <a:t>A__AAABBBBBBAA</a:t>
            </a:r>
            <a:endParaRPr lang="zh-CN" altLang="en-US" sz="2400" b="1" dirty="0"/>
          </a:p>
        </p:txBody>
      </p:sp>
      <p:sp>
        <p:nvSpPr>
          <p:cNvPr id="12" name="TextBox 11"/>
          <p:cNvSpPr txBox="1"/>
          <p:nvPr/>
        </p:nvSpPr>
        <p:spPr>
          <a:xfrm>
            <a:off x="3136100" y="5273304"/>
            <a:ext cx="3096344" cy="461665"/>
          </a:xfrm>
          <a:prstGeom prst="rect">
            <a:avLst/>
          </a:prstGeom>
          <a:noFill/>
        </p:spPr>
        <p:txBody>
          <a:bodyPr wrap="square" rtlCol="0">
            <a:spAutoFit/>
          </a:bodyPr>
          <a:lstStyle/>
          <a:p>
            <a:r>
              <a:rPr lang="en-US" altLang="zh-CN" sz="2400" b="1" dirty="0" smtClean="0"/>
              <a:t>AAAAAABBBBBB</a:t>
            </a:r>
            <a:endParaRPr lang="zh-CN" altLang="en-US" sz="2400" b="1" dirty="0"/>
          </a:p>
        </p:txBody>
      </p:sp>
    </p:spTree>
    <p:extLst>
      <p:ext uri="{BB962C8B-B14F-4D97-AF65-F5344CB8AC3E}">
        <p14:creationId xmlns:p14="http://schemas.microsoft.com/office/powerpoint/2010/main" val="1807245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n=7 </a:t>
            </a:r>
            <a:r>
              <a:rPr lang="en-US" altLang="zh-CN" dirty="0" err="1" smtClean="0"/>
              <a:t>ans</a:t>
            </a:r>
            <a:r>
              <a:rPr lang="en-US" altLang="zh-CN" dirty="0" smtClean="0"/>
              <a:t>=7</a:t>
            </a:r>
            <a:endParaRPr lang="zh-CN" altLang="en-US" dirty="0"/>
          </a:p>
        </p:txBody>
      </p:sp>
      <p:sp>
        <p:nvSpPr>
          <p:cNvPr id="4" name="TextBox 3"/>
          <p:cNvSpPr txBox="1"/>
          <p:nvPr/>
        </p:nvSpPr>
        <p:spPr>
          <a:xfrm>
            <a:off x="3496140" y="2492896"/>
            <a:ext cx="3308108" cy="461665"/>
          </a:xfrm>
          <a:prstGeom prst="rect">
            <a:avLst/>
          </a:prstGeom>
          <a:noFill/>
        </p:spPr>
        <p:txBody>
          <a:bodyPr wrap="square" rtlCol="0">
            <a:spAutoFit/>
          </a:bodyPr>
          <a:lstStyle/>
          <a:p>
            <a:r>
              <a:rPr lang="en-US" altLang="zh-CN" sz="2400" b="1" dirty="0" smtClean="0"/>
              <a:t>BABABABABABABA</a:t>
            </a:r>
            <a:endParaRPr lang="zh-CN" altLang="en-US" sz="2400" b="1" dirty="0"/>
          </a:p>
        </p:txBody>
      </p:sp>
      <p:sp>
        <p:nvSpPr>
          <p:cNvPr id="5" name="TextBox 4"/>
          <p:cNvSpPr txBox="1"/>
          <p:nvPr/>
        </p:nvSpPr>
        <p:spPr>
          <a:xfrm>
            <a:off x="3059832" y="2954561"/>
            <a:ext cx="3744416" cy="461665"/>
          </a:xfrm>
          <a:prstGeom prst="rect">
            <a:avLst/>
          </a:prstGeom>
          <a:noFill/>
        </p:spPr>
        <p:txBody>
          <a:bodyPr wrap="square" rtlCol="0">
            <a:spAutoFit/>
          </a:bodyPr>
          <a:lstStyle/>
          <a:p>
            <a:r>
              <a:rPr lang="en-US" altLang="zh-CN" sz="2400" b="1" dirty="0" smtClean="0"/>
              <a:t>ABBABABAB__ABABA</a:t>
            </a:r>
            <a:endParaRPr lang="zh-CN" altLang="en-US" sz="2400" b="1" dirty="0"/>
          </a:p>
        </p:txBody>
      </p:sp>
      <p:sp>
        <p:nvSpPr>
          <p:cNvPr id="14" name="TextBox 13"/>
          <p:cNvSpPr txBox="1"/>
          <p:nvPr/>
        </p:nvSpPr>
        <p:spPr>
          <a:xfrm>
            <a:off x="3059832" y="3436109"/>
            <a:ext cx="3744416" cy="461665"/>
          </a:xfrm>
          <a:prstGeom prst="rect">
            <a:avLst/>
          </a:prstGeom>
          <a:noFill/>
        </p:spPr>
        <p:txBody>
          <a:bodyPr wrap="square" rtlCol="0">
            <a:spAutoFit/>
          </a:bodyPr>
          <a:lstStyle/>
          <a:p>
            <a:r>
              <a:rPr lang="en-US" altLang="zh-CN" sz="2400" b="1" dirty="0" smtClean="0"/>
              <a:t>ABBABA__BBAABABA</a:t>
            </a:r>
            <a:endParaRPr lang="zh-CN" altLang="en-US" sz="2400" b="1" dirty="0"/>
          </a:p>
        </p:txBody>
      </p:sp>
      <p:sp>
        <p:nvSpPr>
          <p:cNvPr id="15" name="TextBox 14"/>
          <p:cNvSpPr txBox="1"/>
          <p:nvPr/>
        </p:nvSpPr>
        <p:spPr>
          <a:xfrm>
            <a:off x="3059832" y="3897774"/>
            <a:ext cx="3744416" cy="461665"/>
          </a:xfrm>
          <a:prstGeom prst="rect">
            <a:avLst/>
          </a:prstGeom>
          <a:noFill/>
        </p:spPr>
        <p:txBody>
          <a:bodyPr wrap="square" rtlCol="0">
            <a:spAutoFit/>
          </a:bodyPr>
          <a:lstStyle/>
          <a:p>
            <a:r>
              <a:rPr lang="en-US" altLang="zh-CN" sz="2400" b="1" dirty="0" smtClean="0"/>
              <a:t>ABBABA</a:t>
            </a:r>
            <a:r>
              <a:rPr lang="en-US" altLang="zh-CN" sz="2400" b="1" dirty="0"/>
              <a:t>AB</a:t>
            </a:r>
            <a:r>
              <a:rPr lang="en-US" altLang="zh-CN" sz="2400" b="1" dirty="0" smtClean="0"/>
              <a:t>BBAAB__A</a:t>
            </a:r>
            <a:endParaRPr lang="zh-CN" altLang="en-US" sz="2400" b="1" dirty="0"/>
          </a:p>
        </p:txBody>
      </p:sp>
      <p:sp>
        <p:nvSpPr>
          <p:cNvPr id="16" name="TextBox 15"/>
          <p:cNvSpPr txBox="1"/>
          <p:nvPr/>
        </p:nvSpPr>
        <p:spPr>
          <a:xfrm>
            <a:off x="3059832" y="4361482"/>
            <a:ext cx="3744416" cy="461665"/>
          </a:xfrm>
          <a:prstGeom prst="rect">
            <a:avLst/>
          </a:prstGeom>
          <a:noFill/>
        </p:spPr>
        <p:txBody>
          <a:bodyPr wrap="square" rtlCol="0">
            <a:spAutoFit/>
          </a:bodyPr>
          <a:lstStyle/>
          <a:p>
            <a:r>
              <a:rPr lang="en-US" altLang="zh-CN" sz="2400" b="1" dirty="0" smtClean="0"/>
              <a:t>ABBA__ABBBAABBAA</a:t>
            </a:r>
            <a:endParaRPr lang="zh-CN" altLang="en-US" sz="2400" b="1" dirty="0"/>
          </a:p>
        </p:txBody>
      </p:sp>
      <p:sp>
        <p:nvSpPr>
          <p:cNvPr id="18" name="TextBox 17"/>
          <p:cNvSpPr txBox="1"/>
          <p:nvPr/>
        </p:nvSpPr>
        <p:spPr>
          <a:xfrm>
            <a:off x="3059832" y="5301208"/>
            <a:ext cx="3744416" cy="461665"/>
          </a:xfrm>
          <a:prstGeom prst="rect">
            <a:avLst/>
          </a:prstGeom>
          <a:noFill/>
        </p:spPr>
        <p:txBody>
          <a:bodyPr wrap="square" rtlCol="0">
            <a:spAutoFit/>
          </a:bodyPr>
          <a:lstStyle/>
          <a:p>
            <a:r>
              <a:rPr lang="en-US" altLang="zh-CN" sz="2400" b="1" dirty="0" smtClean="0"/>
              <a:t>A__AAAABBBBBBBAA</a:t>
            </a:r>
            <a:endParaRPr lang="zh-CN" altLang="en-US" sz="2400" b="1" dirty="0"/>
          </a:p>
        </p:txBody>
      </p:sp>
      <p:sp>
        <p:nvSpPr>
          <p:cNvPr id="19" name="TextBox 18"/>
          <p:cNvSpPr txBox="1"/>
          <p:nvPr/>
        </p:nvSpPr>
        <p:spPr>
          <a:xfrm>
            <a:off x="3048879" y="5762873"/>
            <a:ext cx="3744416" cy="461665"/>
          </a:xfrm>
          <a:prstGeom prst="rect">
            <a:avLst/>
          </a:prstGeom>
          <a:noFill/>
        </p:spPr>
        <p:txBody>
          <a:bodyPr wrap="square" rtlCol="0">
            <a:spAutoFit/>
          </a:bodyPr>
          <a:lstStyle/>
          <a:p>
            <a:r>
              <a:rPr lang="en-US" altLang="zh-CN" sz="2400" b="1" dirty="0" smtClean="0"/>
              <a:t>AAAAAAABBBBBBB</a:t>
            </a:r>
            <a:endParaRPr lang="zh-CN" altLang="en-US" sz="2400" b="1" dirty="0"/>
          </a:p>
        </p:txBody>
      </p:sp>
      <p:sp>
        <p:nvSpPr>
          <p:cNvPr id="20" name="TextBox 19"/>
          <p:cNvSpPr txBox="1"/>
          <p:nvPr/>
        </p:nvSpPr>
        <p:spPr>
          <a:xfrm>
            <a:off x="3048879" y="4823147"/>
            <a:ext cx="3744416" cy="461665"/>
          </a:xfrm>
          <a:prstGeom prst="rect">
            <a:avLst/>
          </a:prstGeom>
          <a:noFill/>
        </p:spPr>
        <p:txBody>
          <a:bodyPr wrap="square" rtlCol="0">
            <a:spAutoFit/>
          </a:bodyPr>
          <a:lstStyle/>
          <a:p>
            <a:r>
              <a:rPr lang="en-US" altLang="zh-CN" sz="2400" b="1" dirty="0" smtClean="0"/>
              <a:t>ABBAAAABBB__BBAA</a:t>
            </a:r>
            <a:endParaRPr lang="zh-CN" altLang="en-US" sz="2400" b="1" dirty="0"/>
          </a:p>
        </p:txBody>
      </p:sp>
    </p:spTree>
    <p:extLst>
      <p:ext uri="{BB962C8B-B14F-4D97-AF65-F5344CB8AC3E}">
        <p14:creationId xmlns:p14="http://schemas.microsoft.com/office/powerpoint/2010/main" val="38847160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n=8 </a:t>
            </a:r>
            <a:r>
              <a:rPr lang="en-US" altLang="zh-CN" dirty="0" err="1" smtClean="0"/>
              <a:t>ans</a:t>
            </a:r>
            <a:r>
              <a:rPr lang="en-US" altLang="zh-CN" dirty="0" smtClean="0"/>
              <a:t>=8</a:t>
            </a:r>
            <a:endParaRPr lang="zh-CN" altLang="en-US" dirty="0"/>
          </a:p>
        </p:txBody>
      </p:sp>
      <p:sp>
        <p:nvSpPr>
          <p:cNvPr id="4" name="TextBox 3"/>
          <p:cNvSpPr txBox="1"/>
          <p:nvPr/>
        </p:nvSpPr>
        <p:spPr>
          <a:xfrm>
            <a:off x="3496140" y="2276872"/>
            <a:ext cx="3668148" cy="461665"/>
          </a:xfrm>
          <a:prstGeom prst="rect">
            <a:avLst/>
          </a:prstGeom>
          <a:noFill/>
        </p:spPr>
        <p:txBody>
          <a:bodyPr wrap="square" rtlCol="0">
            <a:spAutoFit/>
          </a:bodyPr>
          <a:lstStyle/>
          <a:p>
            <a:r>
              <a:rPr lang="en-US" altLang="zh-CN" sz="2400" b="1" dirty="0" smtClean="0"/>
              <a:t>BABABABABABABABA</a:t>
            </a:r>
            <a:endParaRPr lang="zh-CN" altLang="en-US" sz="2400" b="1" dirty="0"/>
          </a:p>
        </p:txBody>
      </p:sp>
      <p:sp>
        <p:nvSpPr>
          <p:cNvPr id="5" name="TextBox 4"/>
          <p:cNvSpPr txBox="1"/>
          <p:nvPr/>
        </p:nvSpPr>
        <p:spPr>
          <a:xfrm>
            <a:off x="3059832" y="2735294"/>
            <a:ext cx="4108310" cy="461665"/>
          </a:xfrm>
          <a:prstGeom prst="rect">
            <a:avLst/>
          </a:prstGeom>
          <a:noFill/>
        </p:spPr>
        <p:txBody>
          <a:bodyPr wrap="square" rtlCol="0">
            <a:spAutoFit/>
          </a:bodyPr>
          <a:lstStyle/>
          <a:p>
            <a:r>
              <a:rPr lang="en-US" altLang="zh-CN" sz="2400" b="1" dirty="0" smtClean="0"/>
              <a:t>ABBABABABAB__ABABA</a:t>
            </a:r>
            <a:endParaRPr lang="zh-CN" altLang="en-US" sz="2400" b="1" dirty="0"/>
          </a:p>
        </p:txBody>
      </p:sp>
      <p:sp>
        <p:nvSpPr>
          <p:cNvPr id="6" name="TextBox 5"/>
          <p:cNvSpPr txBox="1"/>
          <p:nvPr/>
        </p:nvSpPr>
        <p:spPr>
          <a:xfrm>
            <a:off x="3055978" y="3196959"/>
            <a:ext cx="4108310" cy="461665"/>
          </a:xfrm>
          <a:prstGeom prst="rect">
            <a:avLst/>
          </a:prstGeom>
          <a:noFill/>
        </p:spPr>
        <p:txBody>
          <a:bodyPr wrap="square" rtlCol="0">
            <a:spAutoFit/>
          </a:bodyPr>
          <a:lstStyle/>
          <a:p>
            <a:r>
              <a:rPr lang="en-US" altLang="zh-CN" sz="2400" b="1" dirty="0" smtClean="0"/>
              <a:t>ABBA__BABABBAABABA</a:t>
            </a:r>
            <a:endParaRPr lang="zh-CN" altLang="en-US" sz="2400" b="1" dirty="0"/>
          </a:p>
        </p:txBody>
      </p:sp>
      <p:sp>
        <p:nvSpPr>
          <p:cNvPr id="7" name="TextBox 6"/>
          <p:cNvSpPr txBox="1"/>
          <p:nvPr/>
        </p:nvSpPr>
        <p:spPr>
          <a:xfrm>
            <a:off x="3055978" y="3642407"/>
            <a:ext cx="4108310" cy="461665"/>
          </a:xfrm>
          <a:prstGeom prst="rect">
            <a:avLst/>
          </a:prstGeom>
          <a:noFill/>
        </p:spPr>
        <p:txBody>
          <a:bodyPr wrap="square" rtlCol="0">
            <a:spAutoFit/>
          </a:bodyPr>
          <a:lstStyle/>
          <a:p>
            <a:r>
              <a:rPr lang="en-US" altLang="zh-CN" sz="2400" b="1" dirty="0" smtClean="0"/>
              <a:t>ABBAABBABABBAAB__A</a:t>
            </a:r>
            <a:endParaRPr lang="zh-CN" altLang="en-US" sz="2400" b="1" dirty="0"/>
          </a:p>
        </p:txBody>
      </p:sp>
      <p:sp>
        <p:nvSpPr>
          <p:cNvPr id="8" name="TextBox 7"/>
          <p:cNvSpPr txBox="1"/>
          <p:nvPr/>
        </p:nvSpPr>
        <p:spPr>
          <a:xfrm>
            <a:off x="3059832" y="4104072"/>
            <a:ext cx="4108310" cy="461665"/>
          </a:xfrm>
          <a:prstGeom prst="rect">
            <a:avLst/>
          </a:prstGeom>
          <a:noFill/>
        </p:spPr>
        <p:txBody>
          <a:bodyPr wrap="square" rtlCol="0">
            <a:spAutoFit/>
          </a:bodyPr>
          <a:lstStyle/>
          <a:p>
            <a:r>
              <a:rPr lang="en-US" altLang="zh-CN" sz="2400" b="1" dirty="0" smtClean="0"/>
              <a:t>ABBAABBA__BBAABBAA</a:t>
            </a:r>
            <a:endParaRPr lang="zh-CN" altLang="en-US" sz="2400" b="1" dirty="0"/>
          </a:p>
        </p:txBody>
      </p:sp>
      <p:sp>
        <p:nvSpPr>
          <p:cNvPr id="10" name="TextBox 9"/>
          <p:cNvSpPr txBox="1"/>
          <p:nvPr/>
        </p:nvSpPr>
        <p:spPr>
          <a:xfrm>
            <a:off x="3066526" y="4565737"/>
            <a:ext cx="4108310" cy="461665"/>
          </a:xfrm>
          <a:prstGeom prst="rect">
            <a:avLst/>
          </a:prstGeom>
          <a:noFill/>
        </p:spPr>
        <p:txBody>
          <a:bodyPr wrap="square" rtlCol="0">
            <a:spAutoFit/>
          </a:bodyPr>
          <a:lstStyle/>
          <a:p>
            <a:r>
              <a:rPr lang="en-US" altLang="zh-CN" sz="2400" b="1" dirty="0" smtClean="0"/>
              <a:t>ABBAA__ABBBBAABBAA</a:t>
            </a:r>
            <a:endParaRPr lang="zh-CN" altLang="en-US" sz="2400" b="1" dirty="0"/>
          </a:p>
        </p:txBody>
      </p:sp>
      <p:sp>
        <p:nvSpPr>
          <p:cNvPr id="11" name="TextBox 10"/>
          <p:cNvSpPr txBox="1"/>
          <p:nvPr/>
        </p:nvSpPr>
        <p:spPr>
          <a:xfrm>
            <a:off x="3066526" y="5027024"/>
            <a:ext cx="4108310" cy="461665"/>
          </a:xfrm>
          <a:prstGeom prst="rect">
            <a:avLst/>
          </a:prstGeom>
          <a:noFill/>
        </p:spPr>
        <p:txBody>
          <a:bodyPr wrap="square" rtlCol="0">
            <a:spAutoFit/>
          </a:bodyPr>
          <a:lstStyle/>
          <a:p>
            <a:r>
              <a:rPr lang="en-US" altLang="zh-CN" sz="2400" b="1" dirty="0" smtClean="0"/>
              <a:t>ABBAAAAABBBB__BBAA</a:t>
            </a:r>
            <a:endParaRPr lang="zh-CN" altLang="en-US" sz="2400" b="1" dirty="0"/>
          </a:p>
        </p:txBody>
      </p:sp>
      <p:sp>
        <p:nvSpPr>
          <p:cNvPr id="12" name="TextBox 11"/>
          <p:cNvSpPr txBox="1"/>
          <p:nvPr/>
        </p:nvSpPr>
        <p:spPr>
          <a:xfrm>
            <a:off x="3054558" y="5483067"/>
            <a:ext cx="4108310" cy="461665"/>
          </a:xfrm>
          <a:prstGeom prst="rect">
            <a:avLst/>
          </a:prstGeom>
          <a:noFill/>
        </p:spPr>
        <p:txBody>
          <a:bodyPr wrap="square" rtlCol="0">
            <a:spAutoFit/>
          </a:bodyPr>
          <a:lstStyle/>
          <a:p>
            <a:r>
              <a:rPr lang="en-US" altLang="zh-CN" sz="2400" b="1" dirty="0" smtClean="0"/>
              <a:t>A__AAAAABBBBBBBBAA</a:t>
            </a:r>
            <a:endParaRPr lang="zh-CN" altLang="en-US" sz="2400" b="1" dirty="0"/>
          </a:p>
        </p:txBody>
      </p:sp>
      <p:sp>
        <p:nvSpPr>
          <p:cNvPr id="13" name="TextBox 12"/>
          <p:cNvSpPr txBox="1"/>
          <p:nvPr/>
        </p:nvSpPr>
        <p:spPr>
          <a:xfrm>
            <a:off x="3054558" y="5944732"/>
            <a:ext cx="4108310" cy="461665"/>
          </a:xfrm>
          <a:prstGeom prst="rect">
            <a:avLst/>
          </a:prstGeom>
          <a:noFill/>
        </p:spPr>
        <p:txBody>
          <a:bodyPr wrap="square" rtlCol="0">
            <a:spAutoFit/>
          </a:bodyPr>
          <a:lstStyle/>
          <a:p>
            <a:r>
              <a:rPr lang="en-US" altLang="zh-CN" sz="2400" b="1" dirty="0" smtClean="0"/>
              <a:t>A</a:t>
            </a:r>
            <a:r>
              <a:rPr lang="en-US" altLang="zh-CN" sz="2400" b="1" dirty="0"/>
              <a:t>AA</a:t>
            </a:r>
            <a:r>
              <a:rPr lang="en-US" altLang="zh-CN" sz="2400" b="1" dirty="0" smtClean="0"/>
              <a:t>AAAAABBBBBBBB</a:t>
            </a:r>
            <a:endParaRPr lang="zh-CN" altLang="en-US" sz="2400" b="1" dirty="0"/>
          </a:p>
        </p:txBody>
      </p:sp>
    </p:spTree>
    <p:extLst>
      <p:ext uri="{BB962C8B-B14F-4D97-AF65-F5344CB8AC3E}">
        <p14:creationId xmlns:p14="http://schemas.microsoft.com/office/powerpoint/2010/main" val="1458271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Naive algorithm: </a:t>
            </a:r>
            <a:r>
              <a:rPr lang="zh-CN" altLang="en-US" dirty="0" smtClean="0"/>
              <a:t>每次看有没有行</a:t>
            </a:r>
            <a:r>
              <a:rPr lang="en-US" altLang="zh-CN" dirty="0" smtClean="0"/>
              <a:t>/</a:t>
            </a:r>
            <a:r>
              <a:rPr lang="zh-CN" altLang="en-US" dirty="0" smtClean="0"/>
              <a:t>列和为负，如果是就</a:t>
            </a:r>
            <a:r>
              <a:rPr lang="en-US" altLang="zh-CN" dirty="0" smtClean="0"/>
              <a:t>reverse</a:t>
            </a:r>
            <a:r>
              <a:rPr lang="zh-CN" altLang="en-US" dirty="0" smtClean="0"/>
              <a:t>。</a:t>
            </a:r>
            <a:endParaRPr lang="en-US" altLang="zh-CN" dirty="0" smtClean="0"/>
          </a:p>
          <a:p>
            <a:endParaRPr lang="en-US" altLang="zh-CN" dirty="0"/>
          </a:p>
          <a:p>
            <a:r>
              <a:rPr lang="zh-CN" altLang="en-US" dirty="0" smtClean="0"/>
              <a:t>和递增，一定</a:t>
            </a:r>
            <a:r>
              <a:rPr lang="zh-CN" altLang="en-US" dirty="0"/>
              <a:t>会</a:t>
            </a:r>
            <a:r>
              <a:rPr lang="zh-CN" altLang="en-US" dirty="0" smtClean="0"/>
              <a:t>结束。</a:t>
            </a:r>
            <a:endParaRPr lang="en-US" altLang="zh-CN" dirty="0" smtClean="0"/>
          </a:p>
          <a:p>
            <a:endParaRPr lang="en-US" altLang="zh-CN" dirty="0"/>
          </a:p>
          <a:p>
            <a:r>
              <a:rPr lang="zh-CN" altLang="en-US" dirty="0" smtClean="0"/>
              <a:t>复杂度：操作次数</a:t>
            </a:r>
            <a:r>
              <a:rPr lang="en-US" altLang="zh-CN" dirty="0" smtClean="0"/>
              <a:t>*n</a:t>
            </a:r>
            <a:endParaRPr lang="zh-CN" altLang="en-US" dirty="0"/>
          </a:p>
        </p:txBody>
      </p:sp>
    </p:spTree>
    <p:extLst>
      <p:ext uri="{BB962C8B-B14F-4D97-AF65-F5344CB8AC3E}">
        <p14:creationId xmlns:p14="http://schemas.microsoft.com/office/powerpoint/2010/main" val="306360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That’s all, thank you!</a:t>
            </a:r>
            <a:endParaRPr lang="zh-CN" altLang="en-US" dirty="0"/>
          </a:p>
        </p:txBody>
      </p:sp>
    </p:spTree>
    <p:extLst>
      <p:ext uri="{BB962C8B-B14F-4D97-AF65-F5344CB8AC3E}">
        <p14:creationId xmlns:p14="http://schemas.microsoft.com/office/powerpoint/2010/main" val="4082800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每次至少使和增加</a:t>
            </a:r>
            <a:r>
              <a:rPr lang="en-US" altLang="zh-CN" dirty="0" smtClean="0"/>
              <a:t>2</a:t>
            </a:r>
          </a:p>
          <a:p>
            <a:endParaRPr lang="en-US" altLang="zh-CN" dirty="0"/>
          </a:p>
          <a:p>
            <a:r>
              <a:rPr lang="zh-CN" altLang="en-US" dirty="0" smtClean="0"/>
              <a:t>和最大</a:t>
            </a:r>
            <a:r>
              <a:rPr lang="en-US" altLang="zh-CN" dirty="0" smtClean="0"/>
              <a:t>100^3</a:t>
            </a:r>
            <a:r>
              <a:rPr lang="zh-CN" altLang="en-US" dirty="0" smtClean="0"/>
              <a:t>，最小</a:t>
            </a:r>
            <a:r>
              <a:rPr lang="en-US" altLang="zh-CN" dirty="0" smtClean="0"/>
              <a:t>-100^3</a:t>
            </a:r>
          </a:p>
          <a:p>
            <a:endParaRPr lang="en-US" altLang="zh-CN" dirty="0"/>
          </a:p>
          <a:p>
            <a:r>
              <a:rPr lang="zh-CN" altLang="en-US" dirty="0" smtClean="0"/>
              <a:t>复杂度：</a:t>
            </a:r>
            <a:r>
              <a:rPr lang="en-US" altLang="zh-CN" dirty="0" smtClean="0"/>
              <a:t>100^4</a:t>
            </a:r>
            <a:endParaRPr lang="zh-CN" altLang="en-US" dirty="0"/>
          </a:p>
        </p:txBody>
      </p:sp>
    </p:spTree>
    <p:extLst>
      <p:ext uri="{BB962C8B-B14F-4D97-AF65-F5344CB8AC3E}">
        <p14:creationId xmlns:p14="http://schemas.microsoft.com/office/powerpoint/2010/main" val="206637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CF468C:Hack it!</a:t>
            </a:r>
            <a:endParaRPr lang="zh-CN" altLang="en-US" dirty="0"/>
          </a:p>
        </p:txBody>
      </p:sp>
      <p:sp>
        <p:nvSpPr>
          <p:cNvPr id="3" name="内容占位符 2"/>
          <p:cNvSpPr>
            <a:spLocks noGrp="1"/>
          </p:cNvSpPr>
          <p:nvPr>
            <p:ph idx="1"/>
          </p:nvPr>
        </p:nvSpPr>
        <p:spPr/>
        <p:txBody>
          <a:bodyPr/>
          <a:lstStyle/>
          <a:p>
            <a:r>
              <a:rPr lang="zh-CN" altLang="en-US" dirty="0" smtClean="0"/>
              <a:t>求</a:t>
            </a:r>
            <a:r>
              <a:rPr lang="zh-CN" altLang="en-US" dirty="0"/>
              <a:t>给</a:t>
            </a:r>
            <a:r>
              <a:rPr lang="zh-CN" altLang="en-US" dirty="0" smtClean="0"/>
              <a:t>出区间</a:t>
            </a:r>
            <a:r>
              <a:rPr lang="en-US" altLang="zh-CN" dirty="0" smtClean="0"/>
              <a:t>[</a:t>
            </a:r>
            <a:r>
              <a:rPr lang="en-US" altLang="zh-CN" dirty="0" err="1" smtClean="0"/>
              <a:t>l,r</a:t>
            </a:r>
            <a:r>
              <a:rPr lang="en-US" altLang="zh-CN" dirty="0" smtClean="0"/>
              <a:t>]</a:t>
            </a:r>
            <a:r>
              <a:rPr lang="zh-CN" altLang="en-US" dirty="0" smtClean="0"/>
              <a:t>使得区间中的数的数位之和模</a:t>
            </a:r>
            <a:r>
              <a:rPr lang="en-US" altLang="zh-CN" dirty="0" smtClean="0"/>
              <a:t>a</a:t>
            </a:r>
            <a:r>
              <a:rPr lang="zh-CN" altLang="en-US" dirty="0" smtClean="0"/>
              <a:t>为</a:t>
            </a:r>
            <a:r>
              <a:rPr lang="en-US" altLang="zh-CN" dirty="0" smtClean="0"/>
              <a:t>0</a:t>
            </a:r>
            <a:r>
              <a:rPr lang="zh-CN" altLang="en-US" dirty="0" smtClean="0"/>
              <a:t>。</a:t>
            </a:r>
            <a:endParaRPr lang="en-US" altLang="zh-CN" dirty="0" smtClean="0"/>
          </a:p>
          <a:p>
            <a:r>
              <a:rPr lang="en-US" altLang="zh-CN" dirty="0" err="1" smtClean="0"/>
              <a:t>l,r</a:t>
            </a:r>
            <a:r>
              <a:rPr lang="en-US" altLang="zh-CN" dirty="0" smtClean="0"/>
              <a:t>&lt;=10^200  a&lt;=10^18</a:t>
            </a:r>
            <a:endParaRPr lang="zh-CN" altLang="en-US" dirty="0"/>
          </a:p>
        </p:txBody>
      </p:sp>
    </p:spTree>
    <p:extLst>
      <p:ext uri="{BB962C8B-B14F-4D97-AF65-F5344CB8AC3E}">
        <p14:creationId xmlns:p14="http://schemas.microsoft.com/office/powerpoint/2010/main" val="2803563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blueprint</Template>
  <TotalTime>4982</TotalTime>
  <Words>2155</Words>
  <Application>Microsoft Macintosh PowerPoint</Application>
  <PresentationFormat>On-screen Show (4:3)</PresentationFormat>
  <Paragraphs>303</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Calibri</vt:lpstr>
      <vt:lpstr>Tahoma</vt:lpstr>
      <vt:lpstr>Times New Roman</vt:lpstr>
      <vt:lpstr>Wingdings</vt:lpstr>
      <vt:lpstr>宋体</vt:lpstr>
      <vt:lpstr>blueprint</vt:lpstr>
      <vt:lpstr>构造题选讲</vt:lpstr>
      <vt:lpstr>Trivial</vt:lpstr>
      <vt:lpstr>Ural1979:Resources Distribution</vt:lpstr>
      <vt:lpstr>Solution</vt:lpstr>
      <vt:lpstr>Very Easy</vt:lpstr>
      <vt:lpstr>CF226D:The table</vt:lpstr>
      <vt:lpstr>Solution</vt:lpstr>
      <vt:lpstr>Solution</vt:lpstr>
      <vt:lpstr>CF468C:Hack it!</vt:lpstr>
      <vt:lpstr>Solution</vt:lpstr>
      <vt:lpstr>Andrew Stankevich Contest 44: H. Huffman Codes</vt:lpstr>
      <vt:lpstr>Solution</vt:lpstr>
      <vt:lpstr>CF209C: Trails and Glades</vt:lpstr>
      <vt:lpstr>Solution</vt:lpstr>
      <vt:lpstr>Easy</vt:lpstr>
      <vt:lpstr>ZOJ3823: Excavator Contest</vt:lpstr>
      <vt:lpstr>Solution</vt:lpstr>
      <vt:lpstr>Solution</vt:lpstr>
      <vt:lpstr>Solution</vt:lpstr>
      <vt:lpstr>Solution</vt:lpstr>
      <vt:lpstr>Solution</vt:lpstr>
      <vt:lpstr>Solution</vt:lpstr>
      <vt:lpstr>Latvia U Contest14: G. Mosaic</vt:lpstr>
      <vt:lpstr>Solution</vt:lpstr>
      <vt:lpstr>Solution</vt:lpstr>
      <vt:lpstr>Solution</vt:lpstr>
      <vt:lpstr>Solution</vt:lpstr>
      <vt:lpstr>NEERC2013: K. Kids in a Friendly Class</vt:lpstr>
      <vt:lpstr>Solution</vt:lpstr>
      <vt:lpstr>Wrong Solution</vt:lpstr>
      <vt:lpstr>Solution</vt:lpstr>
      <vt:lpstr>Not hard</vt:lpstr>
      <vt:lpstr>Udmurt SU + Izhevsk STU contest: J. Cranes</vt:lpstr>
      <vt:lpstr>Trivial?</vt:lpstr>
      <vt:lpstr>Level 0</vt:lpstr>
      <vt:lpstr>Level 1</vt:lpstr>
      <vt:lpstr>Level 2</vt:lpstr>
      <vt:lpstr>Level 3</vt:lpstr>
      <vt:lpstr>Level 4</vt:lpstr>
      <vt:lpstr>Level 5</vt:lpstr>
      <vt:lpstr>更复杂的情况？</vt:lpstr>
      <vt:lpstr>Solution</vt:lpstr>
      <vt:lpstr>Prove</vt:lpstr>
      <vt:lpstr>Ufa SATU + Bucharest U Contest: J. Reverse Sort</vt:lpstr>
      <vt:lpstr>Solution</vt:lpstr>
      <vt:lpstr>Solution</vt:lpstr>
      <vt:lpstr>Solution</vt:lpstr>
      <vt:lpstr>Solution</vt:lpstr>
      <vt:lpstr>Solution</vt:lpstr>
      <vt:lpstr>Not very  Hard</vt:lpstr>
      <vt:lpstr>Andrew Stankevich Contest 42: C. Comparator Networks</vt:lpstr>
      <vt:lpstr>Andrew Stankevich Contest 42: C. Comparator Networks</vt:lpstr>
      <vt:lpstr>Solution</vt:lpstr>
      <vt:lpstr>Solution</vt:lpstr>
      <vt:lpstr>Solution</vt:lpstr>
      <vt:lpstr>Solution</vt:lpstr>
      <vt:lpstr>Solution</vt:lpstr>
      <vt:lpstr>CodeChef DEC14: Divide or die</vt:lpstr>
      <vt:lpstr>Solution</vt:lpstr>
      <vt:lpstr>Solution</vt:lpstr>
      <vt:lpstr>Solution</vt:lpstr>
      <vt:lpstr>Solution</vt:lpstr>
      <vt:lpstr>World Finals 2014: A. Baggage</vt:lpstr>
      <vt:lpstr>Solution</vt:lpstr>
      <vt:lpstr>Solution</vt:lpstr>
      <vt:lpstr>Solution</vt:lpstr>
      <vt:lpstr>Solution</vt:lpstr>
      <vt:lpstr>Solution</vt:lpstr>
      <vt:lpstr>Solution</vt:lpstr>
      <vt:lpstr>Solution</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构造题选讲</dc:title>
  <dc:creator>Robbin Ni</dc:creator>
  <cp:lastModifiedBy>Haobin Ni</cp:lastModifiedBy>
  <cp:revision>171</cp:revision>
  <dcterms:created xsi:type="dcterms:W3CDTF">2015-01-27T19:11:36Z</dcterms:created>
  <dcterms:modified xsi:type="dcterms:W3CDTF">2017-02-15T06:45:00Z</dcterms:modified>
</cp:coreProperties>
</file>