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Quattrocento Sans"/>
      <p:regular r:id="rId20"/>
      <p:bold r:id="rId21"/>
      <p:italic r:id="rId22"/>
      <p:boldItalic r:id="rId23"/>
    </p:embeddedFon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gnuuV3G1gl0JoBzgN2rcRrif7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22" Type="http://schemas.openxmlformats.org/officeDocument/2006/relationships/font" Target="fonts/QuattrocentoSans-italic.fntdata"/><Relationship Id="rId21" Type="http://schemas.openxmlformats.org/officeDocument/2006/relationships/font" Target="fonts/QuattrocentoSans-bold.fntdata"/><Relationship Id="rId24" Type="http://schemas.openxmlformats.org/officeDocument/2006/relationships/font" Target="fonts/CenturyGothic-regular.fntdata"/><Relationship Id="rId23"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italic.fntdata"/><Relationship Id="rId25" Type="http://schemas.openxmlformats.org/officeDocument/2006/relationships/font" Target="fonts/CenturyGothic-bold.fntdata"/><Relationship Id="rId28" Type="http://customschemas.google.com/relationships/presentationmetadata" Target="metadata"/><Relationship Id="rId27"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5601b8a42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5601b8a427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25601b8a427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5601b8a42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5601b8a42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25601b8a42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e45594d95d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e45594d95d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1e45594d95d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55f631f5b6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55f631f5b6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255f631f5b6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55f631f5b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55f631f5b6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255f631f5b6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showMasterSp="0" type="title">
  <p:cSld name="TITLE">
    <p:spTree>
      <p:nvGrpSpPr>
        <p:cNvPr id="26" name="Shape 26"/>
        <p:cNvGrpSpPr/>
        <p:nvPr/>
      </p:nvGrpSpPr>
      <p:grpSpPr>
        <a:xfrm>
          <a:off x="0" y="0"/>
          <a:ext cx="0" cy="0"/>
          <a:chOff x="0" y="0"/>
          <a:chExt cx="0" cy="0"/>
        </a:xfrm>
      </p:grpSpPr>
      <p:grpSp>
        <p:nvGrpSpPr>
          <p:cNvPr id="27" name="Google Shape;27;p12"/>
          <p:cNvGrpSpPr/>
          <p:nvPr/>
        </p:nvGrpSpPr>
        <p:grpSpPr>
          <a:xfrm>
            <a:off x="0" y="0"/>
            <a:ext cx="12192000" cy="6858000"/>
            <a:chOff x="0" y="0"/>
            <a:chExt cx="12192000" cy="6858000"/>
          </a:xfrm>
        </p:grpSpPr>
        <p:sp>
          <p:nvSpPr>
            <p:cNvPr id="28" name="Google Shape;28;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0" name="Google Shape;30;p12"/>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2" name="Google Shape;32;p12"/>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anoramique avec légende">
  <p:cSld name="Image panoramique avec légende">
    <p:spTree>
      <p:nvGrpSpPr>
        <p:cNvPr id="124" name="Shape 124"/>
        <p:cNvGrpSpPr/>
        <p:nvPr/>
      </p:nvGrpSpPr>
      <p:grpSpPr>
        <a:xfrm>
          <a:off x="0" y="0"/>
          <a:ext cx="0" cy="0"/>
          <a:chOff x="0" y="0"/>
          <a:chExt cx="0" cy="0"/>
        </a:xfrm>
      </p:grpSpPr>
      <p:grpSp>
        <p:nvGrpSpPr>
          <p:cNvPr id="125" name="Google Shape;125;p21"/>
          <p:cNvGrpSpPr/>
          <p:nvPr/>
        </p:nvGrpSpPr>
        <p:grpSpPr>
          <a:xfrm>
            <a:off x="0" y="0"/>
            <a:ext cx="12192000" cy="6858000"/>
            <a:chOff x="0" y="0"/>
            <a:chExt cx="12192000" cy="6858000"/>
          </a:xfrm>
        </p:grpSpPr>
        <p:sp>
          <p:nvSpPr>
            <p:cNvPr id="126" name="Google Shape;126;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4" name="Google Shape;134;p2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5" name="Google Shape;135;p21"/>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1"/>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7" name="Google Shape;137;p21"/>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8" name="Google Shape;138;p2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légende" showMasterSp="0">
  <p:cSld name="Titre et légende">
    <p:spTree>
      <p:nvGrpSpPr>
        <p:cNvPr id="142" name="Shape 142"/>
        <p:cNvGrpSpPr/>
        <p:nvPr/>
      </p:nvGrpSpPr>
      <p:grpSpPr>
        <a:xfrm>
          <a:off x="0" y="0"/>
          <a:ext cx="0" cy="0"/>
          <a:chOff x="0" y="0"/>
          <a:chExt cx="0" cy="0"/>
        </a:xfrm>
      </p:grpSpPr>
      <p:grpSp>
        <p:nvGrpSpPr>
          <p:cNvPr id="143" name="Google Shape;143;p22"/>
          <p:cNvGrpSpPr/>
          <p:nvPr/>
        </p:nvGrpSpPr>
        <p:grpSpPr>
          <a:xfrm>
            <a:off x="0" y="0"/>
            <a:ext cx="12192000" cy="6858000"/>
            <a:chOff x="0" y="0"/>
            <a:chExt cx="12192000" cy="6858000"/>
          </a:xfrm>
        </p:grpSpPr>
        <p:sp>
          <p:nvSpPr>
            <p:cNvPr id="144" name="Google Shape;144;p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52" name="Google Shape;152;p2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3" name="Google Shape;153;p22"/>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2"/>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5" name="Google Shape;155;p2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avec légende" showMasterSp="0">
  <p:cSld name="Citation avec légende">
    <p:spTree>
      <p:nvGrpSpPr>
        <p:cNvPr id="159" name="Shape 159"/>
        <p:cNvGrpSpPr/>
        <p:nvPr/>
      </p:nvGrpSpPr>
      <p:grpSpPr>
        <a:xfrm>
          <a:off x="0" y="0"/>
          <a:ext cx="0" cy="0"/>
          <a:chOff x="0" y="0"/>
          <a:chExt cx="0" cy="0"/>
        </a:xfrm>
      </p:grpSpPr>
      <p:grpSp>
        <p:nvGrpSpPr>
          <p:cNvPr id="160" name="Google Shape;160;p23"/>
          <p:cNvGrpSpPr/>
          <p:nvPr/>
        </p:nvGrpSpPr>
        <p:grpSpPr>
          <a:xfrm>
            <a:off x="0" y="0"/>
            <a:ext cx="12192000" cy="6858000"/>
            <a:chOff x="0" y="0"/>
            <a:chExt cx="12192000" cy="6858000"/>
          </a:xfrm>
        </p:grpSpPr>
        <p:sp>
          <p:nvSpPr>
            <p:cNvPr id="161" name="Google Shape;161;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9" name="Google Shape;169;p2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0" name="Google Shape;170;p23"/>
          <p:cNvSpPr txBox="1"/>
          <p:nvPr/>
        </p:nvSpPr>
        <p:spPr>
          <a:xfrm>
            <a:off x="881566" y="607336"/>
            <a:ext cx="801912" cy="30469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fr" sz="9600" u="none" cap="none" strike="noStrike">
                <a:solidFill>
                  <a:srgbClr val="EE52A4"/>
                </a:solidFill>
                <a:latin typeface="Arial"/>
                <a:ea typeface="Arial"/>
                <a:cs typeface="Arial"/>
                <a:sym typeface="Arial"/>
              </a:rPr>
              <a:t>« </a:t>
            </a:r>
            <a:endParaRPr/>
          </a:p>
        </p:txBody>
      </p:sp>
      <p:sp>
        <p:nvSpPr>
          <p:cNvPr id="171" name="Google Shape;171;p23"/>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fr" sz="9600" u="none" cap="none" strike="noStrike">
                <a:solidFill>
                  <a:srgbClr val="EE52A4"/>
                </a:solidFill>
                <a:latin typeface="Arial"/>
                <a:ea typeface="Arial"/>
                <a:cs typeface="Arial"/>
                <a:sym typeface="Arial"/>
              </a:rPr>
              <a:t>”</a:t>
            </a:r>
            <a:endParaRPr/>
          </a:p>
        </p:txBody>
      </p:sp>
      <p:sp>
        <p:nvSpPr>
          <p:cNvPr id="172" name="Google Shape;172;p23"/>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3"/>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4" name="Google Shape;174;p23"/>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5" name="Google Shape;175;p2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te professionnelle" showMasterSp="0">
  <p:cSld name="Carte professionnelle">
    <p:spTree>
      <p:nvGrpSpPr>
        <p:cNvPr id="179" name="Shape 179"/>
        <p:cNvGrpSpPr/>
        <p:nvPr/>
      </p:nvGrpSpPr>
      <p:grpSpPr>
        <a:xfrm>
          <a:off x="0" y="0"/>
          <a:ext cx="0" cy="0"/>
          <a:chOff x="0" y="0"/>
          <a:chExt cx="0" cy="0"/>
        </a:xfrm>
      </p:grpSpPr>
      <p:grpSp>
        <p:nvGrpSpPr>
          <p:cNvPr id="180" name="Google Shape;180;p24"/>
          <p:cNvGrpSpPr/>
          <p:nvPr/>
        </p:nvGrpSpPr>
        <p:grpSpPr>
          <a:xfrm>
            <a:off x="0" y="0"/>
            <a:ext cx="12192000" cy="6858000"/>
            <a:chOff x="0" y="0"/>
            <a:chExt cx="12192000" cy="6858000"/>
          </a:xfrm>
        </p:grpSpPr>
        <p:sp>
          <p:nvSpPr>
            <p:cNvPr id="181" name="Google Shape;181;p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9" name="Google Shape;189;p2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0" name="Google Shape;190;p24"/>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4"/>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92" name="Google Shape;192;p2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2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onnes">
  <p:cSld name="3 colonnes">
    <p:spTree>
      <p:nvGrpSpPr>
        <p:cNvPr id="196" name="Shape 196"/>
        <p:cNvGrpSpPr/>
        <p:nvPr/>
      </p:nvGrpSpPr>
      <p:grpSpPr>
        <a:xfrm>
          <a:off x="0" y="0"/>
          <a:ext cx="0" cy="0"/>
          <a:chOff x="0" y="0"/>
          <a:chExt cx="0" cy="0"/>
        </a:xfrm>
      </p:grpSpPr>
      <p:sp>
        <p:nvSpPr>
          <p:cNvPr id="197" name="Google Shape;197;p25"/>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25"/>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25"/>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0" name="Google Shape;200;p25"/>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1" name="Google Shape;201;p25"/>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2" name="Google Shape;202;p25"/>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3" name="Google Shape;203;p25"/>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4" name="Google Shape;204;p25"/>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5" name="Google Shape;205;p25"/>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6" name="Google Shape;206;p2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nne 3 images">
  <p:cSld name="Colonne 3 images">
    <p:spTree>
      <p:nvGrpSpPr>
        <p:cNvPr id="209" name="Shape 209"/>
        <p:cNvGrpSpPr/>
        <p:nvPr/>
      </p:nvGrpSpPr>
      <p:grpSpPr>
        <a:xfrm>
          <a:off x="0" y="0"/>
          <a:ext cx="0" cy="0"/>
          <a:chOff x="0" y="0"/>
          <a:chExt cx="0" cy="0"/>
        </a:xfrm>
      </p:grpSpPr>
      <p:sp>
        <p:nvSpPr>
          <p:cNvPr id="210" name="Google Shape;210;p26"/>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26"/>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2" name="Google Shape;212;p26"/>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3" name="Google Shape;213;p26"/>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4" name="Google Shape;214;p26"/>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5" name="Google Shape;215;p26"/>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6" name="Google Shape;216;p26"/>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7" name="Google Shape;217;p26"/>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8" name="Google Shape;218;p26"/>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9" name="Google Shape;219;p26"/>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20" name="Google Shape;220;p26"/>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21" name="Google Shape;221;p26"/>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22" name="Google Shape;222;p2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6"/>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225" name="Shape 225"/>
        <p:cNvGrpSpPr/>
        <p:nvPr/>
      </p:nvGrpSpPr>
      <p:grpSpPr>
        <a:xfrm>
          <a:off x="0" y="0"/>
          <a:ext cx="0" cy="0"/>
          <a:chOff x="0" y="0"/>
          <a:chExt cx="0" cy="0"/>
        </a:xfrm>
      </p:grpSpPr>
      <p:sp>
        <p:nvSpPr>
          <p:cNvPr id="226" name="Google Shape;226;p27"/>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27"/>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8" name="Google Shape;228;p27"/>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2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showMasterSp="0" type="vertTitleAndTx">
  <p:cSld name="VERTICAL_TITLE_AND_VERTICAL_TEXT">
    <p:spTree>
      <p:nvGrpSpPr>
        <p:cNvPr id="231" name="Shape 231"/>
        <p:cNvGrpSpPr/>
        <p:nvPr/>
      </p:nvGrpSpPr>
      <p:grpSpPr>
        <a:xfrm>
          <a:off x="0" y="0"/>
          <a:ext cx="0" cy="0"/>
          <a:chOff x="0" y="0"/>
          <a:chExt cx="0" cy="0"/>
        </a:xfrm>
      </p:grpSpPr>
      <p:grpSp>
        <p:nvGrpSpPr>
          <p:cNvPr id="232" name="Google Shape;232;p28"/>
          <p:cNvGrpSpPr/>
          <p:nvPr/>
        </p:nvGrpSpPr>
        <p:grpSpPr>
          <a:xfrm>
            <a:off x="0" y="0"/>
            <a:ext cx="12192000" cy="6858000"/>
            <a:chOff x="0" y="0"/>
            <a:chExt cx="12192000" cy="6858000"/>
          </a:xfrm>
        </p:grpSpPr>
        <p:sp>
          <p:nvSpPr>
            <p:cNvPr id="233" name="Google Shape;233;p2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42" name="Google Shape;242;p2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43" name="Google Shape;243;p28"/>
          <p:cNvSpPr txBox="1"/>
          <p:nvPr>
            <p:ph type="title"/>
          </p:nvPr>
        </p:nvSpPr>
        <p:spPr>
          <a:xfrm rot="5400000">
            <a:off x="6915923" y="2947780"/>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28"/>
          <p:cNvSpPr txBox="1"/>
          <p:nvPr>
            <p:ph idx="1" type="body"/>
          </p:nvPr>
        </p:nvSpPr>
        <p:spPr>
          <a:xfrm rot="5400000">
            <a:off x="1908672"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5" name="Google Shape;245;p28"/>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2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2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36" name="Shape 36"/>
        <p:cNvGrpSpPr/>
        <p:nvPr/>
      </p:nvGrpSpPr>
      <p:grpSpPr>
        <a:xfrm>
          <a:off x="0" y="0"/>
          <a:ext cx="0" cy="0"/>
          <a:chOff x="0" y="0"/>
          <a:chExt cx="0" cy="0"/>
        </a:xfrm>
      </p:grpSpPr>
      <p:sp>
        <p:nvSpPr>
          <p:cNvPr id="37" name="Google Shape;37;p1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9" name="Google Shape;39;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tête de section" showMasterSp="0" type="secHead">
  <p:cSld name="SECTION_HEADER">
    <p:spTree>
      <p:nvGrpSpPr>
        <p:cNvPr id="42" name="Shape 42"/>
        <p:cNvGrpSpPr/>
        <p:nvPr/>
      </p:nvGrpSpPr>
      <p:grpSpPr>
        <a:xfrm>
          <a:off x="0" y="0"/>
          <a:ext cx="0" cy="0"/>
          <a:chOff x="0" y="0"/>
          <a:chExt cx="0" cy="0"/>
        </a:xfrm>
      </p:grpSpPr>
      <p:grpSp>
        <p:nvGrpSpPr>
          <p:cNvPr id="43" name="Google Shape;43;p14"/>
          <p:cNvGrpSpPr/>
          <p:nvPr/>
        </p:nvGrpSpPr>
        <p:grpSpPr>
          <a:xfrm>
            <a:off x="0" y="0"/>
            <a:ext cx="12192000" cy="6858000"/>
            <a:chOff x="0" y="0"/>
            <a:chExt cx="12192000" cy="6858000"/>
          </a:xfrm>
        </p:grpSpPr>
        <p:sp>
          <p:nvSpPr>
            <p:cNvPr id="44" name="Google Shape;44;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4"/>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4"/>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2" name="Google Shape;52;p14"/>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4" name="Google Shape;54;p14"/>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4"/>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6" name="Google Shape;56;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60" name="Shape 60"/>
        <p:cNvGrpSpPr/>
        <p:nvPr/>
      </p:nvGrpSpPr>
      <p:grpSpPr>
        <a:xfrm>
          <a:off x="0" y="0"/>
          <a:ext cx="0" cy="0"/>
          <a:chOff x="0" y="0"/>
          <a:chExt cx="0" cy="0"/>
        </a:xfrm>
      </p:grpSpPr>
      <p:sp>
        <p:nvSpPr>
          <p:cNvPr id="61" name="Google Shape;61;p1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5"/>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15"/>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67" name="Shape 67"/>
        <p:cNvGrpSpPr/>
        <p:nvPr/>
      </p:nvGrpSpPr>
      <p:grpSpPr>
        <a:xfrm>
          <a:off x="0" y="0"/>
          <a:ext cx="0" cy="0"/>
          <a:chOff x="0" y="0"/>
          <a:chExt cx="0" cy="0"/>
        </a:xfrm>
      </p:grpSpPr>
      <p:sp>
        <p:nvSpPr>
          <p:cNvPr id="68" name="Google Shape;68;p1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6"/>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0" name="Google Shape;70;p16"/>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1" name="Google Shape;71;p16"/>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2" name="Google Shape;72;p16"/>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73" name="Google Shape;73;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uniquement" type="titleOnly">
  <p:cSld name="TITLE_ONLY">
    <p:spTree>
      <p:nvGrpSpPr>
        <p:cNvPr id="76" name="Shape 76"/>
        <p:cNvGrpSpPr/>
        <p:nvPr/>
      </p:nvGrpSpPr>
      <p:grpSpPr>
        <a:xfrm>
          <a:off x="0" y="0"/>
          <a:ext cx="0" cy="0"/>
          <a:chOff x="0" y="0"/>
          <a:chExt cx="0" cy="0"/>
        </a:xfrm>
      </p:grpSpPr>
      <p:sp>
        <p:nvSpPr>
          <p:cNvPr id="77" name="Google Shape;77;p1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showMasterSp="0" type="blank">
  <p:cSld name="BLANK">
    <p:spTree>
      <p:nvGrpSpPr>
        <p:cNvPr id="81" name="Shape 81"/>
        <p:cNvGrpSpPr/>
        <p:nvPr/>
      </p:nvGrpSpPr>
      <p:grpSpPr>
        <a:xfrm>
          <a:off x="0" y="0"/>
          <a:ext cx="0" cy="0"/>
          <a:chOff x="0" y="0"/>
          <a:chExt cx="0" cy="0"/>
        </a:xfrm>
      </p:grpSpPr>
      <p:sp>
        <p:nvSpPr>
          <p:cNvPr id="82" name="Google Shape;82;p1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showMasterSp="0" type="objTx">
  <p:cSld name="OBJECT_WITH_CAPTION_TEXT">
    <p:spTree>
      <p:nvGrpSpPr>
        <p:cNvPr id="86" name="Shape 86"/>
        <p:cNvGrpSpPr/>
        <p:nvPr/>
      </p:nvGrpSpPr>
      <p:grpSpPr>
        <a:xfrm>
          <a:off x="0" y="0"/>
          <a:ext cx="0" cy="0"/>
          <a:chOff x="0" y="0"/>
          <a:chExt cx="0" cy="0"/>
        </a:xfrm>
      </p:grpSpPr>
      <p:grpSp>
        <p:nvGrpSpPr>
          <p:cNvPr id="87" name="Google Shape;87;p19"/>
          <p:cNvGrpSpPr/>
          <p:nvPr/>
        </p:nvGrpSpPr>
        <p:grpSpPr>
          <a:xfrm>
            <a:off x="0" y="0"/>
            <a:ext cx="12192000" cy="6858000"/>
            <a:chOff x="0" y="0"/>
            <a:chExt cx="12192000" cy="6858000"/>
          </a:xfrm>
        </p:grpSpPr>
        <p:sp>
          <p:nvSpPr>
            <p:cNvPr id="88" name="Google Shape;88;p1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7" name="Google Shape;97;p1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8" name="Google Shape;98;p19"/>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0" name="Google Shape;100;p19"/>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1" name="Google Shape;101;p1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showMasterSp="0" type="picTx">
  <p:cSld name="PICTURE_WITH_CAPTION_TEXT">
    <p:spTree>
      <p:nvGrpSpPr>
        <p:cNvPr id="105" name="Shape 105"/>
        <p:cNvGrpSpPr/>
        <p:nvPr/>
      </p:nvGrpSpPr>
      <p:grpSpPr>
        <a:xfrm>
          <a:off x="0" y="0"/>
          <a:ext cx="0" cy="0"/>
          <a:chOff x="0" y="0"/>
          <a:chExt cx="0" cy="0"/>
        </a:xfrm>
      </p:grpSpPr>
      <p:grpSp>
        <p:nvGrpSpPr>
          <p:cNvPr id="106" name="Google Shape;106;p20"/>
          <p:cNvGrpSpPr/>
          <p:nvPr/>
        </p:nvGrpSpPr>
        <p:grpSpPr>
          <a:xfrm>
            <a:off x="0" y="0"/>
            <a:ext cx="12192000" cy="6858000"/>
            <a:chOff x="0" y="0"/>
            <a:chExt cx="12192000" cy="6858000"/>
          </a:xfrm>
        </p:grpSpPr>
        <p:sp>
          <p:nvSpPr>
            <p:cNvPr id="107" name="Google Shape;107;p2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6" name="Google Shape;116;p2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7" name="Google Shape;117;p20"/>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0"/>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20"/>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2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1"/>
          <p:cNvGrpSpPr/>
          <p:nvPr/>
        </p:nvGrpSpPr>
        <p:grpSpPr>
          <a:xfrm>
            <a:off x="0" y="0"/>
            <a:ext cx="12192000" cy="6858000"/>
            <a:chOff x="0" y="0"/>
            <a:chExt cx="12192000" cy="6858000"/>
          </a:xfrm>
        </p:grpSpPr>
        <p:sp>
          <p:nvSpPr>
            <p:cNvPr id="11" name="Google Shape;11;p1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1"/>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9" name="Google Shape;19;p1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0" name="Google Shape;20;p1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1" name="Google Shape;21;p11"/>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2" name="Google Shape;22;p1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3" name="Google Shape;23;p1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4" name="Google Shape;24;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1drv.ms/v/s!AhUOO6FFXYtej88gSuWOFE0yuICztw?e=5hX6Qm" TargetMode="Externa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c/mercari-price-suggestion-challenge/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www.mercari.com/us/help_center/article/31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Century Gothic"/>
              <a:buNone/>
            </a:pPr>
            <a:r>
              <a:rPr lang="fr"/>
              <a:t>Mercari Challenge</a:t>
            </a:r>
            <a:endParaRPr/>
          </a:p>
        </p:txBody>
      </p:sp>
      <p:sp>
        <p:nvSpPr>
          <p:cNvPr id="255" name="Google Shape;255;p1"/>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440"/>
              <a:buNone/>
            </a:pPr>
            <a:r>
              <a:rPr lang="fr"/>
              <a:t>Amina ABBI</a:t>
            </a:r>
            <a:endParaRPr/>
          </a:p>
          <a:p>
            <a:pPr indent="0" lvl="0" marL="0" rtl="0" algn="l">
              <a:spcBef>
                <a:spcPts val="0"/>
              </a:spcBef>
              <a:spcAft>
                <a:spcPts val="0"/>
              </a:spcAft>
              <a:buSzPts val="1440"/>
              <a:buNone/>
            </a:pPr>
            <a:r>
              <a:rPr lang="fr"/>
              <a:t>Eleonora FABRIS</a:t>
            </a:r>
            <a:endParaRPr/>
          </a:p>
          <a:p>
            <a:pPr indent="0" lvl="0" marL="0" rtl="0" algn="l">
              <a:spcBef>
                <a:spcPts val="0"/>
              </a:spcBef>
              <a:spcAft>
                <a:spcPts val="0"/>
              </a:spcAft>
              <a:buSzPts val="1440"/>
              <a:buNone/>
            </a:pPr>
            <a:r>
              <a:rPr lang="fr"/>
              <a:t>Rym BEN HASSINE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0"/>
          <p:cNvSpPr txBox="1"/>
          <p:nvPr>
            <p:ph type="title"/>
          </p:nvPr>
        </p:nvSpPr>
        <p:spPr>
          <a:xfrm>
            <a:off x="1154954" y="1231973"/>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fr"/>
              <a:t>Mise en place et évaluation des modèles Machine Learning </a:t>
            </a:r>
            <a:endParaRPr/>
          </a:p>
          <a:p>
            <a:pPr indent="0" lvl="0" marL="0" rtl="0" algn="l">
              <a:spcBef>
                <a:spcPts val="0"/>
              </a:spcBef>
              <a:spcAft>
                <a:spcPts val="0"/>
              </a:spcAft>
              <a:buClr>
                <a:schemeClr val="lt2"/>
              </a:buClr>
              <a:buSzPts val="3600"/>
              <a:buFont typeface="Century Gothic"/>
              <a:buNone/>
            </a:pPr>
            <a:r>
              <a:t/>
            </a:r>
            <a:endParaRPr/>
          </a:p>
        </p:txBody>
      </p:sp>
      <p:sp>
        <p:nvSpPr>
          <p:cNvPr id="315" name="Google Shape;315;p10"/>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75920" lvl="0" marL="342900" rtl="0" algn="l">
              <a:spcBef>
                <a:spcPts val="0"/>
              </a:spcBef>
              <a:spcAft>
                <a:spcPts val="0"/>
              </a:spcAft>
              <a:buSzPts val="1400"/>
              <a:buChar char="►"/>
            </a:pPr>
            <a:r>
              <a:rPr lang="fr" sz="1400">
                <a:solidFill>
                  <a:srgbClr val="000000"/>
                </a:solidFill>
                <a:latin typeface="Calibri"/>
                <a:ea typeface="Calibri"/>
                <a:cs typeface="Calibri"/>
                <a:sym typeface="Calibri"/>
              </a:rPr>
              <a:t>Nous avons testé 5 modèles : </a:t>
            </a:r>
            <a:endParaRPr sz="1400"/>
          </a:p>
          <a:p>
            <a:pPr indent="-375920" lvl="0" marL="342900" rtl="0" algn="l">
              <a:spcBef>
                <a:spcPts val="1000"/>
              </a:spcBef>
              <a:spcAft>
                <a:spcPts val="0"/>
              </a:spcAft>
              <a:buSzPts val="1400"/>
              <a:buFont typeface="Noto Sans Symbols"/>
              <a:buChar char="❑"/>
            </a:pPr>
            <a:r>
              <a:rPr lang="fr" sz="1400">
                <a:solidFill>
                  <a:srgbClr val="000000"/>
                </a:solidFill>
                <a:latin typeface="Calibri"/>
                <a:ea typeface="Calibri"/>
                <a:cs typeface="Calibri"/>
                <a:sym typeface="Calibri"/>
              </a:rPr>
              <a:t>4 modèles classiques du machine learning:  </a:t>
            </a:r>
            <a:endParaRPr sz="1400"/>
          </a:p>
          <a:p>
            <a:pPr indent="-375920" lvl="0" marL="342900" rtl="0" algn="l">
              <a:spcBef>
                <a:spcPts val="1000"/>
              </a:spcBef>
              <a:spcAft>
                <a:spcPts val="0"/>
              </a:spcAft>
              <a:buSzPts val="1400"/>
              <a:buFont typeface="Courier New"/>
              <a:buChar char="o"/>
            </a:pPr>
            <a:r>
              <a:rPr lang="fr" sz="1400">
                <a:solidFill>
                  <a:srgbClr val="000000"/>
                </a:solidFill>
                <a:latin typeface="Calibri"/>
                <a:ea typeface="Calibri"/>
                <a:cs typeface="Calibri"/>
                <a:sym typeface="Calibri"/>
              </a:rPr>
              <a:t>Ridge</a:t>
            </a:r>
            <a:endParaRPr sz="1400">
              <a:solidFill>
                <a:srgbClr val="000000"/>
              </a:solidFill>
              <a:latin typeface="Calibri"/>
              <a:ea typeface="Calibri"/>
              <a:cs typeface="Calibri"/>
              <a:sym typeface="Calibri"/>
            </a:endParaRPr>
          </a:p>
          <a:p>
            <a:pPr indent="-375920" lvl="0" marL="342900" rtl="0" algn="l">
              <a:spcBef>
                <a:spcPts val="1000"/>
              </a:spcBef>
              <a:spcAft>
                <a:spcPts val="0"/>
              </a:spcAft>
              <a:buSzPts val="1400"/>
              <a:buFont typeface="Courier New"/>
              <a:buChar char="o"/>
            </a:pPr>
            <a:r>
              <a:rPr lang="fr" sz="1400">
                <a:solidFill>
                  <a:srgbClr val="000000"/>
                </a:solidFill>
                <a:latin typeface="Calibri"/>
                <a:ea typeface="Calibri"/>
                <a:cs typeface="Calibri"/>
                <a:sym typeface="Calibri"/>
              </a:rPr>
              <a:t>SVR</a:t>
            </a:r>
            <a:endParaRPr sz="1400">
              <a:solidFill>
                <a:srgbClr val="000000"/>
              </a:solidFill>
              <a:latin typeface="Calibri"/>
              <a:ea typeface="Calibri"/>
              <a:cs typeface="Calibri"/>
              <a:sym typeface="Calibri"/>
            </a:endParaRPr>
          </a:p>
          <a:p>
            <a:pPr indent="-375920" lvl="0" marL="342900" rtl="0" algn="l">
              <a:spcBef>
                <a:spcPts val="1000"/>
              </a:spcBef>
              <a:spcAft>
                <a:spcPts val="0"/>
              </a:spcAft>
              <a:buSzPts val="1400"/>
              <a:buFont typeface="Courier New"/>
              <a:buChar char="o"/>
            </a:pPr>
            <a:r>
              <a:rPr lang="fr" sz="1400">
                <a:solidFill>
                  <a:srgbClr val="000000"/>
                </a:solidFill>
                <a:latin typeface="Calibri"/>
                <a:ea typeface="Calibri"/>
                <a:cs typeface="Calibri"/>
                <a:sym typeface="Calibri"/>
              </a:rPr>
              <a:t>Random Forest</a:t>
            </a:r>
            <a:endParaRPr sz="1400">
              <a:solidFill>
                <a:srgbClr val="000000"/>
              </a:solidFill>
              <a:latin typeface="Calibri"/>
              <a:ea typeface="Calibri"/>
              <a:cs typeface="Calibri"/>
              <a:sym typeface="Calibri"/>
            </a:endParaRPr>
          </a:p>
          <a:p>
            <a:pPr indent="-375920" lvl="0" marL="342900" rtl="0" algn="l">
              <a:spcBef>
                <a:spcPts val="1000"/>
              </a:spcBef>
              <a:spcAft>
                <a:spcPts val="0"/>
              </a:spcAft>
              <a:buSzPts val="1400"/>
              <a:buFont typeface="Courier New"/>
              <a:buChar char="o"/>
            </a:pPr>
            <a:r>
              <a:rPr lang="fr" sz="1400">
                <a:solidFill>
                  <a:srgbClr val="000000"/>
                </a:solidFill>
                <a:latin typeface="Calibri"/>
                <a:ea typeface="Calibri"/>
                <a:cs typeface="Calibri"/>
                <a:sym typeface="Calibri"/>
              </a:rPr>
              <a:t>LightGBM</a:t>
            </a:r>
            <a:endParaRPr sz="1400">
              <a:solidFill>
                <a:srgbClr val="000000"/>
              </a:solidFill>
              <a:latin typeface="Calibri"/>
              <a:ea typeface="Calibri"/>
              <a:cs typeface="Calibri"/>
              <a:sym typeface="Calibri"/>
            </a:endParaRPr>
          </a:p>
          <a:p>
            <a:pPr indent="-375920" lvl="0" marL="342900" rtl="0" algn="l">
              <a:spcBef>
                <a:spcPts val="1000"/>
              </a:spcBef>
              <a:spcAft>
                <a:spcPts val="0"/>
              </a:spcAft>
              <a:buSzPts val="1400"/>
              <a:buFont typeface="Noto Sans Symbols"/>
              <a:buChar char="❑"/>
            </a:pPr>
            <a:r>
              <a:rPr lang="fr" sz="1400">
                <a:solidFill>
                  <a:srgbClr val="000000"/>
                </a:solidFill>
                <a:latin typeface="Calibri"/>
                <a:ea typeface="Calibri"/>
                <a:cs typeface="Calibri"/>
                <a:sym typeface="Calibri"/>
              </a:rPr>
              <a:t>1 Modèle Deep learning:  MLP ( multilayer perceptron)</a:t>
            </a:r>
            <a:endParaRPr sz="1400">
              <a:solidFill>
                <a:srgbClr val="404040"/>
              </a:solidFill>
              <a:latin typeface="Calibri"/>
              <a:ea typeface="Calibri"/>
              <a:cs typeface="Calibri"/>
              <a:sym typeface="Calibri"/>
            </a:endParaRPr>
          </a:p>
          <a:p>
            <a:pPr indent="-375920" lvl="0" marL="342900" rtl="0" algn="l">
              <a:spcBef>
                <a:spcPts val="1000"/>
              </a:spcBef>
              <a:spcAft>
                <a:spcPts val="0"/>
              </a:spcAft>
              <a:buSzPts val="1400"/>
              <a:buFont typeface="Noto Sans Symbols"/>
              <a:buChar char="►"/>
            </a:pPr>
            <a:r>
              <a:rPr lang="fr" sz="1400">
                <a:solidFill>
                  <a:srgbClr val="000000"/>
                </a:solidFill>
                <a:latin typeface="Calibri"/>
                <a:ea typeface="Calibri"/>
                <a:cs typeface="Calibri"/>
                <a:sym typeface="Calibri"/>
              </a:rPr>
              <a:t>Nous avons obtenu la plus faible RMSE avec le modèle de deep learning multilayer perceptron : 0,38.  Cependant, nous avons décidé de garder les deux modèles SVR et Lightgbm pour la partie fastapi qui ont une</a:t>
            </a:r>
            <a:r>
              <a:rPr lang="fr" sz="1400">
                <a:solidFill>
                  <a:srgbClr val="000000"/>
                </a:solidFill>
                <a:latin typeface="Calibri"/>
                <a:ea typeface="Calibri"/>
                <a:cs typeface="Calibri"/>
                <a:sym typeface="Calibri"/>
              </a:rPr>
              <a:t> RMSE également faible i.e. 0,45 et qui ont  l’avantage d’avoir un temps d’exécution plus rapide que le modèle multilayer perceptron.</a:t>
            </a:r>
            <a:endParaRPr sz="1400">
              <a:latin typeface="Calibri"/>
              <a:ea typeface="Calibri"/>
              <a:cs typeface="Calibri"/>
              <a:sym typeface="Calibri"/>
            </a:endParaRPr>
          </a:p>
          <a:p>
            <a:pPr indent="0" lvl="0" marL="0" rtl="0" algn="l">
              <a:spcBef>
                <a:spcPts val="1000"/>
              </a:spcBef>
              <a:spcAft>
                <a:spcPts val="0"/>
              </a:spcAft>
              <a:buNone/>
            </a:pPr>
            <a:r>
              <a:t/>
            </a:r>
            <a:endParaRPr sz="1400">
              <a:solidFill>
                <a:srgbClr val="000000"/>
              </a:solidFill>
              <a:latin typeface="Calibri"/>
              <a:ea typeface="Calibri"/>
              <a:cs typeface="Calibri"/>
              <a:sym typeface="Calibri"/>
            </a:endParaRPr>
          </a:p>
          <a:p>
            <a:pPr indent="0" lvl="0" marL="0" rtl="0" algn="l">
              <a:spcBef>
                <a:spcPts val="1000"/>
              </a:spcBef>
              <a:spcAft>
                <a:spcPts val="0"/>
              </a:spcAft>
              <a:buSzPts val="880"/>
              <a:buNone/>
            </a:pPr>
            <a:r>
              <a:t/>
            </a:r>
            <a:endParaRPr sz="140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5601b8a427_1_0"/>
          <p:cNvSpPr txBox="1"/>
          <p:nvPr>
            <p:ph idx="1" type="body"/>
          </p:nvPr>
        </p:nvSpPr>
        <p:spPr>
          <a:xfrm>
            <a:off x="4329950" y="3123050"/>
            <a:ext cx="4421400" cy="1656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fr" sz="4600"/>
              <a:t>Démo API</a:t>
            </a:r>
            <a:endParaRPr b="1" sz="4600"/>
          </a:p>
        </p:txBody>
      </p:sp>
      <p:pic>
        <p:nvPicPr>
          <p:cNvPr id="322" name="Google Shape;322;g25601b8a427_1_0">
            <a:hlinkClick r:id="rId3"/>
          </p:cNvPr>
          <p:cNvPicPr preferRelativeResize="0"/>
          <p:nvPr/>
        </p:nvPicPr>
        <p:blipFill>
          <a:blip r:embed="rId4">
            <a:alphaModFix/>
          </a:blip>
          <a:stretch>
            <a:fillRect/>
          </a:stretch>
        </p:blipFill>
        <p:spPr>
          <a:xfrm>
            <a:off x="7913449" y="5205375"/>
            <a:ext cx="4143976" cy="149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5601b8a427_0_0"/>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
              <a:t>Tests unitaires pour l'API de prédiction des prix sur Mercari</a:t>
            </a:r>
            <a:endParaRPr/>
          </a:p>
        </p:txBody>
      </p:sp>
      <p:sp>
        <p:nvSpPr>
          <p:cNvPr id="329" name="Google Shape;329;g25601b8a427_0_0"/>
          <p:cNvSpPr txBox="1"/>
          <p:nvPr>
            <p:ph idx="1" type="body"/>
          </p:nvPr>
        </p:nvSpPr>
        <p:spPr>
          <a:xfrm>
            <a:off x="236375" y="2901175"/>
            <a:ext cx="6414300" cy="3459000"/>
          </a:xfrm>
          <a:prstGeom prst="rect">
            <a:avLst/>
          </a:prstGeom>
        </p:spPr>
        <p:txBody>
          <a:bodyPr anchorCtr="0" anchor="t" bIns="45700" lIns="91425" spcFirstLastPara="1" rIns="91425" wrap="square" tIns="45700">
            <a:normAutofit lnSpcReduction="10000"/>
          </a:bodyPr>
          <a:lstStyle/>
          <a:p>
            <a:pPr indent="0" lvl="0" marL="0" marR="0" rtl="0" algn="l">
              <a:lnSpc>
                <a:spcPct val="100000"/>
              </a:lnSpc>
              <a:spcBef>
                <a:spcPts val="0"/>
              </a:spcBef>
              <a:spcAft>
                <a:spcPts val="0"/>
              </a:spcAft>
              <a:buNone/>
            </a:pPr>
            <a:r>
              <a:rPr b="1" lang="fr" sz="1100">
                <a:solidFill>
                  <a:srgbClr val="000000"/>
                </a:solidFill>
                <a:latin typeface="Calibri"/>
                <a:ea typeface="Calibri"/>
                <a:cs typeface="Calibri"/>
                <a:sym typeface="Calibri"/>
              </a:rPr>
              <a:t>Tests du modèle</a:t>
            </a:r>
            <a:r>
              <a:rPr b="1" i="1" lang="fr" sz="1100">
                <a:solidFill>
                  <a:srgbClr val="000000"/>
                </a:solidFill>
                <a:latin typeface="Calibri"/>
                <a:ea typeface="Calibri"/>
                <a:cs typeface="Calibri"/>
                <a:sym typeface="Calibri"/>
              </a:rPr>
              <a:t> (test_mercari.py)</a:t>
            </a:r>
            <a:endParaRPr b="1" i="1" sz="1100">
              <a:solidFill>
                <a:srgbClr val="000000"/>
              </a:solidFill>
              <a:latin typeface="Calibri"/>
              <a:ea typeface="Calibri"/>
              <a:cs typeface="Calibri"/>
              <a:sym typeface="Calibri"/>
            </a:endParaRPr>
          </a:p>
          <a:p>
            <a:pPr indent="0" lvl="0" marL="342900" marR="0" rtl="0" algn="l">
              <a:lnSpc>
                <a:spcPct val="100000"/>
              </a:lnSpc>
              <a:spcBef>
                <a:spcPts val="0"/>
              </a:spcBef>
              <a:spcAft>
                <a:spcPts val="0"/>
              </a:spcAft>
              <a:buNone/>
            </a:pPr>
            <a:r>
              <a:t/>
            </a:r>
            <a:endParaRPr sz="1100">
              <a:solidFill>
                <a:srgbClr val="000000"/>
              </a:solidFill>
              <a:latin typeface="Calibri"/>
              <a:ea typeface="Calibri"/>
              <a:cs typeface="Calibri"/>
              <a:sym typeface="Calibri"/>
            </a:endParaRPr>
          </a:p>
          <a:p>
            <a:pPr indent="-298450" lvl="0" marL="457200" marR="0" rtl="0" algn="l">
              <a:lnSpc>
                <a:spcPct val="100000"/>
              </a:lnSpc>
              <a:spcBef>
                <a:spcPts val="0"/>
              </a:spcBef>
              <a:spcAft>
                <a:spcPts val="0"/>
              </a:spcAft>
              <a:buClr>
                <a:srgbClr val="000000"/>
              </a:buClr>
              <a:buSzPts val="1100"/>
              <a:buFont typeface="Calibri"/>
              <a:buChar char="➢"/>
            </a:pPr>
            <a:r>
              <a:rPr b="1" lang="fr" sz="1100">
                <a:solidFill>
                  <a:srgbClr val="000000"/>
                </a:solidFill>
                <a:latin typeface="Calibri"/>
                <a:ea typeface="Calibri"/>
                <a:cs typeface="Calibri"/>
                <a:sym typeface="Calibri"/>
              </a:rPr>
              <a:t>Test de chargement des données:</a:t>
            </a:r>
            <a:r>
              <a:rPr lang="fr" sz="1100">
                <a:solidFill>
                  <a:srgbClr val="000000"/>
                </a:solidFill>
                <a:latin typeface="Calibri"/>
                <a:ea typeface="Calibri"/>
                <a:cs typeface="Calibri"/>
                <a:sym typeface="Calibri"/>
              </a:rPr>
              <a:t> Vérifie que les données d'entraînement et de validation ont été correctement chargées.</a:t>
            </a:r>
            <a:endParaRPr sz="1100">
              <a:solidFill>
                <a:srgbClr val="000000"/>
              </a:solidFill>
              <a:latin typeface="Calibri"/>
              <a:ea typeface="Calibri"/>
              <a:cs typeface="Calibri"/>
              <a:sym typeface="Calibri"/>
            </a:endParaRPr>
          </a:p>
          <a:p>
            <a:pPr indent="-298450" lvl="0" marL="457200" marR="0" rtl="0" algn="l">
              <a:lnSpc>
                <a:spcPct val="100000"/>
              </a:lnSpc>
              <a:spcBef>
                <a:spcPts val="0"/>
              </a:spcBef>
              <a:spcAft>
                <a:spcPts val="0"/>
              </a:spcAft>
              <a:buClr>
                <a:srgbClr val="000000"/>
              </a:buClr>
              <a:buSzPts val="1100"/>
              <a:buFont typeface="Calibri"/>
              <a:buChar char="➢"/>
            </a:pPr>
            <a:r>
              <a:rPr b="1" lang="fr" sz="1100">
                <a:solidFill>
                  <a:srgbClr val="000000"/>
                </a:solidFill>
                <a:latin typeface="Calibri"/>
                <a:ea typeface="Calibri"/>
                <a:cs typeface="Calibri"/>
                <a:sym typeface="Calibri"/>
              </a:rPr>
              <a:t>Test de sauvegarde du modèle:</a:t>
            </a:r>
            <a:r>
              <a:rPr lang="fr" sz="1100">
                <a:solidFill>
                  <a:srgbClr val="000000"/>
                </a:solidFill>
                <a:latin typeface="Calibri"/>
                <a:ea typeface="Calibri"/>
                <a:cs typeface="Calibri"/>
                <a:sym typeface="Calibri"/>
              </a:rPr>
              <a:t> Vérifie que le modèle a été correctement sauvegardé sous forme de fichier joblib.</a:t>
            </a:r>
            <a:endParaRPr sz="1100">
              <a:solidFill>
                <a:srgbClr val="000000"/>
              </a:solidFill>
              <a:latin typeface="Calibri"/>
              <a:ea typeface="Calibri"/>
              <a:cs typeface="Calibri"/>
              <a:sym typeface="Calibri"/>
            </a:endParaRPr>
          </a:p>
          <a:p>
            <a:pPr indent="-298450" lvl="0" marL="457200" marR="0" rtl="0" algn="l">
              <a:lnSpc>
                <a:spcPct val="100000"/>
              </a:lnSpc>
              <a:spcBef>
                <a:spcPts val="0"/>
              </a:spcBef>
              <a:spcAft>
                <a:spcPts val="0"/>
              </a:spcAft>
              <a:buClr>
                <a:srgbClr val="000000"/>
              </a:buClr>
              <a:buSzPts val="1100"/>
              <a:buFont typeface="Calibri"/>
              <a:buChar char="➢"/>
            </a:pPr>
            <a:r>
              <a:rPr b="1" lang="fr" sz="1100">
                <a:solidFill>
                  <a:srgbClr val="000000"/>
                </a:solidFill>
                <a:latin typeface="Calibri"/>
                <a:ea typeface="Calibri"/>
                <a:cs typeface="Calibri"/>
                <a:sym typeface="Calibri"/>
              </a:rPr>
              <a:t>Test de prédiction du modèle:</a:t>
            </a:r>
            <a:r>
              <a:rPr lang="fr" sz="1100">
                <a:solidFill>
                  <a:srgbClr val="000000"/>
                </a:solidFill>
                <a:latin typeface="Calibri"/>
                <a:ea typeface="Calibri"/>
                <a:cs typeface="Calibri"/>
                <a:sym typeface="Calibri"/>
              </a:rPr>
              <a:t> Vérifie que le modèle est capable de faire des prédictions à partir des données de validation.</a:t>
            </a:r>
            <a:endParaRPr sz="1100">
              <a:solidFill>
                <a:srgbClr val="000000"/>
              </a:solidFill>
              <a:latin typeface="Calibri"/>
              <a:ea typeface="Calibri"/>
              <a:cs typeface="Calibri"/>
              <a:sym typeface="Calibri"/>
            </a:endParaRPr>
          </a:p>
          <a:p>
            <a:pPr indent="-298450" lvl="0" marL="457200" marR="0" rtl="0" algn="l">
              <a:lnSpc>
                <a:spcPct val="100000"/>
              </a:lnSpc>
              <a:spcBef>
                <a:spcPts val="0"/>
              </a:spcBef>
              <a:spcAft>
                <a:spcPts val="0"/>
              </a:spcAft>
              <a:buClr>
                <a:srgbClr val="000000"/>
              </a:buClr>
              <a:buSzPts val="1100"/>
              <a:buFont typeface="Calibri"/>
              <a:buChar char="➢"/>
            </a:pPr>
            <a:r>
              <a:rPr b="1" lang="fr" sz="1100">
                <a:solidFill>
                  <a:srgbClr val="000000"/>
                </a:solidFill>
                <a:latin typeface="Calibri"/>
                <a:ea typeface="Calibri"/>
                <a:cs typeface="Calibri"/>
                <a:sym typeface="Calibri"/>
              </a:rPr>
              <a:t>Test d'évaluation du modèle:</a:t>
            </a:r>
            <a:r>
              <a:rPr lang="fr" sz="1100">
                <a:solidFill>
                  <a:srgbClr val="000000"/>
                </a:solidFill>
                <a:latin typeface="Calibri"/>
                <a:ea typeface="Calibri"/>
                <a:cs typeface="Calibri"/>
                <a:sym typeface="Calibri"/>
              </a:rPr>
              <a:t> Évalue le modèle à l'aide du score RMSE pour assurer que les performances sont acceptables.</a:t>
            </a:r>
            <a:endParaRPr sz="1100">
              <a:solidFill>
                <a:srgbClr val="000000"/>
              </a:solidFill>
              <a:latin typeface="Calibri"/>
              <a:ea typeface="Calibri"/>
              <a:cs typeface="Calibri"/>
              <a:sym typeface="Calibri"/>
            </a:endParaRPr>
          </a:p>
          <a:p>
            <a:pPr indent="0" lvl="0" marL="342900" marR="0" rtl="0" algn="l">
              <a:lnSpc>
                <a:spcPct val="100000"/>
              </a:lnSpc>
              <a:spcBef>
                <a:spcPts val="0"/>
              </a:spcBef>
              <a:spcAft>
                <a:spcPts val="0"/>
              </a:spcAft>
              <a:buNone/>
            </a:pPr>
            <a:r>
              <a:t/>
            </a:r>
            <a:endParaRPr b="1" sz="1100">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lang="fr" sz="1100">
                <a:solidFill>
                  <a:srgbClr val="000000"/>
                </a:solidFill>
                <a:latin typeface="Calibri"/>
                <a:ea typeface="Calibri"/>
                <a:cs typeface="Calibri"/>
                <a:sym typeface="Calibri"/>
              </a:rPr>
              <a:t>Tests des routes API</a:t>
            </a:r>
            <a:r>
              <a:rPr b="1" i="1" lang="fr" sz="1100">
                <a:solidFill>
                  <a:srgbClr val="000000"/>
                </a:solidFill>
                <a:latin typeface="Calibri"/>
                <a:ea typeface="Calibri"/>
                <a:cs typeface="Calibri"/>
                <a:sym typeface="Calibri"/>
              </a:rPr>
              <a:t> (test_mercari_api.py)</a:t>
            </a:r>
            <a:endParaRPr b="1" i="1" sz="1100">
              <a:solidFill>
                <a:srgbClr val="000000"/>
              </a:solidFill>
              <a:latin typeface="Calibri"/>
              <a:ea typeface="Calibri"/>
              <a:cs typeface="Calibri"/>
              <a:sym typeface="Calibri"/>
            </a:endParaRPr>
          </a:p>
          <a:p>
            <a:pPr indent="0" lvl="0" marL="342900" marR="0" rtl="0" algn="l">
              <a:lnSpc>
                <a:spcPct val="100000"/>
              </a:lnSpc>
              <a:spcBef>
                <a:spcPts val="0"/>
              </a:spcBef>
              <a:spcAft>
                <a:spcPts val="0"/>
              </a:spcAft>
              <a:buNone/>
            </a:pPr>
            <a:r>
              <a:t/>
            </a:r>
            <a:endParaRPr sz="1100">
              <a:solidFill>
                <a:srgbClr val="000000"/>
              </a:solidFill>
              <a:latin typeface="Calibri"/>
              <a:ea typeface="Calibri"/>
              <a:cs typeface="Calibri"/>
              <a:sym typeface="Calibri"/>
            </a:endParaRPr>
          </a:p>
          <a:p>
            <a:pPr indent="-298450" lvl="0" marL="457200" marR="0" rtl="0" algn="l">
              <a:lnSpc>
                <a:spcPct val="100000"/>
              </a:lnSpc>
              <a:spcBef>
                <a:spcPts val="0"/>
              </a:spcBef>
              <a:spcAft>
                <a:spcPts val="0"/>
              </a:spcAft>
              <a:buClr>
                <a:srgbClr val="000000"/>
              </a:buClr>
              <a:buSzPts val="1100"/>
              <a:buFont typeface="Calibri"/>
              <a:buChar char="➢"/>
            </a:pPr>
            <a:r>
              <a:rPr b="1" lang="fr" sz="1100">
                <a:solidFill>
                  <a:srgbClr val="000000"/>
                </a:solidFill>
                <a:latin typeface="Calibri"/>
                <a:ea typeface="Calibri"/>
                <a:cs typeface="Calibri"/>
                <a:sym typeface="Calibri"/>
              </a:rPr>
              <a:t>Test root:</a:t>
            </a:r>
            <a:r>
              <a:rPr lang="fr" sz="1100">
                <a:solidFill>
                  <a:srgbClr val="000000"/>
                </a:solidFill>
                <a:latin typeface="Calibri"/>
                <a:ea typeface="Calibri"/>
                <a:cs typeface="Calibri"/>
                <a:sym typeface="Calibri"/>
              </a:rPr>
              <a:t> Vérifie que la route racine de l'API est correctement accessible.</a:t>
            </a:r>
            <a:endParaRPr sz="1100">
              <a:solidFill>
                <a:srgbClr val="000000"/>
              </a:solidFill>
              <a:latin typeface="Calibri"/>
              <a:ea typeface="Calibri"/>
              <a:cs typeface="Calibri"/>
              <a:sym typeface="Calibri"/>
            </a:endParaRPr>
          </a:p>
          <a:p>
            <a:pPr indent="-298450" lvl="0" marL="457200" marR="0" rtl="0" algn="l">
              <a:lnSpc>
                <a:spcPct val="100000"/>
              </a:lnSpc>
              <a:spcBef>
                <a:spcPts val="0"/>
              </a:spcBef>
              <a:spcAft>
                <a:spcPts val="0"/>
              </a:spcAft>
              <a:buClr>
                <a:srgbClr val="000000"/>
              </a:buClr>
              <a:buSzPts val="1100"/>
              <a:buFont typeface="Calibri"/>
              <a:buChar char="➢"/>
            </a:pPr>
            <a:r>
              <a:rPr b="1" lang="fr" sz="1100">
                <a:solidFill>
                  <a:srgbClr val="000000"/>
                </a:solidFill>
                <a:latin typeface="Calibri"/>
                <a:ea typeface="Calibri"/>
                <a:cs typeface="Calibri"/>
                <a:sym typeface="Calibri"/>
              </a:rPr>
              <a:t>Test des utilisateurs de la base de données:</a:t>
            </a:r>
            <a:r>
              <a:rPr lang="fr" sz="1100">
                <a:solidFill>
                  <a:srgbClr val="000000"/>
                </a:solidFill>
                <a:latin typeface="Calibri"/>
                <a:ea typeface="Calibri"/>
                <a:cs typeface="Calibri"/>
                <a:sym typeface="Calibri"/>
              </a:rPr>
              <a:t> Vérifie que la route qui récupère les utilisateurs de la base de données fonctionne correctement.</a:t>
            </a:r>
            <a:endParaRPr sz="1100">
              <a:solidFill>
                <a:srgbClr val="000000"/>
              </a:solidFill>
              <a:latin typeface="Calibri"/>
              <a:ea typeface="Calibri"/>
              <a:cs typeface="Calibri"/>
              <a:sym typeface="Calibri"/>
            </a:endParaRPr>
          </a:p>
          <a:p>
            <a:pPr indent="-298450" lvl="0" marL="457200" marR="0" rtl="0" algn="l">
              <a:lnSpc>
                <a:spcPct val="100000"/>
              </a:lnSpc>
              <a:spcBef>
                <a:spcPts val="0"/>
              </a:spcBef>
              <a:spcAft>
                <a:spcPts val="0"/>
              </a:spcAft>
              <a:buClr>
                <a:srgbClr val="000000"/>
              </a:buClr>
              <a:buSzPts val="1100"/>
              <a:buFont typeface="Calibri"/>
              <a:buChar char="➢"/>
            </a:pPr>
            <a:r>
              <a:rPr b="1" lang="fr" sz="1100">
                <a:solidFill>
                  <a:srgbClr val="000000"/>
                </a:solidFill>
                <a:latin typeface="Calibri"/>
                <a:ea typeface="Calibri"/>
                <a:cs typeface="Calibri"/>
                <a:sym typeface="Calibri"/>
              </a:rPr>
              <a:t>Test du statut utilisateur: </a:t>
            </a:r>
            <a:r>
              <a:rPr lang="fr" sz="1100">
                <a:solidFill>
                  <a:srgbClr val="000000"/>
                </a:solidFill>
                <a:latin typeface="Calibri"/>
                <a:ea typeface="Calibri"/>
                <a:cs typeface="Calibri"/>
                <a:sym typeface="Calibri"/>
              </a:rPr>
              <a:t>Vérifie que la route qui récupère le statut d'un utilisateur fonctionne correctement.</a:t>
            </a:r>
            <a:endParaRPr sz="1100">
              <a:solidFill>
                <a:srgbClr val="000000"/>
              </a:solidFill>
              <a:latin typeface="Calibri"/>
              <a:ea typeface="Calibri"/>
              <a:cs typeface="Calibri"/>
              <a:sym typeface="Calibri"/>
            </a:endParaRPr>
          </a:p>
          <a:p>
            <a:pPr indent="-298450" lvl="0" marL="457200" marR="0" rtl="0" algn="l">
              <a:lnSpc>
                <a:spcPct val="100000"/>
              </a:lnSpc>
              <a:spcBef>
                <a:spcPts val="0"/>
              </a:spcBef>
              <a:spcAft>
                <a:spcPts val="0"/>
              </a:spcAft>
              <a:buClr>
                <a:srgbClr val="000000"/>
              </a:buClr>
              <a:buSzPts val="1100"/>
              <a:buFont typeface="Calibri"/>
              <a:buChar char="➢"/>
            </a:pPr>
            <a:r>
              <a:rPr b="1" lang="fr" sz="1100">
                <a:solidFill>
                  <a:srgbClr val="000000"/>
                </a:solidFill>
                <a:latin typeface="Calibri"/>
                <a:ea typeface="Calibri"/>
                <a:cs typeface="Calibri"/>
                <a:sym typeface="Calibri"/>
              </a:rPr>
              <a:t>Test de prédiction avec utilisateur authentifié: </a:t>
            </a:r>
            <a:r>
              <a:rPr lang="fr" sz="1100">
                <a:solidFill>
                  <a:srgbClr val="000000"/>
                </a:solidFill>
                <a:latin typeface="Calibri"/>
                <a:ea typeface="Calibri"/>
                <a:cs typeface="Calibri"/>
                <a:sym typeface="Calibri"/>
              </a:rPr>
              <a:t>Vérifie que la route de prédiction est fonctionnelle et retourne correctement des prédictions lorsque l'utilisateur est authentifié.</a:t>
            </a:r>
            <a:endParaRPr sz="1100">
              <a:solidFill>
                <a:srgbClr val="000000"/>
              </a:solidFill>
              <a:latin typeface="Calibri"/>
              <a:ea typeface="Calibri"/>
              <a:cs typeface="Calibri"/>
              <a:sym typeface="Calibri"/>
            </a:endParaRPr>
          </a:p>
          <a:p>
            <a:pPr indent="-298450" lvl="0" marL="457200" marR="0" rtl="0" algn="l">
              <a:lnSpc>
                <a:spcPct val="100000"/>
              </a:lnSpc>
              <a:spcBef>
                <a:spcPts val="0"/>
              </a:spcBef>
              <a:spcAft>
                <a:spcPts val="0"/>
              </a:spcAft>
              <a:buClr>
                <a:srgbClr val="000000"/>
              </a:buClr>
              <a:buSzPts val="1100"/>
              <a:buFont typeface="Calibri"/>
              <a:buChar char="➢"/>
            </a:pPr>
            <a:r>
              <a:rPr b="1" lang="fr" sz="1100">
                <a:solidFill>
                  <a:srgbClr val="000000"/>
                </a:solidFill>
                <a:latin typeface="Calibri"/>
                <a:ea typeface="Calibri"/>
                <a:cs typeface="Calibri"/>
                <a:sym typeface="Calibri"/>
              </a:rPr>
              <a:t>Test de prédiction avec utilisateur non authentifié: </a:t>
            </a:r>
            <a:r>
              <a:rPr lang="fr" sz="1100">
                <a:solidFill>
                  <a:srgbClr val="000000"/>
                </a:solidFill>
                <a:latin typeface="Calibri"/>
                <a:ea typeface="Calibri"/>
                <a:cs typeface="Calibri"/>
                <a:sym typeface="Calibri"/>
              </a:rPr>
              <a:t>Vérifie que la route de prédiction retourne une erreur d'autorisation lorsque l'utilisateur n'est pas correctement authentifié.</a:t>
            </a:r>
            <a:endParaRPr sz="1100">
              <a:solidFill>
                <a:srgbClr val="000000"/>
              </a:solidFill>
              <a:latin typeface="Calibri"/>
              <a:ea typeface="Calibri"/>
              <a:cs typeface="Calibri"/>
              <a:sym typeface="Calibri"/>
            </a:endParaRPr>
          </a:p>
        </p:txBody>
      </p:sp>
      <p:pic>
        <p:nvPicPr>
          <p:cNvPr id="330" name="Google Shape;330;g25601b8a427_0_0"/>
          <p:cNvPicPr preferRelativeResize="0"/>
          <p:nvPr/>
        </p:nvPicPr>
        <p:blipFill>
          <a:blip r:embed="rId3">
            <a:alphaModFix/>
          </a:blip>
          <a:stretch>
            <a:fillRect/>
          </a:stretch>
        </p:blipFill>
        <p:spPr>
          <a:xfrm>
            <a:off x="6650675" y="2901175"/>
            <a:ext cx="5317826" cy="3404132"/>
          </a:xfrm>
          <a:prstGeom prst="rect">
            <a:avLst/>
          </a:prstGeom>
          <a:noFill/>
          <a:ln>
            <a:noFill/>
          </a:ln>
        </p:spPr>
      </p:pic>
      <p:sp>
        <p:nvSpPr>
          <p:cNvPr id="331" name="Google Shape;331;g25601b8a427_0_0"/>
          <p:cNvSpPr txBox="1"/>
          <p:nvPr/>
        </p:nvSpPr>
        <p:spPr>
          <a:xfrm>
            <a:off x="497850" y="2306325"/>
            <a:ext cx="11419800" cy="45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Clr>
                <a:schemeClr val="dk1"/>
              </a:buClr>
              <a:buSzPts val="1100"/>
              <a:buFont typeface="Arial"/>
              <a:buNone/>
            </a:pPr>
            <a:r>
              <a:rPr b="1" lang="fr" sz="1100">
                <a:solidFill>
                  <a:schemeClr val="dk1"/>
                </a:solidFill>
                <a:latin typeface="Calibri"/>
                <a:ea typeface="Calibri"/>
                <a:cs typeface="Calibri"/>
                <a:sym typeface="Calibri"/>
              </a:rPr>
              <a:t>Ces tests garantissent que notre API fonctionne comme prévu et est prête à fournir des prédictions de prix d'articles pour les utilisateurs de la plateforme Mercari.</a:t>
            </a:r>
            <a:endParaRPr b="1">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e45594d95d_0_6"/>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
              <a:t>DOCKER</a:t>
            </a:r>
            <a:endParaRPr/>
          </a:p>
        </p:txBody>
      </p:sp>
      <p:pic>
        <p:nvPicPr>
          <p:cNvPr id="338" name="Google Shape;338;g1e45594d95d_0_6"/>
          <p:cNvPicPr preferRelativeResize="0"/>
          <p:nvPr/>
        </p:nvPicPr>
        <p:blipFill rotWithShape="1">
          <a:blip r:embed="rId3">
            <a:alphaModFix/>
          </a:blip>
          <a:srcRect b="51274" l="0" r="0" t="0"/>
          <a:stretch/>
        </p:blipFill>
        <p:spPr>
          <a:xfrm>
            <a:off x="584950" y="4265188"/>
            <a:ext cx="3944975" cy="2173125"/>
          </a:xfrm>
          <a:prstGeom prst="rect">
            <a:avLst/>
          </a:prstGeom>
          <a:noFill/>
          <a:ln>
            <a:noFill/>
          </a:ln>
        </p:spPr>
      </p:pic>
      <p:pic>
        <p:nvPicPr>
          <p:cNvPr id="339" name="Google Shape;339;g1e45594d95d_0_6"/>
          <p:cNvPicPr preferRelativeResize="0"/>
          <p:nvPr/>
        </p:nvPicPr>
        <p:blipFill rotWithShape="1">
          <a:blip r:embed="rId3">
            <a:alphaModFix/>
          </a:blip>
          <a:srcRect b="0" l="0" r="8391" t="52001"/>
          <a:stretch/>
        </p:blipFill>
        <p:spPr>
          <a:xfrm>
            <a:off x="4859187" y="4281375"/>
            <a:ext cx="3613775" cy="2140776"/>
          </a:xfrm>
          <a:prstGeom prst="rect">
            <a:avLst/>
          </a:prstGeom>
          <a:noFill/>
          <a:ln>
            <a:noFill/>
          </a:ln>
        </p:spPr>
      </p:pic>
      <p:pic>
        <p:nvPicPr>
          <p:cNvPr id="340" name="Google Shape;340;g1e45594d95d_0_6"/>
          <p:cNvPicPr preferRelativeResize="0"/>
          <p:nvPr/>
        </p:nvPicPr>
        <p:blipFill rotWithShape="1">
          <a:blip r:embed="rId4">
            <a:alphaModFix/>
          </a:blip>
          <a:srcRect b="0" l="14457" r="16861" t="0"/>
          <a:stretch/>
        </p:blipFill>
        <p:spPr>
          <a:xfrm>
            <a:off x="106050" y="2266225"/>
            <a:ext cx="1679150" cy="1281001"/>
          </a:xfrm>
          <a:prstGeom prst="rect">
            <a:avLst/>
          </a:prstGeom>
          <a:noFill/>
          <a:ln>
            <a:noFill/>
          </a:ln>
        </p:spPr>
      </p:pic>
      <p:pic>
        <p:nvPicPr>
          <p:cNvPr id="341" name="Google Shape;341;g1e45594d95d_0_6"/>
          <p:cNvPicPr preferRelativeResize="0"/>
          <p:nvPr/>
        </p:nvPicPr>
        <p:blipFill>
          <a:blip r:embed="rId5">
            <a:alphaModFix/>
          </a:blip>
          <a:stretch>
            <a:fillRect/>
          </a:stretch>
        </p:blipFill>
        <p:spPr>
          <a:xfrm>
            <a:off x="8802224" y="2298375"/>
            <a:ext cx="3092975" cy="4139950"/>
          </a:xfrm>
          <a:prstGeom prst="rect">
            <a:avLst/>
          </a:prstGeom>
          <a:noFill/>
          <a:ln>
            <a:noFill/>
          </a:ln>
        </p:spPr>
      </p:pic>
      <p:sp>
        <p:nvSpPr>
          <p:cNvPr id="342" name="Google Shape;342;g1e45594d95d_0_6"/>
          <p:cNvSpPr txBox="1"/>
          <p:nvPr/>
        </p:nvSpPr>
        <p:spPr>
          <a:xfrm>
            <a:off x="1785200" y="2266225"/>
            <a:ext cx="6667800" cy="2005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fr"/>
              <a:t>Création d’un conteneur Docker. </a:t>
            </a:r>
            <a:endParaRPr/>
          </a:p>
          <a:p>
            <a:pPr indent="0" lvl="0" marL="0" rtl="0" algn="just">
              <a:lnSpc>
                <a:spcPct val="115000"/>
              </a:lnSpc>
              <a:spcBef>
                <a:spcPts val="1200"/>
              </a:spcBef>
              <a:spcAft>
                <a:spcPts val="1200"/>
              </a:spcAft>
              <a:buNone/>
            </a:pPr>
            <a:r>
              <a:rPr lang="fr"/>
              <a:t>A partir de l'image de base tiangolo/uvicorn-gunicorn:python3.9, nous avons créé un environnement dédié pour notre API. Les captures d'écran illustrent les étapes de la construction de notre image Docker mercari_docker, où nous avons installé les dépendances, copié notre API, et exposé le port 8000. Cela garantit que notre API peut être déployée de manière fiable et cohérente, peu importe l'environnement.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55f631f5b6_1_7"/>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
              <a:t>Conclusion</a:t>
            </a:r>
            <a:endParaRPr/>
          </a:p>
        </p:txBody>
      </p:sp>
      <p:sp>
        <p:nvSpPr>
          <p:cNvPr id="349" name="Google Shape;349;g255f631f5b6_1_7"/>
          <p:cNvSpPr txBox="1"/>
          <p:nvPr>
            <p:ph idx="1" type="body"/>
          </p:nvPr>
        </p:nvSpPr>
        <p:spPr>
          <a:xfrm>
            <a:off x="477225" y="2552900"/>
            <a:ext cx="11214900" cy="3695700"/>
          </a:xfrm>
          <a:prstGeom prst="rect">
            <a:avLst/>
          </a:prstGeom>
        </p:spPr>
        <p:txBody>
          <a:bodyPr anchorCtr="0" anchor="t" bIns="45700" lIns="91425" spcFirstLastPara="1" rIns="91425" wrap="square" tIns="45700">
            <a:normAutofit/>
          </a:bodyPr>
          <a:lstStyle/>
          <a:p>
            <a:pPr indent="0" lvl="0" marL="0" rtl="0" algn="just">
              <a:lnSpc>
                <a:spcPct val="115000"/>
              </a:lnSpc>
              <a:spcBef>
                <a:spcPts val="1200"/>
              </a:spcBef>
              <a:spcAft>
                <a:spcPts val="0"/>
              </a:spcAft>
              <a:buClr>
                <a:schemeClr val="dk1"/>
              </a:buClr>
              <a:buSzPts val="1100"/>
              <a:buFont typeface="Arial"/>
              <a:buNone/>
            </a:pPr>
            <a:r>
              <a:rPr lang="fr" sz="1200">
                <a:solidFill>
                  <a:srgbClr val="1F2328"/>
                </a:solidFill>
                <a:highlight>
                  <a:srgbClr val="FFFFFF"/>
                </a:highlight>
                <a:latin typeface="Arial"/>
                <a:ea typeface="Arial"/>
                <a:cs typeface="Arial"/>
                <a:sym typeface="Arial"/>
              </a:rPr>
              <a:t>Notre projet s'est achevé avec la mise en œuvre réussie d'une API fonctionnelle capable de prédire le prix de vente d'un article en se basant sur ses caractéristiques principales. Nous avons l’intention de continuer à améliorer l'expérience utilisateur en développant une interface plus intuitive et conviviale, permettant ainsi à l’utilisateur d'estimer facilement le prix de vente de l’article qu’il souhaite déposer. Cette réalisation correspond parfaitement à l'objectif initial du challenge lancé par Mercari.</a:t>
            </a:r>
            <a:endParaRPr sz="1200">
              <a:solidFill>
                <a:srgbClr val="1F2328"/>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lang="fr" sz="1200">
                <a:solidFill>
                  <a:srgbClr val="1F2328"/>
                </a:solidFill>
                <a:highlight>
                  <a:srgbClr val="FFFFFF"/>
                </a:highlight>
                <a:latin typeface="Arial"/>
                <a:ea typeface="Arial"/>
                <a:cs typeface="Arial"/>
                <a:sym typeface="Arial"/>
              </a:rPr>
              <a:t>Au cours de ce projet, nous avons eu l'occasion de mettre en pratique la plupart des concepts et des techniques abordés lors de notre cursus expert MLOps. Cette expérience nous a non seulement permis de consolider nos acquis, mais aussi de comprendre de manière plus concrète la mise en œuvre de ces notions dans un projet réel.</a:t>
            </a:r>
            <a:endParaRPr sz="1200">
              <a:solidFill>
                <a:srgbClr val="1F2328"/>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lang="fr" sz="1200">
                <a:solidFill>
                  <a:srgbClr val="1F2328"/>
                </a:solidFill>
                <a:highlight>
                  <a:srgbClr val="FFFFFF"/>
                </a:highlight>
                <a:latin typeface="Arial"/>
                <a:ea typeface="Arial"/>
                <a:cs typeface="Arial"/>
                <a:sym typeface="Arial"/>
              </a:rPr>
              <a:t>Malgré le manque de temps, nous avons accompli de nombreux progrès et identifié plusieurs domaines d’amélioration pour le futur, notamment au niveau du modèle, tels que la révision du preprocessing et l'automatisation de l'extraction des nouvelles données du site Mercari pour la mise à jour du modèle.</a:t>
            </a:r>
            <a:endParaRPr sz="1200">
              <a:solidFill>
                <a:srgbClr val="1F2328"/>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lang="fr" sz="1200">
                <a:solidFill>
                  <a:srgbClr val="1F2328"/>
                </a:solidFill>
                <a:highlight>
                  <a:srgbClr val="FFFFFF"/>
                </a:highlight>
                <a:latin typeface="Arial"/>
                <a:ea typeface="Arial"/>
                <a:cs typeface="Arial"/>
                <a:sym typeface="Arial"/>
              </a:rPr>
              <a:t>Du côté de l'API, nos ambitions sont de la déployer sur le cloud pour simplifier le processus d'installation et d'ajouter une interface front-end. Bien que le temps nous ait fait défaut pour réaliser ces améliorations, ces défis représentent de nouvelles opportunités pour l'avenir.</a:t>
            </a:r>
            <a:endParaRPr sz="1200">
              <a:solidFill>
                <a:srgbClr val="1F2328"/>
              </a:solidFill>
              <a:highlight>
                <a:srgbClr val="FFFFFF"/>
              </a:highlight>
              <a:latin typeface="Arial"/>
              <a:ea typeface="Arial"/>
              <a:cs typeface="Arial"/>
              <a:sym typeface="Arial"/>
            </a:endParaRPr>
          </a:p>
          <a:p>
            <a:pPr indent="0" lvl="0" marL="0" rtl="0" algn="just">
              <a:lnSpc>
                <a:spcPct val="115000"/>
              </a:lnSpc>
              <a:spcBef>
                <a:spcPts val="1200"/>
              </a:spcBef>
              <a:spcAft>
                <a:spcPts val="1200"/>
              </a:spcAft>
              <a:buNone/>
            </a:pPr>
            <a:r>
              <a:rPr lang="fr" sz="1200">
                <a:solidFill>
                  <a:srgbClr val="1F2328"/>
                </a:solidFill>
                <a:highlight>
                  <a:srgbClr val="FFFFFF"/>
                </a:highlight>
                <a:latin typeface="Arial"/>
                <a:ea typeface="Arial"/>
                <a:cs typeface="Arial"/>
                <a:sym typeface="Arial"/>
              </a:rPr>
              <a:t>Notre travail dans ce projet illustre notre engagement à continuer d'apprendre, d'innover et de repousser les limites de nos capacités en MLOps.</a:t>
            </a:r>
            <a:endParaRPr sz="1200">
              <a:solidFill>
                <a:srgbClr val="1F2328"/>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55f631f5b6_1_0"/>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
              <a:t>Next steps…</a:t>
            </a:r>
            <a:endParaRPr/>
          </a:p>
        </p:txBody>
      </p:sp>
      <p:sp>
        <p:nvSpPr>
          <p:cNvPr id="356" name="Google Shape;356;g255f631f5b6_1_0"/>
          <p:cNvSpPr txBox="1"/>
          <p:nvPr>
            <p:ph idx="1" type="body"/>
          </p:nvPr>
        </p:nvSpPr>
        <p:spPr>
          <a:xfrm>
            <a:off x="1154954" y="2603500"/>
            <a:ext cx="8825700" cy="3416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fr" sz="1200">
                <a:solidFill>
                  <a:srgbClr val="1F2328"/>
                </a:solidFill>
                <a:highlight>
                  <a:srgbClr val="FFFFFF"/>
                </a:highlight>
                <a:latin typeface="Arial"/>
                <a:ea typeface="Arial"/>
                <a:cs typeface="Arial"/>
                <a:sym typeface="Arial"/>
              </a:rPr>
              <a:t>Modèle :</a:t>
            </a:r>
            <a:endParaRPr sz="1200">
              <a:solidFill>
                <a:srgbClr val="1F2328"/>
              </a:solidFill>
              <a:highlight>
                <a:srgbClr val="FFFFFF"/>
              </a:highlight>
              <a:latin typeface="Arial"/>
              <a:ea typeface="Arial"/>
              <a:cs typeface="Arial"/>
              <a:sym typeface="Arial"/>
            </a:endParaRPr>
          </a:p>
          <a:p>
            <a:pPr indent="-304800" lvl="0" marL="457200" rtl="0" algn="l">
              <a:lnSpc>
                <a:spcPct val="115000"/>
              </a:lnSpc>
              <a:spcBef>
                <a:spcPts val="1200"/>
              </a:spcBef>
              <a:spcAft>
                <a:spcPts val="0"/>
              </a:spcAft>
              <a:buClr>
                <a:srgbClr val="1F2328"/>
              </a:buClr>
              <a:buSzPts val="1200"/>
              <a:buFont typeface="Arial"/>
              <a:buChar char="►"/>
            </a:pPr>
            <a:r>
              <a:rPr lang="fr" sz="1200">
                <a:solidFill>
                  <a:srgbClr val="1F2328"/>
                </a:solidFill>
                <a:highlight>
                  <a:srgbClr val="FFFFFF"/>
                </a:highlight>
                <a:latin typeface="Arial"/>
                <a:ea typeface="Arial"/>
                <a:cs typeface="Arial"/>
                <a:sym typeface="Arial"/>
              </a:rPr>
              <a:t>Révision du preprocessing</a:t>
            </a:r>
            <a:endParaRPr sz="1200">
              <a:solidFill>
                <a:srgbClr val="1F2328"/>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1F2328"/>
              </a:buClr>
              <a:buSzPts val="1200"/>
              <a:buFont typeface="Arial"/>
              <a:buChar char="►"/>
            </a:pPr>
            <a:r>
              <a:rPr lang="fr" sz="1200">
                <a:solidFill>
                  <a:srgbClr val="1F2328"/>
                </a:solidFill>
                <a:highlight>
                  <a:srgbClr val="FFFFFF"/>
                </a:highlight>
                <a:latin typeface="Arial"/>
                <a:ea typeface="Arial"/>
                <a:cs typeface="Arial"/>
                <a:sym typeface="Arial"/>
              </a:rPr>
              <a:t>Automatisation de l’extraction des nouvelles données du site Mercari pour actualisation du modèle</a:t>
            </a:r>
            <a:endParaRPr sz="1200">
              <a:solidFill>
                <a:srgbClr val="1F2328"/>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fr" sz="1200">
                <a:solidFill>
                  <a:srgbClr val="1F2328"/>
                </a:solidFill>
                <a:highlight>
                  <a:srgbClr val="FFFFFF"/>
                </a:highlight>
                <a:latin typeface="Arial"/>
                <a:ea typeface="Arial"/>
                <a:cs typeface="Arial"/>
                <a:sym typeface="Arial"/>
              </a:rPr>
              <a:t>API</a:t>
            </a:r>
            <a:endParaRPr sz="1200">
              <a:solidFill>
                <a:srgbClr val="1F2328"/>
              </a:solidFill>
              <a:highlight>
                <a:srgbClr val="FFFFFF"/>
              </a:highlight>
              <a:latin typeface="Arial"/>
              <a:ea typeface="Arial"/>
              <a:cs typeface="Arial"/>
              <a:sym typeface="Arial"/>
            </a:endParaRPr>
          </a:p>
          <a:p>
            <a:pPr indent="-304800" lvl="0" marL="457200" rtl="0" algn="l">
              <a:lnSpc>
                <a:spcPct val="115000"/>
              </a:lnSpc>
              <a:spcBef>
                <a:spcPts val="1200"/>
              </a:spcBef>
              <a:spcAft>
                <a:spcPts val="0"/>
              </a:spcAft>
              <a:buClr>
                <a:srgbClr val="1F2328"/>
              </a:buClr>
              <a:buSzPts val="1200"/>
              <a:buFont typeface="Arial"/>
              <a:buChar char="►"/>
            </a:pPr>
            <a:r>
              <a:rPr lang="fr" sz="1200">
                <a:solidFill>
                  <a:srgbClr val="1F2328"/>
                </a:solidFill>
                <a:highlight>
                  <a:srgbClr val="FFFFFF"/>
                </a:highlight>
                <a:latin typeface="Arial"/>
                <a:ea typeface="Arial"/>
                <a:cs typeface="Arial"/>
                <a:sym typeface="Arial"/>
              </a:rPr>
              <a:t>Mettre l’api sur un Cloud afin de simplifier la procédure d'installation.</a:t>
            </a:r>
            <a:endParaRPr sz="1200">
              <a:solidFill>
                <a:srgbClr val="1F2328"/>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1F2328"/>
              </a:buClr>
              <a:buSzPts val="1200"/>
              <a:buFont typeface="Arial"/>
              <a:buChar char="►"/>
            </a:pPr>
            <a:r>
              <a:rPr lang="fr" sz="1200">
                <a:solidFill>
                  <a:srgbClr val="1F2328"/>
                </a:solidFill>
                <a:highlight>
                  <a:srgbClr val="FFFFFF"/>
                </a:highlight>
                <a:latin typeface="Arial"/>
                <a:ea typeface="Arial"/>
                <a:cs typeface="Arial"/>
                <a:sym typeface="Arial"/>
              </a:rPr>
              <a:t>Ajouter un front-end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fr"/>
              <a:t>Introduction</a:t>
            </a:r>
            <a:endParaRPr/>
          </a:p>
        </p:txBody>
      </p:sp>
      <p:sp>
        <p:nvSpPr>
          <p:cNvPr id="261" name="Google Shape;261;p2"/>
          <p:cNvSpPr txBox="1"/>
          <p:nvPr>
            <p:ph idx="1" type="body"/>
          </p:nvPr>
        </p:nvSpPr>
        <p:spPr>
          <a:xfrm>
            <a:off x="1154954" y="3975100"/>
            <a:ext cx="8825700" cy="3416400"/>
          </a:xfrm>
          <a:prstGeom prst="rect">
            <a:avLst/>
          </a:prstGeom>
          <a:noFill/>
          <a:ln>
            <a:noFill/>
          </a:ln>
        </p:spPr>
        <p:txBody>
          <a:bodyPr anchorCtr="0" anchor="t" bIns="45700" lIns="91425" spcFirstLastPara="1" rIns="91425" wrap="square" tIns="45700">
            <a:normAutofit/>
          </a:bodyPr>
          <a:lstStyle/>
          <a:p>
            <a:pPr indent="-370840" lvl="0" marL="342900" rtl="0" algn="l">
              <a:spcBef>
                <a:spcPts val="0"/>
              </a:spcBef>
              <a:spcAft>
                <a:spcPts val="0"/>
              </a:spcAft>
              <a:buSzPts val="1400"/>
              <a:buChar char="►"/>
            </a:pPr>
            <a:r>
              <a:rPr lang="fr" sz="1400">
                <a:solidFill>
                  <a:srgbClr val="1F2328"/>
                </a:solidFill>
                <a:latin typeface="Quattrocento Sans"/>
                <a:ea typeface="Quattrocento Sans"/>
                <a:cs typeface="Quattrocento Sans"/>
                <a:sym typeface="Quattrocento Sans"/>
              </a:rPr>
              <a:t>Dans le cadre de notre projet de formation MLOPS, nous avons réalisé un nouveau projet de machine Learning et de Deep Learning pour relever un challenge lancé par Mercari, le site de e-commerce Japonais. </a:t>
            </a:r>
            <a:endParaRPr sz="1400">
              <a:solidFill>
                <a:srgbClr val="1F2328"/>
              </a:solidFill>
              <a:latin typeface="Quattrocento Sans"/>
              <a:ea typeface="Quattrocento Sans"/>
              <a:cs typeface="Quattrocento Sans"/>
              <a:sym typeface="Quattrocento Sans"/>
            </a:endParaRPr>
          </a:p>
          <a:p>
            <a:pPr indent="-370840" lvl="0" marL="342900" rtl="0" algn="l">
              <a:spcBef>
                <a:spcPts val="1000"/>
              </a:spcBef>
              <a:spcAft>
                <a:spcPts val="0"/>
              </a:spcAft>
              <a:buSzPts val="1400"/>
              <a:buChar char="►"/>
            </a:pPr>
            <a:r>
              <a:rPr lang="fr" sz="1400">
                <a:solidFill>
                  <a:srgbClr val="1F2328"/>
                </a:solidFill>
                <a:latin typeface="Quattrocento Sans"/>
                <a:ea typeface="Quattrocento Sans"/>
                <a:cs typeface="Quattrocento Sans"/>
                <a:sym typeface="Quattrocento Sans"/>
              </a:rPr>
              <a:t>L’objectif de notre projet est de créer une api destinée aux vendeurs du site qui va pouvoir proposer des suggestions de prix aux vendeurs pour chaque article et de la déployer avec Docker.</a:t>
            </a:r>
            <a:endParaRPr sz="1400"/>
          </a:p>
          <a:p>
            <a:pPr indent="-251459" lvl="0" marL="342900" rtl="0" algn="l">
              <a:spcBef>
                <a:spcPts val="1000"/>
              </a:spcBef>
              <a:spcAft>
                <a:spcPts val="0"/>
              </a:spcAft>
              <a:buSzPts val="1440"/>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fr"/>
              <a:t>Etapes du projet</a:t>
            </a:r>
            <a:endParaRPr/>
          </a:p>
        </p:txBody>
      </p:sp>
      <p:sp>
        <p:nvSpPr>
          <p:cNvPr id="267" name="Google Shape;267;p3"/>
          <p:cNvSpPr txBox="1"/>
          <p:nvPr>
            <p:ph idx="1" type="body"/>
          </p:nvPr>
        </p:nvSpPr>
        <p:spPr>
          <a:xfrm>
            <a:off x="1154954" y="3236347"/>
            <a:ext cx="8825659" cy="3416300"/>
          </a:xfrm>
          <a:prstGeom prst="rect">
            <a:avLst/>
          </a:prstGeom>
          <a:noFill/>
          <a:ln>
            <a:noFill/>
          </a:ln>
        </p:spPr>
        <p:txBody>
          <a:bodyPr anchorCtr="0" anchor="t" bIns="45700" lIns="91425" spcFirstLastPara="1" rIns="91425" wrap="square" tIns="45700">
            <a:normAutofit/>
          </a:bodyPr>
          <a:lstStyle/>
          <a:p>
            <a:pPr indent="-370840" lvl="0" marL="342900" rtl="0" algn="l">
              <a:spcBef>
                <a:spcPts val="0"/>
              </a:spcBef>
              <a:spcAft>
                <a:spcPts val="0"/>
              </a:spcAft>
              <a:buSzPts val="1400"/>
              <a:buChar char="►"/>
            </a:pPr>
            <a:r>
              <a:rPr lang="fr" sz="1400">
                <a:solidFill>
                  <a:srgbClr val="1F2328"/>
                </a:solidFill>
                <a:latin typeface="Quattrocento Sans"/>
                <a:ea typeface="Quattrocento Sans"/>
                <a:cs typeface="Quattrocento Sans"/>
                <a:sym typeface="Quattrocento Sans"/>
              </a:rPr>
              <a:t>Exploration de données</a:t>
            </a:r>
            <a:endParaRPr sz="1400">
              <a:solidFill>
                <a:srgbClr val="1F2328"/>
              </a:solidFill>
              <a:latin typeface="Quattrocento Sans"/>
              <a:ea typeface="Quattrocento Sans"/>
              <a:cs typeface="Quattrocento Sans"/>
              <a:sym typeface="Quattrocento Sans"/>
            </a:endParaRPr>
          </a:p>
          <a:p>
            <a:pPr indent="-370840" lvl="0" marL="342900" rtl="0" algn="l">
              <a:spcBef>
                <a:spcPts val="1000"/>
              </a:spcBef>
              <a:spcAft>
                <a:spcPts val="0"/>
              </a:spcAft>
              <a:buSzPts val="1400"/>
              <a:buChar char="►"/>
            </a:pPr>
            <a:r>
              <a:rPr lang="fr" sz="1400">
                <a:solidFill>
                  <a:srgbClr val="1F2328"/>
                </a:solidFill>
                <a:latin typeface="Quattrocento Sans"/>
                <a:ea typeface="Quattrocento Sans"/>
                <a:cs typeface="Quattrocento Sans"/>
                <a:sym typeface="Quattrocento Sans"/>
              </a:rPr>
              <a:t>Preprocessing &amp; Feature Engineering &amp; Normalisation</a:t>
            </a:r>
            <a:endParaRPr sz="1400">
              <a:solidFill>
                <a:srgbClr val="1F2328"/>
              </a:solidFill>
              <a:latin typeface="Quattrocento Sans"/>
              <a:ea typeface="Quattrocento Sans"/>
              <a:cs typeface="Quattrocento Sans"/>
              <a:sym typeface="Quattrocento Sans"/>
            </a:endParaRPr>
          </a:p>
          <a:p>
            <a:pPr indent="-370840" lvl="0" marL="342900" rtl="0" algn="l">
              <a:spcBef>
                <a:spcPts val="1000"/>
              </a:spcBef>
              <a:spcAft>
                <a:spcPts val="0"/>
              </a:spcAft>
              <a:buSzPts val="1400"/>
              <a:buChar char="►"/>
            </a:pPr>
            <a:r>
              <a:rPr lang="fr" sz="1400">
                <a:solidFill>
                  <a:srgbClr val="1F2328"/>
                </a:solidFill>
                <a:latin typeface="Quattrocento Sans"/>
                <a:ea typeface="Quattrocento Sans"/>
                <a:cs typeface="Quattrocento Sans"/>
                <a:sym typeface="Quattrocento Sans"/>
              </a:rPr>
              <a:t>Mise en place et évaluation des modèles Machine Learning </a:t>
            </a:r>
            <a:endParaRPr sz="1400"/>
          </a:p>
          <a:p>
            <a:pPr indent="-370840" lvl="0" marL="342900" rtl="0" algn="l">
              <a:spcBef>
                <a:spcPts val="1000"/>
              </a:spcBef>
              <a:spcAft>
                <a:spcPts val="0"/>
              </a:spcAft>
              <a:buSzPts val="1400"/>
              <a:buChar char="►"/>
            </a:pPr>
            <a:r>
              <a:rPr lang="fr" sz="1400">
                <a:solidFill>
                  <a:srgbClr val="1F2328"/>
                </a:solidFill>
                <a:latin typeface="Quattrocento Sans"/>
                <a:ea typeface="Quattrocento Sans"/>
                <a:cs typeface="Quattrocento Sans"/>
                <a:sym typeface="Quattrocento Sans"/>
              </a:rPr>
              <a:t>Création FastAPI</a:t>
            </a:r>
            <a:endParaRPr sz="1400">
              <a:solidFill>
                <a:srgbClr val="1F2328"/>
              </a:solidFill>
              <a:latin typeface="Quattrocento Sans"/>
              <a:ea typeface="Quattrocento Sans"/>
              <a:cs typeface="Quattrocento Sans"/>
              <a:sym typeface="Quattrocento Sans"/>
            </a:endParaRPr>
          </a:p>
          <a:p>
            <a:pPr indent="-370840" lvl="0" marL="342900" rtl="0" algn="l">
              <a:spcBef>
                <a:spcPts val="1000"/>
              </a:spcBef>
              <a:spcAft>
                <a:spcPts val="0"/>
              </a:spcAft>
              <a:buSzPts val="1400"/>
              <a:buChar char="►"/>
            </a:pPr>
            <a:r>
              <a:rPr lang="fr" sz="1400">
                <a:solidFill>
                  <a:srgbClr val="1F2328"/>
                </a:solidFill>
                <a:latin typeface="Quattrocento Sans"/>
                <a:ea typeface="Quattrocento Sans"/>
                <a:cs typeface="Quattrocento Sans"/>
                <a:sym typeface="Quattrocento Sans"/>
              </a:rPr>
              <a:t>Tests unitaires API</a:t>
            </a:r>
            <a:endParaRPr sz="1400"/>
          </a:p>
          <a:p>
            <a:pPr indent="-370840" lvl="0" marL="342900" rtl="0" algn="l">
              <a:spcBef>
                <a:spcPts val="1000"/>
              </a:spcBef>
              <a:spcAft>
                <a:spcPts val="0"/>
              </a:spcAft>
              <a:buSzPts val="1400"/>
              <a:buChar char="►"/>
            </a:pPr>
            <a:r>
              <a:rPr lang="fr" sz="1400">
                <a:solidFill>
                  <a:srgbClr val="1F2328"/>
                </a:solidFill>
                <a:latin typeface="Quattrocento Sans"/>
                <a:ea typeface="Quattrocento Sans"/>
                <a:cs typeface="Quattrocento Sans"/>
                <a:sym typeface="Quattrocento Sans"/>
              </a:rPr>
              <a:t>Déploiement Docker</a:t>
            </a:r>
            <a:endParaRPr sz="1400">
              <a:solidFill>
                <a:srgbClr val="1F2328"/>
              </a:solidFill>
              <a:latin typeface="Quattrocento Sans"/>
              <a:ea typeface="Quattrocento Sans"/>
              <a:cs typeface="Quattrocento Sans"/>
              <a:sym typeface="Quattrocento Sans"/>
            </a:endParaRPr>
          </a:p>
          <a:p>
            <a:pPr indent="-251459" lvl="0" marL="342900" rtl="0" algn="l">
              <a:spcBef>
                <a:spcPts val="1000"/>
              </a:spcBef>
              <a:spcAft>
                <a:spcPts val="0"/>
              </a:spcAft>
              <a:buSzPts val="144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fr"/>
              <a:t>Exploration de données</a:t>
            </a:r>
            <a:endParaRPr/>
          </a:p>
        </p:txBody>
      </p:sp>
      <p:sp>
        <p:nvSpPr>
          <p:cNvPr id="273" name="Google Shape;273;p4"/>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70840" lvl="0" marL="342900" rtl="0" algn="l">
              <a:spcBef>
                <a:spcPts val="0"/>
              </a:spcBef>
              <a:spcAft>
                <a:spcPts val="0"/>
              </a:spcAft>
              <a:buSzPts val="1400"/>
              <a:buChar char="►"/>
            </a:pPr>
            <a:r>
              <a:rPr lang="fr" sz="1400">
                <a:solidFill>
                  <a:srgbClr val="1F2328"/>
                </a:solidFill>
                <a:latin typeface="Quattrocento Sans"/>
                <a:ea typeface="Quattrocento Sans"/>
                <a:cs typeface="Quattrocento Sans"/>
                <a:sym typeface="Quattrocento Sans"/>
              </a:rPr>
              <a:t>Les données peuvent être téléchargées à partir de la page du concours </a:t>
            </a:r>
            <a:r>
              <a:rPr lang="fr" sz="1400" u="sng">
                <a:solidFill>
                  <a:srgbClr val="1F2328"/>
                </a:solidFill>
                <a:latin typeface="Quattrocento Sans"/>
                <a:ea typeface="Quattrocento Sans"/>
                <a:cs typeface="Quattrocento Sans"/>
                <a:sym typeface="Quattrocento Sans"/>
                <a:hlinkClick r:id="rId3">
                  <a:extLst>
                    <a:ext uri="{A12FA001-AC4F-418D-AE19-62706E023703}">
                      <ahyp:hlinkClr val="tx"/>
                    </a:ext>
                  </a:extLst>
                </a:hlinkClick>
              </a:rPr>
              <a:t>Kaggle</a:t>
            </a:r>
            <a:r>
              <a:rPr lang="fr" sz="1400">
                <a:solidFill>
                  <a:srgbClr val="1F2328"/>
                </a:solidFill>
                <a:latin typeface="Quattrocento Sans"/>
                <a:ea typeface="Quattrocento Sans"/>
                <a:cs typeface="Quattrocento Sans"/>
                <a:sym typeface="Quattrocento Sans"/>
              </a:rPr>
              <a:t> . Il existe deux fichiers train.tsv et test.tsv.</a:t>
            </a:r>
            <a:endParaRPr sz="1400"/>
          </a:p>
          <a:p>
            <a:pPr indent="-370840" lvl="0" marL="342900" rtl="0" algn="l">
              <a:spcBef>
                <a:spcPts val="1000"/>
              </a:spcBef>
              <a:spcAft>
                <a:spcPts val="0"/>
              </a:spcAft>
              <a:buSzPts val="1400"/>
              <a:buChar char="►"/>
            </a:pPr>
            <a:r>
              <a:rPr lang="fr" sz="1400">
                <a:solidFill>
                  <a:srgbClr val="1F2328"/>
                </a:solidFill>
                <a:latin typeface="Quattrocento Sans"/>
                <a:ea typeface="Quattrocento Sans"/>
                <a:cs typeface="Quattrocento Sans"/>
                <a:sym typeface="Quattrocento Sans"/>
              </a:rPr>
              <a:t>Les fichiers d'entraînement et de test ont les champs de données suivants</a:t>
            </a:r>
            <a:endParaRPr sz="1400">
              <a:solidFill>
                <a:srgbClr val="1F2328"/>
              </a:solidFill>
              <a:latin typeface="Quattrocento Sans"/>
              <a:ea typeface="Quattrocento Sans"/>
              <a:cs typeface="Quattrocento Sans"/>
              <a:sym typeface="Quattrocento Sans"/>
            </a:endParaRPr>
          </a:p>
          <a:p>
            <a:pPr indent="-370840" lvl="0" marL="342900" rtl="0" algn="l">
              <a:spcBef>
                <a:spcPts val="1000"/>
              </a:spcBef>
              <a:spcAft>
                <a:spcPts val="0"/>
              </a:spcAft>
              <a:buSzPts val="1400"/>
              <a:buFont typeface="Noto Sans Symbols"/>
              <a:buChar char="❑"/>
            </a:pPr>
            <a:r>
              <a:rPr lang="fr" sz="1400">
                <a:solidFill>
                  <a:srgbClr val="1F2328"/>
                </a:solidFill>
                <a:latin typeface="Quattrocento Sans"/>
                <a:ea typeface="Quattrocento Sans"/>
                <a:cs typeface="Quattrocento Sans"/>
                <a:sym typeface="Quattrocento Sans"/>
              </a:rPr>
              <a:t>train_idou test_id- l'identifiant de l'annonce</a:t>
            </a:r>
            <a:endParaRPr sz="1400">
              <a:solidFill>
                <a:srgbClr val="1F2328"/>
              </a:solidFill>
              <a:latin typeface="Quattrocento Sans"/>
              <a:ea typeface="Quattrocento Sans"/>
              <a:cs typeface="Quattrocento Sans"/>
              <a:sym typeface="Quattrocento Sans"/>
            </a:endParaRPr>
          </a:p>
          <a:p>
            <a:pPr indent="-370840" lvl="0" marL="342900" rtl="0" algn="l">
              <a:spcBef>
                <a:spcPts val="1000"/>
              </a:spcBef>
              <a:spcAft>
                <a:spcPts val="0"/>
              </a:spcAft>
              <a:buSzPts val="1400"/>
              <a:buFont typeface="Noto Sans Symbols"/>
              <a:buChar char="❑"/>
            </a:pPr>
            <a:r>
              <a:rPr lang="fr" sz="1400">
                <a:solidFill>
                  <a:srgbClr val="1F2328"/>
                </a:solidFill>
                <a:latin typeface="Quattrocento Sans"/>
                <a:ea typeface="Quattrocento Sans"/>
                <a:cs typeface="Quattrocento Sans"/>
                <a:sym typeface="Quattrocento Sans"/>
              </a:rPr>
              <a:t>name- le titre de l'annonce</a:t>
            </a:r>
            <a:endParaRPr sz="1400">
              <a:solidFill>
                <a:srgbClr val="1F2328"/>
              </a:solidFill>
              <a:latin typeface="Quattrocento Sans"/>
              <a:ea typeface="Quattrocento Sans"/>
              <a:cs typeface="Quattrocento Sans"/>
              <a:sym typeface="Quattrocento Sans"/>
            </a:endParaRPr>
          </a:p>
          <a:p>
            <a:pPr indent="-370840" lvl="0" marL="342900" rtl="0" algn="l">
              <a:spcBef>
                <a:spcPts val="1000"/>
              </a:spcBef>
              <a:spcAft>
                <a:spcPts val="0"/>
              </a:spcAft>
              <a:buSzPts val="1400"/>
              <a:buFont typeface="Noto Sans Symbols"/>
              <a:buChar char="❑"/>
            </a:pPr>
            <a:r>
              <a:rPr lang="fr" sz="1400">
                <a:solidFill>
                  <a:srgbClr val="1F2328"/>
                </a:solidFill>
                <a:latin typeface="Quattrocento Sans"/>
                <a:ea typeface="Quattrocento Sans"/>
                <a:cs typeface="Quattrocento Sans"/>
                <a:sym typeface="Quattrocento Sans"/>
              </a:rPr>
              <a:t>item_condition_id- l'état des articles fournis par le vendeur</a:t>
            </a:r>
            <a:endParaRPr sz="1400">
              <a:solidFill>
                <a:srgbClr val="1F2328"/>
              </a:solidFill>
              <a:latin typeface="Quattrocento Sans"/>
              <a:ea typeface="Quattrocento Sans"/>
              <a:cs typeface="Quattrocento Sans"/>
              <a:sym typeface="Quattrocento Sans"/>
            </a:endParaRPr>
          </a:p>
          <a:p>
            <a:pPr indent="-370840" lvl="0" marL="342900" rtl="0" algn="l">
              <a:spcBef>
                <a:spcPts val="1000"/>
              </a:spcBef>
              <a:spcAft>
                <a:spcPts val="0"/>
              </a:spcAft>
              <a:buSzPts val="1400"/>
              <a:buFont typeface="Noto Sans Symbols"/>
              <a:buChar char="❑"/>
            </a:pPr>
            <a:r>
              <a:rPr lang="fr" sz="1400">
                <a:solidFill>
                  <a:srgbClr val="1F2328"/>
                </a:solidFill>
                <a:latin typeface="Quattrocento Sans"/>
                <a:ea typeface="Quattrocento Sans"/>
                <a:cs typeface="Quattrocento Sans"/>
                <a:sym typeface="Quattrocento Sans"/>
              </a:rPr>
              <a:t>category_name- catégorie de l'annonce</a:t>
            </a:r>
            <a:endParaRPr sz="1400">
              <a:solidFill>
                <a:srgbClr val="1F2328"/>
              </a:solidFill>
              <a:latin typeface="Quattrocento Sans"/>
              <a:ea typeface="Quattrocento Sans"/>
              <a:cs typeface="Quattrocento Sans"/>
              <a:sym typeface="Quattrocento Sans"/>
            </a:endParaRPr>
          </a:p>
          <a:p>
            <a:pPr indent="-370840" lvl="0" marL="342900" rtl="0" algn="l">
              <a:spcBef>
                <a:spcPts val="1000"/>
              </a:spcBef>
              <a:spcAft>
                <a:spcPts val="0"/>
              </a:spcAft>
              <a:buSzPts val="1400"/>
              <a:buFont typeface="Noto Sans Symbols"/>
              <a:buChar char="❑"/>
            </a:pPr>
            <a:r>
              <a:rPr lang="fr" sz="1400">
                <a:solidFill>
                  <a:srgbClr val="1F2328"/>
                </a:solidFill>
                <a:latin typeface="Quattrocento Sans"/>
                <a:ea typeface="Quattrocento Sans"/>
                <a:cs typeface="Quattrocento Sans"/>
                <a:sym typeface="Quattrocento Sans"/>
              </a:rPr>
              <a:t>brand_name: cette fonctionnalité donne le nom de la marque</a:t>
            </a:r>
            <a:endParaRPr sz="1400">
              <a:solidFill>
                <a:srgbClr val="1F2328"/>
              </a:solidFill>
              <a:latin typeface="Quattrocento Sans"/>
              <a:ea typeface="Quattrocento Sans"/>
              <a:cs typeface="Quattrocento Sans"/>
              <a:sym typeface="Quattrocento Sans"/>
            </a:endParaRPr>
          </a:p>
          <a:p>
            <a:pPr indent="-370840" lvl="0" marL="342900" rtl="0" algn="l">
              <a:spcBef>
                <a:spcPts val="1000"/>
              </a:spcBef>
              <a:spcAft>
                <a:spcPts val="0"/>
              </a:spcAft>
              <a:buSzPts val="1400"/>
              <a:buFont typeface="Noto Sans Symbols"/>
              <a:buChar char="❑"/>
            </a:pPr>
            <a:r>
              <a:rPr lang="fr" sz="1400">
                <a:solidFill>
                  <a:srgbClr val="1F2328"/>
                </a:solidFill>
                <a:latin typeface="Quattrocento Sans"/>
                <a:ea typeface="Quattrocento Sans"/>
                <a:cs typeface="Quattrocento Sans"/>
                <a:sym typeface="Quattrocento Sans"/>
              </a:rPr>
              <a:t>price- le prix auquel l'article a été vendu. </a:t>
            </a:r>
            <a:endParaRPr sz="1400"/>
          </a:p>
          <a:p>
            <a:pPr indent="-370840" lvl="0" marL="342900" rtl="0" algn="l">
              <a:spcBef>
                <a:spcPts val="1000"/>
              </a:spcBef>
              <a:spcAft>
                <a:spcPts val="0"/>
              </a:spcAft>
              <a:buSzPts val="1400"/>
              <a:buFont typeface="Noto Sans Symbols"/>
              <a:buChar char="❑"/>
            </a:pPr>
            <a:r>
              <a:rPr lang="fr" sz="1400">
                <a:solidFill>
                  <a:srgbClr val="1F2328"/>
                </a:solidFill>
                <a:latin typeface="Quattrocento Sans"/>
                <a:ea typeface="Quattrocento Sans"/>
                <a:cs typeface="Quattrocento Sans"/>
                <a:sym typeface="Quattrocento Sans"/>
              </a:rPr>
              <a:t>shipping- 1 si les frais d'expédition sont payés par le vendeur et 0 si payés par l'acheteur</a:t>
            </a:r>
            <a:endParaRPr sz="1400">
              <a:solidFill>
                <a:srgbClr val="1F2328"/>
              </a:solidFill>
              <a:latin typeface="Quattrocento Sans"/>
              <a:ea typeface="Quattrocento Sans"/>
              <a:cs typeface="Quattrocento Sans"/>
              <a:sym typeface="Quattrocento Sans"/>
            </a:endParaRPr>
          </a:p>
          <a:p>
            <a:pPr indent="-370840" lvl="0" marL="342900" rtl="0" algn="l">
              <a:spcBef>
                <a:spcPts val="1000"/>
              </a:spcBef>
              <a:spcAft>
                <a:spcPts val="0"/>
              </a:spcAft>
              <a:buSzPts val="1400"/>
              <a:buFont typeface="Noto Sans Symbols"/>
              <a:buChar char="❑"/>
            </a:pPr>
            <a:r>
              <a:rPr lang="fr" sz="1400">
                <a:solidFill>
                  <a:srgbClr val="1F2328"/>
                </a:solidFill>
                <a:latin typeface="Quattrocento Sans"/>
                <a:ea typeface="Quattrocento Sans"/>
                <a:cs typeface="Quattrocento Sans"/>
                <a:sym typeface="Quattrocento Sans"/>
              </a:rPr>
              <a:t>item_description- la description complète de l'article</a:t>
            </a:r>
            <a:endParaRPr sz="1400">
              <a:solidFill>
                <a:srgbClr val="1F2328"/>
              </a:solidFill>
              <a:latin typeface="Quattrocento Sans"/>
              <a:ea typeface="Quattrocento Sans"/>
              <a:cs typeface="Quattrocento Sans"/>
              <a:sym typeface="Quattrocento Sans"/>
            </a:endParaRPr>
          </a:p>
          <a:p>
            <a:pPr indent="-281940" lvl="0" marL="342900" rtl="0" algn="l">
              <a:spcBef>
                <a:spcPts val="1000"/>
              </a:spcBef>
              <a:spcAft>
                <a:spcPts val="0"/>
              </a:spcAft>
              <a:buSzPts val="960"/>
              <a:buNone/>
            </a:pPr>
            <a:r>
              <a:t/>
            </a:r>
            <a:endParaRPr sz="1400">
              <a:solidFill>
                <a:srgbClr val="1F2328"/>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fr"/>
              <a:t>Exploration de données</a:t>
            </a:r>
            <a:endParaRPr/>
          </a:p>
        </p:txBody>
      </p:sp>
      <p:sp>
        <p:nvSpPr>
          <p:cNvPr id="279" name="Google Shape;279;p5"/>
          <p:cNvSpPr txBox="1"/>
          <p:nvPr>
            <p:ph idx="1" type="body"/>
          </p:nvPr>
        </p:nvSpPr>
        <p:spPr>
          <a:xfrm>
            <a:off x="1154954" y="2632254"/>
            <a:ext cx="8825659" cy="3387546"/>
          </a:xfrm>
          <a:prstGeom prst="rect">
            <a:avLst/>
          </a:prstGeom>
          <a:noFill/>
          <a:ln>
            <a:noFill/>
          </a:ln>
        </p:spPr>
        <p:txBody>
          <a:bodyPr anchorCtr="0" anchor="t" bIns="45700" lIns="91425" spcFirstLastPara="1" rIns="91425" wrap="square" tIns="45700">
            <a:normAutofit/>
          </a:bodyPr>
          <a:lstStyle/>
          <a:p>
            <a:pPr indent="-370840" lvl="0" marL="342900" rtl="0" algn="l">
              <a:spcBef>
                <a:spcPts val="0"/>
              </a:spcBef>
              <a:spcAft>
                <a:spcPts val="0"/>
              </a:spcAft>
              <a:buSzPts val="1400"/>
              <a:buFont typeface="Noto Sans Symbols"/>
              <a:buChar char="⮚"/>
            </a:pPr>
            <a:r>
              <a:rPr lang="fr" sz="1400">
                <a:solidFill>
                  <a:srgbClr val="1F2328"/>
                </a:solidFill>
                <a:latin typeface="Quattrocento Sans"/>
                <a:ea typeface="Quattrocento Sans"/>
                <a:cs typeface="Quattrocento Sans"/>
                <a:sym typeface="Quattrocento Sans"/>
              </a:rPr>
              <a:t>Ci-dessous un échantillon des données du train:</a:t>
            </a:r>
            <a:endParaRPr sz="1400">
              <a:solidFill>
                <a:srgbClr val="1F2328"/>
              </a:solidFill>
              <a:latin typeface="Quattrocento Sans"/>
              <a:ea typeface="Quattrocento Sans"/>
              <a:cs typeface="Quattrocento Sans"/>
              <a:sym typeface="Quattrocento Sans"/>
            </a:endParaRPr>
          </a:p>
          <a:p>
            <a:pPr indent="0" lvl="0" marL="0" rtl="0" algn="l">
              <a:spcBef>
                <a:spcPts val="1000"/>
              </a:spcBef>
              <a:spcAft>
                <a:spcPts val="0"/>
              </a:spcAft>
              <a:buSzPts val="960"/>
              <a:buNone/>
            </a:pPr>
            <a:r>
              <a:t/>
            </a:r>
            <a:endParaRPr sz="1200">
              <a:solidFill>
                <a:srgbClr val="1F2328"/>
              </a:solidFill>
              <a:latin typeface="Quattrocento Sans"/>
              <a:ea typeface="Quattrocento Sans"/>
              <a:cs typeface="Quattrocento Sans"/>
              <a:sym typeface="Quattrocento Sans"/>
            </a:endParaRPr>
          </a:p>
        </p:txBody>
      </p:sp>
      <p:pic>
        <p:nvPicPr>
          <p:cNvPr descr="Une image contenant texte, capture d’écran, écran, noir&#10;&#10;Description générée automatiquement" id="280" name="Google Shape;280;p5"/>
          <p:cNvPicPr preferRelativeResize="0"/>
          <p:nvPr/>
        </p:nvPicPr>
        <p:blipFill rotWithShape="1">
          <a:blip r:embed="rId3">
            <a:alphaModFix/>
          </a:blip>
          <a:srcRect b="0" l="0" r="0" t="0"/>
          <a:stretch/>
        </p:blipFill>
        <p:spPr>
          <a:xfrm>
            <a:off x="2395268" y="3009875"/>
            <a:ext cx="7545237" cy="1614627"/>
          </a:xfrm>
          <a:prstGeom prst="rect">
            <a:avLst/>
          </a:prstGeom>
          <a:noFill/>
          <a:ln>
            <a:noFill/>
          </a:ln>
        </p:spPr>
      </p:pic>
      <p:sp>
        <p:nvSpPr>
          <p:cNvPr id="281" name="Google Shape;281;p5"/>
          <p:cNvSpPr txBox="1"/>
          <p:nvPr/>
        </p:nvSpPr>
        <p:spPr>
          <a:xfrm>
            <a:off x="1154954" y="4831991"/>
            <a:ext cx="8825659" cy="3416300"/>
          </a:xfrm>
          <a:prstGeom prst="rect">
            <a:avLst/>
          </a:prstGeom>
          <a:noFill/>
          <a:ln>
            <a:noFill/>
          </a:ln>
        </p:spPr>
        <p:txBody>
          <a:bodyPr anchorCtr="0" anchor="t" bIns="45700" lIns="91425" spcFirstLastPara="1" rIns="91425" wrap="square" tIns="45700">
            <a:normAutofit/>
          </a:bodyPr>
          <a:lstStyle/>
          <a:p>
            <a:pPr indent="-370840" lvl="0" marL="342900" marR="0" rtl="0" algn="l">
              <a:spcBef>
                <a:spcPts val="0"/>
              </a:spcBef>
              <a:spcAft>
                <a:spcPts val="0"/>
              </a:spcAft>
              <a:buClr>
                <a:schemeClr val="accent1"/>
              </a:buClr>
              <a:buSzPts val="1400"/>
              <a:buFont typeface="Noto Sans Symbols"/>
              <a:buChar char="►"/>
            </a:pPr>
            <a:r>
              <a:rPr b="0" i="0" lang="fr" u="none" cap="none" strike="noStrike">
                <a:solidFill>
                  <a:srgbClr val="1F2328"/>
                </a:solidFill>
                <a:latin typeface="Quattrocento Sans"/>
                <a:ea typeface="Quattrocento Sans"/>
                <a:cs typeface="Quattrocento Sans"/>
                <a:sym typeface="Quattrocento Sans"/>
              </a:rPr>
              <a:t>Pour comprendre l'ensemble de données, l’analyse exploratoire était faite.  </a:t>
            </a:r>
            <a:endParaRPr b="0" i="0" u="none" cap="none" strike="noStrike">
              <a:solidFill>
                <a:srgbClr val="1F2328"/>
              </a:solidFill>
              <a:latin typeface="Quattrocento Sans"/>
              <a:ea typeface="Quattrocento Sans"/>
              <a:cs typeface="Quattrocento Sans"/>
              <a:sym typeface="Quattrocento Sans"/>
            </a:endParaRPr>
          </a:p>
          <a:p>
            <a:pPr indent="0" lvl="0" marL="0" marR="0" rtl="0" algn="l">
              <a:spcBef>
                <a:spcPts val="1000"/>
              </a:spcBef>
              <a:spcAft>
                <a:spcPts val="0"/>
              </a:spcAft>
              <a:buClr>
                <a:schemeClr val="accent1"/>
              </a:buClr>
              <a:buSzPts val="960"/>
              <a:buFont typeface="Noto Sans Symbols"/>
              <a:buNone/>
            </a:pPr>
            <a:r>
              <a:rPr b="0" i="0" lang="fr" u="none" cap="none" strike="noStrike">
                <a:solidFill>
                  <a:srgbClr val="1F2328"/>
                </a:solidFill>
                <a:latin typeface="Quattrocento Sans"/>
                <a:ea typeface="Quattrocento Sans"/>
                <a:cs typeface="Quattrocento Sans"/>
                <a:sym typeface="Quattrocento Sans"/>
              </a:rPr>
              <a:t>Pour </a:t>
            </a:r>
            <a:r>
              <a:rPr b="0" i="0" lang="fr" u="none" cap="none" strike="noStrike">
                <a:solidFill>
                  <a:srgbClr val="3F3F3F"/>
                </a:solidFill>
                <a:latin typeface="Quattrocento Sans"/>
                <a:ea typeface="Quattrocento Sans"/>
                <a:cs typeface="Quattrocento Sans"/>
                <a:sym typeface="Quattrocento Sans"/>
              </a:rPr>
              <a:t>résumer:</a:t>
            </a:r>
            <a:endParaRPr b="0" i="0" u="none" cap="none" strike="noStrike">
              <a:solidFill>
                <a:srgbClr val="1F2328"/>
              </a:solidFill>
              <a:latin typeface="Quattrocento Sans"/>
              <a:ea typeface="Quattrocento Sans"/>
              <a:cs typeface="Quattrocento Sans"/>
              <a:sym typeface="Quattrocento Sans"/>
            </a:endParaRPr>
          </a:p>
          <a:p>
            <a:pPr indent="-370840" lvl="0" marL="342900" marR="0" rtl="0" algn="l">
              <a:spcBef>
                <a:spcPts val="1000"/>
              </a:spcBef>
              <a:spcAft>
                <a:spcPts val="0"/>
              </a:spcAft>
              <a:buClr>
                <a:schemeClr val="accent1"/>
              </a:buClr>
              <a:buSzPts val="1400"/>
              <a:buFont typeface="Noto Sans Symbols"/>
              <a:buChar char="❑"/>
            </a:pPr>
            <a:r>
              <a:rPr b="0" i="0" lang="fr" u="sng" cap="none" strike="noStrike">
                <a:solidFill>
                  <a:srgbClr val="1F2328"/>
                </a:solidFill>
                <a:latin typeface="Quattrocento Sans"/>
                <a:ea typeface="Quattrocento Sans"/>
                <a:cs typeface="Quattrocento Sans"/>
                <a:sym typeface="Quattrocento Sans"/>
                <a:hlinkClick r:id="rId4">
                  <a:extLst>
                    <a:ext uri="{A12FA001-AC4F-418D-AE19-62706E023703}">
                      <ahyp:hlinkClr val="tx"/>
                    </a:ext>
                  </a:extLst>
                </a:hlinkClick>
              </a:rPr>
              <a:t>Mercari classe</a:t>
            </a:r>
            <a:r>
              <a:rPr b="0" i="0" lang="fr" u="none" cap="none" strike="noStrike">
                <a:solidFill>
                  <a:srgbClr val="1F2328"/>
                </a:solidFill>
                <a:latin typeface="Quattrocento Sans"/>
                <a:ea typeface="Quattrocento Sans"/>
                <a:cs typeface="Quattrocento Sans"/>
                <a:sym typeface="Quattrocento Sans"/>
              </a:rPr>
              <a:t> l'état de son produit en 5 catégories (Nouveau, Comme neuf, Bien, Équitable, Pauvre)</a:t>
            </a:r>
            <a:endParaRPr b="0" i="0" u="none" cap="none" strike="noStrike">
              <a:solidFill>
                <a:srgbClr val="1F2328"/>
              </a:solidFill>
              <a:latin typeface="Quattrocento Sans"/>
              <a:ea typeface="Quattrocento Sans"/>
              <a:cs typeface="Quattrocento Sans"/>
              <a:sym typeface="Quattrocento Sans"/>
            </a:endParaRPr>
          </a:p>
          <a:p>
            <a:pPr indent="-370840" lvl="0" marL="342900" marR="0" rtl="0" algn="l">
              <a:spcBef>
                <a:spcPts val="1000"/>
              </a:spcBef>
              <a:spcAft>
                <a:spcPts val="0"/>
              </a:spcAft>
              <a:buClr>
                <a:schemeClr val="accent1"/>
              </a:buClr>
              <a:buSzPts val="1400"/>
              <a:buFont typeface="Noto Sans Symbols"/>
              <a:buChar char="❑"/>
            </a:pPr>
            <a:r>
              <a:rPr b="0" i="0" lang="fr" u="none" cap="none" strike="noStrike">
                <a:solidFill>
                  <a:srgbClr val="1F2328"/>
                </a:solidFill>
                <a:latin typeface="Quattrocento Sans"/>
                <a:ea typeface="Quattrocento Sans"/>
                <a:cs typeface="Quattrocento Sans"/>
                <a:sym typeface="Quattrocento Sans"/>
              </a:rPr>
              <a:t>La majorité des articles sont en </a:t>
            </a:r>
            <a:r>
              <a:rPr lang="fr">
                <a:solidFill>
                  <a:srgbClr val="1F2328"/>
                </a:solidFill>
                <a:latin typeface="Quattrocento Sans"/>
                <a:ea typeface="Quattrocento Sans"/>
                <a:cs typeface="Quattrocento Sans"/>
                <a:sym typeface="Quattrocento Sans"/>
              </a:rPr>
              <a:t> </a:t>
            </a:r>
            <a:r>
              <a:rPr b="0" i="0" lang="fr" u="none" cap="none" strike="noStrike">
                <a:solidFill>
                  <a:srgbClr val="1F2328"/>
                </a:solidFill>
                <a:latin typeface="Quattrocento Sans"/>
                <a:ea typeface="Quattrocento Sans"/>
                <a:cs typeface="Quattrocento Sans"/>
                <a:sym typeface="Quattrocento Sans"/>
              </a:rPr>
              <a:t>condition 1</a:t>
            </a:r>
            <a:endParaRPr/>
          </a:p>
          <a:p>
            <a:pPr indent="-370840" lvl="0" marL="342900" marR="0" rtl="0" algn="l">
              <a:spcBef>
                <a:spcPts val="1000"/>
              </a:spcBef>
              <a:spcAft>
                <a:spcPts val="0"/>
              </a:spcAft>
              <a:buClr>
                <a:schemeClr val="accent1"/>
              </a:buClr>
              <a:buSzPts val="1400"/>
              <a:buFont typeface="Noto Sans Symbols"/>
              <a:buChar char="❑"/>
            </a:pPr>
            <a:r>
              <a:rPr b="0" i="0" lang="fr" u="none" cap="none" strike="noStrike">
                <a:solidFill>
                  <a:srgbClr val="1F2328"/>
                </a:solidFill>
                <a:latin typeface="Quattrocento Sans"/>
                <a:ea typeface="Quattrocento Sans"/>
                <a:cs typeface="Quattrocento Sans"/>
                <a:sym typeface="Quattrocento Sans"/>
              </a:rPr>
              <a:t>La majorité des articles sont de la catégorie **femmes</a:t>
            </a:r>
            <a:endParaRPr/>
          </a:p>
          <a:p>
            <a:pPr indent="-281940" lvl="0" marL="342900" marR="0" rtl="0" algn="l">
              <a:spcBef>
                <a:spcPts val="1000"/>
              </a:spcBef>
              <a:spcAft>
                <a:spcPts val="0"/>
              </a:spcAft>
              <a:buClr>
                <a:schemeClr val="accent1"/>
              </a:buClr>
              <a:buSzPts val="960"/>
              <a:buFont typeface="Noto Sans Symbols"/>
              <a:buNone/>
            </a:pPr>
            <a:r>
              <a:t/>
            </a:r>
            <a:endParaRPr b="0" i="0" sz="1200" u="none" cap="none" strike="noStrike">
              <a:solidFill>
                <a:srgbClr val="1F2328"/>
              </a:solidFill>
              <a:latin typeface="Quattrocento Sans"/>
              <a:ea typeface="Quattrocento Sans"/>
              <a:cs typeface="Quattrocento Sans"/>
              <a:sym typeface="Quattrocento Sans"/>
            </a:endParaRPr>
          </a:p>
          <a:p>
            <a:pPr indent="-281940" lvl="0" marL="342900" marR="0" rtl="0" algn="l">
              <a:spcBef>
                <a:spcPts val="1000"/>
              </a:spcBef>
              <a:spcAft>
                <a:spcPts val="0"/>
              </a:spcAft>
              <a:buClr>
                <a:schemeClr val="accent1"/>
              </a:buClr>
              <a:buSzPts val="960"/>
              <a:buFont typeface="Noto Sans Symbols"/>
              <a:buNone/>
            </a:pPr>
            <a:r>
              <a:t/>
            </a:r>
            <a:endParaRPr b="0" i="0" sz="1200" u="none" cap="none" strike="noStrike">
              <a:solidFill>
                <a:srgbClr val="1F2328"/>
              </a:solidFill>
              <a:latin typeface="Quattrocento Sans"/>
              <a:ea typeface="Quattrocento Sans"/>
              <a:cs typeface="Quattrocento Sans"/>
              <a:sym typeface="Quattrocento Sans"/>
            </a:endParaRPr>
          </a:p>
          <a:p>
            <a:pPr indent="-251459"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404040"/>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fr"/>
              <a:t>Exploration de données</a:t>
            </a:r>
            <a:endParaRPr/>
          </a:p>
        </p:txBody>
      </p:sp>
      <p:sp>
        <p:nvSpPr>
          <p:cNvPr id="287" name="Google Shape;287;p6"/>
          <p:cNvSpPr txBox="1"/>
          <p:nvPr/>
        </p:nvSpPr>
        <p:spPr>
          <a:xfrm>
            <a:off x="1154954" y="2663222"/>
            <a:ext cx="8825659" cy="38266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960"/>
              <a:buFont typeface="Noto Sans Symbols"/>
              <a:buNone/>
            </a:pPr>
            <a:r>
              <a:t/>
            </a:r>
            <a:endParaRPr b="0" i="0" u="none" cap="none" strike="noStrike">
              <a:solidFill>
                <a:srgbClr val="1F2328"/>
              </a:solidFill>
              <a:latin typeface="Quattrocento Sans"/>
              <a:ea typeface="Quattrocento Sans"/>
              <a:cs typeface="Quattrocento Sans"/>
              <a:sym typeface="Quattrocento Sans"/>
            </a:endParaRPr>
          </a:p>
          <a:p>
            <a:pPr indent="-370840" lvl="0" marL="342900" marR="0" rtl="0" algn="l">
              <a:spcBef>
                <a:spcPts val="1000"/>
              </a:spcBef>
              <a:spcAft>
                <a:spcPts val="0"/>
              </a:spcAft>
              <a:buClr>
                <a:schemeClr val="accent1"/>
              </a:buClr>
              <a:buSzPts val="1400"/>
              <a:buFont typeface="Noto Sans Symbols"/>
              <a:buChar char="❑"/>
            </a:pPr>
            <a:r>
              <a:rPr lang="fr">
                <a:solidFill>
                  <a:srgbClr val="1F2328"/>
                </a:solidFill>
                <a:latin typeface="Quattrocento Sans"/>
                <a:ea typeface="Quattrocento Sans"/>
                <a:cs typeface="Quattrocento Sans"/>
                <a:sym typeface="Quattrocento Sans"/>
              </a:rPr>
              <a:t>L</a:t>
            </a:r>
            <a:r>
              <a:rPr b="0" i="0" lang="fr" u="none" cap="none" strike="noStrike">
                <a:solidFill>
                  <a:srgbClr val="1F2328"/>
                </a:solidFill>
                <a:latin typeface="Quattrocento Sans"/>
                <a:ea typeface="Quattrocento Sans"/>
                <a:cs typeface="Quattrocento Sans"/>
                <a:sym typeface="Quattrocento Sans"/>
              </a:rPr>
              <a:t>a distribution du prix est proche de la distribution gaussienne qui présente certains avantages par rapport au prix brut. En fait, compte tenu de notre métrique de performance, nous devons de toute façon calculer le log des prix prédits et réels, il est donc préférable de considérer le log (prix + 1) comme notre valeur cible et de calculer le RMSE dessus.</a:t>
            </a:r>
            <a:endParaRPr b="0" i="0" u="none" cap="none" strike="noStrike">
              <a:solidFill>
                <a:srgbClr val="1F2328"/>
              </a:solidFill>
              <a:latin typeface="Quattrocento Sans"/>
              <a:ea typeface="Quattrocento Sans"/>
              <a:cs typeface="Quattrocento Sans"/>
              <a:sym typeface="Quattrocento Sans"/>
            </a:endParaRPr>
          </a:p>
          <a:p>
            <a:pPr indent="-370840" lvl="0" marL="342900" marR="0" rtl="0" algn="l">
              <a:spcBef>
                <a:spcPts val="1000"/>
              </a:spcBef>
              <a:spcAft>
                <a:spcPts val="0"/>
              </a:spcAft>
              <a:buClr>
                <a:schemeClr val="accent1"/>
              </a:buClr>
              <a:buSzPts val="1400"/>
              <a:buFont typeface="Noto Sans Symbols"/>
              <a:buChar char="❑"/>
            </a:pPr>
            <a:r>
              <a:rPr b="0" i="0" lang="fr" u="none" cap="none" strike="noStrike">
                <a:solidFill>
                  <a:srgbClr val="1F2328"/>
                </a:solidFill>
                <a:latin typeface="Quattrocento Sans"/>
                <a:ea typeface="Quattrocento Sans"/>
                <a:cs typeface="Quattrocento Sans"/>
                <a:sym typeface="Quattrocento Sans"/>
              </a:rPr>
              <a:t>Concernant les tendances dans le prix des articles en fonction des valeurs des différentes colonnes de données, on a conclu que: </a:t>
            </a:r>
            <a:endParaRPr/>
          </a:p>
          <a:p>
            <a:pPr indent="-370840" lvl="0" marL="342900" marR="0" rtl="0" algn="l">
              <a:spcBef>
                <a:spcPts val="1000"/>
              </a:spcBef>
              <a:spcAft>
                <a:spcPts val="0"/>
              </a:spcAft>
              <a:buClr>
                <a:schemeClr val="accent1"/>
              </a:buClr>
              <a:buSzPts val="1400"/>
              <a:buFont typeface="Arial"/>
              <a:buChar char="•"/>
            </a:pPr>
            <a:r>
              <a:rPr b="0" i="0" lang="fr" u="none" cap="none" strike="noStrike">
                <a:solidFill>
                  <a:srgbClr val="1F2328"/>
                </a:solidFill>
                <a:latin typeface="Quattrocento Sans"/>
                <a:ea typeface="Quattrocento Sans"/>
                <a:cs typeface="Quattrocento Sans"/>
                <a:sym typeface="Quattrocento Sans"/>
              </a:rPr>
              <a:t>Il y a une légère variation de prix en fonction de l'état de l'article.</a:t>
            </a:r>
            <a:endParaRPr/>
          </a:p>
          <a:p>
            <a:pPr indent="-370840" lvl="0" marL="342900" marR="0" rtl="0" algn="l">
              <a:spcBef>
                <a:spcPts val="1000"/>
              </a:spcBef>
              <a:spcAft>
                <a:spcPts val="0"/>
              </a:spcAft>
              <a:buClr>
                <a:schemeClr val="accent1"/>
              </a:buClr>
              <a:buSzPts val="1400"/>
              <a:buFont typeface="Arial"/>
              <a:buChar char="•"/>
            </a:pPr>
            <a:r>
              <a:rPr b="0" i="0" lang="fr" u="none" cap="none" strike="noStrike">
                <a:solidFill>
                  <a:srgbClr val="1F2328"/>
                </a:solidFill>
                <a:latin typeface="Quattrocento Sans"/>
                <a:ea typeface="Quattrocento Sans"/>
                <a:cs typeface="Quattrocento Sans"/>
                <a:sym typeface="Quattrocento Sans"/>
              </a:rPr>
              <a:t>Il existe une forte variation des prix de certaines catégories de produits (</a:t>
            </a:r>
            <a:r>
              <a:rPr lang="fr">
                <a:solidFill>
                  <a:srgbClr val="1F2328"/>
                </a:solidFill>
                <a:latin typeface="Quattrocento Sans"/>
                <a:ea typeface="Quattrocento Sans"/>
                <a:cs typeface="Quattrocento Sans"/>
                <a:sym typeface="Quattrocento Sans"/>
              </a:rPr>
              <a:t>par exemple</a:t>
            </a:r>
            <a:r>
              <a:rPr b="0" i="0" lang="fr" u="none" cap="none" strike="noStrike">
                <a:solidFill>
                  <a:srgbClr val="1F2328"/>
                </a:solidFill>
                <a:latin typeface="Quattrocento Sans"/>
                <a:ea typeface="Quattrocento Sans"/>
                <a:cs typeface="Quattrocento Sans"/>
                <a:sym typeface="Quattrocento Sans"/>
              </a:rPr>
              <a:t> les articles appartenant aux ordinateurs, tablettes, appareils photo,etc. sont chers par rapport aux articles appartenant aux articles en papier, aux enfants, aux fournitures de bureau.</a:t>
            </a:r>
            <a:endParaRPr b="0" i="0" u="none" cap="none" strike="noStrike">
              <a:solidFill>
                <a:srgbClr val="404040"/>
              </a:solidFill>
              <a:latin typeface="Century Gothic"/>
              <a:ea typeface="Century Gothic"/>
              <a:cs typeface="Century Gothic"/>
              <a:sym typeface="Century Gothic"/>
            </a:endParaRPr>
          </a:p>
          <a:p>
            <a:pPr indent="-281940" lvl="0" marL="342900" marR="0" rtl="0" algn="l">
              <a:spcBef>
                <a:spcPts val="1000"/>
              </a:spcBef>
              <a:spcAft>
                <a:spcPts val="0"/>
              </a:spcAft>
              <a:buClr>
                <a:schemeClr val="accent1"/>
              </a:buClr>
              <a:buSzPts val="960"/>
              <a:buFont typeface="Noto Sans Symbols"/>
              <a:buNone/>
            </a:pPr>
            <a:r>
              <a:t/>
            </a:r>
            <a:endParaRPr b="0" i="0" u="none" cap="none" strike="noStrike">
              <a:solidFill>
                <a:srgbClr val="1F2328"/>
              </a:solidFill>
              <a:latin typeface="Quattrocento Sans"/>
              <a:ea typeface="Quattrocento Sans"/>
              <a:cs typeface="Quattrocento Sans"/>
              <a:sym typeface="Quattrocento Sans"/>
            </a:endParaRPr>
          </a:p>
          <a:p>
            <a:pPr indent="-281940" lvl="0" marL="342900" marR="0" rtl="0" algn="l">
              <a:spcBef>
                <a:spcPts val="1000"/>
              </a:spcBef>
              <a:spcAft>
                <a:spcPts val="0"/>
              </a:spcAft>
              <a:buClr>
                <a:schemeClr val="accent1"/>
              </a:buClr>
              <a:buSzPts val="960"/>
              <a:buFont typeface="Noto Sans Symbols"/>
              <a:buNone/>
            </a:pPr>
            <a:r>
              <a:t/>
            </a:r>
            <a:endParaRPr b="0" i="0" u="none" cap="none" strike="noStrike">
              <a:solidFill>
                <a:srgbClr val="1F2328"/>
              </a:solidFill>
              <a:latin typeface="Quattrocento Sans"/>
              <a:ea typeface="Quattrocento Sans"/>
              <a:cs typeface="Quattrocento Sans"/>
              <a:sym typeface="Quattrocento Sans"/>
            </a:endParaRPr>
          </a:p>
          <a:p>
            <a:pPr indent="-281940" lvl="0" marL="342900" marR="0" rtl="0" algn="l">
              <a:spcBef>
                <a:spcPts val="1000"/>
              </a:spcBef>
              <a:spcAft>
                <a:spcPts val="0"/>
              </a:spcAft>
              <a:buClr>
                <a:schemeClr val="accent1"/>
              </a:buClr>
              <a:buSzPts val="960"/>
              <a:buFont typeface="Noto Sans Symbols"/>
              <a:buNone/>
            </a:pPr>
            <a:r>
              <a:t/>
            </a:r>
            <a:endParaRPr b="0" i="0" u="none" cap="none" strike="noStrike">
              <a:solidFill>
                <a:srgbClr val="1F2328"/>
              </a:solidFill>
              <a:latin typeface="Quattrocento Sans"/>
              <a:ea typeface="Quattrocento Sans"/>
              <a:cs typeface="Quattrocento Sans"/>
              <a:sym typeface="Quattrocento Sans"/>
            </a:endParaRPr>
          </a:p>
          <a:p>
            <a:pPr indent="-251459" lvl="0" marL="342900" marR="0" rtl="0" algn="l">
              <a:spcBef>
                <a:spcPts val="1000"/>
              </a:spcBef>
              <a:spcAft>
                <a:spcPts val="0"/>
              </a:spcAft>
              <a:buClr>
                <a:schemeClr val="accent1"/>
              </a:buClr>
              <a:buSzPts val="1440"/>
              <a:buFont typeface="Noto Sans Symbols"/>
              <a:buNone/>
            </a:pPr>
            <a:r>
              <a:t/>
            </a:r>
            <a:endParaRPr b="0" i="0" u="none" cap="none" strike="noStrike">
              <a:solidFill>
                <a:srgbClr val="404040"/>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7"/>
          <p:cNvSpPr txBox="1"/>
          <p:nvPr>
            <p:ph type="title"/>
          </p:nvPr>
        </p:nvSpPr>
        <p:spPr>
          <a:xfrm>
            <a:off x="1154954" y="973668"/>
            <a:ext cx="948824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fr"/>
              <a:t>Preprocessing &amp; Feature Engineering &amp; Normalisation</a:t>
            </a:r>
            <a:endParaRPr/>
          </a:p>
        </p:txBody>
      </p:sp>
      <p:sp>
        <p:nvSpPr>
          <p:cNvPr id="293" name="Google Shape;293;p7"/>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Noto Sans Symbols"/>
              <a:buChar char="⮚"/>
            </a:pPr>
            <a:r>
              <a:rPr lang="fr"/>
              <a:t>Preprocessing</a:t>
            </a:r>
            <a:endParaRPr/>
          </a:p>
          <a:p>
            <a:pPr indent="-370840" lvl="0" marL="342900" rtl="0" algn="l">
              <a:spcBef>
                <a:spcPts val="1000"/>
              </a:spcBef>
              <a:spcAft>
                <a:spcPts val="0"/>
              </a:spcAft>
              <a:buSzPts val="1400"/>
              <a:buFont typeface="Noto Sans Symbols"/>
              <a:buChar char="❑"/>
            </a:pPr>
            <a:r>
              <a:rPr lang="fr" sz="1400">
                <a:solidFill>
                  <a:srgbClr val="1F2328"/>
                </a:solidFill>
                <a:latin typeface="Quattrocento Sans"/>
                <a:ea typeface="Quattrocento Sans"/>
                <a:cs typeface="Quattrocento Sans"/>
                <a:sym typeface="Quattrocento Sans"/>
              </a:rPr>
              <a:t>Un prétraitement de base du texte, comme la suppression des caractères non alphanumériques, des expressions régulières, des mots vides, etc. de name et item_description</a:t>
            </a:r>
            <a:r>
              <a:rPr lang="fr" sz="1400">
                <a:solidFill>
                  <a:srgbClr val="292929"/>
                </a:solidFill>
                <a:latin typeface="Georgia"/>
                <a:ea typeface="Georgia"/>
                <a:cs typeface="Georgia"/>
                <a:sym typeface="Georgia"/>
              </a:rPr>
              <a:t> </a:t>
            </a:r>
            <a:endParaRPr sz="1400">
              <a:solidFill>
                <a:srgbClr val="000000"/>
              </a:solidFill>
              <a:latin typeface="Calibri"/>
              <a:ea typeface="Calibri"/>
              <a:cs typeface="Calibri"/>
              <a:sym typeface="Calibri"/>
            </a:endParaRPr>
          </a:p>
          <a:p>
            <a:pPr indent="-370840" lvl="0" marL="342900" rtl="0" algn="l">
              <a:spcBef>
                <a:spcPts val="1000"/>
              </a:spcBef>
              <a:spcAft>
                <a:spcPts val="0"/>
              </a:spcAft>
              <a:buSzPts val="1400"/>
              <a:buFont typeface="Noto Sans Symbols"/>
              <a:buChar char="❑"/>
            </a:pPr>
            <a:r>
              <a:rPr lang="fr" sz="1400">
                <a:solidFill>
                  <a:srgbClr val="1F2328"/>
                </a:solidFill>
                <a:latin typeface="Quattrocento Sans"/>
                <a:ea typeface="Quattrocento Sans"/>
                <a:cs typeface="Quattrocento Sans"/>
                <a:sym typeface="Quattrocento Sans"/>
              </a:rPr>
              <a:t>Suppression des espaces vides et remplacement par le symbole '&amp;'(et) par '_'(trait de soulignement). Ce nettoyage était effectué afin d'obtenir un encodage à chaud précis des catégories</a:t>
            </a:r>
            <a:r>
              <a:rPr lang="fr" sz="1400">
                <a:solidFill>
                  <a:srgbClr val="000000"/>
                </a:solidFill>
                <a:latin typeface="Calibri"/>
                <a:ea typeface="Calibri"/>
                <a:cs typeface="Calibri"/>
                <a:sym typeface="Calibri"/>
              </a:rPr>
              <a:t> </a:t>
            </a:r>
            <a:endParaRPr sz="1400">
              <a:solidFill>
                <a:srgbClr val="000000"/>
              </a:solidFill>
              <a:latin typeface="Calibri"/>
              <a:ea typeface="Calibri"/>
              <a:cs typeface="Calibri"/>
              <a:sym typeface="Calibri"/>
            </a:endParaRPr>
          </a:p>
          <a:p>
            <a:pPr indent="-287020" lvl="0" marL="342900" rtl="0" algn="l">
              <a:spcBef>
                <a:spcPts val="1000"/>
              </a:spcBef>
              <a:spcAft>
                <a:spcPts val="0"/>
              </a:spcAft>
              <a:buSzPts val="880"/>
              <a:buFont typeface="Noto Sans Symbols"/>
              <a:buNone/>
            </a:pPr>
            <a:r>
              <a:t/>
            </a:r>
            <a:endParaRPr sz="1100">
              <a:solidFill>
                <a:srgbClr val="000000"/>
              </a:solidFill>
              <a:latin typeface="Calibri"/>
              <a:ea typeface="Calibri"/>
              <a:cs typeface="Calibri"/>
              <a:sym typeface="Calibri"/>
            </a:endParaRPr>
          </a:p>
          <a:p>
            <a:pPr indent="0" lvl="0" marL="0" rtl="0" algn="l">
              <a:spcBef>
                <a:spcPts val="1000"/>
              </a:spcBef>
              <a:spcAft>
                <a:spcPts val="0"/>
              </a:spcAft>
              <a:buSzPts val="960"/>
              <a:buNone/>
            </a:pPr>
            <a:r>
              <a:t/>
            </a:r>
            <a:endParaRPr sz="1200">
              <a:solidFill>
                <a:srgbClr val="1F2328"/>
              </a:solidFill>
              <a:latin typeface="Quattrocento Sans"/>
              <a:ea typeface="Quattrocento Sans"/>
              <a:cs typeface="Quattrocento Sans"/>
              <a:sym typeface="Quattrocento Sans"/>
            </a:endParaRPr>
          </a:p>
          <a:p>
            <a:pPr indent="0" lvl="0" marL="0" rtl="0" algn="l">
              <a:spcBef>
                <a:spcPts val="1000"/>
              </a:spcBef>
              <a:spcAft>
                <a:spcPts val="0"/>
              </a:spcAft>
              <a:buSzPts val="880"/>
              <a:buNone/>
            </a:pPr>
            <a:r>
              <a:t/>
            </a:r>
            <a:endParaRPr sz="1100">
              <a:solidFill>
                <a:srgbClr val="000000"/>
              </a:solidFill>
              <a:latin typeface="Calibri"/>
              <a:ea typeface="Calibri"/>
              <a:cs typeface="Calibri"/>
              <a:sym typeface="Calibri"/>
            </a:endParaRPr>
          </a:p>
          <a:p>
            <a:pPr indent="-281940" lvl="0" marL="342900" rtl="0" algn="l">
              <a:spcBef>
                <a:spcPts val="1000"/>
              </a:spcBef>
              <a:spcAft>
                <a:spcPts val="0"/>
              </a:spcAft>
              <a:buSzPts val="960"/>
              <a:buFont typeface="Noto Sans Symbols"/>
              <a:buNone/>
            </a:pPr>
            <a:r>
              <a:t/>
            </a:r>
            <a:endParaRPr sz="1200">
              <a:solidFill>
                <a:srgbClr val="1F2328"/>
              </a:solidFill>
              <a:latin typeface="Quattrocento Sans"/>
              <a:ea typeface="Quattrocento Sans"/>
              <a:cs typeface="Quattrocento Sans"/>
              <a:sym typeface="Quattrocento Sans"/>
            </a:endParaRPr>
          </a:p>
        </p:txBody>
      </p:sp>
      <p:pic>
        <p:nvPicPr>
          <p:cNvPr descr="Une image contenant texte, intérieur, capture d’écran&#10;&#10;Description générée automatiquement" id="294" name="Google Shape;294;p7"/>
          <p:cNvPicPr preferRelativeResize="0"/>
          <p:nvPr/>
        </p:nvPicPr>
        <p:blipFill rotWithShape="1">
          <a:blip r:embed="rId3">
            <a:alphaModFix/>
          </a:blip>
          <a:srcRect b="0" l="0" r="0" t="0"/>
          <a:stretch/>
        </p:blipFill>
        <p:spPr>
          <a:xfrm>
            <a:off x="2907323" y="4221037"/>
            <a:ext cx="5251938" cy="16163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8"/>
          <p:cNvSpPr txBox="1"/>
          <p:nvPr>
            <p:ph type="title"/>
          </p:nvPr>
        </p:nvSpPr>
        <p:spPr>
          <a:xfrm>
            <a:off x="1154954" y="1266745"/>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fr"/>
              <a:t>Preprocessing &amp; Feature Engineering &amp; Normalisation</a:t>
            </a:r>
            <a:endParaRPr/>
          </a:p>
          <a:p>
            <a:pPr indent="0" lvl="0" marL="0" rtl="0" algn="l">
              <a:spcBef>
                <a:spcPts val="0"/>
              </a:spcBef>
              <a:spcAft>
                <a:spcPts val="0"/>
              </a:spcAft>
              <a:buClr>
                <a:schemeClr val="lt2"/>
              </a:buClr>
              <a:buSzPts val="3600"/>
              <a:buFont typeface="Century Gothic"/>
              <a:buNone/>
            </a:pPr>
            <a:r>
              <a:t/>
            </a:r>
            <a:endParaRPr/>
          </a:p>
        </p:txBody>
      </p:sp>
      <p:sp>
        <p:nvSpPr>
          <p:cNvPr id="300" name="Google Shape;300;p8"/>
          <p:cNvSpPr txBox="1"/>
          <p:nvPr/>
        </p:nvSpPr>
        <p:spPr>
          <a:xfrm>
            <a:off x="1307354" y="2542988"/>
            <a:ext cx="9493874" cy="4096238"/>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accent1"/>
              </a:buClr>
              <a:buSzPts val="1440"/>
              <a:buFont typeface="Noto Sans Symbols"/>
              <a:buChar char="⮚"/>
            </a:pPr>
            <a:r>
              <a:rPr b="0" i="0" lang="fr" sz="1800" u="none" cap="none" strike="noStrike">
                <a:solidFill>
                  <a:srgbClr val="3F3F3F"/>
                </a:solidFill>
                <a:latin typeface="Century Gothic"/>
                <a:ea typeface="Century Gothic"/>
                <a:cs typeface="Century Gothic"/>
                <a:sym typeface="Century Gothic"/>
              </a:rPr>
              <a:t>Feature Engineering </a:t>
            </a:r>
            <a:endParaRPr b="0" i="0" sz="1800" u="none" cap="none" strike="noStrike">
              <a:solidFill>
                <a:srgbClr val="3F3F3F"/>
              </a:solidFill>
              <a:latin typeface="Century Gothic"/>
              <a:ea typeface="Century Gothic"/>
              <a:cs typeface="Century Gothic"/>
              <a:sym typeface="Century Gothic"/>
            </a:endParaRPr>
          </a:p>
          <a:p>
            <a:pPr indent="-199390" lvl="0" marL="171450" marR="0" rtl="0" algn="l">
              <a:spcBef>
                <a:spcPts val="1000"/>
              </a:spcBef>
              <a:spcAft>
                <a:spcPts val="0"/>
              </a:spcAft>
              <a:buClr>
                <a:schemeClr val="accent1"/>
              </a:buClr>
              <a:buSzPts val="1400"/>
              <a:buFont typeface="Noto Sans Symbols"/>
              <a:buChar char="❑"/>
            </a:pPr>
            <a:r>
              <a:rPr b="0" i="0" lang="fr" u="none" cap="none" strike="noStrike">
                <a:solidFill>
                  <a:srgbClr val="1F2328"/>
                </a:solidFill>
                <a:latin typeface="Quattrocento Sans"/>
                <a:ea typeface="Quattrocento Sans"/>
                <a:cs typeface="Quattrocento Sans"/>
                <a:sym typeface="Quattrocento Sans"/>
              </a:rPr>
              <a:t>Conversion de caractéristiques catégorielles brand_name, gencat_name, subcat1_name, subcat2_name ) en nombres </a:t>
            </a:r>
            <a:endParaRPr/>
          </a:p>
          <a:p>
            <a:pPr indent="-199390" lvl="0" marL="171450" marR="0" rtl="0" algn="l">
              <a:spcBef>
                <a:spcPts val="1000"/>
              </a:spcBef>
              <a:spcAft>
                <a:spcPts val="0"/>
              </a:spcAft>
              <a:buClr>
                <a:schemeClr val="accent1"/>
              </a:buClr>
              <a:buSzPts val="1400"/>
              <a:buFont typeface="Noto Sans Symbols"/>
              <a:buChar char="❑"/>
            </a:pPr>
            <a:r>
              <a:rPr b="0" i="0" lang="fr" u="none" cap="none" strike="noStrike">
                <a:solidFill>
                  <a:srgbClr val="1F2328"/>
                </a:solidFill>
                <a:latin typeface="Quattrocento Sans"/>
                <a:ea typeface="Quattrocento Sans"/>
                <a:cs typeface="Quattrocento Sans"/>
                <a:sym typeface="Quattrocento Sans"/>
              </a:rPr>
              <a:t>Conversion de données textuelles (name, item_description) en nombres en utilisant la méthode TF-IDF</a:t>
            </a:r>
            <a:endParaRPr b="0" i="0" u="none" cap="none" strike="noStrike">
              <a:solidFill>
                <a:srgbClr val="1F2328"/>
              </a:solidFill>
              <a:latin typeface="Quattrocento Sans"/>
              <a:ea typeface="Quattrocento Sans"/>
              <a:cs typeface="Quattrocento Sans"/>
              <a:sym typeface="Quattrocento Sans"/>
            </a:endParaRPr>
          </a:p>
          <a:p>
            <a:pPr indent="0" lvl="0" marL="0" marR="0" rtl="0" algn="l">
              <a:spcBef>
                <a:spcPts val="1000"/>
              </a:spcBef>
              <a:spcAft>
                <a:spcPts val="0"/>
              </a:spcAft>
              <a:buClr>
                <a:schemeClr val="accent1"/>
              </a:buClr>
              <a:buSzPts val="960"/>
              <a:buFont typeface="Noto Sans Symbols"/>
              <a:buNone/>
            </a:pPr>
            <a:r>
              <a:t/>
            </a:r>
            <a:endParaRPr b="0" i="0" sz="1200" u="none" cap="none" strike="noStrike">
              <a:solidFill>
                <a:srgbClr val="1F2328"/>
              </a:solidFill>
              <a:latin typeface="Quattrocento Sans"/>
              <a:ea typeface="Quattrocento Sans"/>
              <a:cs typeface="Quattrocento Sans"/>
              <a:sym typeface="Quattrocento Sans"/>
            </a:endParaRPr>
          </a:p>
          <a:p>
            <a:pPr indent="0" lvl="0" marL="0" marR="0" rtl="0" algn="l">
              <a:spcBef>
                <a:spcPts val="1000"/>
              </a:spcBef>
              <a:spcAft>
                <a:spcPts val="0"/>
              </a:spcAft>
              <a:buClr>
                <a:schemeClr val="accent1"/>
              </a:buClr>
              <a:buSzPts val="880"/>
              <a:buFont typeface="Noto Sans Symbols"/>
              <a:buNone/>
            </a:pPr>
            <a:r>
              <a:t/>
            </a:r>
            <a:endParaRPr b="0" i="0" sz="1100" u="none" cap="none" strike="noStrike">
              <a:solidFill>
                <a:srgbClr val="000000"/>
              </a:solidFill>
              <a:latin typeface="Calibri"/>
              <a:ea typeface="Calibri"/>
              <a:cs typeface="Calibri"/>
              <a:sym typeface="Calibri"/>
            </a:endParaRPr>
          </a:p>
        </p:txBody>
      </p:sp>
      <p:pic>
        <p:nvPicPr>
          <p:cNvPr descr="Une image contenant texte, intérieur, capture d’écran&#10;&#10;Description générée automatiquement" id="301" name="Google Shape;301;p8"/>
          <p:cNvPicPr preferRelativeResize="0"/>
          <p:nvPr/>
        </p:nvPicPr>
        <p:blipFill rotWithShape="1">
          <a:blip r:embed="rId3">
            <a:alphaModFix/>
          </a:blip>
          <a:srcRect b="0" l="0" r="0" t="0"/>
          <a:stretch/>
        </p:blipFill>
        <p:spPr>
          <a:xfrm>
            <a:off x="2208142" y="3661384"/>
            <a:ext cx="7186244" cy="1341275"/>
          </a:xfrm>
          <a:prstGeom prst="rect">
            <a:avLst/>
          </a:prstGeom>
          <a:noFill/>
          <a:ln>
            <a:noFill/>
          </a:ln>
        </p:spPr>
      </p:pic>
      <p:pic>
        <p:nvPicPr>
          <p:cNvPr descr="Une image contenant texte&#10;&#10;Description générée automatiquement" id="302" name="Google Shape;302;p8"/>
          <p:cNvPicPr preferRelativeResize="0"/>
          <p:nvPr/>
        </p:nvPicPr>
        <p:blipFill rotWithShape="1">
          <a:blip r:embed="rId4">
            <a:alphaModFix/>
          </a:blip>
          <a:srcRect b="0" l="0" r="0" t="0"/>
          <a:stretch/>
        </p:blipFill>
        <p:spPr>
          <a:xfrm>
            <a:off x="1644682" y="5049512"/>
            <a:ext cx="8284419" cy="16826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9"/>
          <p:cNvSpPr txBox="1"/>
          <p:nvPr>
            <p:ph type="title"/>
          </p:nvPr>
        </p:nvSpPr>
        <p:spPr>
          <a:xfrm>
            <a:off x="1154954" y="1318725"/>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fr"/>
              <a:t>Preprocessing &amp; Feature Engineering &amp; Normalisation</a:t>
            </a:r>
            <a:endParaRPr/>
          </a:p>
          <a:p>
            <a:pPr indent="0" lvl="0" marL="0" rtl="0" algn="l">
              <a:spcBef>
                <a:spcPts val="0"/>
              </a:spcBef>
              <a:spcAft>
                <a:spcPts val="0"/>
              </a:spcAft>
              <a:buClr>
                <a:schemeClr val="lt2"/>
              </a:buClr>
              <a:buSzPts val="3600"/>
              <a:buFont typeface="Century Gothic"/>
              <a:buNone/>
            </a:pPr>
            <a:r>
              <a:t/>
            </a:r>
            <a:endParaRPr/>
          </a:p>
        </p:txBody>
      </p:sp>
      <p:sp>
        <p:nvSpPr>
          <p:cNvPr id="308" name="Google Shape;308;p9"/>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fr"/>
              <a:t>Normalisation</a:t>
            </a:r>
            <a:endParaRPr/>
          </a:p>
          <a:p>
            <a:pPr indent="0" lvl="0" marL="342900" rtl="0" algn="l">
              <a:spcBef>
                <a:spcPts val="1000"/>
              </a:spcBef>
              <a:spcAft>
                <a:spcPts val="0"/>
              </a:spcAft>
              <a:buNone/>
            </a:pPr>
            <a:r>
              <a:rPr lang="fr" sz="1400">
                <a:solidFill>
                  <a:srgbClr val="000000"/>
                </a:solidFill>
                <a:latin typeface="Calibri"/>
                <a:ea typeface="Calibri"/>
                <a:cs typeface="Calibri"/>
                <a:sym typeface="Calibri"/>
              </a:rPr>
              <a:t>La normalisation utilisée est min-max.</a:t>
            </a:r>
            <a:endParaRPr sz="1400">
              <a:solidFill>
                <a:srgbClr val="000000"/>
              </a:solidFill>
              <a:latin typeface="Calibri"/>
              <a:ea typeface="Calibri"/>
              <a:cs typeface="Calibri"/>
              <a:sym typeface="Calibri"/>
            </a:endParaRPr>
          </a:p>
          <a:p>
            <a:pPr indent="0" lvl="0" marL="0" rtl="0" algn="l">
              <a:spcBef>
                <a:spcPts val="1000"/>
              </a:spcBef>
              <a:spcAft>
                <a:spcPts val="0"/>
              </a:spcAft>
              <a:buSzPts val="880"/>
              <a:buNone/>
            </a:pPr>
            <a:r>
              <a:t/>
            </a:r>
            <a:endParaRPr sz="1100">
              <a:solidFill>
                <a:srgbClr val="000000"/>
              </a:solidFill>
              <a:latin typeface="Calibri"/>
              <a:ea typeface="Calibri"/>
              <a:cs typeface="Calibri"/>
              <a:sym typeface="Calibri"/>
            </a:endParaRPr>
          </a:p>
        </p:txBody>
      </p:sp>
      <p:pic>
        <p:nvPicPr>
          <p:cNvPr descr="Une image contenant texte&#10;&#10;Description générée automatiquement" id="309" name="Google Shape;309;p9"/>
          <p:cNvPicPr preferRelativeResize="0"/>
          <p:nvPr/>
        </p:nvPicPr>
        <p:blipFill rotWithShape="1">
          <a:blip r:embed="rId3">
            <a:alphaModFix/>
          </a:blip>
          <a:srcRect b="0" l="0" r="0" t="0"/>
          <a:stretch/>
        </p:blipFill>
        <p:spPr>
          <a:xfrm>
            <a:off x="2025469" y="3369199"/>
            <a:ext cx="5813777" cy="25495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alle Ion">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2023-06-28T14:58:13Z</dcterms:created>
</cp:coreProperties>
</file>