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8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1112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21/01/13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21/01/13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21/01/13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21/01/13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21/01/13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21/01/13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21/01/13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21/01/13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21/01/13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21/01/13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21/01/13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21/01/13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21/01/13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21/01/13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21/01/13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21/01/13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>
              <a:lnSpc>
                <a:spcPct val="50000"/>
              </a:lnSpc>
            </a:pPr>
            <a:r>
              <a:rPr lang="fr-FR" dirty="0" err="1" smtClean="0"/>
              <a:t>Rym</a:t>
            </a:r>
            <a:r>
              <a:rPr lang="fr-FR" dirty="0" smtClean="0"/>
              <a:t> </a:t>
            </a:r>
            <a:r>
              <a:rPr lang="fr-FR" dirty="0" err="1" smtClean="0"/>
              <a:t>Barkaoui</a:t>
            </a:r>
            <a:endParaRPr lang="fr-FR" dirty="0" smtClean="0"/>
          </a:p>
          <a:p>
            <a:pPr>
              <a:lnSpc>
                <a:spcPct val="50000"/>
              </a:lnSpc>
            </a:pPr>
            <a:r>
              <a:rPr lang="fr-FR" dirty="0" smtClean="0"/>
              <a:t>Mohamed </a:t>
            </a:r>
            <a:r>
              <a:rPr lang="fr-FR" dirty="0" err="1" smtClean="0"/>
              <a:t>Seffar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1237666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Data </a:t>
            </a:r>
            <a:r>
              <a:rPr lang="fr-FR" dirty="0" err="1" smtClean="0"/>
              <a:t>Mining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 on </a:t>
            </a:r>
            <a:r>
              <a:rPr lang="fr-FR" dirty="0" err="1" smtClean="0"/>
              <a:t>Hepatitis</a:t>
            </a:r>
            <a:r>
              <a:rPr lang="fr-FR" dirty="0" smtClean="0"/>
              <a:t> C </a:t>
            </a:r>
            <a:r>
              <a:rPr lang="fr-FR" dirty="0" err="1" smtClean="0"/>
              <a:t>effects</a:t>
            </a:r>
            <a:endParaRPr lang="fr-FR" dirty="0"/>
          </a:p>
        </p:txBody>
      </p:sp>
      <p:pic>
        <p:nvPicPr>
          <p:cNvPr id="4" name="Image 3" descr="upm-T.gi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959" y="3394985"/>
            <a:ext cx="2450441" cy="281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29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Evaluation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89" y="2616586"/>
            <a:ext cx="4769768" cy="314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89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110 </a:t>
            </a:r>
            <a:r>
              <a:rPr lang="fr-FR" dirty="0" err="1" smtClean="0"/>
              <a:t>correctly</a:t>
            </a:r>
            <a:r>
              <a:rPr lang="fr-FR" dirty="0" smtClean="0"/>
              <a:t>  </a:t>
            </a:r>
            <a:r>
              <a:rPr lang="fr-FR" dirty="0" err="1" smtClean="0"/>
              <a:t>classified</a:t>
            </a:r>
            <a:r>
              <a:rPr lang="fr-FR" dirty="0" smtClean="0"/>
              <a:t> instances out of 155 </a:t>
            </a:r>
            <a:r>
              <a:rPr lang="fr-FR" dirty="0" err="1" smtClean="0"/>
              <a:t>which</a:t>
            </a:r>
            <a:r>
              <a:rPr lang="fr-FR" dirty="0" smtClean="0"/>
              <a:t> corresponds to 74%.</a:t>
            </a:r>
          </a:p>
          <a:p>
            <a:r>
              <a:rPr lang="fr-FR" dirty="0" err="1" smtClean="0"/>
              <a:t>We</a:t>
            </a:r>
            <a:r>
              <a:rPr lang="fr-FR" dirty="0" smtClean="0"/>
              <a:t> have a </a:t>
            </a:r>
            <a:r>
              <a:rPr lang="fr-FR" dirty="0" err="1" smtClean="0"/>
              <a:t>mean</a:t>
            </a:r>
            <a:r>
              <a:rPr lang="fr-FR" dirty="0" smtClean="0"/>
              <a:t> </a:t>
            </a:r>
            <a:r>
              <a:rPr lang="fr-FR" dirty="0" err="1" smtClean="0"/>
              <a:t>absolute</a:t>
            </a:r>
            <a:r>
              <a:rPr lang="fr-FR" dirty="0" smtClean="0"/>
              <a:t> </a:t>
            </a:r>
            <a:r>
              <a:rPr lang="fr-FR" dirty="0" err="1" smtClean="0"/>
              <a:t>error</a:t>
            </a:r>
            <a:r>
              <a:rPr lang="fr-FR" dirty="0" smtClean="0"/>
              <a:t> of 82%</a:t>
            </a:r>
          </a:p>
          <a:p>
            <a:r>
              <a:rPr lang="fr-FR" dirty="0" err="1" smtClean="0"/>
              <a:t>Cost</a:t>
            </a:r>
            <a:r>
              <a:rPr lang="fr-FR" dirty="0" smtClean="0"/>
              <a:t>/</a:t>
            </a:r>
            <a:r>
              <a:rPr lang="fr-FR" dirty="0" err="1" smtClean="0"/>
              <a:t>Benefit</a:t>
            </a:r>
            <a:endParaRPr lang="fr-FR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395" y="4430946"/>
            <a:ext cx="4320540" cy="227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80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Evaluation</a:t>
            </a:r>
            <a:br>
              <a:rPr lang="fr-FR" dirty="0" smtClean="0"/>
            </a:br>
            <a:r>
              <a:rPr lang="fr-FR" dirty="0" err="1" smtClean="0"/>
              <a:t>Unbalanced</a:t>
            </a:r>
            <a:r>
              <a:rPr lang="fr-FR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Classes have </a:t>
            </a:r>
            <a:r>
              <a:rPr lang="fr-FR" dirty="0" err="1" smtClean="0"/>
              <a:t>unequal</a:t>
            </a:r>
            <a:r>
              <a:rPr lang="fr-FR" dirty="0" smtClean="0"/>
              <a:t> </a:t>
            </a:r>
            <a:r>
              <a:rPr lang="fr-FR" dirty="0" err="1" smtClean="0"/>
              <a:t>frequency</a:t>
            </a:r>
            <a:r>
              <a:rPr lang="fr-FR" dirty="0" smtClean="0"/>
              <a:t>: </a:t>
            </a:r>
            <a:r>
              <a:rPr lang="fr-FR" dirty="0" err="1" smtClean="0"/>
              <a:t>around</a:t>
            </a:r>
            <a:r>
              <a:rPr lang="fr-FR" dirty="0" smtClean="0"/>
              <a:t> 80% of class live and 20% of the class die. This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common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r>
              <a:rPr lang="fr-FR" dirty="0" smtClean="0"/>
              <a:t> on </a:t>
            </a:r>
            <a:r>
              <a:rPr lang="fr-FR" dirty="0" err="1" smtClean="0"/>
              <a:t>medical</a:t>
            </a:r>
            <a:r>
              <a:rPr lang="fr-FR" dirty="0" smtClean="0"/>
              <a:t> </a:t>
            </a:r>
            <a:r>
              <a:rPr lang="fr-FR" dirty="0" err="1" smtClean="0"/>
              <a:t>studies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Difficult</a:t>
            </a:r>
            <a:r>
              <a:rPr lang="fr-FR" dirty="0" smtClean="0"/>
              <a:t> to </a:t>
            </a:r>
            <a:r>
              <a:rPr lang="fr-FR" dirty="0" err="1" smtClean="0"/>
              <a:t>evaluate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classifier </a:t>
            </a:r>
            <a:r>
              <a:rPr lang="fr-FR" dirty="0" err="1" smtClean="0"/>
              <a:t>method</a:t>
            </a:r>
            <a:r>
              <a:rPr lang="fr-FR" dirty="0" smtClean="0"/>
              <a:t>.</a:t>
            </a:r>
          </a:p>
          <a:p>
            <a:r>
              <a:rPr lang="fr-FR" dirty="0" smtClean="0"/>
              <a:t>The solution </a:t>
            </a:r>
            <a:r>
              <a:rPr lang="fr-FR" dirty="0" err="1" smtClean="0"/>
              <a:t>is</a:t>
            </a:r>
            <a:r>
              <a:rPr lang="fr-FR" dirty="0" smtClean="0"/>
              <a:t> to </a:t>
            </a:r>
            <a:r>
              <a:rPr lang="fr-FR" dirty="0" err="1" smtClean="0"/>
              <a:t>build</a:t>
            </a:r>
            <a:r>
              <a:rPr lang="fr-FR" dirty="0" smtClean="0"/>
              <a:t> a </a:t>
            </a:r>
            <a:r>
              <a:rPr lang="fr-FR" dirty="0" err="1" smtClean="0"/>
              <a:t>balanced</a:t>
            </a:r>
            <a:r>
              <a:rPr lang="fr-FR" dirty="0" smtClean="0"/>
              <a:t> set of data and to </a:t>
            </a:r>
            <a:r>
              <a:rPr lang="fr-FR" dirty="0" err="1" smtClean="0"/>
              <a:t>re-classify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data.</a:t>
            </a:r>
          </a:p>
          <a:p>
            <a:r>
              <a:rPr lang="fr-FR" dirty="0" err="1" smtClean="0"/>
              <a:t>Randomly</a:t>
            </a:r>
            <a:r>
              <a:rPr lang="fr-FR" dirty="0" smtClean="0"/>
              <a:t> </a:t>
            </a:r>
            <a:r>
              <a:rPr lang="fr-FR" dirty="0" err="1" smtClean="0"/>
              <a:t>removing</a:t>
            </a:r>
            <a:r>
              <a:rPr lang="fr-FR" dirty="0" smtClean="0"/>
              <a:t> instance of the </a:t>
            </a:r>
            <a:r>
              <a:rPr lang="fr-FR" dirty="0" err="1" smtClean="0"/>
              <a:t>majority</a:t>
            </a:r>
            <a:r>
              <a:rPr lang="fr-FR" dirty="0" smtClean="0"/>
              <a:t> class </a:t>
            </a:r>
            <a:r>
              <a:rPr lang="fr-FR" dirty="0" err="1" smtClean="0"/>
              <a:t>until</a:t>
            </a:r>
            <a:r>
              <a:rPr lang="fr-FR" dirty="0" smtClean="0"/>
              <a:t> the </a:t>
            </a:r>
            <a:r>
              <a:rPr lang="fr-FR" dirty="0" err="1" smtClean="0"/>
              <a:t>two</a:t>
            </a:r>
            <a:r>
              <a:rPr lang="fr-FR" dirty="0" smtClean="0"/>
              <a:t> classes are </a:t>
            </a:r>
            <a:r>
              <a:rPr lang="fr-FR" dirty="0" err="1" smtClean="0"/>
              <a:t>balanced</a:t>
            </a:r>
            <a:r>
              <a:rPr lang="fr-F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56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86514"/>
            <a:ext cx="7886700" cy="3403458"/>
          </a:xfrm>
        </p:spPr>
        <p:txBody>
          <a:bodyPr/>
          <a:lstStyle/>
          <a:p>
            <a:r>
              <a:rPr lang="fr-FR" dirty="0" smtClean="0"/>
              <a:t>Our </a:t>
            </a:r>
            <a:r>
              <a:rPr lang="fr-FR" dirty="0" err="1" smtClean="0"/>
              <a:t>balanced</a:t>
            </a:r>
            <a:r>
              <a:rPr lang="fr-FR" dirty="0" smtClean="0"/>
              <a:t> set of data </a:t>
            </a:r>
            <a:r>
              <a:rPr lang="fr-FR" dirty="0" err="1" smtClean="0"/>
              <a:t>give</a:t>
            </a:r>
            <a:r>
              <a:rPr lang="fr-FR" dirty="0" smtClean="0"/>
              <a:t> us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342900" lvl="1" indent="0">
              <a:buNone/>
            </a:pPr>
            <a:endParaRPr lang="fr-FR" sz="2400" dirty="0"/>
          </a:p>
          <a:p>
            <a:pPr marL="342900" lvl="1" indent="0">
              <a:buNone/>
            </a:pPr>
            <a:endParaRPr lang="fr-FR" sz="2400" dirty="0"/>
          </a:p>
          <a:p>
            <a:pPr marL="342900" lvl="1" indent="0">
              <a:buNone/>
            </a:pPr>
            <a:endParaRPr lang="fr-FR" sz="2400" dirty="0"/>
          </a:p>
          <a:p>
            <a:pPr marL="342900" lvl="1" indent="0">
              <a:buNone/>
            </a:pPr>
            <a:endParaRPr lang="fr-FR" sz="2400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342900" lvl="1" indent="0">
              <a:buNone/>
            </a:pPr>
            <a:endParaRPr lang="fr-F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1167801"/>
            <a:ext cx="78867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dirty="0"/>
              <a:t>Evaluation</a:t>
            </a:r>
            <a:endParaRPr lang="en-US" sz="3300" dirty="0"/>
          </a:p>
        </p:txBody>
      </p:sp>
      <p:pic>
        <p:nvPicPr>
          <p:cNvPr id="6" name="Picture 5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832" y="2747891"/>
            <a:ext cx="4080510" cy="286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24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balanced</a:t>
            </a:r>
            <a:r>
              <a:rPr lang="fr-FR" dirty="0" smtClean="0"/>
              <a:t> set </a:t>
            </a:r>
            <a:r>
              <a:rPr lang="fr-FR" dirty="0" err="1" smtClean="0"/>
              <a:t>reduce</a:t>
            </a:r>
            <a:r>
              <a:rPr lang="fr-FR" dirty="0" smtClean="0"/>
              <a:t> the relative </a:t>
            </a:r>
            <a:r>
              <a:rPr lang="fr-FR" dirty="0" err="1" smtClean="0"/>
              <a:t>absolute</a:t>
            </a:r>
            <a:r>
              <a:rPr lang="fr-FR" dirty="0" smtClean="0"/>
              <a:t> </a:t>
            </a:r>
            <a:r>
              <a:rPr lang="fr-FR" dirty="0" err="1" smtClean="0"/>
              <a:t>error</a:t>
            </a:r>
            <a:r>
              <a:rPr lang="fr-FR" dirty="0" smtClean="0"/>
              <a:t>. But the </a:t>
            </a:r>
            <a:r>
              <a:rPr lang="fr-FR" dirty="0" err="1" smtClean="0"/>
              <a:t>accuracy</a:t>
            </a:r>
            <a:r>
              <a:rPr lang="fr-FR" dirty="0" smtClean="0"/>
              <a:t> of the classification drop (79% to 49%)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195" y="3527264"/>
            <a:ext cx="5261610" cy="242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54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 err="1" smtClean="0"/>
              <a:t>We</a:t>
            </a:r>
            <a:r>
              <a:rPr lang="fr-FR" dirty="0" smtClean="0"/>
              <a:t> have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careful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working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medical</a:t>
            </a:r>
            <a:r>
              <a:rPr lang="fr-FR" dirty="0" smtClean="0"/>
              <a:t> </a:t>
            </a:r>
            <a:r>
              <a:rPr lang="fr-FR" dirty="0" err="1" smtClean="0"/>
              <a:t>dataset</a:t>
            </a:r>
            <a:endParaRPr lang="fr-FR" dirty="0" smtClean="0"/>
          </a:p>
          <a:p>
            <a:pPr lvl="1"/>
            <a:r>
              <a:rPr lang="fr-FR" dirty="0" err="1" smtClean="0"/>
              <a:t>Replacing</a:t>
            </a:r>
            <a:r>
              <a:rPr lang="fr-FR" dirty="0" smtClean="0"/>
              <a:t> </a:t>
            </a:r>
            <a:r>
              <a:rPr lang="fr-FR" dirty="0" err="1" smtClean="0"/>
              <a:t>missing</a:t>
            </a:r>
            <a:r>
              <a:rPr lang="fr-FR" dirty="0" smtClean="0"/>
              <a:t> data</a:t>
            </a:r>
          </a:p>
          <a:p>
            <a:pPr lvl="1"/>
            <a:r>
              <a:rPr lang="fr-FR" dirty="0" err="1" smtClean="0"/>
              <a:t>Working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unbalanced</a:t>
            </a:r>
            <a:r>
              <a:rPr lang="fr-FR" dirty="0" smtClean="0"/>
              <a:t> data live/die</a:t>
            </a:r>
          </a:p>
          <a:p>
            <a:pPr lvl="1"/>
            <a:endParaRPr lang="fr-FR" dirty="0" smtClean="0"/>
          </a:p>
          <a:p>
            <a:pPr marL="34925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5427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 err="1" smtClean="0"/>
              <a:t>We</a:t>
            </a:r>
            <a:r>
              <a:rPr lang="fr-FR" dirty="0" smtClean="0"/>
              <a:t> have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careful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working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medical</a:t>
            </a:r>
            <a:r>
              <a:rPr lang="fr-FR" dirty="0" smtClean="0"/>
              <a:t> </a:t>
            </a:r>
            <a:r>
              <a:rPr lang="fr-FR" dirty="0" err="1" smtClean="0"/>
              <a:t>dataset</a:t>
            </a:r>
            <a:endParaRPr lang="fr-FR" dirty="0" smtClean="0"/>
          </a:p>
          <a:p>
            <a:pPr lvl="1"/>
            <a:r>
              <a:rPr lang="fr-FR" dirty="0" err="1" smtClean="0"/>
              <a:t>Replacing</a:t>
            </a:r>
            <a:r>
              <a:rPr lang="fr-FR" dirty="0" smtClean="0"/>
              <a:t> </a:t>
            </a:r>
            <a:r>
              <a:rPr lang="fr-FR" dirty="0" err="1" smtClean="0"/>
              <a:t>missing</a:t>
            </a:r>
            <a:r>
              <a:rPr lang="fr-FR" dirty="0" smtClean="0"/>
              <a:t> data</a:t>
            </a:r>
          </a:p>
          <a:p>
            <a:pPr lvl="1"/>
            <a:r>
              <a:rPr lang="fr-FR" dirty="0" err="1" smtClean="0"/>
              <a:t>Working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unbalanced</a:t>
            </a:r>
            <a:r>
              <a:rPr lang="fr-FR" dirty="0" smtClean="0"/>
              <a:t> data live/die</a:t>
            </a:r>
          </a:p>
          <a:p>
            <a:pPr lvl="1"/>
            <a:endParaRPr lang="fr-FR" dirty="0" smtClean="0"/>
          </a:p>
          <a:p>
            <a:pPr marL="34925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8314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Outline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</a:p>
          <a:p>
            <a:r>
              <a:rPr lang="fr-FR" dirty="0" err="1" smtClean="0"/>
              <a:t>Presentation</a:t>
            </a:r>
            <a:r>
              <a:rPr lang="fr-FR" dirty="0" smtClean="0"/>
              <a:t> of Data</a:t>
            </a:r>
          </a:p>
          <a:p>
            <a:r>
              <a:rPr lang="fr-FR" dirty="0" smtClean="0"/>
              <a:t>Data </a:t>
            </a:r>
            <a:r>
              <a:rPr lang="fr-FR" dirty="0" err="1" smtClean="0"/>
              <a:t>preparation</a:t>
            </a:r>
            <a:r>
              <a:rPr lang="fr-FR" dirty="0" smtClean="0"/>
              <a:t> : Handling </a:t>
            </a:r>
            <a:r>
              <a:rPr lang="fr-FR" dirty="0" err="1" smtClean="0"/>
              <a:t>Missing</a:t>
            </a:r>
            <a:r>
              <a:rPr lang="fr-FR" dirty="0" smtClean="0"/>
              <a:t> Datas</a:t>
            </a:r>
          </a:p>
          <a:p>
            <a:r>
              <a:rPr lang="fr-FR" dirty="0" smtClean="0"/>
              <a:t>Data </a:t>
            </a:r>
            <a:r>
              <a:rPr lang="fr-FR" dirty="0" err="1" smtClean="0"/>
              <a:t>mining</a:t>
            </a:r>
            <a:r>
              <a:rPr lang="fr-FR" dirty="0" smtClean="0"/>
              <a:t> goal</a:t>
            </a:r>
          </a:p>
          <a:p>
            <a:r>
              <a:rPr lang="fr-FR" dirty="0" smtClean="0"/>
              <a:t>Evaluation</a:t>
            </a:r>
          </a:p>
          <a:p>
            <a:r>
              <a:rPr lang="fr-FR" dirty="0" smtClean="0"/>
              <a:t>Conclusion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2722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err="1" smtClean="0"/>
              <a:t>Presentation</a:t>
            </a:r>
            <a:r>
              <a:rPr lang="fr-FR" sz="4800" dirty="0" smtClean="0"/>
              <a:t> </a:t>
            </a:r>
            <a:endParaRPr lang="fr-FR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32969" y="2094058"/>
            <a:ext cx="7610476" cy="3670767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r>
              <a:rPr lang="en-US" sz="2800" dirty="0" smtClean="0"/>
              <a:t>Hepatitis C </a:t>
            </a:r>
          </a:p>
          <a:p>
            <a:pPr lvl="1"/>
            <a:r>
              <a:rPr lang="en-US" sz="2400" dirty="0" smtClean="0"/>
              <a:t>infectious disease </a:t>
            </a:r>
          </a:p>
          <a:p>
            <a:pPr lvl="1"/>
            <a:r>
              <a:rPr lang="en-US" sz="2400" dirty="0" smtClean="0"/>
              <a:t>Asymptomatic</a:t>
            </a:r>
          </a:p>
          <a:p>
            <a:pPr lvl="1"/>
            <a:r>
              <a:rPr lang="en-US" sz="2400" dirty="0" smtClean="0"/>
              <a:t>Lead to liver failure, liver cancer or life-threatening esophageal and gastric </a:t>
            </a:r>
            <a:r>
              <a:rPr lang="en-US" sz="2400" dirty="0" err="1" smtClean="0"/>
              <a:t>varices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917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217" y="2410181"/>
            <a:ext cx="8395596" cy="3696257"/>
          </a:xfrm>
        </p:spPr>
        <p:txBody>
          <a:bodyPr numCol="2">
            <a:normAutofit fontScale="25000" lnSpcReduction="20000"/>
          </a:bodyPr>
          <a:lstStyle/>
          <a:p>
            <a:pPr marL="349250" lvl="1" indent="0">
              <a:buNone/>
            </a:pPr>
            <a:endParaRPr lang="fr-FR" sz="1400" dirty="0" smtClean="0"/>
          </a:p>
          <a:p>
            <a:pPr marL="349250" lvl="1" indent="0">
              <a:buNone/>
            </a:pPr>
            <a:endParaRPr lang="fr-FR" sz="5600" dirty="0" smtClean="0"/>
          </a:p>
          <a:p>
            <a:pPr lvl="1"/>
            <a:r>
              <a:rPr lang="fr-FR" sz="5600" dirty="0" smtClean="0"/>
              <a:t>@</a:t>
            </a:r>
            <a:r>
              <a:rPr lang="fr-FR" sz="5600" dirty="0"/>
              <a:t>relation '</a:t>
            </a:r>
            <a:r>
              <a:rPr lang="fr-FR" sz="5600" dirty="0" err="1"/>
              <a:t>hepatitis-domain</a:t>
            </a:r>
            <a:r>
              <a:rPr lang="fr-FR" sz="5600" dirty="0"/>
              <a:t>' </a:t>
            </a:r>
            <a:endParaRPr lang="fr-FR" sz="5600" dirty="0" smtClean="0"/>
          </a:p>
          <a:p>
            <a:pPr lvl="1"/>
            <a:r>
              <a:rPr lang="fr-FR" sz="5600" dirty="0" smtClean="0"/>
              <a:t>@</a:t>
            </a:r>
            <a:r>
              <a:rPr lang="fr-FR" sz="5600" dirty="0" err="1"/>
              <a:t>attribute</a:t>
            </a:r>
            <a:r>
              <a:rPr lang="fr-FR" sz="5600" dirty="0"/>
              <a:t> 'AGE' </a:t>
            </a:r>
            <a:r>
              <a:rPr lang="fr-FR" sz="5600" dirty="0" err="1"/>
              <a:t>integer</a:t>
            </a:r>
            <a:r>
              <a:rPr lang="fr-FR" sz="5600" dirty="0"/>
              <a:t> </a:t>
            </a:r>
            <a:endParaRPr lang="fr-FR" sz="5600" dirty="0" smtClean="0"/>
          </a:p>
          <a:p>
            <a:pPr lvl="1"/>
            <a:r>
              <a:rPr lang="fr-FR" sz="5600" dirty="0" smtClean="0"/>
              <a:t>@</a:t>
            </a:r>
            <a:r>
              <a:rPr lang="fr-FR" sz="5600" dirty="0" err="1"/>
              <a:t>attribute</a:t>
            </a:r>
            <a:r>
              <a:rPr lang="fr-FR" sz="5600" dirty="0"/>
              <a:t> 'SEX' { 2, 1} </a:t>
            </a:r>
            <a:endParaRPr lang="fr-FR" sz="5600" dirty="0" smtClean="0"/>
          </a:p>
          <a:p>
            <a:pPr lvl="1"/>
            <a:r>
              <a:rPr lang="fr-FR" sz="5600" dirty="0" smtClean="0"/>
              <a:t>@</a:t>
            </a:r>
            <a:r>
              <a:rPr lang="fr-FR" sz="5600" dirty="0" err="1"/>
              <a:t>attribute</a:t>
            </a:r>
            <a:r>
              <a:rPr lang="fr-FR" sz="5600" dirty="0"/>
              <a:t> 'STEROID' { 1, 2</a:t>
            </a:r>
            <a:r>
              <a:rPr lang="fr-FR" sz="5600" dirty="0" smtClean="0"/>
              <a:t>}</a:t>
            </a:r>
          </a:p>
          <a:p>
            <a:pPr lvl="1"/>
            <a:r>
              <a:rPr lang="fr-FR" sz="5600" dirty="0" smtClean="0"/>
              <a:t> </a:t>
            </a:r>
            <a:r>
              <a:rPr lang="fr-FR" sz="5600" dirty="0"/>
              <a:t>@</a:t>
            </a:r>
            <a:r>
              <a:rPr lang="fr-FR" sz="5600" dirty="0" err="1"/>
              <a:t>attribute</a:t>
            </a:r>
            <a:r>
              <a:rPr lang="fr-FR" sz="5600" dirty="0"/>
              <a:t> 'ANTIVIRALS' { 2, 1</a:t>
            </a:r>
            <a:r>
              <a:rPr lang="fr-FR" sz="5600" dirty="0" smtClean="0"/>
              <a:t>}</a:t>
            </a:r>
          </a:p>
          <a:p>
            <a:pPr lvl="1"/>
            <a:r>
              <a:rPr lang="fr-FR" sz="5600" dirty="0" smtClean="0"/>
              <a:t> </a:t>
            </a:r>
            <a:r>
              <a:rPr lang="fr-FR" sz="5600" dirty="0"/>
              <a:t>@</a:t>
            </a:r>
            <a:r>
              <a:rPr lang="fr-FR" sz="5600" dirty="0" err="1"/>
              <a:t>attribute</a:t>
            </a:r>
            <a:r>
              <a:rPr lang="fr-FR" sz="5600" dirty="0"/>
              <a:t> 'FATIGUE' { 2, 1} </a:t>
            </a:r>
            <a:endParaRPr lang="fr-FR" sz="5600" dirty="0" smtClean="0"/>
          </a:p>
          <a:p>
            <a:pPr lvl="1"/>
            <a:r>
              <a:rPr lang="fr-FR" sz="5600" dirty="0" smtClean="0"/>
              <a:t>@</a:t>
            </a:r>
            <a:r>
              <a:rPr lang="fr-FR" sz="5600" dirty="0" err="1"/>
              <a:t>attribute</a:t>
            </a:r>
            <a:r>
              <a:rPr lang="fr-FR" sz="5600" dirty="0"/>
              <a:t> 'MALAISE' { 2, 1} </a:t>
            </a:r>
            <a:endParaRPr lang="fr-FR" sz="5600" dirty="0" smtClean="0"/>
          </a:p>
          <a:p>
            <a:pPr lvl="1"/>
            <a:r>
              <a:rPr lang="fr-FR" sz="5600" dirty="0" smtClean="0"/>
              <a:t>@</a:t>
            </a:r>
            <a:r>
              <a:rPr lang="fr-FR" sz="5600" dirty="0" err="1"/>
              <a:t>attribute</a:t>
            </a:r>
            <a:r>
              <a:rPr lang="fr-FR" sz="5600" dirty="0"/>
              <a:t> 'ANOREXIA' { 2, 1</a:t>
            </a:r>
            <a:r>
              <a:rPr lang="fr-FR" sz="5600" dirty="0" smtClean="0"/>
              <a:t>}</a:t>
            </a:r>
          </a:p>
          <a:p>
            <a:pPr lvl="1"/>
            <a:r>
              <a:rPr lang="fr-FR" sz="5600" dirty="0" smtClean="0"/>
              <a:t> </a:t>
            </a:r>
            <a:r>
              <a:rPr lang="fr-FR" sz="5600" dirty="0"/>
              <a:t>@</a:t>
            </a:r>
            <a:r>
              <a:rPr lang="fr-FR" sz="5600" dirty="0" err="1"/>
              <a:t>attribute</a:t>
            </a:r>
            <a:r>
              <a:rPr lang="fr-FR" sz="5600" dirty="0"/>
              <a:t> 'LIVER_BIG' { 1, 2} </a:t>
            </a:r>
            <a:endParaRPr lang="fr-FR" sz="5600" dirty="0" smtClean="0"/>
          </a:p>
          <a:p>
            <a:pPr lvl="1"/>
            <a:r>
              <a:rPr lang="fr-FR" sz="5600" dirty="0" smtClean="0"/>
              <a:t>@</a:t>
            </a:r>
            <a:r>
              <a:rPr lang="fr-FR" sz="5600" dirty="0" err="1"/>
              <a:t>attribute</a:t>
            </a:r>
            <a:r>
              <a:rPr lang="fr-FR" sz="5600" dirty="0"/>
              <a:t> 'LIVER_FIRM' { 2, 1} </a:t>
            </a:r>
            <a:endParaRPr lang="fr-FR" sz="5600" dirty="0" smtClean="0"/>
          </a:p>
          <a:p>
            <a:pPr lvl="1"/>
            <a:r>
              <a:rPr lang="fr-FR" sz="5600" dirty="0" smtClean="0"/>
              <a:t>@</a:t>
            </a:r>
            <a:r>
              <a:rPr lang="fr-FR" sz="5600" dirty="0" err="1"/>
              <a:t>attribute</a:t>
            </a:r>
            <a:r>
              <a:rPr lang="fr-FR" sz="5600" dirty="0"/>
              <a:t> 'SPLEEN_PALPABLE' { 2, 1</a:t>
            </a:r>
            <a:r>
              <a:rPr lang="fr-FR" sz="5600" dirty="0" smtClean="0"/>
              <a:t>}</a:t>
            </a:r>
          </a:p>
          <a:p>
            <a:pPr lvl="1"/>
            <a:r>
              <a:rPr lang="fr-FR" sz="5600" dirty="0" smtClean="0"/>
              <a:t> </a:t>
            </a:r>
            <a:r>
              <a:rPr lang="fr-FR" sz="5600" dirty="0"/>
              <a:t>@</a:t>
            </a:r>
            <a:r>
              <a:rPr lang="fr-FR" sz="5600" dirty="0" err="1"/>
              <a:t>attribute</a:t>
            </a:r>
            <a:r>
              <a:rPr lang="fr-FR" sz="5600" dirty="0"/>
              <a:t> 'SPIDERS' { 2, 1</a:t>
            </a:r>
            <a:r>
              <a:rPr lang="fr-FR" sz="5600" dirty="0" smtClean="0"/>
              <a:t>}</a:t>
            </a:r>
          </a:p>
          <a:p>
            <a:pPr lvl="1"/>
            <a:r>
              <a:rPr lang="fr-FR" sz="5600" dirty="0" smtClean="0"/>
              <a:t> </a:t>
            </a:r>
            <a:r>
              <a:rPr lang="fr-FR" sz="5600" dirty="0"/>
              <a:t>@</a:t>
            </a:r>
            <a:r>
              <a:rPr lang="fr-FR" sz="5600" dirty="0" err="1"/>
              <a:t>attribute</a:t>
            </a:r>
            <a:r>
              <a:rPr lang="fr-FR" sz="5600" dirty="0"/>
              <a:t> 'ASCITES' { 2, 1</a:t>
            </a:r>
            <a:r>
              <a:rPr lang="fr-FR" sz="5600" dirty="0" smtClean="0"/>
              <a:t>}</a:t>
            </a:r>
          </a:p>
          <a:p>
            <a:pPr lvl="1"/>
            <a:endParaRPr lang="fr-FR" sz="5600" dirty="0"/>
          </a:p>
          <a:p>
            <a:pPr marL="349250" lvl="1" indent="0">
              <a:buNone/>
            </a:pPr>
            <a:endParaRPr lang="fr-FR" sz="5600" dirty="0"/>
          </a:p>
          <a:p>
            <a:pPr marL="349250" lvl="1" indent="0">
              <a:buNone/>
            </a:pPr>
            <a:endParaRPr lang="fr-FR" sz="5600" dirty="0" smtClean="0"/>
          </a:p>
          <a:p>
            <a:pPr marL="349250" lvl="1" indent="0">
              <a:buNone/>
            </a:pPr>
            <a:endParaRPr lang="fr-FR" sz="5600" dirty="0" smtClean="0"/>
          </a:p>
          <a:p>
            <a:pPr lvl="1"/>
            <a:r>
              <a:rPr lang="fr-FR" sz="5600" dirty="0"/>
              <a:t> @</a:t>
            </a:r>
            <a:r>
              <a:rPr lang="fr-FR" sz="5600" dirty="0" err="1"/>
              <a:t>attribute</a:t>
            </a:r>
            <a:r>
              <a:rPr lang="fr-FR" sz="5600" dirty="0"/>
              <a:t> 'VARICES' { 2, 1}</a:t>
            </a:r>
          </a:p>
          <a:p>
            <a:pPr lvl="1"/>
            <a:r>
              <a:rPr lang="fr-FR" sz="5600" dirty="0"/>
              <a:t> @</a:t>
            </a:r>
            <a:r>
              <a:rPr lang="fr-FR" sz="5600" dirty="0" err="1"/>
              <a:t>attribute</a:t>
            </a:r>
            <a:r>
              <a:rPr lang="fr-FR" sz="5600" dirty="0"/>
              <a:t> 'BILIRUBIN' real </a:t>
            </a:r>
          </a:p>
          <a:p>
            <a:pPr lvl="1"/>
            <a:r>
              <a:rPr lang="fr-FR" sz="5600" dirty="0"/>
              <a:t>@</a:t>
            </a:r>
            <a:r>
              <a:rPr lang="fr-FR" sz="5600" dirty="0" err="1"/>
              <a:t>attribute</a:t>
            </a:r>
            <a:r>
              <a:rPr lang="fr-FR" sz="5600" dirty="0"/>
              <a:t> 'ALK_PHOSPHATE' </a:t>
            </a:r>
            <a:r>
              <a:rPr lang="fr-FR" sz="5600" dirty="0" err="1"/>
              <a:t>integer</a:t>
            </a:r>
            <a:endParaRPr lang="fr-FR" sz="5600" dirty="0"/>
          </a:p>
          <a:p>
            <a:pPr lvl="1"/>
            <a:r>
              <a:rPr lang="fr-FR" sz="5600" dirty="0"/>
              <a:t>@</a:t>
            </a:r>
            <a:r>
              <a:rPr lang="fr-FR" sz="5600" dirty="0" err="1"/>
              <a:t>attribute</a:t>
            </a:r>
            <a:r>
              <a:rPr lang="fr-FR" sz="5600" dirty="0"/>
              <a:t> 'SGOT' </a:t>
            </a:r>
            <a:r>
              <a:rPr lang="fr-FR" sz="5600" dirty="0" err="1"/>
              <a:t>integer</a:t>
            </a:r>
            <a:r>
              <a:rPr lang="fr-FR" sz="5600" dirty="0"/>
              <a:t> </a:t>
            </a:r>
            <a:endParaRPr lang="fr-FR" sz="5600" dirty="0" smtClean="0"/>
          </a:p>
          <a:p>
            <a:pPr lvl="1"/>
            <a:r>
              <a:rPr lang="fr-FR" sz="5600" dirty="0" smtClean="0"/>
              <a:t>@</a:t>
            </a:r>
            <a:r>
              <a:rPr lang="fr-FR" sz="5600" dirty="0" err="1"/>
              <a:t>attribute</a:t>
            </a:r>
            <a:r>
              <a:rPr lang="fr-FR" sz="5600" dirty="0"/>
              <a:t> 'ALBUMIN' real </a:t>
            </a:r>
          </a:p>
          <a:p>
            <a:pPr lvl="1"/>
            <a:r>
              <a:rPr lang="fr-FR" sz="5600" dirty="0"/>
              <a:t>@</a:t>
            </a:r>
            <a:r>
              <a:rPr lang="fr-FR" sz="5600" dirty="0" err="1"/>
              <a:t>attribute</a:t>
            </a:r>
            <a:r>
              <a:rPr lang="fr-FR" sz="5600" dirty="0"/>
              <a:t> 'PROTIME' </a:t>
            </a:r>
            <a:r>
              <a:rPr lang="fr-FR" sz="5600" dirty="0" err="1"/>
              <a:t>integer</a:t>
            </a:r>
            <a:r>
              <a:rPr lang="fr-FR" sz="5600" dirty="0"/>
              <a:t> </a:t>
            </a:r>
          </a:p>
          <a:p>
            <a:pPr lvl="1"/>
            <a:r>
              <a:rPr lang="fr-FR" sz="5600" dirty="0"/>
              <a:t>@</a:t>
            </a:r>
            <a:r>
              <a:rPr lang="fr-FR" sz="5600" dirty="0" err="1"/>
              <a:t>attribute</a:t>
            </a:r>
            <a:r>
              <a:rPr lang="fr-FR" sz="5600" dirty="0"/>
              <a:t> 'HISTOLOGY' { 1, 2} </a:t>
            </a:r>
          </a:p>
          <a:p>
            <a:pPr lvl="1"/>
            <a:r>
              <a:rPr lang="fr-FR" sz="5600" dirty="0"/>
              <a:t>@</a:t>
            </a:r>
            <a:r>
              <a:rPr lang="fr-FR" sz="5600" dirty="0" err="1"/>
              <a:t>attribute</a:t>
            </a:r>
            <a:r>
              <a:rPr lang="fr-FR" sz="5600" dirty="0"/>
              <a:t> 'Class' { 'DIE', 'LIVE'} </a:t>
            </a:r>
          </a:p>
          <a:p>
            <a:pPr lvl="1"/>
            <a:endParaRPr lang="fr-FR" sz="5600" dirty="0" smtClean="0"/>
          </a:p>
          <a:p>
            <a:pPr lvl="8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1405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Handling </a:t>
            </a:r>
            <a:r>
              <a:rPr lang="fr-FR" dirty="0" err="1"/>
              <a:t>missing</a:t>
            </a:r>
            <a:r>
              <a:rPr lang="fr-FR" dirty="0"/>
              <a:t> </a:t>
            </a:r>
            <a:r>
              <a:rPr lang="fr-FR" dirty="0" err="1"/>
              <a:t>data’s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err="1" smtClean="0"/>
              <a:t>Mean</a:t>
            </a:r>
            <a:r>
              <a:rPr lang="fr-FR" sz="2800" dirty="0" smtClean="0"/>
              <a:t>/Mode </a:t>
            </a:r>
            <a:r>
              <a:rPr lang="fr-FR" sz="2800" dirty="0" err="1" smtClean="0"/>
              <a:t>method</a:t>
            </a:r>
            <a:endParaRPr lang="fr-FR" sz="2800" dirty="0" smtClean="0"/>
          </a:p>
          <a:p>
            <a:pPr lvl="1"/>
            <a:r>
              <a:rPr lang="fr-FR" sz="2400" dirty="0" err="1"/>
              <a:t>Mean</a:t>
            </a:r>
            <a:r>
              <a:rPr lang="fr-FR" sz="2400" dirty="0"/>
              <a:t> </a:t>
            </a: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numeric</a:t>
            </a:r>
            <a:endParaRPr lang="fr-FR" sz="2400" dirty="0"/>
          </a:p>
          <a:p>
            <a:pPr lvl="1"/>
            <a:r>
              <a:rPr lang="fr-FR" sz="2400" dirty="0" smtClean="0"/>
              <a:t>Mode </a:t>
            </a: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smtClean="0"/>
              <a:t>nominal</a:t>
            </a:r>
            <a:endParaRPr lang="fr-FR" sz="2800" dirty="0"/>
          </a:p>
          <a:p>
            <a:endParaRPr lang="fr-FR" sz="2800" dirty="0" smtClean="0"/>
          </a:p>
          <a:p>
            <a:pPr lvl="1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960533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mining</a:t>
            </a:r>
            <a:r>
              <a:rPr lang="fr-FR" dirty="0"/>
              <a:t> goals: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smtClean="0"/>
              <a:t>Is a </a:t>
            </a:r>
            <a:r>
              <a:rPr lang="fr-FR" sz="2800" dirty="0"/>
              <a:t>new patient </a:t>
            </a:r>
            <a:r>
              <a:rPr lang="fr-FR" sz="2800" dirty="0" smtClean="0"/>
              <a:t>more </a:t>
            </a:r>
            <a:r>
              <a:rPr lang="fr-FR" sz="2800" dirty="0" err="1"/>
              <a:t>likely</a:t>
            </a:r>
            <a:r>
              <a:rPr lang="fr-FR" sz="2800" dirty="0"/>
              <a:t> to die or to live </a:t>
            </a:r>
            <a:r>
              <a:rPr lang="fr-FR" sz="2800" dirty="0" err="1"/>
              <a:t>based</a:t>
            </a:r>
            <a:r>
              <a:rPr lang="fr-FR" sz="2800" dirty="0"/>
              <a:t> on </a:t>
            </a:r>
            <a:r>
              <a:rPr lang="fr-FR" sz="2800" dirty="0" err="1"/>
              <a:t>his</a:t>
            </a:r>
            <a:r>
              <a:rPr lang="fr-FR" sz="2800" dirty="0"/>
              <a:t> “</a:t>
            </a:r>
            <a:r>
              <a:rPr lang="fr-FR" sz="2800" dirty="0" err="1"/>
              <a:t>parameters</a:t>
            </a:r>
            <a:r>
              <a:rPr lang="fr-FR" sz="2800" dirty="0" smtClean="0"/>
              <a:t>”?</a:t>
            </a:r>
            <a:endParaRPr lang="fr-FR" sz="2800" dirty="0"/>
          </a:p>
          <a:p>
            <a:r>
              <a:rPr lang="fr-FR" sz="2800" dirty="0" err="1" smtClean="0"/>
              <a:t>Algorithm</a:t>
            </a:r>
            <a:r>
              <a:rPr lang="fr-FR" sz="2800" dirty="0" smtClean="0"/>
              <a:t> </a:t>
            </a:r>
            <a:r>
              <a:rPr lang="fr-FR" sz="2800" dirty="0" err="1" smtClean="0"/>
              <a:t>chosen</a:t>
            </a:r>
            <a:r>
              <a:rPr lang="fr-FR" sz="2800" dirty="0" smtClean="0"/>
              <a:t> : J48</a:t>
            </a:r>
          </a:p>
          <a:p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2086885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4" y="829309"/>
            <a:ext cx="8962546" cy="523501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447630" y="492402"/>
            <a:ext cx="53917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Rate of </a:t>
            </a:r>
            <a:r>
              <a:rPr lang="fr-FR" sz="2000" b="1" dirty="0" err="1">
                <a:solidFill>
                  <a:srgbClr val="FF0000"/>
                </a:solidFill>
              </a:rPr>
              <a:t>correctly</a:t>
            </a:r>
            <a:r>
              <a:rPr lang="fr-FR" sz="2000" b="1" dirty="0">
                <a:solidFill>
                  <a:srgbClr val="FF0000"/>
                </a:solidFill>
              </a:rPr>
              <a:t> </a:t>
            </a:r>
            <a:r>
              <a:rPr lang="fr-FR" sz="2000" b="1" dirty="0" err="1">
                <a:solidFill>
                  <a:srgbClr val="FF0000"/>
                </a:solidFill>
              </a:rPr>
              <a:t>classified</a:t>
            </a:r>
            <a:r>
              <a:rPr lang="fr-FR" sz="2000" b="1" dirty="0">
                <a:solidFill>
                  <a:srgbClr val="FF0000"/>
                </a:solidFill>
              </a:rPr>
              <a:t> instances:  75%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255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After</a:t>
            </a:r>
            <a:r>
              <a:rPr lang="fr-FR" dirty="0" smtClean="0"/>
              <a:t> running j48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obtain</a:t>
            </a:r>
            <a:r>
              <a:rPr lang="fr-FR" dirty="0" smtClean="0"/>
              <a:t> the </a:t>
            </a:r>
            <a:r>
              <a:rPr lang="fr-FR" dirty="0" err="1" smtClean="0"/>
              <a:t>following</a:t>
            </a:r>
            <a:r>
              <a:rPr lang="fr-FR" dirty="0" smtClean="0"/>
              <a:t> </a:t>
            </a:r>
            <a:r>
              <a:rPr lang="fr-FR" dirty="0" err="1" smtClean="0"/>
              <a:t>decision</a:t>
            </a:r>
            <a:r>
              <a:rPr lang="fr-FR" dirty="0" smtClean="0"/>
              <a:t> </a:t>
            </a:r>
            <a:r>
              <a:rPr lang="fr-FR" dirty="0" err="1" smtClean="0"/>
              <a:t>tree</a:t>
            </a:r>
            <a:r>
              <a:rPr lang="fr-FR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29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44" y="-1981838"/>
            <a:ext cx="9590837" cy="876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48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60</TotalTime>
  <Words>474</Words>
  <Application>Microsoft Macintosh PowerPoint</Application>
  <PresentationFormat>Présentation à l'écran (4:3)</PresentationFormat>
  <Paragraphs>91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Perception</vt:lpstr>
      <vt:lpstr>Data Mining project on Hepatitis C effects</vt:lpstr>
      <vt:lpstr>Outline</vt:lpstr>
      <vt:lpstr>Presentation </vt:lpstr>
      <vt:lpstr>Dataset</vt:lpstr>
      <vt:lpstr>Handling missing data’s </vt:lpstr>
      <vt:lpstr>Data mining goals: </vt:lpstr>
      <vt:lpstr>Présentation PowerPoint</vt:lpstr>
      <vt:lpstr>Results</vt:lpstr>
      <vt:lpstr>Présentation PowerPoint</vt:lpstr>
      <vt:lpstr>Evaluation</vt:lpstr>
      <vt:lpstr>Evaluation</vt:lpstr>
      <vt:lpstr>Evaluation Unbalanced Data</vt:lpstr>
      <vt:lpstr>Présentation PowerPoint</vt:lpstr>
      <vt:lpstr>Evaluation</vt:lpstr>
      <vt:lpstr>Conclusion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project on Hepatitis C effects</dc:title>
  <dc:creator>RYM B</dc:creator>
  <cp:lastModifiedBy>RYM B</cp:lastModifiedBy>
  <cp:revision>10</cp:revision>
  <dcterms:created xsi:type="dcterms:W3CDTF">2013-01-20T13:33:57Z</dcterms:created>
  <dcterms:modified xsi:type="dcterms:W3CDTF">2013-01-21T14:24:18Z</dcterms:modified>
</cp:coreProperties>
</file>