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61" r:id="rId5"/>
    <p:sldId id="264" r:id="rId6"/>
    <p:sldId id="262" r:id="rId7"/>
    <p:sldId id="274" r:id="rId8"/>
    <p:sldId id="312" r:id="rId9"/>
    <p:sldId id="314" r:id="rId10"/>
    <p:sldId id="269" r:id="rId11"/>
    <p:sldId id="311" r:id="rId12"/>
    <p:sldId id="309" r:id="rId13"/>
    <p:sldId id="310" r:id="rId14"/>
    <p:sldId id="315" r:id="rId15"/>
    <p:sldId id="316" r:id="rId16"/>
    <p:sldId id="294" r:id="rId17"/>
    <p:sldId id="307" r:id="rId18"/>
    <p:sldId id="308" r:id="rId19"/>
    <p:sldId id="275" r:id="rId20"/>
    <p:sldId id="298" r:id="rId21"/>
    <p:sldId id="270" r:id="rId22"/>
    <p:sldId id="271" r:id="rId23"/>
    <p:sldId id="306" r:id="rId24"/>
    <p:sldId id="27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3656" autoAdjust="0"/>
  </p:normalViewPr>
  <p:slideViewPr>
    <p:cSldViewPr>
      <p:cViewPr varScale="1">
        <p:scale>
          <a:sx n="65" d="100"/>
          <a:sy n="65" d="100"/>
        </p:scale>
        <p:origin x="1324" y="5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cette présentation nous allons vous montrer les différentes algorithmes de machine </a:t>
            </a:r>
            <a:r>
              <a:rPr lang="fr-FR" dirty="0" err="1"/>
              <a:t>learning</a:t>
            </a:r>
            <a:r>
              <a:rPr lang="fr-FR" dirty="0"/>
              <a:t> (soit dans la régression et classification)tt en comparent l’efficacité et la fiabilité de chacun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 de commencer de présenter notre travail en détail nous avons voulons vous mentionner que notre but n’était pas vraiment de fournir des algorithmes exactes ou correctes à 100% mais plutôt de se pratiquer et essayer de pratiquer les mathématiques derrière chaque algorithme.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Ainsi que nous avons utilisé plusieurs code sources trouvés dans le net comme des sources pour mieux comprendre et même utilisé certaines fonctions de ces codes avec des modifications bien-sûr.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donc les questions qui se posent sont : 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Quels sont les facteurs et les conditions qui affectent le trafic en vélos partagées ?</a:t>
            </a:r>
          </a:p>
          <a:p>
            <a:pPr lvl="0"/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 résoudre le problème de l’équilibrage des systèmes de partage de vélos 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4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après calculer l’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les poids précédents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Remarque que pour les deux algorithmes la distance entre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Y_new_predict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y_restant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converge vers le 0  donc on a pas pu déduire un algo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mielleure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l’autre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5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3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avons calculé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des 50 itérations, et nous avons constaté que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en train de se diminuer ce qui est bon.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9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3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8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8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rmint.fr/logistic-regression-machine-learning-introduction-simple" TargetMode="External"/><Relationship Id="rId3" Type="http://schemas.openxmlformats.org/officeDocument/2006/relationships/hyperlink" Target="https://www.academia.edu/RegisterToDownload#RelatedPapers" TargetMode="External"/><Relationship Id="rId7" Type="http://schemas.openxmlformats.org/officeDocument/2006/relationships/hyperlink" Target="https://github.com/trekhleb/machine-learning-octave" TargetMode="External"/><Relationship Id="rId2" Type="http://schemas.openxmlformats.org/officeDocument/2006/relationships/hyperlink" Target="https://fr.wikipedia.org/wiki/Apprentissage_automat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litedatascience.com/machine-learning-algorithms" TargetMode="External"/><Relationship Id="rId5" Type="http://schemas.openxmlformats.org/officeDocument/2006/relationships/hyperlink" Target="https://www.andlil.com/definition-de-regression-lineaire-132481.html" TargetMode="External"/><Relationship Id="rId4" Type="http://schemas.openxmlformats.org/officeDocument/2006/relationships/hyperlink" Target="https://archive.ics.uci.edu/ml/datasets/Bike+Sharing+Datase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Ordinateu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mint.fr/apprentissage-supervise-machine-lear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MACHINE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LEARNING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145" y="2634232"/>
            <a:ext cx="3845416" cy="799934"/>
          </a:xfrm>
        </p:spPr>
        <p:txBody>
          <a:bodyPr/>
          <a:lstStyle/>
          <a:p>
            <a:pPr hangingPunct="0"/>
            <a:r>
              <a:rPr lang="fr-FR" dirty="0"/>
              <a:t>Régression : Bike-</a:t>
            </a:r>
            <a:r>
              <a:rPr lang="fr-FR" dirty="0" err="1"/>
              <a:t>Sahring</a:t>
            </a:r>
            <a:r>
              <a:rPr lang="fr-FR" dirty="0"/>
              <a:t> Data-Set </a:t>
            </a:r>
          </a:p>
          <a:p>
            <a:r>
              <a:rPr lang="fr-FR" dirty="0"/>
              <a:t>Classification : Site Web Phishing Data-Set 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5643" y="376848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TEAM 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EBED40-EE91-41A5-AA35-7491AEEA21DB}"/>
              </a:ext>
            </a:extLst>
          </p:cNvPr>
          <p:cNvSpPr txBox="1"/>
          <p:nvPr/>
        </p:nvSpPr>
        <p:spPr>
          <a:xfrm>
            <a:off x="6602065" y="3768481"/>
            <a:ext cx="254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Benbaba Rym Amina</a:t>
            </a:r>
          </a:p>
          <a:p>
            <a:r>
              <a:rPr lang="fr-FR" dirty="0" err="1"/>
              <a:t>Kebbab</a:t>
            </a:r>
            <a:r>
              <a:rPr lang="fr-FR" dirty="0"/>
              <a:t> Walid</a:t>
            </a:r>
          </a:p>
          <a:p>
            <a:r>
              <a:rPr lang="fr-FR" dirty="0" err="1"/>
              <a:t>Chiheb</a:t>
            </a:r>
            <a:r>
              <a:rPr lang="fr-FR" dirty="0"/>
              <a:t> Ibrahim Amine</a:t>
            </a:r>
          </a:p>
          <a:p>
            <a:r>
              <a:rPr lang="fr-FR" dirty="0" err="1"/>
              <a:t>Chikh</a:t>
            </a:r>
            <a:r>
              <a:rPr lang="fr-FR" dirty="0"/>
              <a:t> Abderrahmane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AC3B07D-6FD0-43AE-A1C6-00F2F21B2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" y="-24738"/>
            <a:ext cx="1736592" cy="18569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ADEC4A-87A9-4895-B47A-F453FDB99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08" y="-43105"/>
            <a:ext cx="1736592" cy="18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Support Vector Machine(SVM)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50919" y="1289393"/>
            <a:ext cx="3583434" cy="1268740"/>
            <a:chOff x="5663654" y="1611952"/>
            <a:chExt cx="2363315" cy="1268740"/>
          </a:xfrm>
        </p:grpSpPr>
        <p:sp>
          <p:nvSpPr>
            <p:cNvPr id="16" name="TextBox 15"/>
            <p:cNvSpPr txBox="1"/>
            <p:nvPr/>
          </p:nvSpPr>
          <p:spPr>
            <a:xfrm>
              <a:off x="5671396" y="1611952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Définition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3654" y="2142028"/>
              <a:ext cx="2349209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utiliser un mécanisme appelé noyaux, qui calcule essentiellement la distance entre  deux observations. 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2208" y="2840226"/>
            <a:ext cx="2637735" cy="2205687"/>
            <a:chOff x="6154363" y="4430797"/>
            <a:chExt cx="2458117" cy="2205687"/>
          </a:xfrm>
        </p:grpSpPr>
        <p:sp>
          <p:nvSpPr>
            <p:cNvPr id="20" name="TextBox 19"/>
            <p:cNvSpPr txBox="1"/>
            <p:nvPr/>
          </p:nvSpPr>
          <p:spPr>
            <a:xfrm>
              <a:off x="6212679" y="4430797"/>
              <a:ext cx="235557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Inconvéniants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4363" y="5036046"/>
              <a:ext cx="2458117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les SVM nécessitent beaucoup de mémoire, sont plus difficiles à régler en raison de l'importance de choisir le bon noyau et   ne s'adaptent pas bien à des  ensembles de données plus      volumineux[5]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031347" y="3057396"/>
            <a:ext cx="3731104" cy="1637957"/>
            <a:chOff x="-479470" y="4507700"/>
            <a:chExt cx="3191232" cy="1637957"/>
          </a:xfrm>
        </p:grpSpPr>
        <p:sp>
          <p:nvSpPr>
            <p:cNvPr id="24" name="TextBox 23"/>
            <p:cNvSpPr txBox="1"/>
            <p:nvPr/>
          </p:nvSpPr>
          <p:spPr>
            <a:xfrm>
              <a:off x="-479470" y="4507700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Advantage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553" y="5191550"/>
              <a:ext cx="2349209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Les SVM sont également assez robustes contre les </a:t>
              </a:r>
              <a:r>
                <a:rPr lang="fr-FR" sz="1400" dirty="0" err="1"/>
                <a:t>surajustements</a:t>
              </a:r>
              <a:r>
                <a:rPr lang="fr-FR" sz="1400" dirty="0"/>
                <a:t>, en particulier dans les espaces de grandes dimensions[5]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Régression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Linéaire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78B91267-3B83-4F00-863B-3D20D28A4E9D}"/>
              </a:ext>
            </a:extLst>
          </p:cNvPr>
          <p:cNvSpPr/>
          <p:nvPr/>
        </p:nvSpPr>
        <p:spPr>
          <a:xfrm>
            <a:off x="3175029" y="3467181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B7C9ED3A-8E2D-494E-BB94-C80CA8868A73}"/>
              </a:ext>
            </a:extLst>
          </p:cNvPr>
          <p:cNvSpPr/>
          <p:nvPr/>
        </p:nvSpPr>
        <p:spPr>
          <a:xfrm rot="10800000">
            <a:off x="5533604" y="3561794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B7F5E253-5349-41D5-B345-B1CF740DD260}"/>
              </a:ext>
            </a:extLst>
          </p:cNvPr>
          <p:cNvSpPr/>
          <p:nvPr/>
        </p:nvSpPr>
        <p:spPr>
          <a:xfrm>
            <a:off x="4400605" y="167159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97A875-BDFA-4291-BC4D-DD83A6FC9092}"/>
              </a:ext>
            </a:extLst>
          </p:cNvPr>
          <p:cNvSpPr txBox="1"/>
          <p:nvPr/>
        </p:nvSpPr>
        <p:spPr>
          <a:xfrm>
            <a:off x="8530297" y="4735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1888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48948" y="155138"/>
            <a:ext cx="3199856" cy="5918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6" y="1193252"/>
            <a:ext cx="3680226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Utiliser 70% de </a:t>
            </a:r>
            <a:r>
              <a:rPr lang="fr-FR" sz="1600" dirty="0" err="1"/>
              <a:t>dataset</a:t>
            </a:r>
            <a:r>
              <a:rPr lang="fr-FR" sz="1600" dirty="0"/>
              <a:t> pour l’apprentissage et les 30 %  restants      seront utilisé pour les  tests.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Importer (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avec la fonction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Appeler la fonction « 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fitcecoc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 et stocker résultat dans une variable de type « 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Ecoc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Appeler la fonction « 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 qui va calculer et afficher la similarité entre les réel Y et le Y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prédicité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Précision dans notre cas est 73.394495%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372200" y="264375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7293245" y="1888655"/>
            <a:ext cx="606182" cy="606182"/>
            <a:chOff x="7740552" y="3628849"/>
            <a:chExt cx="1800000" cy="180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F0BCA55-2733-498A-81A5-9C84734AC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23928" y="0"/>
            <a:ext cx="2088232" cy="5143500"/>
          </a:xfrm>
        </p:spPr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D170D916-1069-4A06-9DCE-6FD54729AC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09905" y="0"/>
            <a:ext cx="5285596" cy="51435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3D69108-07AD-4A3E-8D32-D1A697E9DC85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421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Les </a:t>
            </a:r>
            <a:r>
              <a:rPr lang="en-US" altLang="ko-KR" dirty="0" err="1"/>
              <a:t>arbres</a:t>
            </a:r>
            <a:r>
              <a:rPr lang="en-US" altLang="ko-KR" dirty="0"/>
              <a:t> de </a:t>
            </a:r>
            <a:r>
              <a:rPr lang="en-US" altLang="ko-KR" dirty="0" err="1"/>
              <a:t>décision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50919" y="1289393"/>
            <a:ext cx="3583436" cy="1919089"/>
            <a:chOff x="5663653" y="1611952"/>
            <a:chExt cx="2363316" cy="1919089"/>
          </a:xfrm>
        </p:grpSpPr>
        <p:sp>
          <p:nvSpPr>
            <p:cNvPr id="16" name="TextBox 15"/>
            <p:cNvSpPr txBox="1"/>
            <p:nvPr/>
          </p:nvSpPr>
          <p:spPr>
            <a:xfrm>
              <a:off x="5671396" y="1611952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Définition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3653" y="1930603"/>
              <a:ext cx="2349209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L’arbre peut être expliqué par deux ou plusieurs entités. Les feuilles sont les décisions ou les résultats finaux dans notre cas ce sont les trois classes (légitime [1], suspect [0] et phishing [0]), Et les nœuds de décision sont ceux où les données sont stockées[8]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2208" y="2840226"/>
            <a:ext cx="2637735" cy="1668857"/>
            <a:chOff x="6154363" y="4430797"/>
            <a:chExt cx="2458117" cy="1668857"/>
          </a:xfrm>
        </p:grpSpPr>
        <p:sp>
          <p:nvSpPr>
            <p:cNvPr id="20" name="TextBox 19"/>
            <p:cNvSpPr txBox="1"/>
            <p:nvPr/>
          </p:nvSpPr>
          <p:spPr>
            <a:xfrm>
              <a:off x="6212679" y="4430797"/>
              <a:ext cx="235557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Inconvéniants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4363" y="5145547"/>
              <a:ext cx="2458117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On peut avoir un arbre très complexe, et on ne peut pas tous exprimée à l’aide des arbres des décision(XOR)[5]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031347" y="3057396"/>
            <a:ext cx="3711785" cy="1343965"/>
            <a:chOff x="-479470" y="4507700"/>
            <a:chExt cx="3174708" cy="1343965"/>
          </a:xfrm>
        </p:grpSpPr>
        <p:sp>
          <p:nvSpPr>
            <p:cNvPr id="24" name="TextBox 23"/>
            <p:cNvSpPr txBox="1"/>
            <p:nvPr/>
          </p:nvSpPr>
          <p:spPr>
            <a:xfrm>
              <a:off x="-479470" y="4507700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Advantage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6029" y="5113001"/>
              <a:ext cx="2349209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Simples, Peut être utiliser sans faire la normalisation de données[5]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Régression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Linéaire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78B91267-3B83-4F00-863B-3D20D28A4E9D}"/>
              </a:ext>
            </a:extLst>
          </p:cNvPr>
          <p:cNvSpPr/>
          <p:nvPr/>
        </p:nvSpPr>
        <p:spPr>
          <a:xfrm>
            <a:off x="3175029" y="3467181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B7C9ED3A-8E2D-494E-BB94-C80CA8868A73}"/>
              </a:ext>
            </a:extLst>
          </p:cNvPr>
          <p:cNvSpPr/>
          <p:nvPr/>
        </p:nvSpPr>
        <p:spPr>
          <a:xfrm rot="10800000">
            <a:off x="5533604" y="3561794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B7F5E253-5349-41D5-B345-B1CF740DD260}"/>
              </a:ext>
            </a:extLst>
          </p:cNvPr>
          <p:cNvSpPr/>
          <p:nvPr/>
        </p:nvSpPr>
        <p:spPr>
          <a:xfrm>
            <a:off x="4400605" y="167159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4858A6-7FA4-42B1-8C35-B662F8EAAFB0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1936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48948" y="155138"/>
            <a:ext cx="3199856" cy="5918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chage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colors, photos and Text.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96" y="10003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Utiliser 70% de </a:t>
            </a:r>
            <a:r>
              <a:rPr lang="fr-FR" dirty="0" err="1"/>
              <a:t>dataset</a:t>
            </a:r>
            <a:r>
              <a:rPr lang="fr-FR" dirty="0"/>
              <a:t> pour l’apprentissage et les 30 %  restants      seront utilisé pour les  tests.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1923678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Importer (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avec la fonction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496" y="24034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Appeler la fonction « 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fitctree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 et stocker résultat dans la variable « 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tree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496" y="29990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Afficher l’arbre à l’aide de la fonction « 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96" y="360865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Faire des tests avec la fonction « 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 en utilisant des </a:t>
            </a:r>
            <a:r>
              <a:rPr lang="fr-FR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tuples</a:t>
            </a: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aléatoirement à partir de 30% restantes de nos données.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96" y="167934"/>
            <a:ext cx="4466466" cy="44908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72F35D8-1A01-4074-8190-EC18F6359A7F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91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Comparaison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8219" y="1209551"/>
            <a:ext cx="2817837" cy="353050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0336" y="1243733"/>
            <a:ext cx="2665388" cy="3385542"/>
            <a:chOff x="985715" y="985247"/>
            <a:chExt cx="6816466" cy="3385542"/>
          </a:xfrm>
        </p:grpSpPr>
        <p:sp>
          <p:nvSpPr>
            <p:cNvPr id="10" name="TextBox 9"/>
            <p:cNvSpPr txBox="1"/>
            <p:nvPr/>
          </p:nvSpPr>
          <p:spPr>
            <a:xfrm>
              <a:off x="1313609" y="1262246"/>
              <a:ext cx="6488572" cy="31085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Selon les précisions des       différentes algorithmes que   avons obtenu, nous avons     remarqué que </a:t>
              </a:r>
              <a:r>
                <a:rPr lang="fr-FR" sz="1400" dirty="0" err="1"/>
                <a:t>Logistic</a:t>
              </a:r>
              <a:r>
                <a:rPr lang="fr-FR" sz="1400" dirty="0"/>
                <a:t>          </a:t>
              </a:r>
              <a:r>
                <a:rPr lang="fr-FR" sz="1400" dirty="0" err="1"/>
                <a:t>Regression</a:t>
              </a:r>
              <a:r>
                <a:rPr lang="fr-FR" sz="1400" dirty="0"/>
                <a:t> a atteint une       précision de 53,25%,              la précision de Neural           Networks est de 46,70%,      73,39% pour SVM, et enfin    pour les arbres de décision    on a obtenu des résultat        correct à 100% (pas vraiment) pour les tests que nous       avons fait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5715" y="985247"/>
              <a:ext cx="61605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33070" y="1209551"/>
            <a:ext cx="2817837" cy="353050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658853" y="1290570"/>
            <a:ext cx="2817837" cy="2876838"/>
            <a:chOff x="984504" y="1032084"/>
            <a:chExt cx="8578503" cy="2876838"/>
          </a:xfrm>
        </p:grpSpPr>
        <p:sp>
          <p:nvSpPr>
            <p:cNvPr id="14" name="TextBox 13"/>
            <p:cNvSpPr txBox="1"/>
            <p:nvPr/>
          </p:nvSpPr>
          <p:spPr>
            <a:xfrm>
              <a:off x="984504" y="1354377"/>
              <a:ext cx="8578503" cy="2554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lang="fr-FR" sz="1600" dirty="0"/>
                <a:t>les arbres de décisions ont   fournit des résultats             meilleurs par rapport aux     autres algorithmes dans       notre cas, cela peut être parce que nous avons utilisé      des fonctions prédéfinies … Le SVM est dans l 2eme        place pour les mêmes           raisons.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2443" y="1032084"/>
              <a:ext cx="61605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Résultat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4C47E9B7-9C81-473A-B34A-C8722BF7CA02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3467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463" y="2502079"/>
            <a:ext cx="9144000" cy="576063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Bike Sharing dataset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268909" y="1466833"/>
            <a:ext cx="606182" cy="606182"/>
            <a:chOff x="7740552" y="3628849"/>
            <a:chExt cx="1800000" cy="180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18A30B9-A0A0-41A2-87D4-00579250F221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4658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Partie</a:t>
            </a:r>
            <a:r>
              <a:rPr lang="en-US" altLang="ko-KR" dirty="0"/>
              <a:t>-A</a:t>
            </a:r>
            <a:endParaRPr lang="ko-KR" altLang="en-US" dirty="0"/>
          </a:p>
        </p:txBody>
      </p:sp>
      <p:sp>
        <p:nvSpPr>
          <p:cNvPr id="10" name="Rectangle 30"/>
          <p:cNvSpPr/>
          <p:nvPr/>
        </p:nvSpPr>
        <p:spPr>
          <a:xfrm>
            <a:off x="3895380" y="2333846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"/>
          <p:cNvSpPr/>
          <p:nvPr/>
        </p:nvSpPr>
        <p:spPr>
          <a:xfrm>
            <a:off x="5042255" y="3628592"/>
            <a:ext cx="451934" cy="451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50732" y="1742219"/>
            <a:ext cx="4479650" cy="1677685"/>
            <a:chOff x="2046090" y="4012243"/>
            <a:chExt cx="4101586" cy="1677685"/>
          </a:xfrm>
        </p:grpSpPr>
        <p:sp>
          <p:nvSpPr>
            <p:cNvPr id="13" name="TextBox 12"/>
            <p:cNvSpPr txBox="1"/>
            <p:nvPr/>
          </p:nvSpPr>
          <p:spPr>
            <a:xfrm>
              <a:off x="2047103" y="4304933"/>
              <a:ext cx="4100573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La base de données (day.csv) couvre une période de 2ans allant de 01/01/2011 à 31/12/2012.</a:t>
              </a:r>
            </a:p>
            <a:p>
              <a:r>
                <a:rPr lang="fr-FR" sz="1400" dirty="0"/>
                <a:t>L'ensemble de données résultant que nous utiliserons contient 17</a:t>
              </a:r>
              <a:r>
                <a:rPr lang="ar-SA" sz="1400" dirty="0"/>
                <a:t>3</a:t>
              </a:r>
              <a:r>
                <a:rPr lang="ar-DZ" sz="1400" dirty="0"/>
                <a:t>89</a:t>
              </a:r>
              <a:r>
                <a:rPr lang="fr-FR" sz="1400" dirty="0"/>
                <a:t> instances et 17 variables.</a:t>
              </a:r>
            </a:p>
            <a:p>
              <a:endParaRPr lang="fr-FR" sz="1400" dirty="0"/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6090" y="4012243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données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29704" y="3334538"/>
            <a:ext cx="4105220" cy="1278095"/>
            <a:chOff x="433692" y="4136193"/>
            <a:chExt cx="5229386" cy="1350256"/>
          </a:xfrm>
        </p:grpSpPr>
        <p:sp>
          <p:nvSpPr>
            <p:cNvPr id="16" name="TextBox 15"/>
            <p:cNvSpPr txBox="1"/>
            <p:nvPr/>
          </p:nvSpPr>
          <p:spPr>
            <a:xfrm>
              <a:off x="433692" y="4413442"/>
              <a:ext cx="5229386" cy="10730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Annuler l’attribut « </a:t>
              </a:r>
              <a:r>
                <a:rPr lang="fr-FR" sz="1400" dirty="0" err="1"/>
                <a:t>atemp</a:t>
              </a:r>
              <a:r>
                <a:rPr lang="fr-FR" sz="1400" dirty="0"/>
                <a:t> » car elle est répétitive à l’attribut « </a:t>
              </a:r>
              <a:r>
                <a:rPr lang="fr-FR" sz="1400" dirty="0" err="1"/>
                <a:t>cnt</a:t>
              </a:r>
              <a:r>
                <a:rPr lang="fr-FR" sz="1400" dirty="0"/>
                <a:t> », et supprimer« casual » et « </a:t>
              </a:r>
              <a:r>
                <a:rPr lang="fr-FR" sz="1400" dirty="0" err="1"/>
                <a:t>registred</a:t>
              </a:r>
              <a:r>
                <a:rPr lang="fr-FR" sz="1400" dirty="0"/>
                <a:t> » car elles totalisent « </a:t>
              </a:r>
              <a:r>
                <a:rPr lang="fr-FR" sz="1400" dirty="0" err="1"/>
                <a:t>cnt</a:t>
              </a:r>
              <a:r>
                <a:rPr lang="fr-FR" sz="1400" dirty="0"/>
                <a:t> ».</a:t>
              </a:r>
            </a:p>
            <a:p>
              <a:r>
                <a:rPr lang="fr-FR" dirty="0"/>
                <a:t> </a:t>
              </a:r>
              <a:endParaRPr lang="fr-F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867" y="4136193"/>
              <a:ext cx="3647458" cy="276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Nettoyage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	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33978" y="1814233"/>
            <a:ext cx="4469305" cy="1133597"/>
            <a:chOff x="467544" y="1410873"/>
            <a:chExt cx="2806386" cy="806538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1691862"/>
              <a:ext cx="2806386" cy="5255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Les systèmes de partage de vélos sont un moyen de   louer des vélos de façon automatique, dont le nombre des vélos et de stations est limité.[3]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579" y="1410873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Rappel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16678" y="3488341"/>
            <a:ext cx="4503308" cy="939600"/>
            <a:chOff x="649000" y="2457884"/>
            <a:chExt cx="1933068" cy="578790"/>
          </a:xfrm>
        </p:grpSpPr>
        <p:sp>
          <p:nvSpPr>
            <p:cNvPr id="22" name="TextBox 21"/>
            <p:cNvSpPr txBox="1"/>
            <p:nvPr/>
          </p:nvSpPr>
          <p:spPr>
            <a:xfrm>
              <a:off x="650877" y="2714373"/>
              <a:ext cx="1931191" cy="3223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Réduire la frustration des clients et assurer que la station ne soit jamais vide..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9000" y="2457884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1715" y="1539500"/>
            <a:ext cx="3293408" cy="3262066"/>
            <a:chOff x="2228466" y="1244261"/>
            <a:chExt cx="3293408" cy="3262066"/>
          </a:xfrm>
        </p:grpSpPr>
        <p:sp>
          <p:nvSpPr>
            <p:cNvPr id="25" name="Rectangle 24"/>
            <p:cNvSpPr/>
            <p:nvPr/>
          </p:nvSpPr>
          <p:spPr>
            <a:xfrm>
              <a:off x="2435170" y="280449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435170" y="280562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5298633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2211930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31178496-5C3A-44CD-AC9A-35F34E5AA14D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2850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Régression</a:t>
            </a:r>
            <a:r>
              <a:rPr lang="en-US" altLang="ko-KR" dirty="0"/>
              <a:t> </a:t>
            </a:r>
            <a:r>
              <a:rPr lang="en-US" altLang="ko-KR" dirty="0" err="1"/>
              <a:t>linéaire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62656" y="1289393"/>
            <a:ext cx="3573840" cy="1214299"/>
            <a:chOff x="5671396" y="1611952"/>
            <a:chExt cx="2356988" cy="1214299"/>
          </a:xfrm>
        </p:grpSpPr>
        <p:sp>
          <p:nvSpPr>
            <p:cNvPr id="16" name="TextBox 15"/>
            <p:cNvSpPr txBox="1"/>
            <p:nvPr/>
          </p:nvSpPr>
          <p:spPr>
            <a:xfrm>
              <a:off x="5671396" y="1611952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Définition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79175" y="2087587"/>
              <a:ext cx="2349209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Modélisation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linéaire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permet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d’établir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estimations dans le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futur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 passé[4]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14784" y="2840226"/>
            <a:ext cx="2529216" cy="1291243"/>
            <a:chOff x="6212679" y="4430797"/>
            <a:chExt cx="2356988" cy="1291243"/>
          </a:xfrm>
        </p:grpSpPr>
        <p:sp>
          <p:nvSpPr>
            <p:cNvPr id="20" name="TextBox 19"/>
            <p:cNvSpPr txBox="1"/>
            <p:nvPr/>
          </p:nvSpPr>
          <p:spPr>
            <a:xfrm>
              <a:off x="6212679" y="4430797"/>
              <a:ext cx="235557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Inconvéniants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20458" y="5198820"/>
              <a:ext cx="234920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fonctionne mal lorsqu'il existe des relations non linéaires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031347" y="3057396"/>
            <a:ext cx="3731104" cy="1853402"/>
            <a:chOff x="-479470" y="4507700"/>
            <a:chExt cx="3191232" cy="1853402"/>
          </a:xfrm>
        </p:grpSpPr>
        <p:sp>
          <p:nvSpPr>
            <p:cNvPr id="24" name="TextBox 23"/>
            <p:cNvSpPr txBox="1"/>
            <p:nvPr/>
          </p:nvSpPr>
          <p:spPr>
            <a:xfrm>
              <a:off x="-479470" y="4507700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Advantage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553" y="4976107"/>
              <a:ext cx="2349209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à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comprendre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et à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mettre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à jour.  </a:t>
              </a:r>
            </a:p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Excellente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sz="1400" dirty="0"/>
                <a:t>lorsque la relation     entre la variable d’entrée et la   variable de réponse est connue pour être linéaire.[5]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Régression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Linéaire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78B91267-3B83-4F00-863B-3D20D28A4E9D}"/>
              </a:ext>
            </a:extLst>
          </p:cNvPr>
          <p:cNvSpPr/>
          <p:nvPr/>
        </p:nvSpPr>
        <p:spPr>
          <a:xfrm>
            <a:off x="3175029" y="3467181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B7C9ED3A-8E2D-494E-BB94-C80CA8868A73}"/>
              </a:ext>
            </a:extLst>
          </p:cNvPr>
          <p:cNvSpPr/>
          <p:nvPr/>
        </p:nvSpPr>
        <p:spPr>
          <a:xfrm rot="10800000">
            <a:off x="5533604" y="3561794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B7F5E253-5349-41D5-B345-B1CF740DD260}"/>
              </a:ext>
            </a:extLst>
          </p:cNvPr>
          <p:cNvSpPr/>
          <p:nvPr/>
        </p:nvSpPr>
        <p:spPr>
          <a:xfrm>
            <a:off x="4400605" y="167159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B39D03-5F61-45DE-B770-612459B37310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5291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48948" y="155138"/>
            <a:ext cx="3199856" cy="5918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6" y="947029"/>
            <a:ext cx="368022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Utiliser 70% de </a:t>
            </a:r>
            <a:r>
              <a:rPr lang="fr-FR" sz="1600" dirty="0" err="1"/>
              <a:t>dataset</a:t>
            </a:r>
            <a:r>
              <a:rPr lang="fr-FR" sz="1600" dirty="0"/>
              <a:t> pour l’apprentissage et les 30 %  restants      seront utilisé pour les  tests.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Importer (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avec la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finction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Stocker les valeurs input dans X et les valeurs output dans 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Normaliser les données.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Ajouter X0 qui est une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collone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1.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Calculer Le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Descent qui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entrée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X,y,theta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alpha,iters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qui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déja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initialisé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 Cost et stocker la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valeurs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minimale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j et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l’afficher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dans la console.(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ici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c’est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0.031157)</a:t>
            </a:r>
            <a:endParaRPr lang="fr-F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372200" y="264375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7293245" y="1888655"/>
            <a:ext cx="606182" cy="606182"/>
            <a:chOff x="7740552" y="3628849"/>
            <a:chExt cx="1800000" cy="180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F0BCA55-2733-498A-81A5-9C84734AC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23928" y="0"/>
            <a:ext cx="2088232" cy="5143500"/>
          </a:xfrm>
        </p:spPr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F9AD672-5ACD-4048-ADAB-10CFC6FC28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5302732" cy="5143500"/>
          </a:xfrm>
          <a:prstGeom prst="rect">
            <a:avLst/>
          </a:prstGeom>
          <a:noFill/>
        </p:spPr>
      </p:pic>
      <p:sp>
        <p:nvSpPr>
          <p:cNvPr id="19" name="Oval 28">
            <a:extLst>
              <a:ext uri="{FF2B5EF4-FFF2-40B4-BE49-F238E27FC236}">
                <a16:creationId xmlns:a16="http://schemas.microsoft.com/office/drawing/2014/main" id="{6CF7E077-4E2A-46CF-8C80-9940484FC704}"/>
              </a:ext>
            </a:extLst>
          </p:cNvPr>
          <p:cNvSpPr/>
          <p:nvPr/>
        </p:nvSpPr>
        <p:spPr>
          <a:xfrm>
            <a:off x="4644008" y="4587974"/>
            <a:ext cx="792088" cy="79805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95E66CD-FC5C-4A8C-8285-E708786534AC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6969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 txBox="1">
            <a:spLocks/>
          </p:cNvSpPr>
          <p:nvPr/>
        </p:nvSpPr>
        <p:spPr>
          <a:xfrm>
            <a:off x="5092578" y="729284"/>
            <a:ext cx="410445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résultat obtenu et le résultat réel dans la colonne 100</a:t>
            </a:r>
            <a:endParaRPr lang="en-US" sz="1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5220072" y="3721673"/>
            <a:ext cx="4104456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le résultat obtenu et le résultat réel dans la colonne 50</a:t>
            </a:r>
          </a:p>
          <a:p>
            <a:pPr marL="0" indent="0">
              <a:buNone/>
            </a:pPr>
            <a:endParaRPr 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51733" y="77138"/>
            <a:ext cx="2520280" cy="8814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des CNN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25FE5-A917-413D-A8DA-5DAE9D929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2451" y="276141"/>
            <a:ext cx="1583034" cy="1385155"/>
          </a:xfrm>
        </p:spPr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94E03596-D66F-4B29-99EC-6DD2EF31064C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3484579" y="3047555"/>
            <a:ext cx="1583034" cy="1385155"/>
          </a:xfrm>
        </p:spPr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044126-78B1-449A-B33C-4BA44B25576B}"/>
              </a:ext>
            </a:extLst>
          </p:cNvPr>
          <p:cNvSpPr txBox="1"/>
          <p:nvPr/>
        </p:nvSpPr>
        <p:spPr>
          <a:xfrm>
            <a:off x="130103" y="1385561"/>
            <a:ext cx="3377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Importe la BDD et </a:t>
            </a:r>
            <a:r>
              <a:rPr lang="fr-FR" sz="1600" dirty="0" err="1"/>
              <a:t>séléctionner</a:t>
            </a:r>
            <a:r>
              <a:rPr lang="fr-FR" sz="1600" dirty="0"/>
              <a:t> X et 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Définir un tableau </a:t>
            </a:r>
            <a:r>
              <a:rPr lang="fr-FR" sz="1600" dirty="0" err="1"/>
              <a:t>Hidden</a:t>
            </a:r>
            <a:r>
              <a:rPr lang="fr-FR" sz="1600" dirty="0"/>
              <a:t> de 13 couches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Initialiser les poids pour layer1  et 2 et ajouter le </a:t>
            </a:r>
            <a:r>
              <a:rPr lang="fr-FR" sz="1600" dirty="0" err="1"/>
              <a:t>bias</a:t>
            </a:r>
            <a:r>
              <a:rPr lang="fr-F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 err="1"/>
              <a:t>Iterations</a:t>
            </a:r>
            <a:r>
              <a:rPr lang="fr-FR" sz="1600" dirty="0"/>
              <a:t>=200 et échantillon=   700.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Calculer l’</a:t>
            </a:r>
            <a:r>
              <a:rPr lang="fr-FR" sz="1600" dirty="0" err="1"/>
              <a:t>hypothese</a:t>
            </a:r>
            <a:r>
              <a:rPr lang="fr-FR" sz="1600" dirty="0"/>
              <a:t> et modifier les poids en fonction des          outputs.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Faire les tests.</a:t>
            </a:r>
          </a:p>
          <a:p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EAC777F-6C53-4207-B9C3-3F823BE446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7266" y="296432"/>
            <a:ext cx="1558269" cy="136486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27D5249-7F69-4B84-9CFD-BF07121B1D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66422" y="3089029"/>
            <a:ext cx="1583034" cy="12652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8ABB393-62F7-40AD-BEFF-184D97A27C2D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Site web phishing dataset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Bike Sharing dataset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A4ADD-30D4-42B1-B906-F10C39538109}"/>
              </a:ext>
            </a:extLst>
          </p:cNvPr>
          <p:cNvSpPr txBox="1"/>
          <p:nvPr/>
        </p:nvSpPr>
        <p:spPr>
          <a:xfrm>
            <a:off x="236673" y="160427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8219" y="1209550"/>
            <a:ext cx="6192688" cy="37384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6D044126-78B1-449A-B33C-4BA44B25576B}"/>
              </a:ext>
            </a:extLst>
          </p:cNvPr>
          <p:cNvSpPr txBox="1"/>
          <p:nvPr/>
        </p:nvSpPr>
        <p:spPr>
          <a:xfrm>
            <a:off x="2411760" y="1411958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Après avoir implémenter les quatre modèles concernant la classification et les comparer on a conclus que le modèle </a:t>
            </a:r>
          </a:p>
          <a:p>
            <a:r>
              <a:rPr lang="fr-FR" sz="1600" dirty="0"/>
              <a:t>     de celle d’arbre de décision est le meilleur modèle pour </a:t>
            </a:r>
          </a:p>
          <a:p>
            <a:r>
              <a:rPr lang="fr-FR" sz="1600" dirty="0"/>
              <a:t>     notre base de données car le taux d’erreur de ce dernier </a:t>
            </a:r>
          </a:p>
          <a:p>
            <a:r>
              <a:rPr lang="fr-FR" sz="1600" dirty="0"/>
              <a:t>     est minime par rapport à les autres modèles de </a:t>
            </a:r>
          </a:p>
          <a:p>
            <a:r>
              <a:rPr lang="fr-FR" sz="1600" dirty="0"/>
              <a:t>     classification. </a:t>
            </a:r>
            <a:endParaRPr lang="fr-FR" dirty="0"/>
          </a:p>
        </p:txBody>
      </p:sp>
      <p:sp>
        <p:nvSpPr>
          <p:cNvPr id="7" name="ZoneTexte 1">
            <a:extLst>
              <a:ext uri="{FF2B5EF4-FFF2-40B4-BE49-F238E27FC236}">
                <a16:creationId xmlns:a16="http://schemas.microsoft.com/office/drawing/2014/main" id="{6D044126-78B1-449A-B33C-4BA44B25576B}"/>
              </a:ext>
            </a:extLst>
          </p:cNvPr>
          <p:cNvSpPr txBox="1"/>
          <p:nvPr/>
        </p:nvSpPr>
        <p:spPr>
          <a:xfrm>
            <a:off x="2411760" y="298161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Après avoir implémenter les deux modèles concernant la </a:t>
            </a:r>
          </a:p>
          <a:p>
            <a:r>
              <a:rPr lang="fr-FR" sz="1600" dirty="0"/>
              <a:t>     régression et les comparer on a conclus que le modèle de </a:t>
            </a:r>
          </a:p>
          <a:p>
            <a:r>
              <a:rPr lang="fr-FR" sz="1600" dirty="0"/>
              <a:t>     régression linéaire est plus adapté à notre base de </a:t>
            </a:r>
          </a:p>
          <a:p>
            <a:r>
              <a:rPr lang="fr-FR" sz="1600" dirty="0"/>
              <a:t>     données car on a obtenu un taux d’erreur minime puisque </a:t>
            </a:r>
          </a:p>
          <a:p>
            <a:r>
              <a:rPr lang="fr-FR" sz="1600" dirty="0"/>
              <a:t>     lorsqu’on fait la différence entre les données prédicats et </a:t>
            </a:r>
          </a:p>
          <a:p>
            <a:r>
              <a:rPr lang="fr-FR" sz="1600" dirty="0"/>
              <a:t>     les anciennes valeurs on a obtenu une différence qui </a:t>
            </a:r>
          </a:p>
          <a:p>
            <a:r>
              <a:rPr lang="fr-FR" sz="1600" dirty="0"/>
              <a:t>     converge vers zéro.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3A32D-A423-4E5B-9F5A-A921CF638504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8408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D54FB11-691F-4668-B866-AB85EBB02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D866C4-B9DF-4030-816D-FCA290637284}"/>
              </a:ext>
            </a:extLst>
          </p:cNvPr>
          <p:cNvSpPr txBox="1"/>
          <p:nvPr/>
        </p:nvSpPr>
        <p:spPr>
          <a:xfrm>
            <a:off x="0" y="1131590"/>
            <a:ext cx="9036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[1] </a:t>
            </a:r>
            <a:r>
              <a:rPr lang="fr-FR" dirty="0">
                <a:hlinkClick r:id="rId2"/>
              </a:rPr>
              <a:t>https://fr.wikipedia.org/wiki/Apprentissage_automatique</a:t>
            </a:r>
            <a:endParaRPr lang="fr-FR" dirty="0"/>
          </a:p>
          <a:p>
            <a:r>
              <a:rPr lang="fr-FR" dirty="0"/>
              <a:t>[2] </a:t>
            </a:r>
            <a:r>
              <a:rPr lang="fr-FR" dirty="0" err="1"/>
              <a:t>Manickam</a:t>
            </a:r>
            <a:r>
              <a:rPr lang="fr-FR" dirty="0"/>
              <a:t>, S. (2017, 11 05). Récupéré sur </a:t>
            </a:r>
            <a:r>
              <a:rPr lang="fr-FR" dirty="0" err="1"/>
              <a:t>Acamedia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https://www.academia.edu/RegisterToDownload#RelatedPapers</a:t>
            </a:r>
            <a:endParaRPr lang="fr-FR" dirty="0"/>
          </a:p>
          <a:p>
            <a:r>
              <a:rPr lang="fr-FR" dirty="0"/>
              <a:t>[3] Récupéré sur BIKESHARING DATASER: </a:t>
            </a:r>
            <a:r>
              <a:rPr lang="fr-FR" dirty="0">
                <a:hlinkClick r:id="rId4"/>
              </a:rPr>
              <a:t>https://archive.ics.uci.edu/ml/datasets/Bike+Sharing+Dataset</a:t>
            </a:r>
            <a:endParaRPr lang="fr-FR" dirty="0"/>
          </a:p>
          <a:p>
            <a:r>
              <a:rPr lang="fr-FR" dirty="0"/>
              <a:t>[4]. Récupéré sur </a:t>
            </a:r>
            <a:r>
              <a:rPr lang="fr-FR" dirty="0">
                <a:hlinkClick r:id="rId5"/>
              </a:rPr>
              <a:t>https://www.andlil.com/definition-de-regression-lineaire-132481.html</a:t>
            </a:r>
            <a:endParaRPr lang="fr-FR" dirty="0"/>
          </a:p>
          <a:p>
            <a:r>
              <a:rPr lang="fr-FR" dirty="0"/>
              <a:t>[5] Récupéré sur </a:t>
            </a:r>
            <a:r>
              <a:rPr lang="fr-FR" dirty="0">
                <a:hlinkClick r:id="rId6"/>
              </a:rPr>
              <a:t>https://elitedatascience.com/machine-learning-algorithms</a:t>
            </a:r>
            <a:endParaRPr lang="fr-FR" dirty="0"/>
          </a:p>
          <a:p>
            <a:r>
              <a:rPr lang="fr-FR" dirty="0"/>
              <a:t>[6]. Récupéré sur </a:t>
            </a:r>
            <a:r>
              <a:rPr lang="fr-FR" dirty="0" err="1"/>
              <a:t>github</a:t>
            </a:r>
            <a:r>
              <a:rPr lang="fr-FR" dirty="0"/>
              <a:t>: </a:t>
            </a:r>
            <a:r>
              <a:rPr lang="fr-FR" dirty="0">
                <a:hlinkClick r:id="rId7"/>
              </a:rPr>
              <a:t>https://github.com/trekhleb/machine-learning-octave</a:t>
            </a:r>
            <a:endParaRPr lang="fr-FR" dirty="0"/>
          </a:p>
          <a:p>
            <a:r>
              <a:rPr lang="fr-FR" dirty="0"/>
              <a:t>[7]</a:t>
            </a:r>
            <a:r>
              <a:rPr lang="fr-FR" i="1" dirty="0"/>
              <a:t> </a:t>
            </a:r>
            <a:r>
              <a:rPr lang="fr-FR" i="1" dirty="0" err="1"/>
              <a:t>mrmint</a:t>
            </a:r>
            <a:r>
              <a:rPr lang="fr-FR" i="1" dirty="0"/>
              <a:t>.</a:t>
            </a:r>
            <a:r>
              <a:rPr lang="fr-FR" dirty="0"/>
              <a:t> (2019). Récupéré sur </a:t>
            </a:r>
            <a:r>
              <a:rPr lang="fr-FR" dirty="0" err="1"/>
              <a:t>mrmint</a:t>
            </a:r>
            <a:r>
              <a:rPr lang="fr-FR" dirty="0"/>
              <a:t>: </a:t>
            </a:r>
            <a:r>
              <a:rPr lang="fr-FR" dirty="0">
                <a:hlinkClick r:id="rId8"/>
              </a:rPr>
              <a:t>https://mrmint.fr/logistic-regression-machine-learning-introduction-simple</a:t>
            </a:r>
            <a:endParaRPr lang="fr-FR" dirty="0"/>
          </a:p>
          <a:p>
            <a:r>
              <a:rPr lang="fr-FR" dirty="0"/>
              <a:t>[8] Récupéré sur https://www.xoriant.com/blog/product-engineering/decision-trees-machine-learning-algorithm.html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2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MERCI</a:t>
            </a:r>
            <a:endParaRPr lang="ko-KR" altLang="en-US" dirty="0"/>
          </a:p>
        </p:txBody>
      </p:sp>
      <p:sp>
        <p:nvSpPr>
          <p:cNvPr id="4" name="Smiley Face 14">
            <a:extLst>
              <a:ext uri="{FF2B5EF4-FFF2-40B4-BE49-F238E27FC236}">
                <a16:creationId xmlns:a16="http://schemas.microsoft.com/office/drawing/2014/main" id="{2AD27851-B12A-4C01-8CB6-AED7D6304E0D}"/>
              </a:ext>
            </a:extLst>
          </p:cNvPr>
          <p:cNvSpPr/>
          <p:nvPr/>
        </p:nvSpPr>
        <p:spPr>
          <a:xfrm>
            <a:off x="4211960" y="2994345"/>
            <a:ext cx="720080" cy="5760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0">
            <a:extLst>
              <a:ext uri="{FF2B5EF4-FFF2-40B4-BE49-F238E27FC236}">
                <a16:creationId xmlns:a16="http://schemas.microsoft.com/office/drawing/2014/main" id="{0F6526A4-4FE1-49A3-8F48-4DD7A0447C42}"/>
              </a:ext>
            </a:extLst>
          </p:cNvPr>
          <p:cNvSpPr>
            <a:spLocks noChangeAspect="1"/>
          </p:cNvSpPr>
          <p:nvPr/>
        </p:nvSpPr>
        <p:spPr>
          <a:xfrm>
            <a:off x="2483768" y="2381877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1FB099-3711-42D5-B39A-6E108261945C}"/>
              </a:ext>
            </a:extLst>
          </p:cNvPr>
          <p:cNvSpPr txBox="1"/>
          <p:nvPr/>
        </p:nvSpPr>
        <p:spPr>
          <a:xfrm>
            <a:off x="1403648" y="23870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Introducti</a:t>
            </a:r>
            <a:r>
              <a:rPr lang="fr-FR" dirty="0"/>
              <a:t>      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0430827-E20A-4500-B839-18FE5027D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608" y="-33218"/>
            <a:ext cx="7488832" cy="1820312"/>
          </a:xfrm>
        </p:spPr>
        <p:txBody>
          <a:bodyPr/>
          <a:lstStyle/>
          <a:p>
            <a:r>
              <a:rPr lang="fr-FR" sz="1600" dirty="0"/>
              <a:t>L'</a:t>
            </a:r>
            <a:r>
              <a:rPr lang="fr-FR" sz="1600" b="1" dirty="0"/>
              <a:t>apprentissage automatique </a:t>
            </a:r>
            <a:r>
              <a:rPr lang="fr-FR" sz="1600" dirty="0"/>
              <a:t>est un champ d'étude de l'intelligence artificielle  qui se fonde sur des approches statistiques pour donner aux </a:t>
            </a:r>
            <a:r>
              <a:rPr lang="fr-FR" sz="1600" dirty="0">
                <a:hlinkClick r:id="rId3" tooltip="Ordinateur"/>
              </a:rPr>
              <a:t>ordinateurs</a:t>
            </a:r>
            <a:r>
              <a:rPr lang="fr-FR" sz="1600" dirty="0"/>
              <a:t> la         capacité d' « apprendre » à  partir de données (1).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90B103-A9DB-4A4F-BD56-0F78CC4180DB}"/>
              </a:ext>
            </a:extLst>
          </p:cNvPr>
          <p:cNvSpPr txBox="1"/>
          <p:nvPr/>
        </p:nvSpPr>
        <p:spPr>
          <a:xfrm>
            <a:off x="431540" y="3795886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600" dirty="0"/>
              <a:t>Chaque catégorie à ses propre algorithmes et chacun de ses algorithmes a ses propres  propriétés mathématiques et statistiques. En fonction des données   d’entrainement (Training set), et nos </a:t>
            </a:r>
            <a:r>
              <a:rPr lang="fr-FR" sz="1600" dirty="0" err="1"/>
              <a:t>features</a:t>
            </a:r>
            <a:r>
              <a:rPr lang="fr-FR" sz="1600" dirty="0"/>
              <a:t>, on optera pour l’un ou l’autre de  ces algorithmes.</a:t>
            </a:r>
            <a:r>
              <a:rPr lang="fr-FR" dirty="0"/>
              <a:t>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FA3410-636E-4F3E-A60B-AAE28A07B578}"/>
              </a:ext>
            </a:extLst>
          </p:cNvPr>
          <p:cNvSpPr txBox="1"/>
          <p:nvPr/>
        </p:nvSpPr>
        <p:spPr>
          <a:xfrm>
            <a:off x="3707904" y="1563638"/>
            <a:ext cx="4680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catégorie de la variable prédite Y fait  décliner l’apprentissage supervisé en deux sous               catégories (la classification et la régression).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CB04E0-FD29-401E-AD2B-0E85E7BB9C17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463" y="2502079"/>
            <a:ext cx="9144000" cy="576063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SiteWeb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phishing dataset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16200000">
            <a:off x="4268909" y="1466833"/>
            <a:ext cx="606182" cy="606182"/>
            <a:chOff x="7740552" y="3628849"/>
            <a:chExt cx="1800000" cy="180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317DC8B7-04C3-4268-94AA-0B743F2ADC9D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Partie</a:t>
            </a:r>
            <a:r>
              <a:rPr lang="en-US" altLang="ko-KR" dirty="0"/>
              <a:t>-A</a:t>
            </a:r>
            <a:endParaRPr lang="ko-KR" altLang="en-US" dirty="0"/>
          </a:p>
        </p:txBody>
      </p:sp>
      <p:sp>
        <p:nvSpPr>
          <p:cNvPr id="10" name="Rectangle 30"/>
          <p:cNvSpPr/>
          <p:nvPr/>
        </p:nvSpPr>
        <p:spPr>
          <a:xfrm>
            <a:off x="3895380" y="2333846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7"/>
          <p:cNvSpPr/>
          <p:nvPr/>
        </p:nvSpPr>
        <p:spPr>
          <a:xfrm>
            <a:off x="5042255" y="3628592"/>
            <a:ext cx="451934" cy="451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24527" y="2013290"/>
            <a:ext cx="3983666" cy="796625"/>
            <a:chOff x="2113657" y="4283314"/>
            <a:chExt cx="3647460" cy="796625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56719"/>
              <a:ext cx="364745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La base de données qui contient 1353 instances et 10 variables, les valeurs sont {-1, 0 ou 1}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données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6667" y="3385068"/>
            <a:ext cx="4105220" cy="964485"/>
            <a:chOff x="531730" y="4189573"/>
            <a:chExt cx="5229386" cy="1018939"/>
          </a:xfrm>
        </p:grpSpPr>
        <p:sp>
          <p:nvSpPr>
            <p:cNvPr id="16" name="TextBox 15"/>
            <p:cNvSpPr txBox="1"/>
            <p:nvPr/>
          </p:nvSpPr>
          <p:spPr>
            <a:xfrm>
              <a:off x="531730" y="4428143"/>
              <a:ext cx="5229386" cy="7803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Supprimer les doublons dans le but d’améliorer la qualité de notre BDD ce qui a permet d’éliminer   701 tuples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592" y="4189573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Nettoyage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	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33978" y="1814232"/>
            <a:ext cx="4469305" cy="1133597"/>
            <a:chOff x="467544" y="1410873"/>
            <a:chExt cx="2806386" cy="806538"/>
          </a:xfrm>
        </p:grpSpPr>
        <p:sp>
          <p:nvSpPr>
            <p:cNvPr id="19" name="TextBox 18"/>
            <p:cNvSpPr txBox="1"/>
            <p:nvPr/>
          </p:nvSpPr>
          <p:spPr>
            <a:xfrm>
              <a:off x="467544" y="1691862"/>
              <a:ext cx="2806386" cy="5255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Le phishing est une d’attaque qui utilise des courriels et des sites Web frauduleux pour tromper les organisations financières et leurs clients [2]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579" y="1410873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Rappel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-12305" y="3424541"/>
            <a:ext cx="4525118" cy="1175155"/>
            <a:chOff x="650877" y="2418580"/>
            <a:chExt cx="1942430" cy="723890"/>
          </a:xfrm>
        </p:grpSpPr>
        <p:sp>
          <p:nvSpPr>
            <p:cNvPr id="22" name="TextBox 21"/>
            <p:cNvSpPr txBox="1"/>
            <p:nvPr/>
          </p:nvSpPr>
          <p:spPr>
            <a:xfrm>
              <a:off x="650877" y="2608576"/>
              <a:ext cx="1931191" cy="5338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Classer les sites web en deux catégories (phishing ou légitime) tout en comparons les algorithmes de l’apprentissage automatique utilisé et vu en cours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116" y="2418580"/>
              <a:ext cx="193119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1715" y="1539500"/>
            <a:ext cx="3293408" cy="3262066"/>
            <a:chOff x="2228466" y="1244261"/>
            <a:chExt cx="3293408" cy="3262066"/>
          </a:xfrm>
        </p:grpSpPr>
        <p:sp>
          <p:nvSpPr>
            <p:cNvPr id="25" name="Rectangle 24"/>
            <p:cNvSpPr/>
            <p:nvPr/>
          </p:nvSpPr>
          <p:spPr>
            <a:xfrm>
              <a:off x="2435170" y="280449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2435170" y="2805622"/>
              <a:ext cx="2880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5298633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6200000">
              <a:off x="2211930" y="2755140"/>
              <a:ext cx="239778" cy="20670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DCA191C9-FCED-424F-9C5F-8AA1F121C29A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30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Régression</a:t>
            </a:r>
            <a:r>
              <a:rPr lang="en-US" altLang="ko-KR" dirty="0"/>
              <a:t> </a:t>
            </a:r>
            <a:r>
              <a:rPr lang="en-US" altLang="ko-KR" dirty="0" err="1"/>
              <a:t>Logistique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4866" y="1416659"/>
            <a:ext cx="3262742" cy="3387339"/>
            <a:chOff x="2939645" y="1294535"/>
            <a:chExt cx="3262742" cy="3387339"/>
          </a:xfrm>
        </p:grpSpPr>
        <p:sp>
          <p:nvSpPr>
            <p:cNvPr id="5" name="Rectangle 5"/>
            <p:cNvSpPr/>
            <p:nvPr/>
          </p:nvSpPr>
          <p:spPr>
            <a:xfrm rot="19334430">
              <a:off x="3344732" y="2008240"/>
              <a:ext cx="2309714" cy="2673634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26835" y="1294535"/>
              <a:ext cx="888362" cy="888362"/>
              <a:chOff x="4212559" y="1523958"/>
              <a:chExt cx="1002207" cy="100220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12559" y="1523958"/>
                <a:ext cx="1002207" cy="1002207"/>
              </a:xfrm>
              <a:prstGeom prst="ellipse">
                <a:avLst/>
              </a:pr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26404" y="1637803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939645" y="3147199"/>
              <a:ext cx="888362" cy="888362"/>
              <a:chOff x="3240721" y="3131245"/>
              <a:chExt cx="1002207" cy="100220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240721" y="3131245"/>
                <a:ext cx="1002207" cy="1002207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54566" y="3245090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14025" y="3147199"/>
              <a:ext cx="888362" cy="888362"/>
              <a:chOff x="5209064" y="3231212"/>
              <a:chExt cx="1002207" cy="100220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9064" y="3231212"/>
                <a:ext cx="1002207" cy="1002207"/>
              </a:xfrm>
              <a:prstGeom prst="ellipse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22909" y="3345057"/>
                <a:ext cx="774516" cy="7745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450919" y="1289393"/>
            <a:ext cx="3583434" cy="1376462"/>
            <a:chOff x="5663654" y="1611952"/>
            <a:chExt cx="2363315" cy="1376462"/>
          </a:xfrm>
        </p:grpSpPr>
        <p:sp>
          <p:nvSpPr>
            <p:cNvPr id="16" name="TextBox 15"/>
            <p:cNvSpPr txBox="1"/>
            <p:nvPr/>
          </p:nvSpPr>
          <p:spPr>
            <a:xfrm>
              <a:off x="5671396" y="1611952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Définition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3654" y="2034307"/>
              <a:ext cx="2349209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b="1" dirty="0">
                  <a:hlinkClick r:id="rId3"/>
                </a:rPr>
                <a:t>Algorithme supervisé</a:t>
              </a:r>
              <a:r>
                <a:rPr lang="fr-FR" sz="1400" dirty="0"/>
                <a:t>  de classification,   très utilisée car elle permet de modélise  r des variables binaires ou des sommes      de variables binaires. [7]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92080" y="1379625"/>
            <a:ext cx="108000" cy="10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2208" y="2840226"/>
            <a:ext cx="2637735" cy="1943184"/>
            <a:chOff x="6154363" y="4430797"/>
            <a:chExt cx="2458117" cy="1943184"/>
          </a:xfrm>
        </p:grpSpPr>
        <p:sp>
          <p:nvSpPr>
            <p:cNvPr id="20" name="TextBox 19"/>
            <p:cNvSpPr txBox="1"/>
            <p:nvPr/>
          </p:nvSpPr>
          <p:spPr>
            <a:xfrm>
              <a:off x="6212679" y="4430797"/>
              <a:ext cx="235557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Inconvéniants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4363" y="5204430"/>
              <a:ext cx="2458117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limites de décision multiples ou non linéaires. Ils ne sont pas   assez souples pour capturer   naturellement des relations     plus complexes. 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44208" y="3179825"/>
            <a:ext cx="10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-1031347" y="3057396"/>
            <a:ext cx="3731104" cy="1961122"/>
            <a:chOff x="-479470" y="4507700"/>
            <a:chExt cx="3191232" cy="1961122"/>
          </a:xfrm>
        </p:grpSpPr>
        <p:sp>
          <p:nvSpPr>
            <p:cNvPr id="24" name="TextBox 23"/>
            <p:cNvSpPr txBox="1"/>
            <p:nvPr/>
          </p:nvSpPr>
          <p:spPr>
            <a:xfrm>
              <a:off x="-479470" y="4507700"/>
              <a:ext cx="235557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Advantage 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553" y="4868384"/>
              <a:ext cx="2349209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/>
                <a:t>l'algorithme peut être régularisé pour éviter les sur ajustements. Les modèles logistiques peuvent être facilement mis à jour avec de nouvelles données en utilisant une descente de gradient stochastique.[5]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33379" y="3179825"/>
            <a:ext cx="108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3331524" y="3370310"/>
            <a:ext cx="24689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Régression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Linéaire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Freeform 32">
            <a:extLst>
              <a:ext uri="{FF2B5EF4-FFF2-40B4-BE49-F238E27FC236}">
                <a16:creationId xmlns:a16="http://schemas.microsoft.com/office/drawing/2014/main" id="{78B91267-3B83-4F00-863B-3D20D28A4E9D}"/>
              </a:ext>
            </a:extLst>
          </p:cNvPr>
          <p:cNvSpPr/>
          <p:nvPr/>
        </p:nvSpPr>
        <p:spPr>
          <a:xfrm>
            <a:off x="3175029" y="3467181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B7C9ED3A-8E2D-494E-BB94-C80CA8868A73}"/>
              </a:ext>
            </a:extLst>
          </p:cNvPr>
          <p:cNvSpPr/>
          <p:nvPr/>
        </p:nvSpPr>
        <p:spPr>
          <a:xfrm rot="10800000">
            <a:off x="5533604" y="3561794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B7F5E253-5349-41D5-B345-B1CF740DD260}"/>
              </a:ext>
            </a:extLst>
          </p:cNvPr>
          <p:cNvSpPr/>
          <p:nvPr/>
        </p:nvSpPr>
        <p:spPr>
          <a:xfrm>
            <a:off x="4400605" y="1671599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B0533-4B57-4670-90F6-F9EDE524CB9D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63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248948" y="155138"/>
            <a:ext cx="3199856" cy="5918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7293245" y="1888655"/>
            <a:ext cx="606182" cy="606182"/>
            <a:chOff x="7740552" y="3628849"/>
            <a:chExt cx="1800000" cy="180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816" y="843558"/>
            <a:ext cx="4666442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Utiliser 70% de </a:t>
            </a:r>
            <a:r>
              <a:rPr lang="fr-FR" sz="1600" dirty="0" err="1"/>
              <a:t>dataset</a:t>
            </a:r>
            <a:r>
              <a:rPr lang="fr-FR" sz="1600" dirty="0"/>
              <a:t> pour l’apprentissage et les 30 %  restants      seront utilisé pour les tests.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Importer (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avec la fonction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Stocker les valeurs input dans X et les valeurs output dans 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Normaliser les données.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L’appel de la fonction principale « 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prediction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 » qui va retourner les valeurs finales de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theta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la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prediction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appellant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elle-même les fonctions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GradientDescent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Hypothèse et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Tracer le cost qui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déjà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obtenu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graphe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utilisant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function plot.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Afficher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 precision des tests.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72" y="0"/>
            <a:ext cx="4325482" cy="52101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3F9F2BE-DC55-4C33-AA3E-EEB421D26EB9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accent1"/>
                </a:solidFill>
              </a:rPr>
              <a:t>Réseaux</a:t>
            </a:r>
            <a:r>
              <a:rPr lang="en-US" altLang="ko-KR" b="1" dirty="0">
                <a:solidFill>
                  <a:schemeClr val="accent1"/>
                </a:solidFill>
              </a:rPr>
              <a:t> de </a:t>
            </a:r>
            <a:r>
              <a:rPr lang="en-US" altLang="ko-KR" b="1" dirty="0" err="1">
                <a:solidFill>
                  <a:schemeClr val="accent1"/>
                </a:solidFill>
              </a:rPr>
              <a:t>neurones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602194"/>
            <a:ext cx="835292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dirty="0"/>
              <a:t>Le réseau neuronal lui-même n'est pas un algorithme, mais plutôt un cadre permettant à de nombreux algorithmes d'apprentissage automatique de travailler ensemble et de traiter des entrées de données complexes. [6]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ctr"/>
            <a:r>
              <a:rPr lang="fr-FR" sz="1600" dirty="0"/>
              <a:t>Un réseau de neurones effectue une analyse de l'information et fournit une estimation de probabilité qu'il correspond aux données qu’il a été formé à reconnaître.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4A8927EB-F685-4266-9062-368ABD9DF5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92FF306-2BEE-4BC0-878B-35B262BC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43558"/>
            <a:ext cx="8071331" cy="223224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B728E6E-6D33-4258-AEC0-FB273B6570A5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 txBox="1">
            <a:spLocks/>
          </p:cNvSpPr>
          <p:nvPr/>
        </p:nvSpPr>
        <p:spPr>
          <a:xfrm>
            <a:off x="67401" y="-33838"/>
            <a:ext cx="3199856" cy="59183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Implémentation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16" y="947035"/>
            <a:ext cx="4694338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Importer (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avec la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finction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load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Séparer les input et les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output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Définir nombre des input(09) et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hidden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layer(07) et fixer nombre des classes (3)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Initialiser théta1 et 2avec la fonction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(layer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inout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output)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Transformer les matrices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théta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en vecteur plat.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Calculer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(50itérations)qui fait appel à la fonction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sigmoid</a:t>
            </a:r>
            <a:endParaRPr lang="fr-F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fonction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Fmincing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effectue uns descente de gradient.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Récupérer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théta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et 2et les utiliser dans le calcule de </a:t>
            </a:r>
            <a:r>
              <a:rPr lang="fr-FR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précsion</a:t>
            </a:r>
            <a:r>
              <a:rPr lang="fr-F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(46,702317% dans notre cas)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372200" y="264375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7284" y="3305189"/>
            <a:ext cx="2218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7293245" y="1888655"/>
            <a:ext cx="606182" cy="606182"/>
            <a:chOff x="7740552" y="3628849"/>
            <a:chExt cx="1800000" cy="180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7740552" y="3628849"/>
              <a:ext cx="216000" cy="18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8542684" y="4618860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8542684" y="3035407"/>
              <a:ext cx="216000" cy="14028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8636896" y="3732921"/>
              <a:ext cx="216000" cy="1591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24552" y="3628849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24552" y="4816437"/>
              <a:ext cx="216000" cy="611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8751744" y="3559910"/>
              <a:ext cx="216000" cy="114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751748" y="4351635"/>
              <a:ext cx="216000" cy="11456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6F0BCA55-2733-498A-81A5-9C84734AC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27442" y="0"/>
            <a:ext cx="884717" cy="5143500"/>
          </a:xfrm>
        </p:spPr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50CFCBC-5460-4474-B43F-57298A63CC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62550" y="3817"/>
            <a:ext cx="3981450" cy="51435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8471248-F213-46C0-B4E3-0BE963A2372F}"/>
              </a:ext>
            </a:extLst>
          </p:cNvPr>
          <p:cNvSpPr txBox="1"/>
          <p:nvPr/>
        </p:nvSpPr>
        <p:spPr>
          <a:xfrm>
            <a:off x="8388424" y="46576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3393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1756</Words>
  <Application>Microsoft Office PowerPoint</Application>
  <PresentationFormat>Affichage à l'écran (16:9)</PresentationFormat>
  <Paragraphs>205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rym benbaba</cp:lastModifiedBy>
  <cp:revision>107</cp:revision>
  <dcterms:created xsi:type="dcterms:W3CDTF">2016-12-05T23:26:54Z</dcterms:created>
  <dcterms:modified xsi:type="dcterms:W3CDTF">2019-01-25T21:46:46Z</dcterms:modified>
</cp:coreProperties>
</file>