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46"/>
  </p:notesMasterIdLst>
  <p:sldIdLst>
    <p:sldId id="256" r:id="rId2"/>
    <p:sldId id="288" r:id="rId3"/>
    <p:sldId id="257" r:id="rId4"/>
    <p:sldId id="258" r:id="rId5"/>
    <p:sldId id="259" r:id="rId6"/>
    <p:sldId id="260" r:id="rId7"/>
    <p:sldId id="261" r:id="rId8"/>
    <p:sldId id="262" r:id="rId9"/>
    <p:sldId id="263" r:id="rId10"/>
    <p:sldId id="264" r:id="rId11"/>
    <p:sldId id="285" r:id="rId12"/>
    <p:sldId id="265" r:id="rId13"/>
    <p:sldId id="286"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7" r:id="rId33"/>
    <p:sldId id="284"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17" autoAdjust="0"/>
    <p:restoredTop sz="95407" autoAdjust="0"/>
  </p:normalViewPr>
  <p:slideViewPr>
    <p:cSldViewPr snapToGrid="0">
      <p:cViewPr varScale="1">
        <p:scale>
          <a:sx n="63" d="100"/>
          <a:sy n="63" d="100"/>
        </p:scale>
        <p:origin x="10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fr-FR"/>
              <a:t>UF75-BFS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fr-FR"/>
        </a:p>
      </c:txPr>
    </c:title>
    <c:autoTitleDeleted val="0"/>
    <c:plotArea>
      <c:layout>
        <c:manualLayout>
          <c:layoutTarget val="inner"/>
          <c:xMode val="edge"/>
          <c:yMode val="edge"/>
          <c:x val="0"/>
          <c:y val="0.20821777486147564"/>
          <c:w val="0.93888888888888888"/>
          <c:h val="0.64884186351706041"/>
        </c:manualLayout>
      </c:layout>
      <c:barChart>
        <c:barDir val="col"/>
        <c:grouping val="clustered"/>
        <c:varyColors val="0"/>
        <c:ser>
          <c:idx val="0"/>
          <c:order val="0"/>
          <c:tx>
            <c:strRef>
              <c:f>Feuil1!$C$1</c:f>
              <c:strCache>
                <c:ptCount val="1"/>
                <c:pt idx="0">
                  <c:v>En 5min</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Feuil1!$C$2:$C$14</c:f>
              <c:numCache>
                <c:formatCode>General</c:formatCode>
                <c:ptCount val="13"/>
                <c:pt idx="3">
                  <c:v>86</c:v>
                </c:pt>
                <c:pt idx="4">
                  <c:v>91</c:v>
                </c:pt>
                <c:pt idx="5">
                  <c:v>92</c:v>
                </c:pt>
                <c:pt idx="6">
                  <c:v>97</c:v>
                </c:pt>
                <c:pt idx="7">
                  <c:v>84</c:v>
                </c:pt>
                <c:pt idx="8">
                  <c:v>100</c:v>
                </c:pt>
                <c:pt idx="9">
                  <c:v>92</c:v>
                </c:pt>
                <c:pt idx="10">
                  <c:v>101</c:v>
                </c:pt>
                <c:pt idx="11">
                  <c:v>79</c:v>
                </c:pt>
                <c:pt idx="12">
                  <c:v>83</c:v>
                </c:pt>
              </c:numCache>
            </c:numRef>
          </c:val>
          <c:extLst>
            <c:ext xmlns:c16="http://schemas.microsoft.com/office/drawing/2014/chart" uri="{C3380CC4-5D6E-409C-BE32-E72D297353CC}">
              <c16:uniqueId val="{00000000-4743-421C-BA85-F8A69B9DE24A}"/>
            </c:ext>
          </c:extLst>
        </c:ser>
        <c:ser>
          <c:idx val="1"/>
          <c:order val="1"/>
          <c:tx>
            <c:strRef>
              <c:f>Feuil1!$D$1</c:f>
              <c:strCache>
                <c:ptCount val="1"/>
                <c:pt idx="0">
                  <c:v>En 10min</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Feuil1!$D$2:$D$14</c:f>
              <c:numCache>
                <c:formatCode>General</c:formatCode>
                <c:ptCount val="13"/>
                <c:pt idx="3">
                  <c:v>98</c:v>
                </c:pt>
                <c:pt idx="4">
                  <c:v>91</c:v>
                </c:pt>
                <c:pt idx="5">
                  <c:v>94</c:v>
                </c:pt>
                <c:pt idx="6">
                  <c:v>98</c:v>
                </c:pt>
                <c:pt idx="7">
                  <c:v>91</c:v>
                </c:pt>
                <c:pt idx="8">
                  <c:v>105</c:v>
                </c:pt>
                <c:pt idx="9">
                  <c:v>94</c:v>
                </c:pt>
                <c:pt idx="10">
                  <c:v>101</c:v>
                </c:pt>
                <c:pt idx="11">
                  <c:v>82</c:v>
                </c:pt>
                <c:pt idx="12">
                  <c:v>94</c:v>
                </c:pt>
              </c:numCache>
            </c:numRef>
          </c:val>
          <c:extLst>
            <c:ext xmlns:c16="http://schemas.microsoft.com/office/drawing/2014/chart" uri="{C3380CC4-5D6E-409C-BE32-E72D297353CC}">
              <c16:uniqueId val="{00000001-4743-421C-BA85-F8A69B9DE24A}"/>
            </c:ext>
          </c:extLst>
        </c:ser>
        <c:dLbls>
          <c:dLblPos val="inEnd"/>
          <c:showLegendKey val="0"/>
          <c:showVal val="1"/>
          <c:showCatName val="0"/>
          <c:showSerName val="0"/>
          <c:showPercent val="0"/>
          <c:showBubbleSize val="0"/>
        </c:dLbls>
        <c:gapWidth val="65"/>
        <c:axId val="1688006143"/>
        <c:axId val="1674720255"/>
      </c:barChart>
      <c:catAx>
        <c:axId val="1688006143"/>
        <c:scaling>
          <c:orientation val="minMax"/>
        </c:scaling>
        <c:delete val="1"/>
        <c:axPos val="b"/>
        <c:majorTickMark val="none"/>
        <c:minorTickMark val="none"/>
        <c:tickLblPos val="nextTo"/>
        <c:crossAx val="1674720255"/>
        <c:crosses val="autoZero"/>
        <c:auto val="0"/>
        <c:lblAlgn val="ctr"/>
        <c:lblOffset val="100"/>
        <c:noMultiLvlLbl val="0"/>
      </c:catAx>
      <c:valAx>
        <c:axId val="1674720255"/>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688006143"/>
        <c:crossesAt val="1"/>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fr-FR"/>
        </a:p>
      </c:txPr>
    </c:title>
    <c:autoTitleDeleted val="0"/>
    <c:plotArea>
      <c:layout/>
      <c:barChart>
        <c:barDir val="col"/>
        <c:grouping val="clustered"/>
        <c:varyColors val="0"/>
        <c:ser>
          <c:idx val="0"/>
          <c:order val="0"/>
          <c:tx>
            <c:strRef>
              <c:f>Feuil1!$D$15</c:f>
              <c:strCache>
                <c:ptCount val="1"/>
                <c:pt idx="0">
                  <c:v>Uf75-01 avec DFS</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Feuil1!$C$16:$C$21</c:f>
              <c:strCache>
                <c:ptCount val="6"/>
                <c:pt idx="0">
                  <c:v>Taux de satisfiabilité en 5min</c:v>
                </c:pt>
                <c:pt idx="1">
                  <c:v>Taux de satisfiabilité en 10min</c:v>
                </c:pt>
                <c:pt idx="2">
                  <c:v>Taux de satisfiabilité en 15min</c:v>
                </c:pt>
                <c:pt idx="3">
                  <c:v>Taux de satisfiabilité en 20min</c:v>
                </c:pt>
                <c:pt idx="4">
                  <c:v>Taux de satisfiabilité en 25min</c:v>
                </c:pt>
                <c:pt idx="5">
                  <c:v>Taux de satisfiabilité en 30min</c:v>
                </c:pt>
              </c:strCache>
            </c:strRef>
          </c:cat>
          <c:val>
            <c:numRef>
              <c:f>Feuil1!$D$16:$D$21</c:f>
              <c:numCache>
                <c:formatCode>General</c:formatCode>
                <c:ptCount val="6"/>
                <c:pt idx="0">
                  <c:v>275</c:v>
                </c:pt>
                <c:pt idx="1">
                  <c:v>279</c:v>
                </c:pt>
                <c:pt idx="2">
                  <c:v>286</c:v>
                </c:pt>
                <c:pt idx="3">
                  <c:v>291</c:v>
                </c:pt>
                <c:pt idx="4">
                  <c:v>294</c:v>
                </c:pt>
                <c:pt idx="5">
                  <c:v>299</c:v>
                </c:pt>
              </c:numCache>
            </c:numRef>
          </c:val>
          <c:extLst>
            <c:ext xmlns:c16="http://schemas.microsoft.com/office/drawing/2014/chart" uri="{C3380CC4-5D6E-409C-BE32-E72D297353CC}">
              <c16:uniqueId val="{00000000-9C8D-4CC0-ACED-F00AC4015CA5}"/>
            </c:ext>
          </c:extLst>
        </c:ser>
        <c:dLbls>
          <c:dLblPos val="inEnd"/>
          <c:showLegendKey val="0"/>
          <c:showVal val="1"/>
          <c:showCatName val="0"/>
          <c:showSerName val="0"/>
          <c:showPercent val="0"/>
          <c:showBubbleSize val="0"/>
        </c:dLbls>
        <c:gapWidth val="65"/>
        <c:axId val="160029856"/>
        <c:axId val="161329968"/>
      </c:barChart>
      <c:catAx>
        <c:axId val="16002985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fr-FR"/>
          </a:p>
        </c:txPr>
        <c:crossAx val="161329968"/>
        <c:crosses val="autoZero"/>
        <c:auto val="1"/>
        <c:lblAlgn val="ctr"/>
        <c:lblOffset val="100"/>
        <c:noMultiLvlLbl val="0"/>
      </c:catAx>
      <c:valAx>
        <c:axId val="16132996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60029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fr-FR" sz="2400"/>
              <a:t>Comparaison</a:t>
            </a:r>
            <a:r>
              <a:rPr lang="fr-FR" sz="2400" baseline="0"/>
              <a:t> BFS</a:t>
            </a:r>
            <a:endParaRPr lang="fr-FR" sz="2400"/>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fr-FR"/>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Feuil1!$C$32</c:f>
              <c:strCache>
                <c:ptCount val="1"/>
                <c:pt idx="0">
                  <c:v>uf75</c:v>
                </c:pt>
              </c:strCache>
            </c:strRef>
          </c:tx>
          <c:spPr>
            <a:solidFill>
              <a:schemeClr val="accent1"/>
            </a:solidFill>
            <a:ln>
              <a:noFill/>
            </a:ln>
            <a:effectLst/>
            <a:sp3d/>
          </c:spPr>
          <c:invertIfNegative val="0"/>
          <c:cat>
            <c:strRef>
              <c:f>Feuil1!$D$31:$E$31</c:f>
              <c:strCache>
                <c:ptCount val="2"/>
                <c:pt idx="0">
                  <c:v>Taux en 5min</c:v>
                </c:pt>
                <c:pt idx="1">
                  <c:v>Taux en 10min</c:v>
                </c:pt>
              </c:strCache>
            </c:strRef>
          </c:cat>
          <c:val>
            <c:numRef>
              <c:f>Feuil1!$D$32:$E$32</c:f>
              <c:numCache>
                <c:formatCode>General</c:formatCode>
                <c:ptCount val="2"/>
                <c:pt idx="0">
                  <c:v>90.5</c:v>
                </c:pt>
                <c:pt idx="1">
                  <c:v>94.8</c:v>
                </c:pt>
              </c:numCache>
            </c:numRef>
          </c:val>
          <c:extLst>
            <c:ext xmlns:c16="http://schemas.microsoft.com/office/drawing/2014/chart" uri="{C3380CC4-5D6E-409C-BE32-E72D297353CC}">
              <c16:uniqueId val="{00000000-4AC2-46C8-B4AA-43A21FBF8621}"/>
            </c:ext>
          </c:extLst>
        </c:ser>
        <c:ser>
          <c:idx val="1"/>
          <c:order val="1"/>
          <c:tx>
            <c:strRef>
              <c:f>Feuil1!$C$33</c:f>
              <c:strCache>
                <c:ptCount val="1"/>
                <c:pt idx="0">
                  <c:v>uuf75</c:v>
                </c:pt>
              </c:strCache>
            </c:strRef>
          </c:tx>
          <c:spPr>
            <a:solidFill>
              <a:schemeClr val="accent2"/>
            </a:solidFill>
            <a:ln>
              <a:noFill/>
            </a:ln>
            <a:effectLst/>
            <a:sp3d/>
          </c:spPr>
          <c:invertIfNegative val="0"/>
          <c:cat>
            <c:strRef>
              <c:f>Feuil1!$D$31:$E$31</c:f>
              <c:strCache>
                <c:ptCount val="2"/>
                <c:pt idx="0">
                  <c:v>Taux en 5min</c:v>
                </c:pt>
                <c:pt idx="1">
                  <c:v>Taux en 10min</c:v>
                </c:pt>
              </c:strCache>
            </c:strRef>
          </c:cat>
          <c:val>
            <c:numRef>
              <c:f>Feuil1!$D$33:$E$33</c:f>
              <c:numCache>
                <c:formatCode>General</c:formatCode>
                <c:ptCount val="2"/>
                <c:pt idx="0">
                  <c:v>90.1</c:v>
                </c:pt>
                <c:pt idx="1">
                  <c:v>93.4</c:v>
                </c:pt>
              </c:numCache>
            </c:numRef>
          </c:val>
          <c:extLst>
            <c:ext xmlns:c16="http://schemas.microsoft.com/office/drawing/2014/chart" uri="{C3380CC4-5D6E-409C-BE32-E72D297353CC}">
              <c16:uniqueId val="{00000001-4AC2-46C8-B4AA-43A21FBF8621}"/>
            </c:ext>
          </c:extLst>
        </c:ser>
        <c:dLbls>
          <c:showLegendKey val="0"/>
          <c:showVal val="0"/>
          <c:showCatName val="0"/>
          <c:showSerName val="0"/>
          <c:showPercent val="0"/>
          <c:showBubbleSize val="0"/>
        </c:dLbls>
        <c:gapWidth val="150"/>
        <c:shape val="box"/>
        <c:axId val="1743734303"/>
        <c:axId val="1614686591"/>
        <c:axId val="0"/>
      </c:bar3DChart>
      <c:catAx>
        <c:axId val="174373430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fr-FR"/>
          </a:p>
        </c:txPr>
        <c:crossAx val="1614686591"/>
        <c:crosses val="autoZero"/>
        <c:auto val="1"/>
        <c:lblAlgn val="ctr"/>
        <c:lblOffset val="100"/>
        <c:noMultiLvlLbl val="0"/>
      </c:catAx>
      <c:valAx>
        <c:axId val="16146865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7437343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368171235086164"/>
          <c:y val="1.5593048447110406E-2"/>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dk1">
                  <a:lumMod val="75000"/>
                  <a:lumOff val="25000"/>
                </a:schemeClr>
              </a:solidFill>
              <a:latin typeface="+mn-lt"/>
              <a:ea typeface="+mn-ea"/>
              <a:cs typeface="+mn-cs"/>
            </a:defRPr>
          </a:pPr>
          <a:endParaRPr lang="fr-FR"/>
        </a:p>
      </c:txPr>
    </c:title>
    <c:autoTitleDeleted val="0"/>
    <c:plotArea>
      <c:layout/>
      <c:barChart>
        <c:barDir val="col"/>
        <c:grouping val="clustered"/>
        <c:varyColors val="0"/>
        <c:ser>
          <c:idx val="0"/>
          <c:order val="0"/>
          <c:tx>
            <c:strRef>
              <c:f>Feuil1!$D$15</c:f>
              <c:strCache>
                <c:ptCount val="1"/>
                <c:pt idx="0">
                  <c:v>Uf75-01 avec DFS</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Feuil1!$C$16:$C$21</c:f>
              <c:strCache>
                <c:ptCount val="6"/>
                <c:pt idx="0">
                  <c:v>Taux de satisfiabilité en 5min</c:v>
                </c:pt>
                <c:pt idx="1">
                  <c:v>Taux de satisfiabilité en 10min</c:v>
                </c:pt>
                <c:pt idx="2">
                  <c:v>Taux de satisfiabilité en 15min</c:v>
                </c:pt>
                <c:pt idx="3">
                  <c:v>Taux de satisfiabilité en 20min</c:v>
                </c:pt>
                <c:pt idx="4">
                  <c:v>Taux de satisfiabilité en 25min</c:v>
                </c:pt>
                <c:pt idx="5">
                  <c:v>Taux de satisfiabilité en 30min</c:v>
                </c:pt>
              </c:strCache>
            </c:strRef>
          </c:cat>
          <c:val>
            <c:numRef>
              <c:f>Feuil1!$D$16:$D$21</c:f>
              <c:numCache>
                <c:formatCode>General</c:formatCode>
                <c:ptCount val="6"/>
                <c:pt idx="0">
                  <c:v>275</c:v>
                </c:pt>
                <c:pt idx="1">
                  <c:v>279</c:v>
                </c:pt>
                <c:pt idx="2">
                  <c:v>286</c:v>
                </c:pt>
                <c:pt idx="3">
                  <c:v>291</c:v>
                </c:pt>
                <c:pt idx="4">
                  <c:v>294</c:v>
                </c:pt>
                <c:pt idx="5">
                  <c:v>299</c:v>
                </c:pt>
              </c:numCache>
            </c:numRef>
          </c:val>
          <c:extLst>
            <c:ext xmlns:c16="http://schemas.microsoft.com/office/drawing/2014/chart" uri="{C3380CC4-5D6E-409C-BE32-E72D297353CC}">
              <c16:uniqueId val="{00000000-66FF-47BD-B805-247519A40632}"/>
            </c:ext>
          </c:extLst>
        </c:ser>
        <c:dLbls>
          <c:dLblPos val="inEnd"/>
          <c:showLegendKey val="0"/>
          <c:showVal val="1"/>
          <c:showCatName val="0"/>
          <c:showSerName val="0"/>
          <c:showPercent val="0"/>
          <c:showBubbleSize val="0"/>
        </c:dLbls>
        <c:gapWidth val="65"/>
        <c:axId val="160029856"/>
        <c:axId val="161329968"/>
      </c:barChart>
      <c:catAx>
        <c:axId val="16002985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600" b="0" i="0" u="none" strike="noStrike" kern="1200" cap="all" baseline="0">
                <a:solidFill>
                  <a:schemeClr val="dk1">
                    <a:lumMod val="75000"/>
                    <a:lumOff val="25000"/>
                  </a:schemeClr>
                </a:solidFill>
                <a:latin typeface="+mn-lt"/>
                <a:ea typeface="+mn-ea"/>
                <a:cs typeface="+mn-cs"/>
              </a:defRPr>
            </a:pPr>
            <a:endParaRPr lang="fr-FR"/>
          </a:p>
        </c:txPr>
        <c:crossAx val="161329968"/>
        <c:crosses val="autoZero"/>
        <c:auto val="1"/>
        <c:lblAlgn val="ctr"/>
        <c:lblOffset val="100"/>
        <c:noMultiLvlLbl val="0"/>
      </c:catAx>
      <c:valAx>
        <c:axId val="16132996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60029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baseline="0">
                <a:solidFill>
                  <a:schemeClr val="dk1">
                    <a:lumMod val="75000"/>
                    <a:lumOff val="25000"/>
                  </a:schemeClr>
                </a:solidFill>
                <a:latin typeface="+mn-lt"/>
                <a:ea typeface="+mn-ea"/>
                <a:cs typeface="+mn-cs"/>
              </a:defRPr>
            </a:pPr>
            <a:r>
              <a:rPr lang="fr-FR" sz="2400" b="1" i="0" u="none" strike="noStrike" baseline="0">
                <a:effectLst/>
              </a:rPr>
              <a:t>A* 01 pour UF75-01</a:t>
            </a:r>
            <a:endParaRPr lang="fr-FR" sz="2400"/>
          </a:p>
        </c:rich>
      </c:tx>
      <c:overlay val="0"/>
      <c:spPr>
        <a:noFill/>
        <a:ln>
          <a:noFill/>
        </a:ln>
        <a:effectLst/>
      </c:spPr>
      <c:txPr>
        <a:bodyPr rot="0" spcFirstLastPara="1" vertOverflow="ellipsis" vert="horz" wrap="square" anchor="ctr" anchorCtr="1"/>
        <a:lstStyle/>
        <a:p>
          <a:pPr>
            <a:defRPr sz="2400" b="1" i="0" u="none" strike="noStrike" kern="1200" baseline="0">
              <a:solidFill>
                <a:schemeClr val="dk1">
                  <a:lumMod val="75000"/>
                  <a:lumOff val="25000"/>
                </a:schemeClr>
              </a:solidFill>
              <a:latin typeface="+mn-lt"/>
              <a:ea typeface="+mn-ea"/>
              <a:cs typeface="+mn-cs"/>
            </a:defRPr>
          </a:pPr>
          <a:endParaRPr lang="fr-FR"/>
        </a:p>
      </c:txPr>
    </c:title>
    <c:autoTitleDeleted val="0"/>
    <c:plotArea>
      <c:layout/>
      <c:barChart>
        <c:barDir val="col"/>
        <c:grouping val="clustered"/>
        <c:varyColors val="0"/>
        <c:ser>
          <c:idx val="0"/>
          <c:order val="0"/>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Feuil1!$C$6:$C$11</c:f>
              <c:strCache>
                <c:ptCount val="6"/>
                <c:pt idx="0">
                  <c:v>Taux de satisfiabilité en 5min</c:v>
                </c:pt>
                <c:pt idx="1">
                  <c:v>Taux de satisfiabilité en 10min</c:v>
                </c:pt>
                <c:pt idx="2">
                  <c:v>Taux de satisfiabilité en 15min</c:v>
                </c:pt>
                <c:pt idx="3">
                  <c:v>Taux de satisfiabilité en 20min</c:v>
                </c:pt>
                <c:pt idx="4">
                  <c:v>Taux de satisfiabilité en 25min</c:v>
                </c:pt>
                <c:pt idx="5">
                  <c:v>Taux de satisfiabilité en 30min</c:v>
                </c:pt>
              </c:strCache>
            </c:strRef>
          </c:cat>
          <c:val>
            <c:numRef>
              <c:f>Feuil1!$D$6:$D$11</c:f>
              <c:numCache>
                <c:formatCode>General</c:formatCode>
                <c:ptCount val="6"/>
                <c:pt idx="0">
                  <c:v>281</c:v>
                </c:pt>
                <c:pt idx="1">
                  <c:v>286</c:v>
                </c:pt>
                <c:pt idx="2">
                  <c:v>295</c:v>
                </c:pt>
                <c:pt idx="3">
                  <c:v>307</c:v>
                </c:pt>
                <c:pt idx="4">
                  <c:v>312</c:v>
                </c:pt>
                <c:pt idx="5">
                  <c:v>315</c:v>
                </c:pt>
              </c:numCache>
            </c:numRef>
          </c:val>
          <c:extLst>
            <c:ext xmlns:c16="http://schemas.microsoft.com/office/drawing/2014/chart" uri="{C3380CC4-5D6E-409C-BE32-E72D297353CC}">
              <c16:uniqueId val="{00000000-82FD-4443-B5B4-FCAFA6DB9526}"/>
            </c:ext>
          </c:extLst>
        </c:ser>
        <c:dLbls>
          <c:dLblPos val="inEnd"/>
          <c:showLegendKey val="0"/>
          <c:showVal val="1"/>
          <c:showCatName val="0"/>
          <c:showSerName val="0"/>
          <c:showPercent val="0"/>
          <c:showBubbleSize val="0"/>
        </c:dLbls>
        <c:gapWidth val="65"/>
        <c:axId val="205725136"/>
        <c:axId val="161336208"/>
      </c:barChart>
      <c:catAx>
        <c:axId val="20572513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600" b="0" i="0" u="none" strike="noStrike" kern="1200" cap="all" baseline="0">
                <a:solidFill>
                  <a:schemeClr val="dk1">
                    <a:lumMod val="75000"/>
                    <a:lumOff val="25000"/>
                  </a:schemeClr>
                </a:solidFill>
                <a:latin typeface="+mn-lt"/>
                <a:ea typeface="+mn-ea"/>
                <a:cs typeface="+mn-cs"/>
              </a:defRPr>
            </a:pPr>
            <a:endParaRPr lang="fr-FR"/>
          </a:p>
        </c:txPr>
        <c:crossAx val="161336208"/>
        <c:crosses val="autoZero"/>
        <c:auto val="1"/>
        <c:lblAlgn val="ctr"/>
        <c:lblOffset val="100"/>
        <c:noMultiLvlLbl val="0"/>
      </c:catAx>
      <c:valAx>
        <c:axId val="16133620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205725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fr-F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fr-FR"/>
        </a:p>
      </c:txPr>
    </c:title>
    <c:autoTitleDeleted val="0"/>
    <c:plotArea>
      <c:layout/>
      <c:barChart>
        <c:barDir val="col"/>
        <c:grouping val="clustered"/>
        <c:varyColors val="0"/>
        <c:ser>
          <c:idx val="0"/>
          <c:order val="0"/>
          <c:tx>
            <c:strRef>
              <c:f>Feuil1!$E$26</c:f>
              <c:strCache>
                <c:ptCount val="1"/>
                <c:pt idx="0">
                  <c:v>Uf75-01 avec A* 02</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Feuil1!$D$27:$D$32</c:f>
              <c:strCache>
                <c:ptCount val="6"/>
                <c:pt idx="0">
                  <c:v>Taux de satisfiabilité en 5min</c:v>
                </c:pt>
                <c:pt idx="1">
                  <c:v>Taux de satisfiabilité en 10min</c:v>
                </c:pt>
                <c:pt idx="2">
                  <c:v>Taux de satisfiabilité en 15min</c:v>
                </c:pt>
                <c:pt idx="3">
                  <c:v>Taux de satisfiabilité en 20min</c:v>
                </c:pt>
                <c:pt idx="4">
                  <c:v>Taux de satisfiabilité en 25min</c:v>
                </c:pt>
                <c:pt idx="5">
                  <c:v>Taux de satisfiabilité en 30min</c:v>
                </c:pt>
              </c:strCache>
            </c:strRef>
          </c:cat>
          <c:val>
            <c:numRef>
              <c:f>Feuil1!$E$27:$E$32</c:f>
              <c:numCache>
                <c:formatCode>General</c:formatCode>
                <c:ptCount val="6"/>
                <c:pt idx="0">
                  <c:v>159</c:v>
                </c:pt>
                <c:pt idx="1">
                  <c:v>199</c:v>
                </c:pt>
                <c:pt idx="2">
                  <c:v>256</c:v>
                </c:pt>
                <c:pt idx="3">
                  <c:v>277</c:v>
                </c:pt>
                <c:pt idx="4">
                  <c:v>293</c:v>
                </c:pt>
                <c:pt idx="5">
                  <c:v>296</c:v>
                </c:pt>
              </c:numCache>
            </c:numRef>
          </c:val>
          <c:extLst>
            <c:ext xmlns:c16="http://schemas.microsoft.com/office/drawing/2014/chart" uri="{C3380CC4-5D6E-409C-BE32-E72D297353CC}">
              <c16:uniqueId val="{00000000-AD64-46F6-8D96-F55399012F4A}"/>
            </c:ext>
          </c:extLst>
        </c:ser>
        <c:dLbls>
          <c:dLblPos val="inEnd"/>
          <c:showLegendKey val="0"/>
          <c:showVal val="1"/>
          <c:showCatName val="0"/>
          <c:showSerName val="0"/>
          <c:showPercent val="0"/>
          <c:showBubbleSize val="0"/>
        </c:dLbls>
        <c:gapWidth val="65"/>
        <c:axId val="206114080"/>
        <c:axId val="159783200"/>
      </c:barChart>
      <c:catAx>
        <c:axId val="20611408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600" b="0" i="0" u="none" strike="noStrike" kern="1200" cap="all" baseline="0">
                <a:solidFill>
                  <a:schemeClr val="dk1">
                    <a:lumMod val="75000"/>
                    <a:lumOff val="25000"/>
                  </a:schemeClr>
                </a:solidFill>
                <a:latin typeface="+mn-lt"/>
                <a:ea typeface="+mn-ea"/>
                <a:cs typeface="+mn-cs"/>
              </a:defRPr>
            </a:pPr>
            <a:endParaRPr lang="fr-FR"/>
          </a:p>
        </c:txPr>
        <c:crossAx val="159783200"/>
        <c:crosses val="autoZero"/>
        <c:auto val="1"/>
        <c:lblAlgn val="ctr"/>
        <c:lblOffset val="100"/>
        <c:noMultiLvlLbl val="0"/>
      </c:catAx>
      <c:valAx>
        <c:axId val="15978320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2061140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0F140-7393-475A-A6B2-8A29CA9F8094}" type="datetimeFigureOut">
              <a:rPr lang="fr-FR" smtClean="0"/>
              <a:t>27/02/2020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546D39-A90A-4E9C-B7C0-E2514C858840}" type="slidenum">
              <a:rPr lang="fr-FR" smtClean="0"/>
              <a:t>‹N°›</a:t>
            </a:fld>
            <a:endParaRPr lang="fr-FR"/>
          </a:p>
        </p:txBody>
      </p:sp>
    </p:spTree>
    <p:extLst>
      <p:ext uri="{BB962C8B-B14F-4D97-AF65-F5344CB8AC3E}">
        <p14:creationId xmlns:p14="http://schemas.microsoft.com/office/powerpoint/2010/main" val="1768516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Nous allons donc au cours de cette présentation essayer de vous présenté notre solution proposé  pour relevé le défi de résoudre le problème SAT.</a:t>
            </a:r>
          </a:p>
          <a:p>
            <a:endParaRPr lang="fr-FR" dirty="0"/>
          </a:p>
        </p:txBody>
      </p:sp>
      <p:sp>
        <p:nvSpPr>
          <p:cNvPr id="4" name="Espace réservé du numéro de diapositive 3"/>
          <p:cNvSpPr>
            <a:spLocks noGrp="1"/>
          </p:cNvSpPr>
          <p:nvPr>
            <p:ph type="sldNum" sz="quarter" idx="5"/>
          </p:nvPr>
        </p:nvSpPr>
        <p:spPr/>
        <p:txBody>
          <a:bodyPr/>
          <a:lstStyle/>
          <a:p>
            <a:fld id="{D9546D39-A90A-4E9C-B7C0-E2514C858840}" type="slidenum">
              <a:rPr lang="fr-FR" smtClean="0"/>
              <a:t>4</a:t>
            </a:fld>
            <a:endParaRPr lang="fr-FR"/>
          </a:p>
        </p:txBody>
      </p:sp>
    </p:spTree>
    <p:extLst>
      <p:ext uri="{BB962C8B-B14F-4D97-AF65-F5344CB8AC3E}">
        <p14:creationId xmlns:p14="http://schemas.microsoft.com/office/powerpoint/2010/main" val="2993812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9546D39-A90A-4E9C-B7C0-E2514C858840}" type="slidenum">
              <a:rPr lang="fr-FR" smtClean="0"/>
              <a:t>24</a:t>
            </a:fld>
            <a:endParaRPr lang="fr-FR"/>
          </a:p>
        </p:txBody>
      </p:sp>
    </p:spTree>
    <p:extLst>
      <p:ext uri="{BB962C8B-B14F-4D97-AF65-F5344CB8AC3E}">
        <p14:creationId xmlns:p14="http://schemas.microsoft.com/office/powerpoint/2010/main" val="145431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Il est à noter que la mutation ne sera appliquée sur un gène si et seulement si le taux de mutation &gt; probabilité de mutation (la probabilité est générée aléatoirement).</a:t>
            </a:r>
          </a:p>
          <a:p>
            <a:endParaRPr lang="fr-FR" dirty="0"/>
          </a:p>
        </p:txBody>
      </p:sp>
      <p:sp>
        <p:nvSpPr>
          <p:cNvPr id="4" name="Espace réservé du numéro de diapositive 3"/>
          <p:cNvSpPr>
            <a:spLocks noGrp="1"/>
          </p:cNvSpPr>
          <p:nvPr>
            <p:ph type="sldNum" sz="quarter" idx="5"/>
          </p:nvPr>
        </p:nvSpPr>
        <p:spPr/>
        <p:txBody>
          <a:bodyPr/>
          <a:lstStyle/>
          <a:p>
            <a:fld id="{D9546D39-A90A-4E9C-B7C0-E2514C858840}" type="slidenum">
              <a:rPr lang="fr-FR" smtClean="0"/>
              <a:t>31</a:t>
            </a:fld>
            <a:endParaRPr lang="fr-FR"/>
          </a:p>
        </p:txBody>
      </p:sp>
    </p:spTree>
    <p:extLst>
      <p:ext uri="{BB962C8B-B14F-4D97-AF65-F5344CB8AC3E}">
        <p14:creationId xmlns:p14="http://schemas.microsoft.com/office/powerpoint/2010/main" val="1267734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Après avoir analyser les résultats obtenus de tableaux ci-dessus, nous avons constaté que le meilleur taux de mutation en fonction de taux de satisfaction pour l’instance uf75-01 est 0.8 avec un taux=99.07%.</a:t>
            </a:r>
          </a:p>
          <a:p>
            <a:r>
              <a:rPr lang="fr-FR" sz="1200" kern="1200" dirty="0">
                <a:solidFill>
                  <a:schemeClr val="tx1"/>
                </a:solidFill>
                <a:effectLst/>
                <a:latin typeface="+mn-lt"/>
                <a:ea typeface="+mn-ea"/>
                <a:cs typeface="+mn-cs"/>
              </a:rPr>
              <a:t>Il y a une convergence prématurée et stagnation d’amélioration de résultats après un certain nombre d’itération donc on n’a pas besoin d’augmenter le nombre d’itération plus que 1000.</a:t>
            </a:r>
          </a:p>
          <a:p>
            <a:endParaRPr lang="fr-FR" dirty="0"/>
          </a:p>
        </p:txBody>
      </p:sp>
      <p:sp>
        <p:nvSpPr>
          <p:cNvPr id="4" name="Espace réservé du numéro de diapositive 3"/>
          <p:cNvSpPr>
            <a:spLocks noGrp="1"/>
          </p:cNvSpPr>
          <p:nvPr>
            <p:ph type="sldNum" sz="quarter" idx="5"/>
          </p:nvPr>
        </p:nvSpPr>
        <p:spPr/>
        <p:txBody>
          <a:bodyPr/>
          <a:lstStyle/>
          <a:p>
            <a:fld id="{D9546D39-A90A-4E9C-B7C0-E2514C858840}" type="slidenum">
              <a:rPr lang="fr-FR" smtClean="0"/>
              <a:t>35</a:t>
            </a:fld>
            <a:endParaRPr lang="fr-FR"/>
          </a:p>
        </p:txBody>
      </p:sp>
    </p:spTree>
    <p:extLst>
      <p:ext uri="{BB962C8B-B14F-4D97-AF65-F5344CB8AC3E}">
        <p14:creationId xmlns:p14="http://schemas.microsoft.com/office/powerpoint/2010/main" val="2051857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L’exécution de l’algorithme de résolution de SAT basé sur la métaheuristique</a:t>
            </a:r>
          </a:p>
          <a:p>
            <a:r>
              <a:rPr lang="fr-FR" sz="1200" kern="1200" dirty="0">
                <a:solidFill>
                  <a:schemeClr val="tx1"/>
                </a:solidFill>
                <a:effectLst/>
                <a:latin typeface="+mn-lt"/>
                <a:ea typeface="+mn-ea"/>
                <a:cs typeface="+mn-cs"/>
              </a:rPr>
              <a:t>« Algorithme génétique » a donné des résultats satisfaisants au bout 200 itérations. L’algorithme n’a pas atteint la solution souhaitée mais il a pu satisfaire jusqu’à 99% des clauses.</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D9546D39-A90A-4E9C-B7C0-E2514C858840}" type="slidenum">
              <a:rPr lang="fr-FR" smtClean="0"/>
              <a:t>36</a:t>
            </a:fld>
            <a:endParaRPr lang="fr-FR"/>
          </a:p>
        </p:txBody>
      </p:sp>
    </p:spTree>
    <p:extLst>
      <p:ext uri="{BB962C8B-B14F-4D97-AF65-F5344CB8AC3E}">
        <p14:creationId xmlns:p14="http://schemas.microsoft.com/office/powerpoint/2010/main" val="4046700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Dans cette partie, nous allons appliquer la métaheuristique « ACS » - Ant </a:t>
            </a:r>
            <a:r>
              <a:rPr lang="fr-FR" sz="1200" kern="1200" dirty="0" err="1">
                <a:solidFill>
                  <a:schemeClr val="tx1"/>
                </a:solidFill>
                <a:effectLst/>
                <a:latin typeface="+mn-lt"/>
                <a:ea typeface="+mn-ea"/>
                <a:cs typeface="+mn-cs"/>
              </a:rPr>
              <a:t>Colony</a:t>
            </a:r>
            <a:r>
              <a:rPr lang="fr-FR" sz="1200" kern="1200" dirty="0">
                <a:solidFill>
                  <a:schemeClr val="tx1"/>
                </a:solidFill>
                <a:effectLst/>
                <a:latin typeface="+mn-lt"/>
                <a:ea typeface="+mn-ea"/>
                <a:cs typeface="+mn-cs"/>
              </a:rPr>
              <a:t> System- dans problème de satisfiabilité SAT tout en utilisant les instances données, afin d’étudier la performance de cette métaheuristique, et comparer les résultats obtenus avec ceux des méthodes utilisées dans les parties précédentes.</a:t>
            </a:r>
          </a:p>
          <a:p>
            <a:endParaRPr lang="fr-FR" dirty="0"/>
          </a:p>
        </p:txBody>
      </p:sp>
      <p:sp>
        <p:nvSpPr>
          <p:cNvPr id="4" name="Espace réservé du numéro de diapositive 3"/>
          <p:cNvSpPr>
            <a:spLocks noGrp="1"/>
          </p:cNvSpPr>
          <p:nvPr>
            <p:ph type="sldNum" sz="quarter" idx="5"/>
          </p:nvPr>
        </p:nvSpPr>
        <p:spPr/>
        <p:txBody>
          <a:bodyPr/>
          <a:lstStyle/>
          <a:p>
            <a:fld id="{D9546D39-A90A-4E9C-B7C0-E2514C858840}" type="slidenum">
              <a:rPr lang="fr-FR" smtClean="0"/>
              <a:t>38</a:t>
            </a:fld>
            <a:endParaRPr lang="fr-FR"/>
          </a:p>
        </p:txBody>
      </p:sp>
    </p:spTree>
    <p:extLst>
      <p:ext uri="{BB962C8B-B14F-4D97-AF65-F5344CB8AC3E}">
        <p14:creationId xmlns:p14="http://schemas.microsoft.com/office/powerpoint/2010/main" val="1821291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On commence par décrire la spécification de l’algorithme, ou, en d’autres termes, la mission que le programme SAT devra remplir.</a:t>
            </a:r>
          </a:p>
          <a:p>
            <a:endParaRPr lang="fr-FR" dirty="0"/>
          </a:p>
          <a:p>
            <a:r>
              <a:rPr lang="fr-FR" sz="1200" b="1" kern="1200" dirty="0">
                <a:solidFill>
                  <a:schemeClr val="tx1"/>
                </a:solidFill>
                <a:effectLst/>
                <a:latin typeface="+mn-lt"/>
                <a:ea typeface="+mn-ea"/>
                <a:cs typeface="+mn-cs"/>
              </a:rPr>
              <a:t>Entrée</a:t>
            </a:r>
          </a:p>
          <a:p>
            <a:r>
              <a:rPr lang="fr-FR" sz="1200" kern="1200" dirty="0">
                <a:solidFill>
                  <a:schemeClr val="tx1"/>
                </a:solidFill>
                <a:effectLst/>
                <a:latin typeface="+mn-lt"/>
                <a:ea typeface="+mn-ea"/>
                <a:cs typeface="+mn-cs"/>
              </a:rPr>
              <a:t>Le solveur devra accepter, sur le canal d’entrée standard, la description du problème, c’est-à-dire une formule en forme normale conjonctive, au format DIMACS CNF. </a:t>
            </a:r>
          </a:p>
          <a:p>
            <a:r>
              <a:rPr lang="fr-FR" sz="1200" kern="1200" dirty="0">
                <a:solidFill>
                  <a:schemeClr val="tx1"/>
                </a:solidFill>
                <a:effectLst/>
                <a:latin typeface="+mn-lt"/>
                <a:ea typeface="+mn-ea"/>
                <a:cs typeface="+mn-cs"/>
              </a:rPr>
              <a:t>La figure ci-dessous représente un extrait de fichier benchmark.</a:t>
            </a:r>
          </a:p>
          <a:p>
            <a:endParaRPr lang="fr-FR" dirty="0"/>
          </a:p>
          <a:p>
            <a:r>
              <a:rPr lang="fr-FR" b="1" dirty="0"/>
              <a:t>Sortie</a:t>
            </a:r>
            <a:r>
              <a:rPr lang="fr-FR"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Maintenant, nous pouvons voir ce que fait réellement un solveur SAT. Il prend une expression booléenne détermine si elle est satisfaisante ou insatisfaisante.</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D9546D39-A90A-4E9C-B7C0-E2514C858840}" type="slidenum">
              <a:rPr lang="fr-FR" smtClean="0"/>
              <a:t>5</a:t>
            </a:fld>
            <a:endParaRPr lang="fr-FR"/>
          </a:p>
        </p:txBody>
      </p:sp>
    </p:spTree>
    <p:extLst>
      <p:ext uri="{BB962C8B-B14F-4D97-AF65-F5344CB8AC3E}">
        <p14:creationId xmlns:p14="http://schemas.microsoft.com/office/powerpoint/2010/main" val="3217572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9546D39-A90A-4E9C-B7C0-E2514C858840}" type="slidenum">
              <a:rPr lang="fr-FR" smtClean="0"/>
              <a:t>9</a:t>
            </a:fld>
            <a:endParaRPr lang="fr-FR"/>
          </a:p>
        </p:txBody>
      </p:sp>
    </p:spTree>
    <p:extLst>
      <p:ext uri="{BB962C8B-B14F-4D97-AF65-F5344CB8AC3E}">
        <p14:creationId xmlns:p14="http://schemas.microsoft.com/office/powerpoint/2010/main" val="2978082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Cette stratégie garantie de trouver une solution si elle existe, mais elle exige beaucoup de mémoire pour stocker toutes les alternatives à toutes les couches.</a:t>
            </a:r>
          </a:p>
          <a:p>
            <a:endParaRPr lang="fr-FR" dirty="0"/>
          </a:p>
        </p:txBody>
      </p:sp>
      <p:sp>
        <p:nvSpPr>
          <p:cNvPr id="4" name="Espace réservé du numéro de diapositive 3"/>
          <p:cNvSpPr>
            <a:spLocks noGrp="1"/>
          </p:cNvSpPr>
          <p:nvPr>
            <p:ph type="sldNum" sz="quarter" idx="5"/>
          </p:nvPr>
        </p:nvSpPr>
        <p:spPr/>
        <p:txBody>
          <a:bodyPr/>
          <a:lstStyle/>
          <a:p>
            <a:fld id="{D9546D39-A90A-4E9C-B7C0-E2514C858840}" type="slidenum">
              <a:rPr lang="fr-FR" smtClean="0"/>
              <a:t>10</a:t>
            </a:fld>
            <a:endParaRPr lang="fr-FR"/>
          </a:p>
        </p:txBody>
      </p:sp>
    </p:spTree>
    <p:extLst>
      <p:ext uri="{BB962C8B-B14F-4D97-AF65-F5344CB8AC3E}">
        <p14:creationId xmlns:p14="http://schemas.microsoft.com/office/powerpoint/2010/main" val="3173039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9546D39-A90A-4E9C-B7C0-E2514C858840}" type="slidenum">
              <a:rPr lang="fr-FR" smtClean="0"/>
              <a:t>14</a:t>
            </a:fld>
            <a:endParaRPr lang="fr-FR"/>
          </a:p>
        </p:txBody>
      </p:sp>
    </p:spTree>
    <p:extLst>
      <p:ext uri="{BB962C8B-B14F-4D97-AF65-F5344CB8AC3E}">
        <p14:creationId xmlns:p14="http://schemas.microsoft.com/office/powerpoint/2010/main" val="455530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9546D39-A90A-4E9C-B7C0-E2514C858840}" type="slidenum">
              <a:rPr lang="fr-FR" smtClean="0"/>
              <a:t>15</a:t>
            </a:fld>
            <a:endParaRPr lang="fr-FR"/>
          </a:p>
        </p:txBody>
      </p:sp>
    </p:spTree>
    <p:extLst>
      <p:ext uri="{BB962C8B-B14F-4D97-AF65-F5344CB8AC3E}">
        <p14:creationId xmlns:p14="http://schemas.microsoft.com/office/powerpoint/2010/main" val="2395544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kern="1200" dirty="0">
                <a:solidFill>
                  <a:schemeClr val="tx1"/>
                </a:solidFill>
                <a:effectLst/>
                <a:latin typeface="+mn-lt"/>
                <a:ea typeface="+mn-ea"/>
                <a:cs typeface="+mn-cs"/>
              </a:rPr>
              <a:t>Heuristique 01	</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Pour la première Heuristique nous avons choisi les paramètres suivants :</a:t>
            </a:r>
          </a:p>
          <a:p>
            <a:r>
              <a:rPr lang="fr-FR" sz="1200" kern="1200" dirty="0">
                <a:solidFill>
                  <a:schemeClr val="tx1"/>
                </a:solidFill>
                <a:effectLst/>
                <a:latin typeface="+mn-lt"/>
                <a:ea typeface="+mn-ea"/>
                <a:cs typeface="+mn-cs"/>
              </a:rPr>
              <a:t>G(n) : Nombre de clauses satisfaites.</a:t>
            </a:r>
          </a:p>
          <a:p>
            <a:r>
              <a:rPr lang="fr-FR" sz="1200" kern="1200" dirty="0">
                <a:solidFill>
                  <a:schemeClr val="tx1"/>
                </a:solidFill>
                <a:effectLst/>
                <a:latin typeface="+mn-lt"/>
                <a:ea typeface="+mn-ea"/>
                <a:cs typeface="+mn-cs"/>
              </a:rPr>
              <a:t>H(n) : Nombre clause contenante la variable Xi.</a:t>
            </a:r>
          </a:p>
          <a:p>
            <a:r>
              <a:rPr lang="fr-FR" sz="1200" kern="1200" dirty="0">
                <a:solidFill>
                  <a:schemeClr val="tx1"/>
                </a:solidFill>
                <a:effectLst/>
                <a:latin typeface="+mn-lt"/>
                <a:ea typeface="+mn-ea"/>
                <a:cs typeface="+mn-cs"/>
              </a:rPr>
              <a:t>Par exemple si nous avons une instance I définit comme suit :</a:t>
            </a:r>
          </a:p>
          <a:p>
            <a:r>
              <a:rPr lang="fr-FR" sz="1200" kern="1200" dirty="0">
                <a:solidFill>
                  <a:schemeClr val="tx1"/>
                </a:solidFill>
                <a:effectLst/>
                <a:latin typeface="+mn-lt"/>
                <a:ea typeface="+mn-ea"/>
                <a:cs typeface="+mn-cs"/>
              </a:rPr>
              <a:t>X= {x1, x2, x3}, un ensemble de variables booléennes.</a:t>
            </a:r>
          </a:p>
          <a:p>
            <a:r>
              <a:rPr lang="fr-FR" sz="1200" kern="1200" dirty="0">
                <a:solidFill>
                  <a:schemeClr val="tx1"/>
                </a:solidFill>
                <a:effectLst/>
                <a:latin typeface="+mn-lt"/>
                <a:ea typeface="+mn-ea"/>
                <a:cs typeface="+mn-cs"/>
              </a:rPr>
              <a:t>C= {c1, c2, c3, c4}, un ensemble de clauses.</a:t>
            </a:r>
          </a:p>
          <a:p>
            <a:endParaRPr lang="fr-FR" dirty="0"/>
          </a:p>
        </p:txBody>
      </p:sp>
      <p:sp>
        <p:nvSpPr>
          <p:cNvPr id="4" name="Espace réservé du numéro de diapositive 3"/>
          <p:cNvSpPr>
            <a:spLocks noGrp="1"/>
          </p:cNvSpPr>
          <p:nvPr>
            <p:ph type="sldNum" sz="quarter" idx="5"/>
          </p:nvPr>
        </p:nvSpPr>
        <p:spPr/>
        <p:txBody>
          <a:bodyPr/>
          <a:lstStyle/>
          <a:p>
            <a:fld id="{D9546D39-A90A-4E9C-B7C0-E2514C858840}" type="slidenum">
              <a:rPr lang="fr-FR" smtClean="0"/>
              <a:t>16</a:t>
            </a:fld>
            <a:endParaRPr lang="fr-FR"/>
          </a:p>
        </p:txBody>
      </p:sp>
    </p:spTree>
    <p:extLst>
      <p:ext uri="{BB962C8B-B14F-4D97-AF65-F5344CB8AC3E}">
        <p14:creationId xmlns:p14="http://schemas.microsoft.com/office/powerpoint/2010/main" val="2741960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Pour la deuxième Heuristique nous avons choisi les paramètres suivants :</a:t>
            </a:r>
          </a:p>
          <a:p>
            <a:r>
              <a:rPr lang="fr-FR" sz="1200" kern="1200" dirty="0">
                <a:solidFill>
                  <a:schemeClr val="tx1"/>
                </a:solidFill>
                <a:effectLst/>
                <a:latin typeface="+mn-lt"/>
                <a:ea typeface="+mn-ea"/>
                <a:cs typeface="+mn-cs"/>
              </a:rPr>
              <a:t>G(n) : Nombre de clauses non satisfaites.</a:t>
            </a:r>
          </a:p>
          <a:p>
            <a:r>
              <a:rPr lang="fr-FR" sz="1200" kern="1200" dirty="0">
                <a:solidFill>
                  <a:schemeClr val="tx1"/>
                </a:solidFill>
                <a:effectLst/>
                <a:latin typeface="+mn-lt"/>
                <a:ea typeface="+mn-ea"/>
                <a:cs typeface="+mn-cs"/>
              </a:rPr>
              <a:t>H(n) : Nombre clause qui ne contient pas la variable Xi.</a:t>
            </a:r>
          </a:p>
          <a:p>
            <a:r>
              <a:rPr lang="fr-FR" sz="1200" kern="1200" dirty="0">
                <a:solidFill>
                  <a:schemeClr val="tx1"/>
                </a:solidFill>
                <a:effectLst/>
                <a:latin typeface="+mn-lt"/>
                <a:ea typeface="+mn-ea"/>
                <a:cs typeface="+mn-cs"/>
              </a:rPr>
              <a:t>Par exemple si nous avons une instance I définit comme suit :</a:t>
            </a:r>
          </a:p>
          <a:p>
            <a:r>
              <a:rPr lang="fr-FR" sz="1200" kern="1200" dirty="0">
                <a:solidFill>
                  <a:schemeClr val="tx1"/>
                </a:solidFill>
                <a:effectLst/>
                <a:latin typeface="+mn-lt"/>
                <a:ea typeface="+mn-ea"/>
                <a:cs typeface="+mn-cs"/>
              </a:rPr>
              <a:t>X= {x1, x2, x3}, un ensemble de variables booléennes.</a:t>
            </a:r>
          </a:p>
          <a:p>
            <a:r>
              <a:rPr lang="fr-FR" sz="1200" kern="1200" dirty="0">
                <a:solidFill>
                  <a:schemeClr val="tx1"/>
                </a:solidFill>
                <a:effectLst/>
                <a:latin typeface="+mn-lt"/>
                <a:ea typeface="+mn-ea"/>
                <a:cs typeface="+mn-cs"/>
              </a:rPr>
              <a:t>C= {c1, c2, c3, c4}, un ensemble de clauses.</a:t>
            </a:r>
          </a:p>
          <a:p>
            <a:endParaRPr lang="fr-FR" dirty="0"/>
          </a:p>
        </p:txBody>
      </p:sp>
      <p:sp>
        <p:nvSpPr>
          <p:cNvPr id="4" name="Espace réservé du numéro de diapositive 3"/>
          <p:cNvSpPr>
            <a:spLocks noGrp="1"/>
          </p:cNvSpPr>
          <p:nvPr>
            <p:ph type="sldNum" sz="quarter" idx="5"/>
          </p:nvPr>
        </p:nvSpPr>
        <p:spPr/>
        <p:txBody>
          <a:bodyPr/>
          <a:lstStyle/>
          <a:p>
            <a:fld id="{D9546D39-A90A-4E9C-B7C0-E2514C858840}" type="slidenum">
              <a:rPr lang="fr-FR" smtClean="0"/>
              <a:t>17</a:t>
            </a:fld>
            <a:endParaRPr lang="fr-FR"/>
          </a:p>
        </p:txBody>
      </p:sp>
    </p:spTree>
    <p:extLst>
      <p:ext uri="{BB962C8B-B14F-4D97-AF65-F5344CB8AC3E}">
        <p14:creationId xmlns:p14="http://schemas.microsoft.com/office/powerpoint/2010/main" val="1619457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Pour analyser les résultats obtenus de l’exécution des trois algorithmes implémentés sur les benchmarks donnés, on a calculer le taux de satisfiabilité de chaque instance de benchmarks dans des laps de temps différents et comparer les résultats par la suite.</a:t>
            </a:r>
          </a:p>
          <a:p>
            <a:endParaRPr lang="fr-FR" dirty="0"/>
          </a:p>
        </p:txBody>
      </p:sp>
      <p:sp>
        <p:nvSpPr>
          <p:cNvPr id="4" name="Espace réservé du numéro de diapositive 3"/>
          <p:cNvSpPr>
            <a:spLocks noGrp="1"/>
          </p:cNvSpPr>
          <p:nvPr>
            <p:ph type="sldNum" sz="quarter" idx="5"/>
          </p:nvPr>
        </p:nvSpPr>
        <p:spPr/>
        <p:txBody>
          <a:bodyPr/>
          <a:lstStyle/>
          <a:p>
            <a:fld id="{D9546D39-A90A-4E9C-B7C0-E2514C858840}" type="slidenum">
              <a:rPr lang="fr-FR" smtClean="0"/>
              <a:t>20</a:t>
            </a:fld>
            <a:endParaRPr lang="fr-FR"/>
          </a:p>
        </p:txBody>
      </p:sp>
    </p:spTree>
    <p:extLst>
      <p:ext uri="{BB962C8B-B14F-4D97-AF65-F5344CB8AC3E}">
        <p14:creationId xmlns:p14="http://schemas.microsoft.com/office/powerpoint/2010/main" val="810582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fr-FR"/>
              <a:t>Modifiez le style du titre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3EF9F15-4A2A-467C-81B4-06706E3AC1D9}" type="datetimeFigureOut">
              <a:rPr lang="fr-FR" smtClean="0"/>
              <a:t>27/02/2020</a:t>
            </a:fld>
            <a:endParaRPr lang="fr-FR"/>
          </a:p>
        </p:txBody>
      </p:sp>
      <p:sp>
        <p:nvSpPr>
          <p:cNvPr id="5" name="Footer Placeholder 4"/>
          <p:cNvSpPr>
            <a:spLocks noGrp="1"/>
          </p:cNvSpPr>
          <p:nvPr>
            <p:ph type="ftr" sz="quarter" idx="11"/>
          </p:nvPr>
        </p:nvSpPr>
        <p:spPr>
          <a:xfrm>
            <a:off x="5332412" y="5883275"/>
            <a:ext cx="4324044" cy="365125"/>
          </a:xfrm>
        </p:spPr>
        <p:txBody>
          <a:bodyPr/>
          <a:lstStyle/>
          <a:p>
            <a:endParaRPr lang="fr-FR"/>
          </a:p>
        </p:txBody>
      </p:sp>
      <p:sp>
        <p:nvSpPr>
          <p:cNvPr id="6" name="Slide Number Placeholder 5"/>
          <p:cNvSpPr>
            <a:spLocks noGrp="1"/>
          </p:cNvSpPr>
          <p:nvPr>
            <p:ph type="sldNum" sz="quarter" idx="12"/>
          </p:nvPr>
        </p:nvSpPr>
        <p:spPr/>
        <p:txBody>
          <a:bodyPr/>
          <a:lstStyle/>
          <a:p>
            <a:fld id="{54A6160F-2D1D-4215-987D-B07FB03AEDCA}" type="slidenum">
              <a:rPr lang="fr-FR" smtClean="0"/>
              <a:t>‹N°›</a:t>
            </a:fld>
            <a:endParaRPr lang="fr-FR"/>
          </a:p>
        </p:txBody>
      </p:sp>
    </p:spTree>
    <p:extLst>
      <p:ext uri="{BB962C8B-B14F-4D97-AF65-F5344CB8AC3E}">
        <p14:creationId xmlns:p14="http://schemas.microsoft.com/office/powerpoint/2010/main" val="2816959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3EF9F15-4A2A-467C-81B4-06706E3AC1D9}" type="datetimeFigureOut">
              <a:rPr lang="fr-FR" smtClean="0"/>
              <a:t>27/02/2020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4A6160F-2D1D-4215-987D-B07FB03AEDCA}" type="slidenum">
              <a:rPr lang="fr-FR" smtClean="0"/>
              <a:t>‹N°›</a:t>
            </a:fld>
            <a:endParaRPr lang="fr-FR"/>
          </a:p>
        </p:txBody>
      </p:sp>
    </p:spTree>
    <p:extLst>
      <p:ext uri="{BB962C8B-B14F-4D97-AF65-F5344CB8AC3E}">
        <p14:creationId xmlns:p14="http://schemas.microsoft.com/office/powerpoint/2010/main" val="2406970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3EF9F15-4A2A-467C-81B4-06706E3AC1D9}" type="datetimeFigureOut">
              <a:rPr lang="fr-FR" smtClean="0"/>
              <a:t>27/02/2020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A6160F-2D1D-4215-987D-B07FB03AEDCA}" type="slidenum">
              <a:rPr lang="fr-FR" smtClean="0"/>
              <a:t>‹N°›</a:t>
            </a:fld>
            <a:endParaRPr lang="fr-FR"/>
          </a:p>
        </p:txBody>
      </p:sp>
    </p:spTree>
    <p:extLst>
      <p:ext uri="{BB962C8B-B14F-4D97-AF65-F5344CB8AC3E}">
        <p14:creationId xmlns:p14="http://schemas.microsoft.com/office/powerpoint/2010/main" val="3145617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3EF9F15-4A2A-467C-81B4-06706E3AC1D9}" type="datetimeFigureOut">
              <a:rPr lang="fr-FR" smtClean="0"/>
              <a:t>27/02/2020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A6160F-2D1D-4215-987D-B07FB03AEDCA}" type="slidenum">
              <a:rPr lang="fr-FR" smtClean="0"/>
              <a:t>‹N°›</a:t>
            </a:fld>
            <a:endParaRPr lang="fr-FR"/>
          </a:p>
        </p:txBody>
      </p:sp>
    </p:spTree>
    <p:extLst>
      <p:ext uri="{BB962C8B-B14F-4D97-AF65-F5344CB8AC3E}">
        <p14:creationId xmlns:p14="http://schemas.microsoft.com/office/powerpoint/2010/main" val="3134587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3EF9F15-4A2A-467C-81B4-06706E3AC1D9}" type="datetimeFigureOut">
              <a:rPr lang="fr-FR" smtClean="0"/>
              <a:t>27/02/2020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A6160F-2D1D-4215-987D-B07FB03AEDCA}" type="slidenum">
              <a:rPr lang="fr-FR" smtClean="0"/>
              <a:t>‹N°›</a:t>
            </a:fld>
            <a:endParaRPr lang="fr-FR"/>
          </a:p>
        </p:txBody>
      </p:sp>
    </p:spTree>
    <p:extLst>
      <p:ext uri="{BB962C8B-B14F-4D97-AF65-F5344CB8AC3E}">
        <p14:creationId xmlns:p14="http://schemas.microsoft.com/office/powerpoint/2010/main" val="1193942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3EF9F15-4A2A-467C-81B4-06706E3AC1D9}" type="datetimeFigureOut">
              <a:rPr lang="fr-FR" smtClean="0"/>
              <a:t>27/02/2020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A6160F-2D1D-4215-987D-B07FB03AEDCA}" type="slidenum">
              <a:rPr lang="fr-FR" smtClean="0"/>
              <a:t>‹N°›</a:t>
            </a:fld>
            <a:endParaRPr lang="fr-FR"/>
          </a:p>
        </p:txBody>
      </p:sp>
    </p:spTree>
    <p:extLst>
      <p:ext uri="{BB962C8B-B14F-4D97-AF65-F5344CB8AC3E}">
        <p14:creationId xmlns:p14="http://schemas.microsoft.com/office/powerpoint/2010/main" val="3622106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3EF9F15-4A2A-467C-81B4-06706E3AC1D9}" type="datetimeFigureOut">
              <a:rPr lang="fr-FR" smtClean="0"/>
              <a:t>27/02/2020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A6160F-2D1D-4215-987D-B07FB03AEDCA}" type="slidenum">
              <a:rPr lang="fr-FR" smtClean="0"/>
              <a:t>‹N°›</a:t>
            </a:fld>
            <a:endParaRPr lang="fr-FR"/>
          </a:p>
        </p:txBody>
      </p:sp>
    </p:spTree>
    <p:extLst>
      <p:ext uri="{BB962C8B-B14F-4D97-AF65-F5344CB8AC3E}">
        <p14:creationId xmlns:p14="http://schemas.microsoft.com/office/powerpoint/2010/main" val="986784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3EF9F15-4A2A-467C-81B4-06706E3AC1D9}" type="datetimeFigureOut">
              <a:rPr lang="fr-FR" smtClean="0"/>
              <a:t>27/02/2020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A6160F-2D1D-4215-987D-B07FB03AEDCA}" type="slidenum">
              <a:rPr lang="fr-FR" smtClean="0"/>
              <a:t>‹N°›</a:t>
            </a:fld>
            <a:endParaRPr lang="fr-FR"/>
          </a:p>
        </p:txBody>
      </p:sp>
    </p:spTree>
    <p:extLst>
      <p:ext uri="{BB962C8B-B14F-4D97-AF65-F5344CB8AC3E}">
        <p14:creationId xmlns:p14="http://schemas.microsoft.com/office/powerpoint/2010/main" val="4214687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3EF9F15-4A2A-467C-81B4-06706E3AC1D9}" type="datetimeFigureOut">
              <a:rPr lang="fr-FR" smtClean="0"/>
              <a:t>27/02/2020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A6160F-2D1D-4215-987D-B07FB03AEDCA}" type="slidenum">
              <a:rPr lang="fr-FR" smtClean="0"/>
              <a:t>‹N°›</a:t>
            </a:fld>
            <a:endParaRPr lang="fr-FR"/>
          </a:p>
        </p:txBody>
      </p:sp>
    </p:spTree>
    <p:extLst>
      <p:ext uri="{BB962C8B-B14F-4D97-AF65-F5344CB8AC3E}">
        <p14:creationId xmlns:p14="http://schemas.microsoft.com/office/powerpoint/2010/main" val="305687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3EF9F15-4A2A-467C-81B4-06706E3AC1D9}" type="datetimeFigureOut">
              <a:rPr lang="fr-FR" smtClean="0"/>
              <a:t>27/02/2020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951856" y="5867131"/>
            <a:ext cx="551167" cy="365125"/>
          </a:xfrm>
        </p:spPr>
        <p:txBody>
          <a:bodyPr/>
          <a:lstStyle/>
          <a:p>
            <a:fld id="{54A6160F-2D1D-4215-987D-B07FB03AEDCA}" type="slidenum">
              <a:rPr lang="fr-FR" smtClean="0"/>
              <a:t>‹N°›</a:t>
            </a:fld>
            <a:endParaRPr lang="fr-FR"/>
          </a:p>
        </p:txBody>
      </p:sp>
    </p:spTree>
    <p:extLst>
      <p:ext uri="{BB962C8B-B14F-4D97-AF65-F5344CB8AC3E}">
        <p14:creationId xmlns:p14="http://schemas.microsoft.com/office/powerpoint/2010/main" val="48125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3EF9F15-4A2A-467C-81B4-06706E3AC1D9}" type="datetimeFigureOut">
              <a:rPr lang="fr-FR" smtClean="0"/>
              <a:t>27/02/2020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A6160F-2D1D-4215-987D-B07FB03AEDCA}" type="slidenum">
              <a:rPr lang="fr-FR" smtClean="0"/>
              <a:t>‹N°›</a:t>
            </a:fld>
            <a:endParaRPr lang="fr-FR"/>
          </a:p>
        </p:txBody>
      </p:sp>
    </p:spTree>
    <p:extLst>
      <p:ext uri="{BB962C8B-B14F-4D97-AF65-F5344CB8AC3E}">
        <p14:creationId xmlns:p14="http://schemas.microsoft.com/office/powerpoint/2010/main" val="1874818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fr-FR"/>
              <a:t>Modifiez le style du titre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3EF9F15-4A2A-467C-81B4-06706E3AC1D9}" type="datetimeFigureOut">
              <a:rPr lang="fr-FR" smtClean="0"/>
              <a:t>27/02/2020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4A6160F-2D1D-4215-987D-B07FB03AEDCA}" type="slidenum">
              <a:rPr lang="fr-FR" smtClean="0"/>
              <a:t>‹N°›</a:t>
            </a:fld>
            <a:endParaRPr lang="fr-FR"/>
          </a:p>
        </p:txBody>
      </p:sp>
    </p:spTree>
    <p:extLst>
      <p:ext uri="{BB962C8B-B14F-4D97-AF65-F5344CB8AC3E}">
        <p14:creationId xmlns:p14="http://schemas.microsoft.com/office/powerpoint/2010/main" val="3937227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3EF9F15-4A2A-467C-81B4-06706E3AC1D9}" type="datetimeFigureOut">
              <a:rPr lang="fr-FR" smtClean="0"/>
              <a:t>27/02/2020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4A6160F-2D1D-4215-987D-B07FB03AEDCA}" type="slidenum">
              <a:rPr lang="fr-FR" smtClean="0"/>
              <a:t>‹N°›</a:t>
            </a:fld>
            <a:endParaRPr lang="fr-FR"/>
          </a:p>
        </p:txBody>
      </p:sp>
    </p:spTree>
    <p:extLst>
      <p:ext uri="{BB962C8B-B14F-4D97-AF65-F5344CB8AC3E}">
        <p14:creationId xmlns:p14="http://schemas.microsoft.com/office/powerpoint/2010/main" val="4067714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3EF9F15-4A2A-467C-81B4-06706E3AC1D9}" type="datetimeFigureOut">
              <a:rPr lang="fr-FR" smtClean="0"/>
              <a:t>27/02/2020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4A6160F-2D1D-4215-987D-B07FB03AEDCA}" type="slidenum">
              <a:rPr lang="fr-FR" smtClean="0"/>
              <a:t>‹N°›</a:t>
            </a:fld>
            <a:endParaRPr lang="fr-FR"/>
          </a:p>
        </p:txBody>
      </p:sp>
    </p:spTree>
    <p:extLst>
      <p:ext uri="{BB962C8B-B14F-4D97-AF65-F5344CB8AC3E}">
        <p14:creationId xmlns:p14="http://schemas.microsoft.com/office/powerpoint/2010/main" val="256805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F9F15-4A2A-467C-81B4-06706E3AC1D9}" type="datetimeFigureOut">
              <a:rPr lang="fr-FR" smtClean="0"/>
              <a:t>27/02/2020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4A6160F-2D1D-4215-987D-B07FB03AEDCA}" type="slidenum">
              <a:rPr lang="fr-FR" smtClean="0"/>
              <a:t>‹N°›</a:t>
            </a:fld>
            <a:endParaRPr lang="fr-FR"/>
          </a:p>
        </p:txBody>
      </p:sp>
    </p:spTree>
    <p:extLst>
      <p:ext uri="{BB962C8B-B14F-4D97-AF65-F5344CB8AC3E}">
        <p14:creationId xmlns:p14="http://schemas.microsoft.com/office/powerpoint/2010/main" val="2535648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3EF9F15-4A2A-467C-81B4-06706E3AC1D9}" type="datetimeFigureOut">
              <a:rPr lang="fr-FR" smtClean="0"/>
              <a:t>27/02/2020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4A6160F-2D1D-4215-987D-B07FB03AEDCA}" type="slidenum">
              <a:rPr lang="fr-FR" smtClean="0"/>
              <a:t>‹N°›</a:t>
            </a:fld>
            <a:endParaRPr lang="fr-FR"/>
          </a:p>
        </p:txBody>
      </p:sp>
    </p:spTree>
    <p:extLst>
      <p:ext uri="{BB962C8B-B14F-4D97-AF65-F5344CB8AC3E}">
        <p14:creationId xmlns:p14="http://schemas.microsoft.com/office/powerpoint/2010/main" val="1425001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3EF9F15-4A2A-467C-81B4-06706E3AC1D9}" type="datetimeFigureOut">
              <a:rPr lang="fr-FR" smtClean="0"/>
              <a:t>27/02/2020</a:t>
            </a:fld>
            <a:endParaRPr lang="fr-F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4A6160F-2D1D-4215-987D-B07FB03AEDCA}" type="slidenum">
              <a:rPr lang="fr-FR" smtClean="0"/>
              <a:t>‹N°›</a:t>
            </a:fld>
            <a:endParaRPr lang="fr-FR"/>
          </a:p>
        </p:txBody>
      </p:sp>
    </p:spTree>
    <p:extLst>
      <p:ext uri="{BB962C8B-B14F-4D97-AF65-F5344CB8AC3E}">
        <p14:creationId xmlns:p14="http://schemas.microsoft.com/office/powerpoint/2010/main" val="902010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EF9F15-4A2A-467C-81B4-06706E3AC1D9}" type="datetimeFigureOut">
              <a:rPr lang="fr-FR" smtClean="0"/>
              <a:t>27/02/2020</a:t>
            </a:fld>
            <a:endParaRPr lang="fr-F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4A6160F-2D1D-4215-987D-B07FB03AEDCA}" type="slidenum">
              <a:rPr lang="fr-FR" smtClean="0"/>
              <a:t>‹N°›</a:t>
            </a:fld>
            <a:endParaRPr lang="fr-FR"/>
          </a:p>
        </p:txBody>
      </p:sp>
    </p:spTree>
    <p:extLst>
      <p:ext uri="{BB962C8B-B14F-4D97-AF65-F5344CB8AC3E}">
        <p14:creationId xmlns:p14="http://schemas.microsoft.com/office/powerpoint/2010/main" val="3975921114"/>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hyperlink" Target="https://fr.wikipedia.org/wiki/Population" TargetMode="External"/><Relationship Id="rId3" Type="http://schemas.openxmlformats.org/officeDocument/2006/relationships/hyperlink" Target="https://fr.wikipedia.org/wiki/Algorithmique" TargetMode="External"/><Relationship Id="rId7" Type="http://schemas.openxmlformats.org/officeDocument/2006/relationships/hyperlink" Target="https://fr.wikipedia.org/wiki/Optimisation_(math%C3%A9matiques)"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hyperlink" Target="https://fr.wikipedia.org/wiki/M%C3%A9taheuristique" TargetMode="External"/><Relationship Id="rId5" Type="http://schemas.openxmlformats.org/officeDocument/2006/relationships/hyperlink" Target="https://fr.wikipedia.org/wiki/Fourmi" TargetMode="External"/><Relationship Id="rId4" Type="http://schemas.openxmlformats.org/officeDocument/2006/relationships/hyperlink" Target="https://fr.wikipedia.org/wiki/Comportemen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8EE240-DC8A-4911-B7FF-1E07E44AA28B}"/>
              </a:ext>
            </a:extLst>
          </p:cNvPr>
          <p:cNvSpPr/>
          <p:nvPr/>
        </p:nvSpPr>
        <p:spPr>
          <a:xfrm>
            <a:off x="1879600" y="326867"/>
            <a:ext cx="8432800" cy="2351285"/>
          </a:xfrm>
          <a:prstGeom prst="rect">
            <a:avLst/>
          </a:prstGeom>
        </p:spPr>
        <p:txBody>
          <a:bodyPr wrap="square">
            <a:spAutoFit/>
          </a:bodyPr>
          <a:lstStyle/>
          <a:p>
            <a:pPr algn="ctr" hangingPunct="0">
              <a:lnSpc>
                <a:spcPct val="200000"/>
              </a:lnSpc>
              <a:spcAft>
                <a:spcPts val="0"/>
              </a:spcAft>
            </a:pPr>
            <a:r>
              <a:rPr lang="fr-FR" b="1" dirty="0">
                <a:latin typeface="Times New Roman" panose="02020603050405020304" pitchFamily="18" charset="0"/>
                <a:ea typeface="Calibri" panose="020F0502020204030204" pitchFamily="34" charset="0"/>
                <a:cs typeface="Arial" panose="020B0604020202020204" pitchFamily="34" charset="0"/>
              </a:rPr>
              <a:t> République Algérienne Démocratique et Populaire        </a:t>
            </a:r>
            <a:endParaRPr lang="fr-FR" sz="1600" dirty="0">
              <a:latin typeface="Calibri" panose="020F0502020204030204" pitchFamily="34" charset="0"/>
              <a:ea typeface="Calibri" panose="020F0502020204030204" pitchFamily="34" charset="0"/>
              <a:cs typeface="Arial" panose="020B0604020202020204" pitchFamily="34" charset="0"/>
            </a:endParaRPr>
          </a:p>
          <a:p>
            <a:pPr algn="ctr" hangingPunct="0">
              <a:lnSpc>
                <a:spcPct val="200000"/>
              </a:lnSpc>
              <a:spcAft>
                <a:spcPts val="0"/>
              </a:spcAft>
            </a:pPr>
            <a:r>
              <a:rPr lang="fr-FR" b="1" dirty="0">
                <a:latin typeface="Times New Roman" panose="02020603050405020304" pitchFamily="18" charset="0"/>
                <a:ea typeface="Calibri" panose="020F0502020204030204" pitchFamily="34" charset="0"/>
                <a:cs typeface="Arial" panose="020B0604020202020204" pitchFamily="34" charset="0"/>
              </a:rPr>
              <a:t>Ministère de l'Enseignement Supérieur et de la Recherche Scientifique</a:t>
            </a:r>
            <a:endParaRPr lang="fr-FR" sz="1600" dirty="0">
              <a:latin typeface="Calibri" panose="020F0502020204030204" pitchFamily="34" charset="0"/>
              <a:ea typeface="Calibri" panose="020F0502020204030204" pitchFamily="34" charset="0"/>
              <a:cs typeface="Arial" panose="020B0604020202020204" pitchFamily="34" charset="0"/>
            </a:endParaRPr>
          </a:p>
          <a:p>
            <a:pPr algn="ctr">
              <a:lnSpc>
                <a:spcPct val="150000"/>
              </a:lnSpc>
              <a:spcAft>
                <a:spcPts val="0"/>
              </a:spcAft>
            </a:pPr>
            <a:r>
              <a:rPr lang="fr-FR" sz="3200" b="1" dirty="0">
                <a:latin typeface="Times New Roman" panose="02020603050405020304" pitchFamily="18" charset="0"/>
                <a:ea typeface="Calibri" panose="020F0502020204030204" pitchFamily="34" charset="0"/>
                <a:cs typeface="Arial" panose="020B0604020202020204" pitchFamily="34" charset="0"/>
              </a:rPr>
              <a:t>Université </a:t>
            </a:r>
            <a:r>
              <a:rPr lang="fr-FR" sz="3200" b="1" dirty="0" err="1">
                <a:latin typeface="Times New Roman" panose="02020603050405020304" pitchFamily="18" charset="0"/>
                <a:ea typeface="Calibri" panose="020F0502020204030204" pitchFamily="34" charset="0"/>
                <a:cs typeface="Arial" panose="020B0604020202020204" pitchFamily="34" charset="0"/>
              </a:rPr>
              <a:t>Benyoucef</a:t>
            </a:r>
            <a:r>
              <a:rPr lang="fr-FR" sz="3200" b="1" dirty="0">
                <a:latin typeface="Times New Roman" panose="02020603050405020304" pitchFamily="18" charset="0"/>
                <a:ea typeface="Calibri" panose="020F0502020204030204" pitchFamily="34" charset="0"/>
                <a:cs typeface="Arial" panose="020B0604020202020204" pitchFamily="34" charset="0"/>
              </a:rPr>
              <a:t> BENKHEDDA- Alger1</a:t>
            </a:r>
            <a:endParaRPr lang="fr-FR" sz="1600" dirty="0">
              <a:latin typeface="Calibri" panose="020F0502020204030204" pitchFamily="34" charset="0"/>
              <a:ea typeface="Calibri" panose="020F0502020204030204" pitchFamily="34" charset="0"/>
              <a:cs typeface="Arial" panose="020B0604020202020204" pitchFamily="34" charset="0"/>
            </a:endParaRPr>
          </a:p>
          <a:p>
            <a:pPr algn="ctr" hangingPunct="0">
              <a:lnSpc>
                <a:spcPct val="150000"/>
              </a:lnSpc>
              <a:spcAft>
                <a:spcPts val="0"/>
              </a:spcAft>
            </a:pPr>
            <a:r>
              <a:rPr lang="fr-FR" sz="2000" b="1" dirty="0">
                <a:latin typeface="Times New Roman" panose="02020603050405020304" pitchFamily="18" charset="0"/>
                <a:ea typeface="Calibri" panose="020F0502020204030204" pitchFamily="34" charset="0"/>
                <a:cs typeface="Arial" panose="020B0604020202020204" pitchFamily="34" charset="0"/>
              </a:rPr>
              <a:t>Faculté des Sciences </a:t>
            </a:r>
            <a:endParaRPr lang="fr-FR" dirty="0"/>
          </a:p>
        </p:txBody>
      </p:sp>
      <p:sp>
        <p:nvSpPr>
          <p:cNvPr id="9" name="Rectangle 8">
            <a:extLst>
              <a:ext uri="{FF2B5EF4-FFF2-40B4-BE49-F238E27FC236}">
                <a16:creationId xmlns:a16="http://schemas.microsoft.com/office/drawing/2014/main" id="{959353FD-E56C-4D78-B3D8-B41721237A7D}"/>
              </a:ext>
            </a:extLst>
          </p:cNvPr>
          <p:cNvSpPr/>
          <p:nvPr/>
        </p:nvSpPr>
        <p:spPr>
          <a:xfrm>
            <a:off x="3749845" y="2678152"/>
            <a:ext cx="4692310" cy="463397"/>
          </a:xfrm>
          <a:prstGeom prst="rect">
            <a:avLst/>
          </a:prstGeom>
        </p:spPr>
        <p:txBody>
          <a:bodyPr wrap="none">
            <a:spAutoFit/>
          </a:bodyPr>
          <a:lstStyle/>
          <a:p>
            <a:pPr algn="ctr" hangingPunct="0">
              <a:lnSpc>
                <a:spcPct val="150000"/>
              </a:lnSpc>
              <a:spcAft>
                <a:spcPts val="0"/>
              </a:spcAft>
            </a:pPr>
            <a:r>
              <a:rPr lang="fr-FR" b="1" dirty="0">
                <a:latin typeface="Times New Roman" panose="02020603050405020304" pitchFamily="18" charset="0"/>
                <a:ea typeface="Calibri" panose="020F0502020204030204" pitchFamily="34" charset="0"/>
                <a:cs typeface="Arial" panose="020B0604020202020204" pitchFamily="34" charset="0"/>
              </a:rPr>
              <a:t>Département </a:t>
            </a:r>
            <a:r>
              <a:rPr lang="fr-FR" b="1" dirty="0">
                <a:solidFill>
                  <a:srgbClr val="FF0000"/>
                </a:solidFill>
                <a:latin typeface="Times New Roman" panose="02020603050405020304" pitchFamily="18" charset="0"/>
                <a:ea typeface="Calibri" panose="020F0502020204030204" pitchFamily="34" charset="0"/>
                <a:cs typeface="Arial" panose="020B0604020202020204" pitchFamily="34" charset="0"/>
              </a:rPr>
              <a:t>Mathématiques et Informatique</a:t>
            </a:r>
            <a:endParaRPr lang="fr-FR"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2" name="Image 11">
            <a:extLst>
              <a:ext uri="{FF2B5EF4-FFF2-40B4-BE49-F238E27FC236}">
                <a16:creationId xmlns:a16="http://schemas.microsoft.com/office/drawing/2014/main" id="{14A38695-EA55-45F1-A6D2-96B2B9C9875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884" y="1294927"/>
            <a:ext cx="1677716" cy="1076448"/>
          </a:xfrm>
          <a:prstGeom prst="rect">
            <a:avLst/>
          </a:prstGeom>
          <a:noFill/>
          <a:ln>
            <a:noFill/>
          </a:ln>
        </p:spPr>
      </p:pic>
      <p:graphicFrame>
        <p:nvGraphicFramePr>
          <p:cNvPr id="10" name="Tableau 9">
            <a:extLst>
              <a:ext uri="{FF2B5EF4-FFF2-40B4-BE49-F238E27FC236}">
                <a16:creationId xmlns:a16="http://schemas.microsoft.com/office/drawing/2014/main" id="{39C3B1C5-8AD4-498F-95E8-3017F15F9D31}"/>
              </a:ext>
            </a:extLst>
          </p:cNvPr>
          <p:cNvGraphicFramePr>
            <a:graphicFrameLocks noGrp="1"/>
          </p:cNvGraphicFramePr>
          <p:nvPr>
            <p:extLst>
              <p:ext uri="{D42A27DB-BD31-4B8C-83A1-F6EECF244321}">
                <p14:modId xmlns:p14="http://schemas.microsoft.com/office/powerpoint/2010/main" val="3343904214"/>
              </p:ext>
            </p:extLst>
          </p:nvPr>
        </p:nvGraphicFramePr>
        <p:xfrm>
          <a:off x="1188693" y="4632337"/>
          <a:ext cx="10018712" cy="676910"/>
        </p:xfrm>
        <a:graphic>
          <a:graphicData uri="http://schemas.openxmlformats.org/drawingml/2006/table">
            <a:tbl>
              <a:tblPr>
                <a:tableStyleId>{5C22544A-7EE6-4342-B048-85BDC9FD1C3A}</a:tableStyleId>
              </a:tblPr>
              <a:tblGrid>
                <a:gridCol w="10018712">
                  <a:extLst>
                    <a:ext uri="{9D8B030D-6E8A-4147-A177-3AD203B41FA5}">
                      <a16:colId xmlns:a16="http://schemas.microsoft.com/office/drawing/2014/main" val="1129286205"/>
                    </a:ext>
                  </a:extLst>
                </a:gridCol>
              </a:tblGrid>
              <a:tr h="676910">
                <a:tc>
                  <a:txBody>
                    <a:bodyPr/>
                    <a:lstStyle/>
                    <a:p>
                      <a:pPr algn="ctr" hangingPunct="0">
                        <a:lnSpc>
                          <a:spcPct val="150000"/>
                        </a:lnSpc>
                        <a:spcAft>
                          <a:spcPts val="0"/>
                        </a:spcAft>
                      </a:pPr>
                      <a:r>
                        <a:rPr lang="fr-FR" sz="2800" dirty="0">
                          <a:effectLst/>
                        </a:rPr>
                        <a:t> Implémentation d’un solveur SAT</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4907360"/>
                  </a:ext>
                </a:extLst>
              </a:tr>
            </a:tbl>
          </a:graphicData>
        </a:graphic>
      </p:graphicFrame>
      <p:sp>
        <p:nvSpPr>
          <p:cNvPr id="2" name="ZoneTexte 1">
            <a:extLst>
              <a:ext uri="{FF2B5EF4-FFF2-40B4-BE49-F238E27FC236}">
                <a16:creationId xmlns:a16="http://schemas.microsoft.com/office/drawing/2014/main" id="{4EEB6708-E0EC-47EA-9B4D-2DD1C3D51985}"/>
              </a:ext>
            </a:extLst>
          </p:cNvPr>
          <p:cNvSpPr txBox="1"/>
          <p:nvPr/>
        </p:nvSpPr>
        <p:spPr>
          <a:xfrm>
            <a:off x="300789" y="5348002"/>
            <a:ext cx="3332747" cy="923330"/>
          </a:xfrm>
          <a:prstGeom prst="rect">
            <a:avLst/>
          </a:prstGeom>
          <a:noFill/>
        </p:spPr>
        <p:txBody>
          <a:bodyPr wrap="square" rtlCol="0">
            <a:spAutoFit/>
          </a:bodyPr>
          <a:lstStyle/>
          <a:p>
            <a:r>
              <a:rPr lang="fr-FR" b="1" dirty="0"/>
              <a:t>Réalisé par </a:t>
            </a:r>
          </a:p>
          <a:p>
            <a:r>
              <a:rPr lang="fr-FR" dirty="0"/>
              <a:t>Dahdouh Ahmed</a:t>
            </a:r>
          </a:p>
          <a:p>
            <a:r>
              <a:rPr lang="fr-FR" dirty="0"/>
              <a:t>Benbaba Rym Amina</a:t>
            </a:r>
          </a:p>
        </p:txBody>
      </p:sp>
      <p:pic>
        <p:nvPicPr>
          <p:cNvPr id="8" name="Image 7">
            <a:extLst>
              <a:ext uri="{FF2B5EF4-FFF2-40B4-BE49-F238E27FC236}">
                <a16:creationId xmlns:a16="http://schemas.microsoft.com/office/drawing/2014/main" id="{D25FDEDE-40E5-42C0-A9C2-E713DCBE722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12400" y="1180893"/>
            <a:ext cx="1677716" cy="1076448"/>
          </a:xfrm>
          <a:prstGeom prst="rect">
            <a:avLst/>
          </a:prstGeom>
          <a:noFill/>
          <a:ln>
            <a:noFill/>
          </a:ln>
        </p:spPr>
      </p:pic>
      <p:sp>
        <p:nvSpPr>
          <p:cNvPr id="3" name="ZoneTexte 2">
            <a:extLst>
              <a:ext uri="{FF2B5EF4-FFF2-40B4-BE49-F238E27FC236}">
                <a16:creationId xmlns:a16="http://schemas.microsoft.com/office/drawing/2014/main" id="{C136B64A-FE6C-4795-B436-75EF21F99A45}"/>
              </a:ext>
            </a:extLst>
          </p:cNvPr>
          <p:cNvSpPr txBox="1"/>
          <p:nvPr/>
        </p:nvSpPr>
        <p:spPr>
          <a:xfrm>
            <a:off x="3472895" y="3554234"/>
            <a:ext cx="5450307" cy="1323439"/>
          </a:xfrm>
          <a:prstGeom prst="rect">
            <a:avLst/>
          </a:prstGeom>
          <a:noFill/>
        </p:spPr>
        <p:txBody>
          <a:bodyPr wrap="square" rtlCol="0">
            <a:spAutoFit/>
          </a:bodyPr>
          <a:lstStyle/>
          <a:p>
            <a:r>
              <a:rPr lang="fr-FR" sz="4000" b="1" dirty="0"/>
              <a:t>Méthodes Bio-Inspirées</a:t>
            </a:r>
            <a:endParaRPr lang="fr-FR" sz="4000" dirty="0"/>
          </a:p>
          <a:p>
            <a:endParaRPr lang="fr-FR" sz="4000" dirty="0"/>
          </a:p>
        </p:txBody>
      </p:sp>
      <p:sp>
        <p:nvSpPr>
          <p:cNvPr id="4" name="ZoneTexte 3">
            <a:extLst>
              <a:ext uri="{FF2B5EF4-FFF2-40B4-BE49-F238E27FC236}">
                <a16:creationId xmlns:a16="http://schemas.microsoft.com/office/drawing/2014/main" id="{B9D6DFBF-64B2-423F-A19D-067561A68E3A}"/>
              </a:ext>
            </a:extLst>
          </p:cNvPr>
          <p:cNvSpPr txBox="1"/>
          <p:nvPr/>
        </p:nvSpPr>
        <p:spPr>
          <a:xfrm>
            <a:off x="10038345" y="5309247"/>
            <a:ext cx="3096129" cy="646331"/>
          </a:xfrm>
          <a:prstGeom prst="rect">
            <a:avLst/>
          </a:prstGeom>
          <a:noFill/>
        </p:spPr>
        <p:txBody>
          <a:bodyPr wrap="square" rtlCol="0">
            <a:spAutoFit/>
          </a:bodyPr>
          <a:lstStyle/>
          <a:p>
            <a:r>
              <a:rPr lang="fr-FR" b="1" dirty="0"/>
              <a:t>Encadré par</a:t>
            </a:r>
          </a:p>
          <a:p>
            <a:r>
              <a:rPr lang="fr-FR" dirty="0" err="1"/>
              <a:t>Dr.Drias</a:t>
            </a:r>
            <a:endParaRPr lang="fr-FR" dirty="0"/>
          </a:p>
        </p:txBody>
      </p:sp>
    </p:spTree>
    <p:extLst>
      <p:ext uri="{BB962C8B-B14F-4D97-AF65-F5344CB8AC3E}">
        <p14:creationId xmlns:p14="http://schemas.microsoft.com/office/powerpoint/2010/main" val="652358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2BA98F-AE1F-452A-BCD9-F793CD69E690}"/>
              </a:ext>
            </a:extLst>
          </p:cNvPr>
          <p:cNvSpPr/>
          <p:nvPr/>
        </p:nvSpPr>
        <p:spPr>
          <a:xfrm>
            <a:off x="1497851" y="38936"/>
            <a:ext cx="10832592" cy="9418348"/>
          </a:xfrm>
          <a:prstGeom prst="rect">
            <a:avLst/>
          </a:prstGeom>
        </p:spPr>
        <p:txBody>
          <a:bodyPr wrap="square">
            <a:spAutoFit/>
          </a:bodyPr>
          <a:lstStyle/>
          <a:p>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Recherche en largeur d’abord ou BFS:</a:t>
            </a:r>
          </a:p>
          <a:p>
            <a:endParaRPr lang="fr-FR" sz="3200" b="1" dirty="0">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3200" b="1" dirty="0">
                <a:latin typeface="Times New Roman" panose="02020603050405020304" pitchFamily="18" charset="0"/>
                <a:ea typeface="Times New Roman" panose="02020603050405020304" pitchFamily="18" charset="0"/>
                <a:cs typeface="Times New Roman" panose="02020603050405020304" pitchFamily="18" charset="0"/>
              </a:rPr>
              <a:t> </a:t>
            </a:r>
            <a:r>
              <a:rPr lang="fr-FR" sz="3200" dirty="0"/>
              <a:t>Cet algorithme consiste à Explorer tous les fils d’un nœud d’abord </a:t>
            </a:r>
          </a:p>
          <a:p>
            <a:pPr marL="457200" lvl="0" indent="-457200">
              <a:buFont typeface="Arial" panose="020B0604020202020204" pitchFamily="34" charset="0"/>
              <a:buChar char="•"/>
            </a:pPr>
            <a:r>
              <a:rPr lang="fr-FR" sz="3200" dirty="0"/>
              <a:t>Étendre le nœud le moins profond</a:t>
            </a:r>
          </a:p>
          <a:p>
            <a:r>
              <a:rPr lang="fr-FR" sz="3200" dirty="0"/>
              <a:t>L’algorithme donc :</a:t>
            </a:r>
          </a:p>
          <a:p>
            <a:endParaRPr lang="fr-FR" sz="3200" dirty="0"/>
          </a:p>
          <a:p>
            <a:pPr marL="457200" lvl="0" indent="-457200">
              <a:buFont typeface="Arial" panose="020B0604020202020204" pitchFamily="34" charset="0"/>
              <a:buChar char="•"/>
            </a:pPr>
            <a:r>
              <a:rPr lang="fr-FR" sz="3200" dirty="0"/>
              <a:t>Parcourt l’arbre de recherche couche par couche</a:t>
            </a:r>
          </a:p>
          <a:p>
            <a:pPr marL="457200" lvl="0" indent="-457200">
              <a:buFont typeface="Arial" panose="020B0604020202020204" pitchFamily="34" charset="0"/>
              <a:buChar char="•"/>
            </a:pPr>
            <a:r>
              <a:rPr lang="fr-FR" sz="3200" dirty="0"/>
              <a:t> S’arrête dès la rencontre d’un état but </a:t>
            </a:r>
          </a:p>
          <a:p>
            <a:pPr marL="457200" lvl="0" indent="-457200">
              <a:buFont typeface="Arial" panose="020B0604020202020204" pitchFamily="34" charset="0"/>
              <a:buChar char="•"/>
            </a:pPr>
            <a:r>
              <a:rPr lang="fr-FR" sz="3200" dirty="0"/>
              <a:t>Au cas où la solution n’est pas trouvée, le processus est itéré au niveau de profondeur suivant.</a:t>
            </a:r>
          </a:p>
          <a:p>
            <a:endParaRPr lang="fr-FR" sz="3200" b="1"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endParaRPr>
          </a:p>
          <a:p>
            <a:pPr lvl="0"/>
            <a:endParaRPr lang="fr-FR" sz="3200" dirty="0"/>
          </a:p>
          <a:p>
            <a:pPr>
              <a:lnSpc>
                <a:spcPct val="107000"/>
              </a:lnSpc>
              <a:spcBef>
                <a:spcPts val="200"/>
              </a:spcBef>
              <a:spcAft>
                <a:spcPts val="0"/>
              </a:spcAft>
            </a:pPr>
            <a:endParaRPr lang="fr-FR" sz="3200" b="1"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200"/>
              </a:spcBef>
              <a:spcAft>
                <a:spcPts val="0"/>
              </a:spcAft>
            </a:pPr>
            <a:endParaRPr lang="fr-FR" sz="3200" b="1"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200"/>
              </a:spcBef>
              <a:spcAft>
                <a:spcPts val="0"/>
              </a:spcAft>
            </a:pPr>
            <a:endParaRPr lang="fr-FR" sz="3200" b="1"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200"/>
              </a:spcBef>
              <a:spcAft>
                <a:spcPts val="0"/>
              </a:spcAft>
            </a:pPr>
            <a:endParaRPr lang="fr-FR" sz="3200" b="1"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200"/>
              </a:spcBef>
              <a:spcAft>
                <a:spcPts val="0"/>
              </a:spcAft>
            </a:pPr>
            <a:endParaRPr lang="fr-FR" sz="32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5" name="Image 4">
            <a:extLst>
              <a:ext uri="{FF2B5EF4-FFF2-40B4-BE49-F238E27FC236}">
                <a16:creationId xmlns:a16="http://schemas.microsoft.com/office/drawing/2014/main" id="{1A67EE52-0E87-477E-BEEB-7AFBAF2DBCAF}"/>
              </a:ext>
            </a:extLst>
          </p:cNvPr>
          <p:cNvPicPr/>
          <p:nvPr/>
        </p:nvPicPr>
        <p:blipFill>
          <a:blip r:embed="rId3"/>
          <a:stretch>
            <a:fillRect/>
          </a:stretch>
        </p:blipFill>
        <p:spPr>
          <a:xfrm>
            <a:off x="1497851" y="1106424"/>
            <a:ext cx="10521696" cy="4645152"/>
          </a:xfrm>
          <a:prstGeom prst="rect">
            <a:avLst/>
          </a:prstGeom>
        </p:spPr>
      </p:pic>
      <p:sp>
        <p:nvSpPr>
          <p:cNvPr id="4" name="ZoneTexte 3">
            <a:extLst>
              <a:ext uri="{FF2B5EF4-FFF2-40B4-BE49-F238E27FC236}">
                <a16:creationId xmlns:a16="http://schemas.microsoft.com/office/drawing/2014/main" id="{F77CA399-A0BF-4C7E-B990-6728E9AE3590}"/>
              </a:ext>
            </a:extLst>
          </p:cNvPr>
          <p:cNvSpPr txBox="1"/>
          <p:nvPr/>
        </p:nvSpPr>
        <p:spPr>
          <a:xfrm>
            <a:off x="11646568" y="6449732"/>
            <a:ext cx="493294" cy="369332"/>
          </a:xfrm>
          <a:prstGeom prst="rect">
            <a:avLst/>
          </a:prstGeom>
          <a:noFill/>
        </p:spPr>
        <p:txBody>
          <a:bodyPr wrap="square" rtlCol="0">
            <a:spAutoFit/>
          </a:bodyPr>
          <a:lstStyle/>
          <a:p>
            <a:r>
              <a:rPr lang="fr-FR" dirty="0"/>
              <a:t>9</a:t>
            </a:r>
          </a:p>
        </p:txBody>
      </p:sp>
    </p:spTree>
    <p:extLst>
      <p:ext uri="{BB962C8B-B14F-4D97-AF65-F5344CB8AC3E}">
        <p14:creationId xmlns:p14="http://schemas.microsoft.com/office/powerpoint/2010/main" val="103294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fade">
                                      <p:cBhvr>
                                        <p:cTn id="32" dur="500"/>
                                        <p:tgtEl>
                                          <p:spTgt spid="2">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aphique 5">
            <a:extLst>
              <a:ext uri="{FF2B5EF4-FFF2-40B4-BE49-F238E27FC236}">
                <a16:creationId xmlns:a16="http://schemas.microsoft.com/office/drawing/2014/main" id="{1BA2AA9E-580F-4129-B0DD-858CA6C2C633}"/>
              </a:ext>
            </a:extLst>
          </p:cNvPr>
          <p:cNvGraphicFramePr/>
          <p:nvPr>
            <p:extLst>
              <p:ext uri="{D42A27DB-BD31-4B8C-83A1-F6EECF244321}">
                <p14:modId xmlns:p14="http://schemas.microsoft.com/office/powerpoint/2010/main" val="2681050647"/>
              </p:ext>
            </p:extLst>
          </p:nvPr>
        </p:nvGraphicFramePr>
        <p:xfrm>
          <a:off x="1774655" y="1409340"/>
          <a:ext cx="9053765" cy="4704347"/>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a:extLst>
              <a:ext uri="{FF2B5EF4-FFF2-40B4-BE49-F238E27FC236}">
                <a16:creationId xmlns:a16="http://schemas.microsoft.com/office/drawing/2014/main" id="{ECC25B4B-E9E9-41EF-98C4-A88B3E12046E}"/>
              </a:ext>
            </a:extLst>
          </p:cNvPr>
          <p:cNvSpPr/>
          <p:nvPr/>
        </p:nvSpPr>
        <p:spPr>
          <a:xfrm>
            <a:off x="1509963" y="100823"/>
            <a:ext cx="10521616" cy="1446550"/>
          </a:xfrm>
          <a:prstGeom prst="rect">
            <a:avLst/>
          </a:prstGeom>
        </p:spPr>
        <p:txBody>
          <a:bodyPr wrap="square">
            <a:spAutoFit/>
          </a:bodyPr>
          <a:lstStyle/>
          <a:p>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Résultat Obtenue Recherche en largeur d’abord ou BFS :</a:t>
            </a:r>
          </a:p>
        </p:txBody>
      </p:sp>
      <p:sp>
        <p:nvSpPr>
          <p:cNvPr id="8" name="ZoneTexte 7">
            <a:extLst>
              <a:ext uri="{FF2B5EF4-FFF2-40B4-BE49-F238E27FC236}">
                <a16:creationId xmlns:a16="http://schemas.microsoft.com/office/drawing/2014/main" id="{7CEF226A-8FC4-4405-B279-1A4ABE6CA545}"/>
              </a:ext>
            </a:extLst>
          </p:cNvPr>
          <p:cNvSpPr txBox="1"/>
          <p:nvPr/>
        </p:nvSpPr>
        <p:spPr>
          <a:xfrm>
            <a:off x="11646568" y="6449732"/>
            <a:ext cx="493294" cy="369332"/>
          </a:xfrm>
          <a:prstGeom prst="rect">
            <a:avLst/>
          </a:prstGeom>
          <a:noFill/>
        </p:spPr>
        <p:txBody>
          <a:bodyPr wrap="square" rtlCol="0">
            <a:spAutoFit/>
          </a:bodyPr>
          <a:lstStyle/>
          <a:p>
            <a:r>
              <a:rPr lang="fr-FR" dirty="0"/>
              <a:t>10</a:t>
            </a:r>
          </a:p>
        </p:txBody>
      </p:sp>
    </p:spTree>
    <p:extLst>
      <p:ext uri="{BB962C8B-B14F-4D97-AF65-F5344CB8AC3E}">
        <p14:creationId xmlns:p14="http://schemas.microsoft.com/office/powerpoint/2010/main" val="1220475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F3B059-79C5-416D-89EE-5881704D6DA0}"/>
              </a:ext>
            </a:extLst>
          </p:cNvPr>
          <p:cNvSpPr/>
          <p:nvPr/>
        </p:nvSpPr>
        <p:spPr>
          <a:xfrm>
            <a:off x="1503947" y="283254"/>
            <a:ext cx="10635915" cy="6001643"/>
          </a:xfrm>
          <a:prstGeom prst="rect">
            <a:avLst/>
          </a:prstGeom>
        </p:spPr>
        <p:txBody>
          <a:bodyPr wrap="square">
            <a:spAutoFit/>
          </a:bodyPr>
          <a:lstStyle/>
          <a:p>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Algorithme de recherche en profondeur d’abord ou DFS :</a:t>
            </a:r>
          </a:p>
          <a:p>
            <a:r>
              <a:rPr lang="fr-FR" sz="2400" dirty="0">
                <a:latin typeface="Times New Roman" panose="02020603050405020304" pitchFamily="18" charset="0"/>
                <a:cs typeface="Times New Roman" panose="02020603050405020304" pitchFamily="18" charset="0"/>
              </a:rPr>
              <a:t> </a:t>
            </a:r>
          </a:p>
          <a:p>
            <a:pPr marL="342900" lvl="0" indent="-34290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Étendre le nœud le plus profond</a:t>
            </a:r>
          </a:p>
          <a:p>
            <a:pPr lvl="0"/>
            <a:endParaRPr lang="fr-FR" sz="24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Dans l'exploration, l'algorithme cherche à aller très vite "profondément" dans le graph, en s'éloignant du sommet s de départ.</a:t>
            </a:r>
          </a:p>
          <a:p>
            <a:pPr marL="342900" lvl="0" indent="-342900">
              <a:buFont typeface="Arial" panose="020B0604020202020204" pitchFamily="34" charset="0"/>
              <a:buChar char="•"/>
            </a:pPr>
            <a:endParaRPr lang="fr-FR" sz="24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La recherche sélectionne à chaque étape un sommet voisin du sommet marqué à l'étape précédente.</a:t>
            </a:r>
          </a:p>
          <a:p>
            <a:pPr marL="342900" lvl="0" indent="-342900">
              <a:buFont typeface="Arial" panose="020B0604020202020204" pitchFamily="34" charset="0"/>
              <a:buChar char="•"/>
            </a:pPr>
            <a:endParaRPr lang="fr-FR" sz="24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En cas d’échec (branche conduisant à un cas d’échec), on revient en arrière au niveau du père, et si possible, on recherche un autre de ses successeurs.</a:t>
            </a:r>
          </a:p>
          <a:p>
            <a:endParaRPr lang="fr-FR" sz="32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ZoneTexte 2">
            <a:extLst>
              <a:ext uri="{FF2B5EF4-FFF2-40B4-BE49-F238E27FC236}">
                <a16:creationId xmlns:a16="http://schemas.microsoft.com/office/drawing/2014/main" id="{DC46967B-C205-4597-9DA0-0E41587EAD90}"/>
              </a:ext>
            </a:extLst>
          </p:cNvPr>
          <p:cNvSpPr txBox="1"/>
          <p:nvPr/>
        </p:nvSpPr>
        <p:spPr>
          <a:xfrm>
            <a:off x="11646568" y="6449732"/>
            <a:ext cx="493294" cy="369332"/>
          </a:xfrm>
          <a:prstGeom prst="rect">
            <a:avLst/>
          </a:prstGeom>
          <a:noFill/>
        </p:spPr>
        <p:txBody>
          <a:bodyPr wrap="square" rtlCol="0">
            <a:spAutoFit/>
          </a:bodyPr>
          <a:lstStyle/>
          <a:p>
            <a:r>
              <a:rPr lang="fr-FR" dirty="0"/>
              <a:t>11</a:t>
            </a:r>
          </a:p>
        </p:txBody>
      </p:sp>
    </p:spTree>
    <p:extLst>
      <p:ext uri="{BB962C8B-B14F-4D97-AF65-F5344CB8AC3E}">
        <p14:creationId xmlns:p14="http://schemas.microsoft.com/office/powerpoint/2010/main" val="4143273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202B65-2FF7-414A-B43F-0A9DEAADFC57}"/>
              </a:ext>
            </a:extLst>
          </p:cNvPr>
          <p:cNvSpPr/>
          <p:nvPr/>
        </p:nvSpPr>
        <p:spPr>
          <a:xfrm>
            <a:off x="1447799" y="192506"/>
            <a:ext cx="10744201" cy="3724096"/>
          </a:xfrm>
          <a:prstGeom prst="rect">
            <a:avLst/>
          </a:prstGeom>
        </p:spPr>
        <p:txBody>
          <a:bodyPr wrap="square">
            <a:spAutoFit/>
          </a:bodyPr>
          <a:lstStyle/>
          <a:p>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Résultat Obtenue Recherche en profondeur d’abord ou DFS :</a:t>
            </a:r>
          </a:p>
          <a:p>
            <a:endParaRPr lang="fr-FR" sz="36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a:p>
            <a:endParaRPr lang="fr-FR" sz="2800" b="1"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fr-FR" sz="2800" b="1"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fr-FR" sz="2800" b="1"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fr-FR" sz="2800" b="1"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4" name="Graphique 3">
            <a:extLst>
              <a:ext uri="{FF2B5EF4-FFF2-40B4-BE49-F238E27FC236}">
                <a16:creationId xmlns:a16="http://schemas.microsoft.com/office/drawing/2014/main" id="{5DB0612C-7646-4AAE-BCF5-BF771640386A}"/>
              </a:ext>
            </a:extLst>
          </p:cNvPr>
          <p:cNvGraphicFramePr/>
          <p:nvPr>
            <p:extLst>
              <p:ext uri="{D42A27DB-BD31-4B8C-83A1-F6EECF244321}">
                <p14:modId xmlns:p14="http://schemas.microsoft.com/office/powerpoint/2010/main" val="377758352"/>
              </p:ext>
            </p:extLst>
          </p:nvPr>
        </p:nvGraphicFramePr>
        <p:xfrm>
          <a:off x="1507956" y="1697259"/>
          <a:ext cx="10138612" cy="4752473"/>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a:extLst>
              <a:ext uri="{FF2B5EF4-FFF2-40B4-BE49-F238E27FC236}">
                <a16:creationId xmlns:a16="http://schemas.microsoft.com/office/drawing/2014/main" id="{F19AF15A-70D1-4D98-BF4F-EF5CFD8B921D}"/>
              </a:ext>
            </a:extLst>
          </p:cNvPr>
          <p:cNvSpPr txBox="1"/>
          <p:nvPr/>
        </p:nvSpPr>
        <p:spPr>
          <a:xfrm>
            <a:off x="11646568" y="6449732"/>
            <a:ext cx="493294" cy="369332"/>
          </a:xfrm>
          <a:prstGeom prst="rect">
            <a:avLst/>
          </a:prstGeom>
          <a:noFill/>
        </p:spPr>
        <p:txBody>
          <a:bodyPr wrap="square" rtlCol="0">
            <a:spAutoFit/>
          </a:bodyPr>
          <a:lstStyle/>
          <a:p>
            <a:r>
              <a:rPr lang="fr-FR" dirty="0"/>
              <a:t>12</a:t>
            </a:r>
          </a:p>
        </p:txBody>
      </p:sp>
    </p:spTree>
    <p:extLst>
      <p:ext uri="{BB962C8B-B14F-4D97-AF65-F5344CB8AC3E}">
        <p14:creationId xmlns:p14="http://schemas.microsoft.com/office/powerpoint/2010/main" val="3614936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7FE97A-65A8-437E-8E1F-A86C241C7B3D}"/>
              </a:ext>
            </a:extLst>
          </p:cNvPr>
          <p:cNvSpPr/>
          <p:nvPr/>
        </p:nvSpPr>
        <p:spPr>
          <a:xfrm>
            <a:off x="1431759" y="339726"/>
            <a:ext cx="10708104" cy="5206169"/>
          </a:xfrm>
          <a:prstGeom prst="rect">
            <a:avLst/>
          </a:prstGeom>
        </p:spPr>
        <p:txBody>
          <a:bodyPr wrap="square">
            <a:spAutoFit/>
          </a:bodyPr>
          <a:lstStyle/>
          <a:p>
            <a:pPr>
              <a:lnSpc>
                <a:spcPct val="107000"/>
              </a:lnSpc>
              <a:spcBef>
                <a:spcPts val="200"/>
              </a:spcBef>
            </a:pPr>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Méthodes heuristiques (informés) :</a:t>
            </a:r>
          </a:p>
          <a:p>
            <a:r>
              <a:rPr lang="fr-FR" sz="2800" dirty="0">
                <a:latin typeface="Times New Roman" panose="02020603050405020304" pitchFamily="18" charset="0"/>
                <a:cs typeface="Times New Roman" panose="02020603050405020304" pitchFamily="18" charset="0"/>
              </a:rPr>
              <a:t>Une heuristique est une technique dépendante du problème à traiter qui améliore l'efficacité d'un processus de recherche.</a:t>
            </a:r>
          </a:p>
          <a:p>
            <a:r>
              <a:rPr lang="fr-FR" sz="2800" dirty="0">
                <a:latin typeface="Times New Roman" panose="02020603050405020304" pitchFamily="18" charset="0"/>
                <a:cs typeface="Times New Roman" panose="02020603050405020304" pitchFamily="18" charset="0"/>
              </a:rPr>
              <a:t>Pour des problèmes d'optimisation où la recherche d'une solution exacte(optimale) est difficile (coût exponentiel),</a:t>
            </a:r>
          </a:p>
          <a:p>
            <a:endParaRPr lang="fr-FR" sz="2800" dirty="0">
              <a:latin typeface="Times New Roman" panose="02020603050405020304" pitchFamily="18" charset="0"/>
              <a:cs typeface="Times New Roman" panose="02020603050405020304" pitchFamily="18" charset="0"/>
            </a:endParaRPr>
          </a:p>
          <a:p>
            <a:r>
              <a:rPr lang="fr-FR" sz="2800" dirty="0">
                <a:latin typeface="Times New Roman" panose="02020603050405020304" pitchFamily="18" charset="0"/>
                <a:cs typeface="Times New Roman" panose="02020603050405020304" pitchFamily="18" charset="0"/>
              </a:rPr>
              <a:t>Les algorithmes de recherche utilisant les heuristiques  :</a:t>
            </a:r>
          </a:p>
          <a:p>
            <a:endParaRPr lang="fr-FR" sz="2800" dirty="0">
              <a:latin typeface="Times New Roman" panose="02020603050405020304" pitchFamily="18" charset="0"/>
              <a:cs typeface="Times New Roman" panose="02020603050405020304" pitchFamily="18" charset="0"/>
            </a:endParaRPr>
          </a:p>
          <a:p>
            <a:endParaRPr lang="fr-FR" sz="2800" dirty="0">
              <a:latin typeface="Times New Roman" panose="02020603050405020304" pitchFamily="18" charset="0"/>
              <a:cs typeface="Times New Roman" panose="02020603050405020304" pitchFamily="18" charset="0"/>
            </a:endParaRPr>
          </a:p>
          <a:p>
            <a:pPr>
              <a:lnSpc>
                <a:spcPct val="107000"/>
              </a:lnSpc>
              <a:spcBef>
                <a:spcPts val="200"/>
              </a:spcBef>
            </a:pPr>
            <a:endParaRPr lang="fr-FR" sz="2800" b="1" dirty="0">
              <a:latin typeface="Times New Roman" panose="02020603050405020304" pitchFamily="18" charset="0"/>
              <a:cs typeface="Times New Roman" panose="02020603050405020304" pitchFamily="18" charset="0"/>
            </a:endParaRPr>
          </a:p>
          <a:p>
            <a:pPr>
              <a:lnSpc>
                <a:spcPct val="107000"/>
              </a:lnSpc>
              <a:spcBef>
                <a:spcPts val="200"/>
              </a:spcBef>
            </a:pPr>
            <a:endParaRPr lang="fr-FR" sz="28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88E88B7A-BBA5-4C8C-B1C7-3419D3B608E4}"/>
              </a:ext>
            </a:extLst>
          </p:cNvPr>
          <p:cNvSpPr/>
          <p:nvPr/>
        </p:nvSpPr>
        <p:spPr>
          <a:xfrm>
            <a:off x="4923964" y="3994506"/>
            <a:ext cx="6096000" cy="2523768"/>
          </a:xfrm>
          <a:prstGeom prst="rect">
            <a:avLst/>
          </a:prstGeom>
        </p:spPr>
        <p:txBody>
          <a:bodyPr>
            <a:spAutoFit/>
          </a:bodyPr>
          <a:lstStyle/>
          <a:p>
            <a:pPr marL="342900" indent="-342900" algn="just">
              <a:buFont typeface="Arial" panose="020B0604020202020204" pitchFamily="34" charset="0"/>
              <a:buChar char="•"/>
            </a:pPr>
            <a:r>
              <a:rPr lang="fr-FR" sz="2800" dirty="0"/>
              <a:t>A*</a:t>
            </a:r>
          </a:p>
          <a:p>
            <a:pPr marL="342900" lvl="0" indent="-342900" algn="just">
              <a:buFont typeface="Arial" panose="020B0604020202020204" pitchFamily="34" charset="0"/>
              <a:buChar char="•"/>
            </a:pPr>
            <a:r>
              <a:rPr lang="fr-FR" sz="2800" dirty="0"/>
              <a:t>Hill </a:t>
            </a:r>
            <a:r>
              <a:rPr lang="fr-FR" sz="2800" dirty="0" err="1"/>
              <a:t>Climbing</a:t>
            </a:r>
            <a:r>
              <a:rPr lang="fr-FR" sz="2800" dirty="0"/>
              <a:t> </a:t>
            </a:r>
          </a:p>
          <a:p>
            <a:pPr marL="285750" lvl="0" indent="-285750" algn="just">
              <a:buFont typeface="Arial" panose="020B0604020202020204" pitchFamily="34" charset="0"/>
              <a:buChar char="•"/>
            </a:pPr>
            <a:r>
              <a:rPr lang="fr-FR" sz="2800" dirty="0"/>
              <a:t>Beam </a:t>
            </a:r>
            <a:r>
              <a:rPr lang="fr-FR" sz="2800" dirty="0" err="1"/>
              <a:t>Search</a:t>
            </a:r>
            <a:r>
              <a:rPr lang="fr-FR" sz="2800" dirty="0"/>
              <a:t> </a:t>
            </a:r>
          </a:p>
          <a:p>
            <a:pPr marL="285750" lvl="0" indent="-285750" algn="just">
              <a:buFont typeface="Arial" panose="020B0604020202020204" pitchFamily="34" charset="0"/>
              <a:buChar char="•"/>
            </a:pPr>
            <a:r>
              <a:rPr lang="fr-FR" sz="2800" dirty="0"/>
              <a:t>Best First </a:t>
            </a:r>
            <a:r>
              <a:rPr lang="fr-FR" sz="2800" dirty="0" err="1"/>
              <a:t>search</a:t>
            </a:r>
            <a:endParaRPr lang="fr-FR" sz="2800" dirty="0"/>
          </a:p>
          <a:p>
            <a:pPr marL="285750" lvl="0" indent="-285750" algn="just">
              <a:buFont typeface="Arial" panose="020B0604020202020204" pitchFamily="34" charset="0"/>
              <a:buChar char="•"/>
            </a:pPr>
            <a:r>
              <a:rPr lang="fr-FR" sz="2800" dirty="0"/>
              <a:t>…</a:t>
            </a:r>
          </a:p>
          <a:p>
            <a:pPr marL="285750" lvl="0" indent="-285750" algn="just">
              <a:buFont typeface="Arial" panose="020B0604020202020204" pitchFamily="34" charset="0"/>
              <a:buChar char="•"/>
            </a:pPr>
            <a:endParaRPr lang="fr-FR" dirty="0"/>
          </a:p>
        </p:txBody>
      </p:sp>
      <p:sp>
        <p:nvSpPr>
          <p:cNvPr id="4" name="ZoneTexte 3">
            <a:extLst>
              <a:ext uri="{FF2B5EF4-FFF2-40B4-BE49-F238E27FC236}">
                <a16:creationId xmlns:a16="http://schemas.microsoft.com/office/drawing/2014/main" id="{1770671A-9116-4AD8-A3B6-CB7EBED9B3D1}"/>
              </a:ext>
            </a:extLst>
          </p:cNvPr>
          <p:cNvSpPr txBox="1"/>
          <p:nvPr/>
        </p:nvSpPr>
        <p:spPr>
          <a:xfrm>
            <a:off x="11646568" y="6449732"/>
            <a:ext cx="493294" cy="369332"/>
          </a:xfrm>
          <a:prstGeom prst="rect">
            <a:avLst/>
          </a:prstGeom>
          <a:noFill/>
        </p:spPr>
        <p:txBody>
          <a:bodyPr wrap="square" rtlCol="0">
            <a:spAutoFit/>
          </a:bodyPr>
          <a:lstStyle/>
          <a:p>
            <a:r>
              <a:rPr lang="fr-FR" dirty="0"/>
              <a:t>13</a:t>
            </a:r>
          </a:p>
        </p:txBody>
      </p:sp>
    </p:spTree>
    <p:extLst>
      <p:ext uri="{BB962C8B-B14F-4D97-AF65-F5344CB8AC3E}">
        <p14:creationId xmlns:p14="http://schemas.microsoft.com/office/powerpoint/2010/main" val="785637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2DDF24-18DE-452F-BE67-20AAA4B924D0}"/>
              </a:ext>
            </a:extLst>
          </p:cNvPr>
          <p:cNvSpPr/>
          <p:nvPr/>
        </p:nvSpPr>
        <p:spPr>
          <a:xfrm>
            <a:off x="1383792" y="566928"/>
            <a:ext cx="10808208" cy="3201774"/>
          </a:xfrm>
          <a:prstGeom prst="rect">
            <a:avLst/>
          </a:prstGeom>
        </p:spPr>
        <p:txBody>
          <a:bodyPr wrap="square">
            <a:spAutoFit/>
          </a:bodyPr>
          <a:lstStyle/>
          <a:p>
            <a:pPr>
              <a:lnSpc>
                <a:spcPct val="107000"/>
              </a:lnSpc>
              <a:spcBef>
                <a:spcPts val="200"/>
              </a:spcBef>
              <a:spcAft>
                <a:spcPts val="0"/>
              </a:spcAft>
            </a:pPr>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L’algorithme A*: </a:t>
            </a:r>
          </a:p>
          <a:p>
            <a:pPr>
              <a:lnSpc>
                <a:spcPct val="107000"/>
              </a:lnSpc>
              <a:spcAft>
                <a:spcPts val="800"/>
              </a:spcAft>
            </a:pPr>
            <a:r>
              <a:rPr lang="fr-FR" sz="2800" dirty="0">
                <a:latin typeface="Times New Roman" panose="02020603050405020304" pitchFamily="18" charset="0"/>
                <a:ea typeface="Calibri" panose="020F0502020204030204" pitchFamily="34" charset="0"/>
                <a:cs typeface="Arial" panose="020B0604020202020204" pitchFamily="34" charset="0"/>
              </a:rPr>
              <a:t>C’est un algorithme de recherche ordonnée basé sur une fonction d’évaluation </a:t>
            </a:r>
            <a:r>
              <a:rPr lang="fr-FR" sz="2800" b="1" dirty="0">
                <a:latin typeface="Times New Roman" panose="02020603050405020304" pitchFamily="18" charset="0"/>
                <a:ea typeface="Calibri" panose="020F0502020204030204" pitchFamily="34" charset="0"/>
                <a:cs typeface="Arial" panose="020B0604020202020204" pitchFamily="34" charset="0"/>
              </a:rPr>
              <a:t>F(n)=G(n)+H(n).</a:t>
            </a:r>
            <a:endParaRPr lang="fr-FR" sz="28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0"/>
              </a:spcAft>
              <a:buFont typeface="Symbol" panose="05050102010706020507" pitchFamily="18" charset="2"/>
              <a:buChar char=""/>
            </a:pPr>
            <a:r>
              <a:rPr lang="fr-FR" sz="2800" dirty="0">
                <a:latin typeface="Times New Roman" panose="02020603050405020304" pitchFamily="18" charset="0"/>
                <a:ea typeface="Calibri" panose="020F0502020204030204" pitchFamily="34" charset="0"/>
                <a:cs typeface="Arial" panose="020B0604020202020204" pitchFamily="34" charset="0"/>
              </a:rPr>
              <a:t>G(n) est le coût de la chaîne allant de s0 à n</a:t>
            </a:r>
            <a:endParaRPr lang="fr-FR" sz="28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fr-FR" sz="2800" dirty="0">
                <a:latin typeface="Times New Roman" panose="02020603050405020304" pitchFamily="18" charset="0"/>
                <a:ea typeface="Calibri" panose="020F0502020204030204" pitchFamily="34" charset="0"/>
                <a:cs typeface="Arial" panose="020B0604020202020204" pitchFamily="34" charset="0"/>
              </a:rPr>
              <a:t>H(n) appelée heuristique est une estimation du coût de la chaîne reliant n à un nœud final.</a:t>
            </a:r>
            <a:endParaRPr lang="fr-FR" sz="2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074" name="Picture 2" descr="Résultat de recherche d'images pour &quot;algorithme a* logo&quot;">
            <a:extLst>
              <a:ext uri="{FF2B5EF4-FFF2-40B4-BE49-F238E27FC236}">
                <a16:creationId xmlns:a16="http://schemas.microsoft.com/office/drawing/2014/main" id="{0F513C78-46F1-4A8C-A081-788795CB15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7896" y="4381691"/>
            <a:ext cx="3440326" cy="1909381"/>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CF3BEA79-B9A7-447C-9992-AC5F51C2BC54}"/>
              </a:ext>
            </a:extLst>
          </p:cNvPr>
          <p:cNvSpPr txBox="1"/>
          <p:nvPr/>
        </p:nvSpPr>
        <p:spPr>
          <a:xfrm>
            <a:off x="11646568" y="6449732"/>
            <a:ext cx="493294" cy="369332"/>
          </a:xfrm>
          <a:prstGeom prst="rect">
            <a:avLst/>
          </a:prstGeom>
          <a:noFill/>
        </p:spPr>
        <p:txBody>
          <a:bodyPr wrap="square" rtlCol="0">
            <a:spAutoFit/>
          </a:bodyPr>
          <a:lstStyle/>
          <a:p>
            <a:r>
              <a:rPr lang="fr-FR" dirty="0"/>
              <a:t>14</a:t>
            </a:r>
          </a:p>
        </p:txBody>
      </p:sp>
    </p:spTree>
    <p:extLst>
      <p:ext uri="{BB962C8B-B14F-4D97-AF65-F5344CB8AC3E}">
        <p14:creationId xmlns:p14="http://schemas.microsoft.com/office/powerpoint/2010/main" val="59116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 31">
            <a:extLst>
              <a:ext uri="{FF2B5EF4-FFF2-40B4-BE49-F238E27FC236}">
                <a16:creationId xmlns:a16="http://schemas.microsoft.com/office/drawing/2014/main" id="{B50E54FA-A91D-4F16-B172-B22121C7F3A6}"/>
              </a:ext>
            </a:extLst>
          </p:cNvPr>
          <p:cNvPicPr>
            <a:picLocks noChangeAspect="1"/>
          </p:cNvPicPr>
          <p:nvPr/>
        </p:nvPicPr>
        <p:blipFill>
          <a:blip r:embed="rId3"/>
          <a:stretch>
            <a:fillRect/>
          </a:stretch>
        </p:blipFill>
        <p:spPr>
          <a:xfrm>
            <a:off x="1598550" y="1038270"/>
            <a:ext cx="11064332" cy="5596128"/>
          </a:xfrm>
          <a:prstGeom prst="rect">
            <a:avLst/>
          </a:prstGeom>
        </p:spPr>
      </p:pic>
      <p:sp>
        <p:nvSpPr>
          <p:cNvPr id="33" name="Rectangle 32">
            <a:extLst>
              <a:ext uri="{FF2B5EF4-FFF2-40B4-BE49-F238E27FC236}">
                <a16:creationId xmlns:a16="http://schemas.microsoft.com/office/drawing/2014/main" id="{F44DDB19-2ED6-4F84-9A9F-07FB1EACBA1F}"/>
              </a:ext>
            </a:extLst>
          </p:cNvPr>
          <p:cNvSpPr/>
          <p:nvPr/>
        </p:nvSpPr>
        <p:spPr>
          <a:xfrm>
            <a:off x="1598550" y="90095"/>
            <a:ext cx="3969356" cy="769441"/>
          </a:xfrm>
          <a:prstGeom prst="rect">
            <a:avLst/>
          </a:prstGeom>
        </p:spPr>
        <p:txBody>
          <a:bodyPr wrap="none">
            <a:spAutoFit/>
          </a:bodyPr>
          <a:lstStyle/>
          <a:p>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Heuristique 01 :</a:t>
            </a:r>
          </a:p>
        </p:txBody>
      </p:sp>
      <p:sp>
        <p:nvSpPr>
          <p:cNvPr id="4" name="ZoneTexte 3">
            <a:extLst>
              <a:ext uri="{FF2B5EF4-FFF2-40B4-BE49-F238E27FC236}">
                <a16:creationId xmlns:a16="http://schemas.microsoft.com/office/drawing/2014/main" id="{955E3216-E7B7-4837-B5DA-8A969D6311DD}"/>
              </a:ext>
            </a:extLst>
          </p:cNvPr>
          <p:cNvSpPr txBox="1"/>
          <p:nvPr/>
        </p:nvSpPr>
        <p:spPr>
          <a:xfrm>
            <a:off x="11646568" y="6449732"/>
            <a:ext cx="493294" cy="369332"/>
          </a:xfrm>
          <a:prstGeom prst="rect">
            <a:avLst/>
          </a:prstGeom>
          <a:noFill/>
        </p:spPr>
        <p:txBody>
          <a:bodyPr wrap="square" rtlCol="0">
            <a:spAutoFit/>
          </a:bodyPr>
          <a:lstStyle/>
          <a:p>
            <a:r>
              <a:rPr lang="fr-FR" dirty="0"/>
              <a:t>15</a:t>
            </a:r>
          </a:p>
        </p:txBody>
      </p:sp>
    </p:spTree>
    <p:extLst>
      <p:ext uri="{BB962C8B-B14F-4D97-AF65-F5344CB8AC3E}">
        <p14:creationId xmlns:p14="http://schemas.microsoft.com/office/powerpoint/2010/main" val="4251228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296949-BDCE-4E37-B251-D86B959BBE8B}"/>
              </a:ext>
            </a:extLst>
          </p:cNvPr>
          <p:cNvSpPr/>
          <p:nvPr/>
        </p:nvSpPr>
        <p:spPr>
          <a:xfrm>
            <a:off x="1839418" y="0"/>
            <a:ext cx="4104009" cy="769441"/>
          </a:xfrm>
          <a:prstGeom prst="rect">
            <a:avLst/>
          </a:prstGeom>
        </p:spPr>
        <p:txBody>
          <a:bodyPr wrap="none">
            <a:spAutoFit/>
          </a:bodyPr>
          <a:lstStyle/>
          <a:p>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Heuristique 02 : </a:t>
            </a:r>
          </a:p>
        </p:txBody>
      </p:sp>
      <p:pic>
        <p:nvPicPr>
          <p:cNvPr id="3" name="Image 2">
            <a:extLst>
              <a:ext uri="{FF2B5EF4-FFF2-40B4-BE49-F238E27FC236}">
                <a16:creationId xmlns:a16="http://schemas.microsoft.com/office/drawing/2014/main" id="{53B3A212-647D-486C-953C-DC1F70DA37BC}"/>
              </a:ext>
            </a:extLst>
          </p:cNvPr>
          <p:cNvPicPr>
            <a:picLocks noChangeAspect="1"/>
          </p:cNvPicPr>
          <p:nvPr/>
        </p:nvPicPr>
        <p:blipFill>
          <a:blip r:embed="rId3"/>
          <a:stretch>
            <a:fillRect/>
          </a:stretch>
        </p:blipFill>
        <p:spPr>
          <a:xfrm>
            <a:off x="1839418" y="965118"/>
            <a:ext cx="9700310" cy="5669280"/>
          </a:xfrm>
          <a:prstGeom prst="rect">
            <a:avLst/>
          </a:prstGeom>
        </p:spPr>
      </p:pic>
      <p:sp>
        <p:nvSpPr>
          <p:cNvPr id="4" name="ZoneTexte 3">
            <a:extLst>
              <a:ext uri="{FF2B5EF4-FFF2-40B4-BE49-F238E27FC236}">
                <a16:creationId xmlns:a16="http://schemas.microsoft.com/office/drawing/2014/main" id="{C434DD88-BACE-4295-9E79-4CCAD7DA884A}"/>
              </a:ext>
            </a:extLst>
          </p:cNvPr>
          <p:cNvSpPr txBox="1"/>
          <p:nvPr/>
        </p:nvSpPr>
        <p:spPr>
          <a:xfrm>
            <a:off x="11646568" y="6449732"/>
            <a:ext cx="493294" cy="369332"/>
          </a:xfrm>
          <a:prstGeom prst="rect">
            <a:avLst/>
          </a:prstGeom>
          <a:noFill/>
        </p:spPr>
        <p:txBody>
          <a:bodyPr wrap="square" rtlCol="0">
            <a:spAutoFit/>
          </a:bodyPr>
          <a:lstStyle/>
          <a:p>
            <a:r>
              <a:rPr lang="fr-FR" dirty="0"/>
              <a:t>16</a:t>
            </a:r>
          </a:p>
        </p:txBody>
      </p:sp>
    </p:spTree>
    <p:extLst>
      <p:ext uri="{BB962C8B-B14F-4D97-AF65-F5344CB8AC3E}">
        <p14:creationId xmlns:p14="http://schemas.microsoft.com/office/powerpoint/2010/main" val="1413517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B028A5-31B7-480B-BA95-455F13784F5F}"/>
              </a:ext>
            </a:extLst>
          </p:cNvPr>
          <p:cNvSpPr/>
          <p:nvPr/>
        </p:nvSpPr>
        <p:spPr>
          <a:xfrm>
            <a:off x="4214558" y="2659559"/>
            <a:ext cx="3762884" cy="769441"/>
          </a:xfrm>
          <a:prstGeom prst="rect">
            <a:avLst/>
          </a:prstGeom>
        </p:spPr>
        <p:txBody>
          <a:bodyPr wrap="square">
            <a:spAutoFit/>
          </a:bodyPr>
          <a:lstStyle/>
          <a:p>
            <a:pPr>
              <a:spcBef>
                <a:spcPts val="595"/>
              </a:spcBef>
              <a:spcAft>
                <a:spcPts val="595"/>
              </a:spcAft>
            </a:pPr>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Comparaison</a:t>
            </a:r>
            <a:r>
              <a:rPr lang="fr-FR"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p:txBody>
      </p:sp>
      <p:sp>
        <p:nvSpPr>
          <p:cNvPr id="3" name="ZoneTexte 2">
            <a:extLst>
              <a:ext uri="{FF2B5EF4-FFF2-40B4-BE49-F238E27FC236}">
                <a16:creationId xmlns:a16="http://schemas.microsoft.com/office/drawing/2014/main" id="{15CDFEE1-8A48-4328-A2AC-B500528A2DD6}"/>
              </a:ext>
            </a:extLst>
          </p:cNvPr>
          <p:cNvSpPr txBox="1"/>
          <p:nvPr/>
        </p:nvSpPr>
        <p:spPr>
          <a:xfrm>
            <a:off x="11646568" y="6449732"/>
            <a:ext cx="493294" cy="369332"/>
          </a:xfrm>
          <a:prstGeom prst="rect">
            <a:avLst/>
          </a:prstGeom>
          <a:noFill/>
        </p:spPr>
        <p:txBody>
          <a:bodyPr wrap="square" rtlCol="0">
            <a:spAutoFit/>
          </a:bodyPr>
          <a:lstStyle/>
          <a:p>
            <a:r>
              <a:rPr lang="fr-FR" dirty="0"/>
              <a:t>17</a:t>
            </a:r>
          </a:p>
        </p:txBody>
      </p:sp>
    </p:spTree>
    <p:extLst>
      <p:ext uri="{BB962C8B-B14F-4D97-AF65-F5344CB8AC3E}">
        <p14:creationId xmlns:p14="http://schemas.microsoft.com/office/powerpoint/2010/main" val="4027236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E53827-A22D-420B-9319-590841664FE8}"/>
              </a:ext>
            </a:extLst>
          </p:cNvPr>
          <p:cNvSpPr/>
          <p:nvPr/>
        </p:nvSpPr>
        <p:spPr>
          <a:xfrm>
            <a:off x="1571151" y="0"/>
            <a:ext cx="10369295" cy="4401974"/>
          </a:xfrm>
          <a:prstGeom prst="rect">
            <a:avLst/>
          </a:prstGeom>
        </p:spPr>
        <p:txBody>
          <a:bodyPr wrap="square">
            <a:spAutoFit/>
          </a:bodyPr>
          <a:lstStyle/>
          <a:p>
            <a:pPr>
              <a:lnSpc>
                <a:spcPct val="107000"/>
              </a:lnSpc>
              <a:spcAft>
                <a:spcPts val="800"/>
              </a:spcAft>
            </a:pPr>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La complexité spatiale et temporelle au pire cas :</a:t>
            </a:r>
          </a:p>
          <a:p>
            <a:pPr>
              <a:lnSpc>
                <a:spcPct val="107000"/>
              </a:lnSpc>
              <a:spcAft>
                <a:spcPts val="800"/>
              </a:spcAft>
            </a:pPr>
            <a:r>
              <a:rPr lang="fr-FR" sz="2800"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t>Soit :</a:t>
            </a:r>
          </a:p>
          <a:p>
            <a:pPr>
              <a:lnSpc>
                <a:spcPct val="107000"/>
              </a:lnSpc>
              <a:spcAft>
                <a:spcPts val="800"/>
              </a:spcAft>
            </a:pPr>
            <a:r>
              <a:rPr lang="fr-FR" sz="2800" dirty="0">
                <a:ea typeface="Calibri" panose="020F0502020204030204" pitchFamily="34" charset="0"/>
                <a:cs typeface="Arial" panose="020B0604020202020204" pitchFamily="34" charset="0"/>
              </a:rPr>
              <a:t>B: le nombre maximum de successeur d’un nœud </a:t>
            </a:r>
          </a:p>
          <a:p>
            <a:pPr>
              <a:lnSpc>
                <a:spcPct val="107000"/>
              </a:lnSpc>
              <a:spcAft>
                <a:spcPts val="800"/>
              </a:spcAft>
            </a:pPr>
            <a:r>
              <a:rPr lang="fr-FR" sz="2800" dirty="0">
                <a:ea typeface="Calibri" panose="020F0502020204030204" pitchFamily="34" charset="0"/>
                <a:cs typeface="Arial" panose="020B0604020202020204" pitchFamily="34" charset="0"/>
              </a:rPr>
              <a:t>D : la profondeur du nœud le moins profond </a:t>
            </a:r>
          </a:p>
          <a:p>
            <a:pPr>
              <a:lnSpc>
                <a:spcPct val="107000"/>
              </a:lnSpc>
              <a:spcAft>
                <a:spcPts val="800"/>
              </a:spcAft>
            </a:pPr>
            <a:r>
              <a:rPr lang="fr-FR" sz="2800" dirty="0">
                <a:ea typeface="Calibri" panose="020F0502020204030204" pitchFamily="34" charset="0"/>
                <a:cs typeface="Arial" panose="020B0604020202020204" pitchFamily="34" charset="0"/>
              </a:rPr>
              <a:t>M : la profondeur maximale de l’espace de recherche </a:t>
            </a:r>
          </a:p>
          <a:p>
            <a:pPr>
              <a:lnSpc>
                <a:spcPct val="107000"/>
              </a:lnSpc>
              <a:spcAft>
                <a:spcPts val="800"/>
              </a:spcAft>
            </a:pPr>
            <a:endParaRPr lang="fr-FR" sz="3200" dirty="0">
              <a:solidFill>
                <a:schemeClr val="accent1">
                  <a:lumMod val="75000"/>
                </a:schemeClr>
              </a:solidFill>
              <a:effectLst/>
              <a:ea typeface="Calibri" panose="020F0502020204030204" pitchFamily="34" charset="0"/>
              <a:cs typeface="Arial" panose="020B0604020202020204" pitchFamily="34" charset="0"/>
            </a:endParaRPr>
          </a:p>
        </p:txBody>
      </p:sp>
      <p:graphicFrame>
        <p:nvGraphicFramePr>
          <p:cNvPr id="5" name="Tableau 4">
            <a:extLst>
              <a:ext uri="{FF2B5EF4-FFF2-40B4-BE49-F238E27FC236}">
                <a16:creationId xmlns:a16="http://schemas.microsoft.com/office/drawing/2014/main" id="{8EB3D34F-F7BA-4DA2-A6A4-BF01C4B9A5E5}"/>
              </a:ext>
            </a:extLst>
          </p:cNvPr>
          <p:cNvGraphicFramePr>
            <a:graphicFrameLocks noGrp="1"/>
          </p:cNvGraphicFramePr>
          <p:nvPr>
            <p:extLst>
              <p:ext uri="{D42A27DB-BD31-4B8C-83A1-F6EECF244321}">
                <p14:modId xmlns:p14="http://schemas.microsoft.com/office/powerpoint/2010/main" val="1970714815"/>
              </p:ext>
            </p:extLst>
          </p:nvPr>
        </p:nvGraphicFramePr>
        <p:xfrm>
          <a:off x="1226144" y="3192904"/>
          <a:ext cx="10601094" cy="2454021"/>
        </p:xfrm>
        <a:graphic>
          <a:graphicData uri="http://schemas.openxmlformats.org/drawingml/2006/table">
            <a:tbl>
              <a:tblPr firstRow="1" firstCol="1" bandRow="1">
                <a:tableStyleId>{5C22544A-7EE6-4342-B048-85BDC9FD1C3A}</a:tableStyleId>
              </a:tblPr>
              <a:tblGrid>
                <a:gridCol w="2376496">
                  <a:extLst>
                    <a:ext uri="{9D8B030D-6E8A-4147-A177-3AD203B41FA5}">
                      <a16:colId xmlns:a16="http://schemas.microsoft.com/office/drawing/2014/main" val="1322588237"/>
                    </a:ext>
                  </a:extLst>
                </a:gridCol>
                <a:gridCol w="2018671">
                  <a:extLst>
                    <a:ext uri="{9D8B030D-6E8A-4147-A177-3AD203B41FA5}">
                      <a16:colId xmlns:a16="http://schemas.microsoft.com/office/drawing/2014/main" val="3229044135"/>
                    </a:ext>
                  </a:extLst>
                </a:gridCol>
                <a:gridCol w="2248525">
                  <a:extLst>
                    <a:ext uri="{9D8B030D-6E8A-4147-A177-3AD203B41FA5}">
                      <a16:colId xmlns:a16="http://schemas.microsoft.com/office/drawing/2014/main" val="464098307"/>
                    </a:ext>
                  </a:extLst>
                </a:gridCol>
                <a:gridCol w="2068643">
                  <a:extLst>
                    <a:ext uri="{9D8B030D-6E8A-4147-A177-3AD203B41FA5}">
                      <a16:colId xmlns:a16="http://schemas.microsoft.com/office/drawing/2014/main" val="4183873193"/>
                    </a:ext>
                  </a:extLst>
                </a:gridCol>
                <a:gridCol w="1888759">
                  <a:extLst>
                    <a:ext uri="{9D8B030D-6E8A-4147-A177-3AD203B41FA5}">
                      <a16:colId xmlns:a16="http://schemas.microsoft.com/office/drawing/2014/main" val="2020842920"/>
                    </a:ext>
                  </a:extLst>
                </a:gridCol>
              </a:tblGrid>
              <a:tr h="404812">
                <a:tc>
                  <a:txBody>
                    <a:bodyPr/>
                    <a:lstStyle/>
                    <a:p>
                      <a:pPr algn="ctr">
                        <a:lnSpc>
                          <a:spcPct val="107000"/>
                        </a:lnSpc>
                        <a:spcAft>
                          <a:spcPts val="0"/>
                        </a:spcAft>
                      </a:pPr>
                      <a:r>
                        <a:rPr lang="fr-FR" sz="2000" dirty="0">
                          <a:effectLst/>
                        </a:rPr>
                        <a:t>Algorithme</a:t>
                      </a:r>
                      <a:endParaRPr lang="fr-FR" sz="2000" dirty="0">
                        <a:effectLst/>
                        <a:latin typeface="Calibri" panose="020F0502020204030204" pitchFamily="34" charset="0"/>
                        <a:ea typeface="Calibri" panose="020F0502020204030204" pitchFamily="34" charset="0"/>
                        <a:cs typeface="Arial" panose="020B0604020202020204" pitchFamily="34" charset="0"/>
                      </a:endParaRPr>
                    </a:p>
                  </a:txBody>
                  <a:tcPr marL="53040" marR="53040" marT="0" marB="0"/>
                </a:tc>
                <a:tc rowSpan="2">
                  <a:txBody>
                    <a:bodyPr/>
                    <a:lstStyle/>
                    <a:p>
                      <a:pPr algn="ctr">
                        <a:lnSpc>
                          <a:spcPct val="107000"/>
                        </a:lnSpc>
                        <a:spcAft>
                          <a:spcPts val="0"/>
                        </a:spcAft>
                      </a:pPr>
                      <a:r>
                        <a:rPr lang="fr-FR" sz="2000" dirty="0">
                          <a:effectLst/>
                        </a:rPr>
                        <a:t>BFS</a:t>
                      </a:r>
                      <a:endParaRPr lang="fr-FR" sz="2000" dirty="0">
                        <a:effectLst/>
                        <a:latin typeface="Calibri" panose="020F0502020204030204" pitchFamily="34" charset="0"/>
                        <a:ea typeface="Calibri" panose="020F0502020204030204" pitchFamily="34" charset="0"/>
                        <a:cs typeface="Arial" panose="020B0604020202020204" pitchFamily="34" charset="0"/>
                      </a:endParaRPr>
                    </a:p>
                  </a:txBody>
                  <a:tcPr marL="53040" marR="53040" marT="0" marB="0"/>
                </a:tc>
                <a:tc rowSpan="2">
                  <a:txBody>
                    <a:bodyPr/>
                    <a:lstStyle/>
                    <a:p>
                      <a:pPr algn="ctr">
                        <a:lnSpc>
                          <a:spcPct val="107000"/>
                        </a:lnSpc>
                        <a:spcAft>
                          <a:spcPts val="0"/>
                        </a:spcAft>
                      </a:pPr>
                      <a:r>
                        <a:rPr lang="fr-FR" sz="2000" dirty="0">
                          <a:effectLst/>
                        </a:rPr>
                        <a:t>DFS </a:t>
                      </a:r>
                      <a:endParaRPr lang="fr-FR" sz="2000" dirty="0">
                        <a:effectLst/>
                        <a:latin typeface="Calibri" panose="020F0502020204030204" pitchFamily="34" charset="0"/>
                        <a:ea typeface="Calibri" panose="020F0502020204030204" pitchFamily="34" charset="0"/>
                        <a:cs typeface="Arial" panose="020B0604020202020204" pitchFamily="34" charset="0"/>
                      </a:endParaRPr>
                    </a:p>
                  </a:txBody>
                  <a:tcPr marL="53040" marR="53040" marT="0" marB="0"/>
                </a:tc>
                <a:tc rowSpan="2">
                  <a:txBody>
                    <a:bodyPr/>
                    <a:lstStyle/>
                    <a:p>
                      <a:pPr algn="ctr">
                        <a:lnSpc>
                          <a:spcPct val="107000"/>
                        </a:lnSpc>
                        <a:spcAft>
                          <a:spcPts val="0"/>
                        </a:spcAft>
                      </a:pPr>
                      <a:r>
                        <a:rPr lang="fr-FR" sz="2000" dirty="0">
                          <a:effectLst/>
                        </a:rPr>
                        <a:t>A* heuristique 1</a:t>
                      </a:r>
                      <a:endParaRPr lang="fr-FR" sz="2000" dirty="0">
                        <a:effectLst/>
                        <a:latin typeface="Calibri" panose="020F0502020204030204" pitchFamily="34" charset="0"/>
                        <a:ea typeface="Calibri" panose="020F0502020204030204" pitchFamily="34" charset="0"/>
                        <a:cs typeface="Arial" panose="020B0604020202020204" pitchFamily="34" charset="0"/>
                      </a:endParaRPr>
                    </a:p>
                  </a:txBody>
                  <a:tcPr marL="53040" marR="53040" marT="0" marB="0"/>
                </a:tc>
                <a:tc rowSpan="2">
                  <a:txBody>
                    <a:bodyPr/>
                    <a:lstStyle/>
                    <a:p>
                      <a:pPr algn="ctr">
                        <a:lnSpc>
                          <a:spcPct val="107000"/>
                        </a:lnSpc>
                        <a:spcAft>
                          <a:spcPts val="0"/>
                        </a:spcAft>
                      </a:pPr>
                      <a:r>
                        <a:rPr lang="fr-FR" sz="2000">
                          <a:effectLst/>
                        </a:rPr>
                        <a:t>A* heuristique 2</a:t>
                      </a:r>
                      <a:endParaRPr lang="fr-FR" sz="2000">
                        <a:effectLst/>
                        <a:latin typeface="Calibri" panose="020F0502020204030204" pitchFamily="34" charset="0"/>
                        <a:ea typeface="Calibri" panose="020F0502020204030204" pitchFamily="34" charset="0"/>
                        <a:cs typeface="Arial" panose="020B0604020202020204" pitchFamily="34" charset="0"/>
                      </a:endParaRPr>
                    </a:p>
                  </a:txBody>
                  <a:tcPr marL="53040" marR="53040" marT="0" marB="0"/>
                </a:tc>
                <a:extLst>
                  <a:ext uri="{0D108BD9-81ED-4DB2-BD59-A6C34878D82A}">
                    <a16:rowId xmlns:a16="http://schemas.microsoft.com/office/drawing/2014/main" val="867425351"/>
                  </a:ext>
                </a:extLst>
              </a:tr>
              <a:tr h="392593">
                <a:tc>
                  <a:txBody>
                    <a:bodyPr/>
                    <a:lstStyle/>
                    <a:p>
                      <a:pPr algn="ctr">
                        <a:lnSpc>
                          <a:spcPct val="107000"/>
                        </a:lnSpc>
                        <a:spcAft>
                          <a:spcPts val="0"/>
                        </a:spcAft>
                      </a:pPr>
                      <a:r>
                        <a:rPr lang="fr-FR" sz="2000" dirty="0">
                          <a:effectLst/>
                        </a:rPr>
                        <a:t>Complexité</a:t>
                      </a:r>
                      <a:endParaRPr lang="fr-FR" sz="2000" dirty="0">
                        <a:effectLst/>
                        <a:latin typeface="Calibri" panose="020F0502020204030204" pitchFamily="34" charset="0"/>
                        <a:ea typeface="Calibri" panose="020F0502020204030204" pitchFamily="34" charset="0"/>
                        <a:cs typeface="Arial" panose="020B0604020202020204" pitchFamily="34" charset="0"/>
                      </a:endParaRPr>
                    </a:p>
                  </a:txBody>
                  <a:tcPr marL="53040" marR="53040" marT="0" marB="0"/>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extLst>
                  <a:ext uri="{0D108BD9-81ED-4DB2-BD59-A6C34878D82A}">
                    <a16:rowId xmlns:a16="http://schemas.microsoft.com/office/drawing/2014/main" val="2145662875"/>
                  </a:ext>
                </a:extLst>
              </a:tr>
              <a:tr h="828308">
                <a:tc>
                  <a:txBody>
                    <a:bodyPr/>
                    <a:lstStyle/>
                    <a:p>
                      <a:pPr algn="ctr">
                        <a:lnSpc>
                          <a:spcPct val="107000"/>
                        </a:lnSpc>
                        <a:spcAft>
                          <a:spcPts val="0"/>
                        </a:spcAft>
                      </a:pPr>
                      <a:r>
                        <a:rPr lang="fr-FR" sz="2000">
                          <a:effectLst/>
                        </a:rPr>
                        <a:t>En temps</a:t>
                      </a:r>
                      <a:endParaRPr lang="fr-FR" sz="2000">
                        <a:effectLst/>
                        <a:latin typeface="Calibri" panose="020F0502020204030204" pitchFamily="34" charset="0"/>
                        <a:ea typeface="Calibri" panose="020F0502020204030204" pitchFamily="34" charset="0"/>
                        <a:cs typeface="Arial" panose="020B0604020202020204" pitchFamily="34" charset="0"/>
                      </a:endParaRPr>
                    </a:p>
                  </a:txBody>
                  <a:tcPr marL="53040" marR="53040" marT="0" marB="0"/>
                </a:tc>
                <a:tc>
                  <a:txBody>
                    <a:bodyPr/>
                    <a:lstStyle/>
                    <a:p>
                      <a:pPr algn="ctr">
                        <a:lnSpc>
                          <a:spcPct val="107000"/>
                        </a:lnSpc>
                        <a:spcAft>
                          <a:spcPts val="0"/>
                        </a:spcAft>
                      </a:pPr>
                      <a:r>
                        <a:rPr lang="fr-FR" sz="2000">
                          <a:effectLst/>
                        </a:rPr>
                        <a:t>O(B</a:t>
                      </a:r>
                      <a:r>
                        <a:rPr lang="fr-FR" sz="2000" baseline="30000">
                          <a:effectLst/>
                        </a:rPr>
                        <a:t>D</a:t>
                      </a:r>
                      <a:r>
                        <a:rPr lang="fr-FR" sz="2000">
                          <a:effectLst/>
                        </a:rPr>
                        <a:t>)= (2</a:t>
                      </a:r>
                      <a:r>
                        <a:rPr lang="fr-FR" sz="2000" baseline="30000">
                          <a:effectLst/>
                        </a:rPr>
                        <a:t>75</a:t>
                      </a:r>
                      <a:r>
                        <a:rPr lang="fr-FR" sz="2000">
                          <a:effectLst/>
                        </a:rPr>
                        <a:t>)</a:t>
                      </a:r>
                    </a:p>
                    <a:p>
                      <a:pPr algn="ctr">
                        <a:lnSpc>
                          <a:spcPct val="107000"/>
                        </a:lnSpc>
                        <a:spcAft>
                          <a:spcPts val="0"/>
                        </a:spcAft>
                      </a:pPr>
                      <a:r>
                        <a:rPr lang="fr-FR" sz="2000">
                          <a:effectLst/>
                        </a:rPr>
                        <a:t> </a:t>
                      </a:r>
                      <a:endParaRPr lang="fr-FR" sz="2000">
                        <a:effectLst/>
                        <a:latin typeface="Calibri" panose="020F0502020204030204" pitchFamily="34" charset="0"/>
                        <a:ea typeface="Calibri" panose="020F0502020204030204" pitchFamily="34" charset="0"/>
                        <a:cs typeface="Arial" panose="020B0604020202020204" pitchFamily="34" charset="0"/>
                      </a:endParaRPr>
                    </a:p>
                  </a:txBody>
                  <a:tcPr marL="53040" marR="53040" marT="0" marB="0"/>
                </a:tc>
                <a:tc>
                  <a:txBody>
                    <a:bodyPr/>
                    <a:lstStyle/>
                    <a:p>
                      <a:pPr algn="ctr">
                        <a:lnSpc>
                          <a:spcPct val="107000"/>
                        </a:lnSpc>
                        <a:spcAft>
                          <a:spcPts val="0"/>
                        </a:spcAft>
                      </a:pPr>
                      <a:r>
                        <a:rPr lang="fr-FR" sz="2000" dirty="0">
                          <a:effectLst/>
                        </a:rPr>
                        <a:t>O(B</a:t>
                      </a:r>
                      <a:r>
                        <a:rPr lang="fr-FR" sz="2000" baseline="30000" dirty="0">
                          <a:effectLst/>
                        </a:rPr>
                        <a:t>M</a:t>
                      </a:r>
                      <a:r>
                        <a:rPr lang="fr-FR" sz="2000" dirty="0">
                          <a:effectLst/>
                        </a:rPr>
                        <a:t>)= (2</a:t>
                      </a:r>
                      <a:r>
                        <a:rPr lang="fr-FR" sz="2000" baseline="30000" dirty="0">
                          <a:effectLst/>
                        </a:rPr>
                        <a:t>75</a:t>
                      </a:r>
                      <a:r>
                        <a:rPr lang="fr-FR" sz="2000" dirty="0">
                          <a:effectLst/>
                        </a:rPr>
                        <a:t>)</a:t>
                      </a:r>
                      <a:endParaRPr lang="fr-FR" sz="2000" dirty="0">
                        <a:effectLst/>
                        <a:latin typeface="Calibri" panose="020F0502020204030204" pitchFamily="34" charset="0"/>
                        <a:ea typeface="Calibri" panose="020F0502020204030204" pitchFamily="34" charset="0"/>
                        <a:cs typeface="Arial" panose="020B0604020202020204" pitchFamily="34" charset="0"/>
                      </a:endParaRPr>
                    </a:p>
                  </a:txBody>
                  <a:tcPr marL="53040" marR="53040" marT="0" marB="0"/>
                </a:tc>
                <a:tc>
                  <a:txBody>
                    <a:bodyPr/>
                    <a:lstStyle/>
                    <a:p>
                      <a:pPr algn="ctr">
                        <a:lnSpc>
                          <a:spcPct val="107000"/>
                        </a:lnSpc>
                        <a:spcAft>
                          <a:spcPts val="0"/>
                        </a:spcAft>
                      </a:pPr>
                      <a:r>
                        <a:rPr lang="fr-FR" sz="2000">
                          <a:effectLst/>
                        </a:rPr>
                        <a:t> (2</a:t>
                      </a:r>
                      <a:r>
                        <a:rPr lang="fr-FR" sz="2000" baseline="30000">
                          <a:effectLst/>
                        </a:rPr>
                        <a:t>75</a:t>
                      </a:r>
                      <a:r>
                        <a:rPr lang="fr-FR" sz="2000">
                          <a:effectLst/>
                        </a:rPr>
                        <a:t>)</a:t>
                      </a:r>
                      <a:endParaRPr lang="fr-FR" sz="2000">
                        <a:effectLst/>
                        <a:latin typeface="Calibri" panose="020F0502020204030204" pitchFamily="34" charset="0"/>
                        <a:ea typeface="Calibri" panose="020F0502020204030204" pitchFamily="34" charset="0"/>
                        <a:cs typeface="Arial" panose="020B0604020202020204" pitchFamily="34" charset="0"/>
                      </a:endParaRPr>
                    </a:p>
                  </a:txBody>
                  <a:tcPr marL="53040" marR="53040" marT="0" marB="0"/>
                </a:tc>
                <a:tc>
                  <a:txBody>
                    <a:bodyPr/>
                    <a:lstStyle/>
                    <a:p>
                      <a:pPr algn="ctr">
                        <a:lnSpc>
                          <a:spcPct val="107000"/>
                        </a:lnSpc>
                        <a:spcAft>
                          <a:spcPts val="0"/>
                        </a:spcAft>
                      </a:pPr>
                      <a:r>
                        <a:rPr lang="fr-FR" sz="2000" dirty="0">
                          <a:effectLst/>
                        </a:rPr>
                        <a:t>(2</a:t>
                      </a:r>
                      <a:r>
                        <a:rPr lang="fr-FR" sz="2000" baseline="30000" dirty="0">
                          <a:effectLst/>
                        </a:rPr>
                        <a:t>75</a:t>
                      </a:r>
                      <a:r>
                        <a:rPr lang="fr-FR" sz="2000" dirty="0">
                          <a:effectLst/>
                        </a:rPr>
                        <a:t>)</a:t>
                      </a:r>
                      <a:endParaRPr lang="fr-FR" sz="2000" dirty="0">
                        <a:effectLst/>
                        <a:latin typeface="Calibri" panose="020F0502020204030204" pitchFamily="34" charset="0"/>
                        <a:ea typeface="Calibri" panose="020F0502020204030204" pitchFamily="34" charset="0"/>
                        <a:cs typeface="Arial" panose="020B0604020202020204" pitchFamily="34" charset="0"/>
                      </a:endParaRPr>
                    </a:p>
                  </a:txBody>
                  <a:tcPr marL="53040" marR="53040" marT="0" marB="0"/>
                </a:tc>
                <a:extLst>
                  <a:ext uri="{0D108BD9-81ED-4DB2-BD59-A6C34878D82A}">
                    <a16:rowId xmlns:a16="http://schemas.microsoft.com/office/drawing/2014/main" val="2351567044"/>
                  </a:ext>
                </a:extLst>
              </a:tr>
              <a:tr h="828308">
                <a:tc>
                  <a:txBody>
                    <a:bodyPr/>
                    <a:lstStyle/>
                    <a:p>
                      <a:pPr algn="ctr">
                        <a:lnSpc>
                          <a:spcPct val="107000"/>
                        </a:lnSpc>
                        <a:spcAft>
                          <a:spcPts val="0"/>
                        </a:spcAft>
                      </a:pPr>
                      <a:r>
                        <a:rPr lang="fr-FR" sz="2000" dirty="0">
                          <a:effectLst/>
                        </a:rPr>
                        <a:t>En espace</a:t>
                      </a:r>
                      <a:endParaRPr lang="fr-FR" sz="2000" dirty="0">
                        <a:effectLst/>
                        <a:latin typeface="Calibri" panose="020F0502020204030204" pitchFamily="34" charset="0"/>
                        <a:ea typeface="Calibri" panose="020F0502020204030204" pitchFamily="34" charset="0"/>
                        <a:cs typeface="Arial" panose="020B0604020202020204" pitchFamily="34" charset="0"/>
                      </a:endParaRPr>
                    </a:p>
                  </a:txBody>
                  <a:tcPr marL="53040" marR="53040" marT="0" marB="0"/>
                </a:tc>
                <a:tc>
                  <a:txBody>
                    <a:bodyPr/>
                    <a:lstStyle/>
                    <a:p>
                      <a:pPr algn="ctr">
                        <a:lnSpc>
                          <a:spcPct val="107000"/>
                        </a:lnSpc>
                        <a:spcAft>
                          <a:spcPts val="0"/>
                        </a:spcAft>
                      </a:pPr>
                      <a:r>
                        <a:rPr lang="fr-FR" sz="2000">
                          <a:effectLst/>
                        </a:rPr>
                        <a:t>O(B</a:t>
                      </a:r>
                      <a:r>
                        <a:rPr lang="fr-FR" sz="2000" baseline="30000">
                          <a:effectLst/>
                        </a:rPr>
                        <a:t>D</a:t>
                      </a:r>
                      <a:r>
                        <a:rPr lang="fr-FR" sz="2000">
                          <a:effectLst/>
                        </a:rPr>
                        <a:t>)= (2</a:t>
                      </a:r>
                      <a:r>
                        <a:rPr lang="fr-FR" sz="2000" baseline="30000">
                          <a:effectLst/>
                        </a:rPr>
                        <a:t>75</a:t>
                      </a:r>
                      <a:r>
                        <a:rPr lang="fr-FR" sz="2000">
                          <a:effectLst/>
                        </a:rPr>
                        <a:t>)</a:t>
                      </a:r>
                    </a:p>
                    <a:p>
                      <a:pPr algn="ctr">
                        <a:lnSpc>
                          <a:spcPct val="107000"/>
                        </a:lnSpc>
                        <a:spcAft>
                          <a:spcPts val="0"/>
                        </a:spcAft>
                      </a:pPr>
                      <a:r>
                        <a:rPr lang="fr-FR" sz="2000">
                          <a:effectLst/>
                        </a:rPr>
                        <a:t> </a:t>
                      </a:r>
                      <a:endParaRPr lang="fr-FR" sz="2000">
                        <a:effectLst/>
                        <a:latin typeface="Calibri" panose="020F0502020204030204" pitchFamily="34" charset="0"/>
                        <a:ea typeface="Calibri" panose="020F0502020204030204" pitchFamily="34" charset="0"/>
                        <a:cs typeface="Arial" panose="020B0604020202020204" pitchFamily="34" charset="0"/>
                      </a:endParaRPr>
                    </a:p>
                  </a:txBody>
                  <a:tcPr marL="53040" marR="53040" marT="0" marB="0"/>
                </a:tc>
                <a:tc>
                  <a:txBody>
                    <a:bodyPr/>
                    <a:lstStyle/>
                    <a:p>
                      <a:pPr algn="ctr">
                        <a:lnSpc>
                          <a:spcPct val="107000"/>
                        </a:lnSpc>
                        <a:spcAft>
                          <a:spcPts val="0"/>
                        </a:spcAft>
                      </a:pPr>
                      <a:r>
                        <a:rPr lang="fr-FR" sz="2000" dirty="0">
                          <a:effectLst/>
                        </a:rPr>
                        <a:t>O(B</a:t>
                      </a:r>
                      <a:r>
                        <a:rPr lang="fr-FR" sz="2000" baseline="30000" dirty="0">
                          <a:effectLst/>
                        </a:rPr>
                        <a:t>M</a:t>
                      </a:r>
                      <a:r>
                        <a:rPr lang="fr-FR" sz="2000" dirty="0">
                          <a:effectLst/>
                        </a:rPr>
                        <a:t>)= (2</a:t>
                      </a:r>
                      <a:r>
                        <a:rPr lang="fr-FR" sz="2000" baseline="30000" dirty="0">
                          <a:effectLst/>
                        </a:rPr>
                        <a:t>75</a:t>
                      </a:r>
                      <a:r>
                        <a:rPr lang="fr-FR" sz="2000" dirty="0">
                          <a:effectLst/>
                        </a:rPr>
                        <a:t>)</a:t>
                      </a:r>
                      <a:endParaRPr lang="fr-FR" sz="2000" dirty="0">
                        <a:effectLst/>
                        <a:latin typeface="Calibri" panose="020F0502020204030204" pitchFamily="34" charset="0"/>
                        <a:ea typeface="Calibri" panose="020F0502020204030204" pitchFamily="34" charset="0"/>
                        <a:cs typeface="Arial" panose="020B0604020202020204" pitchFamily="34" charset="0"/>
                      </a:endParaRPr>
                    </a:p>
                  </a:txBody>
                  <a:tcPr marL="53040" marR="53040" marT="0" marB="0"/>
                </a:tc>
                <a:tc>
                  <a:txBody>
                    <a:bodyPr/>
                    <a:lstStyle/>
                    <a:p>
                      <a:pPr algn="ctr">
                        <a:lnSpc>
                          <a:spcPct val="107000"/>
                        </a:lnSpc>
                        <a:spcAft>
                          <a:spcPts val="0"/>
                        </a:spcAft>
                      </a:pPr>
                      <a:r>
                        <a:rPr lang="fr-FR" sz="2000">
                          <a:effectLst/>
                        </a:rPr>
                        <a:t>(2</a:t>
                      </a:r>
                      <a:r>
                        <a:rPr lang="fr-FR" sz="2000" baseline="30000">
                          <a:effectLst/>
                        </a:rPr>
                        <a:t>75</a:t>
                      </a:r>
                      <a:r>
                        <a:rPr lang="fr-FR" sz="2000">
                          <a:effectLst/>
                        </a:rPr>
                        <a:t>)</a:t>
                      </a:r>
                      <a:endParaRPr lang="fr-FR" sz="2000">
                        <a:effectLst/>
                        <a:latin typeface="Calibri" panose="020F0502020204030204" pitchFamily="34" charset="0"/>
                        <a:ea typeface="Calibri" panose="020F0502020204030204" pitchFamily="34" charset="0"/>
                        <a:cs typeface="Arial" panose="020B0604020202020204" pitchFamily="34" charset="0"/>
                      </a:endParaRPr>
                    </a:p>
                  </a:txBody>
                  <a:tcPr marL="53040" marR="53040" marT="0" marB="0"/>
                </a:tc>
                <a:tc>
                  <a:txBody>
                    <a:bodyPr/>
                    <a:lstStyle/>
                    <a:p>
                      <a:pPr algn="ctr">
                        <a:lnSpc>
                          <a:spcPct val="107000"/>
                        </a:lnSpc>
                        <a:spcAft>
                          <a:spcPts val="0"/>
                        </a:spcAft>
                      </a:pPr>
                      <a:r>
                        <a:rPr lang="fr-FR" sz="2000" dirty="0">
                          <a:effectLst/>
                        </a:rPr>
                        <a:t>(2</a:t>
                      </a:r>
                      <a:r>
                        <a:rPr lang="fr-FR" sz="2000" baseline="30000" dirty="0">
                          <a:effectLst/>
                        </a:rPr>
                        <a:t>75</a:t>
                      </a:r>
                      <a:r>
                        <a:rPr lang="fr-FR" sz="2000" dirty="0">
                          <a:effectLst/>
                        </a:rPr>
                        <a:t>)</a:t>
                      </a:r>
                      <a:endParaRPr lang="fr-FR" sz="2000" dirty="0">
                        <a:effectLst/>
                        <a:latin typeface="Calibri" panose="020F0502020204030204" pitchFamily="34" charset="0"/>
                        <a:ea typeface="Calibri" panose="020F0502020204030204" pitchFamily="34" charset="0"/>
                        <a:cs typeface="Arial" panose="020B0604020202020204" pitchFamily="34" charset="0"/>
                      </a:endParaRPr>
                    </a:p>
                  </a:txBody>
                  <a:tcPr marL="53040" marR="53040" marT="0" marB="0"/>
                </a:tc>
                <a:extLst>
                  <a:ext uri="{0D108BD9-81ED-4DB2-BD59-A6C34878D82A}">
                    <a16:rowId xmlns:a16="http://schemas.microsoft.com/office/drawing/2014/main" val="3909228789"/>
                  </a:ext>
                </a:extLst>
              </a:tr>
            </a:tbl>
          </a:graphicData>
        </a:graphic>
      </p:graphicFrame>
      <p:sp>
        <p:nvSpPr>
          <p:cNvPr id="4" name="ZoneTexte 3">
            <a:extLst>
              <a:ext uri="{FF2B5EF4-FFF2-40B4-BE49-F238E27FC236}">
                <a16:creationId xmlns:a16="http://schemas.microsoft.com/office/drawing/2014/main" id="{ADB38A15-A665-4E6C-8A3A-07070B292E05}"/>
              </a:ext>
            </a:extLst>
          </p:cNvPr>
          <p:cNvSpPr txBox="1"/>
          <p:nvPr/>
        </p:nvSpPr>
        <p:spPr>
          <a:xfrm>
            <a:off x="11646568" y="6449732"/>
            <a:ext cx="493294" cy="369332"/>
          </a:xfrm>
          <a:prstGeom prst="rect">
            <a:avLst/>
          </a:prstGeom>
          <a:noFill/>
        </p:spPr>
        <p:txBody>
          <a:bodyPr wrap="square" rtlCol="0">
            <a:spAutoFit/>
          </a:bodyPr>
          <a:lstStyle/>
          <a:p>
            <a:r>
              <a:rPr lang="fr-FR" dirty="0"/>
              <a:t>18</a:t>
            </a:r>
          </a:p>
        </p:txBody>
      </p:sp>
    </p:spTree>
    <p:extLst>
      <p:ext uri="{BB962C8B-B14F-4D97-AF65-F5344CB8AC3E}">
        <p14:creationId xmlns:p14="http://schemas.microsoft.com/office/powerpoint/2010/main" val="47787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0F0EFE-5D20-4C1D-9D77-8A3124E6D2CF}"/>
              </a:ext>
            </a:extLst>
          </p:cNvPr>
          <p:cNvSpPr>
            <a:spLocks noGrp="1"/>
          </p:cNvSpPr>
          <p:nvPr>
            <p:ph type="title"/>
          </p:nvPr>
        </p:nvSpPr>
        <p:spPr>
          <a:xfrm>
            <a:off x="1460249" y="0"/>
            <a:ext cx="3797552" cy="1035040"/>
          </a:xfrm>
        </p:spPr>
        <p:txBody>
          <a:bodyPr/>
          <a:lstStyle/>
          <a:p>
            <a:r>
              <a:rPr lang="fr-FR" sz="44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Plan de travail</a:t>
            </a:r>
          </a:p>
        </p:txBody>
      </p:sp>
      <p:sp>
        <p:nvSpPr>
          <p:cNvPr id="4" name="ZoneTexte 3">
            <a:extLst>
              <a:ext uri="{FF2B5EF4-FFF2-40B4-BE49-F238E27FC236}">
                <a16:creationId xmlns:a16="http://schemas.microsoft.com/office/drawing/2014/main" id="{5F3250BF-38DD-443B-A6B2-799749CB318D}"/>
              </a:ext>
            </a:extLst>
          </p:cNvPr>
          <p:cNvSpPr txBox="1"/>
          <p:nvPr/>
        </p:nvSpPr>
        <p:spPr>
          <a:xfrm>
            <a:off x="11646568" y="6449732"/>
            <a:ext cx="493294" cy="369332"/>
          </a:xfrm>
          <a:prstGeom prst="rect">
            <a:avLst/>
          </a:prstGeom>
          <a:noFill/>
        </p:spPr>
        <p:txBody>
          <a:bodyPr wrap="square" rtlCol="0">
            <a:spAutoFit/>
          </a:bodyPr>
          <a:lstStyle/>
          <a:p>
            <a:r>
              <a:rPr lang="fr-FR" dirty="0"/>
              <a:t>1</a:t>
            </a:r>
          </a:p>
        </p:txBody>
      </p:sp>
      <p:sp>
        <p:nvSpPr>
          <p:cNvPr id="8" name="Rectangle 7">
            <a:extLst>
              <a:ext uri="{FF2B5EF4-FFF2-40B4-BE49-F238E27FC236}">
                <a16:creationId xmlns:a16="http://schemas.microsoft.com/office/drawing/2014/main" id="{A1D3E8B3-6B8B-4299-B95D-7B94B2403B5E}"/>
              </a:ext>
            </a:extLst>
          </p:cNvPr>
          <p:cNvSpPr/>
          <p:nvPr/>
        </p:nvSpPr>
        <p:spPr>
          <a:xfrm>
            <a:off x="1519990" y="1166842"/>
            <a:ext cx="10126578" cy="4524315"/>
          </a:xfrm>
          <a:prstGeom prst="rect">
            <a:avLst/>
          </a:prstGeom>
        </p:spPr>
        <p:txBody>
          <a:bodyPr wrap="square">
            <a:spAutoFit/>
          </a:bodyPr>
          <a:lstStyle/>
          <a:p>
            <a:pPr marL="342900" indent="-342900">
              <a:buFont typeface="Arial" panose="020B0604020202020204" pitchFamily="34" charset="0"/>
              <a:buChar char="•"/>
            </a:pPr>
            <a:r>
              <a:rPr lang="fr-FR" sz="2400" dirty="0"/>
              <a:t>Introduction </a:t>
            </a:r>
          </a:p>
          <a:p>
            <a:pPr marL="342900" indent="-342900">
              <a:buFont typeface="Arial" panose="020B0604020202020204" pitchFamily="34" charset="0"/>
              <a:buChar char="•"/>
            </a:pPr>
            <a:r>
              <a:rPr lang="fr-FR" sz="2400" dirty="0"/>
              <a:t>Problématique </a:t>
            </a:r>
          </a:p>
          <a:p>
            <a:pPr marL="342900" indent="-342900">
              <a:buFont typeface="Arial" panose="020B0604020202020204" pitchFamily="34" charset="0"/>
              <a:buChar char="•"/>
            </a:pPr>
            <a:r>
              <a:rPr lang="fr-FR" sz="2400" dirty="0"/>
              <a:t>Protocole </a:t>
            </a:r>
          </a:p>
          <a:p>
            <a:pPr marL="342900" indent="-342900">
              <a:buFont typeface="Arial" panose="020B0604020202020204" pitchFamily="34" charset="0"/>
              <a:buChar char="•"/>
            </a:pPr>
            <a:r>
              <a:rPr lang="fr-FR" sz="2400" dirty="0"/>
              <a:t>Mise en place </a:t>
            </a:r>
          </a:p>
          <a:p>
            <a:pPr marL="342900" indent="-342900">
              <a:buFont typeface="Arial" panose="020B0604020202020204" pitchFamily="34" charset="0"/>
              <a:buChar char="•"/>
            </a:pPr>
            <a:r>
              <a:rPr lang="fr-FR" sz="2400" dirty="0"/>
              <a:t>Environnement de réalisation</a:t>
            </a:r>
          </a:p>
          <a:p>
            <a:pPr marL="342900" indent="-342900">
              <a:buFont typeface="Arial" panose="020B0604020202020204" pitchFamily="34" charset="0"/>
              <a:buChar char="•"/>
            </a:pPr>
            <a:r>
              <a:rPr lang="fr-FR" sz="2400" dirty="0"/>
              <a:t>Structure de données</a:t>
            </a:r>
          </a:p>
          <a:p>
            <a:pPr marL="457200" indent="-457200">
              <a:buFont typeface="Arial" panose="020B0604020202020204" pitchFamily="34" charset="0"/>
              <a:buChar char="•"/>
            </a:pPr>
            <a:r>
              <a:rPr lang="fr-FR" sz="2400" dirty="0"/>
              <a:t>Les algorithmes de résolution </a:t>
            </a:r>
          </a:p>
          <a:p>
            <a:pPr marL="342900" indent="-342900">
              <a:buFont typeface="Wingdings" panose="05000000000000000000" pitchFamily="2" charset="2"/>
              <a:buChar char="q"/>
            </a:pPr>
            <a:r>
              <a:rPr lang="fr-FR" sz="2400" dirty="0"/>
              <a:t>Partie 01- Les méthodes aveugles et heuristiques</a:t>
            </a:r>
          </a:p>
          <a:p>
            <a:pPr marL="342900" indent="-342900">
              <a:buFont typeface="Wingdings" panose="05000000000000000000" pitchFamily="2" charset="2"/>
              <a:buChar char="q"/>
            </a:pPr>
            <a:r>
              <a:rPr lang="fr-FR" sz="2400" dirty="0"/>
              <a:t>Partie 02 – Les algorithmes génétiques	</a:t>
            </a:r>
          </a:p>
          <a:p>
            <a:pPr marL="342900" indent="-342900">
              <a:buFont typeface="Wingdings" panose="05000000000000000000" pitchFamily="2" charset="2"/>
              <a:buChar char="q"/>
            </a:pPr>
            <a:r>
              <a:rPr lang="fr-FR" sz="2400" dirty="0"/>
              <a:t>Parie 03-L’algorithme ACS	</a:t>
            </a:r>
          </a:p>
          <a:p>
            <a:pPr marL="457200" indent="-457200">
              <a:buFont typeface="Arial" panose="020B0604020202020204" pitchFamily="34" charset="0"/>
              <a:buChar char="•"/>
            </a:pPr>
            <a:r>
              <a:rPr lang="fr-FR" sz="2400" dirty="0"/>
              <a:t>Comparaison des résultats de trois parties</a:t>
            </a:r>
          </a:p>
          <a:p>
            <a:pPr marL="342900" indent="-342900">
              <a:buFont typeface="Arial" panose="020B0604020202020204" pitchFamily="34" charset="0"/>
              <a:buChar char="•"/>
            </a:pPr>
            <a:r>
              <a:rPr lang="fr-FR" sz="2400" dirty="0"/>
              <a:t>Conclusion</a:t>
            </a:r>
          </a:p>
        </p:txBody>
      </p:sp>
    </p:spTree>
    <p:extLst>
      <p:ext uri="{BB962C8B-B14F-4D97-AF65-F5344CB8AC3E}">
        <p14:creationId xmlns:p14="http://schemas.microsoft.com/office/powerpoint/2010/main" val="3195894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phique 1">
            <a:extLst>
              <a:ext uri="{FF2B5EF4-FFF2-40B4-BE49-F238E27FC236}">
                <a16:creationId xmlns:a16="http://schemas.microsoft.com/office/drawing/2014/main" id="{35EB89D0-4259-4EB1-861B-3F52A50283DB}"/>
              </a:ext>
            </a:extLst>
          </p:cNvPr>
          <p:cNvGraphicFramePr/>
          <p:nvPr>
            <p:extLst>
              <p:ext uri="{D42A27DB-BD31-4B8C-83A1-F6EECF244321}">
                <p14:modId xmlns:p14="http://schemas.microsoft.com/office/powerpoint/2010/main" val="2461801624"/>
              </p:ext>
            </p:extLst>
          </p:nvPr>
        </p:nvGraphicFramePr>
        <p:xfrm>
          <a:off x="1169234" y="944539"/>
          <a:ext cx="8949128" cy="5126636"/>
        </p:xfrm>
        <a:graphic>
          <a:graphicData uri="http://schemas.openxmlformats.org/drawingml/2006/chart">
            <c:chart xmlns:c="http://schemas.openxmlformats.org/drawingml/2006/chart" xmlns:r="http://schemas.openxmlformats.org/officeDocument/2006/relationships" r:id="rId3"/>
          </a:graphicData>
        </a:graphic>
      </p:graphicFrame>
      <p:sp>
        <p:nvSpPr>
          <p:cNvPr id="3" name="ZoneTexte 2">
            <a:extLst>
              <a:ext uri="{FF2B5EF4-FFF2-40B4-BE49-F238E27FC236}">
                <a16:creationId xmlns:a16="http://schemas.microsoft.com/office/drawing/2014/main" id="{BBD3C364-F9F2-434B-8175-573C9B48574E}"/>
              </a:ext>
            </a:extLst>
          </p:cNvPr>
          <p:cNvSpPr txBox="1"/>
          <p:nvPr/>
        </p:nvSpPr>
        <p:spPr>
          <a:xfrm>
            <a:off x="1465821" y="397160"/>
            <a:ext cx="4286751" cy="769441"/>
          </a:xfrm>
          <a:prstGeom prst="rect">
            <a:avLst/>
          </a:prstGeom>
          <a:noFill/>
        </p:spPr>
        <p:txBody>
          <a:bodyPr wrap="none" rtlCol="0">
            <a:spAutoFit/>
          </a:bodyPr>
          <a:lstStyle/>
          <a:p>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Statistique BFS : </a:t>
            </a:r>
          </a:p>
        </p:txBody>
      </p:sp>
      <p:sp>
        <p:nvSpPr>
          <p:cNvPr id="4" name="ZoneTexte 3">
            <a:extLst>
              <a:ext uri="{FF2B5EF4-FFF2-40B4-BE49-F238E27FC236}">
                <a16:creationId xmlns:a16="http://schemas.microsoft.com/office/drawing/2014/main" id="{9CBE93C6-45F4-47F3-81FA-7C994AC202C2}"/>
              </a:ext>
            </a:extLst>
          </p:cNvPr>
          <p:cNvSpPr txBox="1"/>
          <p:nvPr/>
        </p:nvSpPr>
        <p:spPr>
          <a:xfrm>
            <a:off x="11646568" y="6449732"/>
            <a:ext cx="493294" cy="369332"/>
          </a:xfrm>
          <a:prstGeom prst="rect">
            <a:avLst/>
          </a:prstGeom>
          <a:noFill/>
        </p:spPr>
        <p:txBody>
          <a:bodyPr wrap="square" rtlCol="0">
            <a:spAutoFit/>
          </a:bodyPr>
          <a:lstStyle/>
          <a:p>
            <a:r>
              <a:rPr lang="fr-FR" dirty="0"/>
              <a:t>19</a:t>
            </a:r>
          </a:p>
        </p:txBody>
      </p:sp>
    </p:spTree>
    <p:extLst>
      <p:ext uri="{BB962C8B-B14F-4D97-AF65-F5344CB8AC3E}">
        <p14:creationId xmlns:p14="http://schemas.microsoft.com/office/powerpoint/2010/main" val="3854045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727F495-B79D-4923-8A3E-CE9365C704B6}"/>
              </a:ext>
            </a:extLst>
          </p:cNvPr>
          <p:cNvSpPr txBox="1"/>
          <p:nvPr/>
        </p:nvSpPr>
        <p:spPr>
          <a:xfrm>
            <a:off x="1465821" y="397160"/>
            <a:ext cx="4317207" cy="769441"/>
          </a:xfrm>
          <a:prstGeom prst="rect">
            <a:avLst/>
          </a:prstGeom>
          <a:noFill/>
        </p:spPr>
        <p:txBody>
          <a:bodyPr wrap="none" rtlCol="0">
            <a:spAutoFit/>
          </a:bodyPr>
          <a:lstStyle/>
          <a:p>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Statistique DFS : </a:t>
            </a:r>
          </a:p>
        </p:txBody>
      </p:sp>
      <p:graphicFrame>
        <p:nvGraphicFramePr>
          <p:cNvPr id="3" name="Graphique 2">
            <a:extLst>
              <a:ext uri="{FF2B5EF4-FFF2-40B4-BE49-F238E27FC236}">
                <a16:creationId xmlns:a16="http://schemas.microsoft.com/office/drawing/2014/main" id="{5DB0612C-7646-4AAE-BCF5-BF771640386A}"/>
              </a:ext>
            </a:extLst>
          </p:cNvPr>
          <p:cNvGraphicFramePr/>
          <p:nvPr>
            <p:extLst>
              <p:ext uri="{D42A27DB-BD31-4B8C-83A1-F6EECF244321}">
                <p14:modId xmlns:p14="http://schemas.microsoft.com/office/powerpoint/2010/main" val="251950448"/>
              </p:ext>
            </p:extLst>
          </p:nvPr>
        </p:nvGraphicFramePr>
        <p:xfrm>
          <a:off x="1465821" y="1244185"/>
          <a:ext cx="10121575" cy="4901782"/>
        </p:xfrm>
        <a:graphic>
          <a:graphicData uri="http://schemas.openxmlformats.org/drawingml/2006/chart">
            <c:chart xmlns:c="http://schemas.openxmlformats.org/drawingml/2006/chart" xmlns:r="http://schemas.openxmlformats.org/officeDocument/2006/relationships" r:id="rId2"/>
          </a:graphicData>
        </a:graphic>
      </p:graphicFrame>
      <p:sp>
        <p:nvSpPr>
          <p:cNvPr id="4" name="ZoneTexte 3">
            <a:extLst>
              <a:ext uri="{FF2B5EF4-FFF2-40B4-BE49-F238E27FC236}">
                <a16:creationId xmlns:a16="http://schemas.microsoft.com/office/drawing/2014/main" id="{86460E6C-AB4D-42FE-922E-8B2FF6909A98}"/>
              </a:ext>
            </a:extLst>
          </p:cNvPr>
          <p:cNvSpPr txBox="1"/>
          <p:nvPr/>
        </p:nvSpPr>
        <p:spPr>
          <a:xfrm>
            <a:off x="11646568" y="6449732"/>
            <a:ext cx="493294" cy="369332"/>
          </a:xfrm>
          <a:prstGeom prst="rect">
            <a:avLst/>
          </a:prstGeom>
          <a:noFill/>
        </p:spPr>
        <p:txBody>
          <a:bodyPr wrap="square" rtlCol="0">
            <a:spAutoFit/>
          </a:bodyPr>
          <a:lstStyle/>
          <a:p>
            <a:r>
              <a:rPr lang="fr-FR" dirty="0"/>
              <a:t>20</a:t>
            </a:r>
          </a:p>
        </p:txBody>
      </p:sp>
    </p:spTree>
    <p:extLst>
      <p:ext uri="{BB962C8B-B14F-4D97-AF65-F5344CB8AC3E}">
        <p14:creationId xmlns:p14="http://schemas.microsoft.com/office/powerpoint/2010/main" val="572604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5E5DD859-A78A-40D1-A8D5-07CC1109833C}"/>
              </a:ext>
            </a:extLst>
          </p:cNvPr>
          <p:cNvSpPr txBox="1"/>
          <p:nvPr/>
        </p:nvSpPr>
        <p:spPr>
          <a:xfrm>
            <a:off x="1495802" y="247258"/>
            <a:ext cx="7480830" cy="769441"/>
          </a:xfrm>
          <a:prstGeom prst="rect">
            <a:avLst/>
          </a:prstGeom>
          <a:noFill/>
        </p:spPr>
        <p:txBody>
          <a:bodyPr wrap="none" rtlCol="0">
            <a:spAutoFit/>
          </a:bodyPr>
          <a:lstStyle/>
          <a:p>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Statistique  A* (heuristique 1): </a:t>
            </a:r>
          </a:p>
        </p:txBody>
      </p:sp>
      <p:graphicFrame>
        <p:nvGraphicFramePr>
          <p:cNvPr id="4" name="Graphique 3">
            <a:extLst>
              <a:ext uri="{FF2B5EF4-FFF2-40B4-BE49-F238E27FC236}">
                <a16:creationId xmlns:a16="http://schemas.microsoft.com/office/drawing/2014/main" id="{646D2E6B-E203-49F0-B146-DE6EA7A3E0BD}"/>
              </a:ext>
            </a:extLst>
          </p:cNvPr>
          <p:cNvGraphicFramePr/>
          <p:nvPr>
            <p:extLst>
              <p:ext uri="{D42A27DB-BD31-4B8C-83A1-F6EECF244321}">
                <p14:modId xmlns:p14="http://schemas.microsoft.com/office/powerpoint/2010/main" val="3644989117"/>
              </p:ext>
            </p:extLst>
          </p:nvPr>
        </p:nvGraphicFramePr>
        <p:xfrm>
          <a:off x="1495802" y="1124261"/>
          <a:ext cx="9971673" cy="5171608"/>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a:extLst>
              <a:ext uri="{FF2B5EF4-FFF2-40B4-BE49-F238E27FC236}">
                <a16:creationId xmlns:a16="http://schemas.microsoft.com/office/drawing/2014/main" id="{A844F522-B21D-4776-AD33-DC2FE50EEFE5}"/>
              </a:ext>
            </a:extLst>
          </p:cNvPr>
          <p:cNvSpPr txBox="1"/>
          <p:nvPr/>
        </p:nvSpPr>
        <p:spPr>
          <a:xfrm>
            <a:off x="11646568" y="6449732"/>
            <a:ext cx="493294" cy="369332"/>
          </a:xfrm>
          <a:prstGeom prst="rect">
            <a:avLst/>
          </a:prstGeom>
          <a:noFill/>
        </p:spPr>
        <p:txBody>
          <a:bodyPr wrap="square" rtlCol="0">
            <a:spAutoFit/>
          </a:bodyPr>
          <a:lstStyle/>
          <a:p>
            <a:r>
              <a:rPr lang="fr-FR" dirty="0"/>
              <a:t>21</a:t>
            </a:r>
          </a:p>
        </p:txBody>
      </p:sp>
    </p:spTree>
    <p:extLst>
      <p:ext uri="{BB962C8B-B14F-4D97-AF65-F5344CB8AC3E}">
        <p14:creationId xmlns:p14="http://schemas.microsoft.com/office/powerpoint/2010/main" val="1459136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4B19BAC-BC5F-45F9-BE6E-008CFECD9D89}"/>
              </a:ext>
            </a:extLst>
          </p:cNvPr>
          <p:cNvSpPr txBox="1"/>
          <p:nvPr/>
        </p:nvSpPr>
        <p:spPr>
          <a:xfrm>
            <a:off x="1495802" y="247258"/>
            <a:ext cx="7480830" cy="769441"/>
          </a:xfrm>
          <a:prstGeom prst="rect">
            <a:avLst/>
          </a:prstGeom>
          <a:noFill/>
        </p:spPr>
        <p:txBody>
          <a:bodyPr wrap="none" rtlCol="0">
            <a:spAutoFit/>
          </a:bodyPr>
          <a:lstStyle/>
          <a:p>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Statistique  A* (heuristique 2): </a:t>
            </a:r>
          </a:p>
        </p:txBody>
      </p:sp>
      <p:graphicFrame>
        <p:nvGraphicFramePr>
          <p:cNvPr id="3" name="Graphique 2">
            <a:extLst>
              <a:ext uri="{FF2B5EF4-FFF2-40B4-BE49-F238E27FC236}">
                <a16:creationId xmlns:a16="http://schemas.microsoft.com/office/drawing/2014/main" id="{14919EC3-59F5-4669-96D2-D0DCCE8C0635}"/>
              </a:ext>
            </a:extLst>
          </p:cNvPr>
          <p:cNvGraphicFramePr/>
          <p:nvPr>
            <p:extLst>
              <p:ext uri="{D42A27DB-BD31-4B8C-83A1-F6EECF244321}">
                <p14:modId xmlns:p14="http://schemas.microsoft.com/office/powerpoint/2010/main" val="2760646893"/>
              </p:ext>
            </p:extLst>
          </p:nvPr>
        </p:nvGraphicFramePr>
        <p:xfrm>
          <a:off x="1495801" y="1004341"/>
          <a:ext cx="10121575" cy="5291528"/>
        </p:xfrm>
        <a:graphic>
          <a:graphicData uri="http://schemas.openxmlformats.org/drawingml/2006/chart">
            <c:chart xmlns:c="http://schemas.openxmlformats.org/drawingml/2006/chart" xmlns:r="http://schemas.openxmlformats.org/officeDocument/2006/relationships" r:id="rId2"/>
          </a:graphicData>
        </a:graphic>
      </p:graphicFrame>
      <p:sp>
        <p:nvSpPr>
          <p:cNvPr id="4" name="ZoneTexte 3">
            <a:extLst>
              <a:ext uri="{FF2B5EF4-FFF2-40B4-BE49-F238E27FC236}">
                <a16:creationId xmlns:a16="http://schemas.microsoft.com/office/drawing/2014/main" id="{5E596A20-1F08-481B-8DFD-B51B000B6966}"/>
              </a:ext>
            </a:extLst>
          </p:cNvPr>
          <p:cNvSpPr txBox="1"/>
          <p:nvPr/>
        </p:nvSpPr>
        <p:spPr>
          <a:xfrm>
            <a:off x="11646568" y="6449732"/>
            <a:ext cx="493294" cy="369332"/>
          </a:xfrm>
          <a:prstGeom prst="rect">
            <a:avLst/>
          </a:prstGeom>
          <a:noFill/>
        </p:spPr>
        <p:txBody>
          <a:bodyPr wrap="square" rtlCol="0">
            <a:spAutoFit/>
          </a:bodyPr>
          <a:lstStyle/>
          <a:p>
            <a:r>
              <a:rPr lang="fr-FR" dirty="0"/>
              <a:t>22</a:t>
            </a:r>
          </a:p>
        </p:txBody>
      </p:sp>
    </p:spTree>
    <p:extLst>
      <p:ext uri="{BB962C8B-B14F-4D97-AF65-F5344CB8AC3E}">
        <p14:creationId xmlns:p14="http://schemas.microsoft.com/office/powerpoint/2010/main" val="1192142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0789CC-90C6-4975-A759-A8E51058EF86}"/>
              </a:ext>
            </a:extLst>
          </p:cNvPr>
          <p:cNvSpPr/>
          <p:nvPr/>
        </p:nvSpPr>
        <p:spPr>
          <a:xfrm>
            <a:off x="1506347" y="124008"/>
            <a:ext cx="12179173" cy="645113"/>
          </a:xfrm>
          <a:prstGeom prst="rect">
            <a:avLst/>
          </a:prstGeom>
        </p:spPr>
        <p:txBody>
          <a:bodyPr wrap="square">
            <a:spAutoFit/>
          </a:bodyPr>
          <a:lstStyle/>
          <a:p>
            <a:pPr>
              <a:lnSpc>
                <a:spcPct val="107000"/>
              </a:lnSpc>
              <a:spcBef>
                <a:spcPts val="200"/>
              </a:spcBef>
              <a:spcAft>
                <a:spcPts val="0"/>
              </a:spcAft>
            </a:pPr>
            <a:r>
              <a:rPr lang="fr-FR" sz="36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Interprétation et comparaison de résultats globale:</a:t>
            </a:r>
          </a:p>
        </p:txBody>
      </p:sp>
      <p:graphicFrame>
        <p:nvGraphicFramePr>
          <p:cNvPr id="3" name="Tableau 2">
            <a:extLst>
              <a:ext uri="{FF2B5EF4-FFF2-40B4-BE49-F238E27FC236}">
                <a16:creationId xmlns:a16="http://schemas.microsoft.com/office/drawing/2014/main" id="{24BB9C66-A478-449C-977A-AE32266D1FD5}"/>
              </a:ext>
            </a:extLst>
          </p:cNvPr>
          <p:cNvGraphicFramePr>
            <a:graphicFrameLocks noGrp="1"/>
          </p:cNvGraphicFramePr>
          <p:nvPr>
            <p:extLst>
              <p:ext uri="{D42A27DB-BD31-4B8C-83A1-F6EECF244321}">
                <p14:modId xmlns:p14="http://schemas.microsoft.com/office/powerpoint/2010/main" val="1090457528"/>
              </p:ext>
            </p:extLst>
          </p:nvPr>
        </p:nvGraphicFramePr>
        <p:xfrm>
          <a:off x="1379094" y="1225445"/>
          <a:ext cx="9848537" cy="4407110"/>
        </p:xfrm>
        <a:graphic>
          <a:graphicData uri="http://schemas.openxmlformats.org/drawingml/2006/table">
            <a:tbl>
              <a:tblPr firstRow="1" firstCol="1" bandRow="1">
                <a:tableStyleId>{5C22544A-7EE6-4342-B048-85BDC9FD1C3A}</a:tableStyleId>
              </a:tblPr>
              <a:tblGrid>
                <a:gridCol w="3014859">
                  <a:extLst>
                    <a:ext uri="{9D8B030D-6E8A-4147-A177-3AD203B41FA5}">
                      <a16:colId xmlns:a16="http://schemas.microsoft.com/office/drawing/2014/main" val="2075935493"/>
                    </a:ext>
                  </a:extLst>
                </a:gridCol>
                <a:gridCol w="3416839">
                  <a:extLst>
                    <a:ext uri="{9D8B030D-6E8A-4147-A177-3AD203B41FA5}">
                      <a16:colId xmlns:a16="http://schemas.microsoft.com/office/drawing/2014/main" val="336708228"/>
                    </a:ext>
                  </a:extLst>
                </a:gridCol>
                <a:gridCol w="3416839">
                  <a:extLst>
                    <a:ext uri="{9D8B030D-6E8A-4147-A177-3AD203B41FA5}">
                      <a16:colId xmlns:a16="http://schemas.microsoft.com/office/drawing/2014/main" val="1897744796"/>
                    </a:ext>
                  </a:extLst>
                </a:gridCol>
              </a:tblGrid>
              <a:tr h="881422">
                <a:tc>
                  <a:txBody>
                    <a:bodyPr/>
                    <a:lstStyle/>
                    <a:p>
                      <a:pPr>
                        <a:lnSpc>
                          <a:spcPct val="107000"/>
                        </a:lnSpc>
                      </a:pPr>
                      <a:endParaRPr lang="fr-FR" sz="2400">
                        <a:effectLst/>
                        <a:latin typeface="Calibri" panose="020F0502020204030204" pitchFamily="34" charset="0"/>
                        <a:cs typeface="Arial" panose="020B0604020202020204" pitchFamily="34" charset="0"/>
                      </a:endParaRPr>
                    </a:p>
                  </a:txBody>
                  <a:tcPr marL="44450" marR="44450" marT="0" marB="0" anchor="ctr"/>
                </a:tc>
                <a:tc>
                  <a:txBody>
                    <a:bodyPr/>
                    <a:lstStyle/>
                    <a:p>
                      <a:pPr algn="ctr">
                        <a:lnSpc>
                          <a:spcPct val="107000"/>
                        </a:lnSpc>
                        <a:spcAft>
                          <a:spcPts val="0"/>
                        </a:spcAft>
                      </a:pPr>
                      <a:r>
                        <a:rPr lang="fr-FR" sz="2400">
                          <a:effectLst/>
                        </a:rPr>
                        <a:t>En 10 min</a:t>
                      </a:r>
                      <a:endParaRPr lang="fr-FR" sz="24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tc>
                <a:tc>
                  <a:txBody>
                    <a:bodyPr/>
                    <a:lstStyle/>
                    <a:p>
                      <a:pPr algn="ctr">
                        <a:lnSpc>
                          <a:spcPct val="107000"/>
                        </a:lnSpc>
                        <a:spcAft>
                          <a:spcPts val="0"/>
                        </a:spcAft>
                      </a:pPr>
                      <a:r>
                        <a:rPr lang="fr-FR" sz="2400">
                          <a:effectLst/>
                        </a:rPr>
                        <a:t>En 30 min</a:t>
                      </a:r>
                      <a:endParaRPr lang="fr-FR" sz="24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tc>
                <a:extLst>
                  <a:ext uri="{0D108BD9-81ED-4DB2-BD59-A6C34878D82A}">
                    <a16:rowId xmlns:a16="http://schemas.microsoft.com/office/drawing/2014/main" val="2906709648"/>
                  </a:ext>
                </a:extLst>
              </a:tr>
              <a:tr h="881422">
                <a:tc>
                  <a:txBody>
                    <a:bodyPr/>
                    <a:lstStyle/>
                    <a:p>
                      <a:pPr algn="ctr">
                        <a:lnSpc>
                          <a:spcPct val="107000"/>
                        </a:lnSpc>
                        <a:spcAft>
                          <a:spcPts val="0"/>
                        </a:spcAft>
                      </a:pPr>
                      <a:r>
                        <a:rPr lang="fr-FR" sz="2400">
                          <a:effectLst/>
                        </a:rPr>
                        <a:t>BFS</a:t>
                      </a:r>
                      <a:endParaRPr lang="fr-FR" sz="24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tc>
                <a:tc>
                  <a:txBody>
                    <a:bodyPr/>
                    <a:lstStyle/>
                    <a:p>
                      <a:pPr algn="ctr">
                        <a:lnSpc>
                          <a:spcPct val="107000"/>
                        </a:lnSpc>
                        <a:spcAft>
                          <a:spcPts val="0"/>
                        </a:spcAft>
                      </a:pPr>
                      <a:r>
                        <a:rPr lang="fr-FR" sz="2400">
                          <a:effectLst/>
                        </a:rPr>
                        <a:t>11,36%</a:t>
                      </a:r>
                      <a:endParaRPr lang="fr-FR" sz="24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tc>
                <a:tc>
                  <a:txBody>
                    <a:bodyPr/>
                    <a:lstStyle/>
                    <a:p>
                      <a:pPr algn="ctr">
                        <a:lnSpc>
                          <a:spcPct val="107000"/>
                        </a:lnSpc>
                        <a:spcAft>
                          <a:spcPts val="0"/>
                        </a:spcAft>
                      </a:pPr>
                      <a:r>
                        <a:rPr lang="fr-FR" sz="2400">
                          <a:effectLst/>
                        </a:rPr>
                        <a:t>/</a:t>
                      </a:r>
                      <a:endParaRPr lang="fr-FR" sz="24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tc>
                <a:extLst>
                  <a:ext uri="{0D108BD9-81ED-4DB2-BD59-A6C34878D82A}">
                    <a16:rowId xmlns:a16="http://schemas.microsoft.com/office/drawing/2014/main" val="3929811296"/>
                  </a:ext>
                </a:extLst>
              </a:tr>
              <a:tr h="881422">
                <a:tc>
                  <a:txBody>
                    <a:bodyPr/>
                    <a:lstStyle/>
                    <a:p>
                      <a:pPr algn="ctr">
                        <a:lnSpc>
                          <a:spcPct val="107000"/>
                        </a:lnSpc>
                        <a:spcAft>
                          <a:spcPts val="0"/>
                        </a:spcAft>
                      </a:pPr>
                      <a:r>
                        <a:rPr lang="fr-FR" sz="2400">
                          <a:effectLst/>
                        </a:rPr>
                        <a:t>DFS</a:t>
                      </a:r>
                      <a:endParaRPr lang="fr-FR" sz="24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tc>
                <a:tc>
                  <a:txBody>
                    <a:bodyPr/>
                    <a:lstStyle/>
                    <a:p>
                      <a:pPr algn="ctr">
                        <a:lnSpc>
                          <a:spcPct val="107000"/>
                        </a:lnSpc>
                        <a:spcAft>
                          <a:spcPts val="0"/>
                        </a:spcAft>
                      </a:pPr>
                      <a:r>
                        <a:rPr lang="fr-FR" sz="2400" dirty="0">
                          <a:effectLst/>
                        </a:rPr>
                        <a:t>32,37%</a:t>
                      </a:r>
                      <a:endParaRPr lang="fr-FR" sz="24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tc>
                <a:tc>
                  <a:txBody>
                    <a:bodyPr/>
                    <a:lstStyle/>
                    <a:p>
                      <a:pPr algn="ctr">
                        <a:lnSpc>
                          <a:spcPct val="107000"/>
                        </a:lnSpc>
                        <a:spcAft>
                          <a:spcPts val="0"/>
                        </a:spcAft>
                      </a:pPr>
                      <a:r>
                        <a:rPr lang="fr-FR" sz="2400" dirty="0">
                          <a:effectLst/>
                        </a:rPr>
                        <a:t>32 ,85%</a:t>
                      </a:r>
                      <a:endParaRPr lang="fr-FR" sz="24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tc>
                <a:extLst>
                  <a:ext uri="{0D108BD9-81ED-4DB2-BD59-A6C34878D82A}">
                    <a16:rowId xmlns:a16="http://schemas.microsoft.com/office/drawing/2014/main" val="4264888608"/>
                  </a:ext>
                </a:extLst>
              </a:tr>
              <a:tr h="881422">
                <a:tc>
                  <a:txBody>
                    <a:bodyPr/>
                    <a:lstStyle/>
                    <a:p>
                      <a:pPr algn="ctr">
                        <a:lnSpc>
                          <a:spcPct val="107000"/>
                        </a:lnSpc>
                        <a:spcAft>
                          <a:spcPts val="0"/>
                        </a:spcAft>
                      </a:pPr>
                      <a:r>
                        <a:rPr lang="fr-FR" sz="2400">
                          <a:effectLst/>
                        </a:rPr>
                        <a:t>A* 01</a:t>
                      </a:r>
                      <a:endParaRPr lang="fr-FR" sz="24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tc>
                <a:tc>
                  <a:txBody>
                    <a:bodyPr/>
                    <a:lstStyle/>
                    <a:p>
                      <a:pPr algn="ctr">
                        <a:lnSpc>
                          <a:spcPct val="107000"/>
                        </a:lnSpc>
                        <a:spcAft>
                          <a:spcPts val="0"/>
                        </a:spcAft>
                      </a:pPr>
                      <a:r>
                        <a:rPr lang="fr-FR" sz="2400">
                          <a:effectLst/>
                        </a:rPr>
                        <a:t>33,18%</a:t>
                      </a:r>
                      <a:endParaRPr lang="fr-FR" sz="24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tc>
                <a:tc>
                  <a:txBody>
                    <a:bodyPr/>
                    <a:lstStyle/>
                    <a:p>
                      <a:pPr algn="ctr">
                        <a:lnSpc>
                          <a:spcPct val="107000"/>
                        </a:lnSpc>
                        <a:spcAft>
                          <a:spcPts val="0"/>
                        </a:spcAft>
                      </a:pPr>
                      <a:r>
                        <a:rPr lang="fr-FR" sz="2400">
                          <a:effectLst/>
                        </a:rPr>
                        <a:t>34,62%</a:t>
                      </a:r>
                      <a:endParaRPr lang="fr-FR" sz="24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tc>
                <a:extLst>
                  <a:ext uri="{0D108BD9-81ED-4DB2-BD59-A6C34878D82A}">
                    <a16:rowId xmlns:a16="http://schemas.microsoft.com/office/drawing/2014/main" val="4056883378"/>
                  </a:ext>
                </a:extLst>
              </a:tr>
              <a:tr h="881422">
                <a:tc>
                  <a:txBody>
                    <a:bodyPr/>
                    <a:lstStyle/>
                    <a:p>
                      <a:pPr algn="ctr">
                        <a:lnSpc>
                          <a:spcPct val="107000"/>
                        </a:lnSpc>
                        <a:spcAft>
                          <a:spcPts val="0"/>
                        </a:spcAft>
                      </a:pPr>
                      <a:r>
                        <a:rPr lang="fr-FR" sz="2400">
                          <a:effectLst/>
                        </a:rPr>
                        <a:t>A* 02</a:t>
                      </a:r>
                      <a:endParaRPr lang="fr-FR" sz="24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tc>
                <a:tc>
                  <a:txBody>
                    <a:bodyPr/>
                    <a:lstStyle/>
                    <a:p>
                      <a:pPr algn="ctr">
                        <a:lnSpc>
                          <a:spcPct val="107000"/>
                        </a:lnSpc>
                        <a:spcAft>
                          <a:spcPts val="0"/>
                        </a:spcAft>
                      </a:pPr>
                      <a:r>
                        <a:rPr lang="fr-FR" sz="2400" dirty="0">
                          <a:effectLst/>
                        </a:rPr>
                        <a:t>23,09%</a:t>
                      </a:r>
                      <a:endParaRPr lang="fr-FR" sz="24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tc>
                <a:tc>
                  <a:txBody>
                    <a:bodyPr/>
                    <a:lstStyle/>
                    <a:p>
                      <a:pPr algn="ctr">
                        <a:lnSpc>
                          <a:spcPct val="107000"/>
                        </a:lnSpc>
                        <a:spcAft>
                          <a:spcPts val="0"/>
                        </a:spcAft>
                      </a:pPr>
                      <a:r>
                        <a:rPr lang="fr-FR" sz="2400" dirty="0">
                          <a:effectLst/>
                        </a:rPr>
                        <a:t>32,53%</a:t>
                      </a:r>
                      <a:endParaRPr lang="fr-FR" sz="24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tc>
                <a:extLst>
                  <a:ext uri="{0D108BD9-81ED-4DB2-BD59-A6C34878D82A}">
                    <a16:rowId xmlns:a16="http://schemas.microsoft.com/office/drawing/2014/main" val="3769682225"/>
                  </a:ext>
                </a:extLst>
              </a:tr>
            </a:tbl>
          </a:graphicData>
        </a:graphic>
      </p:graphicFrame>
      <p:sp>
        <p:nvSpPr>
          <p:cNvPr id="4" name="ZoneTexte 3">
            <a:extLst>
              <a:ext uri="{FF2B5EF4-FFF2-40B4-BE49-F238E27FC236}">
                <a16:creationId xmlns:a16="http://schemas.microsoft.com/office/drawing/2014/main" id="{5B185731-06FB-4909-AFDA-0355B0FD342F}"/>
              </a:ext>
            </a:extLst>
          </p:cNvPr>
          <p:cNvSpPr txBox="1"/>
          <p:nvPr/>
        </p:nvSpPr>
        <p:spPr>
          <a:xfrm>
            <a:off x="11646568" y="6449732"/>
            <a:ext cx="493294" cy="369332"/>
          </a:xfrm>
          <a:prstGeom prst="rect">
            <a:avLst/>
          </a:prstGeom>
          <a:noFill/>
        </p:spPr>
        <p:txBody>
          <a:bodyPr wrap="square" rtlCol="0">
            <a:spAutoFit/>
          </a:bodyPr>
          <a:lstStyle/>
          <a:p>
            <a:r>
              <a:rPr lang="fr-FR" dirty="0"/>
              <a:t>23</a:t>
            </a:r>
          </a:p>
        </p:txBody>
      </p:sp>
    </p:spTree>
    <p:extLst>
      <p:ext uri="{BB962C8B-B14F-4D97-AF65-F5344CB8AC3E}">
        <p14:creationId xmlns:p14="http://schemas.microsoft.com/office/powerpoint/2010/main" val="1449171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58042474-1419-4F44-9984-84207B507B80}"/>
              </a:ext>
            </a:extLst>
          </p:cNvPr>
          <p:cNvPicPr/>
          <p:nvPr/>
        </p:nvPicPr>
        <p:blipFill>
          <a:blip r:embed="rId2"/>
          <a:stretch>
            <a:fillRect/>
          </a:stretch>
        </p:blipFill>
        <p:spPr>
          <a:xfrm>
            <a:off x="1439056" y="1648918"/>
            <a:ext cx="10043409" cy="4673184"/>
          </a:xfrm>
          <a:prstGeom prst="rect">
            <a:avLst/>
          </a:prstGeom>
        </p:spPr>
      </p:pic>
      <p:sp>
        <p:nvSpPr>
          <p:cNvPr id="3" name="Rectangle 2">
            <a:extLst>
              <a:ext uri="{FF2B5EF4-FFF2-40B4-BE49-F238E27FC236}">
                <a16:creationId xmlns:a16="http://schemas.microsoft.com/office/drawing/2014/main" id="{2763976A-F411-428D-8CD1-978D032D9EB5}"/>
              </a:ext>
            </a:extLst>
          </p:cNvPr>
          <p:cNvSpPr/>
          <p:nvPr/>
        </p:nvSpPr>
        <p:spPr>
          <a:xfrm>
            <a:off x="1439056" y="179882"/>
            <a:ext cx="10613036" cy="2123658"/>
          </a:xfrm>
          <a:prstGeom prst="rect">
            <a:avLst/>
          </a:prstGeom>
        </p:spPr>
        <p:txBody>
          <a:bodyPr wrap="square">
            <a:spAutoFit/>
          </a:bodyPr>
          <a:lstStyle/>
          <a:p>
            <a:pPr>
              <a:spcAft>
                <a:spcPts val="1000"/>
              </a:spcAft>
            </a:pPr>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Comparaison avec secteur entre les algorithmes de partie 01 dans les premiers 5minutes :</a:t>
            </a:r>
          </a:p>
        </p:txBody>
      </p:sp>
      <p:sp>
        <p:nvSpPr>
          <p:cNvPr id="4" name="ZoneTexte 3">
            <a:extLst>
              <a:ext uri="{FF2B5EF4-FFF2-40B4-BE49-F238E27FC236}">
                <a16:creationId xmlns:a16="http://schemas.microsoft.com/office/drawing/2014/main" id="{C3AAA803-C178-4A67-ADF2-623A7FDF3A4E}"/>
              </a:ext>
            </a:extLst>
          </p:cNvPr>
          <p:cNvSpPr txBox="1"/>
          <p:nvPr/>
        </p:nvSpPr>
        <p:spPr>
          <a:xfrm>
            <a:off x="11646568" y="6449732"/>
            <a:ext cx="493294" cy="369332"/>
          </a:xfrm>
          <a:prstGeom prst="rect">
            <a:avLst/>
          </a:prstGeom>
          <a:noFill/>
        </p:spPr>
        <p:txBody>
          <a:bodyPr wrap="square" rtlCol="0">
            <a:spAutoFit/>
          </a:bodyPr>
          <a:lstStyle/>
          <a:p>
            <a:r>
              <a:rPr lang="fr-FR" dirty="0"/>
              <a:t>24</a:t>
            </a:r>
          </a:p>
        </p:txBody>
      </p:sp>
    </p:spTree>
    <p:extLst>
      <p:ext uri="{BB962C8B-B14F-4D97-AF65-F5344CB8AC3E}">
        <p14:creationId xmlns:p14="http://schemas.microsoft.com/office/powerpoint/2010/main" val="2417136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91C9DD-42E9-4A6E-91B1-69F757B26AB3}"/>
              </a:ext>
            </a:extLst>
          </p:cNvPr>
          <p:cNvSpPr/>
          <p:nvPr/>
        </p:nvSpPr>
        <p:spPr>
          <a:xfrm>
            <a:off x="1439056" y="179882"/>
            <a:ext cx="10613036" cy="2123658"/>
          </a:xfrm>
          <a:prstGeom prst="rect">
            <a:avLst/>
          </a:prstGeom>
        </p:spPr>
        <p:txBody>
          <a:bodyPr wrap="square">
            <a:spAutoFit/>
          </a:bodyPr>
          <a:lstStyle/>
          <a:p>
            <a:pPr>
              <a:spcAft>
                <a:spcPts val="1000"/>
              </a:spcAft>
            </a:pPr>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Comparaison avec secteur entre les algorithmes de partie 01 Après 30 minutes d’exécution  :</a:t>
            </a:r>
          </a:p>
        </p:txBody>
      </p:sp>
      <p:pic>
        <p:nvPicPr>
          <p:cNvPr id="4" name="Image 3">
            <a:extLst>
              <a:ext uri="{FF2B5EF4-FFF2-40B4-BE49-F238E27FC236}">
                <a16:creationId xmlns:a16="http://schemas.microsoft.com/office/drawing/2014/main" id="{776463CB-C063-4E23-A477-0892747E7426}"/>
              </a:ext>
            </a:extLst>
          </p:cNvPr>
          <p:cNvPicPr/>
          <p:nvPr/>
        </p:nvPicPr>
        <p:blipFill rotWithShape="1">
          <a:blip r:embed="rId2"/>
          <a:srcRect l="1102" t="3014" r="904"/>
          <a:stretch/>
        </p:blipFill>
        <p:spPr bwMode="auto">
          <a:xfrm>
            <a:off x="1318741" y="1407346"/>
            <a:ext cx="10013429" cy="4621281"/>
          </a:xfrm>
          <a:prstGeom prst="rect">
            <a:avLst/>
          </a:prstGeom>
          <a:ln>
            <a:noFill/>
          </a:ln>
          <a:extLst>
            <a:ext uri="{53640926-AAD7-44D8-BBD7-CCE9431645EC}">
              <a14:shadowObscured xmlns:a14="http://schemas.microsoft.com/office/drawing/2010/main"/>
            </a:ext>
          </a:extLst>
        </p:spPr>
      </p:pic>
      <p:sp>
        <p:nvSpPr>
          <p:cNvPr id="5" name="ZoneTexte 4">
            <a:extLst>
              <a:ext uri="{FF2B5EF4-FFF2-40B4-BE49-F238E27FC236}">
                <a16:creationId xmlns:a16="http://schemas.microsoft.com/office/drawing/2014/main" id="{DEA01B87-2C2E-4380-A1AD-E982BEBBB716}"/>
              </a:ext>
            </a:extLst>
          </p:cNvPr>
          <p:cNvSpPr txBox="1"/>
          <p:nvPr/>
        </p:nvSpPr>
        <p:spPr>
          <a:xfrm>
            <a:off x="11646568" y="6449732"/>
            <a:ext cx="493294" cy="369332"/>
          </a:xfrm>
          <a:prstGeom prst="rect">
            <a:avLst/>
          </a:prstGeom>
          <a:noFill/>
        </p:spPr>
        <p:txBody>
          <a:bodyPr wrap="square" rtlCol="0">
            <a:spAutoFit/>
          </a:bodyPr>
          <a:lstStyle/>
          <a:p>
            <a:r>
              <a:rPr lang="fr-FR" dirty="0"/>
              <a:t>25</a:t>
            </a:r>
          </a:p>
        </p:txBody>
      </p:sp>
    </p:spTree>
    <p:extLst>
      <p:ext uri="{BB962C8B-B14F-4D97-AF65-F5344CB8AC3E}">
        <p14:creationId xmlns:p14="http://schemas.microsoft.com/office/powerpoint/2010/main" val="3768609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7D55BCA-2E3A-4E19-9E27-332DD198D830}"/>
              </a:ext>
            </a:extLst>
          </p:cNvPr>
          <p:cNvSpPr/>
          <p:nvPr/>
        </p:nvSpPr>
        <p:spPr>
          <a:xfrm>
            <a:off x="1317356" y="0"/>
            <a:ext cx="10874644" cy="784702"/>
          </a:xfrm>
          <a:prstGeom prst="rect">
            <a:avLst/>
          </a:prstGeom>
        </p:spPr>
        <p:txBody>
          <a:bodyPr wrap="square">
            <a:spAutoFit/>
          </a:bodyPr>
          <a:lstStyle/>
          <a:p>
            <a:pPr>
              <a:lnSpc>
                <a:spcPct val="107000"/>
              </a:lnSpc>
              <a:spcBef>
                <a:spcPts val="200"/>
              </a:spcBef>
              <a:spcAft>
                <a:spcPts val="0"/>
              </a:spcAft>
            </a:pPr>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Les algorithmes de résolution: :</a:t>
            </a:r>
          </a:p>
        </p:txBody>
      </p:sp>
      <p:sp>
        <p:nvSpPr>
          <p:cNvPr id="4" name="Rectangle 3">
            <a:extLst>
              <a:ext uri="{FF2B5EF4-FFF2-40B4-BE49-F238E27FC236}">
                <a16:creationId xmlns:a16="http://schemas.microsoft.com/office/drawing/2014/main" id="{670DFCEF-192A-4764-82E6-2577E1453950}"/>
              </a:ext>
            </a:extLst>
          </p:cNvPr>
          <p:cNvSpPr/>
          <p:nvPr/>
        </p:nvSpPr>
        <p:spPr>
          <a:xfrm>
            <a:off x="1390818" y="824063"/>
            <a:ext cx="10874644" cy="6101991"/>
          </a:xfrm>
          <a:prstGeom prst="rect">
            <a:avLst/>
          </a:prstGeom>
        </p:spPr>
        <p:txBody>
          <a:bodyPr wrap="square">
            <a:spAutoFit/>
          </a:bodyPr>
          <a:lstStyle/>
          <a:p>
            <a:pPr>
              <a:lnSpc>
                <a:spcPct val="107000"/>
              </a:lnSpc>
              <a:spcBef>
                <a:spcPts val="200"/>
              </a:spcBef>
              <a:spcAft>
                <a:spcPts val="0"/>
              </a:spcAft>
            </a:pPr>
            <a:r>
              <a:rPr lang="fr-FR" sz="3200" b="1" dirty="0">
                <a:solidFill>
                  <a:srgbClr val="1F3763"/>
                </a:solidFill>
                <a:latin typeface="+mj-lt"/>
                <a:ea typeface="Times New Roman" panose="02020603050405020304" pitchFamily="18" charset="0"/>
                <a:cs typeface="Times New Roman" panose="02020603050405020304" pitchFamily="18" charset="0"/>
              </a:rPr>
              <a:t>2- </a:t>
            </a:r>
            <a:r>
              <a:rPr lang="fr-FR" sz="3600" b="1" dirty="0">
                <a:solidFill>
                  <a:srgbClr val="1F3763"/>
                </a:solidFill>
                <a:latin typeface="+mj-lt"/>
                <a:ea typeface="Times New Roman" panose="02020603050405020304" pitchFamily="18" charset="0"/>
                <a:cs typeface="Times New Roman" panose="02020603050405020304" pitchFamily="18" charset="0"/>
              </a:rPr>
              <a:t>Les algorithme génétique </a:t>
            </a:r>
            <a:endParaRPr lang="fr-FR" sz="3600" b="1" dirty="0">
              <a:latin typeface="+mj-lt"/>
            </a:endParaRPr>
          </a:p>
          <a:p>
            <a:r>
              <a:rPr lang="fr-FR" sz="2400" dirty="0"/>
              <a:t>Les algorithmes génétiques sont des algorithmes d’optimisation s’appuyant sur des techniques dérivées de la génétique et de l’évolution naturelle : croisements, mutations, sélection, etc.</a:t>
            </a:r>
          </a:p>
          <a:p>
            <a:r>
              <a:rPr lang="fr-FR" sz="2400" dirty="0"/>
              <a:t>Un algorithme génétique recherche le ou les extrema d’une fonction définie sur un espace de données. Pour l’utiliser, on doit disposer des cinq éléments suivants :</a:t>
            </a:r>
          </a:p>
          <a:p>
            <a:endParaRPr lang="fr-FR" sz="2400" dirty="0"/>
          </a:p>
          <a:p>
            <a:pPr marL="342900" indent="-342900" algn="just">
              <a:lnSpc>
                <a:spcPct val="150000"/>
              </a:lnSpc>
              <a:buFont typeface="Arial" panose="020B0604020202020204" pitchFamily="34" charset="0"/>
              <a:buChar char="•"/>
            </a:pPr>
            <a:r>
              <a:rPr lang="fr-FR" sz="2400" dirty="0"/>
              <a:t>Un principe de codage de l’élément de population </a:t>
            </a:r>
          </a:p>
          <a:p>
            <a:pPr marL="342900" indent="-342900" algn="just">
              <a:lnSpc>
                <a:spcPct val="150000"/>
              </a:lnSpc>
              <a:buFont typeface="Arial" panose="020B0604020202020204" pitchFamily="34" charset="0"/>
              <a:buChar char="•"/>
            </a:pPr>
            <a:r>
              <a:rPr lang="fr-FR" sz="2400" dirty="0"/>
              <a:t>Un mécanisme de génération de la population initiale.</a:t>
            </a:r>
          </a:p>
          <a:p>
            <a:pPr marL="342900" indent="-342900" algn="just">
              <a:lnSpc>
                <a:spcPct val="150000"/>
              </a:lnSpc>
              <a:buFont typeface="Arial" panose="020B0604020202020204" pitchFamily="34" charset="0"/>
              <a:buChar char="•"/>
            </a:pPr>
            <a:r>
              <a:rPr lang="fr-FR" sz="2400" dirty="0"/>
              <a:t>Une fonction à optimiser </a:t>
            </a:r>
          </a:p>
          <a:p>
            <a:pPr marL="342900" indent="-342900" algn="just">
              <a:lnSpc>
                <a:spcPct val="150000"/>
              </a:lnSpc>
              <a:buFont typeface="Arial" panose="020B0604020202020204" pitchFamily="34" charset="0"/>
              <a:buChar char="•"/>
            </a:pPr>
            <a:r>
              <a:rPr lang="fr-FR" sz="2400" dirty="0"/>
              <a:t>Des opérateurs permettant de diversifier la population </a:t>
            </a:r>
          </a:p>
          <a:p>
            <a:pPr marL="342900" indent="-342900" algn="just">
              <a:lnSpc>
                <a:spcPct val="150000"/>
              </a:lnSpc>
              <a:buFont typeface="Arial" panose="020B0604020202020204" pitchFamily="34" charset="0"/>
              <a:buChar char="•"/>
            </a:pPr>
            <a:r>
              <a:rPr lang="fr-FR" sz="2400" dirty="0"/>
              <a:t>Des paramètres de dimensionnement </a:t>
            </a:r>
          </a:p>
          <a:p>
            <a:pPr lvl="0"/>
            <a:endParaRPr lang="fr-FR" sz="2800" dirty="0">
              <a:latin typeface="+mj-lt"/>
            </a:endParaRPr>
          </a:p>
        </p:txBody>
      </p:sp>
      <p:pic>
        <p:nvPicPr>
          <p:cNvPr id="5" name="Image 4">
            <a:extLst>
              <a:ext uri="{FF2B5EF4-FFF2-40B4-BE49-F238E27FC236}">
                <a16:creationId xmlns:a16="http://schemas.microsoft.com/office/drawing/2014/main" id="{4DAECB0C-9837-4D2D-A264-B89DA72A33AD}"/>
              </a:ext>
            </a:extLst>
          </p:cNvPr>
          <p:cNvPicPr/>
          <p:nvPr/>
        </p:nvPicPr>
        <p:blipFill>
          <a:blip r:embed="rId2"/>
          <a:stretch>
            <a:fillRect/>
          </a:stretch>
        </p:blipFill>
        <p:spPr>
          <a:xfrm>
            <a:off x="1390818" y="1437516"/>
            <a:ext cx="10607166" cy="5131837"/>
          </a:xfrm>
          <a:prstGeom prst="rect">
            <a:avLst/>
          </a:prstGeom>
        </p:spPr>
      </p:pic>
      <p:sp>
        <p:nvSpPr>
          <p:cNvPr id="6" name="ZoneTexte 5">
            <a:extLst>
              <a:ext uri="{FF2B5EF4-FFF2-40B4-BE49-F238E27FC236}">
                <a16:creationId xmlns:a16="http://schemas.microsoft.com/office/drawing/2014/main" id="{125E720C-6E75-4C8D-B18A-1C61951B44FD}"/>
              </a:ext>
            </a:extLst>
          </p:cNvPr>
          <p:cNvSpPr txBox="1"/>
          <p:nvPr/>
        </p:nvSpPr>
        <p:spPr>
          <a:xfrm>
            <a:off x="11646568" y="6449732"/>
            <a:ext cx="493294" cy="369332"/>
          </a:xfrm>
          <a:prstGeom prst="rect">
            <a:avLst/>
          </a:prstGeom>
          <a:noFill/>
        </p:spPr>
        <p:txBody>
          <a:bodyPr wrap="square" rtlCol="0">
            <a:spAutoFit/>
          </a:bodyPr>
          <a:lstStyle/>
          <a:p>
            <a:r>
              <a:rPr lang="fr-FR" dirty="0"/>
              <a:t>26</a:t>
            </a:r>
          </a:p>
        </p:txBody>
      </p:sp>
    </p:spTree>
    <p:extLst>
      <p:ext uri="{BB962C8B-B14F-4D97-AF65-F5344CB8AC3E}">
        <p14:creationId xmlns:p14="http://schemas.microsoft.com/office/powerpoint/2010/main" val="324722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8A5B82-1DD8-4CF7-B6EE-6823E5F68953}"/>
              </a:ext>
            </a:extLst>
          </p:cNvPr>
          <p:cNvSpPr/>
          <p:nvPr/>
        </p:nvSpPr>
        <p:spPr>
          <a:xfrm>
            <a:off x="1477108" y="0"/>
            <a:ext cx="10714892" cy="7355860"/>
          </a:xfrm>
          <a:prstGeom prst="rect">
            <a:avLst/>
          </a:prstGeom>
        </p:spPr>
        <p:txBody>
          <a:bodyPr wrap="square">
            <a:spAutoFit/>
          </a:bodyPr>
          <a:lstStyle/>
          <a:p>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Les algorithme génétique:</a:t>
            </a:r>
          </a:p>
          <a:p>
            <a:r>
              <a:rPr lang="fr-FR" sz="3600" b="1" dirty="0">
                <a:solidFill>
                  <a:srgbClr val="1F3763"/>
                </a:solidFill>
                <a:latin typeface="+mj-lt"/>
                <a:cs typeface="Times New Roman" panose="02020603050405020304" pitchFamily="18" charset="0"/>
              </a:rPr>
              <a:t>Description détaillée:</a:t>
            </a:r>
          </a:p>
          <a:p>
            <a:pPr algn="ctr"/>
            <a:endParaRPr lang="fr-FR" sz="3600" b="1" dirty="0">
              <a:solidFill>
                <a:srgbClr val="1F3763"/>
              </a:solidFill>
              <a:latin typeface="+mj-lt"/>
              <a:cs typeface="Times New Roman" panose="02020603050405020304" pitchFamily="18" charset="0"/>
            </a:endParaRPr>
          </a:p>
          <a:p>
            <a:pPr algn="ctr"/>
            <a:r>
              <a:rPr lang="fr-FR" sz="3600" b="1" u="sng" dirty="0">
                <a:solidFill>
                  <a:srgbClr val="1F3763"/>
                </a:solidFill>
                <a:latin typeface="+mj-lt"/>
                <a:cs typeface="Times New Roman" panose="02020603050405020304" pitchFamily="18" charset="0"/>
              </a:rPr>
              <a:t>Initialisation</a:t>
            </a:r>
          </a:p>
          <a:p>
            <a:pPr algn="ctr"/>
            <a:endParaRPr lang="fr-FR" sz="3600" b="1" u="sng" dirty="0">
              <a:solidFill>
                <a:srgbClr val="1F3763"/>
              </a:solidFill>
              <a:latin typeface="+mj-lt"/>
              <a:cs typeface="Times New Roman" panose="02020603050405020304" pitchFamily="18" charset="0"/>
            </a:endParaRPr>
          </a:p>
          <a:p>
            <a:pPr marL="457200" indent="-457200">
              <a:buFont typeface="Arial" panose="020B0604020202020204" pitchFamily="34" charset="0"/>
              <a:buChar char="•"/>
            </a:pPr>
            <a:r>
              <a:rPr lang="fr-FR" sz="2800" b="1" dirty="0"/>
              <a:t>Codage des données</a:t>
            </a:r>
          </a:p>
          <a:p>
            <a:endParaRPr lang="fr-FR" sz="2800" b="1" dirty="0"/>
          </a:p>
          <a:p>
            <a:pPr marL="457200" indent="-457200">
              <a:buFont typeface="Arial" panose="020B0604020202020204" pitchFamily="34" charset="0"/>
              <a:buChar char="•"/>
            </a:pPr>
            <a:r>
              <a:rPr lang="fr-FR" sz="2800" b="1" dirty="0"/>
              <a:t>Génération aléatoire de la population initiale</a:t>
            </a:r>
          </a:p>
          <a:p>
            <a:endParaRPr lang="fr-FR" sz="2800" b="1" dirty="0"/>
          </a:p>
          <a:p>
            <a:pPr marL="457200" indent="-457200">
              <a:buFont typeface="Arial" panose="020B0604020202020204" pitchFamily="34" charset="0"/>
              <a:buChar char="•"/>
            </a:pPr>
            <a:r>
              <a:rPr lang="fr-FR" sz="2800" b="1" dirty="0"/>
              <a:t>Gestion des contraintes</a:t>
            </a:r>
          </a:p>
          <a:p>
            <a:endParaRPr lang="fr-FR" sz="3600" b="1" dirty="0">
              <a:solidFill>
                <a:srgbClr val="1F3763"/>
              </a:solidFill>
              <a:latin typeface="+mj-lt"/>
              <a:cs typeface="Times New Roman" panose="02020603050405020304" pitchFamily="18" charset="0"/>
            </a:endParaRPr>
          </a:p>
          <a:p>
            <a:endParaRPr lang="fr-FR" sz="3600" b="1" dirty="0">
              <a:solidFill>
                <a:srgbClr val="1F3763"/>
              </a:solidFill>
              <a:latin typeface="+mj-lt"/>
              <a:cs typeface="Times New Roman" panose="02020603050405020304" pitchFamily="18" charset="0"/>
            </a:endParaRPr>
          </a:p>
          <a:p>
            <a:endParaRPr lang="fr-FR" sz="2800" kern="0" dirty="0">
              <a:latin typeface="+mj-lt"/>
              <a:cs typeface="Times New Roman" panose="02020603050405020304" pitchFamily="18" charset="0"/>
            </a:endParaRPr>
          </a:p>
          <a:p>
            <a:r>
              <a:rPr lang="fr-FR" sz="4400" b="1" kern="0" dirty="0">
                <a:solidFill>
                  <a:srgbClr val="0091C7"/>
                </a:solidFill>
                <a:effectLst>
                  <a:outerShdw blurRad="38100" dist="38100" dir="2700000" algn="tl">
                    <a:srgbClr val="000000">
                      <a:alpha val="43137"/>
                    </a:srgbClr>
                  </a:outerShdw>
                </a:effectLst>
                <a:latin typeface="+mj-lt"/>
                <a:cs typeface="Times New Roman" panose="02020603050405020304" pitchFamily="18" charset="0"/>
              </a:rPr>
              <a:t> </a:t>
            </a:r>
          </a:p>
        </p:txBody>
      </p:sp>
      <p:sp>
        <p:nvSpPr>
          <p:cNvPr id="3" name="ZoneTexte 2">
            <a:extLst>
              <a:ext uri="{FF2B5EF4-FFF2-40B4-BE49-F238E27FC236}">
                <a16:creationId xmlns:a16="http://schemas.microsoft.com/office/drawing/2014/main" id="{966AB0EE-85D4-45C2-A55D-F35462E930E3}"/>
              </a:ext>
            </a:extLst>
          </p:cNvPr>
          <p:cNvSpPr txBox="1"/>
          <p:nvPr/>
        </p:nvSpPr>
        <p:spPr>
          <a:xfrm>
            <a:off x="11646568" y="6449732"/>
            <a:ext cx="493294" cy="369332"/>
          </a:xfrm>
          <a:prstGeom prst="rect">
            <a:avLst/>
          </a:prstGeom>
          <a:noFill/>
        </p:spPr>
        <p:txBody>
          <a:bodyPr wrap="square" rtlCol="0">
            <a:spAutoFit/>
          </a:bodyPr>
          <a:lstStyle/>
          <a:p>
            <a:r>
              <a:rPr lang="fr-FR" dirty="0"/>
              <a:t>27</a:t>
            </a:r>
          </a:p>
        </p:txBody>
      </p:sp>
    </p:spTree>
    <p:extLst>
      <p:ext uri="{BB962C8B-B14F-4D97-AF65-F5344CB8AC3E}">
        <p14:creationId xmlns:p14="http://schemas.microsoft.com/office/powerpoint/2010/main" val="1152543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43EED6-5C04-4539-8009-D03766293DB9}"/>
              </a:ext>
            </a:extLst>
          </p:cNvPr>
          <p:cNvSpPr/>
          <p:nvPr/>
        </p:nvSpPr>
        <p:spPr>
          <a:xfrm>
            <a:off x="1664677" y="164123"/>
            <a:ext cx="10316308" cy="5632311"/>
          </a:xfrm>
          <a:prstGeom prst="rect">
            <a:avLst/>
          </a:prstGeom>
        </p:spPr>
        <p:txBody>
          <a:bodyPr wrap="square">
            <a:spAutoFit/>
          </a:bodyPr>
          <a:lstStyle/>
          <a:p>
            <a:endParaRPr lang="fr-FR" sz="2800" b="1" dirty="0">
              <a:solidFill>
                <a:srgbClr val="1F3763"/>
              </a:solidFill>
              <a:cs typeface="Times New Roman" panose="02020603050405020304" pitchFamily="18" charset="0"/>
            </a:endParaRPr>
          </a:p>
          <a:p>
            <a:pPr algn="ctr"/>
            <a:r>
              <a:rPr lang="fr-FR" sz="3600" b="1" u="sng" dirty="0">
                <a:solidFill>
                  <a:srgbClr val="1F3763"/>
                </a:solidFill>
                <a:cs typeface="Times New Roman" panose="02020603050405020304" pitchFamily="18" charset="0"/>
              </a:rPr>
              <a:t>Opération génétique : </a:t>
            </a:r>
          </a:p>
          <a:p>
            <a:pPr algn="ctr"/>
            <a:endParaRPr lang="fr-FR" sz="2800" b="1" u="sng" dirty="0">
              <a:solidFill>
                <a:srgbClr val="1F3763"/>
              </a:solidFill>
              <a:cs typeface="Times New Roman" panose="02020603050405020304" pitchFamily="18" charset="0"/>
            </a:endParaRPr>
          </a:p>
          <a:p>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Sélection :</a:t>
            </a:r>
          </a:p>
          <a:p>
            <a:r>
              <a:rPr lang="fr-FR" sz="2800" dirty="0"/>
              <a:t>La sélection permet d’identifier statistiquement les meilleurs individus d’une population et d’éliminer les mauvais. On trouve dans la littérature un nombre important de principes de sélection.</a:t>
            </a:r>
          </a:p>
          <a:p>
            <a:endParaRPr lang="fr-FR" sz="2800" dirty="0"/>
          </a:p>
          <a:p>
            <a:r>
              <a:rPr lang="fr-FR" sz="2800" dirty="0"/>
              <a:t>Dans notre cas nous avons utilisé Le type de  sélection classée </a:t>
            </a:r>
          </a:p>
          <a:p>
            <a:endParaRPr lang="fr-FR" sz="2800" b="1" dirty="0"/>
          </a:p>
          <a:p>
            <a:endParaRPr lang="fr-FR" sz="2800" b="1" dirty="0"/>
          </a:p>
          <a:p>
            <a:endParaRPr lang="fr-FR" sz="2800" b="1" dirty="0"/>
          </a:p>
        </p:txBody>
      </p:sp>
      <p:pic>
        <p:nvPicPr>
          <p:cNvPr id="4" name="Image 3">
            <a:extLst>
              <a:ext uri="{FF2B5EF4-FFF2-40B4-BE49-F238E27FC236}">
                <a16:creationId xmlns:a16="http://schemas.microsoft.com/office/drawing/2014/main" id="{0912F99C-8BD2-4513-B1E2-E2BECDE619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2862" y="4374983"/>
            <a:ext cx="5462953" cy="2145323"/>
          </a:xfrm>
          <a:prstGeom prst="rect">
            <a:avLst/>
          </a:prstGeom>
        </p:spPr>
      </p:pic>
      <p:sp>
        <p:nvSpPr>
          <p:cNvPr id="5" name="ZoneTexte 4">
            <a:extLst>
              <a:ext uri="{FF2B5EF4-FFF2-40B4-BE49-F238E27FC236}">
                <a16:creationId xmlns:a16="http://schemas.microsoft.com/office/drawing/2014/main" id="{DA0FB9D6-F4B9-4242-84DA-E9638CE2AF1F}"/>
              </a:ext>
            </a:extLst>
          </p:cNvPr>
          <p:cNvSpPr txBox="1"/>
          <p:nvPr/>
        </p:nvSpPr>
        <p:spPr>
          <a:xfrm>
            <a:off x="11646568" y="6449732"/>
            <a:ext cx="493294" cy="369332"/>
          </a:xfrm>
          <a:prstGeom prst="rect">
            <a:avLst/>
          </a:prstGeom>
          <a:noFill/>
        </p:spPr>
        <p:txBody>
          <a:bodyPr wrap="square" rtlCol="0">
            <a:spAutoFit/>
          </a:bodyPr>
          <a:lstStyle/>
          <a:p>
            <a:r>
              <a:rPr lang="fr-FR" dirty="0"/>
              <a:t>28</a:t>
            </a:r>
          </a:p>
        </p:txBody>
      </p:sp>
    </p:spTree>
    <p:extLst>
      <p:ext uri="{BB962C8B-B14F-4D97-AF65-F5344CB8AC3E}">
        <p14:creationId xmlns:p14="http://schemas.microsoft.com/office/powerpoint/2010/main" val="1951572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2AEB6E-F581-4D35-9A4C-A0269D5C7D66}"/>
              </a:ext>
            </a:extLst>
          </p:cNvPr>
          <p:cNvSpPr/>
          <p:nvPr/>
        </p:nvSpPr>
        <p:spPr>
          <a:xfrm>
            <a:off x="1424066" y="133351"/>
            <a:ext cx="3687430" cy="768031"/>
          </a:xfrm>
          <a:prstGeom prst="rect">
            <a:avLst/>
          </a:prstGeom>
        </p:spPr>
        <p:txBody>
          <a:bodyPr wrap="square">
            <a:spAutoFit/>
          </a:bodyPr>
          <a:lstStyle/>
          <a:p>
            <a:pPr>
              <a:lnSpc>
                <a:spcPct val="107000"/>
              </a:lnSpc>
              <a:spcBef>
                <a:spcPts val="1200"/>
              </a:spcBef>
              <a:spcAft>
                <a:spcPts val="0"/>
              </a:spcAft>
            </a:pPr>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Introduction :</a:t>
            </a:r>
          </a:p>
        </p:txBody>
      </p:sp>
      <p:sp>
        <p:nvSpPr>
          <p:cNvPr id="5" name="Rectangle 4">
            <a:extLst>
              <a:ext uri="{FF2B5EF4-FFF2-40B4-BE49-F238E27FC236}">
                <a16:creationId xmlns:a16="http://schemas.microsoft.com/office/drawing/2014/main" id="{D6CFB383-240A-404C-AB42-EA8D785D5DC6}"/>
              </a:ext>
            </a:extLst>
          </p:cNvPr>
          <p:cNvSpPr/>
          <p:nvPr/>
        </p:nvSpPr>
        <p:spPr>
          <a:xfrm>
            <a:off x="1424066" y="1057792"/>
            <a:ext cx="10767934" cy="5078313"/>
          </a:xfrm>
          <a:prstGeom prst="rect">
            <a:avLst/>
          </a:prstGeom>
        </p:spPr>
        <p:txBody>
          <a:bodyPr wrap="square">
            <a:spAutoFit/>
          </a:bodyPr>
          <a:lstStyle/>
          <a:p>
            <a:pPr marL="457200" indent="-457200">
              <a:buFont typeface="Arial" panose="020B0604020202020204" pitchFamily="34" charset="0"/>
              <a:buChar char="•"/>
            </a:pPr>
            <a:r>
              <a:rPr lang="fr-FR" sz="3200" dirty="0"/>
              <a:t>SAT est un problème central en informatique, avec des intérêts à la fois théoriques et pratiques </a:t>
            </a:r>
          </a:p>
          <a:p>
            <a:pPr marL="457200" indent="-457200">
              <a:buFont typeface="Arial" panose="020B0604020202020204" pitchFamily="34" charset="0"/>
              <a:buChar char="•"/>
            </a:pPr>
            <a:endParaRPr lang="fr-FR" sz="3200" dirty="0"/>
          </a:p>
          <a:p>
            <a:pPr marL="457200" indent="-457200">
              <a:buFont typeface="Arial" panose="020B0604020202020204" pitchFamily="34" charset="0"/>
              <a:buChar char="•"/>
            </a:pPr>
            <a:r>
              <a:rPr lang="fr-FR" sz="3200" dirty="0"/>
              <a:t>SAT était le premier problème NP-complet</a:t>
            </a:r>
          </a:p>
          <a:p>
            <a:pPr marL="457200" indent="-457200">
              <a:buFont typeface="Arial" panose="020B0604020202020204" pitchFamily="34" charset="0"/>
              <a:buChar char="•"/>
            </a:pPr>
            <a:endParaRPr lang="fr-FR" sz="3200" dirty="0"/>
          </a:p>
          <a:p>
            <a:pPr marL="457200" indent="-457200">
              <a:buFont typeface="Arial" panose="020B0604020202020204" pitchFamily="34" charset="0"/>
              <a:buChar char="•"/>
            </a:pPr>
            <a:r>
              <a:rPr lang="fr-FR" sz="3200" dirty="0"/>
              <a:t>SAT a des implémentations très efficaces</a:t>
            </a:r>
          </a:p>
          <a:p>
            <a:pPr marL="457200" indent="-457200">
              <a:buFont typeface="Arial" panose="020B0604020202020204" pitchFamily="34" charset="0"/>
              <a:buChar char="•"/>
            </a:pPr>
            <a:endParaRPr lang="fr-FR" sz="3200" dirty="0"/>
          </a:p>
          <a:p>
            <a:pPr marL="457200" indent="-457200">
              <a:buFont typeface="Arial" panose="020B0604020202020204" pitchFamily="34" charset="0"/>
              <a:buChar char="•"/>
            </a:pPr>
            <a:r>
              <a:rPr lang="fr-FR" sz="3200" dirty="0"/>
              <a:t> SAT est devenu le «langage d'assemblage» de hard- problèmes</a:t>
            </a:r>
          </a:p>
          <a:p>
            <a:endParaRPr lang="fr-FR" sz="3600" dirty="0"/>
          </a:p>
        </p:txBody>
      </p:sp>
      <p:sp>
        <p:nvSpPr>
          <p:cNvPr id="2" name="ZoneTexte 1">
            <a:extLst>
              <a:ext uri="{FF2B5EF4-FFF2-40B4-BE49-F238E27FC236}">
                <a16:creationId xmlns:a16="http://schemas.microsoft.com/office/drawing/2014/main" id="{5D3D5F8D-C504-43E9-9E63-54611BDA4E14}"/>
              </a:ext>
            </a:extLst>
          </p:cNvPr>
          <p:cNvSpPr txBox="1"/>
          <p:nvPr/>
        </p:nvSpPr>
        <p:spPr>
          <a:xfrm>
            <a:off x="11646568" y="6449732"/>
            <a:ext cx="493294" cy="369332"/>
          </a:xfrm>
          <a:prstGeom prst="rect">
            <a:avLst/>
          </a:prstGeom>
          <a:noFill/>
        </p:spPr>
        <p:txBody>
          <a:bodyPr wrap="square" rtlCol="0">
            <a:spAutoFit/>
          </a:bodyPr>
          <a:lstStyle/>
          <a:p>
            <a:r>
              <a:rPr lang="fr-FR" dirty="0"/>
              <a:t>2</a:t>
            </a:r>
          </a:p>
        </p:txBody>
      </p:sp>
    </p:spTree>
    <p:extLst>
      <p:ext uri="{BB962C8B-B14F-4D97-AF65-F5344CB8AC3E}">
        <p14:creationId xmlns:p14="http://schemas.microsoft.com/office/powerpoint/2010/main" val="360234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7B40AE-03FE-4029-B359-58F540180984}"/>
              </a:ext>
            </a:extLst>
          </p:cNvPr>
          <p:cNvSpPr/>
          <p:nvPr/>
        </p:nvSpPr>
        <p:spPr>
          <a:xfrm>
            <a:off x="1508184" y="176930"/>
            <a:ext cx="10557692" cy="7417415"/>
          </a:xfrm>
          <a:prstGeom prst="rect">
            <a:avLst/>
          </a:prstGeom>
        </p:spPr>
        <p:txBody>
          <a:bodyPr wrap="square">
            <a:spAutoFit/>
          </a:bodyPr>
          <a:lstStyle/>
          <a:p>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Opérateur de croissement :</a:t>
            </a:r>
          </a:p>
          <a:p>
            <a:r>
              <a:rPr lang="fr-FR" sz="2800" dirty="0"/>
              <a:t>Le croisement a pour but d’enrichir la diversité de la population en manipulant la structure des chromosomes.</a:t>
            </a:r>
          </a:p>
          <a:p>
            <a:endParaRPr lang="fr-FR" sz="2800" dirty="0"/>
          </a:p>
          <a:p>
            <a:endParaRPr lang="fr-FR" sz="2800" dirty="0"/>
          </a:p>
          <a:p>
            <a:endParaRPr lang="fr-FR" sz="2800" dirty="0"/>
          </a:p>
          <a:p>
            <a:endParaRPr lang="fr-FR" sz="2800" dirty="0"/>
          </a:p>
          <a:p>
            <a:endParaRPr lang="fr-FR" sz="2800" b="1" dirty="0">
              <a:solidFill>
                <a:srgbClr val="0070C0"/>
              </a:solidFill>
              <a:effectLst>
                <a:outerShdw blurRad="38100" dist="38100" dir="2700000" algn="tl">
                  <a:srgbClr val="000000">
                    <a:alpha val="43137"/>
                  </a:srgbClr>
                </a:outerShdw>
              </a:effectLst>
            </a:endParaRPr>
          </a:p>
          <a:p>
            <a:endParaRPr lang="fr-FR" sz="2800" dirty="0"/>
          </a:p>
          <a:p>
            <a:endParaRPr lang="fr-FR" sz="2800" dirty="0"/>
          </a:p>
          <a:p>
            <a:endParaRPr lang="fr-FR" sz="2800" dirty="0"/>
          </a:p>
          <a:p>
            <a:r>
              <a:rPr lang="fr-FR" sz="2800" dirty="0"/>
              <a:t>Pour notre solveur, le taux de croissement utilisé est 1, sur N positions aléatoire générer avec la fonction Radom.</a:t>
            </a:r>
          </a:p>
          <a:p>
            <a:endParaRPr lang="fr-FR" sz="3200" b="1" dirty="0">
              <a:solidFill>
                <a:srgbClr val="0070C0"/>
              </a:solidFill>
              <a:effectLst>
                <a:outerShdw blurRad="38100" dist="38100" dir="2700000" algn="tl">
                  <a:srgbClr val="000000">
                    <a:alpha val="43137"/>
                  </a:srgbClr>
                </a:outerShdw>
              </a:effectLst>
            </a:endParaRPr>
          </a:p>
          <a:p>
            <a:endParaRPr lang="fr-FR" sz="3200" b="1" dirty="0">
              <a:solidFill>
                <a:srgbClr val="0070C0"/>
              </a:solidFill>
              <a:effectLst>
                <a:outerShdw blurRad="38100" dist="38100" dir="2700000" algn="tl">
                  <a:srgbClr val="000000">
                    <a:alpha val="43137"/>
                  </a:srgbClr>
                </a:outerShdw>
              </a:effectLst>
            </a:endParaRPr>
          </a:p>
          <a:p>
            <a:endParaRPr lang="fr-FR" sz="3200" b="1" dirty="0">
              <a:solidFill>
                <a:srgbClr val="0070C0"/>
              </a:solidFill>
              <a:effectLst>
                <a:outerShdw blurRad="38100" dist="38100" dir="2700000" algn="tl">
                  <a:srgbClr val="000000">
                    <a:alpha val="43137"/>
                  </a:srgbClr>
                </a:outerShdw>
              </a:effectLst>
            </a:endParaRPr>
          </a:p>
        </p:txBody>
      </p:sp>
      <p:pic>
        <p:nvPicPr>
          <p:cNvPr id="3" name="Image 2">
            <a:extLst>
              <a:ext uri="{FF2B5EF4-FFF2-40B4-BE49-F238E27FC236}">
                <a16:creationId xmlns:a16="http://schemas.microsoft.com/office/drawing/2014/main" id="{339B68B6-988A-498C-A0BA-EFB33EFAA1F3}"/>
              </a:ext>
            </a:extLst>
          </p:cNvPr>
          <p:cNvPicPr/>
          <p:nvPr/>
        </p:nvPicPr>
        <p:blipFill>
          <a:blip r:embed="rId2"/>
          <a:stretch>
            <a:fillRect/>
          </a:stretch>
        </p:blipFill>
        <p:spPr>
          <a:xfrm>
            <a:off x="1634169" y="1814002"/>
            <a:ext cx="4125361" cy="2902377"/>
          </a:xfrm>
          <a:prstGeom prst="rect">
            <a:avLst/>
          </a:prstGeom>
        </p:spPr>
      </p:pic>
      <p:pic>
        <p:nvPicPr>
          <p:cNvPr id="4" name="Image 3">
            <a:extLst>
              <a:ext uri="{FF2B5EF4-FFF2-40B4-BE49-F238E27FC236}">
                <a16:creationId xmlns:a16="http://schemas.microsoft.com/office/drawing/2014/main" id="{42C4909F-1EF8-4554-A46D-0AC0AB771133}"/>
              </a:ext>
            </a:extLst>
          </p:cNvPr>
          <p:cNvPicPr/>
          <p:nvPr/>
        </p:nvPicPr>
        <p:blipFill>
          <a:blip r:embed="rId3"/>
          <a:stretch>
            <a:fillRect/>
          </a:stretch>
        </p:blipFill>
        <p:spPr>
          <a:xfrm>
            <a:off x="7178109" y="2012522"/>
            <a:ext cx="4125361" cy="2703857"/>
          </a:xfrm>
          <a:prstGeom prst="rect">
            <a:avLst/>
          </a:prstGeom>
        </p:spPr>
      </p:pic>
      <p:sp>
        <p:nvSpPr>
          <p:cNvPr id="5" name="ZoneTexte 4">
            <a:extLst>
              <a:ext uri="{FF2B5EF4-FFF2-40B4-BE49-F238E27FC236}">
                <a16:creationId xmlns:a16="http://schemas.microsoft.com/office/drawing/2014/main" id="{4D286FE5-A5B9-4E19-BA0B-9CD92C21C37E}"/>
              </a:ext>
            </a:extLst>
          </p:cNvPr>
          <p:cNvSpPr txBox="1"/>
          <p:nvPr/>
        </p:nvSpPr>
        <p:spPr>
          <a:xfrm>
            <a:off x="11646568" y="6449732"/>
            <a:ext cx="493294" cy="369332"/>
          </a:xfrm>
          <a:prstGeom prst="rect">
            <a:avLst/>
          </a:prstGeom>
          <a:noFill/>
        </p:spPr>
        <p:txBody>
          <a:bodyPr wrap="square" rtlCol="0">
            <a:spAutoFit/>
          </a:bodyPr>
          <a:lstStyle/>
          <a:p>
            <a:r>
              <a:rPr lang="fr-FR" dirty="0"/>
              <a:t>29</a:t>
            </a:r>
          </a:p>
        </p:txBody>
      </p:sp>
    </p:spTree>
    <p:extLst>
      <p:ext uri="{BB962C8B-B14F-4D97-AF65-F5344CB8AC3E}">
        <p14:creationId xmlns:p14="http://schemas.microsoft.com/office/powerpoint/2010/main" val="139617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948BAF-0142-4C78-99A4-5E358FFEF596}"/>
              </a:ext>
            </a:extLst>
          </p:cNvPr>
          <p:cNvSpPr/>
          <p:nvPr/>
        </p:nvSpPr>
        <p:spPr>
          <a:xfrm>
            <a:off x="1371600" y="96613"/>
            <a:ext cx="11129210" cy="4633256"/>
          </a:xfrm>
          <a:prstGeom prst="rect">
            <a:avLst/>
          </a:prstGeom>
        </p:spPr>
        <p:txBody>
          <a:bodyPr wrap="square">
            <a:spAutoFit/>
          </a:bodyPr>
          <a:lstStyle/>
          <a:p>
            <a:pPr>
              <a:lnSpc>
                <a:spcPct val="107000"/>
              </a:lnSpc>
              <a:spcBef>
                <a:spcPts val="200"/>
              </a:spcBef>
              <a:spcAft>
                <a:spcPts val="0"/>
              </a:spcAft>
            </a:pPr>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Opérateur de mutation :</a:t>
            </a:r>
          </a:p>
          <a:p>
            <a:r>
              <a:rPr lang="fr-FR" sz="2800" dirty="0">
                <a:latin typeface="+mj-lt"/>
                <a:ea typeface="Calibri" panose="020F0502020204030204" pitchFamily="34" charset="0"/>
              </a:rPr>
              <a:t>L’opérateur de mutation apporte aux algorithmes génétiques la propriété d’ergodicité de parcours d’espace.</a:t>
            </a:r>
          </a:p>
          <a:p>
            <a:endParaRPr lang="fr-FR" sz="3200" dirty="0">
              <a:latin typeface="+mj-lt"/>
              <a:ea typeface="Calibri" panose="020F0502020204030204" pitchFamily="34" charset="0"/>
            </a:endParaRPr>
          </a:p>
          <a:p>
            <a:r>
              <a:rPr lang="fr-FR" sz="3200" dirty="0">
                <a:latin typeface="+mj-lt"/>
                <a:ea typeface="Calibri" panose="020F0502020204030204" pitchFamily="34" charset="0"/>
              </a:rPr>
              <a:t> </a:t>
            </a:r>
          </a:p>
          <a:p>
            <a:endParaRPr lang="fr-FR" sz="3200" dirty="0">
              <a:latin typeface="+mj-lt"/>
              <a:ea typeface="Calibri" panose="020F0502020204030204" pitchFamily="34" charset="0"/>
            </a:endParaRPr>
          </a:p>
          <a:p>
            <a:endParaRPr lang="fr-FR" sz="3200" dirty="0">
              <a:latin typeface="+mj-lt"/>
              <a:ea typeface="Calibri" panose="020F0502020204030204" pitchFamily="34" charset="0"/>
            </a:endParaRPr>
          </a:p>
          <a:p>
            <a:endParaRPr lang="fr-FR" sz="3200" dirty="0">
              <a:latin typeface="+mj-lt"/>
              <a:ea typeface="Calibri" panose="020F0502020204030204" pitchFamily="34" charset="0"/>
            </a:endParaRPr>
          </a:p>
          <a:p>
            <a:endParaRPr lang="fr-FR" sz="3200" dirty="0">
              <a:latin typeface="+mj-lt"/>
              <a:ea typeface="Calibri" panose="020F0502020204030204" pitchFamily="34" charset="0"/>
            </a:endParaRPr>
          </a:p>
        </p:txBody>
      </p:sp>
      <p:pic>
        <p:nvPicPr>
          <p:cNvPr id="3" name="Image 2">
            <a:extLst>
              <a:ext uri="{FF2B5EF4-FFF2-40B4-BE49-F238E27FC236}">
                <a16:creationId xmlns:a16="http://schemas.microsoft.com/office/drawing/2014/main" id="{C98EE9E7-4BD2-4C18-B46D-1905B3FC6B9C}"/>
              </a:ext>
            </a:extLst>
          </p:cNvPr>
          <p:cNvPicPr/>
          <p:nvPr/>
        </p:nvPicPr>
        <p:blipFill>
          <a:blip r:embed="rId3"/>
          <a:stretch>
            <a:fillRect/>
          </a:stretch>
        </p:blipFill>
        <p:spPr>
          <a:xfrm>
            <a:off x="2454442" y="1801236"/>
            <a:ext cx="7796464" cy="3050006"/>
          </a:xfrm>
          <a:prstGeom prst="rect">
            <a:avLst/>
          </a:prstGeom>
        </p:spPr>
      </p:pic>
      <p:sp>
        <p:nvSpPr>
          <p:cNvPr id="4" name="Rectangle 3">
            <a:extLst>
              <a:ext uri="{FF2B5EF4-FFF2-40B4-BE49-F238E27FC236}">
                <a16:creationId xmlns:a16="http://schemas.microsoft.com/office/drawing/2014/main" id="{E9674F86-2B6D-4B49-99C4-6F151D01CC9D}"/>
              </a:ext>
            </a:extLst>
          </p:cNvPr>
          <p:cNvSpPr/>
          <p:nvPr/>
        </p:nvSpPr>
        <p:spPr>
          <a:xfrm>
            <a:off x="1371600" y="5095921"/>
            <a:ext cx="10948736" cy="1557542"/>
          </a:xfrm>
          <a:prstGeom prst="rect">
            <a:avLst/>
          </a:prstGeom>
        </p:spPr>
        <p:txBody>
          <a:bodyPr wrap="square">
            <a:spAutoFit/>
          </a:bodyPr>
          <a:lstStyle/>
          <a:p>
            <a:pPr>
              <a:lnSpc>
                <a:spcPct val="107000"/>
              </a:lnSpc>
              <a:spcAft>
                <a:spcPts val="800"/>
              </a:spcAft>
            </a:pPr>
            <a:r>
              <a:rPr lang="fr-FR" sz="2800" dirty="0">
                <a:latin typeface="+mj-lt"/>
                <a:ea typeface="Calibri" panose="020F0502020204030204" pitchFamily="34" charset="0"/>
                <a:cs typeface="Arial" panose="020B0604020202020204" pitchFamily="34" charset="0"/>
              </a:rPr>
              <a:t>Cependant, Nous allons appliquer la mutation N fois (N est un entier aléatoire) sur K gènes.</a:t>
            </a:r>
          </a:p>
          <a:p>
            <a:pPr>
              <a:lnSpc>
                <a:spcPct val="107000"/>
              </a:lnSpc>
              <a:spcAft>
                <a:spcPts val="800"/>
              </a:spcAft>
            </a:pPr>
            <a:endParaRPr lang="fr-FR" sz="2800" dirty="0">
              <a:latin typeface="+mj-lt"/>
              <a:ea typeface="Calibri" panose="020F0502020204030204" pitchFamily="34" charset="0"/>
              <a:cs typeface="Arial" panose="020B0604020202020204" pitchFamily="34" charset="0"/>
            </a:endParaRPr>
          </a:p>
        </p:txBody>
      </p:sp>
      <p:sp>
        <p:nvSpPr>
          <p:cNvPr id="5" name="ZoneTexte 4">
            <a:extLst>
              <a:ext uri="{FF2B5EF4-FFF2-40B4-BE49-F238E27FC236}">
                <a16:creationId xmlns:a16="http://schemas.microsoft.com/office/drawing/2014/main" id="{AF601AC0-4E93-43FD-A370-C88C74E59DCD}"/>
              </a:ext>
            </a:extLst>
          </p:cNvPr>
          <p:cNvSpPr txBox="1"/>
          <p:nvPr/>
        </p:nvSpPr>
        <p:spPr>
          <a:xfrm>
            <a:off x="11610474" y="6468797"/>
            <a:ext cx="493294" cy="369332"/>
          </a:xfrm>
          <a:prstGeom prst="rect">
            <a:avLst/>
          </a:prstGeom>
          <a:noFill/>
        </p:spPr>
        <p:txBody>
          <a:bodyPr wrap="square" rtlCol="0">
            <a:spAutoFit/>
          </a:bodyPr>
          <a:lstStyle/>
          <a:p>
            <a:r>
              <a:rPr lang="fr-FR" dirty="0"/>
              <a:t>30</a:t>
            </a:r>
          </a:p>
        </p:txBody>
      </p:sp>
    </p:spTree>
    <p:extLst>
      <p:ext uri="{BB962C8B-B14F-4D97-AF65-F5344CB8AC3E}">
        <p14:creationId xmlns:p14="http://schemas.microsoft.com/office/powerpoint/2010/main" val="22158124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53AB92-AB69-475A-B667-811B096BA60B}"/>
              </a:ext>
            </a:extLst>
          </p:cNvPr>
          <p:cNvSpPr/>
          <p:nvPr/>
        </p:nvSpPr>
        <p:spPr>
          <a:xfrm>
            <a:off x="1573957" y="92061"/>
            <a:ext cx="10373401" cy="4308872"/>
          </a:xfrm>
          <a:prstGeom prst="rect">
            <a:avLst/>
          </a:prstGeom>
        </p:spPr>
        <p:txBody>
          <a:bodyPr wrap="square">
            <a:spAutoFit/>
          </a:bodyPr>
          <a:lstStyle/>
          <a:p>
            <a:pPr>
              <a:spcBef>
                <a:spcPts val="595"/>
              </a:spcBef>
              <a:spcAft>
                <a:spcPts val="595"/>
              </a:spcAft>
            </a:pPr>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Résultats obtenue AG :</a:t>
            </a:r>
          </a:p>
          <a:p>
            <a:pPr>
              <a:spcBef>
                <a:spcPts val="595"/>
              </a:spcBef>
              <a:spcAft>
                <a:spcPts val="595"/>
              </a:spcAft>
            </a:pPr>
            <a:endParaRPr lang="fr-FR" sz="3600" b="1" dirty="0">
              <a:solidFill>
                <a:srgbClr val="0070C0"/>
              </a:solidFill>
              <a:effectLst>
                <a:outerShdw blurRad="38100" dist="38100" dir="2700000" algn="tl">
                  <a:srgbClr val="000000">
                    <a:alpha val="43137"/>
                  </a:srgbClr>
                </a:outerShdw>
              </a:effectLst>
            </a:endParaRPr>
          </a:p>
          <a:p>
            <a:pPr>
              <a:spcBef>
                <a:spcPts val="595"/>
              </a:spcBef>
              <a:spcAft>
                <a:spcPts val="595"/>
              </a:spcAft>
            </a:pPr>
            <a:endParaRPr lang="fr-FR" sz="3600" b="1" dirty="0">
              <a:solidFill>
                <a:srgbClr val="0070C0"/>
              </a:solidFill>
              <a:effectLst>
                <a:outerShdw blurRad="38100" dist="38100" dir="2700000" algn="tl">
                  <a:srgbClr val="000000">
                    <a:alpha val="43137"/>
                  </a:srgbClr>
                </a:outerShdw>
              </a:effectLst>
            </a:endParaRPr>
          </a:p>
          <a:p>
            <a:pPr>
              <a:spcBef>
                <a:spcPts val="595"/>
              </a:spcBef>
              <a:spcAft>
                <a:spcPts val="595"/>
              </a:spcAft>
            </a:pPr>
            <a:endParaRPr lang="fr-FR" sz="3600" b="1" dirty="0">
              <a:solidFill>
                <a:srgbClr val="0070C0"/>
              </a:solidFill>
              <a:effectLst>
                <a:outerShdw blurRad="38100" dist="38100" dir="2700000" algn="tl">
                  <a:srgbClr val="000000">
                    <a:alpha val="43137"/>
                  </a:srgbClr>
                </a:outerShdw>
              </a:effectLst>
            </a:endParaRPr>
          </a:p>
          <a:p>
            <a:pPr>
              <a:spcBef>
                <a:spcPts val="595"/>
              </a:spcBef>
              <a:spcAft>
                <a:spcPts val="595"/>
              </a:spcAft>
            </a:pPr>
            <a:endParaRPr lang="fr-FR" sz="3600" b="1" dirty="0">
              <a:solidFill>
                <a:srgbClr val="0070C0"/>
              </a:solidFill>
              <a:effectLst>
                <a:outerShdw blurRad="38100" dist="38100" dir="2700000" algn="tl">
                  <a:srgbClr val="000000">
                    <a:alpha val="43137"/>
                  </a:srgbClr>
                </a:outerShdw>
              </a:effectLst>
            </a:endParaRPr>
          </a:p>
          <a:p>
            <a:pPr>
              <a:spcBef>
                <a:spcPts val="595"/>
              </a:spcBef>
              <a:spcAft>
                <a:spcPts val="595"/>
              </a:spcAft>
            </a:pPr>
            <a:endParaRPr lang="fr-FR" sz="3600" b="1" dirty="0">
              <a:solidFill>
                <a:srgbClr val="0070C0"/>
              </a:solidFill>
              <a:effectLst>
                <a:outerShdw blurRad="38100" dist="38100" dir="2700000" algn="tl">
                  <a:srgbClr val="000000">
                    <a:alpha val="43137"/>
                  </a:srgbClr>
                </a:outerShdw>
              </a:effectLst>
            </a:endParaRPr>
          </a:p>
        </p:txBody>
      </p:sp>
      <p:pic>
        <p:nvPicPr>
          <p:cNvPr id="3" name="Image 2">
            <a:extLst>
              <a:ext uri="{FF2B5EF4-FFF2-40B4-BE49-F238E27FC236}">
                <a16:creationId xmlns:a16="http://schemas.microsoft.com/office/drawing/2014/main" id="{CA84AE75-917A-4352-97FE-B0B683451203}"/>
              </a:ext>
            </a:extLst>
          </p:cNvPr>
          <p:cNvPicPr/>
          <p:nvPr/>
        </p:nvPicPr>
        <p:blipFill>
          <a:blip r:embed="rId2"/>
          <a:stretch>
            <a:fillRect/>
          </a:stretch>
        </p:blipFill>
        <p:spPr>
          <a:xfrm>
            <a:off x="1573957" y="865959"/>
            <a:ext cx="10192927" cy="5270145"/>
          </a:xfrm>
          <a:prstGeom prst="rect">
            <a:avLst/>
          </a:prstGeom>
        </p:spPr>
      </p:pic>
      <p:sp>
        <p:nvSpPr>
          <p:cNvPr id="4" name="ZoneTexte 3">
            <a:extLst>
              <a:ext uri="{FF2B5EF4-FFF2-40B4-BE49-F238E27FC236}">
                <a16:creationId xmlns:a16="http://schemas.microsoft.com/office/drawing/2014/main" id="{F4DE2EAA-A257-49F7-BE26-BC5CFB6C0F62}"/>
              </a:ext>
            </a:extLst>
          </p:cNvPr>
          <p:cNvSpPr txBox="1"/>
          <p:nvPr/>
        </p:nvSpPr>
        <p:spPr>
          <a:xfrm>
            <a:off x="11646568" y="6449732"/>
            <a:ext cx="493294" cy="369332"/>
          </a:xfrm>
          <a:prstGeom prst="rect">
            <a:avLst/>
          </a:prstGeom>
          <a:noFill/>
        </p:spPr>
        <p:txBody>
          <a:bodyPr wrap="square" rtlCol="0">
            <a:spAutoFit/>
          </a:bodyPr>
          <a:lstStyle/>
          <a:p>
            <a:r>
              <a:rPr lang="fr-FR" dirty="0"/>
              <a:t>31</a:t>
            </a:r>
          </a:p>
        </p:txBody>
      </p:sp>
    </p:spTree>
    <p:extLst>
      <p:ext uri="{BB962C8B-B14F-4D97-AF65-F5344CB8AC3E}">
        <p14:creationId xmlns:p14="http://schemas.microsoft.com/office/powerpoint/2010/main" val="1196812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9626BD-DD09-4033-9D7B-5FB35A36DB1E}"/>
              </a:ext>
            </a:extLst>
          </p:cNvPr>
          <p:cNvSpPr/>
          <p:nvPr/>
        </p:nvSpPr>
        <p:spPr>
          <a:xfrm>
            <a:off x="1582585" y="101719"/>
            <a:ext cx="10810973" cy="1646413"/>
          </a:xfrm>
          <a:prstGeom prst="rect">
            <a:avLst/>
          </a:prstGeom>
        </p:spPr>
        <p:txBody>
          <a:bodyPr wrap="none">
            <a:spAutoFit/>
          </a:bodyPr>
          <a:lstStyle/>
          <a:p>
            <a:pPr>
              <a:lnSpc>
                <a:spcPct val="107000"/>
              </a:lnSpc>
              <a:spcBef>
                <a:spcPts val="595"/>
              </a:spcBef>
              <a:spcAft>
                <a:spcPts val="595"/>
              </a:spcAft>
            </a:pPr>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Comparaison avec les résultats de la partie 1:</a:t>
            </a:r>
          </a:p>
          <a:p>
            <a:pPr>
              <a:lnSpc>
                <a:spcPct val="107000"/>
              </a:lnSpc>
              <a:spcBef>
                <a:spcPts val="595"/>
              </a:spcBef>
              <a:spcAft>
                <a:spcPts val="595"/>
              </a:spcAft>
            </a:pPr>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 </a:t>
            </a:r>
          </a:p>
        </p:txBody>
      </p:sp>
      <p:sp>
        <p:nvSpPr>
          <p:cNvPr id="3" name="Rectangle 2">
            <a:extLst>
              <a:ext uri="{FF2B5EF4-FFF2-40B4-BE49-F238E27FC236}">
                <a16:creationId xmlns:a16="http://schemas.microsoft.com/office/drawing/2014/main" id="{781D92A8-6329-4820-8FA3-4B69996F846A}"/>
              </a:ext>
            </a:extLst>
          </p:cNvPr>
          <p:cNvSpPr/>
          <p:nvPr/>
        </p:nvSpPr>
        <p:spPr>
          <a:xfrm>
            <a:off x="1419727" y="1046705"/>
            <a:ext cx="10575758" cy="5551200"/>
          </a:xfrm>
          <a:prstGeom prst="rect">
            <a:avLst/>
          </a:prstGeom>
        </p:spPr>
        <p:txBody>
          <a:bodyPr wrap="square">
            <a:spAutoFit/>
          </a:bodyPr>
          <a:lstStyle/>
          <a:p>
            <a:pPr marL="457200" indent="-457200">
              <a:lnSpc>
                <a:spcPct val="107000"/>
              </a:lnSpc>
              <a:spcAft>
                <a:spcPts val="800"/>
              </a:spcAft>
              <a:buFont typeface="Arial" panose="020B0604020202020204" pitchFamily="34" charset="0"/>
              <a:buChar char="•"/>
            </a:pPr>
            <a:r>
              <a:rPr lang="fr-FR" sz="2800" dirty="0">
                <a:latin typeface="Times New Roman" panose="02020603050405020304" pitchFamily="18" charset="0"/>
                <a:ea typeface="Calibri" panose="020F0502020204030204" pitchFamily="34" charset="0"/>
                <a:cs typeface="Arial" panose="020B0604020202020204" pitchFamily="34" charset="0"/>
              </a:rPr>
              <a:t>Cette partie du projet nous a permis de confirmer qu’il est souvent impossible de résoudre des problèmes de très grande taille comme le problème SAT.</a:t>
            </a:r>
          </a:p>
          <a:p>
            <a:pPr marL="457200" indent="-457200">
              <a:lnSpc>
                <a:spcPct val="107000"/>
              </a:lnSpc>
              <a:spcAft>
                <a:spcPts val="800"/>
              </a:spcAft>
              <a:buFont typeface="Arial" panose="020B0604020202020204" pitchFamily="34" charset="0"/>
              <a:buChar char="•"/>
            </a:pPr>
            <a:endParaRPr lang="fr-FR" sz="2800" dirty="0">
              <a:latin typeface="Times New Roman" panose="02020603050405020304" pitchFamily="18" charset="0"/>
              <a:ea typeface="Calibri" panose="020F0502020204030204" pitchFamily="34" charset="0"/>
              <a:cs typeface="Arial" panose="020B0604020202020204" pitchFamily="34" charset="0"/>
            </a:endParaRPr>
          </a:p>
          <a:p>
            <a:pPr marL="457200" indent="-457200">
              <a:lnSpc>
                <a:spcPct val="107000"/>
              </a:lnSpc>
              <a:spcAft>
                <a:spcPts val="800"/>
              </a:spcAft>
              <a:buFont typeface="Arial" panose="020B0604020202020204" pitchFamily="34" charset="0"/>
              <a:buChar char="•"/>
            </a:pPr>
            <a:r>
              <a:rPr lang="fr-FR" sz="2800" dirty="0">
                <a:latin typeface="Times New Roman" panose="02020603050405020304" pitchFamily="18" charset="0"/>
                <a:ea typeface="Calibri" panose="020F0502020204030204" pitchFamily="34" charset="0"/>
                <a:cs typeface="Arial" panose="020B0604020202020204" pitchFamily="34" charset="0"/>
              </a:rPr>
              <a:t> avec des méthodes de résolution exhaustives ou en utilisant des heuristiques, car ces dernières sont coûteuses en termes de temps et/ou espace mémoire.</a:t>
            </a:r>
          </a:p>
          <a:p>
            <a:pPr marL="457200" indent="-457200">
              <a:lnSpc>
                <a:spcPct val="107000"/>
              </a:lnSpc>
              <a:spcAft>
                <a:spcPts val="800"/>
              </a:spcAft>
              <a:buFont typeface="Arial" panose="020B0604020202020204" pitchFamily="34" charset="0"/>
              <a:buChar char="•"/>
            </a:pPr>
            <a:endParaRPr lang="fr-FR" sz="2800" dirty="0">
              <a:latin typeface="Times New Roman" panose="02020603050405020304" pitchFamily="18" charset="0"/>
              <a:ea typeface="Calibri" panose="020F0502020204030204" pitchFamily="34" charset="0"/>
              <a:cs typeface="Arial" panose="020B0604020202020204" pitchFamily="34" charset="0"/>
            </a:endParaRPr>
          </a:p>
          <a:p>
            <a:pPr marL="457200" indent="-457200">
              <a:lnSpc>
                <a:spcPct val="107000"/>
              </a:lnSpc>
              <a:spcAft>
                <a:spcPts val="800"/>
              </a:spcAft>
              <a:buFont typeface="Arial" panose="020B0604020202020204" pitchFamily="34" charset="0"/>
              <a:buChar char="•"/>
            </a:pPr>
            <a:r>
              <a:rPr lang="fr-FR" sz="2800" dirty="0">
                <a:latin typeface="Times New Roman" panose="02020603050405020304" pitchFamily="18" charset="0"/>
                <a:ea typeface="Calibri" panose="020F0502020204030204" pitchFamily="34" charset="0"/>
                <a:cs typeface="Arial" panose="020B0604020202020204" pitchFamily="34" charset="0"/>
              </a:rPr>
              <a:t>Pour cela l’utilisation de méthodes plus performantes comme les métaheuristiques qui donnent des résultats de meilleure qualité e temps très réduit devient une nécessité.</a:t>
            </a:r>
            <a:endParaRPr lang="fr-FR" sz="2800" dirty="0">
              <a:latin typeface="Calibri" panose="020F0502020204030204" pitchFamily="34" charset="0"/>
              <a:ea typeface="Calibri" panose="020F0502020204030204" pitchFamily="34" charset="0"/>
              <a:cs typeface="Arial" panose="020B0604020202020204" pitchFamily="34" charset="0"/>
            </a:endParaRPr>
          </a:p>
        </p:txBody>
      </p:sp>
      <p:sp>
        <p:nvSpPr>
          <p:cNvPr id="4" name="ZoneTexte 3">
            <a:extLst>
              <a:ext uri="{FF2B5EF4-FFF2-40B4-BE49-F238E27FC236}">
                <a16:creationId xmlns:a16="http://schemas.microsoft.com/office/drawing/2014/main" id="{453CC980-5284-4014-B005-592C2D361F5E}"/>
              </a:ext>
            </a:extLst>
          </p:cNvPr>
          <p:cNvSpPr txBox="1"/>
          <p:nvPr/>
        </p:nvSpPr>
        <p:spPr>
          <a:xfrm>
            <a:off x="11646568" y="6449732"/>
            <a:ext cx="493294" cy="369332"/>
          </a:xfrm>
          <a:prstGeom prst="rect">
            <a:avLst/>
          </a:prstGeom>
          <a:noFill/>
        </p:spPr>
        <p:txBody>
          <a:bodyPr wrap="square" rtlCol="0">
            <a:spAutoFit/>
          </a:bodyPr>
          <a:lstStyle/>
          <a:p>
            <a:r>
              <a:rPr lang="fr-FR" dirty="0"/>
              <a:t>32</a:t>
            </a:r>
          </a:p>
        </p:txBody>
      </p:sp>
    </p:spTree>
    <p:extLst>
      <p:ext uri="{BB962C8B-B14F-4D97-AF65-F5344CB8AC3E}">
        <p14:creationId xmlns:p14="http://schemas.microsoft.com/office/powerpoint/2010/main" val="1429090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312490-9E50-4B04-88CE-3384E389526F}"/>
              </a:ext>
            </a:extLst>
          </p:cNvPr>
          <p:cNvSpPr/>
          <p:nvPr/>
        </p:nvSpPr>
        <p:spPr>
          <a:xfrm>
            <a:off x="1592625" y="96252"/>
            <a:ext cx="10150196" cy="1446550"/>
          </a:xfrm>
          <a:prstGeom prst="rect">
            <a:avLst/>
          </a:prstGeom>
        </p:spPr>
        <p:txBody>
          <a:bodyPr wrap="square">
            <a:spAutoFit/>
          </a:bodyPr>
          <a:lstStyle/>
          <a:p>
            <a:pPr>
              <a:spcBef>
                <a:spcPts val="595"/>
              </a:spcBef>
              <a:spcAft>
                <a:spcPts val="595"/>
              </a:spcAft>
            </a:pPr>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Etude et interprétation des résultats algorithme génétique :</a:t>
            </a:r>
          </a:p>
        </p:txBody>
      </p:sp>
      <p:graphicFrame>
        <p:nvGraphicFramePr>
          <p:cNvPr id="3" name="Tableau 2">
            <a:extLst>
              <a:ext uri="{FF2B5EF4-FFF2-40B4-BE49-F238E27FC236}">
                <a16:creationId xmlns:a16="http://schemas.microsoft.com/office/drawing/2014/main" id="{DDEBBC24-E3FA-4CC4-A720-571D938A60C5}"/>
              </a:ext>
            </a:extLst>
          </p:cNvPr>
          <p:cNvGraphicFramePr>
            <a:graphicFrameLocks noGrp="1"/>
          </p:cNvGraphicFramePr>
          <p:nvPr>
            <p:extLst>
              <p:ext uri="{D42A27DB-BD31-4B8C-83A1-F6EECF244321}">
                <p14:modId xmlns:p14="http://schemas.microsoft.com/office/powerpoint/2010/main" val="579700803"/>
              </p:ext>
            </p:extLst>
          </p:nvPr>
        </p:nvGraphicFramePr>
        <p:xfrm>
          <a:off x="1592624" y="1491916"/>
          <a:ext cx="10150195" cy="4656224"/>
        </p:xfrm>
        <a:graphic>
          <a:graphicData uri="http://schemas.openxmlformats.org/drawingml/2006/table">
            <a:tbl>
              <a:tblPr firstRow="1" firstCol="1" bandRow="1">
                <a:tableStyleId>{5C22544A-7EE6-4342-B048-85BDC9FD1C3A}</a:tableStyleId>
              </a:tblPr>
              <a:tblGrid>
                <a:gridCol w="2029591">
                  <a:extLst>
                    <a:ext uri="{9D8B030D-6E8A-4147-A177-3AD203B41FA5}">
                      <a16:colId xmlns:a16="http://schemas.microsoft.com/office/drawing/2014/main" val="1030056301"/>
                    </a:ext>
                  </a:extLst>
                </a:gridCol>
                <a:gridCol w="2029591">
                  <a:extLst>
                    <a:ext uri="{9D8B030D-6E8A-4147-A177-3AD203B41FA5}">
                      <a16:colId xmlns:a16="http://schemas.microsoft.com/office/drawing/2014/main" val="1589412568"/>
                    </a:ext>
                  </a:extLst>
                </a:gridCol>
                <a:gridCol w="2029591">
                  <a:extLst>
                    <a:ext uri="{9D8B030D-6E8A-4147-A177-3AD203B41FA5}">
                      <a16:colId xmlns:a16="http://schemas.microsoft.com/office/drawing/2014/main" val="3530307988"/>
                    </a:ext>
                  </a:extLst>
                </a:gridCol>
                <a:gridCol w="2030711">
                  <a:extLst>
                    <a:ext uri="{9D8B030D-6E8A-4147-A177-3AD203B41FA5}">
                      <a16:colId xmlns:a16="http://schemas.microsoft.com/office/drawing/2014/main" val="592198035"/>
                    </a:ext>
                  </a:extLst>
                </a:gridCol>
                <a:gridCol w="2030711">
                  <a:extLst>
                    <a:ext uri="{9D8B030D-6E8A-4147-A177-3AD203B41FA5}">
                      <a16:colId xmlns:a16="http://schemas.microsoft.com/office/drawing/2014/main" val="2122799543"/>
                    </a:ext>
                  </a:extLst>
                </a:gridCol>
              </a:tblGrid>
              <a:tr h="796427">
                <a:tc>
                  <a:txBody>
                    <a:bodyPr/>
                    <a:lstStyle/>
                    <a:p>
                      <a:pPr algn="ctr">
                        <a:lnSpc>
                          <a:spcPct val="107000"/>
                        </a:lnSpc>
                        <a:spcAft>
                          <a:spcPts val="0"/>
                        </a:spcAft>
                      </a:pPr>
                      <a:r>
                        <a:rPr lang="fr-FR" sz="1600">
                          <a:effectLst/>
                        </a:rPr>
                        <a:t>Taille population</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dirty="0">
                          <a:effectLst/>
                        </a:rPr>
                        <a:t>Nombre d’itérations</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Taux de mutation</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Nombre de clauses satisfaites</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Taux de satisfiabilité</a:t>
                      </a:r>
                    </a:p>
                    <a:p>
                      <a:pPr algn="ctr">
                        <a:lnSpc>
                          <a:spcPct val="107000"/>
                        </a:lnSpc>
                        <a:spcAft>
                          <a:spcPts val="0"/>
                        </a:spcAft>
                      </a:pPr>
                      <a:r>
                        <a:rPr lang="fr-FR" sz="1600">
                          <a:effectLst/>
                        </a:rPr>
                        <a:t> </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15660830"/>
                  </a:ext>
                </a:extLst>
              </a:tr>
              <a:tr h="389230">
                <a:tc>
                  <a:txBody>
                    <a:bodyPr/>
                    <a:lstStyle/>
                    <a:p>
                      <a:pPr algn="ctr">
                        <a:lnSpc>
                          <a:spcPct val="107000"/>
                        </a:lnSpc>
                        <a:spcAft>
                          <a:spcPts val="0"/>
                        </a:spcAft>
                        <a:tabLst>
                          <a:tab pos="803910" algn="l"/>
                        </a:tabLst>
                      </a:pPr>
                      <a:r>
                        <a:rPr lang="fr-FR" sz="1600">
                          <a:effectLst/>
                        </a:rPr>
                        <a:t>100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1000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0,04</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311</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95.69%</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73948887"/>
                  </a:ext>
                </a:extLst>
              </a:tr>
              <a:tr h="389230">
                <a:tc>
                  <a:txBody>
                    <a:bodyPr/>
                    <a:lstStyle/>
                    <a:p>
                      <a:pPr algn="ctr">
                        <a:lnSpc>
                          <a:spcPct val="107000"/>
                        </a:lnSpc>
                        <a:spcAft>
                          <a:spcPts val="0"/>
                        </a:spcAft>
                      </a:pPr>
                      <a:r>
                        <a:rPr lang="fr-FR" sz="1600">
                          <a:effectLst/>
                        </a:rPr>
                        <a:t>200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dirty="0">
                          <a:effectLst/>
                        </a:rPr>
                        <a:t>1000</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0,04</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313</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96.30%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85066190"/>
                  </a:ext>
                </a:extLst>
              </a:tr>
              <a:tr h="389230">
                <a:tc>
                  <a:txBody>
                    <a:bodyPr/>
                    <a:lstStyle/>
                    <a:p>
                      <a:pPr algn="ctr">
                        <a:lnSpc>
                          <a:spcPct val="107000"/>
                        </a:lnSpc>
                        <a:spcAft>
                          <a:spcPts val="0"/>
                        </a:spcAft>
                      </a:pPr>
                      <a:r>
                        <a:rPr lang="fr-FR" sz="1600">
                          <a:effectLst/>
                        </a:rPr>
                        <a:t>300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1000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dirty="0">
                          <a:effectLst/>
                        </a:rPr>
                        <a:t>0,04</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316</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97.23%</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63088666"/>
                  </a:ext>
                </a:extLst>
              </a:tr>
              <a:tr h="389230">
                <a:tc>
                  <a:txBody>
                    <a:bodyPr/>
                    <a:lstStyle/>
                    <a:p>
                      <a:pPr algn="ctr">
                        <a:lnSpc>
                          <a:spcPct val="107000"/>
                        </a:lnSpc>
                        <a:spcAft>
                          <a:spcPts val="0"/>
                        </a:spcAft>
                      </a:pPr>
                      <a:r>
                        <a:rPr lang="fr-FR" sz="1600">
                          <a:effectLst/>
                        </a:rPr>
                        <a:t>400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1000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0,04</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312</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96%</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2927408"/>
                  </a:ext>
                </a:extLst>
              </a:tr>
              <a:tr h="389230">
                <a:tc>
                  <a:txBody>
                    <a:bodyPr/>
                    <a:lstStyle/>
                    <a:p>
                      <a:pPr algn="ctr">
                        <a:lnSpc>
                          <a:spcPct val="107000"/>
                        </a:lnSpc>
                        <a:spcAft>
                          <a:spcPts val="0"/>
                        </a:spcAft>
                      </a:pPr>
                      <a:r>
                        <a:rPr lang="fr-FR" sz="1600">
                          <a:effectLst/>
                        </a:rPr>
                        <a:t>500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1000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0,04</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316</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97.23%</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4221501"/>
                  </a:ext>
                </a:extLst>
              </a:tr>
              <a:tr h="389230">
                <a:tc>
                  <a:txBody>
                    <a:bodyPr/>
                    <a:lstStyle/>
                    <a:p>
                      <a:pPr algn="ctr">
                        <a:lnSpc>
                          <a:spcPct val="107000"/>
                        </a:lnSpc>
                        <a:spcAft>
                          <a:spcPts val="0"/>
                        </a:spcAft>
                      </a:pPr>
                      <a:r>
                        <a:rPr lang="fr-FR" sz="1600">
                          <a:effectLst/>
                        </a:rPr>
                        <a:t>600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1000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0,04</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314</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96.61%</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76537644"/>
                  </a:ext>
                </a:extLst>
              </a:tr>
              <a:tr h="389230">
                <a:tc>
                  <a:txBody>
                    <a:bodyPr/>
                    <a:lstStyle/>
                    <a:p>
                      <a:pPr algn="ctr">
                        <a:lnSpc>
                          <a:spcPct val="107000"/>
                        </a:lnSpc>
                        <a:spcAft>
                          <a:spcPts val="0"/>
                        </a:spcAft>
                      </a:pPr>
                      <a:r>
                        <a:rPr lang="fr-FR" sz="1600">
                          <a:effectLst/>
                        </a:rPr>
                        <a:t>700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1000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0,04</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316</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97.23%</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4851947"/>
                  </a:ext>
                </a:extLst>
              </a:tr>
              <a:tr h="389230">
                <a:tc>
                  <a:txBody>
                    <a:bodyPr/>
                    <a:lstStyle/>
                    <a:p>
                      <a:pPr algn="ctr">
                        <a:lnSpc>
                          <a:spcPct val="107000"/>
                        </a:lnSpc>
                        <a:spcAft>
                          <a:spcPts val="0"/>
                        </a:spcAft>
                      </a:pPr>
                      <a:r>
                        <a:rPr lang="fr-FR" sz="1600">
                          <a:effectLst/>
                        </a:rPr>
                        <a:t>800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1000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0,04</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315</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96.92%</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81077915"/>
                  </a:ext>
                </a:extLst>
              </a:tr>
              <a:tr h="356727">
                <a:tc>
                  <a:txBody>
                    <a:bodyPr/>
                    <a:lstStyle/>
                    <a:p>
                      <a:pPr algn="ctr">
                        <a:lnSpc>
                          <a:spcPct val="107000"/>
                        </a:lnSpc>
                        <a:spcAft>
                          <a:spcPts val="0"/>
                        </a:spcAft>
                      </a:pPr>
                      <a:r>
                        <a:rPr lang="fr-FR" sz="1600">
                          <a:effectLst/>
                        </a:rPr>
                        <a:t>900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1000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0,04</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322</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99.07%</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83536223"/>
                  </a:ext>
                </a:extLst>
              </a:tr>
              <a:tr h="389230">
                <a:tc>
                  <a:txBody>
                    <a:bodyPr/>
                    <a:lstStyle/>
                    <a:p>
                      <a:pPr algn="ctr">
                        <a:lnSpc>
                          <a:spcPct val="107000"/>
                        </a:lnSpc>
                        <a:spcAft>
                          <a:spcPts val="0"/>
                        </a:spcAft>
                      </a:pPr>
                      <a:r>
                        <a:rPr lang="fr-FR" sz="1600">
                          <a:effectLst/>
                        </a:rPr>
                        <a:t>1000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1000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0,04</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317</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dirty="0">
                          <a:effectLst/>
                        </a:rPr>
                        <a:t>97.53%</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65791742"/>
                  </a:ext>
                </a:extLst>
              </a:tr>
            </a:tbl>
          </a:graphicData>
        </a:graphic>
      </p:graphicFrame>
      <p:graphicFrame>
        <p:nvGraphicFramePr>
          <p:cNvPr id="4" name="Tableau 3">
            <a:extLst>
              <a:ext uri="{FF2B5EF4-FFF2-40B4-BE49-F238E27FC236}">
                <a16:creationId xmlns:a16="http://schemas.microsoft.com/office/drawing/2014/main" id="{559BCFE4-666A-46DB-950D-A04926401897}"/>
              </a:ext>
            </a:extLst>
          </p:cNvPr>
          <p:cNvGraphicFramePr>
            <a:graphicFrameLocks noGrp="1"/>
          </p:cNvGraphicFramePr>
          <p:nvPr>
            <p:extLst>
              <p:ext uri="{D42A27DB-BD31-4B8C-83A1-F6EECF244321}">
                <p14:modId xmlns:p14="http://schemas.microsoft.com/office/powerpoint/2010/main" val="2761832619"/>
              </p:ext>
            </p:extLst>
          </p:nvPr>
        </p:nvGraphicFramePr>
        <p:xfrm>
          <a:off x="1592624" y="1491917"/>
          <a:ext cx="10238870" cy="4656223"/>
        </p:xfrm>
        <a:graphic>
          <a:graphicData uri="http://schemas.openxmlformats.org/drawingml/2006/table">
            <a:tbl>
              <a:tblPr firstRow="1" firstCol="1" bandRow="1">
                <a:tableStyleId>{5C22544A-7EE6-4342-B048-85BDC9FD1C3A}</a:tableStyleId>
              </a:tblPr>
              <a:tblGrid>
                <a:gridCol w="2047322">
                  <a:extLst>
                    <a:ext uri="{9D8B030D-6E8A-4147-A177-3AD203B41FA5}">
                      <a16:colId xmlns:a16="http://schemas.microsoft.com/office/drawing/2014/main" val="1687751223"/>
                    </a:ext>
                  </a:extLst>
                </a:gridCol>
                <a:gridCol w="2047322">
                  <a:extLst>
                    <a:ext uri="{9D8B030D-6E8A-4147-A177-3AD203B41FA5}">
                      <a16:colId xmlns:a16="http://schemas.microsoft.com/office/drawing/2014/main" val="910024450"/>
                    </a:ext>
                  </a:extLst>
                </a:gridCol>
                <a:gridCol w="2047322">
                  <a:extLst>
                    <a:ext uri="{9D8B030D-6E8A-4147-A177-3AD203B41FA5}">
                      <a16:colId xmlns:a16="http://schemas.microsoft.com/office/drawing/2014/main" val="3931625460"/>
                    </a:ext>
                  </a:extLst>
                </a:gridCol>
                <a:gridCol w="2048452">
                  <a:extLst>
                    <a:ext uri="{9D8B030D-6E8A-4147-A177-3AD203B41FA5}">
                      <a16:colId xmlns:a16="http://schemas.microsoft.com/office/drawing/2014/main" val="1242566208"/>
                    </a:ext>
                  </a:extLst>
                </a:gridCol>
                <a:gridCol w="2048452">
                  <a:extLst>
                    <a:ext uri="{9D8B030D-6E8A-4147-A177-3AD203B41FA5}">
                      <a16:colId xmlns:a16="http://schemas.microsoft.com/office/drawing/2014/main" val="2759028240"/>
                    </a:ext>
                  </a:extLst>
                </a:gridCol>
              </a:tblGrid>
              <a:tr h="1099773">
                <a:tc>
                  <a:txBody>
                    <a:bodyPr/>
                    <a:lstStyle/>
                    <a:p>
                      <a:pPr algn="ctr">
                        <a:lnSpc>
                          <a:spcPct val="107000"/>
                        </a:lnSpc>
                        <a:spcAft>
                          <a:spcPts val="0"/>
                        </a:spcAft>
                      </a:pPr>
                      <a:r>
                        <a:rPr lang="fr-FR" sz="1600" dirty="0">
                          <a:effectLst/>
                        </a:rPr>
                        <a:t>Taille population</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dirty="0">
                          <a:effectLst/>
                        </a:rPr>
                        <a:t>Nombre d’itérations</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dirty="0">
                          <a:effectLst/>
                        </a:rPr>
                        <a:t>Taux de mutation</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Nombre de clauses satisfaites</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dirty="0">
                          <a:effectLst/>
                        </a:rPr>
                        <a:t>Taux de satisfiabilité</a:t>
                      </a:r>
                    </a:p>
                    <a:p>
                      <a:pPr algn="ctr">
                        <a:lnSpc>
                          <a:spcPct val="107000"/>
                        </a:lnSpc>
                        <a:spcAft>
                          <a:spcPts val="0"/>
                        </a:spcAft>
                      </a:pPr>
                      <a:r>
                        <a:rPr lang="fr-FR" sz="1600" dirty="0">
                          <a:effectLst/>
                        </a:rPr>
                        <a:t> </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40140286"/>
                  </a:ext>
                </a:extLst>
              </a:tr>
              <a:tr h="355645">
                <a:tc>
                  <a:txBody>
                    <a:bodyPr/>
                    <a:lstStyle/>
                    <a:p>
                      <a:pPr algn="ctr">
                        <a:lnSpc>
                          <a:spcPct val="107000"/>
                        </a:lnSpc>
                        <a:spcAft>
                          <a:spcPts val="0"/>
                        </a:spcAft>
                        <a:tabLst>
                          <a:tab pos="803910" algn="l"/>
                        </a:tabLst>
                      </a:pPr>
                      <a:r>
                        <a:rPr lang="fr-FR" sz="1600">
                          <a:effectLst/>
                        </a:rPr>
                        <a:t>900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100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0,04</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315</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96.92%</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3956200"/>
                  </a:ext>
                </a:extLst>
              </a:tr>
              <a:tr h="355645">
                <a:tc>
                  <a:txBody>
                    <a:bodyPr/>
                    <a:lstStyle/>
                    <a:p>
                      <a:pPr algn="ctr">
                        <a:lnSpc>
                          <a:spcPct val="107000"/>
                        </a:lnSpc>
                        <a:spcAft>
                          <a:spcPts val="0"/>
                        </a:spcAft>
                      </a:pPr>
                      <a:r>
                        <a:rPr lang="fr-FR" sz="1600">
                          <a:effectLst/>
                        </a:rPr>
                        <a:t>900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200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0,04</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316</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97.23%</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46393872"/>
                  </a:ext>
                </a:extLst>
              </a:tr>
              <a:tr h="355645">
                <a:tc>
                  <a:txBody>
                    <a:bodyPr/>
                    <a:lstStyle/>
                    <a:p>
                      <a:pPr algn="ctr">
                        <a:lnSpc>
                          <a:spcPct val="107000"/>
                        </a:lnSpc>
                        <a:spcAft>
                          <a:spcPts val="0"/>
                        </a:spcAft>
                      </a:pPr>
                      <a:r>
                        <a:rPr lang="fr-FR" sz="1600">
                          <a:effectLst/>
                        </a:rPr>
                        <a:t>900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300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0,04</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316</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97.23%</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18221332"/>
                  </a:ext>
                </a:extLst>
              </a:tr>
              <a:tr h="355645">
                <a:tc>
                  <a:txBody>
                    <a:bodyPr/>
                    <a:lstStyle/>
                    <a:p>
                      <a:pPr algn="ctr">
                        <a:lnSpc>
                          <a:spcPct val="107000"/>
                        </a:lnSpc>
                        <a:spcAft>
                          <a:spcPts val="0"/>
                        </a:spcAft>
                      </a:pPr>
                      <a:r>
                        <a:rPr lang="fr-FR" sz="1600">
                          <a:effectLst/>
                        </a:rPr>
                        <a:t>900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400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0,04</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316</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97.23%</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03373299"/>
                  </a:ext>
                </a:extLst>
              </a:tr>
              <a:tr h="355645">
                <a:tc>
                  <a:txBody>
                    <a:bodyPr/>
                    <a:lstStyle/>
                    <a:p>
                      <a:pPr algn="ctr">
                        <a:lnSpc>
                          <a:spcPct val="107000"/>
                        </a:lnSpc>
                        <a:spcAft>
                          <a:spcPts val="0"/>
                        </a:spcAft>
                      </a:pPr>
                      <a:r>
                        <a:rPr lang="fr-FR" sz="1600">
                          <a:effectLst/>
                        </a:rPr>
                        <a:t>900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500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0,04</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317</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97.53%</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32179948"/>
                  </a:ext>
                </a:extLst>
              </a:tr>
              <a:tr h="355645">
                <a:tc>
                  <a:txBody>
                    <a:bodyPr/>
                    <a:lstStyle/>
                    <a:p>
                      <a:pPr algn="ctr">
                        <a:lnSpc>
                          <a:spcPct val="107000"/>
                        </a:lnSpc>
                        <a:spcAft>
                          <a:spcPts val="0"/>
                        </a:spcAft>
                      </a:pPr>
                      <a:r>
                        <a:rPr lang="fr-FR" sz="1600">
                          <a:effectLst/>
                        </a:rPr>
                        <a:t>900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600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0,04</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317</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97.53%</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55757694"/>
                  </a:ext>
                </a:extLst>
              </a:tr>
              <a:tr h="355645">
                <a:tc>
                  <a:txBody>
                    <a:bodyPr/>
                    <a:lstStyle/>
                    <a:p>
                      <a:pPr algn="ctr">
                        <a:lnSpc>
                          <a:spcPct val="107000"/>
                        </a:lnSpc>
                        <a:spcAft>
                          <a:spcPts val="0"/>
                        </a:spcAft>
                      </a:pPr>
                      <a:r>
                        <a:rPr lang="fr-FR" sz="1600">
                          <a:effectLst/>
                        </a:rPr>
                        <a:t>900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700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0,04</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318</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97.84%</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42439851"/>
                  </a:ext>
                </a:extLst>
              </a:tr>
              <a:tr h="355645">
                <a:tc>
                  <a:txBody>
                    <a:bodyPr/>
                    <a:lstStyle/>
                    <a:p>
                      <a:pPr algn="ctr">
                        <a:lnSpc>
                          <a:spcPct val="107000"/>
                        </a:lnSpc>
                        <a:spcAft>
                          <a:spcPts val="0"/>
                        </a:spcAft>
                      </a:pPr>
                      <a:r>
                        <a:rPr lang="fr-FR" sz="1600">
                          <a:effectLst/>
                        </a:rPr>
                        <a:t>900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800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0,04</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317</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97.53%</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23304739"/>
                  </a:ext>
                </a:extLst>
              </a:tr>
              <a:tr h="355645">
                <a:tc>
                  <a:txBody>
                    <a:bodyPr/>
                    <a:lstStyle/>
                    <a:p>
                      <a:pPr algn="ctr">
                        <a:lnSpc>
                          <a:spcPct val="107000"/>
                        </a:lnSpc>
                        <a:spcAft>
                          <a:spcPts val="0"/>
                        </a:spcAft>
                      </a:pPr>
                      <a:r>
                        <a:rPr lang="fr-FR" sz="1600">
                          <a:effectLst/>
                        </a:rPr>
                        <a:t>900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900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0,04</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317</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97.53%</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13332529"/>
                  </a:ext>
                </a:extLst>
              </a:tr>
              <a:tr h="355645">
                <a:tc>
                  <a:txBody>
                    <a:bodyPr/>
                    <a:lstStyle/>
                    <a:p>
                      <a:pPr algn="ctr">
                        <a:lnSpc>
                          <a:spcPct val="107000"/>
                        </a:lnSpc>
                        <a:spcAft>
                          <a:spcPts val="0"/>
                        </a:spcAft>
                      </a:pPr>
                      <a:r>
                        <a:rPr lang="fr-FR" sz="1600">
                          <a:effectLst/>
                        </a:rPr>
                        <a:t>900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1000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0,04</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a:effectLst/>
                        </a:rPr>
                        <a:t>315</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600" dirty="0">
                          <a:effectLst/>
                        </a:rPr>
                        <a:t>96.92%</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96469477"/>
                  </a:ext>
                </a:extLst>
              </a:tr>
            </a:tbl>
          </a:graphicData>
        </a:graphic>
      </p:graphicFrame>
      <p:graphicFrame>
        <p:nvGraphicFramePr>
          <p:cNvPr id="5" name="Tableau 4">
            <a:extLst>
              <a:ext uri="{FF2B5EF4-FFF2-40B4-BE49-F238E27FC236}">
                <a16:creationId xmlns:a16="http://schemas.microsoft.com/office/drawing/2014/main" id="{B99E311D-D9D5-450A-B4BF-8D5AB431D06C}"/>
              </a:ext>
            </a:extLst>
          </p:cNvPr>
          <p:cNvGraphicFramePr>
            <a:graphicFrameLocks noGrp="1"/>
          </p:cNvGraphicFramePr>
          <p:nvPr>
            <p:extLst>
              <p:ext uri="{D42A27DB-BD31-4B8C-83A1-F6EECF244321}">
                <p14:modId xmlns:p14="http://schemas.microsoft.com/office/powerpoint/2010/main" val="497682429"/>
              </p:ext>
            </p:extLst>
          </p:nvPr>
        </p:nvGraphicFramePr>
        <p:xfrm>
          <a:off x="1592626" y="1485902"/>
          <a:ext cx="10238868" cy="5246942"/>
        </p:xfrm>
        <a:graphic>
          <a:graphicData uri="http://schemas.openxmlformats.org/drawingml/2006/table">
            <a:tbl>
              <a:tblPr firstRow="1" firstCol="1" bandRow="1">
                <a:tableStyleId>{5C22544A-7EE6-4342-B048-85BDC9FD1C3A}</a:tableStyleId>
              </a:tblPr>
              <a:tblGrid>
                <a:gridCol w="2047322">
                  <a:extLst>
                    <a:ext uri="{9D8B030D-6E8A-4147-A177-3AD203B41FA5}">
                      <a16:colId xmlns:a16="http://schemas.microsoft.com/office/drawing/2014/main" val="1691135385"/>
                    </a:ext>
                  </a:extLst>
                </a:gridCol>
                <a:gridCol w="2047322">
                  <a:extLst>
                    <a:ext uri="{9D8B030D-6E8A-4147-A177-3AD203B41FA5}">
                      <a16:colId xmlns:a16="http://schemas.microsoft.com/office/drawing/2014/main" val="1174792242"/>
                    </a:ext>
                  </a:extLst>
                </a:gridCol>
                <a:gridCol w="2047322">
                  <a:extLst>
                    <a:ext uri="{9D8B030D-6E8A-4147-A177-3AD203B41FA5}">
                      <a16:colId xmlns:a16="http://schemas.microsoft.com/office/drawing/2014/main" val="2576485198"/>
                    </a:ext>
                  </a:extLst>
                </a:gridCol>
                <a:gridCol w="2048451">
                  <a:extLst>
                    <a:ext uri="{9D8B030D-6E8A-4147-A177-3AD203B41FA5}">
                      <a16:colId xmlns:a16="http://schemas.microsoft.com/office/drawing/2014/main" val="2846310774"/>
                    </a:ext>
                  </a:extLst>
                </a:gridCol>
                <a:gridCol w="2048451">
                  <a:extLst>
                    <a:ext uri="{9D8B030D-6E8A-4147-A177-3AD203B41FA5}">
                      <a16:colId xmlns:a16="http://schemas.microsoft.com/office/drawing/2014/main" val="2669673525"/>
                    </a:ext>
                  </a:extLst>
                </a:gridCol>
              </a:tblGrid>
              <a:tr h="438605">
                <a:tc>
                  <a:txBody>
                    <a:bodyPr/>
                    <a:lstStyle/>
                    <a:p>
                      <a:pPr algn="ctr">
                        <a:lnSpc>
                          <a:spcPct val="107000"/>
                        </a:lnSpc>
                        <a:spcAft>
                          <a:spcPts val="0"/>
                        </a:spcAft>
                      </a:pPr>
                      <a:r>
                        <a:rPr lang="fr-FR" sz="1600" dirty="0">
                          <a:effectLst/>
                        </a:rPr>
                        <a:t>Taille population</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Nombre d’itérations</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Taux de mutation</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Nombre de clauses satisfaites</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Taux de satisfiabilité</a:t>
                      </a:r>
                    </a:p>
                    <a:p>
                      <a:pPr algn="ctr">
                        <a:lnSpc>
                          <a:spcPct val="107000"/>
                        </a:lnSpc>
                        <a:spcAft>
                          <a:spcPts val="0"/>
                        </a:spcAft>
                      </a:pPr>
                      <a:r>
                        <a:rPr lang="fr-FR" sz="1600">
                          <a:effectLst/>
                        </a:rPr>
                        <a:t> </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extLst>
                  <a:ext uri="{0D108BD9-81ED-4DB2-BD59-A6C34878D82A}">
                    <a16:rowId xmlns:a16="http://schemas.microsoft.com/office/drawing/2014/main" val="2657322899"/>
                  </a:ext>
                </a:extLst>
              </a:tr>
              <a:tr h="141347">
                <a:tc>
                  <a:txBody>
                    <a:bodyPr/>
                    <a:lstStyle/>
                    <a:p>
                      <a:pPr algn="ctr">
                        <a:lnSpc>
                          <a:spcPct val="107000"/>
                        </a:lnSpc>
                        <a:spcAft>
                          <a:spcPts val="0"/>
                        </a:spcAft>
                        <a:tabLst>
                          <a:tab pos="803910" algn="l"/>
                        </a:tabLst>
                      </a:pPr>
                      <a:r>
                        <a:rPr lang="fr-FR" sz="1600">
                          <a:effectLst/>
                        </a:rPr>
                        <a:t>900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700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0,01</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316</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97.23%</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extLst>
                  <a:ext uri="{0D108BD9-81ED-4DB2-BD59-A6C34878D82A}">
                    <a16:rowId xmlns:a16="http://schemas.microsoft.com/office/drawing/2014/main" val="3453528434"/>
                  </a:ext>
                </a:extLst>
              </a:tr>
              <a:tr h="141347">
                <a:tc>
                  <a:txBody>
                    <a:bodyPr/>
                    <a:lstStyle/>
                    <a:p>
                      <a:pPr algn="ctr">
                        <a:lnSpc>
                          <a:spcPct val="107000"/>
                        </a:lnSpc>
                        <a:spcAft>
                          <a:spcPts val="0"/>
                        </a:spcAft>
                      </a:pPr>
                      <a:r>
                        <a:rPr lang="fr-FR" sz="1600">
                          <a:effectLst/>
                        </a:rPr>
                        <a:t>900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700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0,02</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318</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97.84%</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extLst>
                  <a:ext uri="{0D108BD9-81ED-4DB2-BD59-A6C34878D82A}">
                    <a16:rowId xmlns:a16="http://schemas.microsoft.com/office/drawing/2014/main" val="3536437022"/>
                  </a:ext>
                </a:extLst>
              </a:tr>
              <a:tr h="141347">
                <a:tc>
                  <a:txBody>
                    <a:bodyPr/>
                    <a:lstStyle/>
                    <a:p>
                      <a:pPr algn="ctr">
                        <a:lnSpc>
                          <a:spcPct val="107000"/>
                        </a:lnSpc>
                        <a:spcAft>
                          <a:spcPts val="0"/>
                        </a:spcAft>
                      </a:pPr>
                      <a:r>
                        <a:rPr lang="fr-FR" sz="1600">
                          <a:effectLst/>
                        </a:rPr>
                        <a:t>900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700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0,03</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316</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97.23%</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extLst>
                  <a:ext uri="{0D108BD9-81ED-4DB2-BD59-A6C34878D82A}">
                    <a16:rowId xmlns:a16="http://schemas.microsoft.com/office/drawing/2014/main" val="1617883805"/>
                  </a:ext>
                </a:extLst>
              </a:tr>
              <a:tr h="141347">
                <a:tc>
                  <a:txBody>
                    <a:bodyPr/>
                    <a:lstStyle/>
                    <a:p>
                      <a:pPr algn="ctr">
                        <a:lnSpc>
                          <a:spcPct val="107000"/>
                        </a:lnSpc>
                        <a:spcAft>
                          <a:spcPts val="0"/>
                        </a:spcAft>
                      </a:pPr>
                      <a:r>
                        <a:rPr lang="fr-FR" sz="1600">
                          <a:effectLst/>
                        </a:rPr>
                        <a:t>900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700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0,04</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318</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97.84%</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extLst>
                  <a:ext uri="{0D108BD9-81ED-4DB2-BD59-A6C34878D82A}">
                    <a16:rowId xmlns:a16="http://schemas.microsoft.com/office/drawing/2014/main" val="494542424"/>
                  </a:ext>
                </a:extLst>
              </a:tr>
              <a:tr h="141347">
                <a:tc>
                  <a:txBody>
                    <a:bodyPr/>
                    <a:lstStyle/>
                    <a:p>
                      <a:pPr algn="ctr">
                        <a:lnSpc>
                          <a:spcPct val="107000"/>
                        </a:lnSpc>
                        <a:spcAft>
                          <a:spcPts val="0"/>
                        </a:spcAft>
                      </a:pPr>
                      <a:r>
                        <a:rPr lang="fr-FR" sz="1600">
                          <a:effectLst/>
                        </a:rPr>
                        <a:t>900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700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0,05</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317</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97.53%</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extLst>
                  <a:ext uri="{0D108BD9-81ED-4DB2-BD59-A6C34878D82A}">
                    <a16:rowId xmlns:a16="http://schemas.microsoft.com/office/drawing/2014/main" val="168167724"/>
                  </a:ext>
                </a:extLst>
              </a:tr>
              <a:tr h="141347">
                <a:tc>
                  <a:txBody>
                    <a:bodyPr/>
                    <a:lstStyle/>
                    <a:p>
                      <a:pPr algn="ctr">
                        <a:lnSpc>
                          <a:spcPct val="107000"/>
                        </a:lnSpc>
                        <a:spcAft>
                          <a:spcPts val="0"/>
                        </a:spcAft>
                      </a:pPr>
                      <a:r>
                        <a:rPr lang="fr-FR" sz="1600">
                          <a:effectLst/>
                        </a:rPr>
                        <a:t>900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700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0,06</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318</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97.84%</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extLst>
                  <a:ext uri="{0D108BD9-81ED-4DB2-BD59-A6C34878D82A}">
                    <a16:rowId xmlns:a16="http://schemas.microsoft.com/office/drawing/2014/main" val="1990384068"/>
                  </a:ext>
                </a:extLst>
              </a:tr>
              <a:tr h="141347">
                <a:tc>
                  <a:txBody>
                    <a:bodyPr/>
                    <a:lstStyle/>
                    <a:p>
                      <a:pPr algn="ctr">
                        <a:lnSpc>
                          <a:spcPct val="107000"/>
                        </a:lnSpc>
                        <a:spcAft>
                          <a:spcPts val="0"/>
                        </a:spcAft>
                      </a:pPr>
                      <a:r>
                        <a:rPr lang="fr-FR" sz="1600">
                          <a:effectLst/>
                        </a:rPr>
                        <a:t>900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700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0,07</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318</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97.84%</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extLst>
                  <a:ext uri="{0D108BD9-81ED-4DB2-BD59-A6C34878D82A}">
                    <a16:rowId xmlns:a16="http://schemas.microsoft.com/office/drawing/2014/main" val="817123489"/>
                  </a:ext>
                </a:extLst>
              </a:tr>
              <a:tr h="141347">
                <a:tc>
                  <a:txBody>
                    <a:bodyPr/>
                    <a:lstStyle/>
                    <a:p>
                      <a:pPr algn="ctr">
                        <a:lnSpc>
                          <a:spcPct val="107000"/>
                        </a:lnSpc>
                        <a:spcAft>
                          <a:spcPts val="0"/>
                        </a:spcAft>
                      </a:pPr>
                      <a:r>
                        <a:rPr lang="fr-FR" sz="1600">
                          <a:effectLst/>
                        </a:rPr>
                        <a:t>900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700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0,08</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316</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97.23%</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extLst>
                  <a:ext uri="{0D108BD9-81ED-4DB2-BD59-A6C34878D82A}">
                    <a16:rowId xmlns:a16="http://schemas.microsoft.com/office/drawing/2014/main" val="1159618459"/>
                  </a:ext>
                </a:extLst>
              </a:tr>
              <a:tr h="141347">
                <a:tc>
                  <a:txBody>
                    <a:bodyPr/>
                    <a:lstStyle/>
                    <a:p>
                      <a:pPr algn="ctr">
                        <a:lnSpc>
                          <a:spcPct val="107000"/>
                        </a:lnSpc>
                        <a:spcAft>
                          <a:spcPts val="0"/>
                        </a:spcAft>
                      </a:pPr>
                      <a:r>
                        <a:rPr lang="fr-FR" sz="1600">
                          <a:effectLst/>
                        </a:rPr>
                        <a:t>900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700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0,09</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317</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97.53%</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extLst>
                  <a:ext uri="{0D108BD9-81ED-4DB2-BD59-A6C34878D82A}">
                    <a16:rowId xmlns:a16="http://schemas.microsoft.com/office/drawing/2014/main" val="575387215"/>
                  </a:ext>
                </a:extLst>
              </a:tr>
              <a:tr h="141347">
                <a:tc>
                  <a:txBody>
                    <a:bodyPr/>
                    <a:lstStyle/>
                    <a:p>
                      <a:pPr algn="ctr">
                        <a:lnSpc>
                          <a:spcPct val="107000"/>
                        </a:lnSpc>
                        <a:spcAft>
                          <a:spcPts val="0"/>
                        </a:spcAft>
                      </a:pPr>
                      <a:r>
                        <a:rPr lang="fr-FR" sz="1600">
                          <a:effectLst/>
                        </a:rPr>
                        <a:t>900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700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0,1</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319</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98.15%</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extLst>
                  <a:ext uri="{0D108BD9-81ED-4DB2-BD59-A6C34878D82A}">
                    <a16:rowId xmlns:a16="http://schemas.microsoft.com/office/drawing/2014/main" val="3181955367"/>
                  </a:ext>
                </a:extLst>
              </a:tr>
              <a:tr h="141347">
                <a:tc>
                  <a:txBody>
                    <a:bodyPr/>
                    <a:lstStyle/>
                    <a:p>
                      <a:pPr algn="ctr">
                        <a:lnSpc>
                          <a:spcPct val="107000"/>
                        </a:lnSpc>
                        <a:spcAft>
                          <a:spcPts val="0"/>
                        </a:spcAft>
                      </a:pPr>
                      <a:r>
                        <a:rPr lang="fr-FR" sz="1600">
                          <a:effectLst/>
                        </a:rPr>
                        <a:t>900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700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0,2</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316</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97.23%</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extLst>
                  <a:ext uri="{0D108BD9-81ED-4DB2-BD59-A6C34878D82A}">
                    <a16:rowId xmlns:a16="http://schemas.microsoft.com/office/drawing/2014/main" val="3773389946"/>
                  </a:ext>
                </a:extLst>
              </a:tr>
              <a:tr h="141347">
                <a:tc>
                  <a:txBody>
                    <a:bodyPr/>
                    <a:lstStyle/>
                    <a:p>
                      <a:pPr algn="ctr">
                        <a:lnSpc>
                          <a:spcPct val="107000"/>
                        </a:lnSpc>
                        <a:spcAft>
                          <a:spcPts val="0"/>
                        </a:spcAft>
                      </a:pPr>
                      <a:r>
                        <a:rPr lang="fr-FR" sz="1600">
                          <a:effectLst/>
                        </a:rPr>
                        <a:t>900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700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0,3</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320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98.46%</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extLst>
                  <a:ext uri="{0D108BD9-81ED-4DB2-BD59-A6C34878D82A}">
                    <a16:rowId xmlns:a16="http://schemas.microsoft.com/office/drawing/2014/main" val="3416229819"/>
                  </a:ext>
                </a:extLst>
              </a:tr>
              <a:tr h="141347">
                <a:tc>
                  <a:txBody>
                    <a:bodyPr/>
                    <a:lstStyle/>
                    <a:p>
                      <a:pPr algn="ctr">
                        <a:lnSpc>
                          <a:spcPct val="107000"/>
                        </a:lnSpc>
                        <a:spcAft>
                          <a:spcPts val="0"/>
                        </a:spcAft>
                      </a:pPr>
                      <a:r>
                        <a:rPr lang="fr-FR" sz="1600">
                          <a:effectLst/>
                        </a:rPr>
                        <a:t>900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700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0,4</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318</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97.84%</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extLst>
                  <a:ext uri="{0D108BD9-81ED-4DB2-BD59-A6C34878D82A}">
                    <a16:rowId xmlns:a16="http://schemas.microsoft.com/office/drawing/2014/main" val="3213295920"/>
                  </a:ext>
                </a:extLst>
              </a:tr>
              <a:tr h="141347">
                <a:tc>
                  <a:txBody>
                    <a:bodyPr/>
                    <a:lstStyle/>
                    <a:p>
                      <a:pPr algn="ctr">
                        <a:lnSpc>
                          <a:spcPct val="107000"/>
                        </a:lnSpc>
                        <a:spcAft>
                          <a:spcPts val="0"/>
                        </a:spcAft>
                      </a:pPr>
                      <a:r>
                        <a:rPr lang="fr-FR" sz="1600">
                          <a:effectLst/>
                        </a:rPr>
                        <a:t>900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700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0,5</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321</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98.76%</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extLst>
                  <a:ext uri="{0D108BD9-81ED-4DB2-BD59-A6C34878D82A}">
                    <a16:rowId xmlns:a16="http://schemas.microsoft.com/office/drawing/2014/main" val="3556797496"/>
                  </a:ext>
                </a:extLst>
              </a:tr>
              <a:tr h="141347">
                <a:tc>
                  <a:txBody>
                    <a:bodyPr/>
                    <a:lstStyle/>
                    <a:p>
                      <a:pPr algn="ctr">
                        <a:lnSpc>
                          <a:spcPct val="107000"/>
                        </a:lnSpc>
                        <a:spcAft>
                          <a:spcPts val="0"/>
                        </a:spcAft>
                      </a:pPr>
                      <a:r>
                        <a:rPr lang="fr-FR" sz="1600">
                          <a:effectLst/>
                        </a:rPr>
                        <a:t>900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700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0,6</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318</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97.84%</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extLst>
                  <a:ext uri="{0D108BD9-81ED-4DB2-BD59-A6C34878D82A}">
                    <a16:rowId xmlns:a16="http://schemas.microsoft.com/office/drawing/2014/main" val="2995931104"/>
                  </a:ext>
                </a:extLst>
              </a:tr>
              <a:tr h="141347">
                <a:tc>
                  <a:txBody>
                    <a:bodyPr/>
                    <a:lstStyle/>
                    <a:p>
                      <a:pPr algn="ctr">
                        <a:lnSpc>
                          <a:spcPct val="107000"/>
                        </a:lnSpc>
                        <a:spcAft>
                          <a:spcPts val="0"/>
                        </a:spcAft>
                      </a:pPr>
                      <a:r>
                        <a:rPr lang="fr-FR" sz="1600">
                          <a:effectLst/>
                        </a:rPr>
                        <a:t>900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700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0,7</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319</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98.15%</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extLst>
                  <a:ext uri="{0D108BD9-81ED-4DB2-BD59-A6C34878D82A}">
                    <a16:rowId xmlns:a16="http://schemas.microsoft.com/office/drawing/2014/main" val="3250243771"/>
                  </a:ext>
                </a:extLst>
              </a:tr>
              <a:tr h="141347">
                <a:tc>
                  <a:txBody>
                    <a:bodyPr/>
                    <a:lstStyle/>
                    <a:p>
                      <a:pPr algn="ctr">
                        <a:lnSpc>
                          <a:spcPct val="107000"/>
                        </a:lnSpc>
                        <a:spcAft>
                          <a:spcPts val="0"/>
                        </a:spcAft>
                      </a:pPr>
                      <a:r>
                        <a:rPr lang="fr-FR" sz="1600">
                          <a:effectLst/>
                        </a:rPr>
                        <a:t>900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700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0,8</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323</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99.38%</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extLst>
                  <a:ext uri="{0D108BD9-81ED-4DB2-BD59-A6C34878D82A}">
                    <a16:rowId xmlns:a16="http://schemas.microsoft.com/office/drawing/2014/main" val="3796793048"/>
                  </a:ext>
                </a:extLst>
              </a:tr>
              <a:tr h="141347">
                <a:tc>
                  <a:txBody>
                    <a:bodyPr/>
                    <a:lstStyle/>
                    <a:p>
                      <a:pPr algn="ctr">
                        <a:lnSpc>
                          <a:spcPct val="107000"/>
                        </a:lnSpc>
                        <a:spcAft>
                          <a:spcPts val="0"/>
                        </a:spcAft>
                      </a:pPr>
                      <a:r>
                        <a:rPr lang="fr-FR" sz="1600">
                          <a:effectLst/>
                        </a:rPr>
                        <a:t>900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700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0,9</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319</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98.15%</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extLst>
                  <a:ext uri="{0D108BD9-81ED-4DB2-BD59-A6C34878D82A}">
                    <a16:rowId xmlns:a16="http://schemas.microsoft.com/office/drawing/2014/main" val="1760942186"/>
                  </a:ext>
                </a:extLst>
              </a:tr>
              <a:tr h="141347">
                <a:tc>
                  <a:txBody>
                    <a:bodyPr/>
                    <a:lstStyle/>
                    <a:p>
                      <a:pPr algn="ctr">
                        <a:lnSpc>
                          <a:spcPct val="107000"/>
                        </a:lnSpc>
                        <a:spcAft>
                          <a:spcPts val="0"/>
                        </a:spcAft>
                      </a:pPr>
                      <a:r>
                        <a:rPr lang="fr-FR" sz="1600">
                          <a:effectLst/>
                        </a:rPr>
                        <a:t>900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700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1</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a:effectLst/>
                        </a:rPr>
                        <a:t>320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tc>
                  <a:txBody>
                    <a:bodyPr/>
                    <a:lstStyle/>
                    <a:p>
                      <a:pPr algn="ctr">
                        <a:lnSpc>
                          <a:spcPct val="107000"/>
                        </a:lnSpc>
                        <a:spcAft>
                          <a:spcPts val="0"/>
                        </a:spcAft>
                      </a:pPr>
                      <a:r>
                        <a:rPr lang="fr-FR" sz="1600" dirty="0">
                          <a:effectLst/>
                        </a:rPr>
                        <a:t>98.46%</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52083" marR="52083" marT="0" marB="0"/>
                </a:tc>
                <a:extLst>
                  <a:ext uri="{0D108BD9-81ED-4DB2-BD59-A6C34878D82A}">
                    <a16:rowId xmlns:a16="http://schemas.microsoft.com/office/drawing/2014/main" val="2815965574"/>
                  </a:ext>
                </a:extLst>
              </a:tr>
            </a:tbl>
          </a:graphicData>
        </a:graphic>
      </p:graphicFrame>
      <p:sp>
        <p:nvSpPr>
          <p:cNvPr id="6" name="ZoneTexte 5">
            <a:extLst>
              <a:ext uri="{FF2B5EF4-FFF2-40B4-BE49-F238E27FC236}">
                <a16:creationId xmlns:a16="http://schemas.microsoft.com/office/drawing/2014/main" id="{E0C6292E-86CF-4ABB-9DA8-B2A0B18928AC}"/>
              </a:ext>
            </a:extLst>
          </p:cNvPr>
          <p:cNvSpPr txBox="1"/>
          <p:nvPr/>
        </p:nvSpPr>
        <p:spPr>
          <a:xfrm>
            <a:off x="11646568" y="6449732"/>
            <a:ext cx="493294" cy="369332"/>
          </a:xfrm>
          <a:prstGeom prst="rect">
            <a:avLst/>
          </a:prstGeom>
          <a:noFill/>
        </p:spPr>
        <p:txBody>
          <a:bodyPr wrap="square" rtlCol="0">
            <a:spAutoFit/>
          </a:bodyPr>
          <a:lstStyle/>
          <a:p>
            <a:r>
              <a:rPr lang="fr-FR" dirty="0"/>
              <a:t>33</a:t>
            </a:r>
          </a:p>
        </p:txBody>
      </p:sp>
    </p:spTree>
    <p:extLst>
      <p:ext uri="{BB962C8B-B14F-4D97-AF65-F5344CB8AC3E}">
        <p14:creationId xmlns:p14="http://schemas.microsoft.com/office/powerpoint/2010/main" val="179790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725CF5B-37C1-4B6D-AE95-569769A21DBC}"/>
              </a:ext>
            </a:extLst>
          </p:cNvPr>
          <p:cNvPicPr/>
          <p:nvPr/>
        </p:nvPicPr>
        <p:blipFill>
          <a:blip r:embed="rId3"/>
          <a:stretch>
            <a:fillRect/>
          </a:stretch>
        </p:blipFill>
        <p:spPr>
          <a:xfrm>
            <a:off x="2418347" y="1612233"/>
            <a:ext cx="6761748" cy="2875546"/>
          </a:xfrm>
          <a:prstGeom prst="rect">
            <a:avLst/>
          </a:prstGeom>
        </p:spPr>
      </p:pic>
      <p:sp>
        <p:nvSpPr>
          <p:cNvPr id="5" name="Rectangle 4">
            <a:extLst>
              <a:ext uri="{FF2B5EF4-FFF2-40B4-BE49-F238E27FC236}">
                <a16:creationId xmlns:a16="http://schemas.microsoft.com/office/drawing/2014/main" id="{9683A911-682F-4979-990E-AA4C0D63237E}"/>
              </a:ext>
            </a:extLst>
          </p:cNvPr>
          <p:cNvSpPr/>
          <p:nvPr/>
        </p:nvSpPr>
        <p:spPr>
          <a:xfrm>
            <a:off x="1592625" y="96252"/>
            <a:ext cx="10150196" cy="769441"/>
          </a:xfrm>
          <a:prstGeom prst="rect">
            <a:avLst/>
          </a:prstGeom>
        </p:spPr>
        <p:txBody>
          <a:bodyPr wrap="square">
            <a:spAutoFit/>
          </a:bodyPr>
          <a:lstStyle/>
          <a:p>
            <a:pPr>
              <a:spcBef>
                <a:spcPts val="595"/>
              </a:spcBef>
              <a:spcAft>
                <a:spcPts val="595"/>
              </a:spcAft>
            </a:pPr>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L’interface graphique</a:t>
            </a:r>
          </a:p>
        </p:txBody>
      </p:sp>
      <p:sp>
        <p:nvSpPr>
          <p:cNvPr id="6" name="ZoneTexte 5">
            <a:extLst>
              <a:ext uri="{FF2B5EF4-FFF2-40B4-BE49-F238E27FC236}">
                <a16:creationId xmlns:a16="http://schemas.microsoft.com/office/drawing/2014/main" id="{74B0842B-F097-40D1-A34D-4816361BF0D0}"/>
              </a:ext>
            </a:extLst>
          </p:cNvPr>
          <p:cNvSpPr txBox="1"/>
          <p:nvPr/>
        </p:nvSpPr>
        <p:spPr>
          <a:xfrm>
            <a:off x="11646568" y="6449732"/>
            <a:ext cx="493294" cy="369332"/>
          </a:xfrm>
          <a:prstGeom prst="rect">
            <a:avLst/>
          </a:prstGeom>
          <a:noFill/>
        </p:spPr>
        <p:txBody>
          <a:bodyPr wrap="square" rtlCol="0">
            <a:spAutoFit/>
          </a:bodyPr>
          <a:lstStyle/>
          <a:p>
            <a:r>
              <a:rPr lang="fr-FR" dirty="0"/>
              <a:t>34</a:t>
            </a:r>
          </a:p>
        </p:txBody>
      </p:sp>
    </p:spTree>
    <p:extLst>
      <p:ext uri="{BB962C8B-B14F-4D97-AF65-F5344CB8AC3E}">
        <p14:creationId xmlns:p14="http://schemas.microsoft.com/office/powerpoint/2010/main" val="2013856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a:extLst>
              <a:ext uri="{FF2B5EF4-FFF2-40B4-BE49-F238E27FC236}">
                <a16:creationId xmlns:a16="http://schemas.microsoft.com/office/drawing/2014/main" id="{26C68361-3993-4E16-8E50-003CF5621DB6}"/>
              </a:ext>
            </a:extLst>
          </p:cNvPr>
          <p:cNvGraphicFramePr>
            <a:graphicFrameLocks noGrp="1"/>
          </p:cNvGraphicFramePr>
          <p:nvPr>
            <p:extLst>
              <p:ext uri="{D42A27DB-BD31-4B8C-83A1-F6EECF244321}">
                <p14:modId xmlns:p14="http://schemas.microsoft.com/office/powerpoint/2010/main" val="2896618695"/>
              </p:ext>
            </p:extLst>
          </p:nvPr>
        </p:nvGraphicFramePr>
        <p:xfrm>
          <a:off x="1335507" y="965101"/>
          <a:ext cx="10383252" cy="5531949"/>
        </p:xfrm>
        <a:graphic>
          <a:graphicData uri="http://schemas.openxmlformats.org/drawingml/2006/table">
            <a:tbl>
              <a:tblPr firstRow="1" firstCol="1" bandRow="1">
                <a:tableStyleId>{5C22544A-7EE6-4342-B048-85BDC9FD1C3A}</a:tableStyleId>
              </a:tblPr>
              <a:tblGrid>
                <a:gridCol w="2870116">
                  <a:extLst>
                    <a:ext uri="{9D8B030D-6E8A-4147-A177-3AD203B41FA5}">
                      <a16:colId xmlns:a16="http://schemas.microsoft.com/office/drawing/2014/main" val="3547938418"/>
                    </a:ext>
                  </a:extLst>
                </a:gridCol>
                <a:gridCol w="2870116">
                  <a:extLst>
                    <a:ext uri="{9D8B030D-6E8A-4147-A177-3AD203B41FA5}">
                      <a16:colId xmlns:a16="http://schemas.microsoft.com/office/drawing/2014/main" val="2423640334"/>
                    </a:ext>
                  </a:extLst>
                </a:gridCol>
                <a:gridCol w="2448597">
                  <a:extLst>
                    <a:ext uri="{9D8B030D-6E8A-4147-A177-3AD203B41FA5}">
                      <a16:colId xmlns:a16="http://schemas.microsoft.com/office/drawing/2014/main" val="3961730038"/>
                    </a:ext>
                  </a:extLst>
                </a:gridCol>
                <a:gridCol w="2194423">
                  <a:extLst>
                    <a:ext uri="{9D8B030D-6E8A-4147-A177-3AD203B41FA5}">
                      <a16:colId xmlns:a16="http://schemas.microsoft.com/office/drawing/2014/main" val="473528875"/>
                    </a:ext>
                  </a:extLst>
                </a:gridCol>
              </a:tblGrid>
              <a:tr h="652489">
                <a:tc>
                  <a:txBody>
                    <a:bodyPr/>
                    <a:lstStyle/>
                    <a:p>
                      <a:pPr algn="ctr">
                        <a:lnSpc>
                          <a:spcPct val="107000"/>
                        </a:lnSpc>
                        <a:spcAft>
                          <a:spcPts val="0"/>
                        </a:spcAft>
                      </a:pPr>
                      <a:r>
                        <a:rPr lang="fr-FR" sz="1400">
                          <a:effectLst/>
                        </a:rPr>
                        <a:t>Benchmarks </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dirty="0">
                          <a:effectLst/>
                        </a:rPr>
                        <a:t> </a:t>
                      </a:r>
                    </a:p>
                    <a:p>
                      <a:pPr algn="ctr">
                        <a:lnSpc>
                          <a:spcPct val="107000"/>
                        </a:lnSpc>
                        <a:spcAft>
                          <a:spcPts val="0"/>
                        </a:spcAft>
                      </a:pPr>
                      <a:r>
                        <a:rPr lang="fr-FR" sz="1400" dirty="0">
                          <a:effectLst/>
                        </a:rPr>
                        <a:t>Instance</a:t>
                      </a:r>
                      <a:endParaRPr lang="fr-FR" sz="1400" dirty="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Nombre de clauses satisfaites</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Taux de satisfiabilité</a:t>
                      </a:r>
                    </a:p>
                    <a:p>
                      <a:pPr algn="ctr">
                        <a:lnSpc>
                          <a:spcPct val="107000"/>
                        </a:lnSpc>
                        <a:spcAft>
                          <a:spcPts val="0"/>
                        </a:spcAft>
                      </a:pPr>
                      <a:r>
                        <a:rPr lang="fr-FR" sz="1400">
                          <a:effectLst/>
                        </a:rPr>
                        <a:t> </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extLst>
                  <a:ext uri="{0D108BD9-81ED-4DB2-BD59-A6C34878D82A}">
                    <a16:rowId xmlns:a16="http://schemas.microsoft.com/office/drawing/2014/main" val="1178737263"/>
                  </a:ext>
                </a:extLst>
              </a:tr>
              <a:tr h="243973">
                <a:tc rowSpan="10">
                  <a:txBody>
                    <a:bodyPr/>
                    <a:lstStyle/>
                    <a:p>
                      <a:pPr algn="ctr">
                        <a:lnSpc>
                          <a:spcPct val="107000"/>
                        </a:lnSpc>
                        <a:spcAft>
                          <a:spcPts val="0"/>
                        </a:spcAft>
                      </a:pPr>
                      <a:r>
                        <a:rPr lang="fr-FR" sz="1400" dirty="0">
                          <a:effectLst/>
                        </a:rPr>
                        <a:t>uf75</a:t>
                      </a:r>
                      <a:endParaRPr lang="fr-FR" sz="1400" dirty="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01</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323</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99.38%</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extLst>
                  <a:ext uri="{0D108BD9-81ED-4DB2-BD59-A6C34878D82A}">
                    <a16:rowId xmlns:a16="http://schemas.microsoft.com/office/drawing/2014/main" val="3487333853"/>
                  </a:ext>
                </a:extLst>
              </a:tr>
              <a:tr h="243973">
                <a:tc vMerge="1">
                  <a:txBody>
                    <a:bodyPr/>
                    <a:lstStyle/>
                    <a:p>
                      <a:endParaRPr lang="fr-FR"/>
                    </a:p>
                  </a:txBody>
                  <a:tcPr/>
                </a:tc>
                <a:tc>
                  <a:txBody>
                    <a:bodyPr/>
                    <a:lstStyle/>
                    <a:p>
                      <a:pPr algn="ctr">
                        <a:lnSpc>
                          <a:spcPct val="107000"/>
                        </a:lnSpc>
                        <a:spcAft>
                          <a:spcPts val="0"/>
                        </a:spcAft>
                      </a:pPr>
                      <a:r>
                        <a:rPr lang="fr-FR" sz="1400">
                          <a:effectLst/>
                        </a:rPr>
                        <a:t>02</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324</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99.69%</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extLst>
                  <a:ext uri="{0D108BD9-81ED-4DB2-BD59-A6C34878D82A}">
                    <a16:rowId xmlns:a16="http://schemas.microsoft.com/office/drawing/2014/main" val="1836425922"/>
                  </a:ext>
                </a:extLst>
              </a:tr>
              <a:tr h="243973">
                <a:tc vMerge="1">
                  <a:txBody>
                    <a:bodyPr/>
                    <a:lstStyle/>
                    <a:p>
                      <a:endParaRPr lang="fr-FR"/>
                    </a:p>
                  </a:txBody>
                  <a:tcPr/>
                </a:tc>
                <a:tc>
                  <a:txBody>
                    <a:bodyPr/>
                    <a:lstStyle/>
                    <a:p>
                      <a:pPr algn="ctr">
                        <a:lnSpc>
                          <a:spcPct val="107000"/>
                        </a:lnSpc>
                        <a:spcAft>
                          <a:spcPts val="0"/>
                        </a:spcAft>
                      </a:pPr>
                      <a:r>
                        <a:rPr lang="fr-FR" sz="1400">
                          <a:effectLst/>
                        </a:rPr>
                        <a:t>03</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322</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99.07%</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extLst>
                  <a:ext uri="{0D108BD9-81ED-4DB2-BD59-A6C34878D82A}">
                    <a16:rowId xmlns:a16="http://schemas.microsoft.com/office/drawing/2014/main" val="820909953"/>
                  </a:ext>
                </a:extLst>
              </a:tr>
              <a:tr h="243973">
                <a:tc vMerge="1">
                  <a:txBody>
                    <a:bodyPr/>
                    <a:lstStyle/>
                    <a:p>
                      <a:endParaRPr lang="fr-FR"/>
                    </a:p>
                  </a:txBody>
                  <a:tcPr/>
                </a:tc>
                <a:tc>
                  <a:txBody>
                    <a:bodyPr/>
                    <a:lstStyle/>
                    <a:p>
                      <a:pPr algn="ctr">
                        <a:lnSpc>
                          <a:spcPct val="107000"/>
                        </a:lnSpc>
                        <a:spcAft>
                          <a:spcPts val="0"/>
                        </a:spcAft>
                      </a:pPr>
                      <a:r>
                        <a:rPr lang="fr-FR" sz="1400">
                          <a:effectLst/>
                        </a:rPr>
                        <a:t>04</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320</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98.46%</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extLst>
                  <a:ext uri="{0D108BD9-81ED-4DB2-BD59-A6C34878D82A}">
                    <a16:rowId xmlns:a16="http://schemas.microsoft.com/office/drawing/2014/main" val="3758742513"/>
                  </a:ext>
                </a:extLst>
              </a:tr>
              <a:tr h="243973">
                <a:tc vMerge="1">
                  <a:txBody>
                    <a:bodyPr/>
                    <a:lstStyle/>
                    <a:p>
                      <a:endParaRPr lang="fr-FR"/>
                    </a:p>
                  </a:txBody>
                  <a:tcPr/>
                </a:tc>
                <a:tc>
                  <a:txBody>
                    <a:bodyPr/>
                    <a:lstStyle/>
                    <a:p>
                      <a:pPr algn="ctr">
                        <a:lnSpc>
                          <a:spcPct val="107000"/>
                        </a:lnSpc>
                        <a:spcAft>
                          <a:spcPts val="0"/>
                        </a:spcAft>
                      </a:pPr>
                      <a:r>
                        <a:rPr lang="fr-FR" sz="1400">
                          <a:effectLst/>
                        </a:rPr>
                        <a:t>05</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323</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99.38%</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extLst>
                  <a:ext uri="{0D108BD9-81ED-4DB2-BD59-A6C34878D82A}">
                    <a16:rowId xmlns:a16="http://schemas.microsoft.com/office/drawing/2014/main" val="1970733148"/>
                  </a:ext>
                </a:extLst>
              </a:tr>
              <a:tr h="243973">
                <a:tc vMerge="1">
                  <a:txBody>
                    <a:bodyPr/>
                    <a:lstStyle/>
                    <a:p>
                      <a:endParaRPr lang="fr-FR"/>
                    </a:p>
                  </a:txBody>
                  <a:tcPr/>
                </a:tc>
                <a:tc>
                  <a:txBody>
                    <a:bodyPr/>
                    <a:lstStyle/>
                    <a:p>
                      <a:pPr algn="ctr">
                        <a:lnSpc>
                          <a:spcPct val="107000"/>
                        </a:lnSpc>
                        <a:spcAft>
                          <a:spcPts val="0"/>
                        </a:spcAft>
                      </a:pPr>
                      <a:r>
                        <a:rPr lang="fr-FR" sz="1400">
                          <a:effectLst/>
                        </a:rPr>
                        <a:t>06</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323</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99.38%</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extLst>
                  <a:ext uri="{0D108BD9-81ED-4DB2-BD59-A6C34878D82A}">
                    <a16:rowId xmlns:a16="http://schemas.microsoft.com/office/drawing/2014/main" val="383804212"/>
                  </a:ext>
                </a:extLst>
              </a:tr>
              <a:tr h="243973">
                <a:tc vMerge="1">
                  <a:txBody>
                    <a:bodyPr/>
                    <a:lstStyle/>
                    <a:p>
                      <a:endParaRPr lang="fr-FR"/>
                    </a:p>
                  </a:txBody>
                  <a:tcPr/>
                </a:tc>
                <a:tc>
                  <a:txBody>
                    <a:bodyPr/>
                    <a:lstStyle/>
                    <a:p>
                      <a:pPr algn="ctr">
                        <a:lnSpc>
                          <a:spcPct val="107000"/>
                        </a:lnSpc>
                        <a:spcAft>
                          <a:spcPts val="0"/>
                        </a:spcAft>
                      </a:pPr>
                      <a:r>
                        <a:rPr lang="fr-FR" sz="1400">
                          <a:effectLst/>
                        </a:rPr>
                        <a:t>07</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317</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97.53%</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extLst>
                  <a:ext uri="{0D108BD9-81ED-4DB2-BD59-A6C34878D82A}">
                    <a16:rowId xmlns:a16="http://schemas.microsoft.com/office/drawing/2014/main" val="3159791246"/>
                  </a:ext>
                </a:extLst>
              </a:tr>
              <a:tr h="243973">
                <a:tc vMerge="1">
                  <a:txBody>
                    <a:bodyPr/>
                    <a:lstStyle/>
                    <a:p>
                      <a:endParaRPr lang="fr-FR"/>
                    </a:p>
                  </a:txBody>
                  <a:tcPr/>
                </a:tc>
                <a:tc>
                  <a:txBody>
                    <a:bodyPr/>
                    <a:lstStyle/>
                    <a:p>
                      <a:pPr algn="ctr">
                        <a:lnSpc>
                          <a:spcPct val="107000"/>
                        </a:lnSpc>
                        <a:spcAft>
                          <a:spcPts val="0"/>
                        </a:spcAft>
                      </a:pPr>
                      <a:r>
                        <a:rPr lang="fr-FR" sz="1400">
                          <a:effectLst/>
                        </a:rPr>
                        <a:t>08</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315</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96.92%</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extLst>
                  <a:ext uri="{0D108BD9-81ED-4DB2-BD59-A6C34878D82A}">
                    <a16:rowId xmlns:a16="http://schemas.microsoft.com/office/drawing/2014/main" val="2028826858"/>
                  </a:ext>
                </a:extLst>
              </a:tr>
              <a:tr h="243973">
                <a:tc vMerge="1">
                  <a:txBody>
                    <a:bodyPr/>
                    <a:lstStyle/>
                    <a:p>
                      <a:endParaRPr lang="fr-FR"/>
                    </a:p>
                  </a:txBody>
                  <a:tcPr/>
                </a:tc>
                <a:tc>
                  <a:txBody>
                    <a:bodyPr/>
                    <a:lstStyle/>
                    <a:p>
                      <a:pPr algn="ctr">
                        <a:lnSpc>
                          <a:spcPct val="107000"/>
                        </a:lnSpc>
                        <a:spcAft>
                          <a:spcPts val="0"/>
                        </a:spcAft>
                      </a:pPr>
                      <a:r>
                        <a:rPr lang="fr-FR" sz="1400">
                          <a:effectLst/>
                        </a:rPr>
                        <a:t>09</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318</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97.84%</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extLst>
                  <a:ext uri="{0D108BD9-81ED-4DB2-BD59-A6C34878D82A}">
                    <a16:rowId xmlns:a16="http://schemas.microsoft.com/office/drawing/2014/main" val="1813756801"/>
                  </a:ext>
                </a:extLst>
              </a:tr>
              <a:tr h="243973">
                <a:tc vMerge="1">
                  <a:txBody>
                    <a:bodyPr/>
                    <a:lstStyle/>
                    <a:p>
                      <a:endParaRPr lang="fr-FR"/>
                    </a:p>
                  </a:txBody>
                  <a:tcPr/>
                </a:tc>
                <a:tc>
                  <a:txBody>
                    <a:bodyPr/>
                    <a:lstStyle/>
                    <a:p>
                      <a:pPr algn="ctr">
                        <a:lnSpc>
                          <a:spcPct val="107000"/>
                        </a:lnSpc>
                        <a:spcAft>
                          <a:spcPts val="0"/>
                        </a:spcAft>
                      </a:pPr>
                      <a:r>
                        <a:rPr lang="fr-FR" sz="1400">
                          <a:effectLst/>
                        </a:rPr>
                        <a:t>10</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318</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97.84%</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extLst>
                  <a:ext uri="{0D108BD9-81ED-4DB2-BD59-A6C34878D82A}">
                    <a16:rowId xmlns:a16="http://schemas.microsoft.com/office/drawing/2014/main" val="3692210603"/>
                  </a:ext>
                </a:extLst>
              </a:tr>
              <a:tr h="243973">
                <a:tc rowSpan="10">
                  <a:txBody>
                    <a:bodyPr/>
                    <a:lstStyle/>
                    <a:p>
                      <a:pPr algn="ctr">
                        <a:lnSpc>
                          <a:spcPct val="107000"/>
                        </a:lnSpc>
                        <a:spcAft>
                          <a:spcPts val="0"/>
                        </a:spcAft>
                      </a:pPr>
                      <a:r>
                        <a:rPr lang="fr-FR" sz="1400">
                          <a:effectLst/>
                        </a:rPr>
                        <a:t>uuf75</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01</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320</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98.46%</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extLst>
                  <a:ext uri="{0D108BD9-81ED-4DB2-BD59-A6C34878D82A}">
                    <a16:rowId xmlns:a16="http://schemas.microsoft.com/office/drawing/2014/main" val="1712873060"/>
                  </a:ext>
                </a:extLst>
              </a:tr>
              <a:tr h="243973">
                <a:tc vMerge="1">
                  <a:txBody>
                    <a:bodyPr/>
                    <a:lstStyle/>
                    <a:p>
                      <a:endParaRPr lang="fr-FR"/>
                    </a:p>
                  </a:txBody>
                  <a:tcPr/>
                </a:tc>
                <a:tc>
                  <a:txBody>
                    <a:bodyPr/>
                    <a:lstStyle/>
                    <a:p>
                      <a:pPr algn="ctr">
                        <a:lnSpc>
                          <a:spcPct val="107000"/>
                        </a:lnSpc>
                        <a:spcAft>
                          <a:spcPts val="0"/>
                        </a:spcAft>
                      </a:pPr>
                      <a:r>
                        <a:rPr lang="fr-FR" sz="1400">
                          <a:effectLst/>
                        </a:rPr>
                        <a:t>02</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319</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98.15%</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extLst>
                  <a:ext uri="{0D108BD9-81ED-4DB2-BD59-A6C34878D82A}">
                    <a16:rowId xmlns:a16="http://schemas.microsoft.com/office/drawing/2014/main" val="2301264653"/>
                  </a:ext>
                </a:extLst>
              </a:tr>
              <a:tr h="243973">
                <a:tc vMerge="1">
                  <a:txBody>
                    <a:bodyPr/>
                    <a:lstStyle/>
                    <a:p>
                      <a:endParaRPr lang="fr-FR"/>
                    </a:p>
                  </a:txBody>
                  <a:tcPr/>
                </a:tc>
                <a:tc>
                  <a:txBody>
                    <a:bodyPr/>
                    <a:lstStyle/>
                    <a:p>
                      <a:pPr algn="ctr">
                        <a:lnSpc>
                          <a:spcPct val="107000"/>
                        </a:lnSpc>
                        <a:spcAft>
                          <a:spcPts val="0"/>
                        </a:spcAft>
                      </a:pPr>
                      <a:r>
                        <a:rPr lang="fr-FR" sz="1400">
                          <a:effectLst/>
                        </a:rPr>
                        <a:t>03</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318</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97.84%</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extLst>
                  <a:ext uri="{0D108BD9-81ED-4DB2-BD59-A6C34878D82A}">
                    <a16:rowId xmlns:a16="http://schemas.microsoft.com/office/drawing/2014/main" val="1372178830"/>
                  </a:ext>
                </a:extLst>
              </a:tr>
              <a:tr h="243973">
                <a:tc vMerge="1">
                  <a:txBody>
                    <a:bodyPr/>
                    <a:lstStyle/>
                    <a:p>
                      <a:endParaRPr lang="fr-FR"/>
                    </a:p>
                  </a:txBody>
                  <a:tcPr/>
                </a:tc>
                <a:tc>
                  <a:txBody>
                    <a:bodyPr/>
                    <a:lstStyle/>
                    <a:p>
                      <a:pPr algn="ctr">
                        <a:lnSpc>
                          <a:spcPct val="107000"/>
                        </a:lnSpc>
                        <a:spcAft>
                          <a:spcPts val="0"/>
                        </a:spcAft>
                      </a:pPr>
                      <a:r>
                        <a:rPr lang="fr-FR" sz="1400">
                          <a:effectLst/>
                        </a:rPr>
                        <a:t>04</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319</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98.15%</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extLst>
                  <a:ext uri="{0D108BD9-81ED-4DB2-BD59-A6C34878D82A}">
                    <a16:rowId xmlns:a16="http://schemas.microsoft.com/office/drawing/2014/main" val="654391381"/>
                  </a:ext>
                </a:extLst>
              </a:tr>
              <a:tr h="243973">
                <a:tc vMerge="1">
                  <a:txBody>
                    <a:bodyPr/>
                    <a:lstStyle/>
                    <a:p>
                      <a:endParaRPr lang="fr-FR"/>
                    </a:p>
                  </a:txBody>
                  <a:tcPr/>
                </a:tc>
                <a:tc>
                  <a:txBody>
                    <a:bodyPr/>
                    <a:lstStyle/>
                    <a:p>
                      <a:pPr algn="ctr">
                        <a:lnSpc>
                          <a:spcPct val="107000"/>
                        </a:lnSpc>
                        <a:spcAft>
                          <a:spcPts val="0"/>
                        </a:spcAft>
                      </a:pPr>
                      <a:r>
                        <a:rPr lang="fr-FR" sz="1400">
                          <a:effectLst/>
                        </a:rPr>
                        <a:t>05</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320</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98.46%</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extLst>
                  <a:ext uri="{0D108BD9-81ED-4DB2-BD59-A6C34878D82A}">
                    <a16:rowId xmlns:a16="http://schemas.microsoft.com/office/drawing/2014/main" val="2238938690"/>
                  </a:ext>
                </a:extLst>
              </a:tr>
              <a:tr h="243973">
                <a:tc vMerge="1">
                  <a:txBody>
                    <a:bodyPr/>
                    <a:lstStyle/>
                    <a:p>
                      <a:endParaRPr lang="fr-FR"/>
                    </a:p>
                  </a:txBody>
                  <a:tcPr/>
                </a:tc>
                <a:tc>
                  <a:txBody>
                    <a:bodyPr/>
                    <a:lstStyle/>
                    <a:p>
                      <a:pPr algn="ctr">
                        <a:lnSpc>
                          <a:spcPct val="107000"/>
                        </a:lnSpc>
                        <a:spcAft>
                          <a:spcPts val="0"/>
                        </a:spcAft>
                      </a:pPr>
                      <a:r>
                        <a:rPr lang="fr-FR" sz="1400">
                          <a:effectLst/>
                        </a:rPr>
                        <a:t>06</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320</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98.46%</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extLst>
                  <a:ext uri="{0D108BD9-81ED-4DB2-BD59-A6C34878D82A}">
                    <a16:rowId xmlns:a16="http://schemas.microsoft.com/office/drawing/2014/main" val="502874968"/>
                  </a:ext>
                </a:extLst>
              </a:tr>
              <a:tr h="243973">
                <a:tc vMerge="1">
                  <a:txBody>
                    <a:bodyPr/>
                    <a:lstStyle/>
                    <a:p>
                      <a:endParaRPr lang="fr-FR"/>
                    </a:p>
                  </a:txBody>
                  <a:tcPr/>
                </a:tc>
                <a:tc>
                  <a:txBody>
                    <a:bodyPr/>
                    <a:lstStyle/>
                    <a:p>
                      <a:pPr algn="ctr">
                        <a:lnSpc>
                          <a:spcPct val="107000"/>
                        </a:lnSpc>
                        <a:spcAft>
                          <a:spcPts val="0"/>
                        </a:spcAft>
                      </a:pPr>
                      <a:r>
                        <a:rPr lang="fr-FR" sz="1400">
                          <a:effectLst/>
                        </a:rPr>
                        <a:t>07</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322</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99.07%</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extLst>
                  <a:ext uri="{0D108BD9-81ED-4DB2-BD59-A6C34878D82A}">
                    <a16:rowId xmlns:a16="http://schemas.microsoft.com/office/drawing/2014/main" val="2749807852"/>
                  </a:ext>
                </a:extLst>
              </a:tr>
              <a:tr h="243973">
                <a:tc vMerge="1">
                  <a:txBody>
                    <a:bodyPr/>
                    <a:lstStyle/>
                    <a:p>
                      <a:endParaRPr lang="fr-FR"/>
                    </a:p>
                  </a:txBody>
                  <a:tcPr/>
                </a:tc>
                <a:tc>
                  <a:txBody>
                    <a:bodyPr/>
                    <a:lstStyle/>
                    <a:p>
                      <a:pPr algn="ctr">
                        <a:lnSpc>
                          <a:spcPct val="107000"/>
                        </a:lnSpc>
                        <a:spcAft>
                          <a:spcPts val="0"/>
                        </a:spcAft>
                      </a:pPr>
                      <a:r>
                        <a:rPr lang="fr-FR" sz="1400">
                          <a:effectLst/>
                        </a:rPr>
                        <a:t>08</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315</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96.92%</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extLst>
                  <a:ext uri="{0D108BD9-81ED-4DB2-BD59-A6C34878D82A}">
                    <a16:rowId xmlns:a16="http://schemas.microsoft.com/office/drawing/2014/main" val="3817095159"/>
                  </a:ext>
                </a:extLst>
              </a:tr>
              <a:tr h="243973">
                <a:tc vMerge="1">
                  <a:txBody>
                    <a:bodyPr/>
                    <a:lstStyle/>
                    <a:p>
                      <a:endParaRPr lang="fr-FR"/>
                    </a:p>
                  </a:txBody>
                  <a:tcPr/>
                </a:tc>
                <a:tc>
                  <a:txBody>
                    <a:bodyPr/>
                    <a:lstStyle/>
                    <a:p>
                      <a:pPr algn="ctr">
                        <a:lnSpc>
                          <a:spcPct val="107000"/>
                        </a:lnSpc>
                        <a:spcAft>
                          <a:spcPts val="0"/>
                        </a:spcAft>
                      </a:pPr>
                      <a:r>
                        <a:rPr lang="fr-FR" sz="1400">
                          <a:effectLst/>
                        </a:rPr>
                        <a:t>09</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317</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97.53%</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extLst>
                  <a:ext uri="{0D108BD9-81ED-4DB2-BD59-A6C34878D82A}">
                    <a16:rowId xmlns:a16="http://schemas.microsoft.com/office/drawing/2014/main" val="872702073"/>
                  </a:ext>
                </a:extLst>
              </a:tr>
              <a:tr h="243973">
                <a:tc vMerge="1">
                  <a:txBody>
                    <a:bodyPr/>
                    <a:lstStyle/>
                    <a:p>
                      <a:endParaRPr lang="fr-FR"/>
                    </a:p>
                  </a:txBody>
                  <a:tcPr/>
                </a:tc>
                <a:tc>
                  <a:txBody>
                    <a:bodyPr/>
                    <a:lstStyle/>
                    <a:p>
                      <a:pPr algn="ctr">
                        <a:lnSpc>
                          <a:spcPct val="107000"/>
                        </a:lnSpc>
                        <a:spcAft>
                          <a:spcPts val="0"/>
                        </a:spcAft>
                      </a:pPr>
                      <a:r>
                        <a:rPr lang="fr-FR" sz="1400">
                          <a:effectLst/>
                        </a:rPr>
                        <a:t>10</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a:effectLst/>
                        </a:rPr>
                        <a:t>309</a:t>
                      </a:r>
                      <a:endParaRPr lang="fr-FR" sz="140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tc>
                  <a:txBody>
                    <a:bodyPr/>
                    <a:lstStyle/>
                    <a:p>
                      <a:pPr algn="ctr">
                        <a:lnSpc>
                          <a:spcPct val="107000"/>
                        </a:lnSpc>
                        <a:spcAft>
                          <a:spcPts val="0"/>
                        </a:spcAft>
                      </a:pPr>
                      <a:r>
                        <a:rPr lang="fr-FR" sz="1400" dirty="0">
                          <a:effectLst/>
                        </a:rPr>
                        <a:t>95.07%</a:t>
                      </a:r>
                      <a:endParaRPr lang="fr-FR" sz="1400" dirty="0">
                        <a:effectLst/>
                        <a:latin typeface="Calibri" panose="020F0502020204030204" pitchFamily="34" charset="0"/>
                        <a:ea typeface="Calibri" panose="020F0502020204030204" pitchFamily="34" charset="0"/>
                        <a:cs typeface="Arial" panose="020B0604020202020204" pitchFamily="34" charset="0"/>
                      </a:endParaRPr>
                    </a:p>
                  </a:txBody>
                  <a:tcPr marL="47659" marR="47659" marT="0" marB="0"/>
                </a:tc>
                <a:extLst>
                  <a:ext uri="{0D108BD9-81ED-4DB2-BD59-A6C34878D82A}">
                    <a16:rowId xmlns:a16="http://schemas.microsoft.com/office/drawing/2014/main" val="2173292308"/>
                  </a:ext>
                </a:extLst>
              </a:tr>
            </a:tbl>
          </a:graphicData>
        </a:graphic>
      </p:graphicFrame>
      <p:pic>
        <p:nvPicPr>
          <p:cNvPr id="3" name="Image 2">
            <a:extLst>
              <a:ext uri="{FF2B5EF4-FFF2-40B4-BE49-F238E27FC236}">
                <a16:creationId xmlns:a16="http://schemas.microsoft.com/office/drawing/2014/main" id="{FF4DE6B2-1E11-4FFF-AE6D-6D55C65A7E4F}"/>
              </a:ext>
            </a:extLst>
          </p:cNvPr>
          <p:cNvPicPr/>
          <p:nvPr/>
        </p:nvPicPr>
        <p:blipFill>
          <a:blip r:embed="rId3"/>
          <a:stretch>
            <a:fillRect/>
          </a:stretch>
        </p:blipFill>
        <p:spPr>
          <a:xfrm>
            <a:off x="1335507" y="965101"/>
            <a:ext cx="10623882" cy="5531949"/>
          </a:xfrm>
          <a:prstGeom prst="rect">
            <a:avLst/>
          </a:prstGeom>
        </p:spPr>
      </p:pic>
      <p:sp>
        <p:nvSpPr>
          <p:cNvPr id="4" name="Rectangle 3">
            <a:extLst>
              <a:ext uri="{FF2B5EF4-FFF2-40B4-BE49-F238E27FC236}">
                <a16:creationId xmlns:a16="http://schemas.microsoft.com/office/drawing/2014/main" id="{CAF9710B-2EF2-4792-AD6F-B9B640D52EF7}"/>
              </a:ext>
            </a:extLst>
          </p:cNvPr>
          <p:cNvSpPr/>
          <p:nvPr/>
        </p:nvSpPr>
        <p:spPr>
          <a:xfrm>
            <a:off x="1592625" y="96252"/>
            <a:ext cx="10150196" cy="769441"/>
          </a:xfrm>
          <a:prstGeom prst="rect">
            <a:avLst/>
          </a:prstGeom>
        </p:spPr>
        <p:txBody>
          <a:bodyPr wrap="square">
            <a:spAutoFit/>
          </a:bodyPr>
          <a:lstStyle/>
          <a:p>
            <a:pPr>
              <a:spcBef>
                <a:spcPts val="595"/>
              </a:spcBef>
              <a:spcAft>
                <a:spcPts val="595"/>
              </a:spcAft>
            </a:pPr>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Résultat obtenus AG :</a:t>
            </a:r>
          </a:p>
        </p:txBody>
      </p:sp>
      <p:sp>
        <p:nvSpPr>
          <p:cNvPr id="5" name="ZoneTexte 4">
            <a:extLst>
              <a:ext uri="{FF2B5EF4-FFF2-40B4-BE49-F238E27FC236}">
                <a16:creationId xmlns:a16="http://schemas.microsoft.com/office/drawing/2014/main" id="{E6D1EA14-1DB6-4934-B6BE-AF77ECE84868}"/>
              </a:ext>
            </a:extLst>
          </p:cNvPr>
          <p:cNvSpPr txBox="1"/>
          <p:nvPr/>
        </p:nvSpPr>
        <p:spPr>
          <a:xfrm>
            <a:off x="11646568" y="6449732"/>
            <a:ext cx="493294" cy="369332"/>
          </a:xfrm>
          <a:prstGeom prst="rect">
            <a:avLst/>
          </a:prstGeom>
          <a:noFill/>
        </p:spPr>
        <p:txBody>
          <a:bodyPr wrap="square" rtlCol="0">
            <a:spAutoFit/>
          </a:bodyPr>
          <a:lstStyle/>
          <a:p>
            <a:r>
              <a:rPr lang="fr-FR" dirty="0"/>
              <a:t>35</a:t>
            </a:r>
          </a:p>
        </p:txBody>
      </p:sp>
    </p:spTree>
    <p:extLst>
      <p:ext uri="{BB962C8B-B14F-4D97-AF65-F5344CB8AC3E}">
        <p14:creationId xmlns:p14="http://schemas.microsoft.com/office/powerpoint/2010/main" val="145357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6013F3-2056-4CB3-84C1-3FDBCCAA116E}"/>
              </a:ext>
            </a:extLst>
          </p:cNvPr>
          <p:cNvSpPr/>
          <p:nvPr/>
        </p:nvSpPr>
        <p:spPr>
          <a:xfrm>
            <a:off x="1275347" y="1567018"/>
            <a:ext cx="10720137" cy="3296736"/>
          </a:xfrm>
          <a:prstGeom prst="rect">
            <a:avLst/>
          </a:prstGeom>
        </p:spPr>
        <p:txBody>
          <a:bodyPr wrap="square">
            <a:spAutoFit/>
          </a:bodyPr>
          <a:lstStyle/>
          <a:p>
            <a:pPr>
              <a:lnSpc>
                <a:spcPct val="107000"/>
              </a:lnSpc>
              <a:spcAft>
                <a:spcPts val="800"/>
              </a:spcAft>
            </a:pPr>
            <a:r>
              <a:rPr lang="fr-FR" sz="2800" dirty="0">
                <a:latin typeface="Times New Roman" panose="02020603050405020304" pitchFamily="18" charset="0"/>
                <a:ea typeface="Calibri" panose="020F0502020204030204" pitchFamily="34" charset="0"/>
                <a:cs typeface="Arial" panose="020B0604020202020204" pitchFamily="34" charset="0"/>
              </a:rPr>
              <a:t>Cette partie du projet nous a permis de confirmer qu’il est souvent impossible de résoudre des problèmes de très grande taille comme le problème SAT, avec des méthodes de résolution exhaustives ou en utilisant des heuristiques, car ces dernières sont coûteuses en termes de temps et/ou espace mémoire, Pour cela l’utilisation de méthodes plus performantes comme les métaheuristiques qui donnent des résultats de meilleure qualité e temps très réduit devient une nécessité.</a:t>
            </a:r>
            <a:endParaRPr lang="fr-FR" sz="2800" dirty="0">
              <a:latin typeface="Calibri" panose="020F0502020204030204" pitchFamily="34"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1D924773-A844-4148-B97E-653D37596996}"/>
              </a:ext>
            </a:extLst>
          </p:cNvPr>
          <p:cNvSpPr/>
          <p:nvPr/>
        </p:nvSpPr>
        <p:spPr>
          <a:xfrm>
            <a:off x="1592625" y="96252"/>
            <a:ext cx="10150196" cy="769441"/>
          </a:xfrm>
          <a:prstGeom prst="rect">
            <a:avLst/>
          </a:prstGeom>
        </p:spPr>
        <p:txBody>
          <a:bodyPr wrap="square">
            <a:spAutoFit/>
          </a:bodyPr>
          <a:lstStyle/>
          <a:p>
            <a:pPr>
              <a:spcBef>
                <a:spcPts val="595"/>
              </a:spcBef>
              <a:spcAft>
                <a:spcPts val="595"/>
              </a:spcAft>
            </a:pPr>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Conclusion</a:t>
            </a:r>
            <a:r>
              <a:rPr lang="fr-FR" sz="36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 :</a:t>
            </a:r>
          </a:p>
        </p:txBody>
      </p:sp>
      <p:sp>
        <p:nvSpPr>
          <p:cNvPr id="5" name="ZoneTexte 4">
            <a:extLst>
              <a:ext uri="{FF2B5EF4-FFF2-40B4-BE49-F238E27FC236}">
                <a16:creationId xmlns:a16="http://schemas.microsoft.com/office/drawing/2014/main" id="{67BDA17E-7D80-4EAC-AD0A-4D5118FEDF6F}"/>
              </a:ext>
            </a:extLst>
          </p:cNvPr>
          <p:cNvSpPr txBox="1"/>
          <p:nvPr/>
        </p:nvSpPr>
        <p:spPr>
          <a:xfrm>
            <a:off x="11646568" y="6449732"/>
            <a:ext cx="493294" cy="369332"/>
          </a:xfrm>
          <a:prstGeom prst="rect">
            <a:avLst/>
          </a:prstGeom>
          <a:noFill/>
        </p:spPr>
        <p:txBody>
          <a:bodyPr wrap="square" rtlCol="0">
            <a:spAutoFit/>
          </a:bodyPr>
          <a:lstStyle/>
          <a:p>
            <a:r>
              <a:rPr lang="fr-FR" dirty="0"/>
              <a:t>36</a:t>
            </a:r>
          </a:p>
        </p:txBody>
      </p:sp>
    </p:spTree>
    <p:extLst>
      <p:ext uri="{BB962C8B-B14F-4D97-AF65-F5344CB8AC3E}">
        <p14:creationId xmlns:p14="http://schemas.microsoft.com/office/powerpoint/2010/main" val="2455890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A714EB-9FCD-4DB5-87C6-FAAAC36234C1}"/>
              </a:ext>
            </a:extLst>
          </p:cNvPr>
          <p:cNvSpPr/>
          <p:nvPr/>
        </p:nvSpPr>
        <p:spPr>
          <a:xfrm>
            <a:off x="1317356" y="0"/>
            <a:ext cx="10874644" cy="10735696"/>
          </a:xfrm>
          <a:prstGeom prst="rect">
            <a:avLst/>
          </a:prstGeom>
        </p:spPr>
        <p:txBody>
          <a:bodyPr wrap="square">
            <a:spAutoFit/>
          </a:bodyPr>
          <a:lstStyle/>
          <a:p>
            <a:pPr>
              <a:lnSpc>
                <a:spcPct val="107000"/>
              </a:lnSpc>
              <a:spcBef>
                <a:spcPts val="200"/>
              </a:spcBef>
              <a:spcAft>
                <a:spcPts val="0"/>
              </a:spcAft>
            </a:pPr>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Les algorithmes de résolution:</a:t>
            </a:r>
            <a:r>
              <a:rPr lang="fr-FR" sz="4400" b="1" kern="0" dirty="0">
                <a:solidFill>
                  <a:srgbClr val="0091C7"/>
                </a:solidFill>
                <a:effectLst>
                  <a:outerShdw blurRad="38100" dist="38100" dir="2700000" algn="tl">
                    <a:srgbClr val="000000">
                      <a:alpha val="43137"/>
                    </a:srgbClr>
                  </a:outerShdw>
                </a:effectLst>
                <a:latin typeface="+mj-lt"/>
                <a:cs typeface="Times New Roman" panose="02020603050405020304" pitchFamily="18" charset="0"/>
              </a:rPr>
              <a:t> </a:t>
            </a:r>
            <a:endParaRPr lang="fr-FR" sz="3200" b="1" kern="0" dirty="0">
              <a:solidFill>
                <a:srgbClr val="0091C7"/>
              </a:solidFill>
              <a:effectLst>
                <a:outerShdw blurRad="38100" dist="38100" dir="2700000" algn="tl">
                  <a:srgbClr val="000000">
                    <a:alpha val="43137"/>
                  </a:srgbClr>
                </a:outerShdw>
              </a:effectLst>
              <a:latin typeface="+mj-lt"/>
              <a:cs typeface="Times New Roman" panose="02020603050405020304" pitchFamily="18" charset="0"/>
            </a:endParaRPr>
          </a:p>
          <a:p>
            <a:pPr>
              <a:lnSpc>
                <a:spcPct val="107000"/>
              </a:lnSpc>
              <a:spcBef>
                <a:spcPts val="200"/>
              </a:spcBef>
              <a:spcAft>
                <a:spcPts val="0"/>
              </a:spcAft>
            </a:pPr>
            <a:r>
              <a:rPr lang="fr-FR" sz="2800" b="1" kern="0" dirty="0">
                <a:solidFill>
                  <a:srgbClr val="1F3763"/>
                </a:solidFill>
                <a:effectLst>
                  <a:outerShdw blurRad="38100" dist="38100" dir="2700000" algn="tl">
                    <a:srgbClr val="000000">
                      <a:alpha val="43137"/>
                    </a:srgbClr>
                  </a:outerShdw>
                </a:effectLst>
                <a:latin typeface="+mj-lt"/>
                <a:cs typeface="Times New Roman" panose="02020603050405020304" pitchFamily="18" charset="0"/>
              </a:rPr>
              <a:t>3-Ants </a:t>
            </a:r>
            <a:r>
              <a:rPr lang="fr-FR" sz="2800" b="1" kern="0" dirty="0" err="1">
                <a:solidFill>
                  <a:srgbClr val="1F3763"/>
                </a:solidFill>
                <a:effectLst>
                  <a:outerShdw blurRad="38100" dist="38100" dir="2700000" algn="tl">
                    <a:srgbClr val="000000">
                      <a:alpha val="43137"/>
                    </a:srgbClr>
                  </a:outerShdw>
                </a:effectLst>
                <a:latin typeface="+mj-lt"/>
                <a:cs typeface="Times New Roman" panose="02020603050405020304" pitchFamily="18" charset="0"/>
              </a:rPr>
              <a:t>colony</a:t>
            </a:r>
            <a:r>
              <a:rPr lang="fr-FR" sz="2800" b="1" kern="0" dirty="0">
                <a:solidFill>
                  <a:srgbClr val="1F3763"/>
                </a:solidFill>
                <a:effectLst>
                  <a:outerShdw blurRad="38100" dist="38100" dir="2700000" algn="tl">
                    <a:srgbClr val="000000">
                      <a:alpha val="43137"/>
                    </a:srgbClr>
                  </a:outerShdw>
                </a:effectLst>
                <a:latin typeface="+mj-lt"/>
                <a:cs typeface="Times New Roman" panose="02020603050405020304" pitchFamily="18" charset="0"/>
              </a:rPr>
              <a:t> </a:t>
            </a:r>
            <a:r>
              <a:rPr lang="fr-FR" sz="2800" b="1" kern="0" dirty="0" err="1">
                <a:solidFill>
                  <a:srgbClr val="1F3763"/>
                </a:solidFill>
                <a:effectLst>
                  <a:outerShdw blurRad="38100" dist="38100" dir="2700000" algn="tl">
                    <a:srgbClr val="000000">
                      <a:alpha val="43137"/>
                    </a:srgbClr>
                  </a:outerShdw>
                </a:effectLst>
                <a:latin typeface="+mj-lt"/>
                <a:cs typeface="Times New Roman" panose="02020603050405020304" pitchFamily="18" charset="0"/>
              </a:rPr>
              <a:t>optmization</a:t>
            </a:r>
            <a:r>
              <a:rPr lang="fr-FR" sz="2800" b="1" kern="0" dirty="0">
                <a:solidFill>
                  <a:srgbClr val="1F3763"/>
                </a:solidFill>
                <a:effectLst>
                  <a:outerShdw blurRad="38100" dist="38100" dir="2700000" algn="tl">
                    <a:srgbClr val="000000">
                      <a:alpha val="43137"/>
                    </a:srgbClr>
                  </a:outerShdw>
                </a:effectLst>
                <a:latin typeface="+mj-lt"/>
                <a:cs typeface="Times New Roman" panose="02020603050405020304" pitchFamily="18" charset="0"/>
              </a:rPr>
              <a:t> :</a:t>
            </a:r>
          </a:p>
          <a:p>
            <a:pPr>
              <a:lnSpc>
                <a:spcPct val="107000"/>
              </a:lnSpc>
              <a:spcBef>
                <a:spcPts val="200"/>
              </a:spcBef>
              <a:spcAft>
                <a:spcPts val="0"/>
              </a:spcAft>
            </a:pPr>
            <a:r>
              <a:rPr lang="fr-FR" sz="2800" b="1" kern="0" dirty="0">
                <a:solidFill>
                  <a:srgbClr val="1F3763"/>
                </a:solidFill>
                <a:effectLst>
                  <a:outerShdw blurRad="38100" dist="38100" dir="2700000" algn="tl">
                    <a:srgbClr val="000000">
                      <a:alpha val="43137"/>
                    </a:srgbClr>
                  </a:outerShdw>
                </a:effectLst>
                <a:latin typeface="+mj-lt"/>
                <a:cs typeface="Times New Roman" panose="02020603050405020304" pitchFamily="18" charset="0"/>
              </a:rPr>
              <a:t> </a:t>
            </a:r>
          </a:p>
          <a:p>
            <a:pPr>
              <a:lnSpc>
                <a:spcPct val="107000"/>
              </a:lnSpc>
              <a:spcBef>
                <a:spcPts val="200"/>
              </a:spcBef>
            </a:pPr>
            <a:r>
              <a:rPr lang="fr-FR" sz="2800" dirty="0">
                <a:latin typeface="Times New Roman" panose="02020603050405020304" pitchFamily="18" charset="0"/>
                <a:cs typeface="Times New Roman" panose="02020603050405020304" pitchFamily="18" charset="0"/>
              </a:rPr>
              <a:t>Les algorithmes de colonies de fourmis (en anglais, </a:t>
            </a:r>
            <a:r>
              <a:rPr lang="fr-FR" sz="2800" i="1" dirty="0" err="1">
                <a:latin typeface="Times New Roman" panose="02020603050405020304" pitchFamily="18" charset="0"/>
                <a:cs typeface="Times New Roman" panose="02020603050405020304" pitchFamily="18" charset="0"/>
              </a:rPr>
              <a:t>ant</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colony</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optimization</a:t>
            </a:r>
            <a:r>
              <a:rPr lang="fr-FR" sz="2800" i="1" dirty="0">
                <a:latin typeface="Times New Roman" panose="02020603050405020304" pitchFamily="18" charset="0"/>
                <a:cs typeface="Times New Roman" panose="02020603050405020304" pitchFamily="18" charset="0"/>
              </a:rPr>
              <a:t>,</a:t>
            </a:r>
            <a:r>
              <a:rPr lang="fr-FR" sz="2800" dirty="0">
                <a:latin typeface="Times New Roman" panose="02020603050405020304" pitchFamily="18" charset="0"/>
                <a:cs typeface="Times New Roman" panose="02020603050405020304" pitchFamily="18" charset="0"/>
              </a:rPr>
              <a:t> ou </a:t>
            </a:r>
            <a:r>
              <a:rPr lang="fr-FR" sz="2800" i="1" dirty="0">
                <a:latin typeface="Times New Roman" panose="02020603050405020304" pitchFamily="18" charset="0"/>
                <a:cs typeface="Times New Roman" panose="02020603050405020304" pitchFamily="18" charset="0"/>
              </a:rPr>
              <a:t>ACO</a:t>
            </a:r>
            <a:r>
              <a:rPr lang="fr-FR" sz="2800" dirty="0">
                <a:latin typeface="Times New Roman" panose="02020603050405020304" pitchFamily="18" charset="0"/>
                <a:cs typeface="Times New Roman" panose="02020603050405020304" pitchFamily="18" charset="0"/>
              </a:rPr>
              <a:t>) sont des </a:t>
            </a:r>
            <a:r>
              <a:rPr lang="fr-FR" sz="2800" u="sng" dirty="0">
                <a:latin typeface="Times New Roman" panose="02020603050405020304" pitchFamily="18" charset="0"/>
                <a:cs typeface="Times New Roman" panose="02020603050405020304" pitchFamily="18" charset="0"/>
                <a:hlinkClick r:id="rId3" tooltip="Algorithmique"/>
              </a:rPr>
              <a:t>algorithmes</a:t>
            </a:r>
            <a:r>
              <a:rPr lang="fr-FR" sz="2800" dirty="0">
                <a:latin typeface="Times New Roman" panose="02020603050405020304" pitchFamily="18" charset="0"/>
                <a:cs typeface="Times New Roman" panose="02020603050405020304" pitchFamily="18" charset="0"/>
              </a:rPr>
              <a:t> inspirés du </a:t>
            </a:r>
            <a:r>
              <a:rPr lang="fr-FR" sz="2800" u="sng" dirty="0">
                <a:latin typeface="Times New Roman" panose="02020603050405020304" pitchFamily="18" charset="0"/>
                <a:cs typeface="Times New Roman" panose="02020603050405020304" pitchFamily="18" charset="0"/>
                <a:hlinkClick r:id="rId4" tooltip="Comportement"/>
              </a:rPr>
              <a:t>comportement</a:t>
            </a:r>
            <a:r>
              <a:rPr lang="fr-FR" sz="2800" dirty="0">
                <a:latin typeface="Times New Roman" panose="02020603050405020304" pitchFamily="18" charset="0"/>
                <a:cs typeface="Times New Roman" panose="02020603050405020304" pitchFamily="18" charset="0"/>
              </a:rPr>
              <a:t> des </a:t>
            </a:r>
            <a:r>
              <a:rPr lang="fr-FR" sz="2800" u="sng" dirty="0">
                <a:latin typeface="Times New Roman" panose="02020603050405020304" pitchFamily="18" charset="0"/>
                <a:cs typeface="Times New Roman" panose="02020603050405020304" pitchFamily="18" charset="0"/>
                <a:hlinkClick r:id="rId5" tooltip="Fourmi"/>
              </a:rPr>
              <a:t>fourmis</a:t>
            </a:r>
            <a:r>
              <a:rPr lang="fr-FR" sz="2800" dirty="0">
                <a:latin typeface="Times New Roman" panose="02020603050405020304" pitchFamily="18" charset="0"/>
                <a:cs typeface="Times New Roman" panose="02020603050405020304" pitchFamily="18" charset="0"/>
              </a:rPr>
              <a:t>, et qui constituent une famille de </a:t>
            </a:r>
            <a:r>
              <a:rPr lang="fr-FR" sz="2800" u="sng" dirty="0">
                <a:latin typeface="Times New Roman" panose="02020603050405020304" pitchFamily="18" charset="0"/>
                <a:cs typeface="Times New Roman" panose="02020603050405020304" pitchFamily="18" charset="0"/>
                <a:hlinkClick r:id="rId6" tooltip="Métaheuristique"/>
              </a:rPr>
              <a:t>métaheuristiques</a:t>
            </a:r>
            <a:r>
              <a:rPr lang="fr-FR" sz="2800" dirty="0">
                <a:latin typeface="Times New Roman" panose="02020603050405020304" pitchFamily="18" charset="0"/>
                <a:cs typeface="Times New Roman" panose="02020603050405020304" pitchFamily="18" charset="0"/>
              </a:rPr>
              <a:t> d’</a:t>
            </a:r>
            <a:r>
              <a:rPr lang="fr-FR" sz="2800" u="sng" dirty="0">
                <a:latin typeface="Times New Roman" panose="02020603050405020304" pitchFamily="18" charset="0"/>
                <a:cs typeface="Times New Roman" panose="02020603050405020304" pitchFamily="18" charset="0"/>
                <a:hlinkClick r:id="rId7" tooltip="Optimisation (mathématiques)"/>
              </a:rPr>
              <a:t>optimisation</a:t>
            </a:r>
            <a:r>
              <a:rPr lang="fr-FR" sz="2800" dirty="0">
                <a:latin typeface="Times New Roman" panose="02020603050405020304" pitchFamily="18" charset="0"/>
                <a:cs typeface="Times New Roman" panose="02020603050405020304" pitchFamily="18" charset="0"/>
              </a:rPr>
              <a:t>.</a:t>
            </a:r>
          </a:p>
          <a:p>
            <a:pPr>
              <a:lnSpc>
                <a:spcPct val="107000"/>
              </a:lnSpc>
              <a:spcBef>
                <a:spcPts val="200"/>
              </a:spcBef>
            </a:pPr>
            <a:endParaRPr lang="fr-FR" sz="2800" dirty="0">
              <a:latin typeface="Times New Roman" panose="02020603050405020304" pitchFamily="18" charset="0"/>
              <a:cs typeface="Times New Roman" panose="02020603050405020304" pitchFamily="18" charset="0"/>
            </a:endParaRPr>
          </a:p>
          <a:p>
            <a:pPr>
              <a:lnSpc>
                <a:spcPct val="107000"/>
              </a:lnSpc>
              <a:spcBef>
                <a:spcPts val="200"/>
              </a:spcBef>
            </a:pPr>
            <a:r>
              <a:rPr lang="fr-FR" sz="2800" dirty="0">
                <a:latin typeface="Times New Roman" panose="02020603050405020304" pitchFamily="18" charset="0"/>
                <a:cs typeface="Times New Roman" panose="02020603050405020304" pitchFamily="18" charset="0"/>
              </a:rPr>
              <a:t>Les ACO sont considérés comme des métaheuristiques à </a:t>
            </a:r>
            <a:r>
              <a:rPr lang="fr-FR" sz="2800" u="sng" dirty="0">
                <a:latin typeface="Times New Roman" panose="02020603050405020304" pitchFamily="18" charset="0"/>
                <a:cs typeface="Times New Roman" panose="02020603050405020304" pitchFamily="18" charset="0"/>
                <a:hlinkClick r:id="rId8" tooltip="Population"/>
              </a:rPr>
              <a:t>population</a:t>
            </a:r>
            <a:r>
              <a:rPr lang="fr-FR" sz="2800" dirty="0">
                <a:latin typeface="Times New Roman" panose="02020603050405020304" pitchFamily="18" charset="0"/>
                <a:cs typeface="Times New Roman" panose="02020603050405020304" pitchFamily="18" charset="0"/>
              </a:rPr>
              <a:t>, où chaque solution est représentée par une fourmi se déplaçant sur l’espace de recherche. Les fourmis marquent les meilleures solutions, et tiennent compte des marquages précédents pour optimiser leur recherche.</a:t>
            </a:r>
          </a:p>
          <a:p>
            <a:pPr>
              <a:lnSpc>
                <a:spcPct val="107000"/>
              </a:lnSpc>
              <a:spcBef>
                <a:spcPts val="200"/>
              </a:spcBef>
            </a:pPr>
            <a:endParaRPr lang="fr-FR" dirty="0"/>
          </a:p>
          <a:p>
            <a:pPr>
              <a:lnSpc>
                <a:spcPct val="107000"/>
              </a:lnSpc>
              <a:spcBef>
                <a:spcPts val="200"/>
              </a:spcBef>
              <a:spcAft>
                <a:spcPts val="0"/>
              </a:spcAft>
            </a:pPr>
            <a:endParaRPr lang="fr-FR" sz="3200" b="1" kern="0" dirty="0">
              <a:solidFill>
                <a:srgbClr val="0091C7"/>
              </a:solidFill>
              <a:effectLst>
                <a:outerShdw blurRad="38100" dist="38100" dir="2700000" algn="tl">
                  <a:srgbClr val="000000">
                    <a:alpha val="43137"/>
                  </a:srgbClr>
                </a:outerShdw>
              </a:effectLst>
              <a:latin typeface="+mj-lt"/>
              <a:cs typeface="Times New Roman" panose="02020603050405020304" pitchFamily="18" charset="0"/>
            </a:endParaRPr>
          </a:p>
          <a:p>
            <a:pPr>
              <a:lnSpc>
                <a:spcPct val="107000"/>
              </a:lnSpc>
              <a:spcBef>
                <a:spcPts val="200"/>
              </a:spcBef>
              <a:spcAft>
                <a:spcPts val="0"/>
              </a:spcAft>
            </a:pPr>
            <a:endParaRPr lang="fr-FR" sz="3200" b="1" kern="0" dirty="0">
              <a:solidFill>
                <a:srgbClr val="0091C7"/>
              </a:solidFill>
              <a:effectLst>
                <a:outerShdw blurRad="38100" dist="38100" dir="2700000" algn="tl">
                  <a:srgbClr val="000000">
                    <a:alpha val="43137"/>
                  </a:srgbClr>
                </a:outerShdw>
              </a:effectLst>
              <a:latin typeface="+mj-lt"/>
              <a:cs typeface="Times New Roman" panose="02020603050405020304" pitchFamily="18" charset="0"/>
            </a:endParaRPr>
          </a:p>
          <a:p>
            <a:pPr>
              <a:lnSpc>
                <a:spcPct val="107000"/>
              </a:lnSpc>
              <a:spcBef>
                <a:spcPts val="200"/>
              </a:spcBef>
              <a:spcAft>
                <a:spcPts val="0"/>
              </a:spcAft>
            </a:pPr>
            <a:endParaRPr lang="fr-FR" sz="3200" b="1" kern="0" dirty="0">
              <a:solidFill>
                <a:srgbClr val="0091C7"/>
              </a:solidFill>
              <a:effectLst>
                <a:outerShdw blurRad="38100" dist="38100" dir="2700000" algn="tl">
                  <a:srgbClr val="000000">
                    <a:alpha val="43137"/>
                  </a:srgbClr>
                </a:outerShdw>
              </a:effectLst>
              <a:latin typeface="+mj-lt"/>
              <a:cs typeface="Times New Roman" panose="02020603050405020304" pitchFamily="18" charset="0"/>
            </a:endParaRPr>
          </a:p>
          <a:p>
            <a:pPr>
              <a:lnSpc>
                <a:spcPct val="107000"/>
              </a:lnSpc>
              <a:spcBef>
                <a:spcPts val="200"/>
              </a:spcBef>
              <a:spcAft>
                <a:spcPts val="0"/>
              </a:spcAft>
            </a:pPr>
            <a:endParaRPr lang="fr-FR" sz="3200" b="1" kern="0" dirty="0">
              <a:solidFill>
                <a:srgbClr val="0091C7"/>
              </a:solidFill>
              <a:effectLst>
                <a:outerShdw blurRad="38100" dist="38100" dir="2700000" algn="tl">
                  <a:srgbClr val="000000">
                    <a:alpha val="43137"/>
                  </a:srgbClr>
                </a:outerShdw>
              </a:effectLst>
              <a:latin typeface="+mj-lt"/>
              <a:cs typeface="Times New Roman" panose="02020603050405020304" pitchFamily="18" charset="0"/>
            </a:endParaRPr>
          </a:p>
          <a:p>
            <a:pPr>
              <a:lnSpc>
                <a:spcPct val="107000"/>
              </a:lnSpc>
              <a:spcBef>
                <a:spcPts val="200"/>
              </a:spcBef>
              <a:spcAft>
                <a:spcPts val="0"/>
              </a:spcAft>
            </a:pPr>
            <a:endParaRPr lang="fr-FR" sz="3200" b="1" kern="0" dirty="0">
              <a:solidFill>
                <a:srgbClr val="0091C7"/>
              </a:solidFill>
              <a:effectLst>
                <a:outerShdw blurRad="38100" dist="38100" dir="2700000" algn="tl">
                  <a:srgbClr val="000000">
                    <a:alpha val="43137"/>
                  </a:srgbClr>
                </a:outerShdw>
              </a:effectLst>
              <a:latin typeface="+mj-lt"/>
              <a:cs typeface="Times New Roman" panose="02020603050405020304" pitchFamily="18" charset="0"/>
            </a:endParaRPr>
          </a:p>
          <a:p>
            <a:pPr>
              <a:lnSpc>
                <a:spcPct val="107000"/>
              </a:lnSpc>
              <a:spcBef>
                <a:spcPts val="200"/>
              </a:spcBef>
              <a:spcAft>
                <a:spcPts val="0"/>
              </a:spcAft>
            </a:pPr>
            <a:endParaRPr lang="fr-FR" sz="3200" b="1" kern="0" dirty="0">
              <a:solidFill>
                <a:srgbClr val="0091C7"/>
              </a:solidFill>
              <a:effectLst>
                <a:outerShdw blurRad="38100" dist="38100" dir="2700000" algn="tl">
                  <a:srgbClr val="000000">
                    <a:alpha val="43137"/>
                  </a:srgbClr>
                </a:outerShdw>
              </a:effectLst>
              <a:latin typeface="+mj-lt"/>
              <a:cs typeface="Times New Roman" panose="02020603050405020304" pitchFamily="18" charset="0"/>
            </a:endParaRPr>
          </a:p>
          <a:p>
            <a:pPr>
              <a:lnSpc>
                <a:spcPct val="107000"/>
              </a:lnSpc>
              <a:spcBef>
                <a:spcPts val="200"/>
              </a:spcBef>
              <a:spcAft>
                <a:spcPts val="0"/>
              </a:spcAft>
            </a:pPr>
            <a:endParaRPr lang="fr-FR" sz="3200" b="1" kern="0" dirty="0">
              <a:solidFill>
                <a:srgbClr val="0091C7"/>
              </a:solidFill>
              <a:effectLst>
                <a:outerShdw blurRad="38100" dist="38100" dir="2700000" algn="tl">
                  <a:srgbClr val="000000">
                    <a:alpha val="43137"/>
                  </a:srgbClr>
                </a:outerShdw>
              </a:effectLst>
              <a:latin typeface="+mj-lt"/>
              <a:cs typeface="Times New Roman" panose="02020603050405020304" pitchFamily="18" charset="0"/>
            </a:endParaRPr>
          </a:p>
          <a:p>
            <a:pPr>
              <a:lnSpc>
                <a:spcPct val="107000"/>
              </a:lnSpc>
              <a:spcBef>
                <a:spcPts val="200"/>
              </a:spcBef>
              <a:spcAft>
                <a:spcPts val="0"/>
              </a:spcAft>
            </a:pPr>
            <a:endParaRPr lang="fr-FR" sz="3200" dirty="0">
              <a:latin typeface="+mj-lt"/>
            </a:endParaRPr>
          </a:p>
        </p:txBody>
      </p:sp>
      <p:sp>
        <p:nvSpPr>
          <p:cNvPr id="3" name="ZoneTexte 2">
            <a:extLst>
              <a:ext uri="{FF2B5EF4-FFF2-40B4-BE49-F238E27FC236}">
                <a16:creationId xmlns:a16="http://schemas.microsoft.com/office/drawing/2014/main" id="{F5D03F1F-CD58-4619-978C-64DA5D7CEDEA}"/>
              </a:ext>
            </a:extLst>
          </p:cNvPr>
          <p:cNvSpPr txBox="1"/>
          <p:nvPr/>
        </p:nvSpPr>
        <p:spPr>
          <a:xfrm>
            <a:off x="11646568" y="6449732"/>
            <a:ext cx="493294" cy="369332"/>
          </a:xfrm>
          <a:prstGeom prst="rect">
            <a:avLst/>
          </a:prstGeom>
          <a:noFill/>
        </p:spPr>
        <p:txBody>
          <a:bodyPr wrap="square" rtlCol="0">
            <a:spAutoFit/>
          </a:bodyPr>
          <a:lstStyle/>
          <a:p>
            <a:r>
              <a:rPr lang="fr-FR" dirty="0"/>
              <a:t>37</a:t>
            </a:r>
          </a:p>
        </p:txBody>
      </p:sp>
    </p:spTree>
    <p:extLst>
      <p:ext uri="{BB962C8B-B14F-4D97-AF65-F5344CB8AC3E}">
        <p14:creationId xmlns:p14="http://schemas.microsoft.com/office/powerpoint/2010/main" val="4180682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E1B0BF-3292-46AD-A3A7-3B23AD175A06}"/>
              </a:ext>
            </a:extLst>
          </p:cNvPr>
          <p:cNvSpPr/>
          <p:nvPr/>
        </p:nvSpPr>
        <p:spPr>
          <a:xfrm>
            <a:off x="1592625" y="96252"/>
            <a:ext cx="10150196" cy="769441"/>
          </a:xfrm>
          <a:prstGeom prst="rect">
            <a:avLst/>
          </a:prstGeom>
        </p:spPr>
        <p:txBody>
          <a:bodyPr wrap="square">
            <a:spAutoFit/>
          </a:bodyPr>
          <a:lstStyle/>
          <a:p>
            <a:pPr>
              <a:spcBef>
                <a:spcPts val="595"/>
              </a:spcBef>
              <a:spcAft>
                <a:spcPts val="595"/>
              </a:spcAft>
            </a:pPr>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L’algorithme ACS :</a:t>
            </a:r>
          </a:p>
        </p:txBody>
      </p:sp>
      <p:sp>
        <p:nvSpPr>
          <p:cNvPr id="3" name="ZoneTexte 2">
            <a:extLst>
              <a:ext uri="{FF2B5EF4-FFF2-40B4-BE49-F238E27FC236}">
                <a16:creationId xmlns:a16="http://schemas.microsoft.com/office/drawing/2014/main" id="{64A5C24B-AB3D-43EC-8C19-522AF4B1AB7A}"/>
              </a:ext>
            </a:extLst>
          </p:cNvPr>
          <p:cNvSpPr txBox="1"/>
          <p:nvPr/>
        </p:nvSpPr>
        <p:spPr>
          <a:xfrm>
            <a:off x="1660356" y="1311442"/>
            <a:ext cx="8650705" cy="6370975"/>
          </a:xfrm>
          <a:prstGeom prst="rect">
            <a:avLst/>
          </a:prstGeom>
          <a:noFill/>
        </p:spPr>
        <p:txBody>
          <a:bodyPr wrap="square" rtlCol="0">
            <a:spAutoFit/>
          </a:bodyPr>
          <a:lstStyle/>
          <a:p>
            <a:r>
              <a:rPr lang="fr-FR" sz="2000" b="1" dirty="0" err="1"/>
              <a:t>Debut</a:t>
            </a:r>
            <a:endParaRPr lang="fr-FR" sz="2000" b="1" dirty="0"/>
          </a:p>
          <a:p>
            <a:r>
              <a:rPr lang="fr-FR" sz="2000" dirty="0"/>
              <a:t>         Initialisation des paramètres des règles de transition et de mise à jour</a:t>
            </a:r>
          </a:p>
          <a:p>
            <a:r>
              <a:rPr lang="fr-FR" sz="2000" dirty="0"/>
              <a:t>         Génération de k fourmis</a:t>
            </a:r>
          </a:p>
          <a:p>
            <a:r>
              <a:rPr lang="fr-FR" sz="2000" dirty="0"/>
              <a:t>         Utilisation d’un nombre fixe d’itération comme condition d’arrêt de l’algorithme</a:t>
            </a:r>
          </a:p>
          <a:p>
            <a:r>
              <a:rPr lang="fr-FR" sz="2000" b="1" dirty="0"/>
              <a:t>  Tant que </a:t>
            </a:r>
            <a:r>
              <a:rPr lang="fr-FR" sz="2000" dirty="0"/>
              <a:t>le nombre maximum des itérations n’a pas été atteint </a:t>
            </a:r>
          </a:p>
          <a:p>
            <a:r>
              <a:rPr lang="fr-FR" sz="2000" dirty="0"/>
              <a:t>         </a:t>
            </a:r>
            <a:r>
              <a:rPr lang="fr-FR" sz="2000" b="1" dirty="0"/>
              <a:t>Pour </a:t>
            </a:r>
            <a:r>
              <a:rPr lang="fr-FR" sz="2000" dirty="0"/>
              <a:t>chaque fourmi k </a:t>
            </a:r>
            <a:r>
              <a:rPr lang="fr-FR" sz="2000" b="1" dirty="0"/>
              <a:t>faire</a:t>
            </a:r>
          </a:p>
          <a:p>
            <a:pPr lvl="0"/>
            <a:r>
              <a:rPr lang="fr-FR" sz="2000" dirty="0"/>
              <a:t>                  Construire une solution</a:t>
            </a:r>
          </a:p>
          <a:p>
            <a:pPr lvl="0"/>
            <a:r>
              <a:rPr lang="fr-FR" sz="2000" dirty="0"/>
              <a:t>                  Evaluer la solution construite</a:t>
            </a:r>
          </a:p>
          <a:p>
            <a:r>
              <a:rPr lang="fr-FR" sz="2000" dirty="0"/>
              <a:t>                  Mettre à jours le phéromone « Online </a:t>
            </a:r>
            <a:r>
              <a:rPr lang="fr-FR" sz="2000" dirty="0" err="1"/>
              <a:t>delayed</a:t>
            </a:r>
            <a:r>
              <a:rPr lang="fr-FR" sz="2000" dirty="0"/>
              <a:t> update »</a:t>
            </a:r>
          </a:p>
          <a:p>
            <a:r>
              <a:rPr lang="fr-FR" sz="2000" dirty="0"/>
              <a:t>         </a:t>
            </a:r>
            <a:r>
              <a:rPr lang="fr-FR" sz="2000" b="1" dirty="0"/>
              <a:t>Faite</a:t>
            </a:r>
          </a:p>
          <a:p>
            <a:pPr lvl="0"/>
            <a:r>
              <a:rPr lang="fr-FR" sz="2000" dirty="0"/>
              <a:t>    Déterminer la meilleure solution obtenue dans l’itération</a:t>
            </a:r>
          </a:p>
          <a:p>
            <a:r>
              <a:rPr lang="fr-FR" sz="2000" dirty="0"/>
              <a:t>    Mettre à jours le phéromone « Offline </a:t>
            </a:r>
            <a:r>
              <a:rPr lang="fr-FR" sz="2000" dirty="0" err="1"/>
              <a:t>delayed</a:t>
            </a:r>
            <a:r>
              <a:rPr lang="fr-FR" sz="2000" dirty="0"/>
              <a:t> update »</a:t>
            </a:r>
          </a:p>
          <a:p>
            <a:r>
              <a:rPr lang="fr-FR" sz="2000" b="1" dirty="0"/>
              <a:t>  Fin TQ</a:t>
            </a:r>
          </a:p>
          <a:p>
            <a:r>
              <a:rPr lang="fr-FR" sz="2000" b="1" dirty="0"/>
              <a:t>Fin</a:t>
            </a:r>
          </a:p>
          <a:p>
            <a:pPr lvl="0"/>
            <a:endParaRPr lang="fr-FR" b="1" dirty="0"/>
          </a:p>
          <a:p>
            <a:endParaRPr lang="fr-FR" dirty="0"/>
          </a:p>
          <a:p>
            <a:endParaRPr lang="fr-FR" dirty="0"/>
          </a:p>
          <a:p>
            <a:endParaRPr lang="fr-FR" sz="36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a:p>
            <a:endParaRPr lang="fr-FR" dirty="0"/>
          </a:p>
        </p:txBody>
      </p:sp>
      <p:cxnSp>
        <p:nvCxnSpPr>
          <p:cNvPr id="5" name="Connecteur droit 4">
            <a:extLst>
              <a:ext uri="{FF2B5EF4-FFF2-40B4-BE49-F238E27FC236}">
                <a16:creationId xmlns:a16="http://schemas.microsoft.com/office/drawing/2014/main" id="{D5064351-BCC8-47C8-8D78-8C2A58F69993}"/>
              </a:ext>
            </a:extLst>
          </p:cNvPr>
          <p:cNvCxnSpPr/>
          <p:nvPr/>
        </p:nvCxnSpPr>
        <p:spPr>
          <a:xfrm>
            <a:off x="2273969" y="3429000"/>
            <a:ext cx="0" cy="938463"/>
          </a:xfrm>
          <a:prstGeom prst="line">
            <a:avLst/>
          </a:prstGeom>
        </p:spPr>
        <p:style>
          <a:lnRef idx="2">
            <a:schemeClr val="dk1"/>
          </a:lnRef>
          <a:fillRef idx="0">
            <a:schemeClr val="dk1"/>
          </a:fillRef>
          <a:effectRef idx="1">
            <a:schemeClr val="dk1"/>
          </a:effectRef>
          <a:fontRef idx="minor">
            <a:schemeClr val="tx1"/>
          </a:fontRef>
        </p:style>
      </p:cxnSp>
      <p:cxnSp>
        <p:nvCxnSpPr>
          <p:cNvPr id="8" name="Connecteur droit 7">
            <a:extLst>
              <a:ext uri="{FF2B5EF4-FFF2-40B4-BE49-F238E27FC236}">
                <a16:creationId xmlns:a16="http://schemas.microsoft.com/office/drawing/2014/main" id="{CC91995A-A092-43AC-B1B7-76EA29B2C0EF}"/>
              </a:ext>
            </a:extLst>
          </p:cNvPr>
          <p:cNvCxnSpPr>
            <a:cxnSpLocks/>
          </p:cNvCxnSpPr>
          <p:nvPr/>
        </p:nvCxnSpPr>
        <p:spPr>
          <a:xfrm>
            <a:off x="1909011" y="3128211"/>
            <a:ext cx="0" cy="2153652"/>
          </a:xfrm>
          <a:prstGeom prst="line">
            <a:avLst/>
          </a:prstGeom>
        </p:spPr>
        <p:style>
          <a:lnRef idx="2">
            <a:schemeClr val="dk1"/>
          </a:lnRef>
          <a:fillRef idx="0">
            <a:schemeClr val="dk1"/>
          </a:fillRef>
          <a:effectRef idx="1">
            <a:schemeClr val="dk1"/>
          </a:effectRef>
          <a:fontRef idx="minor">
            <a:schemeClr val="tx1"/>
          </a:fontRef>
        </p:style>
      </p:cxnSp>
      <p:cxnSp>
        <p:nvCxnSpPr>
          <p:cNvPr id="9" name="Connecteur droit 8">
            <a:extLst>
              <a:ext uri="{FF2B5EF4-FFF2-40B4-BE49-F238E27FC236}">
                <a16:creationId xmlns:a16="http://schemas.microsoft.com/office/drawing/2014/main" id="{B4654891-F048-4327-943D-82652ED0E3F7}"/>
              </a:ext>
            </a:extLst>
          </p:cNvPr>
          <p:cNvCxnSpPr>
            <a:cxnSpLocks/>
          </p:cNvCxnSpPr>
          <p:nvPr/>
        </p:nvCxnSpPr>
        <p:spPr>
          <a:xfrm>
            <a:off x="1732547" y="1604209"/>
            <a:ext cx="0" cy="4140000"/>
          </a:xfrm>
          <a:prstGeom prst="line">
            <a:avLst/>
          </a:prstGeom>
        </p:spPr>
        <p:style>
          <a:lnRef idx="2">
            <a:schemeClr val="dk1"/>
          </a:lnRef>
          <a:fillRef idx="0">
            <a:schemeClr val="dk1"/>
          </a:fillRef>
          <a:effectRef idx="1">
            <a:schemeClr val="dk1"/>
          </a:effectRef>
          <a:fontRef idx="minor">
            <a:schemeClr val="tx1"/>
          </a:fontRef>
        </p:style>
      </p:cxnSp>
      <p:sp>
        <p:nvSpPr>
          <p:cNvPr id="14" name="ZoneTexte 13">
            <a:extLst>
              <a:ext uri="{FF2B5EF4-FFF2-40B4-BE49-F238E27FC236}">
                <a16:creationId xmlns:a16="http://schemas.microsoft.com/office/drawing/2014/main" id="{0E8C1376-044A-408F-8C56-010B36FF79EA}"/>
              </a:ext>
            </a:extLst>
          </p:cNvPr>
          <p:cNvSpPr txBox="1"/>
          <p:nvPr/>
        </p:nvSpPr>
        <p:spPr>
          <a:xfrm>
            <a:off x="11646568" y="6449732"/>
            <a:ext cx="493294" cy="369332"/>
          </a:xfrm>
          <a:prstGeom prst="rect">
            <a:avLst/>
          </a:prstGeom>
          <a:noFill/>
        </p:spPr>
        <p:txBody>
          <a:bodyPr wrap="square" rtlCol="0">
            <a:spAutoFit/>
          </a:bodyPr>
          <a:lstStyle/>
          <a:p>
            <a:r>
              <a:rPr lang="fr-FR" dirty="0"/>
              <a:t>38</a:t>
            </a:r>
          </a:p>
        </p:txBody>
      </p:sp>
    </p:spTree>
    <p:extLst>
      <p:ext uri="{BB962C8B-B14F-4D97-AF65-F5344CB8AC3E}">
        <p14:creationId xmlns:p14="http://schemas.microsoft.com/office/powerpoint/2010/main" val="3078118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9152EF-6053-4D9A-B0A0-E753516E0D28}"/>
              </a:ext>
            </a:extLst>
          </p:cNvPr>
          <p:cNvSpPr/>
          <p:nvPr/>
        </p:nvSpPr>
        <p:spPr>
          <a:xfrm>
            <a:off x="1361027" y="180474"/>
            <a:ext cx="9455143" cy="2123658"/>
          </a:xfrm>
          <a:prstGeom prst="rect">
            <a:avLst/>
          </a:prstGeom>
        </p:spPr>
        <p:txBody>
          <a:bodyPr wrap="square">
            <a:spAutoFit/>
          </a:bodyPr>
          <a:lstStyle/>
          <a:p>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Problématique :</a:t>
            </a:r>
          </a:p>
          <a:p>
            <a:endParaRPr lang="fr-FR" sz="4400" b="1" kern="0" dirty="0">
              <a:solidFill>
                <a:srgbClr val="0091C7"/>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fr-FR" sz="4400" b="1" kern="0" dirty="0">
              <a:solidFill>
                <a:srgbClr val="0091C7"/>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D7198D1A-C03D-4635-9B39-6217F9782BE9}"/>
              </a:ext>
            </a:extLst>
          </p:cNvPr>
          <p:cNvSpPr txBox="1"/>
          <p:nvPr/>
        </p:nvSpPr>
        <p:spPr>
          <a:xfrm>
            <a:off x="1361027" y="1434808"/>
            <a:ext cx="10778835" cy="6986528"/>
          </a:xfrm>
          <a:prstGeom prst="rect">
            <a:avLst/>
          </a:prstGeom>
          <a:noFill/>
        </p:spPr>
        <p:txBody>
          <a:bodyPr wrap="square" rtlCol="0">
            <a:spAutoFit/>
          </a:bodyPr>
          <a:lstStyle/>
          <a:p>
            <a:pPr marL="571500" indent="-571500">
              <a:buFont typeface="Arial" panose="020B0604020202020204" pitchFamily="34" charset="0"/>
              <a:buChar char="•"/>
            </a:pPr>
            <a:r>
              <a:rPr lang="fr-FR" sz="3600" dirty="0"/>
              <a:t>Le problème SAT  est réellement difficile !</a:t>
            </a:r>
          </a:p>
          <a:p>
            <a:pPr marL="571500" indent="-571500">
              <a:buFont typeface="Arial" panose="020B0604020202020204" pitchFamily="34" charset="0"/>
              <a:buChar char="•"/>
            </a:pPr>
            <a:endParaRPr lang="fr-FR" sz="3600" dirty="0"/>
          </a:p>
          <a:p>
            <a:pPr marL="571500" indent="-571500">
              <a:buFont typeface="Arial" panose="020B0604020202020204" pitchFamily="34" charset="0"/>
              <a:buChar char="•"/>
            </a:pPr>
            <a:r>
              <a:rPr lang="fr-FR" sz="3600" dirty="0"/>
              <a:t>Certes, le problème est simple, mais les techniques de programmation utilisées pour obtenir un algorithme efficace ne le sont pas.</a:t>
            </a:r>
          </a:p>
          <a:p>
            <a:pPr marL="571500" indent="-571500">
              <a:buFont typeface="Arial" panose="020B0604020202020204" pitchFamily="34" charset="0"/>
              <a:buChar char="•"/>
            </a:pPr>
            <a:endParaRPr lang="fr-FR" sz="3600" dirty="0"/>
          </a:p>
          <a:p>
            <a:endParaRPr lang="fr-FR" sz="2800" dirty="0"/>
          </a:p>
          <a:p>
            <a:endParaRPr lang="fr-FR" sz="2800" dirty="0"/>
          </a:p>
          <a:p>
            <a:endParaRPr lang="fr-FR" sz="2800" dirty="0"/>
          </a:p>
          <a:p>
            <a:endParaRPr lang="fr-FR" sz="2800" dirty="0"/>
          </a:p>
          <a:p>
            <a:endParaRPr lang="fr-FR" sz="2800" dirty="0"/>
          </a:p>
          <a:p>
            <a:endParaRPr lang="fr-FR" sz="2800" dirty="0"/>
          </a:p>
          <a:p>
            <a:endParaRPr lang="fr-FR" sz="2800" dirty="0"/>
          </a:p>
          <a:p>
            <a:endParaRPr lang="fr-FR" sz="2800" dirty="0"/>
          </a:p>
        </p:txBody>
      </p:sp>
      <p:sp>
        <p:nvSpPr>
          <p:cNvPr id="5" name="ZoneTexte 4">
            <a:extLst>
              <a:ext uri="{FF2B5EF4-FFF2-40B4-BE49-F238E27FC236}">
                <a16:creationId xmlns:a16="http://schemas.microsoft.com/office/drawing/2014/main" id="{923EEA0F-8B32-460A-A829-F627C2809064}"/>
              </a:ext>
            </a:extLst>
          </p:cNvPr>
          <p:cNvSpPr txBox="1"/>
          <p:nvPr/>
        </p:nvSpPr>
        <p:spPr>
          <a:xfrm>
            <a:off x="11646568" y="6449732"/>
            <a:ext cx="493294" cy="369332"/>
          </a:xfrm>
          <a:prstGeom prst="rect">
            <a:avLst/>
          </a:prstGeom>
          <a:noFill/>
        </p:spPr>
        <p:txBody>
          <a:bodyPr wrap="square" rtlCol="0">
            <a:spAutoFit/>
          </a:bodyPr>
          <a:lstStyle/>
          <a:p>
            <a:r>
              <a:rPr lang="fr-FR" dirty="0"/>
              <a:t>3</a:t>
            </a:r>
          </a:p>
        </p:txBody>
      </p:sp>
    </p:spTree>
    <p:extLst>
      <p:ext uri="{BB962C8B-B14F-4D97-AF65-F5344CB8AC3E}">
        <p14:creationId xmlns:p14="http://schemas.microsoft.com/office/powerpoint/2010/main" val="341744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3CB25C39-9B4E-44AC-B33C-1CBBF4E6D23E}"/>
              </a:ext>
            </a:extLst>
          </p:cNvPr>
          <p:cNvPicPr/>
          <p:nvPr/>
        </p:nvPicPr>
        <p:blipFill>
          <a:blip r:embed="rId2"/>
          <a:stretch>
            <a:fillRect/>
          </a:stretch>
        </p:blipFill>
        <p:spPr>
          <a:xfrm>
            <a:off x="1612232" y="1046746"/>
            <a:ext cx="10442867" cy="5113421"/>
          </a:xfrm>
          <a:prstGeom prst="rect">
            <a:avLst/>
          </a:prstGeom>
        </p:spPr>
      </p:pic>
      <p:sp>
        <p:nvSpPr>
          <p:cNvPr id="3" name="Rectangle 2">
            <a:extLst>
              <a:ext uri="{FF2B5EF4-FFF2-40B4-BE49-F238E27FC236}">
                <a16:creationId xmlns:a16="http://schemas.microsoft.com/office/drawing/2014/main" id="{6A348B9E-2893-4676-BA25-D1E9B2590594}"/>
              </a:ext>
            </a:extLst>
          </p:cNvPr>
          <p:cNvSpPr/>
          <p:nvPr/>
        </p:nvSpPr>
        <p:spPr>
          <a:xfrm>
            <a:off x="1503403" y="123218"/>
            <a:ext cx="6267357" cy="768031"/>
          </a:xfrm>
          <a:prstGeom prst="rect">
            <a:avLst/>
          </a:prstGeom>
        </p:spPr>
        <p:txBody>
          <a:bodyPr wrap="none">
            <a:spAutoFit/>
          </a:bodyPr>
          <a:lstStyle/>
          <a:p>
            <a:pPr>
              <a:lnSpc>
                <a:spcPct val="107000"/>
              </a:lnSpc>
              <a:spcBef>
                <a:spcPts val="595"/>
              </a:spcBef>
              <a:spcAft>
                <a:spcPts val="595"/>
              </a:spcAft>
            </a:pPr>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Interface graphique ACS:</a:t>
            </a:r>
          </a:p>
        </p:txBody>
      </p:sp>
      <p:sp>
        <p:nvSpPr>
          <p:cNvPr id="4" name="ZoneTexte 3">
            <a:extLst>
              <a:ext uri="{FF2B5EF4-FFF2-40B4-BE49-F238E27FC236}">
                <a16:creationId xmlns:a16="http://schemas.microsoft.com/office/drawing/2014/main" id="{7C98E3D0-4F26-4C93-B980-57C509846887}"/>
              </a:ext>
            </a:extLst>
          </p:cNvPr>
          <p:cNvSpPr txBox="1"/>
          <p:nvPr/>
        </p:nvSpPr>
        <p:spPr>
          <a:xfrm>
            <a:off x="11646568" y="6449732"/>
            <a:ext cx="493294" cy="369332"/>
          </a:xfrm>
          <a:prstGeom prst="rect">
            <a:avLst/>
          </a:prstGeom>
          <a:noFill/>
        </p:spPr>
        <p:txBody>
          <a:bodyPr wrap="square" rtlCol="0">
            <a:spAutoFit/>
          </a:bodyPr>
          <a:lstStyle/>
          <a:p>
            <a:r>
              <a:rPr lang="fr-FR" dirty="0"/>
              <a:t>39</a:t>
            </a:r>
          </a:p>
        </p:txBody>
      </p:sp>
    </p:spTree>
    <p:extLst>
      <p:ext uri="{BB962C8B-B14F-4D97-AF65-F5344CB8AC3E}">
        <p14:creationId xmlns:p14="http://schemas.microsoft.com/office/powerpoint/2010/main" val="21735527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a:extLst>
              <a:ext uri="{FF2B5EF4-FFF2-40B4-BE49-F238E27FC236}">
                <a16:creationId xmlns:a16="http://schemas.microsoft.com/office/drawing/2014/main" id="{2AEAD789-926F-4F32-9A0E-5A83C3F211DA}"/>
              </a:ext>
            </a:extLst>
          </p:cNvPr>
          <p:cNvGraphicFramePr>
            <a:graphicFrameLocks noGrp="1"/>
          </p:cNvGraphicFramePr>
          <p:nvPr>
            <p:extLst>
              <p:ext uri="{D42A27DB-BD31-4B8C-83A1-F6EECF244321}">
                <p14:modId xmlns:p14="http://schemas.microsoft.com/office/powerpoint/2010/main" val="1915740295"/>
              </p:ext>
            </p:extLst>
          </p:nvPr>
        </p:nvGraphicFramePr>
        <p:xfrm>
          <a:off x="1564105" y="878305"/>
          <a:ext cx="10347158" cy="5299913"/>
        </p:xfrm>
        <a:graphic>
          <a:graphicData uri="http://schemas.openxmlformats.org/drawingml/2006/table">
            <a:tbl>
              <a:tblPr firstRow="1" firstCol="1" bandRow="1">
                <a:tableStyleId>{5C22544A-7EE6-4342-B048-85BDC9FD1C3A}</a:tableStyleId>
              </a:tblPr>
              <a:tblGrid>
                <a:gridCol w="1724146">
                  <a:extLst>
                    <a:ext uri="{9D8B030D-6E8A-4147-A177-3AD203B41FA5}">
                      <a16:colId xmlns:a16="http://schemas.microsoft.com/office/drawing/2014/main" val="2353917756"/>
                    </a:ext>
                  </a:extLst>
                </a:gridCol>
                <a:gridCol w="1724146">
                  <a:extLst>
                    <a:ext uri="{9D8B030D-6E8A-4147-A177-3AD203B41FA5}">
                      <a16:colId xmlns:a16="http://schemas.microsoft.com/office/drawing/2014/main" val="1341113022"/>
                    </a:ext>
                  </a:extLst>
                </a:gridCol>
                <a:gridCol w="1724146">
                  <a:extLst>
                    <a:ext uri="{9D8B030D-6E8A-4147-A177-3AD203B41FA5}">
                      <a16:colId xmlns:a16="http://schemas.microsoft.com/office/drawing/2014/main" val="3227103774"/>
                    </a:ext>
                  </a:extLst>
                </a:gridCol>
                <a:gridCol w="1724146">
                  <a:extLst>
                    <a:ext uri="{9D8B030D-6E8A-4147-A177-3AD203B41FA5}">
                      <a16:colId xmlns:a16="http://schemas.microsoft.com/office/drawing/2014/main" val="3603463927"/>
                    </a:ext>
                  </a:extLst>
                </a:gridCol>
                <a:gridCol w="1725287">
                  <a:extLst>
                    <a:ext uri="{9D8B030D-6E8A-4147-A177-3AD203B41FA5}">
                      <a16:colId xmlns:a16="http://schemas.microsoft.com/office/drawing/2014/main" val="39735686"/>
                    </a:ext>
                  </a:extLst>
                </a:gridCol>
                <a:gridCol w="1725287">
                  <a:extLst>
                    <a:ext uri="{9D8B030D-6E8A-4147-A177-3AD203B41FA5}">
                      <a16:colId xmlns:a16="http://schemas.microsoft.com/office/drawing/2014/main" val="883174401"/>
                    </a:ext>
                  </a:extLst>
                </a:gridCol>
              </a:tblGrid>
              <a:tr h="1623912">
                <a:tc>
                  <a:txBody>
                    <a:bodyPr/>
                    <a:lstStyle/>
                    <a:p>
                      <a:pPr algn="ctr">
                        <a:lnSpc>
                          <a:spcPct val="107000"/>
                        </a:lnSpc>
                        <a:spcAft>
                          <a:spcPts val="0"/>
                        </a:spcAft>
                      </a:pPr>
                      <a:r>
                        <a:rPr lang="fr-FR" sz="1800" dirty="0">
                          <a:effectLst/>
                        </a:rPr>
                        <a:t>Α</a:t>
                      </a:r>
                      <a:endParaRPr lang="fr-FR"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β</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q</a:t>
                      </a:r>
                      <a:r>
                        <a:rPr lang="fr-FR" sz="1800" baseline="-25000">
                          <a:effectLst/>
                        </a:rPr>
                        <a:t>0</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r</a:t>
                      </a:r>
                      <a:r>
                        <a:rPr lang="fr-FR" sz="1800" baseline="-25000">
                          <a:effectLst/>
                        </a:rPr>
                        <a:t>0</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Nbr Itérations</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Nombre de clauses satisfaites</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95789776"/>
                  </a:ext>
                </a:extLst>
              </a:tr>
              <a:tr h="525143">
                <a:tc>
                  <a:txBody>
                    <a:bodyPr/>
                    <a:lstStyle/>
                    <a:p>
                      <a:pPr algn="ctr">
                        <a:lnSpc>
                          <a:spcPct val="107000"/>
                        </a:lnSpc>
                        <a:spcAft>
                          <a:spcPts val="0"/>
                        </a:spcAft>
                      </a:pPr>
                      <a:r>
                        <a:rPr lang="fr-FR" sz="1800">
                          <a:effectLst/>
                        </a:rPr>
                        <a:t>0.5</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0.5</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0.5</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0.1</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500</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303</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18602569"/>
                  </a:ext>
                </a:extLst>
              </a:tr>
              <a:tr h="525143">
                <a:tc>
                  <a:txBody>
                    <a:bodyPr/>
                    <a:lstStyle/>
                    <a:p>
                      <a:pPr algn="ctr">
                        <a:lnSpc>
                          <a:spcPct val="107000"/>
                        </a:lnSpc>
                        <a:spcAft>
                          <a:spcPts val="0"/>
                        </a:spcAft>
                      </a:pPr>
                      <a:r>
                        <a:rPr lang="fr-FR" sz="1800">
                          <a:effectLst/>
                        </a:rPr>
                        <a:t>0.5</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0.5</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0.8</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0.2</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500</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307</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9665693"/>
                  </a:ext>
                </a:extLst>
              </a:tr>
              <a:tr h="525143">
                <a:tc>
                  <a:txBody>
                    <a:bodyPr/>
                    <a:lstStyle/>
                    <a:p>
                      <a:pPr algn="ctr">
                        <a:lnSpc>
                          <a:spcPct val="107000"/>
                        </a:lnSpc>
                        <a:spcAft>
                          <a:spcPts val="0"/>
                        </a:spcAft>
                      </a:pPr>
                      <a:r>
                        <a:rPr lang="fr-FR" sz="1800">
                          <a:effectLst/>
                        </a:rPr>
                        <a:t>0.9</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0.9</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0.9</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0.3</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500</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309</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06438308"/>
                  </a:ext>
                </a:extLst>
              </a:tr>
              <a:tr h="525143">
                <a:tc>
                  <a:txBody>
                    <a:bodyPr/>
                    <a:lstStyle/>
                    <a:p>
                      <a:pPr algn="ctr">
                        <a:lnSpc>
                          <a:spcPct val="107000"/>
                        </a:lnSpc>
                        <a:spcAft>
                          <a:spcPts val="0"/>
                        </a:spcAft>
                      </a:pPr>
                      <a:r>
                        <a:rPr lang="fr-FR" sz="1800">
                          <a:effectLst/>
                        </a:rPr>
                        <a:t>0.9</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0.9</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dirty="0">
                          <a:effectLst/>
                        </a:rPr>
                        <a:t>0.9</a:t>
                      </a:r>
                      <a:endParaRPr lang="fr-FR"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0.4</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500</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315</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71740973"/>
                  </a:ext>
                </a:extLst>
              </a:tr>
              <a:tr h="525143">
                <a:tc>
                  <a:txBody>
                    <a:bodyPr/>
                    <a:lstStyle/>
                    <a:p>
                      <a:pPr algn="ctr">
                        <a:lnSpc>
                          <a:spcPct val="107000"/>
                        </a:lnSpc>
                        <a:spcAft>
                          <a:spcPts val="0"/>
                        </a:spcAft>
                      </a:pPr>
                      <a:r>
                        <a:rPr lang="fr-FR" sz="1800">
                          <a:effectLst/>
                        </a:rPr>
                        <a:t>0.9</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0.9</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0.9</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0.5</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500</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315</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93824129"/>
                  </a:ext>
                </a:extLst>
              </a:tr>
              <a:tr h="525143">
                <a:tc>
                  <a:txBody>
                    <a:bodyPr/>
                    <a:lstStyle/>
                    <a:p>
                      <a:pPr algn="ctr">
                        <a:lnSpc>
                          <a:spcPct val="107000"/>
                        </a:lnSpc>
                        <a:spcAft>
                          <a:spcPts val="0"/>
                        </a:spcAft>
                      </a:pPr>
                      <a:r>
                        <a:rPr lang="fr-FR" sz="1800">
                          <a:effectLst/>
                        </a:rPr>
                        <a:t>0.9</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0.9</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0.9</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0.4</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200</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316</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34976107"/>
                  </a:ext>
                </a:extLst>
              </a:tr>
              <a:tr h="525143">
                <a:tc>
                  <a:txBody>
                    <a:bodyPr/>
                    <a:lstStyle/>
                    <a:p>
                      <a:pPr algn="ctr">
                        <a:lnSpc>
                          <a:spcPct val="107000"/>
                        </a:lnSpc>
                        <a:spcAft>
                          <a:spcPts val="0"/>
                        </a:spcAft>
                      </a:pPr>
                      <a:r>
                        <a:rPr lang="fr-FR" sz="1800">
                          <a:effectLst/>
                        </a:rPr>
                        <a:t>0.9</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0.9</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0.9</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0.4</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a:effectLst/>
                        </a:rPr>
                        <a:t>100</a:t>
                      </a:r>
                      <a:endParaRPr lang="fr-FR"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fr-FR" sz="1800" dirty="0">
                          <a:effectLst/>
                        </a:rPr>
                        <a:t>315</a:t>
                      </a:r>
                      <a:endParaRPr lang="fr-FR"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04308807"/>
                  </a:ext>
                </a:extLst>
              </a:tr>
            </a:tbl>
          </a:graphicData>
        </a:graphic>
      </p:graphicFrame>
      <p:sp>
        <p:nvSpPr>
          <p:cNvPr id="4" name="Rectangle 3">
            <a:extLst>
              <a:ext uri="{FF2B5EF4-FFF2-40B4-BE49-F238E27FC236}">
                <a16:creationId xmlns:a16="http://schemas.microsoft.com/office/drawing/2014/main" id="{02073918-D2CF-4324-B177-FD0AD1844A9E}"/>
              </a:ext>
            </a:extLst>
          </p:cNvPr>
          <p:cNvSpPr/>
          <p:nvPr/>
        </p:nvSpPr>
        <p:spPr>
          <a:xfrm>
            <a:off x="1503403" y="123218"/>
            <a:ext cx="10707675" cy="768031"/>
          </a:xfrm>
          <a:prstGeom prst="rect">
            <a:avLst/>
          </a:prstGeom>
        </p:spPr>
        <p:txBody>
          <a:bodyPr wrap="none">
            <a:spAutoFit/>
          </a:bodyPr>
          <a:lstStyle/>
          <a:p>
            <a:pPr>
              <a:lnSpc>
                <a:spcPct val="107000"/>
              </a:lnSpc>
              <a:spcBef>
                <a:spcPts val="200"/>
              </a:spcBef>
              <a:spcAft>
                <a:spcPts val="0"/>
              </a:spcAft>
            </a:pPr>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Etude et interprétation des résultats de ACS:</a:t>
            </a:r>
          </a:p>
        </p:txBody>
      </p:sp>
      <p:sp>
        <p:nvSpPr>
          <p:cNvPr id="5" name="ZoneTexte 4">
            <a:extLst>
              <a:ext uri="{FF2B5EF4-FFF2-40B4-BE49-F238E27FC236}">
                <a16:creationId xmlns:a16="http://schemas.microsoft.com/office/drawing/2014/main" id="{0E1F4824-0EED-41B0-8339-8047C26220DE}"/>
              </a:ext>
            </a:extLst>
          </p:cNvPr>
          <p:cNvSpPr txBox="1"/>
          <p:nvPr/>
        </p:nvSpPr>
        <p:spPr>
          <a:xfrm>
            <a:off x="11646568" y="6449732"/>
            <a:ext cx="493294" cy="369332"/>
          </a:xfrm>
          <a:prstGeom prst="rect">
            <a:avLst/>
          </a:prstGeom>
          <a:noFill/>
        </p:spPr>
        <p:txBody>
          <a:bodyPr wrap="square" rtlCol="0">
            <a:spAutoFit/>
          </a:bodyPr>
          <a:lstStyle/>
          <a:p>
            <a:r>
              <a:rPr lang="fr-FR" dirty="0"/>
              <a:t>40</a:t>
            </a:r>
          </a:p>
        </p:txBody>
      </p:sp>
    </p:spTree>
    <p:extLst>
      <p:ext uri="{BB962C8B-B14F-4D97-AF65-F5344CB8AC3E}">
        <p14:creationId xmlns:p14="http://schemas.microsoft.com/office/powerpoint/2010/main" val="11656297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D8C953A6-6E5B-4C3F-AF88-9AD915EE3342}"/>
              </a:ext>
            </a:extLst>
          </p:cNvPr>
          <p:cNvPicPr/>
          <p:nvPr/>
        </p:nvPicPr>
        <p:blipFill>
          <a:blip r:embed="rId2"/>
          <a:stretch>
            <a:fillRect/>
          </a:stretch>
        </p:blipFill>
        <p:spPr>
          <a:xfrm>
            <a:off x="1455823" y="830179"/>
            <a:ext cx="10238872" cy="5618747"/>
          </a:xfrm>
          <a:prstGeom prst="rect">
            <a:avLst/>
          </a:prstGeom>
        </p:spPr>
      </p:pic>
      <p:pic>
        <p:nvPicPr>
          <p:cNvPr id="3" name="Image 2">
            <a:extLst>
              <a:ext uri="{FF2B5EF4-FFF2-40B4-BE49-F238E27FC236}">
                <a16:creationId xmlns:a16="http://schemas.microsoft.com/office/drawing/2014/main" id="{7AC0213E-90C1-48F3-94AA-9F092FF9700F}"/>
              </a:ext>
            </a:extLst>
          </p:cNvPr>
          <p:cNvPicPr/>
          <p:nvPr/>
        </p:nvPicPr>
        <p:blipFill>
          <a:blip r:embed="rId3"/>
          <a:stretch>
            <a:fillRect/>
          </a:stretch>
        </p:blipFill>
        <p:spPr>
          <a:xfrm>
            <a:off x="1455823" y="830180"/>
            <a:ext cx="10238872" cy="5618746"/>
          </a:xfrm>
          <a:prstGeom prst="rect">
            <a:avLst/>
          </a:prstGeom>
        </p:spPr>
      </p:pic>
      <p:sp>
        <p:nvSpPr>
          <p:cNvPr id="4" name="Rectangle 3">
            <a:extLst>
              <a:ext uri="{FF2B5EF4-FFF2-40B4-BE49-F238E27FC236}">
                <a16:creationId xmlns:a16="http://schemas.microsoft.com/office/drawing/2014/main" id="{BDB1DA81-11EE-4811-A57B-62099D0A855C}"/>
              </a:ext>
            </a:extLst>
          </p:cNvPr>
          <p:cNvSpPr/>
          <p:nvPr/>
        </p:nvSpPr>
        <p:spPr>
          <a:xfrm>
            <a:off x="1455823" y="147464"/>
            <a:ext cx="5638980" cy="769441"/>
          </a:xfrm>
          <a:prstGeom prst="rect">
            <a:avLst/>
          </a:prstGeom>
        </p:spPr>
        <p:txBody>
          <a:bodyPr wrap="none">
            <a:spAutoFit/>
          </a:bodyPr>
          <a:lstStyle/>
          <a:p>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Résultat obtenus ACS :</a:t>
            </a:r>
          </a:p>
        </p:txBody>
      </p:sp>
      <p:sp>
        <p:nvSpPr>
          <p:cNvPr id="5" name="ZoneTexte 4">
            <a:extLst>
              <a:ext uri="{FF2B5EF4-FFF2-40B4-BE49-F238E27FC236}">
                <a16:creationId xmlns:a16="http://schemas.microsoft.com/office/drawing/2014/main" id="{06681D76-6E5C-47F2-8426-AF6F5DBF2834}"/>
              </a:ext>
            </a:extLst>
          </p:cNvPr>
          <p:cNvSpPr txBox="1"/>
          <p:nvPr/>
        </p:nvSpPr>
        <p:spPr>
          <a:xfrm>
            <a:off x="11646568" y="6449732"/>
            <a:ext cx="493294" cy="369332"/>
          </a:xfrm>
          <a:prstGeom prst="rect">
            <a:avLst/>
          </a:prstGeom>
          <a:noFill/>
        </p:spPr>
        <p:txBody>
          <a:bodyPr wrap="square" rtlCol="0">
            <a:spAutoFit/>
          </a:bodyPr>
          <a:lstStyle/>
          <a:p>
            <a:r>
              <a:rPr lang="fr-FR" dirty="0"/>
              <a:t>41</a:t>
            </a:r>
          </a:p>
        </p:txBody>
      </p:sp>
    </p:spTree>
    <p:extLst>
      <p:ext uri="{BB962C8B-B14F-4D97-AF65-F5344CB8AC3E}">
        <p14:creationId xmlns:p14="http://schemas.microsoft.com/office/powerpoint/2010/main" val="204824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E4BA9C-0FB2-4632-B897-4D6573105F41}"/>
              </a:ext>
            </a:extLst>
          </p:cNvPr>
          <p:cNvSpPr/>
          <p:nvPr/>
        </p:nvSpPr>
        <p:spPr>
          <a:xfrm>
            <a:off x="1515434" y="87123"/>
            <a:ext cx="10359952" cy="768031"/>
          </a:xfrm>
          <a:prstGeom prst="rect">
            <a:avLst/>
          </a:prstGeom>
        </p:spPr>
        <p:txBody>
          <a:bodyPr wrap="none">
            <a:spAutoFit/>
          </a:bodyPr>
          <a:lstStyle/>
          <a:p>
            <a:pPr>
              <a:lnSpc>
                <a:spcPct val="107000"/>
              </a:lnSpc>
              <a:spcBef>
                <a:spcPts val="200"/>
              </a:spcBef>
              <a:spcAft>
                <a:spcPts val="0"/>
              </a:spcAft>
            </a:pPr>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Comparaison des résultats de trois parties :</a:t>
            </a:r>
          </a:p>
        </p:txBody>
      </p:sp>
      <p:pic>
        <p:nvPicPr>
          <p:cNvPr id="5" name="Image 4">
            <a:extLst>
              <a:ext uri="{FF2B5EF4-FFF2-40B4-BE49-F238E27FC236}">
                <a16:creationId xmlns:a16="http://schemas.microsoft.com/office/drawing/2014/main" id="{7750F53B-B659-4BBA-94C3-33729CDA81CF}"/>
              </a:ext>
            </a:extLst>
          </p:cNvPr>
          <p:cNvPicPr/>
          <p:nvPr/>
        </p:nvPicPr>
        <p:blipFill>
          <a:blip r:embed="rId2"/>
          <a:stretch>
            <a:fillRect/>
          </a:stretch>
        </p:blipFill>
        <p:spPr>
          <a:xfrm>
            <a:off x="1515434" y="992605"/>
            <a:ext cx="9553073" cy="4872790"/>
          </a:xfrm>
          <a:prstGeom prst="rect">
            <a:avLst/>
          </a:prstGeom>
        </p:spPr>
      </p:pic>
      <p:sp>
        <p:nvSpPr>
          <p:cNvPr id="6" name="ZoneTexte 5">
            <a:extLst>
              <a:ext uri="{FF2B5EF4-FFF2-40B4-BE49-F238E27FC236}">
                <a16:creationId xmlns:a16="http://schemas.microsoft.com/office/drawing/2014/main" id="{4A3C3962-BE65-41F5-AD62-64C147FA4AB7}"/>
              </a:ext>
            </a:extLst>
          </p:cNvPr>
          <p:cNvSpPr txBox="1"/>
          <p:nvPr/>
        </p:nvSpPr>
        <p:spPr>
          <a:xfrm>
            <a:off x="11646568" y="6449732"/>
            <a:ext cx="493294" cy="369332"/>
          </a:xfrm>
          <a:prstGeom prst="rect">
            <a:avLst/>
          </a:prstGeom>
          <a:noFill/>
        </p:spPr>
        <p:txBody>
          <a:bodyPr wrap="square" rtlCol="0">
            <a:spAutoFit/>
          </a:bodyPr>
          <a:lstStyle/>
          <a:p>
            <a:r>
              <a:rPr lang="fr-FR" dirty="0"/>
              <a:t>42</a:t>
            </a:r>
          </a:p>
        </p:txBody>
      </p:sp>
    </p:spTree>
    <p:extLst>
      <p:ext uri="{BB962C8B-B14F-4D97-AF65-F5344CB8AC3E}">
        <p14:creationId xmlns:p14="http://schemas.microsoft.com/office/powerpoint/2010/main" val="27619110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7C6DB8-628B-45D7-B8D8-E8B291CCA6BD}"/>
              </a:ext>
            </a:extLst>
          </p:cNvPr>
          <p:cNvSpPr/>
          <p:nvPr/>
        </p:nvSpPr>
        <p:spPr>
          <a:xfrm>
            <a:off x="1515434" y="1268312"/>
            <a:ext cx="10588334" cy="4321376"/>
          </a:xfrm>
          <a:prstGeom prst="rect">
            <a:avLst/>
          </a:prstGeom>
        </p:spPr>
        <p:txBody>
          <a:bodyPr wrap="square">
            <a:spAutoFit/>
          </a:bodyPr>
          <a:lstStyle/>
          <a:p>
            <a:pPr>
              <a:lnSpc>
                <a:spcPct val="107000"/>
              </a:lnSpc>
              <a:spcAft>
                <a:spcPts val="800"/>
              </a:spcAft>
            </a:pPr>
            <a:r>
              <a:rPr lang="fr-FR" sz="2800" dirty="0">
                <a:latin typeface="Times New Roman" panose="02020603050405020304" pitchFamily="18" charset="0"/>
                <a:ea typeface="Times New Roman" panose="02020603050405020304" pitchFamily="18" charset="0"/>
                <a:cs typeface="Arial" panose="020B0604020202020204" pitchFamily="34" charset="0"/>
              </a:rPr>
              <a:t>Le travail sur ce projet nous a permis de confirmer qu’il est vraiment impossible de résoudre des problèmes de très grandes tailles tel que le problème SAT, avec des méthodes exhaustives ou purement algorithmiques, qui sont coûteuses en termes de temps et/ou espace mémoire. </a:t>
            </a:r>
            <a:endParaRPr lang="fr-FR" sz="28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2800" dirty="0">
                <a:latin typeface="Times New Roman" panose="02020603050405020304" pitchFamily="18" charset="0"/>
                <a:ea typeface="Times New Roman" panose="02020603050405020304" pitchFamily="18" charset="0"/>
                <a:cs typeface="Arial" panose="020B0604020202020204" pitchFamily="34" charset="0"/>
              </a:rPr>
              <a:t>Les résultats obtenus avec les métaheuristiques ont prouvé leurs performances, indispensabilité, et efficacité pour progresser de manière essentielle (s’approcher de la solution optimale) dans la résolution des problèmes de grande taille dans un laps du temps très réduit.</a:t>
            </a:r>
            <a:endParaRPr lang="fr-FR"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FD49BF52-77D7-4266-B6CF-85FFC4D323DA}"/>
              </a:ext>
            </a:extLst>
          </p:cNvPr>
          <p:cNvSpPr/>
          <p:nvPr/>
        </p:nvSpPr>
        <p:spPr>
          <a:xfrm>
            <a:off x="1515434" y="87123"/>
            <a:ext cx="3134191" cy="768031"/>
          </a:xfrm>
          <a:prstGeom prst="rect">
            <a:avLst/>
          </a:prstGeom>
        </p:spPr>
        <p:txBody>
          <a:bodyPr wrap="none">
            <a:spAutoFit/>
          </a:bodyPr>
          <a:lstStyle/>
          <a:p>
            <a:pPr>
              <a:lnSpc>
                <a:spcPct val="107000"/>
              </a:lnSpc>
              <a:spcBef>
                <a:spcPts val="200"/>
              </a:spcBef>
              <a:spcAft>
                <a:spcPts val="0"/>
              </a:spcAft>
            </a:pPr>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Conclusion :</a:t>
            </a:r>
          </a:p>
        </p:txBody>
      </p:sp>
      <p:sp>
        <p:nvSpPr>
          <p:cNvPr id="4" name="ZoneTexte 3">
            <a:extLst>
              <a:ext uri="{FF2B5EF4-FFF2-40B4-BE49-F238E27FC236}">
                <a16:creationId xmlns:a16="http://schemas.microsoft.com/office/drawing/2014/main" id="{C1C0FD23-84DC-44A2-91C3-F05940D5D295}"/>
              </a:ext>
            </a:extLst>
          </p:cNvPr>
          <p:cNvSpPr txBox="1"/>
          <p:nvPr/>
        </p:nvSpPr>
        <p:spPr>
          <a:xfrm>
            <a:off x="11646568" y="6449732"/>
            <a:ext cx="493294" cy="369332"/>
          </a:xfrm>
          <a:prstGeom prst="rect">
            <a:avLst/>
          </a:prstGeom>
          <a:noFill/>
        </p:spPr>
        <p:txBody>
          <a:bodyPr wrap="square" rtlCol="0">
            <a:spAutoFit/>
          </a:bodyPr>
          <a:lstStyle/>
          <a:p>
            <a:r>
              <a:rPr lang="fr-FR"/>
              <a:t>43</a:t>
            </a:r>
            <a:endParaRPr lang="fr-FR" dirty="0"/>
          </a:p>
        </p:txBody>
      </p:sp>
    </p:spTree>
    <p:extLst>
      <p:ext uri="{BB962C8B-B14F-4D97-AF65-F5344CB8AC3E}">
        <p14:creationId xmlns:p14="http://schemas.microsoft.com/office/powerpoint/2010/main" val="162006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C33E2A-F922-4BC9-A53B-B9EEE5858572}"/>
              </a:ext>
            </a:extLst>
          </p:cNvPr>
          <p:cNvSpPr/>
          <p:nvPr/>
        </p:nvSpPr>
        <p:spPr>
          <a:xfrm>
            <a:off x="1523932" y="178066"/>
            <a:ext cx="2799164" cy="768031"/>
          </a:xfrm>
          <a:prstGeom prst="rect">
            <a:avLst/>
          </a:prstGeom>
        </p:spPr>
        <p:txBody>
          <a:bodyPr wrap="none">
            <a:spAutoFit/>
          </a:bodyPr>
          <a:lstStyle/>
          <a:p>
            <a:pPr>
              <a:lnSpc>
                <a:spcPct val="107000"/>
              </a:lnSpc>
              <a:spcBef>
                <a:spcPts val="1200"/>
              </a:spcBef>
              <a:spcAft>
                <a:spcPts val="0"/>
              </a:spcAft>
            </a:pPr>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Protocole :</a:t>
            </a:r>
          </a:p>
        </p:txBody>
      </p:sp>
      <p:pic>
        <p:nvPicPr>
          <p:cNvPr id="3" name="Image 2">
            <a:extLst>
              <a:ext uri="{FF2B5EF4-FFF2-40B4-BE49-F238E27FC236}">
                <a16:creationId xmlns:a16="http://schemas.microsoft.com/office/drawing/2014/main" id="{7142F337-2EA9-4090-964F-466A739EB763}"/>
              </a:ext>
            </a:extLst>
          </p:cNvPr>
          <p:cNvPicPr/>
          <p:nvPr/>
        </p:nvPicPr>
        <p:blipFill>
          <a:blip r:embed="rId3"/>
          <a:stretch>
            <a:fillRect/>
          </a:stretch>
        </p:blipFill>
        <p:spPr>
          <a:xfrm>
            <a:off x="4035766" y="1540042"/>
            <a:ext cx="5417071" cy="2002477"/>
          </a:xfrm>
          <a:prstGeom prst="rect">
            <a:avLst/>
          </a:prstGeom>
        </p:spPr>
      </p:pic>
      <p:sp>
        <p:nvSpPr>
          <p:cNvPr id="5" name="Rectangle 4">
            <a:extLst>
              <a:ext uri="{FF2B5EF4-FFF2-40B4-BE49-F238E27FC236}">
                <a16:creationId xmlns:a16="http://schemas.microsoft.com/office/drawing/2014/main" id="{F888DB1E-8031-4122-BE0F-7272AFDF3D6D}"/>
              </a:ext>
            </a:extLst>
          </p:cNvPr>
          <p:cNvSpPr/>
          <p:nvPr/>
        </p:nvSpPr>
        <p:spPr>
          <a:xfrm>
            <a:off x="1572660" y="1165297"/>
            <a:ext cx="1736373" cy="646331"/>
          </a:xfrm>
          <a:prstGeom prst="rect">
            <a:avLst/>
          </a:prstGeom>
        </p:spPr>
        <p:txBody>
          <a:bodyPr wrap="none">
            <a:spAutoFit/>
          </a:bodyPr>
          <a:lstStyle/>
          <a:p>
            <a:r>
              <a:rPr lang="fr-FR" sz="36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Entrée :</a:t>
            </a:r>
          </a:p>
        </p:txBody>
      </p:sp>
      <p:sp>
        <p:nvSpPr>
          <p:cNvPr id="7" name="Rectangle 6">
            <a:extLst>
              <a:ext uri="{FF2B5EF4-FFF2-40B4-BE49-F238E27FC236}">
                <a16:creationId xmlns:a16="http://schemas.microsoft.com/office/drawing/2014/main" id="{365C4C77-36BA-4284-A2BF-B687B1801B33}"/>
              </a:ext>
            </a:extLst>
          </p:cNvPr>
          <p:cNvSpPr/>
          <p:nvPr/>
        </p:nvSpPr>
        <p:spPr>
          <a:xfrm>
            <a:off x="1523932" y="3429000"/>
            <a:ext cx="1582484" cy="645113"/>
          </a:xfrm>
          <a:prstGeom prst="rect">
            <a:avLst/>
          </a:prstGeom>
        </p:spPr>
        <p:txBody>
          <a:bodyPr wrap="none">
            <a:spAutoFit/>
          </a:bodyPr>
          <a:lstStyle/>
          <a:p>
            <a:pPr>
              <a:lnSpc>
                <a:spcPct val="107000"/>
              </a:lnSpc>
              <a:spcBef>
                <a:spcPts val="200"/>
              </a:spcBef>
              <a:spcAft>
                <a:spcPts val="0"/>
              </a:spcAft>
            </a:pPr>
            <a:r>
              <a:rPr lang="fr-FR" sz="36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Sortie :</a:t>
            </a:r>
          </a:p>
        </p:txBody>
      </p:sp>
      <p:sp>
        <p:nvSpPr>
          <p:cNvPr id="9" name="Rectangle 8">
            <a:extLst>
              <a:ext uri="{FF2B5EF4-FFF2-40B4-BE49-F238E27FC236}">
                <a16:creationId xmlns:a16="http://schemas.microsoft.com/office/drawing/2014/main" id="{18034A76-DC8E-4D01-858D-5A295FF5271C}"/>
              </a:ext>
            </a:extLst>
          </p:cNvPr>
          <p:cNvSpPr/>
          <p:nvPr/>
        </p:nvSpPr>
        <p:spPr>
          <a:xfrm>
            <a:off x="1341030" y="4084885"/>
            <a:ext cx="10806545" cy="2369880"/>
          </a:xfrm>
          <a:prstGeom prst="rect">
            <a:avLst/>
          </a:prstGeom>
        </p:spPr>
        <p:txBody>
          <a:bodyPr wrap="square">
            <a:spAutoFit/>
          </a:bodyPr>
          <a:lstStyle/>
          <a:p>
            <a:r>
              <a:rPr lang="fr-FR" sz="3200" dirty="0"/>
              <a:t>un solveur SAT prend une expression booléenne détermine si elle est :</a:t>
            </a:r>
          </a:p>
          <a:p>
            <a:pPr marL="1828800" lvl="3" indent="-457200">
              <a:buFont typeface="Arial" panose="020B0604020202020204" pitchFamily="34" charset="0"/>
              <a:buChar char="•"/>
            </a:pPr>
            <a:r>
              <a:rPr lang="fr-FR" sz="2800" b="1" dirty="0"/>
              <a:t>Satisfiable</a:t>
            </a:r>
          </a:p>
          <a:p>
            <a:pPr lvl="3"/>
            <a:endParaRPr lang="fr-FR" sz="2800" b="1" dirty="0"/>
          </a:p>
          <a:p>
            <a:pPr marL="1657350" lvl="3" indent="-285750">
              <a:buFont typeface="Arial" panose="020B0604020202020204" pitchFamily="34" charset="0"/>
              <a:buChar char="•"/>
            </a:pPr>
            <a:r>
              <a:rPr lang="fr-FR" sz="2800" b="1" dirty="0"/>
              <a:t> Non satisfiable</a:t>
            </a:r>
            <a:endParaRPr lang="fr-FR" sz="2800" dirty="0"/>
          </a:p>
        </p:txBody>
      </p:sp>
      <p:sp>
        <p:nvSpPr>
          <p:cNvPr id="8" name="ZoneTexte 7">
            <a:extLst>
              <a:ext uri="{FF2B5EF4-FFF2-40B4-BE49-F238E27FC236}">
                <a16:creationId xmlns:a16="http://schemas.microsoft.com/office/drawing/2014/main" id="{8437FDE9-277F-4DBB-B3F3-5182BEC5A48B}"/>
              </a:ext>
            </a:extLst>
          </p:cNvPr>
          <p:cNvSpPr txBox="1"/>
          <p:nvPr/>
        </p:nvSpPr>
        <p:spPr>
          <a:xfrm>
            <a:off x="11646568" y="6449732"/>
            <a:ext cx="493294" cy="369332"/>
          </a:xfrm>
          <a:prstGeom prst="rect">
            <a:avLst/>
          </a:prstGeom>
          <a:noFill/>
        </p:spPr>
        <p:txBody>
          <a:bodyPr wrap="square" rtlCol="0">
            <a:spAutoFit/>
          </a:bodyPr>
          <a:lstStyle/>
          <a:p>
            <a:r>
              <a:rPr lang="fr-FR" dirty="0"/>
              <a:t>4</a:t>
            </a:r>
          </a:p>
        </p:txBody>
      </p:sp>
    </p:spTree>
    <p:extLst>
      <p:ext uri="{BB962C8B-B14F-4D97-AF65-F5344CB8AC3E}">
        <p14:creationId xmlns:p14="http://schemas.microsoft.com/office/powerpoint/2010/main" val="92555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fade">
                                      <p:cBhvr>
                                        <p:cTn id="27" dur="500"/>
                                        <p:tgtEl>
                                          <p:spTgt spid="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Effect transition="in" filter="fade">
                                      <p:cBhvr>
                                        <p:cTn id="3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B44CF1-18FF-4099-95C4-6FA82BC50FE6}"/>
              </a:ext>
            </a:extLst>
          </p:cNvPr>
          <p:cNvSpPr/>
          <p:nvPr/>
        </p:nvSpPr>
        <p:spPr>
          <a:xfrm>
            <a:off x="4303682" y="2691843"/>
            <a:ext cx="3494867" cy="1474314"/>
          </a:xfrm>
          <a:prstGeom prst="rect">
            <a:avLst/>
          </a:prstGeom>
        </p:spPr>
        <p:txBody>
          <a:bodyPr wrap="none">
            <a:spAutoFit/>
          </a:bodyPr>
          <a:lstStyle/>
          <a:p>
            <a:pPr>
              <a:lnSpc>
                <a:spcPct val="107000"/>
              </a:lnSpc>
              <a:spcBef>
                <a:spcPts val="1200"/>
              </a:spcBef>
              <a:spcAft>
                <a:spcPts val="0"/>
              </a:spcAft>
            </a:pPr>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Mise en place </a:t>
            </a:r>
          </a:p>
          <a:p>
            <a:pPr>
              <a:lnSpc>
                <a:spcPct val="107000"/>
              </a:lnSpc>
              <a:spcBef>
                <a:spcPts val="1200"/>
              </a:spcBef>
              <a:spcAft>
                <a:spcPts val="0"/>
              </a:spcAft>
            </a:pPr>
            <a:endParaRPr lang="fr-FR" sz="32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ZoneTexte 2">
            <a:extLst>
              <a:ext uri="{FF2B5EF4-FFF2-40B4-BE49-F238E27FC236}">
                <a16:creationId xmlns:a16="http://schemas.microsoft.com/office/drawing/2014/main" id="{D705CE9C-0AC7-43C1-B4B1-206DEA759A4A}"/>
              </a:ext>
            </a:extLst>
          </p:cNvPr>
          <p:cNvSpPr txBox="1"/>
          <p:nvPr/>
        </p:nvSpPr>
        <p:spPr>
          <a:xfrm>
            <a:off x="11646568" y="6449732"/>
            <a:ext cx="493294" cy="369332"/>
          </a:xfrm>
          <a:prstGeom prst="rect">
            <a:avLst/>
          </a:prstGeom>
          <a:noFill/>
        </p:spPr>
        <p:txBody>
          <a:bodyPr wrap="square" rtlCol="0">
            <a:spAutoFit/>
          </a:bodyPr>
          <a:lstStyle/>
          <a:p>
            <a:r>
              <a:rPr lang="fr-FR" dirty="0"/>
              <a:t>5</a:t>
            </a:r>
          </a:p>
        </p:txBody>
      </p:sp>
    </p:spTree>
    <p:extLst>
      <p:ext uri="{BB962C8B-B14F-4D97-AF65-F5344CB8AC3E}">
        <p14:creationId xmlns:p14="http://schemas.microsoft.com/office/powerpoint/2010/main" val="323571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AAB9D6-8825-4288-A640-328938C60706}"/>
              </a:ext>
            </a:extLst>
          </p:cNvPr>
          <p:cNvSpPr/>
          <p:nvPr/>
        </p:nvSpPr>
        <p:spPr>
          <a:xfrm>
            <a:off x="1420090" y="208440"/>
            <a:ext cx="8811492" cy="768031"/>
          </a:xfrm>
          <a:prstGeom prst="rect">
            <a:avLst/>
          </a:prstGeom>
        </p:spPr>
        <p:txBody>
          <a:bodyPr wrap="square">
            <a:spAutoFit/>
          </a:bodyPr>
          <a:lstStyle/>
          <a:p>
            <a:pPr>
              <a:lnSpc>
                <a:spcPct val="107000"/>
              </a:lnSpc>
              <a:spcBef>
                <a:spcPts val="200"/>
              </a:spcBef>
              <a:spcAft>
                <a:spcPts val="0"/>
              </a:spcAft>
            </a:pPr>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Environnement de réalisation:</a:t>
            </a:r>
          </a:p>
        </p:txBody>
      </p:sp>
      <p:sp>
        <p:nvSpPr>
          <p:cNvPr id="3" name="Rectangle 2">
            <a:extLst>
              <a:ext uri="{FF2B5EF4-FFF2-40B4-BE49-F238E27FC236}">
                <a16:creationId xmlns:a16="http://schemas.microsoft.com/office/drawing/2014/main" id="{B34CE0A8-EA9E-41F5-8ECF-37C33076CAC2}"/>
              </a:ext>
            </a:extLst>
          </p:cNvPr>
          <p:cNvSpPr/>
          <p:nvPr/>
        </p:nvSpPr>
        <p:spPr>
          <a:xfrm>
            <a:off x="1496290" y="1020680"/>
            <a:ext cx="3821880" cy="584775"/>
          </a:xfrm>
          <a:prstGeom prst="rect">
            <a:avLst/>
          </a:prstGeom>
        </p:spPr>
        <p:txBody>
          <a:bodyPr wrap="none">
            <a:spAutoFit/>
          </a:bodyPr>
          <a:lstStyle/>
          <a:p>
            <a:r>
              <a:rPr lang="fr-FR" sz="32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Les outils matériels :</a:t>
            </a:r>
          </a:p>
        </p:txBody>
      </p:sp>
      <p:graphicFrame>
        <p:nvGraphicFramePr>
          <p:cNvPr id="4" name="Tableau 3">
            <a:extLst>
              <a:ext uri="{FF2B5EF4-FFF2-40B4-BE49-F238E27FC236}">
                <a16:creationId xmlns:a16="http://schemas.microsoft.com/office/drawing/2014/main" id="{2FCFBD6E-3AA3-4221-9672-0AE37E89C62B}"/>
              </a:ext>
            </a:extLst>
          </p:cNvPr>
          <p:cNvGraphicFramePr>
            <a:graphicFrameLocks noGrp="1"/>
          </p:cNvGraphicFramePr>
          <p:nvPr>
            <p:extLst>
              <p:ext uri="{D42A27DB-BD31-4B8C-83A1-F6EECF244321}">
                <p14:modId xmlns:p14="http://schemas.microsoft.com/office/powerpoint/2010/main" val="737209607"/>
              </p:ext>
            </p:extLst>
          </p:nvPr>
        </p:nvGraphicFramePr>
        <p:xfrm>
          <a:off x="1724890" y="1973527"/>
          <a:ext cx="8975194" cy="3550735"/>
        </p:xfrm>
        <a:graphic>
          <a:graphicData uri="http://schemas.openxmlformats.org/drawingml/2006/table">
            <a:tbl>
              <a:tblPr firstRow="1" firstCol="1" bandRow="1">
                <a:tableStyleId>{5C22544A-7EE6-4342-B048-85BDC9FD1C3A}</a:tableStyleId>
              </a:tblPr>
              <a:tblGrid>
                <a:gridCol w="4511478">
                  <a:extLst>
                    <a:ext uri="{9D8B030D-6E8A-4147-A177-3AD203B41FA5}">
                      <a16:colId xmlns:a16="http://schemas.microsoft.com/office/drawing/2014/main" val="710055277"/>
                    </a:ext>
                  </a:extLst>
                </a:gridCol>
                <a:gridCol w="4463716">
                  <a:extLst>
                    <a:ext uri="{9D8B030D-6E8A-4147-A177-3AD203B41FA5}">
                      <a16:colId xmlns:a16="http://schemas.microsoft.com/office/drawing/2014/main" val="1560876959"/>
                    </a:ext>
                  </a:extLst>
                </a:gridCol>
              </a:tblGrid>
              <a:tr h="713186">
                <a:tc>
                  <a:txBody>
                    <a:bodyPr/>
                    <a:lstStyle/>
                    <a:p>
                      <a:pPr indent="575945" algn="ctr">
                        <a:lnSpc>
                          <a:spcPct val="150000"/>
                        </a:lnSpc>
                        <a:spcBef>
                          <a:spcPts val="1200"/>
                        </a:spcBef>
                        <a:spcAft>
                          <a:spcPts val="600"/>
                        </a:spcAft>
                      </a:pPr>
                      <a:r>
                        <a:rPr lang="fr-FR" sz="1200" kern="150" dirty="0">
                          <a:effectLst/>
                        </a:rPr>
                        <a:t>Marque</a:t>
                      </a:r>
                      <a:endParaRPr lang="fr-FR" sz="1100" kern="150" dirty="0">
                        <a:solidFill>
                          <a:srgbClr val="2E74B5"/>
                        </a:solidFill>
                        <a:effectLst/>
                        <a:latin typeface="Calibri" panose="020F0502020204030204" pitchFamily="34" charset="0"/>
                        <a:ea typeface="SimSun" panose="02010600030101010101" pitchFamily="2" charset="-122"/>
                        <a:cs typeface="F"/>
                      </a:endParaRPr>
                    </a:p>
                  </a:txBody>
                  <a:tcPr marL="68580" marR="68580" marT="0" marB="0"/>
                </a:tc>
                <a:tc>
                  <a:txBody>
                    <a:bodyPr/>
                    <a:lstStyle/>
                    <a:p>
                      <a:pPr indent="575945" algn="ctr">
                        <a:lnSpc>
                          <a:spcPct val="150000"/>
                        </a:lnSpc>
                        <a:spcBef>
                          <a:spcPts val="1200"/>
                        </a:spcBef>
                        <a:spcAft>
                          <a:spcPts val="600"/>
                        </a:spcAft>
                      </a:pPr>
                      <a:r>
                        <a:rPr lang="fr-FR" sz="1100" kern="150" dirty="0">
                          <a:effectLst/>
                        </a:rPr>
                        <a:t>Ordinateur portable ASUS</a:t>
                      </a:r>
                      <a:endParaRPr lang="fr-FR" sz="1100" kern="150" dirty="0">
                        <a:solidFill>
                          <a:srgbClr val="2E74B5"/>
                        </a:solidFill>
                        <a:effectLst/>
                        <a:latin typeface="Calibri" panose="020F0502020204030204" pitchFamily="34" charset="0"/>
                        <a:ea typeface="SimSun" panose="02010600030101010101" pitchFamily="2" charset="-122"/>
                        <a:cs typeface="F"/>
                      </a:endParaRPr>
                    </a:p>
                  </a:txBody>
                  <a:tcPr marL="68580" marR="68580" marT="0" marB="0"/>
                </a:tc>
                <a:extLst>
                  <a:ext uri="{0D108BD9-81ED-4DB2-BD59-A6C34878D82A}">
                    <a16:rowId xmlns:a16="http://schemas.microsoft.com/office/drawing/2014/main" val="2849671450"/>
                  </a:ext>
                </a:extLst>
              </a:tr>
              <a:tr h="778038">
                <a:tc>
                  <a:txBody>
                    <a:bodyPr/>
                    <a:lstStyle/>
                    <a:p>
                      <a:pPr indent="575945" algn="ctr">
                        <a:lnSpc>
                          <a:spcPct val="150000"/>
                        </a:lnSpc>
                        <a:spcBef>
                          <a:spcPts val="1200"/>
                        </a:spcBef>
                        <a:spcAft>
                          <a:spcPts val="600"/>
                        </a:spcAft>
                      </a:pPr>
                      <a:r>
                        <a:rPr lang="fr-FR" sz="1200" kern="150" dirty="0">
                          <a:effectLst/>
                        </a:rPr>
                        <a:t>Processeur</a:t>
                      </a:r>
                      <a:endParaRPr lang="fr-FR" sz="1100" kern="150" dirty="0">
                        <a:solidFill>
                          <a:srgbClr val="2E74B5"/>
                        </a:solidFill>
                        <a:effectLst/>
                        <a:latin typeface="Calibri" panose="020F0502020204030204" pitchFamily="34" charset="0"/>
                        <a:ea typeface="SimSun" panose="02010600030101010101" pitchFamily="2" charset="-122"/>
                        <a:cs typeface="F"/>
                      </a:endParaRPr>
                    </a:p>
                  </a:txBody>
                  <a:tcPr marL="68580" marR="68580" marT="0" marB="0"/>
                </a:tc>
                <a:tc>
                  <a:txBody>
                    <a:bodyPr/>
                    <a:lstStyle/>
                    <a:p>
                      <a:pPr indent="575945" algn="ctr">
                        <a:lnSpc>
                          <a:spcPct val="150000"/>
                        </a:lnSpc>
                        <a:spcBef>
                          <a:spcPts val="1200"/>
                        </a:spcBef>
                        <a:spcAft>
                          <a:spcPts val="600"/>
                        </a:spcAft>
                      </a:pPr>
                      <a:r>
                        <a:rPr lang="fr-FR" sz="1200" kern="150" dirty="0">
                          <a:effectLst/>
                        </a:rPr>
                        <a:t>Intel® </a:t>
                      </a:r>
                      <a:r>
                        <a:rPr lang="fr-FR" sz="1200" kern="150" dirty="0" err="1">
                          <a:effectLst/>
                        </a:rPr>
                        <a:t>Core</a:t>
                      </a:r>
                      <a:r>
                        <a:rPr lang="fr-FR" sz="1200" kern="150" dirty="0">
                          <a:effectLst/>
                        </a:rPr>
                        <a:t>™ i5-5200U</a:t>
                      </a:r>
                      <a:endParaRPr lang="fr-FR" sz="1100" kern="150" dirty="0">
                        <a:solidFill>
                          <a:srgbClr val="2E74B5"/>
                        </a:solidFill>
                        <a:effectLst/>
                        <a:latin typeface="Calibri" panose="020F0502020204030204" pitchFamily="34" charset="0"/>
                        <a:ea typeface="SimSun" panose="02010600030101010101" pitchFamily="2" charset="-122"/>
                        <a:cs typeface="F"/>
                      </a:endParaRPr>
                    </a:p>
                  </a:txBody>
                  <a:tcPr marL="68580" marR="68580" marT="0" marB="0"/>
                </a:tc>
                <a:extLst>
                  <a:ext uri="{0D108BD9-81ED-4DB2-BD59-A6C34878D82A}">
                    <a16:rowId xmlns:a16="http://schemas.microsoft.com/office/drawing/2014/main" val="4241000593"/>
                  </a:ext>
                </a:extLst>
              </a:tr>
              <a:tr h="553571">
                <a:tc>
                  <a:txBody>
                    <a:bodyPr/>
                    <a:lstStyle/>
                    <a:p>
                      <a:pPr indent="575945" algn="ctr">
                        <a:lnSpc>
                          <a:spcPct val="150000"/>
                        </a:lnSpc>
                        <a:spcBef>
                          <a:spcPts val="1200"/>
                        </a:spcBef>
                        <a:spcAft>
                          <a:spcPts val="600"/>
                        </a:spcAft>
                      </a:pPr>
                      <a:r>
                        <a:rPr lang="fr-FR" sz="1200" kern="150" dirty="0">
                          <a:effectLst/>
                        </a:rPr>
                        <a:t>RAM</a:t>
                      </a:r>
                      <a:endParaRPr lang="fr-FR" sz="1100" kern="150" dirty="0">
                        <a:solidFill>
                          <a:srgbClr val="2E74B5"/>
                        </a:solidFill>
                        <a:effectLst/>
                        <a:latin typeface="Calibri" panose="020F0502020204030204" pitchFamily="34" charset="0"/>
                        <a:ea typeface="SimSun" panose="02010600030101010101" pitchFamily="2" charset="-122"/>
                        <a:cs typeface="F"/>
                      </a:endParaRPr>
                    </a:p>
                  </a:txBody>
                  <a:tcPr marL="68580" marR="68580" marT="0" marB="0"/>
                </a:tc>
                <a:tc>
                  <a:txBody>
                    <a:bodyPr/>
                    <a:lstStyle/>
                    <a:p>
                      <a:pPr indent="575945" algn="ctr" rtl="1">
                        <a:lnSpc>
                          <a:spcPct val="150000"/>
                        </a:lnSpc>
                        <a:spcBef>
                          <a:spcPts val="1200"/>
                        </a:spcBef>
                        <a:spcAft>
                          <a:spcPts val="600"/>
                        </a:spcAft>
                      </a:pPr>
                      <a:r>
                        <a:rPr lang="fr-FR" sz="1200" kern="150" dirty="0">
                          <a:effectLst/>
                        </a:rPr>
                        <a:t>4,00 Go</a:t>
                      </a:r>
                      <a:endParaRPr lang="fr-FR" sz="1100" kern="150" dirty="0">
                        <a:solidFill>
                          <a:srgbClr val="2E74B5"/>
                        </a:solidFill>
                        <a:effectLst/>
                        <a:latin typeface="Calibri" panose="020F0502020204030204" pitchFamily="34" charset="0"/>
                        <a:ea typeface="SimSun" panose="02010600030101010101" pitchFamily="2" charset="-122"/>
                        <a:cs typeface="F"/>
                      </a:endParaRPr>
                    </a:p>
                  </a:txBody>
                  <a:tcPr marL="68580" marR="68580" marT="0" marB="0"/>
                </a:tc>
                <a:extLst>
                  <a:ext uri="{0D108BD9-81ED-4DB2-BD59-A6C34878D82A}">
                    <a16:rowId xmlns:a16="http://schemas.microsoft.com/office/drawing/2014/main" val="1726750462"/>
                  </a:ext>
                </a:extLst>
              </a:tr>
              <a:tr h="537429">
                <a:tc>
                  <a:txBody>
                    <a:bodyPr/>
                    <a:lstStyle/>
                    <a:p>
                      <a:pPr indent="575945" algn="ctr">
                        <a:lnSpc>
                          <a:spcPct val="150000"/>
                        </a:lnSpc>
                        <a:spcBef>
                          <a:spcPts val="1200"/>
                        </a:spcBef>
                        <a:spcAft>
                          <a:spcPts val="600"/>
                        </a:spcAft>
                      </a:pPr>
                      <a:r>
                        <a:rPr lang="fr-FR" sz="1200" kern="150" dirty="0">
                          <a:effectLst/>
                        </a:rPr>
                        <a:t>Disque dur</a:t>
                      </a:r>
                      <a:endParaRPr lang="fr-FR" sz="1100" kern="150" dirty="0">
                        <a:solidFill>
                          <a:srgbClr val="2E74B5"/>
                        </a:solidFill>
                        <a:effectLst/>
                        <a:latin typeface="Calibri" panose="020F0502020204030204" pitchFamily="34" charset="0"/>
                        <a:ea typeface="SimSun" panose="02010600030101010101" pitchFamily="2" charset="-122"/>
                        <a:cs typeface="F"/>
                      </a:endParaRPr>
                    </a:p>
                  </a:txBody>
                  <a:tcPr marL="68580" marR="68580" marT="0" marB="0"/>
                </a:tc>
                <a:tc>
                  <a:txBody>
                    <a:bodyPr/>
                    <a:lstStyle/>
                    <a:p>
                      <a:pPr indent="575945" algn="ctr">
                        <a:lnSpc>
                          <a:spcPct val="150000"/>
                        </a:lnSpc>
                        <a:spcBef>
                          <a:spcPts val="1200"/>
                        </a:spcBef>
                        <a:spcAft>
                          <a:spcPts val="600"/>
                        </a:spcAft>
                      </a:pPr>
                      <a:r>
                        <a:rPr lang="fr-FR" sz="1200" kern="150" dirty="0">
                          <a:effectLst/>
                        </a:rPr>
                        <a:t>200 Go</a:t>
                      </a:r>
                      <a:endParaRPr lang="fr-FR" sz="1100" kern="150" dirty="0">
                        <a:solidFill>
                          <a:srgbClr val="2E74B5"/>
                        </a:solidFill>
                        <a:effectLst/>
                        <a:latin typeface="Calibri" panose="020F0502020204030204" pitchFamily="34" charset="0"/>
                        <a:ea typeface="SimSun" panose="02010600030101010101" pitchFamily="2" charset="-122"/>
                        <a:cs typeface="F"/>
                      </a:endParaRPr>
                    </a:p>
                  </a:txBody>
                  <a:tcPr marL="68580" marR="68580" marT="0" marB="0"/>
                </a:tc>
                <a:extLst>
                  <a:ext uri="{0D108BD9-81ED-4DB2-BD59-A6C34878D82A}">
                    <a16:rowId xmlns:a16="http://schemas.microsoft.com/office/drawing/2014/main" val="2963279963"/>
                  </a:ext>
                </a:extLst>
              </a:tr>
              <a:tr h="968511">
                <a:tc>
                  <a:txBody>
                    <a:bodyPr/>
                    <a:lstStyle/>
                    <a:p>
                      <a:pPr indent="575945" algn="ctr">
                        <a:lnSpc>
                          <a:spcPct val="150000"/>
                        </a:lnSpc>
                        <a:spcBef>
                          <a:spcPts val="1200"/>
                        </a:spcBef>
                        <a:spcAft>
                          <a:spcPts val="600"/>
                        </a:spcAft>
                      </a:pPr>
                      <a:r>
                        <a:rPr lang="fr-FR" sz="1200" kern="150" dirty="0">
                          <a:effectLst/>
                        </a:rPr>
                        <a:t>Système d’exploitation</a:t>
                      </a:r>
                      <a:endParaRPr lang="fr-FR" sz="1100" kern="150" dirty="0">
                        <a:solidFill>
                          <a:srgbClr val="2E74B5"/>
                        </a:solidFill>
                        <a:effectLst/>
                        <a:latin typeface="Calibri" panose="020F0502020204030204" pitchFamily="34" charset="0"/>
                        <a:ea typeface="SimSun" panose="02010600030101010101" pitchFamily="2" charset="-122"/>
                        <a:cs typeface="F"/>
                      </a:endParaRPr>
                    </a:p>
                  </a:txBody>
                  <a:tcPr marL="68580" marR="68580" marT="0" marB="0"/>
                </a:tc>
                <a:tc>
                  <a:txBody>
                    <a:bodyPr/>
                    <a:lstStyle/>
                    <a:p>
                      <a:pPr indent="575945" algn="ctr">
                        <a:lnSpc>
                          <a:spcPct val="150000"/>
                        </a:lnSpc>
                        <a:spcBef>
                          <a:spcPts val="1200"/>
                        </a:spcBef>
                        <a:spcAft>
                          <a:spcPts val="600"/>
                        </a:spcAft>
                      </a:pPr>
                      <a:r>
                        <a:rPr lang="fr-FR" sz="1200" kern="150" dirty="0">
                          <a:effectLst/>
                        </a:rPr>
                        <a:t>Windows 10 professionnel</a:t>
                      </a:r>
                      <a:endParaRPr lang="fr-FR" sz="1100" kern="150" dirty="0">
                        <a:solidFill>
                          <a:srgbClr val="2E74B5"/>
                        </a:solidFill>
                        <a:effectLst/>
                        <a:latin typeface="Calibri" panose="020F0502020204030204" pitchFamily="34" charset="0"/>
                        <a:ea typeface="SimSun" panose="02010600030101010101" pitchFamily="2" charset="-122"/>
                        <a:cs typeface="F"/>
                      </a:endParaRPr>
                    </a:p>
                  </a:txBody>
                  <a:tcPr marL="68580" marR="68580" marT="0" marB="0"/>
                </a:tc>
                <a:extLst>
                  <a:ext uri="{0D108BD9-81ED-4DB2-BD59-A6C34878D82A}">
                    <a16:rowId xmlns:a16="http://schemas.microsoft.com/office/drawing/2014/main" val="3389509752"/>
                  </a:ext>
                </a:extLst>
              </a:tr>
            </a:tbl>
          </a:graphicData>
        </a:graphic>
      </p:graphicFrame>
      <p:sp>
        <p:nvSpPr>
          <p:cNvPr id="5" name="Rectangle 4">
            <a:extLst>
              <a:ext uri="{FF2B5EF4-FFF2-40B4-BE49-F238E27FC236}">
                <a16:creationId xmlns:a16="http://schemas.microsoft.com/office/drawing/2014/main" id="{858106CB-E183-4767-82E7-CFA8D19502F6}"/>
              </a:ext>
            </a:extLst>
          </p:cNvPr>
          <p:cNvSpPr/>
          <p:nvPr/>
        </p:nvSpPr>
        <p:spPr>
          <a:xfrm>
            <a:off x="1420090" y="976471"/>
            <a:ext cx="3823483" cy="584775"/>
          </a:xfrm>
          <a:prstGeom prst="rect">
            <a:avLst/>
          </a:prstGeom>
        </p:spPr>
        <p:txBody>
          <a:bodyPr wrap="none">
            <a:spAutoFit/>
          </a:bodyPr>
          <a:lstStyle/>
          <a:p>
            <a:r>
              <a:rPr lang="fr-FR" sz="32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Les outils </a:t>
            </a:r>
            <a:r>
              <a:rPr lang="fr-FR" sz="3200" b="1" dirty="0" err="1">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Logeciels</a:t>
            </a:r>
            <a:r>
              <a:rPr lang="fr-FR" sz="32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 :</a:t>
            </a:r>
          </a:p>
        </p:txBody>
      </p:sp>
      <p:graphicFrame>
        <p:nvGraphicFramePr>
          <p:cNvPr id="7" name="Tableau 7">
            <a:extLst>
              <a:ext uri="{FF2B5EF4-FFF2-40B4-BE49-F238E27FC236}">
                <a16:creationId xmlns:a16="http://schemas.microsoft.com/office/drawing/2014/main" id="{AD95428F-6BD5-4705-B99B-FB11BBA360EF}"/>
              </a:ext>
            </a:extLst>
          </p:cNvPr>
          <p:cNvGraphicFramePr>
            <a:graphicFrameLocks noGrp="1"/>
          </p:cNvGraphicFramePr>
          <p:nvPr>
            <p:extLst>
              <p:ext uri="{D42A27DB-BD31-4B8C-83A1-F6EECF244321}">
                <p14:modId xmlns:p14="http://schemas.microsoft.com/office/powerpoint/2010/main" val="1037134235"/>
              </p:ext>
            </p:extLst>
          </p:nvPr>
        </p:nvGraphicFramePr>
        <p:xfrm>
          <a:off x="2148487" y="2566823"/>
          <a:ext cx="8128000" cy="1939422"/>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292070126"/>
                    </a:ext>
                  </a:extLst>
                </a:gridCol>
                <a:gridCol w="4064000">
                  <a:extLst>
                    <a:ext uri="{9D8B030D-6E8A-4147-A177-3AD203B41FA5}">
                      <a16:colId xmlns:a16="http://schemas.microsoft.com/office/drawing/2014/main" val="26428288"/>
                    </a:ext>
                  </a:extLst>
                </a:gridCol>
              </a:tblGrid>
              <a:tr h="96971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800" b="1" kern="1200" dirty="0">
                          <a:solidFill>
                            <a:schemeClr val="lt1"/>
                          </a:solidFill>
                          <a:effectLst/>
                          <a:latin typeface="+mn-lt"/>
                          <a:ea typeface="+mn-ea"/>
                          <a:cs typeface="+mn-cs"/>
                        </a:rPr>
                        <a:t>Choix de langage de programmation</a:t>
                      </a:r>
                    </a:p>
                    <a:p>
                      <a:endParaRPr lang="fr-FR" dirty="0"/>
                    </a:p>
                  </a:txBody>
                  <a:tcPr/>
                </a:tc>
                <a:tc>
                  <a:txBody>
                    <a:bodyPr/>
                    <a:lstStyle/>
                    <a:p>
                      <a:pPr algn="ctr"/>
                      <a:r>
                        <a:rPr lang="fr-FR" sz="1800" b="1" kern="1200" dirty="0">
                          <a:solidFill>
                            <a:schemeClr val="lt1"/>
                          </a:solidFill>
                          <a:effectLst/>
                          <a:latin typeface="+mn-lt"/>
                          <a:ea typeface="+mn-ea"/>
                          <a:cs typeface="+mn-cs"/>
                        </a:rPr>
                        <a:t>Les outils logiciels</a:t>
                      </a:r>
                      <a:endParaRPr lang="fr-FR" dirty="0"/>
                    </a:p>
                  </a:txBody>
                  <a:tcPr/>
                </a:tc>
                <a:extLst>
                  <a:ext uri="{0D108BD9-81ED-4DB2-BD59-A6C34878D82A}">
                    <a16:rowId xmlns:a16="http://schemas.microsoft.com/office/drawing/2014/main" val="1897726496"/>
                  </a:ext>
                </a:extLst>
              </a:tr>
              <a:tr h="969711">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313949800"/>
                  </a:ext>
                </a:extLst>
              </a:tr>
            </a:tbl>
          </a:graphicData>
        </a:graphic>
      </p:graphicFrame>
      <p:pic>
        <p:nvPicPr>
          <p:cNvPr id="11" name="Image 10">
            <a:extLst>
              <a:ext uri="{FF2B5EF4-FFF2-40B4-BE49-F238E27FC236}">
                <a16:creationId xmlns:a16="http://schemas.microsoft.com/office/drawing/2014/main" id="{D7EC66E2-9A83-49CE-89E6-0A294D1ED85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2225" y="3536534"/>
            <a:ext cx="1059815" cy="602615"/>
          </a:xfrm>
          <a:prstGeom prst="rect">
            <a:avLst/>
          </a:prstGeom>
          <a:noFill/>
          <a:ln>
            <a:noFill/>
          </a:ln>
        </p:spPr>
      </p:pic>
      <p:pic>
        <p:nvPicPr>
          <p:cNvPr id="13" name="Image 12">
            <a:extLst>
              <a:ext uri="{FF2B5EF4-FFF2-40B4-BE49-F238E27FC236}">
                <a16:creationId xmlns:a16="http://schemas.microsoft.com/office/drawing/2014/main" id="{136724B0-AFFE-43FE-9291-E74E2F91A362}"/>
              </a:ext>
            </a:extLst>
          </p:cNvPr>
          <p:cNvPicPr/>
          <p:nvPr/>
        </p:nvPicPr>
        <p:blipFill>
          <a:blip r:embed="rId3"/>
          <a:stretch>
            <a:fillRect/>
          </a:stretch>
        </p:blipFill>
        <p:spPr>
          <a:xfrm>
            <a:off x="7609961" y="3641944"/>
            <a:ext cx="1047115" cy="497205"/>
          </a:xfrm>
          <a:prstGeom prst="rect">
            <a:avLst/>
          </a:prstGeom>
        </p:spPr>
      </p:pic>
      <p:sp>
        <p:nvSpPr>
          <p:cNvPr id="9" name="ZoneTexte 8">
            <a:extLst>
              <a:ext uri="{FF2B5EF4-FFF2-40B4-BE49-F238E27FC236}">
                <a16:creationId xmlns:a16="http://schemas.microsoft.com/office/drawing/2014/main" id="{6AA27F6C-885F-48A4-87C3-1D47B0BF3804}"/>
              </a:ext>
            </a:extLst>
          </p:cNvPr>
          <p:cNvSpPr txBox="1"/>
          <p:nvPr/>
        </p:nvSpPr>
        <p:spPr>
          <a:xfrm>
            <a:off x="11646568" y="6449732"/>
            <a:ext cx="493294" cy="369332"/>
          </a:xfrm>
          <a:prstGeom prst="rect">
            <a:avLst/>
          </a:prstGeom>
          <a:noFill/>
        </p:spPr>
        <p:txBody>
          <a:bodyPr wrap="square" rtlCol="0">
            <a:spAutoFit/>
          </a:bodyPr>
          <a:lstStyle/>
          <a:p>
            <a:r>
              <a:rPr lang="fr-FR" dirty="0"/>
              <a:t>6</a:t>
            </a:r>
          </a:p>
        </p:txBody>
      </p:sp>
    </p:spTree>
    <p:extLst>
      <p:ext uri="{BB962C8B-B14F-4D97-AF65-F5344CB8AC3E}">
        <p14:creationId xmlns:p14="http://schemas.microsoft.com/office/powerpoint/2010/main" val="39405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7F0E09-B2CB-4C18-988E-21DA08B38A31}"/>
              </a:ext>
            </a:extLst>
          </p:cNvPr>
          <p:cNvSpPr/>
          <p:nvPr/>
        </p:nvSpPr>
        <p:spPr>
          <a:xfrm>
            <a:off x="1668561" y="181569"/>
            <a:ext cx="10224654" cy="10384766"/>
          </a:xfrm>
          <a:prstGeom prst="rect">
            <a:avLst/>
          </a:prstGeom>
        </p:spPr>
        <p:txBody>
          <a:bodyPr wrap="square">
            <a:spAutoFit/>
          </a:bodyPr>
          <a:lstStyle/>
          <a:p>
            <a:pPr>
              <a:lnSpc>
                <a:spcPct val="107000"/>
              </a:lnSpc>
              <a:spcBef>
                <a:spcPts val="200"/>
              </a:spcBef>
              <a:spcAft>
                <a:spcPts val="0"/>
              </a:spcAft>
            </a:pPr>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Structure de données: </a:t>
            </a:r>
          </a:p>
          <a:p>
            <a:pPr>
              <a:lnSpc>
                <a:spcPct val="107000"/>
              </a:lnSpc>
              <a:spcBef>
                <a:spcPts val="200"/>
              </a:spcBef>
              <a:spcAft>
                <a:spcPts val="0"/>
              </a:spcAft>
            </a:pPr>
            <a:r>
              <a:rPr lang="fr-FR" sz="2400" dirty="0"/>
              <a:t>Dans un premier temps, il faut construire la structure de données permettant de représenter les formules logiques.</a:t>
            </a:r>
            <a:r>
              <a:rPr lang="fr-FR" sz="2400" b="1"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07000"/>
              </a:lnSpc>
              <a:spcBef>
                <a:spcPts val="200"/>
              </a:spcBef>
            </a:pPr>
            <a:r>
              <a:rPr lang="fr-FR" sz="32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Littéral:</a:t>
            </a:r>
          </a:p>
          <a:p>
            <a:pPr>
              <a:lnSpc>
                <a:spcPct val="107000"/>
              </a:lnSpc>
              <a:spcBef>
                <a:spcPts val="200"/>
              </a:spcBef>
            </a:pPr>
            <a:endParaRPr lang="fr-FR" sz="3200" b="1" dirty="0">
              <a:solidFill>
                <a:srgbClr val="002060"/>
              </a:solidFill>
              <a:latin typeface="Times New Roman" panose="02020603050405020304" pitchFamily="18" charset="0"/>
              <a:cs typeface="Times New Roman" panose="02020603050405020304" pitchFamily="18" charset="0"/>
            </a:endParaRPr>
          </a:p>
          <a:p>
            <a:pPr>
              <a:lnSpc>
                <a:spcPct val="107000"/>
              </a:lnSpc>
              <a:spcBef>
                <a:spcPts val="200"/>
              </a:spcBef>
            </a:pPr>
            <a:endParaRPr lang="fr-FR" sz="2800" b="1"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200"/>
              </a:spcBef>
            </a:pPr>
            <a:r>
              <a:rPr lang="fr-FR" sz="32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Clause :</a:t>
            </a:r>
          </a:p>
          <a:p>
            <a:pPr>
              <a:lnSpc>
                <a:spcPct val="107000"/>
              </a:lnSpc>
              <a:spcBef>
                <a:spcPts val="200"/>
              </a:spcBef>
              <a:spcAft>
                <a:spcPts val="0"/>
              </a:spcAft>
            </a:pPr>
            <a:endParaRPr lang="fr-FR" sz="32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a:p>
            <a:pPr>
              <a:lnSpc>
                <a:spcPct val="107000"/>
              </a:lnSpc>
              <a:spcBef>
                <a:spcPts val="200"/>
              </a:spcBef>
              <a:spcAft>
                <a:spcPts val="0"/>
              </a:spcAft>
            </a:pPr>
            <a:endParaRPr lang="fr-FR" sz="32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a:p>
            <a:pPr>
              <a:lnSpc>
                <a:spcPct val="107000"/>
              </a:lnSpc>
              <a:spcBef>
                <a:spcPts val="200"/>
              </a:spcBef>
            </a:pPr>
            <a:r>
              <a:rPr lang="fr-FR" sz="32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Satisfaite :</a:t>
            </a:r>
          </a:p>
          <a:p>
            <a:pPr>
              <a:lnSpc>
                <a:spcPct val="107000"/>
              </a:lnSpc>
              <a:spcBef>
                <a:spcPts val="200"/>
              </a:spcBef>
              <a:spcAft>
                <a:spcPts val="0"/>
              </a:spcAft>
            </a:pPr>
            <a:endParaRPr lang="fr-FR" sz="3200" b="1"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200"/>
              </a:spcBef>
              <a:spcAft>
                <a:spcPts val="0"/>
              </a:spcAft>
            </a:pPr>
            <a:endParaRPr lang="fr-FR" sz="32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200"/>
              </a:spcBef>
              <a:spcAft>
                <a:spcPts val="0"/>
              </a:spcAft>
            </a:pPr>
            <a:endParaRPr lang="fr-FR" sz="3200" b="1"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200"/>
              </a:spcBef>
              <a:spcAft>
                <a:spcPts val="0"/>
              </a:spcAft>
            </a:pPr>
            <a:endParaRPr lang="fr-FR" sz="32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200"/>
              </a:spcBef>
              <a:spcAft>
                <a:spcPts val="0"/>
              </a:spcAft>
            </a:pPr>
            <a:endParaRPr lang="fr-FR" sz="3200" b="1"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200"/>
              </a:spcBef>
              <a:spcAft>
                <a:spcPts val="0"/>
              </a:spcAft>
            </a:pPr>
            <a:endParaRPr lang="fr-FR" sz="32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200"/>
              </a:spcBef>
              <a:spcAft>
                <a:spcPts val="0"/>
              </a:spcAft>
            </a:pPr>
            <a:endParaRPr lang="fr-FR" sz="3200" b="1"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200"/>
              </a:spcBef>
              <a:spcAft>
                <a:spcPts val="0"/>
              </a:spcAft>
            </a:pPr>
            <a:endParaRPr lang="fr-FR" sz="32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200"/>
              </a:spcBef>
              <a:spcAft>
                <a:spcPts val="0"/>
              </a:spcAft>
            </a:pPr>
            <a:endParaRPr lang="fr-FR" sz="32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3" name="Image 2">
            <a:extLst>
              <a:ext uri="{FF2B5EF4-FFF2-40B4-BE49-F238E27FC236}">
                <a16:creationId xmlns:a16="http://schemas.microsoft.com/office/drawing/2014/main" id="{5A848860-3CE2-445E-BDD6-8ED794F5E1E8}"/>
              </a:ext>
            </a:extLst>
          </p:cNvPr>
          <p:cNvPicPr/>
          <p:nvPr/>
        </p:nvPicPr>
        <p:blipFill>
          <a:blip r:embed="rId2"/>
          <a:stretch>
            <a:fillRect/>
          </a:stretch>
        </p:blipFill>
        <p:spPr>
          <a:xfrm>
            <a:off x="4834322" y="2259292"/>
            <a:ext cx="3678381" cy="958850"/>
          </a:xfrm>
          <a:prstGeom prst="rect">
            <a:avLst/>
          </a:prstGeom>
        </p:spPr>
      </p:pic>
      <p:pic>
        <p:nvPicPr>
          <p:cNvPr id="4" name="Image 3">
            <a:extLst>
              <a:ext uri="{FF2B5EF4-FFF2-40B4-BE49-F238E27FC236}">
                <a16:creationId xmlns:a16="http://schemas.microsoft.com/office/drawing/2014/main" id="{5C719BD4-AF7D-42E7-B1C2-9562844B2ECE}"/>
              </a:ext>
            </a:extLst>
          </p:cNvPr>
          <p:cNvPicPr/>
          <p:nvPr/>
        </p:nvPicPr>
        <p:blipFill rotWithShape="1">
          <a:blip r:embed="rId3"/>
          <a:srcRect b="28436"/>
          <a:stretch/>
        </p:blipFill>
        <p:spPr bwMode="auto">
          <a:xfrm>
            <a:off x="4834322" y="3687296"/>
            <a:ext cx="4438650" cy="958850"/>
          </a:xfrm>
          <a:prstGeom prst="rect">
            <a:avLst/>
          </a:prstGeom>
          <a:ln>
            <a:noFill/>
          </a:ln>
          <a:extLst>
            <a:ext uri="{53640926-AAD7-44D8-BBD7-CCE9431645EC}">
              <a14:shadowObscured xmlns:a14="http://schemas.microsoft.com/office/drawing/2010/main"/>
            </a:ext>
          </a:extLst>
        </p:spPr>
      </p:pic>
      <p:pic>
        <p:nvPicPr>
          <p:cNvPr id="5" name="Image 4">
            <a:extLst>
              <a:ext uri="{FF2B5EF4-FFF2-40B4-BE49-F238E27FC236}">
                <a16:creationId xmlns:a16="http://schemas.microsoft.com/office/drawing/2014/main" id="{CE0AEF87-4C0D-4E67-90A4-42E43B0FDC53}"/>
              </a:ext>
            </a:extLst>
          </p:cNvPr>
          <p:cNvPicPr/>
          <p:nvPr/>
        </p:nvPicPr>
        <p:blipFill>
          <a:blip r:embed="rId4"/>
          <a:stretch>
            <a:fillRect/>
          </a:stretch>
        </p:blipFill>
        <p:spPr>
          <a:xfrm>
            <a:off x="4834322" y="5327514"/>
            <a:ext cx="5534025" cy="1122218"/>
          </a:xfrm>
          <a:prstGeom prst="rect">
            <a:avLst/>
          </a:prstGeom>
        </p:spPr>
      </p:pic>
      <p:sp>
        <p:nvSpPr>
          <p:cNvPr id="6" name="ZoneTexte 5">
            <a:extLst>
              <a:ext uri="{FF2B5EF4-FFF2-40B4-BE49-F238E27FC236}">
                <a16:creationId xmlns:a16="http://schemas.microsoft.com/office/drawing/2014/main" id="{34D94922-CC82-4A99-8347-1B5E66B82158}"/>
              </a:ext>
            </a:extLst>
          </p:cNvPr>
          <p:cNvSpPr txBox="1"/>
          <p:nvPr/>
        </p:nvSpPr>
        <p:spPr>
          <a:xfrm>
            <a:off x="11646568" y="6449732"/>
            <a:ext cx="493294" cy="369332"/>
          </a:xfrm>
          <a:prstGeom prst="rect">
            <a:avLst/>
          </a:prstGeom>
          <a:noFill/>
        </p:spPr>
        <p:txBody>
          <a:bodyPr wrap="square" rtlCol="0">
            <a:spAutoFit/>
          </a:bodyPr>
          <a:lstStyle/>
          <a:p>
            <a:r>
              <a:rPr lang="fr-FR" dirty="0"/>
              <a:t>7</a:t>
            </a:r>
          </a:p>
        </p:txBody>
      </p:sp>
    </p:spTree>
    <p:extLst>
      <p:ext uri="{BB962C8B-B14F-4D97-AF65-F5344CB8AC3E}">
        <p14:creationId xmlns:p14="http://schemas.microsoft.com/office/powerpoint/2010/main" val="590394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fade">
                                      <p:cBhvr>
                                        <p:cTn id="25" dur="500"/>
                                        <p:tgtEl>
                                          <p:spTgt spid="2">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500"/>
                                        <p:tgtEl>
                                          <p:spTgt spid="2">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0D8FE2-010F-4515-A630-510479AAA3D4}"/>
              </a:ext>
            </a:extLst>
          </p:cNvPr>
          <p:cNvSpPr/>
          <p:nvPr/>
        </p:nvSpPr>
        <p:spPr>
          <a:xfrm>
            <a:off x="1566008" y="154333"/>
            <a:ext cx="10874644" cy="784702"/>
          </a:xfrm>
          <a:prstGeom prst="rect">
            <a:avLst/>
          </a:prstGeom>
        </p:spPr>
        <p:txBody>
          <a:bodyPr wrap="square">
            <a:spAutoFit/>
          </a:bodyPr>
          <a:lstStyle/>
          <a:p>
            <a:pPr>
              <a:lnSpc>
                <a:spcPct val="107000"/>
              </a:lnSpc>
              <a:spcBef>
                <a:spcPts val="200"/>
              </a:spcBef>
              <a:spcAft>
                <a:spcPts val="0"/>
              </a:spcAft>
            </a:pPr>
            <a:r>
              <a:rPr lang="fr-FR" sz="44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Les algorithmes de résolution: </a:t>
            </a:r>
          </a:p>
        </p:txBody>
      </p:sp>
      <p:sp>
        <p:nvSpPr>
          <p:cNvPr id="3" name="Rectangle 2">
            <a:extLst>
              <a:ext uri="{FF2B5EF4-FFF2-40B4-BE49-F238E27FC236}">
                <a16:creationId xmlns:a16="http://schemas.microsoft.com/office/drawing/2014/main" id="{8DFB753E-907F-46EC-8BAE-CBB59E8DE65C}"/>
              </a:ext>
            </a:extLst>
          </p:cNvPr>
          <p:cNvSpPr/>
          <p:nvPr/>
        </p:nvSpPr>
        <p:spPr>
          <a:xfrm>
            <a:off x="1317356" y="987733"/>
            <a:ext cx="10874644" cy="3011465"/>
          </a:xfrm>
          <a:prstGeom prst="rect">
            <a:avLst/>
          </a:prstGeom>
        </p:spPr>
        <p:txBody>
          <a:bodyPr wrap="square">
            <a:spAutoFit/>
          </a:bodyPr>
          <a:lstStyle/>
          <a:p>
            <a:pPr>
              <a:lnSpc>
                <a:spcPct val="107000"/>
              </a:lnSpc>
              <a:spcBef>
                <a:spcPts val="200"/>
              </a:spcBef>
              <a:spcAft>
                <a:spcPts val="0"/>
              </a:spcAft>
            </a:pPr>
            <a:r>
              <a:rPr lang="fr-FR" sz="3200" b="1" spc="-5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1- Les méthodes aveugles et heuristiques : </a:t>
            </a:r>
          </a:p>
          <a:p>
            <a:pPr marL="457200" indent="-457200">
              <a:lnSpc>
                <a:spcPct val="107000"/>
              </a:lnSpc>
              <a:spcBef>
                <a:spcPts val="200"/>
              </a:spcBef>
              <a:buFont typeface="Arial" panose="020B0604020202020204" pitchFamily="34" charset="0"/>
              <a:buChar char="•"/>
            </a:pPr>
            <a:r>
              <a:rPr lang="fr-FR" sz="3200" b="1" dirty="0">
                <a:latin typeface="+mj-lt"/>
              </a:rPr>
              <a:t>Méthodes aveugles (non-informés):</a:t>
            </a:r>
          </a:p>
          <a:p>
            <a:pPr marL="457200" indent="-457200">
              <a:lnSpc>
                <a:spcPct val="107000"/>
              </a:lnSpc>
              <a:spcBef>
                <a:spcPts val="200"/>
              </a:spcBef>
              <a:buFont typeface="Arial" panose="020B0604020202020204" pitchFamily="34" charset="0"/>
              <a:buChar char="•"/>
            </a:pPr>
            <a:r>
              <a:rPr lang="fr-FR" sz="2800" dirty="0"/>
              <a:t>Algorithmes qui réalisent une recherche exhaustive (brute force), sans utiliser aucune information concernant la structure de l’espace d’états pour optimiser la recherche tel que :</a:t>
            </a:r>
            <a:endParaRPr lang="fr-FR" sz="2800" b="1" dirty="0">
              <a:latin typeface="+mj-lt"/>
            </a:endParaRPr>
          </a:p>
          <a:p>
            <a:pPr lvl="0"/>
            <a:endParaRPr lang="fr-FR" sz="2800" dirty="0">
              <a:latin typeface="+mj-lt"/>
            </a:endParaRPr>
          </a:p>
        </p:txBody>
      </p:sp>
      <p:sp>
        <p:nvSpPr>
          <p:cNvPr id="5" name="Rectangle 4">
            <a:extLst>
              <a:ext uri="{FF2B5EF4-FFF2-40B4-BE49-F238E27FC236}">
                <a16:creationId xmlns:a16="http://schemas.microsoft.com/office/drawing/2014/main" id="{531435D5-3EF1-4A05-B3B6-0D2690952B8E}"/>
              </a:ext>
            </a:extLst>
          </p:cNvPr>
          <p:cNvSpPr/>
          <p:nvPr/>
        </p:nvSpPr>
        <p:spPr>
          <a:xfrm>
            <a:off x="3852330" y="3644669"/>
            <a:ext cx="6096000" cy="2805063"/>
          </a:xfrm>
          <a:prstGeom prst="rect">
            <a:avLst/>
          </a:prstGeom>
        </p:spPr>
        <p:txBody>
          <a:bodyPr>
            <a:spAutoFit/>
          </a:bodyPr>
          <a:lstStyle/>
          <a:p>
            <a:pPr marL="457200" lvl="0" indent="-457200">
              <a:lnSpc>
                <a:spcPct val="150000"/>
              </a:lnSpc>
              <a:buFont typeface="Arial" panose="020B0604020202020204" pitchFamily="34" charset="0"/>
              <a:buChar char="•"/>
            </a:pPr>
            <a:r>
              <a:rPr lang="fr-FR" sz="2400" dirty="0"/>
              <a:t>Recherche en largeur </a:t>
            </a:r>
          </a:p>
          <a:p>
            <a:pPr marL="457200" lvl="0" indent="-457200">
              <a:lnSpc>
                <a:spcPct val="150000"/>
              </a:lnSpc>
              <a:buFont typeface="Arial" panose="020B0604020202020204" pitchFamily="34" charset="0"/>
              <a:buChar char="•"/>
            </a:pPr>
            <a:r>
              <a:rPr lang="fr-FR" sz="2400" dirty="0"/>
              <a:t>Recherche en coût uniforme</a:t>
            </a:r>
          </a:p>
          <a:p>
            <a:pPr marL="457200" lvl="0" indent="-457200">
              <a:lnSpc>
                <a:spcPct val="150000"/>
              </a:lnSpc>
              <a:buFont typeface="Arial" panose="020B0604020202020204" pitchFamily="34" charset="0"/>
              <a:buChar char="•"/>
            </a:pPr>
            <a:r>
              <a:rPr lang="fr-FR" sz="2400" dirty="0"/>
              <a:t>Recherche en profondeur </a:t>
            </a:r>
          </a:p>
          <a:p>
            <a:pPr marL="457200" lvl="0" indent="-457200">
              <a:lnSpc>
                <a:spcPct val="150000"/>
              </a:lnSpc>
              <a:buFont typeface="Arial" panose="020B0604020202020204" pitchFamily="34" charset="0"/>
              <a:buChar char="•"/>
            </a:pPr>
            <a:r>
              <a:rPr lang="fr-FR" sz="2400" dirty="0"/>
              <a:t>Recherche en profondeur limitée</a:t>
            </a:r>
          </a:p>
          <a:p>
            <a:pPr marL="457200" lvl="0" indent="-457200">
              <a:lnSpc>
                <a:spcPct val="150000"/>
              </a:lnSpc>
              <a:buFont typeface="Arial" panose="020B0604020202020204" pitchFamily="34" charset="0"/>
              <a:buChar char="•"/>
            </a:pPr>
            <a:r>
              <a:rPr lang="fr-FR" sz="2400" dirty="0"/>
              <a:t>….</a:t>
            </a:r>
          </a:p>
        </p:txBody>
      </p:sp>
      <p:sp>
        <p:nvSpPr>
          <p:cNvPr id="6" name="ZoneTexte 5">
            <a:extLst>
              <a:ext uri="{FF2B5EF4-FFF2-40B4-BE49-F238E27FC236}">
                <a16:creationId xmlns:a16="http://schemas.microsoft.com/office/drawing/2014/main" id="{84B5E990-6A66-430F-A506-9E2F879D5159}"/>
              </a:ext>
            </a:extLst>
          </p:cNvPr>
          <p:cNvSpPr txBox="1"/>
          <p:nvPr/>
        </p:nvSpPr>
        <p:spPr>
          <a:xfrm>
            <a:off x="11646568" y="6449732"/>
            <a:ext cx="493294" cy="369332"/>
          </a:xfrm>
          <a:prstGeom prst="rect">
            <a:avLst/>
          </a:prstGeom>
          <a:noFill/>
        </p:spPr>
        <p:txBody>
          <a:bodyPr wrap="square" rtlCol="0">
            <a:spAutoFit/>
          </a:bodyPr>
          <a:lstStyle/>
          <a:p>
            <a:r>
              <a:rPr lang="fr-FR" dirty="0"/>
              <a:t>8</a:t>
            </a:r>
          </a:p>
        </p:txBody>
      </p:sp>
    </p:spTree>
    <p:extLst>
      <p:ext uri="{BB962C8B-B14F-4D97-AF65-F5344CB8AC3E}">
        <p14:creationId xmlns:p14="http://schemas.microsoft.com/office/powerpoint/2010/main" val="34396548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Parallaxe</Template>
  <TotalTime>2080</TotalTime>
  <Words>2571</Words>
  <Application>Microsoft Office PowerPoint</Application>
  <PresentationFormat>Grand écran</PresentationFormat>
  <Paragraphs>712</Paragraphs>
  <Slides>44</Slides>
  <Notes>14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44</vt:i4>
      </vt:variant>
    </vt:vector>
  </HeadingPairs>
  <TitlesOfParts>
    <vt:vector size="52" baseType="lpstr">
      <vt:lpstr>Arial</vt:lpstr>
      <vt:lpstr>Calibri</vt:lpstr>
      <vt:lpstr>Calibri Light</vt:lpstr>
      <vt:lpstr>Corbel</vt:lpstr>
      <vt:lpstr>Symbol</vt:lpstr>
      <vt:lpstr>Times New Roman</vt:lpstr>
      <vt:lpstr>Wingdings</vt:lpstr>
      <vt:lpstr>Parallaxe</vt:lpstr>
      <vt:lpstr>Présentation PowerPoint</vt:lpstr>
      <vt:lpstr>Plan de travail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pc</dc:creator>
  <cp:lastModifiedBy>Rym</cp:lastModifiedBy>
  <cp:revision>70</cp:revision>
  <dcterms:created xsi:type="dcterms:W3CDTF">2020-02-16T11:37:07Z</dcterms:created>
  <dcterms:modified xsi:type="dcterms:W3CDTF">2020-02-27T19:41:53Z</dcterms:modified>
</cp:coreProperties>
</file>