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26"/>
  </p:notesMasterIdLst>
  <p:handoutMasterIdLst>
    <p:handoutMasterId r:id="rId27"/>
  </p:handoutMasterIdLst>
  <p:sldIdLst>
    <p:sldId id="256" r:id="rId8"/>
    <p:sldId id="273" r:id="rId9"/>
    <p:sldId id="277" r:id="rId10"/>
    <p:sldId id="289" r:id="rId11"/>
    <p:sldId id="290" r:id="rId12"/>
    <p:sldId id="291" r:id="rId13"/>
    <p:sldId id="276" r:id="rId14"/>
    <p:sldId id="284" r:id="rId15"/>
    <p:sldId id="282" r:id="rId16"/>
    <p:sldId id="288" r:id="rId17"/>
    <p:sldId id="283" r:id="rId18"/>
    <p:sldId id="275" r:id="rId19"/>
    <p:sldId id="285" r:id="rId20"/>
    <p:sldId id="286" r:id="rId21"/>
    <p:sldId id="278" r:id="rId22"/>
    <p:sldId id="280" r:id="rId23"/>
    <p:sldId id="274" r:id="rId24"/>
    <p:sldId id="262" r:id="rId25"/>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95959"/>
    <a:srgbClr val="F9F9F9"/>
    <a:srgbClr val="E6E7E8"/>
    <a:srgbClr val="81888D"/>
    <a:srgbClr val="808080"/>
    <a:srgbClr val="538C3F"/>
    <a:srgbClr val="B5D084"/>
    <a:srgbClr val="F6B85E"/>
    <a:srgbClr val="FBDF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47631-929A-46AC-9B82-4BE2E0CC288B}" v="29" dt="2022-02-18T17:11:24.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72990" autoAdjust="0"/>
  </p:normalViewPr>
  <p:slideViewPr>
    <p:cSldViewPr snapToGrid="0" snapToObjects="1">
      <p:cViewPr varScale="1">
        <p:scale>
          <a:sx n="53" d="100"/>
          <a:sy n="53" d="100"/>
        </p:scale>
        <p:origin x="566" y="5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4" d="100"/>
          <a:sy n="64" d="100"/>
        </p:scale>
        <p:origin x="3163"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2/18/2022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2/18/2022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Good afternoon! My name is Meredith Jaworski and I’m a data engineer at Daugherty Business Solutions. And I’m Ryan Ernst and I’m a Technical Business Analyst also at Daugherty Business Solutions. Today we’re going to be discussing our point of concept which we did on the top Netflix films and TV shows. With this data we are going to showcase the most popular films and tv shows on Netflix ranked according to their views in the first 28 days of their arrival on Netflix. We’re also going to showcase the most popular shows by </a:t>
            </a:r>
            <a:r>
              <a:rPr lang="en-US"/>
              <a:t>country by week. </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a:t>
            </a:fld>
            <a:endParaRPr lang="en-US"/>
          </a:p>
        </p:txBody>
      </p:sp>
    </p:spTree>
    <p:extLst>
      <p:ext uri="{BB962C8B-B14F-4D97-AF65-F5344CB8AC3E}">
        <p14:creationId xmlns:p14="http://schemas.microsoft.com/office/powerpoint/2010/main" val="165215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table Country Weekly, we imported the psycop2 module and then used it to connect to our </a:t>
            </a:r>
            <a:r>
              <a:rPr lang="en-US" dirty="0" err="1"/>
              <a:t>postgres</a:t>
            </a:r>
            <a:r>
              <a:rPr lang="en-US" dirty="0"/>
              <a:t> database.  Just like with our other table, we created a cursor to work with the database and used </a:t>
            </a:r>
            <a:r>
              <a:rPr lang="en-US" dirty="0" err="1"/>
              <a:t>cur.execute</a:t>
            </a:r>
            <a:r>
              <a:rPr lang="en-US" dirty="0"/>
              <a:t> to write out the DDL for our table including the columns and data types. We then used </a:t>
            </a:r>
            <a:r>
              <a:rPr lang="en-US" dirty="0" err="1"/>
              <a:t>conn.commit</a:t>
            </a:r>
            <a:r>
              <a:rPr lang="en-US" dirty="0"/>
              <a:t> to commit that table to the database.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315375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the data to the Country Weekly database, we used the execute values function to help with any remaining characters that may affect the data transfer. In this instance, we created a list of tuples from the values in the </a:t>
            </a:r>
            <a:r>
              <a:rPr lang="en-US" dirty="0" err="1"/>
              <a:t>dataframe</a:t>
            </a:r>
            <a:r>
              <a:rPr lang="en-US" dirty="0"/>
              <a:t> and then we created a variable for our columns, and used a SQL query to execute the process of loading the values from the table into the columns. Then we used try except to first use psycopg2’s </a:t>
            </a:r>
            <a:r>
              <a:rPr lang="en-US" dirty="0" err="1"/>
              <a:t>extras_execute_values</a:t>
            </a:r>
            <a:r>
              <a:rPr lang="en-US" dirty="0"/>
              <a:t> to execute the transfer of the data and then commit it or throw an exception if it was unsuccessful. If the values were printed we receive the message “</a:t>
            </a:r>
            <a:r>
              <a:rPr lang="en-US" dirty="0" err="1"/>
              <a:t>execute_values</a:t>
            </a:r>
            <a:r>
              <a:rPr lang="en-US" dirty="0"/>
              <a:t> done”. We then run the function, transferring the data to the correct table.  </a:t>
            </a:r>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80315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Data Viz</a:t>
            </a:r>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4680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learned a lot about teamwork. At the beginning of the project, we decided to work on this project together, dividing up the work as needed, but talking through each step. This was a great way to keep communication open, allowing us to ask questions and clarify any misunderstandings between us. The drawback to this, we realized, was it took us longer to realize our missteps – such as with the data cleaning – and rollback those issues since we were both committed to that process. We also learned a lot about how long each step of this process would actually take in practice. At the beginning of each four hour stretch we had goals that we wanted to achieve by the end of that time, and more often then not, we did not meet those goals. This was helpful in reassessing what still needed to be done and delegating work between us but was overall a lesson in things not going as planned and the value of making a new plan. </a:t>
            </a:r>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232753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446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Meredith: In today’s presentation we’ll be reviewing the conceptual model we created for our data, our data profile and assessment, the cleaning that we did to the data, the DDL used for implementing the tables in our Postgres database, how that data was loaded into Postgres and the visualizations we created for the data. </a:t>
            </a:r>
          </a:p>
        </p:txBody>
      </p:sp>
      <p:sp>
        <p:nvSpPr>
          <p:cNvPr id="4" name="Slide Number Placeholder 3"/>
          <p:cNvSpPr>
            <a:spLocks noGrp="1"/>
          </p:cNvSpPr>
          <p:nvPr>
            <p:ph type="sldNum" sz="quarter" idx="5"/>
          </p:nvPr>
        </p:nvSpPr>
        <p:spPr/>
        <p:txBody>
          <a:bodyPr/>
          <a:lstStyle/>
          <a:p>
            <a:fld id="{995E45E9-8884-4478-B0F3-E9C00EEB256F}" type="slidenum">
              <a:rPr lang="en-US" smtClean="0"/>
              <a:t>2</a:t>
            </a:fld>
            <a:endParaRPr lang="en-US"/>
          </a:p>
        </p:txBody>
      </p:sp>
    </p:spTree>
    <p:extLst>
      <p:ext uri="{BB962C8B-B14F-4D97-AF65-F5344CB8AC3E}">
        <p14:creationId xmlns:p14="http://schemas.microsoft.com/office/powerpoint/2010/main" val="52861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For the conceptual model, we used </a:t>
            </a:r>
            <a:r>
              <a:rPr lang="en-US" dirty="0" err="1"/>
              <a:t>Lucidchart</a:t>
            </a:r>
            <a:r>
              <a:rPr lang="en-US" dirty="0"/>
              <a:t> to model the relationships in our data. </a:t>
            </a:r>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166153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Description of the profiling </a:t>
            </a:r>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147659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Brief description of the charts. </a:t>
            </a:r>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65767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cleaning the data, we learned one of our first valuable lessons about how to work with data. We discovered early on that our data contained a lot of non-English characters in the show titles and season titles when our data was imported from Kaggle. This seemed to be due to translation issues with the titles. So, to clean these titles, we first decided to review the data for any titles that had these issues and then look up their corresponding titles in English and replace the characters with their English counterpart. However we soon discovered two things: this process took a very, very long time to complete and was labor intensive, and after further reflection, we should have found a way to resolve these issues in Python. By the time we came to these realizations, this cleaning was already mostly complete, so we decided to complete it. This was an important lesson in both time management and having a coding mentality. </a:t>
            </a:r>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1306333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did notice about our data after we cleaned the characters was that there were still commas in the names of some show and season titles. To fix this issue, we created the above code to replace those commas with spaces so that when the CSV file is loaded to the database, it won’t read those commas as the delimiter and put the show or season title onto the next column. </a:t>
            </a:r>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6166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table </a:t>
            </a:r>
            <a:r>
              <a:rPr lang="en-US" dirty="0" err="1"/>
              <a:t>most_popular</a:t>
            </a:r>
            <a:r>
              <a:rPr lang="en-US" dirty="0"/>
              <a:t>, we imported the psycop2 module and then used it to connect to our </a:t>
            </a:r>
            <a:r>
              <a:rPr lang="en-US" dirty="0" err="1"/>
              <a:t>postgres</a:t>
            </a:r>
            <a:r>
              <a:rPr lang="en-US" dirty="0"/>
              <a:t> database. From there we created a cursor to work with the database and used </a:t>
            </a:r>
            <a:r>
              <a:rPr lang="en-US" dirty="0" err="1"/>
              <a:t>cur.execute</a:t>
            </a:r>
            <a:r>
              <a:rPr lang="en-US" dirty="0"/>
              <a:t> to write out the DDL for our table including the columns and data types. We then used </a:t>
            </a:r>
            <a:r>
              <a:rPr lang="en-US" dirty="0" err="1"/>
              <a:t>conn.commit</a:t>
            </a:r>
            <a:r>
              <a:rPr lang="en-US" dirty="0"/>
              <a:t> to commit that table to the database. </a:t>
            </a:r>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4793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created a new </a:t>
            </a:r>
            <a:r>
              <a:rPr lang="en-US" dirty="0" err="1"/>
              <a:t>py</a:t>
            </a:r>
            <a:r>
              <a:rPr lang="en-US" dirty="0"/>
              <a:t> file to add the csv file Most Popular to the database. Here we again imported the psycopg2 module and connected to the database. We then opened the file with ‘with open’ and copied our csv file into the table we created in the previous </a:t>
            </a:r>
            <a:r>
              <a:rPr lang="en-US" dirty="0" err="1"/>
              <a:t>py</a:t>
            </a:r>
            <a:r>
              <a:rPr lang="en-US" dirty="0"/>
              <a:t> file. This allowed our csv file to be copied to the database and the data to populate the table we had previously created. </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326981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2/18/2022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2/18/2022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2/18/2022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2/18/2022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2/18/2022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2/18/2022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2/18/2022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2/18/2022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2/18/2022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2/18/2022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C5F0D-543C-4B62-A812-06BFA6466088}" type="datetime1">
              <a:rPr lang="en-US" smtClean="0"/>
              <a:t>2/18/2022</a:t>
            </a:fld>
            <a:endParaRPr lang="en-US"/>
          </a:p>
        </p:txBody>
      </p:sp>
      <p:sp>
        <p:nvSpPr>
          <p:cNvPr id="5" name="Slide Number Placeholder 5"/>
          <p:cNvSpPr>
            <a:spLocks noGrp="1"/>
          </p:cNvSpPr>
          <p:nvPr>
            <p:ph type="sldNum" sz="quarter" idx="12"/>
          </p:nvPr>
        </p:nvSpPr>
        <p:spPr>
          <a:xfrm>
            <a:off x="11019565" y="6434029"/>
            <a:ext cx="55860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99343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2/18/2022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 id="2147483781" r:id="rId6"/>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2/18/2022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ryan.ernst/viz/DU_POC_NetflixTopViews/Top10Views?publish=ye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public.tableau.com/app/profile/ryan.ernst/viz/DU_POC_Netflix_Graph/GraphTopTVMovies?publish=yes" TargetMode="External"/><Relationship Id="rId4" Type="http://schemas.openxmlformats.org/officeDocument/2006/relationships/hyperlink" Target="https://public.tableau.com/app/profile/ryan.ernst/viz/DU_POC_Netflix/Top10TVMovies?publish=y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naysan.ca/2020/05/09/pandas-to-postgresql-using-psycopg2-bulk-insert-performance-benchmark/" TargetMode="External"/><Relationship Id="rId2" Type="http://schemas.openxmlformats.org/officeDocument/2006/relationships/hyperlink" Target="https://www.dataquest.io/blog/loading-data-into-postgres/" TargetMode="External"/><Relationship Id="rId1" Type="http://schemas.openxmlformats.org/officeDocument/2006/relationships/slideLayout" Target="../slideLayouts/slideLayout6.xml"/><Relationship Id="rId4" Type="http://schemas.openxmlformats.org/officeDocument/2006/relationships/hyperlink" Target="https://community.tableau.com/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r>
              <a:rPr lang="en-US" dirty="0"/>
              <a:t>Demo by Meredith Jaworski</a:t>
            </a:r>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DU POC – Top Netflix Films/TV </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F62460-DF10-417E-8AC9-62E25B9A1B2E}"/>
              </a:ext>
            </a:extLst>
          </p:cNvPr>
          <p:cNvSpPr>
            <a:spLocks noGrp="1"/>
          </p:cNvSpPr>
          <p:nvPr>
            <p:ph type="sldNum" sz="quarter" idx="12"/>
          </p:nvPr>
        </p:nvSpPr>
        <p:spPr/>
        <p:txBody>
          <a:bodyPr/>
          <a:lstStyle/>
          <a:p>
            <a:fld id="{8994C0FE-B155-7245-AD0C-30F39E06E47B}" type="slidenum">
              <a:rPr lang="en-US" smtClean="0"/>
              <a:pPr/>
              <a:t>10</a:t>
            </a:fld>
            <a:endParaRPr lang="en-US" dirty="0"/>
          </a:p>
        </p:txBody>
      </p:sp>
      <p:pic>
        <p:nvPicPr>
          <p:cNvPr id="4" name="Picture 3">
            <a:extLst>
              <a:ext uri="{FF2B5EF4-FFF2-40B4-BE49-F238E27FC236}">
                <a16:creationId xmlns:a16="http://schemas.microsoft.com/office/drawing/2014/main" id="{3D59AF24-51CA-4A2A-86D9-132457618F81}"/>
              </a:ext>
            </a:extLst>
          </p:cNvPr>
          <p:cNvPicPr>
            <a:picLocks noChangeAspect="1"/>
          </p:cNvPicPr>
          <p:nvPr/>
        </p:nvPicPr>
        <p:blipFill>
          <a:blip r:embed="rId3"/>
          <a:stretch>
            <a:fillRect/>
          </a:stretch>
        </p:blipFill>
        <p:spPr>
          <a:xfrm>
            <a:off x="1619250" y="1793145"/>
            <a:ext cx="8953500" cy="2752725"/>
          </a:xfrm>
          <a:prstGeom prst="rect">
            <a:avLst/>
          </a:prstGeom>
        </p:spPr>
      </p:pic>
      <p:sp>
        <p:nvSpPr>
          <p:cNvPr id="5" name="TextBox 4">
            <a:extLst>
              <a:ext uri="{FF2B5EF4-FFF2-40B4-BE49-F238E27FC236}">
                <a16:creationId xmlns:a16="http://schemas.microsoft.com/office/drawing/2014/main" id="{7C79F83A-8D3B-4CA0-A952-B1A37E25D6C3}"/>
              </a:ext>
            </a:extLst>
          </p:cNvPr>
          <p:cNvSpPr txBox="1"/>
          <p:nvPr/>
        </p:nvSpPr>
        <p:spPr>
          <a:xfrm>
            <a:off x="1828800" y="469557"/>
            <a:ext cx="8513805" cy="523220"/>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Comma Cleaning</a:t>
            </a:r>
          </a:p>
        </p:txBody>
      </p:sp>
    </p:spTree>
    <p:extLst>
      <p:ext uri="{BB962C8B-B14F-4D97-AF65-F5344CB8AC3E}">
        <p14:creationId xmlns:p14="http://schemas.microsoft.com/office/powerpoint/2010/main" val="232031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1F204-0E5A-4D7C-A9F6-5D158FD749FC}"/>
              </a:ext>
            </a:extLst>
          </p:cNvPr>
          <p:cNvSpPr>
            <a:spLocks noGrp="1"/>
          </p:cNvSpPr>
          <p:nvPr>
            <p:ph type="sldNum" sz="quarter" idx="12"/>
          </p:nvPr>
        </p:nvSpPr>
        <p:spPr/>
        <p:txBody>
          <a:bodyPr/>
          <a:lstStyle/>
          <a:p>
            <a:fld id="{8994C0FE-B155-7245-AD0C-30F39E06E47B}" type="slidenum">
              <a:rPr lang="en-US" smtClean="0"/>
              <a:pPr/>
              <a:t>11</a:t>
            </a:fld>
            <a:endParaRPr lang="en-US" dirty="0"/>
          </a:p>
        </p:txBody>
      </p:sp>
      <p:pic>
        <p:nvPicPr>
          <p:cNvPr id="4" name="Picture 3">
            <a:extLst>
              <a:ext uri="{FF2B5EF4-FFF2-40B4-BE49-F238E27FC236}">
                <a16:creationId xmlns:a16="http://schemas.microsoft.com/office/drawing/2014/main" id="{3552BC05-F378-4543-8AD9-A1BBD89D4011}"/>
              </a:ext>
            </a:extLst>
          </p:cNvPr>
          <p:cNvPicPr>
            <a:picLocks noChangeAspect="1"/>
          </p:cNvPicPr>
          <p:nvPr/>
        </p:nvPicPr>
        <p:blipFill>
          <a:blip r:embed="rId3"/>
          <a:stretch>
            <a:fillRect/>
          </a:stretch>
        </p:blipFill>
        <p:spPr>
          <a:xfrm>
            <a:off x="1159586" y="1581238"/>
            <a:ext cx="9528903" cy="3988017"/>
          </a:xfrm>
          <a:prstGeom prst="rect">
            <a:avLst/>
          </a:prstGeom>
        </p:spPr>
      </p:pic>
      <p:sp>
        <p:nvSpPr>
          <p:cNvPr id="5" name="TextBox 4">
            <a:extLst>
              <a:ext uri="{FF2B5EF4-FFF2-40B4-BE49-F238E27FC236}">
                <a16:creationId xmlns:a16="http://schemas.microsoft.com/office/drawing/2014/main" id="{879B6433-0A2B-49AC-B3A5-35A157F80FE0}"/>
              </a:ext>
            </a:extLst>
          </p:cNvPr>
          <p:cNvSpPr txBox="1"/>
          <p:nvPr/>
        </p:nvSpPr>
        <p:spPr>
          <a:xfrm>
            <a:off x="1878227" y="403095"/>
            <a:ext cx="8007178"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DDL for Most Popular Table</a:t>
            </a:r>
          </a:p>
        </p:txBody>
      </p:sp>
    </p:spTree>
    <p:extLst>
      <p:ext uri="{BB962C8B-B14F-4D97-AF65-F5344CB8AC3E}">
        <p14:creationId xmlns:p14="http://schemas.microsoft.com/office/powerpoint/2010/main" val="105170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12</a:t>
            </a:fld>
            <a:endParaRPr lang="en-US" dirty="0"/>
          </a:p>
        </p:txBody>
      </p:sp>
      <p:pic>
        <p:nvPicPr>
          <p:cNvPr id="4" name="Picture 3">
            <a:extLst>
              <a:ext uri="{FF2B5EF4-FFF2-40B4-BE49-F238E27FC236}">
                <a16:creationId xmlns:a16="http://schemas.microsoft.com/office/drawing/2014/main" id="{3C19BAE7-99E2-4C30-8FF6-61B609A1B4A7}"/>
              </a:ext>
            </a:extLst>
          </p:cNvPr>
          <p:cNvPicPr>
            <a:picLocks noChangeAspect="1"/>
          </p:cNvPicPr>
          <p:nvPr/>
        </p:nvPicPr>
        <p:blipFill>
          <a:blip r:embed="rId3"/>
          <a:stretch>
            <a:fillRect/>
          </a:stretch>
        </p:blipFill>
        <p:spPr>
          <a:xfrm>
            <a:off x="1328737" y="1718441"/>
            <a:ext cx="9534525" cy="2834509"/>
          </a:xfrm>
          <a:prstGeom prst="rect">
            <a:avLst/>
          </a:prstGeom>
        </p:spPr>
      </p:pic>
      <p:sp>
        <p:nvSpPr>
          <p:cNvPr id="5" name="TextBox 4">
            <a:extLst>
              <a:ext uri="{FF2B5EF4-FFF2-40B4-BE49-F238E27FC236}">
                <a16:creationId xmlns:a16="http://schemas.microsoft.com/office/drawing/2014/main" id="{594E89D4-CB97-47AA-81CD-1F4060FD6AB0}"/>
              </a:ext>
            </a:extLst>
          </p:cNvPr>
          <p:cNvSpPr txBox="1"/>
          <p:nvPr/>
        </p:nvSpPr>
        <p:spPr>
          <a:xfrm>
            <a:off x="1328737" y="564236"/>
            <a:ext cx="9384571"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Loading the data into the database </a:t>
            </a:r>
          </a:p>
        </p:txBody>
      </p:sp>
    </p:spTree>
    <p:extLst>
      <p:ext uri="{BB962C8B-B14F-4D97-AF65-F5344CB8AC3E}">
        <p14:creationId xmlns:p14="http://schemas.microsoft.com/office/powerpoint/2010/main" val="256861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A58997-CCE5-4EBD-833A-ACD5CE273BBA}"/>
              </a:ext>
            </a:extLst>
          </p:cNvPr>
          <p:cNvSpPr>
            <a:spLocks noGrp="1"/>
          </p:cNvSpPr>
          <p:nvPr>
            <p:ph type="sldNum" sz="quarter" idx="12"/>
          </p:nvPr>
        </p:nvSpPr>
        <p:spPr/>
        <p:txBody>
          <a:bodyPr/>
          <a:lstStyle/>
          <a:p>
            <a:fld id="{8994C0FE-B155-7245-AD0C-30F39E06E47B}" type="slidenum">
              <a:rPr lang="en-US" smtClean="0"/>
              <a:pPr/>
              <a:t>13</a:t>
            </a:fld>
            <a:endParaRPr lang="en-US" dirty="0"/>
          </a:p>
        </p:txBody>
      </p:sp>
      <p:pic>
        <p:nvPicPr>
          <p:cNvPr id="4" name="Picture 3">
            <a:extLst>
              <a:ext uri="{FF2B5EF4-FFF2-40B4-BE49-F238E27FC236}">
                <a16:creationId xmlns:a16="http://schemas.microsoft.com/office/drawing/2014/main" id="{078B3DD1-C58E-4FDB-9D8C-28E58C623496}"/>
              </a:ext>
            </a:extLst>
          </p:cNvPr>
          <p:cNvPicPr>
            <a:picLocks noChangeAspect="1"/>
          </p:cNvPicPr>
          <p:nvPr/>
        </p:nvPicPr>
        <p:blipFill>
          <a:blip r:embed="rId3"/>
          <a:stretch>
            <a:fillRect/>
          </a:stretch>
        </p:blipFill>
        <p:spPr>
          <a:xfrm>
            <a:off x="1914525" y="1547812"/>
            <a:ext cx="8362950" cy="3762375"/>
          </a:xfrm>
          <a:prstGeom prst="rect">
            <a:avLst/>
          </a:prstGeom>
        </p:spPr>
      </p:pic>
      <p:sp>
        <p:nvSpPr>
          <p:cNvPr id="5" name="TextBox 4">
            <a:extLst>
              <a:ext uri="{FF2B5EF4-FFF2-40B4-BE49-F238E27FC236}">
                <a16:creationId xmlns:a16="http://schemas.microsoft.com/office/drawing/2014/main" id="{E8F4683F-AA3E-4173-9EC3-2C729C324396}"/>
              </a:ext>
            </a:extLst>
          </p:cNvPr>
          <p:cNvSpPr txBox="1"/>
          <p:nvPr/>
        </p:nvSpPr>
        <p:spPr>
          <a:xfrm>
            <a:off x="1878226" y="403095"/>
            <a:ext cx="8637373"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DDL for Country Weekly Table</a:t>
            </a:r>
          </a:p>
        </p:txBody>
      </p:sp>
    </p:spTree>
    <p:extLst>
      <p:ext uri="{BB962C8B-B14F-4D97-AF65-F5344CB8AC3E}">
        <p14:creationId xmlns:p14="http://schemas.microsoft.com/office/powerpoint/2010/main" val="336926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8F3C12-F84C-4946-856B-2BE3D5292AD7}"/>
              </a:ext>
            </a:extLst>
          </p:cNvPr>
          <p:cNvSpPr>
            <a:spLocks noGrp="1"/>
          </p:cNvSpPr>
          <p:nvPr>
            <p:ph type="sldNum" sz="quarter" idx="12"/>
          </p:nvPr>
        </p:nvSpPr>
        <p:spPr/>
        <p:txBody>
          <a:bodyPr/>
          <a:lstStyle/>
          <a:p>
            <a:fld id="{8994C0FE-B155-7245-AD0C-30F39E06E47B}" type="slidenum">
              <a:rPr lang="en-US" smtClean="0"/>
              <a:pPr/>
              <a:t>14</a:t>
            </a:fld>
            <a:endParaRPr lang="en-US" dirty="0"/>
          </a:p>
        </p:txBody>
      </p:sp>
      <p:pic>
        <p:nvPicPr>
          <p:cNvPr id="4" name="Picture 3">
            <a:extLst>
              <a:ext uri="{FF2B5EF4-FFF2-40B4-BE49-F238E27FC236}">
                <a16:creationId xmlns:a16="http://schemas.microsoft.com/office/drawing/2014/main" id="{BF02023C-B322-4BC9-A1B9-252DCA7DA8D7}"/>
              </a:ext>
            </a:extLst>
          </p:cNvPr>
          <p:cNvPicPr>
            <a:picLocks noChangeAspect="1"/>
          </p:cNvPicPr>
          <p:nvPr/>
        </p:nvPicPr>
        <p:blipFill>
          <a:blip r:embed="rId3"/>
          <a:stretch>
            <a:fillRect/>
          </a:stretch>
        </p:blipFill>
        <p:spPr>
          <a:xfrm>
            <a:off x="2823658" y="815547"/>
            <a:ext cx="6048493" cy="5506350"/>
          </a:xfrm>
          <a:prstGeom prst="rect">
            <a:avLst/>
          </a:prstGeom>
        </p:spPr>
      </p:pic>
      <p:sp>
        <p:nvSpPr>
          <p:cNvPr id="5" name="TextBox 4">
            <a:extLst>
              <a:ext uri="{FF2B5EF4-FFF2-40B4-BE49-F238E27FC236}">
                <a16:creationId xmlns:a16="http://schemas.microsoft.com/office/drawing/2014/main" id="{E6454D5D-4452-4AC5-A676-22E0329861F8}"/>
              </a:ext>
            </a:extLst>
          </p:cNvPr>
          <p:cNvSpPr txBox="1"/>
          <p:nvPr/>
        </p:nvSpPr>
        <p:spPr>
          <a:xfrm>
            <a:off x="1878226" y="172262"/>
            <a:ext cx="8637373" cy="461665"/>
          </a:xfrm>
          <a:prstGeom prst="rect">
            <a:avLst/>
          </a:prstGeom>
          <a:noFill/>
        </p:spPr>
        <p:txBody>
          <a:bodyPr wrap="square" rtlCol="0">
            <a:spAutoFit/>
          </a:bodyPr>
          <a:lstStyle/>
          <a:p>
            <a:pPr algn="ctr"/>
            <a:r>
              <a:rPr lang="en-US" sz="2400" b="1" dirty="0">
                <a:solidFill>
                  <a:schemeClr val="tx1">
                    <a:lumMod val="50000"/>
                  </a:schemeClr>
                </a:solidFill>
                <a:latin typeface="Lucida Sans" panose="020B0602030504020204" pitchFamily="34" charset="77"/>
              </a:rPr>
              <a:t>Loading Data for Country Weekly Table</a:t>
            </a:r>
          </a:p>
        </p:txBody>
      </p:sp>
    </p:spTree>
    <p:extLst>
      <p:ext uri="{BB962C8B-B14F-4D97-AF65-F5344CB8AC3E}">
        <p14:creationId xmlns:p14="http://schemas.microsoft.com/office/powerpoint/2010/main" val="355966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15</a:t>
            </a:fld>
            <a:endParaRPr lang="en-US" dirty="0"/>
          </a:p>
        </p:txBody>
      </p:sp>
      <p:sp>
        <p:nvSpPr>
          <p:cNvPr id="7" name="TextBox 6">
            <a:extLst>
              <a:ext uri="{FF2B5EF4-FFF2-40B4-BE49-F238E27FC236}">
                <a16:creationId xmlns:a16="http://schemas.microsoft.com/office/drawing/2014/main" id="{2ED78D6E-2CAD-4BFD-9EB9-A65CA217C277}"/>
              </a:ext>
            </a:extLst>
          </p:cNvPr>
          <p:cNvSpPr txBox="1"/>
          <p:nvPr/>
        </p:nvSpPr>
        <p:spPr>
          <a:xfrm>
            <a:off x="676533" y="1582350"/>
            <a:ext cx="6098058" cy="369332"/>
          </a:xfrm>
          <a:prstGeom prst="rect">
            <a:avLst/>
          </a:prstGeom>
          <a:noFill/>
        </p:spPr>
        <p:txBody>
          <a:bodyPr wrap="square">
            <a:spAutoFit/>
          </a:bodyPr>
          <a:lstStyle/>
          <a:p>
            <a:r>
              <a:rPr lang="fr-FR" dirty="0" err="1">
                <a:hlinkClick r:id="rId3"/>
              </a:rPr>
              <a:t>DU_POC_Netflix</a:t>
            </a:r>
            <a:r>
              <a:rPr lang="fr-FR" dirty="0">
                <a:hlinkClick r:id="rId3"/>
              </a:rPr>
              <a:t> Top </a:t>
            </a:r>
            <a:r>
              <a:rPr lang="fr-FR" dirty="0" err="1">
                <a:hlinkClick r:id="rId3"/>
              </a:rPr>
              <a:t>Views</a:t>
            </a:r>
            <a:r>
              <a:rPr lang="fr-FR" dirty="0">
                <a:hlinkClick r:id="rId3"/>
              </a:rPr>
              <a:t> | Tableau Public</a:t>
            </a:r>
            <a:endParaRPr lang="en-US" dirty="0"/>
          </a:p>
        </p:txBody>
      </p:sp>
      <p:sp>
        <p:nvSpPr>
          <p:cNvPr id="9" name="TextBox 8">
            <a:extLst>
              <a:ext uri="{FF2B5EF4-FFF2-40B4-BE49-F238E27FC236}">
                <a16:creationId xmlns:a16="http://schemas.microsoft.com/office/drawing/2014/main" id="{A4F12C67-B59D-4681-AD12-C88C8D2C86BB}"/>
              </a:ext>
            </a:extLst>
          </p:cNvPr>
          <p:cNvSpPr txBox="1"/>
          <p:nvPr/>
        </p:nvSpPr>
        <p:spPr>
          <a:xfrm>
            <a:off x="676533" y="2274328"/>
            <a:ext cx="6098058" cy="369332"/>
          </a:xfrm>
          <a:prstGeom prst="rect">
            <a:avLst/>
          </a:prstGeom>
          <a:noFill/>
        </p:spPr>
        <p:txBody>
          <a:bodyPr wrap="square">
            <a:spAutoFit/>
          </a:bodyPr>
          <a:lstStyle/>
          <a:p>
            <a:r>
              <a:rPr lang="fr-FR" dirty="0" err="1">
                <a:hlinkClick r:id="rId4"/>
              </a:rPr>
              <a:t>DU_POC_Netflix</a:t>
            </a:r>
            <a:r>
              <a:rPr lang="fr-FR" dirty="0">
                <a:hlinkClick r:id="rId4"/>
              </a:rPr>
              <a:t> | Tableau Public</a:t>
            </a:r>
            <a:endParaRPr lang="en-US" dirty="0"/>
          </a:p>
        </p:txBody>
      </p:sp>
      <p:sp>
        <p:nvSpPr>
          <p:cNvPr id="11" name="TextBox 10">
            <a:extLst>
              <a:ext uri="{FF2B5EF4-FFF2-40B4-BE49-F238E27FC236}">
                <a16:creationId xmlns:a16="http://schemas.microsoft.com/office/drawing/2014/main" id="{B7346C18-02D7-48A2-A518-670B023C6AC2}"/>
              </a:ext>
            </a:extLst>
          </p:cNvPr>
          <p:cNvSpPr txBox="1"/>
          <p:nvPr/>
        </p:nvSpPr>
        <p:spPr>
          <a:xfrm>
            <a:off x="676533" y="2979348"/>
            <a:ext cx="6098058" cy="369332"/>
          </a:xfrm>
          <a:prstGeom prst="rect">
            <a:avLst/>
          </a:prstGeom>
          <a:noFill/>
        </p:spPr>
        <p:txBody>
          <a:bodyPr wrap="square">
            <a:spAutoFit/>
          </a:bodyPr>
          <a:lstStyle/>
          <a:p>
            <a:r>
              <a:rPr lang="fr-FR" dirty="0" err="1">
                <a:hlinkClick r:id="rId5"/>
              </a:rPr>
              <a:t>DU_POC_Netflix_Graph</a:t>
            </a:r>
            <a:r>
              <a:rPr lang="fr-FR" dirty="0">
                <a:hlinkClick r:id="rId5"/>
              </a:rPr>
              <a:t> | Tableau Public</a:t>
            </a:r>
            <a:endParaRPr lang="en-US" dirty="0"/>
          </a:p>
        </p:txBody>
      </p:sp>
      <p:pic>
        <p:nvPicPr>
          <p:cNvPr id="12" name="Picture 11">
            <a:extLst>
              <a:ext uri="{FF2B5EF4-FFF2-40B4-BE49-F238E27FC236}">
                <a16:creationId xmlns:a16="http://schemas.microsoft.com/office/drawing/2014/main" id="{A17554ED-BC34-4B7B-BCB1-8708DE7AD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363" y="833913"/>
            <a:ext cx="4660202" cy="466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1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8CEEB94F-AEFF-49CC-9716-E9BB7721E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899" y="1530599"/>
            <a:ext cx="4660202" cy="4660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955F04-FB42-4167-A685-FC9453EEA456}"/>
              </a:ext>
            </a:extLst>
          </p:cNvPr>
          <p:cNvSpPr txBox="1"/>
          <p:nvPr/>
        </p:nvSpPr>
        <p:spPr>
          <a:xfrm>
            <a:off x="2815771" y="524157"/>
            <a:ext cx="6647543"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Reflections</a:t>
            </a:r>
          </a:p>
        </p:txBody>
      </p:sp>
    </p:spTree>
    <p:extLst>
      <p:ext uri="{BB962C8B-B14F-4D97-AF65-F5344CB8AC3E}">
        <p14:creationId xmlns:p14="http://schemas.microsoft.com/office/powerpoint/2010/main" val="344353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17</a:t>
            </a:fld>
            <a:endParaRPr lang="en-US" dirty="0"/>
          </a:p>
        </p:txBody>
      </p:sp>
      <p:sp>
        <p:nvSpPr>
          <p:cNvPr id="3" name="TextBox 2">
            <a:extLst>
              <a:ext uri="{FF2B5EF4-FFF2-40B4-BE49-F238E27FC236}">
                <a16:creationId xmlns:a16="http://schemas.microsoft.com/office/drawing/2014/main" id="{61B3C742-A4C4-4C8A-A5E3-7854E9C00536}"/>
              </a:ext>
            </a:extLst>
          </p:cNvPr>
          <p:cNvSpPr txBox="1"/>
          <p:nvPr/>
        </p:nvSpPr>
        <p:spPr>
          <a:xfrm>
            <a:off x="1438183" y="2050742"/>
            <a:ext cx="8495930" cy="923330"/>
          </a:xfrm>
          <a:prstGeom prst="rect">
            <a:avLst/>
          </a:prstGeom>
          <a:noFill/>
        </p:spPr>
        <p:txBody>
          <a:bodyPr wrap="square" rtlCol="0">
            <a:spAutoFit/>
          </a:bodyPr>
          <a:lstStyle/>
          <a:p>
            <a:pPr algn="ctr"/>
            <a:r>
              <a:rPr lang="en-US" sz="5400" dirty="0">
                <a:solidFill>
                  <a:schemeClr val="tx1">
                    <a:lumMod val="50000"/>
                  </a:schemeClr>
                </a:solidFill>
                <a:latin typeface="Lucida Sans" panose="020B0602030504020204" pitchFamily="34" charset="77"/>
              </a:rPr>
              <a:t>Questions?</a:t>
            </a:r>
          </a:p>
        </p:txBody>
      </p:sp>
    </p:spTree>
    <p:extLst>
      <p:ext uri="{BB962C8B-B14F-4D97-AF65-F5344CB8AC3E}">
        <p14:creationId xmlns:p14="http://schemas.microsoft.com/office/powerpoint/2010/main" val="320608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619FA-BB3A-42D3-A4DE-D69B9AD2E144}"/>
              </a:ext>
            </a:extLst>
          </p:cNvPr>
          <p:cNvSpPr>
            <a:spLocks noGrp="1"/>
          </p:cNvSpPr>
          <p:nvPr>
            <p:ph type="sldNum" sz="quarter" idx="12"/>
          </p:nvPr>
        </p:nvSpPr>
        <p:spPr/>
        <p:txBody>
          <a:bodyPr/>
          <a:lstStyle/>
          <a:p>
            <a:fld id="{8994C0FE-B155-7245-AD0C-30F39E06E47B}" type="slidenum">
              <a:rPr lang="en-US" smtClean="0"/>
              <a:pPr/>
              <a:t>18</a:t>
            </a:fld>
            <a:endParaRPr lang="en-US" dirty="0"/>
          </a:p>
        </p:txBody>
      </p:sp>
      <p:sp>
        <p:nvSpPr>
          <p:cNvPr id="5" name="TextBox 4">
            <a:extLst>
              <a:ext uri="{FF2B5EF4-FFF2-40B4-BE49-F238E27FC236}">
                <a16:creationId xmlns:a16="http://schemas.microsoft.com/office/drawing/2014/main" id="{3DA273AA-7431-47DC-85A7-B559FFEA68AD}"/>
              </a:ext>
            </a:extLst>
          </p:cNvPr>
          <p:cNvSpPr txBox="1"/>
          <p:nvPr/>
        </p:nvSpPr>
        <p:spPr>
          <a:xfrm>
            <a:off x="3361038" y="497988"/>
            <a:ext cx="4757351" cy="338554"/>
          </a:xfrm>
          <a:prstGeom prst="rect">
            <a:avLst/>
          </a:prstGeom>
          <a:noFill/>
        </p:spPr>
        <p:txBody>
          <a:bodyPr wrap="square" rtlCol="0">
            <a:spAutoFit/>
          </a:bodyPr>
          <a:lstStyle/>
          <a:p>
            <a:pPr algn="ctr"/>
            <a:r>
              <a:rPr lang="en-US" sz="1600" dirty="0">
                <a:solidFill>
                  <a:schemeClr val="tx1">
                    <a:lumMod val="50000"/>
                  </a:schemeClr>
                </a:solidFill>
                <a:latin typeface="Lucida Sans" panose="020B0602030504020204" pitchFamily="34" charset="77"/>
              </a:rPr>
              <a:t>References</a:t>
            </a:r>
          </a:p>
        </p:txBody>
      </p:sp>
      <p:sp>
        <p:nvSpPr>
          <p:cNvPr id="8" name="TextBox 7">
            <a:extLst>
              <a:ext uri="{FF2B5EF4-FFF2-40B4-BE49-F238E27FC236}">
                <a16:creationId xmlns:a16="http://schemas.microsoft.com/office/drawing/2014/main" id="{3D63276E-8BBA-485E-9B34-141D0AC09790}"/>
              </a:ext>
            </a:extLst>
          </p:cNvPr>
          <p:cNvSpPr txBox="1"/>
          <p:nvPr/>
        </p:nvSpPr>
        <p:spPr>
          <a:xfrm>
            <a:off x="837170" y="1125149"/>
            <a:ext cx="9517791" cy="1477328"/>
          </a:xfrm>
          <a:prstGeom prst="rect">
            <a:avLst/>
          </a:prstGeom>
          <a:noFill/>
        </p:spPr>
        <p:txBody>
          <a:bodyPr wrap="square">
            <a:spAutoFit/>
          </a:bodyPr>
          <a:lstStyle/>
          <a:p>
            <a:r>
              <a:rPr lang="en-US" dirty="0">
                <a:hlinkClick r:id="rId2"/>
              </a:rPr>
              <a:t>Tutorial: Use Python and SQL to load data from CSV files into Postgres (dataquest.io)</a:t>
            </a:r>
            <a:endParaRPr lang="en-US" dirty="0">
              <a:hlinkClick r:id="rId3"/>
            </a:endParaRPr>
          </a:p>
          <a:p>
            <a:endParaRPr lang="en-US" dirty="0">
              <a:hlinkClick r:id="rId3"/>
            </a:endParaRPr>
          </a:p>
          <a:p>
            <a:r>
              <a:rPr lang="en-US" dirty="0">
                <a:hlinkClick r:id="rId3"/>
              </a:rPr>
              <a:t>Pandas to PostgreSQL using Psycopg2: Bulk Insert Performance Benchmark | </a:t>
            </a:r>
            <a:r>
              <a:rPr lang="en-US" dirty="0" err="1">
                <a:hlinkClick r:id="rId3"/>
              </a:rPr>
              <a:t>Naysan</a:t>
            </a:r>
            <a:r>
              <a:rPr lang="en-US" dirty="0">
                <a:hlinkClick r:id="rId3"/>
              </a:rPr>
              <a:t> Saran</a:t>
            </a:r>
            <a:endParaRPr lang="en-US" dirty="0">
              <a:hlinkClick r:id="rId4"/>
            </a:endParaRPr>
          </a:p>
          <a:p>
            <a:endParaRPr lang="en-US" dirty="0">
              <a:hlinkClick r:id="rId4"/>
            </a:endParaRPr>
          </a:p>
          <a:p>
            <a:r>
              <a:rPr lang="en-US" dirty="0">
                <a:hlinkClick r:id="rId4"/>
              </a:rPr>
              <a:t>Home | Tableau Community</a:t>
            </a:r>
            <a:endParaRPr lang="en-US" dirty="0"/>
          </a:p>
        </p:txBody>
      </p:sp>
    </p:spTree>
    <p:extLst>
      <p:ext uri="{BB962C8B-B14F-4D97-AF65-F5344CB8AC3E}">
        <p14:creationId xmlns:p14="http://schemas.microsoft.com/office/powerpoint/2010/main" val="160959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2</a:t>
            </a:fld>
            <a:endParaRPr lang="en-US" dirty="0"/>
          </a:p>
        </p:txBody>
      </p:sp>
      <p:pic>
        <p:nvPicPr>
          <p:cNvPr id="3" name="Picture 2">
            <a:extLst>
              <a:ext uri="{FF2B5EF4-FFF2-40B4-BE49-F238E27FC236}">
                <a16:creationId xmlns:a16="http://schemas.microsoft.com/office/drawing/2014/main" id="{05EF9830-C1A1-4144-B9DA-DDABB4BAF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02" y="605481"/>
            <a:ext cx="4660202" cy="4660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464764-0427-467D-9EED-AD0568154B1E}"/>
              </a:ext>
            </a:extLst>
          </p:cNvPr>
          <p:cNvSpPr txBox="1"/>
          <p:nvPr/>
        </p:nvSpPr>
        <p:spPr>
          <a:xfrm>
            <a:off x="6096000" y="858090"/>
            <a:ext cx="5129048" cy="4154984"/>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Conceptual Model</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profile and assessment </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cleaning</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DDL for implementing model</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Loading data </a:t>
            </a:r>
          </a:p>
          <a:p>
            <a:pPr marL="285750" indent="-285750" algn="l">
              <a:buFont typeface="Arial" panose="020B0604020202020204" pitchFamily="34" charset="0"/>
              <a:buChar char="•"/>
            </a:pPr>
            <a:endParaRPr lang="en-US" sz="2400" dirty="0">
              <a:solidFill>
                <a:schemeClr val="tx1">
                  <a:lumMod val="50000"/>
                </a:schemeClr>
              </a:solidFill>
              <a:latin typeface="Lucida Sans" panose="020B0602030504020204" pitchFamily="34" charset="77"/>
            </a:endParaRPr>
          </a:p>
          <a:p>
            <a:pPr marL="285750" indent="-285750" algn="l">
              <a:buFont typeface="Arial" panose="020B0604020202020204" pitchFamily="34" charset="0"/>
              <a:buChar char="•"/>
            </a:pPr>
            <a:r>
              <a:rPr lang="en-US" sz="2400" dirty="0">
                <a:solidFill>
                  <a:schemeClr val="tx1">
                    <a:lumMod val="50000"/>
                  </a:schemeClr>
                </a:solidFill>
                <a:latin typeface="Lucida Sans" panose="020B0602030504020204" pitchFamily="34" charset="77"/>
              </a:rPr>
              <a:t>Data visualizations </a:t>
            </a:r>
          </a:p>
        </p:txBody>
      </p:sp>
    </p:spTree>
    <p:extLst>
      <p:ext uri="{BB962C8B-B14F-4D97-AF65-F5344CB8AC3E}">
        <p14:creationId xmlns:p14="http://schemas.microsoft.com/office/powerpoint/2010/main" val="33853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3</a:t>
            </a:fld>
            <a:endParaRPr lang="en-US" dirty="0"/>
          </a:p>
        </p:txBody>
      </p:sp>
      <p:sp>
        <p:nvSpPr>
          <p:cNvPr id="3" name="TextBox 2">
            <a:extLst>
              <a:ext uri="{FF2B5EF4-FFF2-40B4-BE49-F238E27FC236}">
                <a16:creationId xmlns:a16="http://schemas.microsoft.com/office/drawing/2014/main" id="{CA727235-BF8C-4445-B32F-AB64E2CA1052}"/>
              </a:ext>
            </a:extLst>
          </p:cNvPr>
          <p:cNvSpPr txBox="1"/>
          <p:nvPr/>
        </p:nvSpPr>
        <p:spPr>
          <a:xfrm>
            <a:off x="551542" y="783771"/>
            <a:ext cx="4863647" cy="584775"/>
          </a:xfrm>
          <a:prstGeom prst="rect">
            <a:avLst/>
          </a:prstGeom>
          <a:noFill/>
        </p:spPr>
        <p:txBody>
          <a:bodyPr wrap="square" rtlCol="0">
            <a:spAutoFit/>
          </a:bodyPr>
          <a:lstStyle/>
          <a:p>
            <a:pPr algn="l"/>
            <a:r>
              <a:rPr lang="en-US" sz="3200" b="1" dirty="0">
                <a:solidFill>
                  <a:schemeClr val="tx1">
                    <a:lumMod val="50000"/>
                  </a:schemeClr>
                </a:solidFill>
                <a:latin typeface="Lucida Sans" panose="020B0602030504020204" pitchFamily="34" charset="77"/>
              </a:rPr>
              <a:t>Conceptual Model </a:t>
            </a:r>
          </a:p>
        </p:txBody>
      </p:sp>
      <p:pic>
        <p:nvPicPr>
          <p:cNvPr id="6" name="Picture 5">
            <a:extLst>
              <a:ext uri="{FF2B5EF4-FFF2-40B4-BE49-F238E27FC236}">
                <a16:creationId xmlns:a16="http://schemas.microsoft.com/office/drawing/2014/main" id="{EBD1DAFA-69FF-47D7-8969-8E69DA398902}"/>
              </a:ext>
            </a:extLst>
          </p:cNvPr>
          <p:cNvPicPr>
            <a:picLocks noChangeAspect="1"/>
          </p:cNvPicPr>
          <p:nvPr/>
        </p:nvPicPr>
        <p:blipFill rotWithShape="1">
          <a:blip r:embed="rId3"/>
          <a:srcRect t="2246"/>
          <a:stretch/>
        </p:blipFill>
        <p:spPr>
          <a:xfrm>
            <a:off x="5309330" y="237790"/>
            <a:ext cx="1573339" cy="6032382"/>
          </a:xfrm>
          <a:prstGeom prst="rect">
            <a:avLst/>
          </a:prstGeom>
        </p:spPr>
      </p:pic>
    </p:spTree>
    <p:extLst>
      <p:ext uri="{BB962C8B-B14F-4D97-AF65-F5344CB8AC3E}">
        <p14:creationId xmlns:p14="http://schemas.microsoft.com/office/powerpoint/2010/main" val="121545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60D1DE-514B-4610-9017-10498925B0CD}"/>
              </a:ext>
            </a:extLst>
          </p:cNvPr>
          <p:cNvSpPr>
            <a:spLocks noGrp="1"/>
          </p:cNvSpPr>
          <p:nvPr>
            <p:ph type="sldNum" sz="quarter" idx="12"/>
          </p:nvPr>
        </p:nvSpPr>
        <p:spPr/>
        <p:txBody>
          <a:bodyPr/>
          <a:lstStyle/>
          <a:p>
            <a:fld id="{8994C0FE-B155-7245-AD0C-30F39E06E47B}" type="slidenum">
              <a:rPr lang="en-US" smtClean="0"/>
              <a:pPr/>
              <a:t>4</a:t>
            </a:fld>
            <a:endParaRPr lang="en-US" dirty="0"/>
          </a:p>
        </p:txBody>
      </p:sp>
      <p:pic>
        <p:nvPicPr>
          <p:cNvPr id="1026" name="Picture 2" descr="image">
            <a:extLst>
              <a:ext uri="{FF2B5EF4-FFF2-40B4-BE49-F238E27FC236}">
                <a16:creationId xmlns:a16="http://schemas.microsoft.com/office/drawing/2014/main" id="{B56EDF2D-729D-4C83-A823-901356665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66" y="1030514"/>
            <a:ext cx="9769248" cy="5223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FBD45D-FA9F-4177-AAC5-DC737C294F31}"/>
              </a:ext>
            </a:extLst>
          </p:cNvPr>
          <p:cNvSpPr txBox="1"/>
          <p:nvPr/>
        </p:nvSpPr>
        <p:spPr>
          <a:xfrm>
            <a:off x="3380695" y="261257"/>
            <a:ext cx="4602162" cy="523220"/>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Most Popular CSV</a:t>
            </a:r>
          </a:p>
        </p:txBody>
      </p:sp>
    </p:spTree>
    <p:extLst>
      <p:ext uri="{BB962C8B-B14F-4D97-AF65-F5344CB8AC3E}">
        <p14:creationId xmlns:p14="http://schemas.microsoft.com/office/powerpoint/2010/main" val="187144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9F2B4-49B7-46BD-A79D-98B96AB5903F}"/>
              </a:ext>
            </a:extLst>
          </p:cNvPr>
          <p:cNvSpPr>
            <a:spLocks noGrp="1"/>
          </p:cNvSpPr>
          <p:nvPr>
            <p:ph type="sldNum" sz="quarter" idx="12"/>
          </p:nvPr>
        </p:nvSpPr>
        <p:spPr/>
        <p:txBody>
          <a:bodyPr/>
          <a:lstStyle/>
          <a:p>
            <a:fld id="{8994C0FE-B155-7245-AD0C-30F39E06E47B}" type="slidenum">
              <a:rPr lang="en-US" smtClean="0"/>
              <a:pPr/>
              <a:t>5</a:t>
            </a:fld>
            <a:endParaRPr lang="en-US" dirty="0"/>
          </a:p>
        </p:txBody>
      </p:sp>
      <p:pic>
        <p:nvPicPr>
          <p:cNvPr id="3" name="Picture 4" descr="image">
            <a:extLst>
              <a:ext uri="{FF2B5EF4-FFF2-40B4-BE49-F238E27FC236}">
                <a16:creationId xmlns:a16="http://schemas.microsoft.com/office/drawing/2014/main" id="{B06644B9-DFF9-49E6-A846-E7C394829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784" y="1055915"/>
            <a:ext cx="9236302" cy="41636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E057A7-E2B2-4711-8259-D4230F3934DA}"/>
              </a:ext>
            </a:extLst>
          </p:cNvPr>
          <p:cNvSpPr txBox="1"/>
          <p:nvPr/>
        </p:nvSpPr>
        <p:spPr>
          <a:xfrm>
            <a:off x="3512458" y="430534"/>
            <a:ext cx="4602162" cy="523220"/>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Country Weekly CSV</a:t>
            </a:r>
          </a:p>
        </p:txBody>
      </p:sp>
    </p:spTree>
    <p:extLst>
      <p:ext uri="{BB962C8B-B14F-4D97-AF65-F5344CB8AC3E}">
        <p14:creationId xmlns:p14="http://schemas.microsoft.com/office/powerpoint/2010/main" val="133574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38335A-05F1-4A4F-8292-D8C7A6532695}"/>
              </a:ext>
            </a:extLst>
          </p:cNvPr>
          <p:cNvSpPr>
            <a:spLocks noGrp="1"/>
          </p:cNvSpPr>
          <p:nvPr>
            <p:ph type="sldNum" sz="quarter" idx="12"/>
          </p:nvPr>
        </p:nvSpPr>
        <p:spPr/>
        <p:txBody>
          <a:bodyPr/>
          <a:lstStyle/>
          <a:p>
            <a:fld id="{8994C0FE-B155-7245-AD0C-30F39E06E47B}" type="slidenum">
              <a:rPr lang="en-US" smtClean="0"/>
              <a:pPr/>
              <a:t>6</a:t>
            </a:fld>
            <a:endParaRPr lang="en-US" dirty="0"/>
          </a:p>
        </p:txBody>
      </p:sp>
      <p:pic>
        <p:nvPicPr>
          <p:cNvPr id="4" name="Picture 6" descr="image">
            <a:extLst>
              <a:ext uri="{FF2B5EF4-FFF2-40B4-BE49-F238E27FC236}">
                <a16:creationId xmlns:a16="http://schemas.microsoft.com/office/drawing/2014/main" id="{C8473710-D6C2-46C2-918C-9E255C514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395" y="1195076"/>
            <a:ext cx="8707210" cy="49681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C6039A-7061-4871-B9A1-62025F3E335C}"/>
              </a:ext>
            </a:extLst>
          </p:cNvPr>
          <p:cNvSpPr txBox="1"/>
          <p:nvPr/>
        </p:nvSpPr>
        <p:spPr>
          <a:xfrm>
            <a:off x="3512458" y="430534"/>
            <a:ext cx="4602162" cy="523220"/>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Global Weekly CSV</a:t>
            </a:r>
          </a:p>
        </p:txBody>
      </p:sp>
    </p:spTree>
    <p:extLst>
      <p:ext uri="{BB962C8B-B14F-4D97-AF65-F5344CB8AC3E}">
        <p14:creationId xmlns:p14="http://schemas.microsoft.com/office/powerpoint/2010/main" val="292930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6584C-3A2E-4C15-9635-598438147E45}"/>
              </a:ext>
            </a:extLst>
          </p:cNvPr>
          <p:cNvSpPr>
            <a:spLocks noGrp="1"/>
          </p:cNvSpPr>
          <p:nvPr>
            <p:ph type="sldNum" sz="quarter" idx="12"/>
          </p:nvPr>
        </p:nvSpPr>
        <p:spPr/>
        <p:txBody>
          <a:bodyPr/>
          <a:lstStyle/>
          <a:p>
            <a:fld id="{8994C0FE-B155-7245-AD0C-30F39E06E47B}" type="slidenum">
              <a:rPr lang="en-US" smtClean="0"/>
              <a:pPr/>
              <a:t>7</a:t>
            </a:fld>
            <a:endParaRPr lang="en-US" dirty="0"/>
          </a:p>
        </p:txBody>
      </p:sp>
      <p:pic>
        <p:nvPicPr>
          <p:cNvPr id="4" name="Picture 3">
            <a:extLst>
              <a:ext uri="{FF2B5EF4-FFF2-40B4-BE49-F238E27FC236}">
                <a16:creationId xmlns:a16="http://schemas.microsoft.com/office/drawing/2014/main" id="{A6D18186-1B57-4D26-9ADD-18AF99D0B024}"/>
              </a:ext>
            </a:extLst>
          </p:cNvPr>
          <p:cNvPicPr>
            <a:picLocks noChangeAspect="1"/>
          </p:cNvPicPr>
          <p:nvPr/>
        </p:nvPicPr>
        <p:blipFill>
          <a:blip r:embed="rId3"/>
          <a:stretch>
            <a:fillRect/>
          </a:stretch>
        </p:blipFill>
        <p:spPr>
          <a:xfrm>
            <a:off x="2035646" y="1015957"/>
            <a:ext cx="8886825" cy="5172075"/>
          </a:xfrm>
          <a:prstGeom prst="rect">
            <a:avLst/>
          </a:prstGeom>
        </p:spPr>
      </p:pic>
      <p:sp>
        <p:nvSpPr>
          <p:cNvPr id="7" name="TextBox 6">
            <a:extLst>
              <a:ext uri="{FF2B5EF4-FFF2-40B4-BE49-F238E27FC236}">
                <a16:creationId xmlns:a16="http://schemas.microsoft.com/office/drawing/2014/main" id="{7686367B-0E4E-4F53-B22F-40EEACCA28A9}"/>
              </a:ext>
            </a:extLst>
          </p:cNvPr>
          <p:cNvSpPr txBox="1"/>
          <p:nvPr/>
        </p:nvSpPr>
        <p:spPr>
          <a:xfrm>
            <a:off x="1606379" y="300634"/>
            <a:ext cx="8736226"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Data Profiling </a:t>
            </a:r>
          </a:p>
        </p:txBody>
      </p:sp>
    </p:spTree>
    <p:extLst>
      <p:ext uri="{BB962C8B-B14F-4D97-AF65-F5344CB8AC3E}">
        <p14:creationId xmlns:p14="http://schemas.microsoft.com/office/powerpoint/2010/main" val="424345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1B7AAA-8725-43C4-BF00-8D77C0993F95}"/>
              </a:ext>
            </a:extLst>
          </p:cNvPr>
          <p:cNvSpPr>
            <a:spLocks noGrp="1"/>
          </p:cNvSpPr>
          <p:nvPr>
            <p:ph type="sldNum" sz="quarter" idx="12"/>
          </p:nvPr>
        </p:nvSpPr>
        <p:spPr/>
        <p:txBody>
          <a:bodyPr/>
          <a:lstStyle/>
          <a:p>
            <a:fld id="{8994C0FE-B155-7245-AD0C-30F39E06E47B}" type="slidenum">
              <a:rPr lang="en-US" smtClean="0"/>
              <a:pPr/>
              <a:t>8</a:t>
            </a:fld>
            <a:endParaRPr lang="en-US" dirty="0"/>
          </a:p>
        </p:txBody>
      </p:sp>
      <p:pic>
        <p:nvPicPr>
          <p:cNvPr id="4" name="Picture 3">
            <a:extLst>
              <a:ext uri="{FF2B5EF4-FFF2-40B4-BE49-F238E27FC236}">
                <a16:creationId xmlns:a16="http://schemas.microsoft.com/office/drawing/2014/main" id="{1ED31270-D250-4309-95DB-B547A8833E79}"/>
              </a:ext>
            </a:extLst>
          </p:cNvPr>
          <p:cNvPicPr>
            <a:picLocks noChangeAspect="1"/>
          </p:cNvPicPr>
          <p:nvPr/>
        </p:nvPicPr>
        <p:blipFill>
          <a:blip r:embed="rId3"/>
          <a:stretch>
            <a:fillRect/>
          </a:stretch>
        </p:blipFill>
        <p:spPr>
          <a:xfrm>
            <a:off x="402624" y="762643"/>
            <a:ext cx="5329796" cy="4921465"/>
          </a:xfrm>
          <a:prstGeom prst="rect">
            <a:avLst/>
          </a:prstGeom>
        </p:spPr>
      </p:pic>
      <p:pic>
        <p:nvPicPr>
          <p:cNvPr id="6" name="Picture 5">
            <a:extLst>
              <a:ext uri="{FF2B5EF4-FFF2-40B4-BE49-F238E27FC236}">
                <a16:creationId xmlns:a16="http://schemas.microsoft.com/office/drawing/2014/main" id="{A8CB2365-ED16-4040-9D9C-126C6628F58A}"/>
              </a:ext>
            </a:extLst>
          </p:cNvPr>
          <p:cNvPicPr>
            <a:picLocks noChangeAspect="1"/>
          </p:cNvPicPr>
          <p:nvPr/>
        </p:nvPicPr>
        <p:blipFill>
          <a:blip r:embed="rId4"/>
          <a:stretch>
            <a:fillRect/>
          </a:stretch>
        </p:blipFill>
        <p:spPr>
          <a:xfrm>
            <a:off x="6459582" y="762643"/>
            <a:ext cx="4048125" cy="4371975"/>
          </a:xfrm>
          <a:prstGeom prst="rect">
            <a:avLst/>
          </a:prstGeom>
        </p:spPr>
      </p:pic>
      <p:sp>
        <p:nvSpPr>
          <p:cNvPr id="7" name="TextBox 6">
            <a:extLst>
              <a:ext uri="{FF2B5EF4-FFF2-40B4-BE49-F238E27FC236}">
                <a16:creationId xmlns:a16="http://schemas.microsoft.com/office/drawing/2014/main" id="{A386A168-916A-4013-8274-C867BB55FDB6}"/>
              </a:ext>
            </a:extLst>
          </p:cNvPr>
          <p:cNvSpPr txBox="1"/>
          <p:nvPr/>
        </p:nvSpPr>
        <p:spPr>
          <a:xfrm>
            <a:off x="1606379" y="177868"/>
            <a:ext cx="8736226" cy="584775"/>
          </a:xfrm>
          <a:prstGeom prst="rect">
            <a:avLst/>
          </a:prstGeom>
          <a:noFill/>
        </p:spPr>
        <p:txBody>
          <a:bodyPr wrap="square" rtlCol="0">
            <a:spAutoFit/>
          </a:bodyPr>
          <a:lstStyle/>
          <a:p>
            <a:pPr algn="ctr"/>
            <a:r>
              <a:rPr lang="en-US" sz="3200" b="1" dirty="0">
                <a:solidFill>
                  <a:schemeClr val="tx1">
                    <a:lumMod val="50000"/>
                  </a:schemeClr>
                </a:solidFill>
                <a:latin typeface="Lucida Sans" panose="020B0602030504020204" pitchFamily="34" charset="77"/>
              </a:rPr>
              <a:t>Data Profiling </a:t>
            </a:r>
          </a:p>
        </p:txBody>
      </p:sp>
    </p:spTree>
    <p:extLst>
      <p:ext uri="{BB962C8B-B14F-4D97-AF65-F5344CB8AC3E}">
        <p14:creationId xmlns:p14="http://schemas.microsoft.com/office/powerpoint/2010/main" val="358511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6D4EE-D0AB-4774-A6F0-38270E13C1E3}"/>
              </a:ext>
            </a:extLst>
          </p:cNvPr>
          <p:cNvSpPr>
            <a:spLocks noGrp="1"/>
          </p:cNvSpPr>
          <p:nvPr>
            <p:ph type="sldNum" sz="quarter" idx="12"/>
          </p:nvPr>
        </p:nvSpPr>
        <p:spPr/>
        <p:txBody>
          <a:bodyPr/>
          <a:lstStyle/>
          <a:p>
            <a:fld id="{8994C0FE-B155-7245-AD0C-30F39E06E47B}" type="slidenum">
              <a:rPr lang="en-US" smtClean="0"/>
              <a:pPr/>
              <a:t>9</a:t>
            </a:fld>
            <a:endParaRPr lang="en-US" dirty="0"/>
          </a:p>
        </p:txBody>
      </p:sp>
      <p:sp>
        <p:nvSpPr>
          <p:cNvPr id="3" name="TextBox 2">
            <a:extLst>
              <a:ext uri="{FF2B5EF4-FFF2-40B4-BE49-F238E27FC236}">
                <a16:creationId xmlns:a16="http://schemas.microsoft.com/office/drawing/2014/main" id="{DABADD09-45DD-41F4-BA1E-78D1D83E7A31}"/>
              </a:ext>
            </a:extLst>
          </p:cNvPr>
          <p:cNvSpPr txBox="1"/>
          <p:nvPr/>
        </p:nvSpPr>
        <p:spPr>
          <a:xfrm>
            <a:off x="1853514" y="562128"/>
            <a:ext cx="8303740" cy="769441"/>
          </a:xfrm>
          <a:prstGeom prst="rect">
            <a:avLst/>
          </a:prstGeom>
          <a:noFill/>
        </p:spPr>
        <p:txBody>
          <a:bodyPr wrap="square" rtlCol="0">
            <a:spAutoFit/>
          </a:bodyPr>
          <a:lstStyle/>
          <a:p>
            <a:pPr algn="ctr"/>
            <a:r>
              <a:rPr lang="en-US" sz="2800" b="1" dirty="0">
                <a:solidFill>
                  <a:schemeClr val="tx1">
                    <a:lumMod val="50000"/>
                  </a:schemeClr>
                </a:solidFill>
                <a:latin typeface="Lucida Sans" panose="020B0602030504020204" pitchFamily="34" charset="77"/>
              </a:rPr>
              <a:t>Data Cleaning </a:t>
            </a:r>
          </a:p>
          <a:p>
            <a:pPr algn="ctr"/>
            <a:endParaRPr lang="en-US" sz="1600" dirty="0" err="1">
              <a:solidFill>
                <a:schemeClr val="tx1">
                  <a:lumMod val="50000"/>
                </a:schemeClr>
              </a:solidFill>
              <a:latin typeface="Lucida Sans" panose="020B0602030504020204" pitchFamily="34" charset="77"/>
            </a:endParaRPr>
          </a:p>
        </p:txBody>
      </p:sp>
      <p:pic>
        <p:nvPicPr>
          <p:cNvPr id="5" name="Picture 4">
            <a:extLst>
              <a:ext uri="{FF2B5EF4-FFF2-40B4-BE49-F238E27FC236}">
                <a16:creationId xmlns:a16="http://schemas.microsoft.com/office/drawing/2014/main" id="{4503F59E-1968-48F8-A467-66062C1D6977}"/>
              </a:ext>
            </a:extLst>
          </p:cNvPr>
          <p:cNvPicPr>
            <a:picLocks noChangeAspect="1"/>
          </p:cNvPicPr>
          <p:nvPr/>
        </p:nvPicPr>
        <p:blipFill>
          <a:blip r:embed="rId3"/>
          <a:stretch>
            <a:fillRect/>
          </a:stretch>
        </p:blipFill>
        <p:spPr>
          <a:xfrm>
            <a:off x="1853514" y="1331569"/>
            <a:ext cx="8484972" cy="4700308"/>
          </a:xfrm>
          <a:prstGeom prst="rect">
            <a:avLst/>
          </a:prstGeom>
        </p:spPr>
      </p:pic>
    </p:spTree>
    <p:extLst>
      <p:ext uri="{BB962C8B-B14F-4D97-AF65-F5344CB8AC3E}">
        <p14:creationId xmlns:p14="http://schemas.microsoft.com/office/powerpoint/2010/main" val="3870452849"/>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3.xml><?xml version="1.0" encoding="utf-8"?>
<ds:datastoreItem xmlns:ds="http://schemas.openxmlformats.org/officeDocument/2006/customXml" ds:itemID="{CDA483ED-A82A-42AE-AB29-1035782267EF}">
  <ds:schemaRefs>
    <ds:schemaRef ds:uri="http://schemas.openxmlformats.org/package/2006/metadata/core-properties"/>
    <ds:schemaRef ds:uri="http://schemas.microsoft.com/office/2006/metadata/properties"/>
    <ds:schemaRef ds:uri="http://purl.org/dc/elements/1.1/"/>
    <ds:schemaRef ds:uri="39b8cf25-4d41-41ad-90a0-a4de4d2f1828"/>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23914</TotalTime>
  <Words>1174</Words>
  <Application>Microsoft Office PowerPoint</Application>
  <PresentationFormat>Widescreen</PresentationFormat>
  <Paragraphs>80</Paragraphs>
  <Slides>18</Slides>
  <Notes>14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Calibri</vt:lpstr>
      <vt:lpstr>Century Gothic</vt:lpstr>
      <vt:lpstr>Constantia</vt:lpstr>
      <vt:lpstr>Georgia</vt:lpstr>
      <vt:lpstr>Lucida Sans</vt:lpstr>
      <vt:lpstr>Titles &amp; Objective/Agenda Slides</vt:lpstr>
      <vt:lpstr>Content Slides</vt:lpstr>
      <vt:lpstr>Transition Slides</vt:lpstr>
      <vt:lpstr>Case Study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Passmore;John Hartmann</dc:creator>
  <cp:lastModifiedBy>Jaworski, Meredith (STL)</cp:lastModifiedBy>
  <cp:revision>574</cp:revision>
  <cp:lastPrinted>2017-09-28T20:03:45Z</cp:lastPrinted>
  <dcterms:created xsi:type="dcterms:W3CDTF">2016-01-06T21:22:27Z</dcterms:created>
  <dcterms:modified xsi:type="dcterms:W3CDTF">2022-02-18T18:22:42Z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