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68" r:id="rId3"/>
    <p:sldId id="269" r:id="rId4"/>
    <p:sldId id="263" r:id="rId5"/>
    <p:sldId id="264" r:id="rId6"/>
    <p:sldId id="265" r:id="rId7"/>
    <p:sldId id="270" r:id="rId8"/>
    <p:sldId id="261"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951FF4-000C-40F4-AB5B-81B3138BF627}">
          <p14:sldIdLst>
            <p14:sldId id="257"/>
            <p14:sldId id="268"/>
            <p14:sldId id="269"/>
            <p14:sldId id="263"/>
            <p14:sldId id="264"/>
            <p14:sldId id="265"/>
            <p14:sldId id="270"/>
            <p14:sldId id="261"/>
          </p14:sldIdLst>
        </p14:section>
        <p14:section name="Untitled Section" id="{74EFAD5F-028F-478F-93CF-C2C29C40CACC}">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8837" autoAdjust="0"/>
  </p:normalViewPr>
  <p:slideViewPr>
    <p:cSldViewPr snapToGrid="0" snapToObjects="1">
      <p:cViewPr varScale="1">
        <p:scale>
          <a:sx n="63" d="100"/>
          <a:sy n="63"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61335-B34E-4E3B-96E0-78038402E70A}" type="datetimeFigureOut">
              <a:rPr lang="en-AU" smtClean="0"/>
              <a:t>1/02/2021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D87B5-0F5B-446B-8312-9C4695703E72}" type="slidenum">
              <a:rPr lang="en-AU" smtClean="0"/>
              <a:t>‹#›</a:t>
            </a:fld>
            <a:endParaRPr lang="en-AU"/>
          </a:p>
        </p:txBody>
      </p:sp>
    </p:spTree>
    <p:extLst>
      <p:ext uri="{BB962C8B-B14F-4D97-AF65-F5344CB8AC3E}">
        <p14:creationId xmlns:p14="http://schemas.microsoft.com/office/powerpoint/2010/main" val="418508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Warren</a:t>
            </a:r>
          </a:p>
        </p:txBody>
      </p:sp>
      <p:sp>
        <p:nvSpPr>
          <p:cNvPr id="4" name="Slide Number Placeholder 3"/>
          <p:cNvSpPr>
            <a:spLocks noGrp="1"/>
          </p:cNvSpPr>
          <p:nvPr>
            <p:ph type="sldNum" sz="quarter" idx="5"/>
          </p:nvPr>
        </p:nvSpPr>
        <p:spPr/>
        <p:txBody>
          <a:bodyPr/>
          <a:lstStyle/>
          <a:p>
            <a:fld id="{922D87B5-0F5B-446B-8312-9C4695703E72}" type="slidenum">
              <a:rPr lang="en-AU" smtClean="0"/>
              <a:t>2</a:t>
            </a:fld>
            <a:endParaRPr lang="en-AU"/>
          </a:p>
        </p:txBody>
      </p:sp>
    </p:spTree>
    <p:extLst>
      <p:ext uri="{BB962C8B-B14F-4D97-AF65-F5344CB8AC3E}">
        <p14:creationId xmlns:p14="http://schemas.microsoft.com/office/powerpoint/2010/main" val="7829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Warren</a:t>
            </a:r>
          </a:p>
        </p:txBody>
      </p:sp>
      <p:sp>
        <p:nvSpPr>
          <p:cNvPr id="4" name="Slide Number Placeholder 3"/>
          <p:cNvSpPr>
            <a:spLocks noGrp="1"/>
          </p:cNvSpPr>
          <p:nvPr>
            <p:ph type="sldNum" sz="quarter" idx="5"/>
          </p:nvPr>
        </p:nvSpPr>
        <p:spPr/>
        <p:txBody>
          <a:bodyPr/>
          <a:lstStyle/>
          <a:p>
            <a:fld id="{922D87B5-0F5B-446B-8312-9C4695703E72}" type="slidenum">
              <a:rPr lang="en-AU" smtClean="0"/>
              <a:t>3</a:t>
            </a:fld>
            <a:endParaRPr lang="en-AU"/>
          </a:p>
        </p:txBody>
      </p:sp>
    </p:spTree>
    <p:extLst>
      <p:ext uri="{BB962C8B-B14F-4D97-AF65-F5344CB8AC3E}">
        <p14:creationId xmlns:p14="http://schemas.microsoft.com/office/powerpoint/2010/main" val="71753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2D87B5-0F5B-446B-8312-9C4695703E72}" type="slidenum">
              <a:rPr lang="en-AU" smtClean="0"/>
              <a:t>4</a:t>
            </a:fld>
            <a:endParaRPr lang="en-AU"/>
          </a:p>
        </p:txBody>
      </p:sp>
    </p:spTree>
    <p:extLst>
      <p:ext uri="{BB962C8B-B14F-4D97-AF65-F5344CB8AC3E}">
        <p14:creationId xmlns:p14="http://schemas.microsoft.com/office/powerpoint/2010/main" val="3984351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2D87B5-0F5B-446B-8312-9C4695703E72}" type="slidenum">
              <a:rPr lang="en-AU" smtClean="0"/>
              <a:t>6</a:t>
            </a:fld>
            <a:endParaRPr lang="en-AU"/>
          </a:p>
        </p:txBody>
      </p:sp>
    </p:spTree>
    <p:extLst>
      <p:ext uri="{BB962C8B-B14F-4D97-AF65-F5344CB8AC3E}">
        <p14:creationId xmlns:p14="http://schemas.microsoft.com/office/powerpoint/2010/main" val="91078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2D87B5-0F5B-446B-8312-9C4695703E72}" type="slidenum">
              <a:rPr lang="en-AU" smtClean="0"/>
              <a:t>7</a:t>
            </a:fld>
            <a:endParaRPr lang="en-AU"/>
          </a:p>
        </p:txBody>
      </p:sp>
    </p:spTree>
    <p:extLst>
      <p:ext uri="{BB962C8B-B14F-4D97-AF65-F5344CB8AC3E}">
        <p14:creationId xmlns:p14="http://schemas.microsoft.com/office/powerpoint/2010/main" val="1977580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5E00-59E5-534F-BA47-368B6AB5FA3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0046389-45CB-D347-B81F-934E9AA097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7EA844E-89F7-A14B-A3CF-2E2784033050}"/>
              </a:ext>
            </a:extLst>
          </p:cNvPr>
          <p:cNvSpPr>
            <a:spLocks noGrp="1"/>
          </p:cNvSpPr>
          <p:nvPr>
            <p:ph type="dt" sz="half" idx="10"/>
          </p:nvPr>
        </p:nvSpPr>
        <p:spPr/>
        <p:txBody>
          <a:bodyPr/>
          <a:lstStyle/>
          <a:p>
            <a:fld id="{636F0C7B-74C5-FE4D-9E97-589D362DBB17}" type="datetimeFigureOut">
              <a:rPr lang="en-US" smtClean="0"/>
              <a:t>2/1/2021</a:t>
            </a:fld>
            <a:endParaRPr lang="en-US"/>
          </a:p>
        </p:txBody>
      </p:sp>
      <p:sp>
        <p:nvSpPr>
          <p:cNvPr id="5" name="Footer Placeholder 4">
            <a:extLst>
              <a:ext uri="{FF2B5EF4-FFF2-40B4-BE49-F238E27FC236}">
                <a16:creationId xmlns:a16="http://schemas.microsoft.com/office/drawing/2014/main" id="{0F3DD34F-30C4-984F-8CB1-4B78E5AA2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39998-B8AA-364C-BAC8-4A0B3D7D18DA}"/>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27091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556B-7DFB-7D46-98C6-8E152A029EB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386D834-036A-684B-A2EC-5A60ABD3EDF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975973-290C-4B46-8120-3A07C7446027}"/>
              </a:ext>
            </a:extLst>
          </p:cNvPr>
          <p:cNvSpPr>
            <a:spLocks noGrp="1"/>
          </p:cNvSpPr>
          <p:nvPr>
            <p:ph type="dt" sz="half" idx="10"/>
          </p:nvPr>
        </p:nvSpPr>
        <p:spPr/>
        <p:txBody>
          <a:bodyPr/>
          <a:lstStyle/>
          <a:p>
            <a:fld id="{636F0C7B-74C5-FE4D-9E97-589D362DBB17}" type="datetimeFigureOut">
              <a:rPr lang="en-US" smtClean="0"/>
              <a:t>2/1/2021</a:t>
            </a:fld>
            <a:endParaRPr lang="en-US"/>
          </a:p>
        </p:txBody>
      </p:sp>
      <p:sp>
        <p:nvSpPr>
          <p:cNvPr id="5" name="Footer Placeholder 4">
            <a:extLst>
              <a:ext uri="{FF2B5EF4-FFF2-40B4-BE49-F238E27FC236}">
                <a16:creationId xmlns:a16="http://schemas.microsoft.com/office/drawing/2014/main" id="{8A4D2AFC-98C4-7F4F-8337-0515C8CB4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30DB7-EA64-A14F-BAB6-2A13E8D63F76}"/>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322711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E50C5-EAEB-9843-B9BD-D3A31452F3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21A6B7-D4C0-D64F-8411-56171D7B50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C5D370-F1E0-624F-903F-A88E9FD5759C}"/>
              </a:ext>
            </a:extLst>
          </p:cNvPr>
          <p:cNvSpPr>
            <a:spLocks noGrp="1"/>
          </p:cNvSpPr>
          <p:nvPr>
            <p:ph type="dt" sz="half" idx="10"/>
          </p:nvPr>
        </p:nvSpPr>
        <p:spPr/>
        <p:txBody>
          <a:bodyPr/>
          <a:lstStyle/>
          <a:p>
            <a:fld id="{636F0C7B-74C5-FE4D-9E97-589D362DBB17}" type="datetimeFigureOut">
              <a:rPr lang="en-US" smtClean="0"/>
              <a:t>2/1/2021</a:t>
            </a:fld>
            <a:endParaRPr lang="en-US"/>
          </a:p>
        </p:txBody>
      </p:sp>
      <p:sp>
        <p:nvSpPr>
          <p:cNvPr id="5" name="Footer Placeholder 4">
            <a:extLst>
              <a:ext uri="{FF2B5EF4-FFF2-40B4-BE49-F238E27FC236}">
                <a16:creationId xmlns:a16="http://schemas.microsoft.com/office/drawing/2014/main" id="{35A28607-0A31-0F4A-B371-C6BC4B2E9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FDDC-796F-A248-8A54-F945BCD2F74A}"/>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42289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89E-8572-C44F-9B4D-D40EA2EAAC1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6DEE51A-F142-644F-8AC3-68F89C4BFD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AC87F0-C2B8-794F-8B32-F64A7B926067}"/>
              </a:ext>
            </a:extLst>
          </p:cNvPr>
          <p:cNvSpPr>
            <a:spLocks noGrp="1"/>
          </p:cNvSpPr>
          <p:nvPr>
            <p:ph type="dt" sz="half" idx="10"/>
          </p:nvPr>
        </p:nvSpPr>
        <p:spPr/>
        <p:txBody>
          <a:bodyPr/>
          <a:lstStyle/>
          <a:p>
            <a:fld id="{636F0C7B-74C5-FE4D-9E97-589D362DBB17}" type="datetimeFigureOut">
              <a:rPr lang="en-US" smtClean="0"/>
              <a:t>2/1/2021</a:t>
            </a:fld>
            <a:endParaRPr lang="en-US"/>
          </a:p>
        </p:txBody>
      </p:sp>
      <p:sp>
        <p:nvSpPr>
          <p:cNvPr id="5" name="Footer Placeholder 4">
            <a:extLst>
              <a:ext uri="{FF2B5EF4-FFF2-40B4-BE49-F238E27FC236}">
                <a16:creationId xmlns:a16="http://schemas.microsoft.com/office/drawing/2014/main" id="{90CB56E8-E782-1547-8F67-5E61BEA6D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C4078-57FB-5949-BAAE-3F743642E79A}"/>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147953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1142-2A69-404D-8BEE-CA72AC71FC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B34198-DFB9-1046-BC81-89F5A1CB1B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B2918E-9C62-BA4D-B7D9-87672F06C8EB}"/>
              </a:ext>
            </a:extLst>
          </p:cNvPr>
          <p:cNvSpPr>
            <a:spLocks noGrp="1"/>
          </p:cNvSpPr>
          <p:nvPr>
            <p:ph type="dt" sz="half" idx="10"/>
          </p:nvPr>
        </p:nvSpPr>
        <p:spPr/>
        <p:txBody>
          <a:bodyPr/>
          <a:lstStyle/>
          <a:p>
            <a:fld id="{636F0C7B-74C5-FE4D-9E97-589D362DBB17}" type="datetimeFigureOut">
              <a:rPr lang="en-US" smtClean="0"/>
              <a:t>2/1/2021</a:t>
            </a:fld>
            <a:endParaRPr lang="en-US"/>
          </a:p>
        </p:txBody>
      </p:sp>
      <p:sp>
        <p:nvSpPr>
          <p:cNvPr id="5" name="Footer Placeholder 4">
            <a:extLst>
              <a:ext uri="{FF2B5EF4-FFF2-40B4-BE49-F238E27FC236}">
                <a16:creationId xmlns:a16="http://schemas.microsoft.com/office/drawing/2014/main" id="{D907BD3D-97C6-1443-A574-1BAD16CE6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D5BB2-7997-7F46-8835-11E0AB733FF2}"/>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228425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4ED18-DB37-D94B-9796-E7DA315E62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935B166-D1F9-6443-B023-7493834D17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46DEBBC-FC6F-E243-A3F4-EE831EA9901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DE82E68-873E-994B-A5B2-F591AE984E63}"/>
              </a:ext>
            </a:extLst>
          </p:cNvPr>
          <p:cNvSpPr>
            <a:spLocks noGrp="1"/>
          </p:cNvSpPr>
          <p:nvPr>
            <p:ph type="dt" sz="half" idx="10"/>
          </p:nvPr>
        </p:nvSpPr>
        <p:spPr/>
        <p:txBody>
          <a:bodyPr/>
          <a:lstStyle/>
          <a:p>
            <a:fld id="{636F0C7B-74C5-FE4D-9E97-589D362DBB17}" type="datetimeFigureOut">
              <a:rPr lang="en-US" smtClean="0"/>
              <a:t>2/1/2021</a:t>
            </a:fld>
            <a:endParaRPr lang="en-US"/>
          </a:p>
        </p:txBody>
      </p:sp>
      <p:sp>
        <p:nvSpPr>
          <p:cNvPr id="6" name="Footer Placeholder 5">
            <a:extLst>
              <a:ext uri="{FF2B5EF4-FFF2-40B4-BE49-F238E27FC236}">
                <a16:creationId xmlns:a16="http://schemas.microsoft.com/office/drawing/2014/main" id="{0AAC618E-C749-E64C-A2AE-D1E0B7CCB4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3A95D7-FEE4-3440-A693-B0EDE1BAEFA2}"/>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45853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2484-05B4-8841-937F-63546A4E0D6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7388D5-8C2C-F344-8B84-85B5AE628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57B6BB-9CBF-9645-AAE2-BFEB61C9BD9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B4BBC50-04DB-164B-B08D-437047D88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2C82DD4-9DB3-7B46-A2D1-8327533927D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B916CB6-0B87-4641-BCC8-68760A0386A6}"/>
              </a:ext>
            </a:extLst>
          </p:cNvPr>
          <p:cNvSpPr>
            <a:spLocks noGrp="1"/>
          </p:cNvSpPr>
          <p:nvPr>
            <p:ph type="dt" sz="half" idx="10"/>
          </p:nvPr>
        </p:nvSpPr>
        <p:spPr/>
        <p:txBody>
          <a:bodyPr/>
          <a:lstStyle/>
          <a:p>
            <a:fld id="{636F0C7B-74C5-FE4D-9E97-589D362DBB17}" type="datetimeFigureOut">
              <a:rPr lang="en-US" smtClean="0"/>
              <a:t>2/1/2021</a:t>
            </a:fld>
            <a:endParaRPr lang="en-US"/>
          </a:p>
        </p:txBody>
      </p:sp>
      <p:sp>
        <p:nvSpPr>
          <p:cNvPr id="8" name="Footer Placeholder 7">
            <a:extLst>
              <a:ext uri="{FF2B5EF4-FFF2-40B4-BE49-F238E27FC236}">
                <a16:creationId xmlns:a16="http://schemas.microsoft.com/office/drawing/2014/main" id="{A4CF6684-B076-8640-AAE0-0BBE8CAE9C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9E8EF-F3F5-C344-A552-77639AAAFB89}"/>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193290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4993-FD56-DE43-B74E-F7CBD9AF815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A72DCE8-FD5A-8448-A9A5-0FE61EE2CC7A}"/>
              </a:ext>
            </a:extLst>
          </p:cNvPr>
          <p:cNvSpPr>
            <a:spLocks noGrp="1"/>
          </p:cNvSpPr>
          <p:nvPr>
            <p:ph type="dt" sz="half" idx="10"/>
          </p:nvPr>
        </p:nvSpPr>
        <p:spPr/>
        <p:txBody>
          <a:bodyPr/>
          <a:lstStyle/>
          <a:p>
            <a:fld id="{636F0C7B-74C5-FE4D-9E97-589D362DBB17}" type="datetimeFigureOut">
              <a:rPr lang="en-US" smtClean="0"/>
              <a:t>2/1/2021</a:t>
            </a:fld>
            <a:endParaRPr lang="en-US"/>
          </a:p>
        </p:txBody>
      </p:sp>
      <p:sp>
        <p:nvSpPr>
          <p:cNvPr id="4" name="Footer Placeholder 3">
            <a:extLst>
              <a:ext uri="{FF2B5EF4-FFF2-40B4-BE49-F238E27FC236}">
                <a16:creationId xmlns:a16="http://schemas.microsoft.com/office/drawing/2014/main" id="{5DAF09A8-72FB-0B45-A0CF-688F6E255C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286082-5FF9-9E40-A0C1-6982853DF444}"/>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386171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8AF07-3E62-754D-BFDD-15FC4695A68B}"/>
              </a:ext>
            </a:extLst>
          </p:cNvPr>
          <p:cNvSpPr>
            <a:spLocks noGrp="1"/>
          </p:cNvSpPr>
          <p:nvPr>
            <p:ph type="dt" sz="half" idx="10"/>
          </p:nvPr>
        </p:nvSpPr>
        <p:spPr/>
        <p:txBody>
          <a:bodyPr/>
          <a:lstStyle/>
          <a:p>
            <a:fld id="{636F0C7B-74C5-FE4D-9E97-589D362DBB17}" type="datetimeFigureOut">
              <a:rPr lang="en-US" smtClean="0"/>
              <a:t>2/1/2021</a:t>
            </a:fld>
            <a:endParaRPr lang="en-US"/>
          </a:p>
        </p:txBody>
      </p:sp>
      <p:sp>
        <p:nvSpPr>
          <p:cNvPr id="3" name="Footer Placeholder 2">
            <a:extLst>
              <a:ext uri="{FF2B5EF4-FFF2-40B4-BE49-F238E27FC236}">
                <a16:creationId xmlns:a16="http://schemas.microsoft.com/office/drawing/2014/main" id="{687F28B3-254F-8B47-A89A-FAD9DF9397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26B9C2-4314-F848-A6DD-51473D4A6E96}"/>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173396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7C4F-82C8-5444-8221-8D9C860C58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B3BA7AD-54EF-5449-BC23-B370CEC38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498988D-59D9-F04B-B70B-A55E20E05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53B2FC-6830-C64D-B755-79C829FB252A}"/>
              </a:ext>
            </a:extLst>
          </p:cNvPr>
          <p:cNvSpPr>
            <a:spLocks noGrp="1"/>
          </p:cNvSpPr>
          <p:nvPr>
            <p:ph type="dt" sz="half" idx="10"/>
          </p:nvPr>
        </p:nvSpPr>
        <p:spPr/>
        <p:txBody>
          <a:bodyPr/>
          <a:lstStyle/>
          <a:p>
            <a:fld id="{636F0C7B-74C5-FE4D-9E97-589D362DBB17}" type="datetimeFigureOut">
              <a:rPr lang="en-US" smtClean="0"/>
              <a:t>2/1/2021</a:t>
            </a:fld>
            <a:endParaRPr lang="en-US"/>
          </a:p>
        </p:txBody>
      </p:sp>
      <p:sp>
        <p:nvSpPr>
          <p:cNvPr id="6" name="Footer Placeholder 5">
            <a:extLst>
              <a:ext uri="{FF2B5EF4-FFF2-40B4-BE49-F238E27FC236}">
                <a16:creationId xmlns:a16="http://schemas.microsoft.com/office/drawing/2014/main" id="{0C9FC986-4D53-0445-9193-D290F3A1E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33AF3-0F5E-BF40-84A5-408418FF44F3}"/>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295843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7BF2-70DE-9D48-AEC0-C567077B64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BBE1347-8FEB-0B45-BB1E-DEAC2B210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3FB478-0809-364A-89EE-87C3B71FD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3CC77B-72D8-3C4D-980B-44FF4659BBAE}"/>
              </a:ext>
            </a:extLst>
          </p:cNvPr>
          <p:cNvSpPr>
            <a:spLocks noGrp="1"/>
          </p:cNvSpPr>
          <p:nvPr>
            <p:ph type="dt" sz="half" idx="10"/>
          </p:nvPr>
        </p:nvSpPr>
        <p:spPr/>
        <p:txBody>
          <a:bodyPr/>
          <a:lstStyle/>
          <a:p>
            <a:fld id="{636F0C7B-74C5-FE4D-9E97-589D362DBB17}" type="datetimeFigureOut">
              <a:rPr lang="en-US" smtClean="0"/>
              <a:t>2/1/2021</a:t>
            </a:fld>
            <a:endParaRPr lang="en-US"/>
          </a:p>
        </p:txBody>
      </p:sp>
      <p:sp>
        <p:nvSpPr>
          <p:cNvPr id="6" name="Footer Placeholder 5">
            <a:extLst>
              <a:ext uri="{FF2B5EF4-FFF2-40B4-BE49-F238E27FC236}">
                <a16:creationId xmlns:a16="http://schemas.microsoft.com/office/drawing/2014/main" id="{912E0653-0416-944E-8438-E66C267B1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652E8-A781-1E4F-9494-6EBACA753F42}"/>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169072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0CBADD-DB2D-344D-B4E7-544EA6D35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43A8E0-7F61-1544-87D5-3F26499C8A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FCB304-FD6A-3D4B-BEC1-1302181B3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F0C7B-74C5-FE4D-9E97-589D362DBB17}" type="datetimeFigureOut">
              <a:rPr lang="en-US" smtClean="0"/>
              <a:t>2/1/2021</a:t>
            </a:fld>
            <a:endParaRPr lang="en-US"/>
          </a:p>
        </p:txBody>
      </p:sp>
      <p:sp>
        <p:nvSpPr>
          <p:cNvPr id="5" name="Footer Placeholder 4">
            <a:extLst>
              <a:ext uri="{FF2B5EF4-FFF2-40B4-BE49-F238E27FC236}">
                <a16:creationId xmlns:a16="http://schemas.microsoft.com/office/drawing/2014/main" id="{4A124891-E6A8-4440-B749-D23B0FAEB8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26C4C1-4C7F-2B4F-85E9-504D7A3B3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CA64F-DB17-5644-B16B-7E96E3596B41}" type="slidenum">
              <a:rPr lang="en-US" smtClean="0"/>
              <a:t>‹#›</a:t>
            </a:fld>
            <a:endParaRPr lang="en-US"/>
          </a:p>
        </p:txBody>
      </p:sp>
    </p:spTree>
    <p:extLst>
      <p:ext uri="{BB962C8B-B14F-4D97-AF65-F5344CB8AC3E}">
        <p14:creationId xmlns:p14="http://schemas.microsoft.com/office/powerpoint/2010/main" val="534605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m.wikipedia.org/wiki/Flight_number"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3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362FE98-3560-403B-BE62-54B5F96ED60E}"/>
              </a:ext>
            </a:extLst>
          </p:cNvPr>
          <p:cNvSpPr txBox="1"/>
          <p:nvPr/>
        </p:nvSpPr>
        <p:spPr>
          <a:xfrm>
            <a:off x="838201" y="365125"/>
            <a:ext cx="5251316" cy="180730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700" b="1" dirty="0">
                <a:latin typeface="+mj-lt"/>
                <a:ea typeface="+mj-ea"/>
                <a:cs typeface="+mj-cs"/>
              </a:rPr>
              <a:t>Airplane crashes</a:t>
            </a:r>
          </a:p>
          <a:p>
            <a:pPr algn="ctr">
              <a:lnSpc>
                <a:spcPct val="90000"/>
              </a:lnSpc>
              <a:spcBef>
                <a:spcPct val="0"/>
              </a:spcBef>
              <a:spcAft>
                <a:spcPts val="600"/>
              </a:spcAft>
            </a:pPr>
            <a:r>
              <a:rPr lang="en-US" sz="2400" dirty="0">
                <a:latin typeface="+mj-lt"/>
                <a:ea typeface="+mj-ea"/>
                <a:cs typeface="+mj-cs"/>
              </a:rPr>
              <a:t>An analysis from 1900-2020</a:t>
            </a:r>
          </a:p>
        </p:txBody>
      </p:sp>
      <p:sp>
        <p:nvSpPr>
          <p:cNvPr id="5" name="TextBox 4">
            <a:extLst>
              <a:ext uri="{FF2B5EF4-FFF2-40B4-BE49-F238E27FC236}">
                <a16:creationId xmlns:a16="http://schemas.microsoft.com/office/drawing/2014/main" id="{9055DF7D-37B1-3641-8794-A7F19A472604}"/>
              </a:ext>
            </a:extLst>
          </p:cNvPr>
          <p:cNvSpPr txBox="1"/>
          <p:nvPr/>
        </p:nvSpPr>
        <p:spPr>
          <a:xfrm>
            <a:off x="3297315" y="4623736"/>
            <a:ext cx="1771835" cy="2007884"/>
          </a:xfrm>
          <a:prstGeom prst="rect">
            <a:avLst/>
          </a:prstGeom>
        </p:spPr>
        <p:txBody>
          <a:bodyPr vert="horz" lIns="91440" tIns="45720" rIns="91440" bIns="45720" rtlCol="0">
            <a:normAutofit/>
          </a:bodyPr>
          <a:lstStyle/>
          <a:p>
            <a:pPr>
              <a:lnSpc>
                <a:spcPct val="90000"/>
              </a:lnSpc>
              <a:spcAft>
                <a:spcPts val="600"/>
              </a:spcAft>
            </a:pPr>
            <a:r>
              <a:rPr lang="en-US" sz="2000" dirty="0"/>
              <a:t>Divya</a:t>
            </a:r>
          </a:p>
          <a:p>
            <a:pPr>
              <a:lnSpc>
                <a:spcPct val="90000"/>
              </a:lnSpc>
              <a:spcAft>
                <a:spcPts val="600"/>
              </a:spcAft>
            </a:pPr>
            <a:r>
              <a:rPr lang="en-US" sz="2000" dirty="0"/>
              <a:t>Bimal </a:t>
            </a:r>
          </a:p>
          <a:p>
            <a:pPr>
              <a:lnSpc>
                <a:spcPct val="90000"/>
              </a:lnSpc>
              <a:spcAft>
                <a:spcPts val="600"/>
              </a:spcAft>
            </a:pPr>
            <a:r>
              <a:rPr lang="en-US" sz="2000" dirty="0"/>
              <a:t>Kelly </a:t>
            </a:r>
          </a:p>
          <a:p>
            <a:pPr>
              <a:lnSpc>
                <a:spcPct val="90000"/>
              </a:lnSpc>
              <a:spcAft>
                <a:spcPts val="600"/>
              </a:spcAft>
            </a:pPr>
            <a:r>
              <a:rPr lang="en-US" sz="2000" dirty="0"/>
              <a:t>Lily</a:t>
            </a:r>
          </a:p>
          <a:p>
            <a:pPr>
              <a:lnSpc>
                <a:spcPct val="90000"/>
              </a:lnSpc>
              <a:spcAft>
                <a:spcPts val="600"/>
              </a:spcAft>
            </a:pPr>
            <a:r>
              <a:rPr lang="en-US" sz="2000" dirty="0"/>
              <a:t>Warren</a:t>
            </a:r>
          </a:p>
        </p:txBody>
      </p:sp>
      <p:pic>
        <p:nvPicPr>
          <p:cNvPr id="1028" name="Picture 4" descr="Plane on tarmac">
            <a:extLst>
              <a:ext uri="{FF2B5EF4-FFF2-40B4-BE49-F238E27FC236}">
                <a16:creationId xmlns:a16="http://schemas.microsoft.com/office/drawing/2014/main" id="{5221D4A1-07C0-B447-8899-BA4522CA7196}"/>
              </a:ext>
            </a:extLst>
          </p:cNvPr>
          <p:cNvPicPr>
            <a:picLocks noChangeAspect="1" noChangeArrowheads="1"/>
          </p:cNvPicPr>
          <p:nvPr/>
        </p:nvPicPr>
        <p:blipFill rotWithShape="1">
          <a:blip r:embed="rId2"/>
          <a:srcRect l="33872" r="8090" b="-1"/>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AD7781B-F581-9D49-90AB-8E7CF9AF86CA}"/>
              </a:ext>
            </a:extLst>
          </p:cNvPr>
          <p:cNvSpPr txBox="1"/>
          <p:nvPr/>
        </p:nvSpPr>
        <p:spPr>
          <a:xfrm>
            <a:off x="804997" y="2272143"/>
            <a:ext cx="4706803" cy="378883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8856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descr="&quot;&quot;">
            <a:extLst>
              <a:ext uri="{FF2B5EF4-FFF2-40B4-BE49-F238E27FC236}">
                <a16:creationId xmlns:a16="http://schemas.microsoft.com/office/drawing/2014/main" id="{D95DCDF4-9B1C-45D3-8E3A-1E031CF89D0E}"/>
              </a:ext>
            </a:extLst>
          </p:cNvPr>
          <p:cNvSpPr>
            <a:spLocks noGrp="1" noRot="1" noChangeAspect="1" noMove="1" noResize="1" noEditPoints="1" noAdjustHandles="1" noChangeArrowheads="1" noChangeShapeType="1" noTextEdit="1"/>
          </p:cNvSpPr>
          <p:nvPr/>
        </p:nvSpPr>
        <p:spPr>
          <a:xfrm>
            <a:off x="0" y="0"/>
            <a:ext cx="608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descr="&quot;&quot;">
            <a:extLst>
              <a:ext uri="{FF2B5EF4-FFF2-40B4-BE49-F238E27FC236}">
                <a16:creationId xmlns:a16="http://schemas.microsoft.com/office/drawing/2014/main" id="{64F565B8-31AB-4F63-ABD2-04BA4B2F5375}"/>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052" name="Picture 12">
            <a:extLst>
              <a:ext uri="{FF2B5EF4-FFF2-40B4-BE49-F238E27FC236}">
                <a16:creationId xmlns:a16="http://schemas.microsoft.com/office/drawing/2014/main" id="{5C25C730-2F36-44F9-9E07-82C4705A3A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33B598FE-53B2-456C-B8F9-E1A9E18B92C2}"/>
              </a:ext>
            </a:extLst>
          </p:cNvPr>
          <p:cNvSpPr/>
          <p:nvPr/>
        </p:nvSpPr>
        <p:spPr>
          <a:xfrm>
            <a:off x="336550" y="2049463"/>
            <a:ext cx="4308475" cy="27590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eaLnBrk="1" fontAlgn="auto" hangingPunct="1">
              <a:lnSpc>
                <a:spcPct val="90000"/>
              </a:lnSpc>
              <a:spcAft>
                <a:spcPts val="600"/>
              </a:spcAft>
              <a:defRPr/>
            </a:pPr>
            <a:r>
              <a:rPr lang="en-US" sz="4400" dirty="0">
                <a:solidFill>
                  <a:srgbClr val="FFFFFF"/>
                </a:solidFill>
                <a:latin typeface="+mj-lt"/>
                <a:ea typeface="+mj-ea"/>
                <a:cs typeface="+mj-cs"/>
              </a:rPr>
              <a:t>To start with….</a:t>
            </a:r>
          </a:p>
        </p:txBody>
      </p:sp>
      <p:sp>
        <p:nvSpPr>
          <p:cNvPr id="4" name="TextBox 3">
            <a:extLst>
              <a:ext uri="{FF2B5EF4-FFF2-40B4-BE49-F238E27FC236}">
                <a16:creationId xmlns:a16="http://schemas.microsoft.com/office/drawing/2014/main" id="{FEFF7553-835F-442B-9AD0-1F6B207ECB14}"/>
              </a:ext>
            </a:extLst>
          </p:cNvPr>
          <p:cNvSpPr txBox="1"/>
          <p:nvPr/>
        </p:nvSpPr>
        <p:spPr>
          <a:xfrm>
            <a:off x="5799138" y="1167969"/>
            <a:ext cx="5995987" cy="6657975"/>
          </a:xfrm>
          <a:prstGeom prst="rect">
            <a:avLst/>
          </a:prstGeom>
        </p:spPr>
        <p:txBody>
          <a:bodyPr anchor="ctr">
            <a:normAutofit lnSpcReduction="10000"/>
          </a:bodyPr>
          <a:lstStyle/>
          <a:p>
            <a:pPr eaLnBrk="1" fontAlgn="auto" hangingPunct="1">
              <a:lnSpc>
                <a:spcPct val="90000"/>
              </a:lnSpc>
              <a:spcBef>
                <a:spcPts val="0"/>
              </a:spcBef>
              <a:spcAft>
                <a:spcPts val="600"/>
              </a:spcAft>
              <a:defRPr/>
            </a:pPr>
            <a:r>
              <a:rPr lang="en-US" sz="1600" dirty="0">
                <a:solidFill>
                  <a:srgbClr val="000000"/>
                </a:solidFill>
                <a:latin typeface="+mn-lt"/>
              </a:rPr>
              <a:t>The project kicked-off with an intention to analyze the available data of airline crashes from 1908 till 2019.</a:t>
            </a:r>
          </a:p>
          <a:p>
            <a:pPr marL="457200" indent="-228600" eaLnBrk="1" fontAlgn="auto" hangingPunct="1">
              <a:lnSpc>
                <a:spcPct val="90000"/>
              </a:lnSpc>
              <a:spcBef>
                <a:spcPts val="0"/>
              </a:spcBef>
              <a:spcAft>
                <a:spcPts val="600"/>
              </a:spcAft>
              <a:buFont typeface="Arial" panose="020B0604020202020204" pitchFamily="34" charset="0"/>
              <a:buChar char="•"/>
              <a:defRPr/>
            </a:pPr>
            <a:r>
              <a:rPr lang="en-US" sz="1600" dirty="0">
                <a:solidFill>
                  <a:srgbClr val="000000"/>
                </a:solidFill>
                <a:latin typeface="+mn-lt"/>
              </a:rPr>
              <a:t>Kaggle for data set- 4000+ records</a:t>
            </a:r>
          </a:p>
          <a:p>
            <a:pPr marL="457200" indent="-228600" eaLnBrk="1" fontAlgn="auto" hangingPunct="1">
              <a:lnSpc>
                <a:spcPct val="90000"/>
              </a:lnSpc>
              <a:spcBef>
                <a:spcPts val="0"/>
              </a:spcBef>
              <a:spcAft>
                <a:spcPts val="600"/>
              </a:spcAft>
              <a:buFont typeface="Arial" panose="020B0604020202020204" pitchFamily="34" charset="0"/>
              <a:buChar char="•"/>
              <a:defRPr/>
            </a:pPr>
            <a:r>
              <a:rPr lang="en-US" sz="1600" dirty="0">
                <a:solidFill>
                  <a:srgbClr val="000000"/>
                </a:solidFill>
                <a:latin typeface="+mn-lt"/>
              </a:rPr>
              <a:t>ICAO website for further reading and analysis.</a:t>
            </a:r>
          </a:p>
          <a:p>
            <a:pPr marL="457200" indent="-228600" eaLnBrk="1" fontAlgn="auto" hangingPunct="1">
              <a:lnSpc>
                <a:spcPct val="90000"/>
              </a:lnSpc>
              <a:spcBef>
                <a:spcPts val="0"/>
              </a:spcBef>
              <a:spcAft>
                <a:spcPts val="600"/>
              </a:spcAft>
              <a:buFont typeface="Arial" panose="020B0604020202020204" pitchFamily="34" charset="0"/>
              <a:buChar char="•"/>
              <a:defRPr/>
            </a:pPr>
            <a:endParaRPr lang="en-US" sz="1600" dirty="0">
              <a:solidFill>
                <a:srgbClr val="000000"/>
              </a:solidFill>
              <a:latin typeface="+mn-lt"/>
            </a:endParaRPr>
          </a:p>
          <a:p>
            <a:pPr eaLnBrk="1" fontAlgn="auto" hangingPunct="1">
              <a:lnSpc>
                <a:spcPct val="90000"/>
              </a:lnSpc>
              <a:spcBef>
                <a:spcPts val="0"/>
              </a:spcBef>
              <a:spcAft>
                <a:spcPts val="600"/>
              </a:spcAft>
              <a:defRPr/>
            </a:pPr>
            <a:r>
              <a:rPr lang="en-US" sz="1600" b="1" u="sng" dirty="0">
                <a:solidFill>
                  <a:srgbClr val="000000"/>
                </a:solidFill>
                <a:latin typeface="+mn-lt"/>
              </a:rPr>
              <a:t>Objective</a:t>
            </a:r>
            <a:r>
              <a:rPr lang="en-US" sz="1600" dirty="0">
                <a:solidFill>
                  <a:srgbClr val="000000"/>
                </a:solidFill>
                <a:latin typeface="+mn-lt"/>
              </a:rPr>
              <a:t>:- Exploratory data analysis for plane crashes between 1908 and 2019 investigating on underlying reasons, location of events and finding trends if any.</a:t>
            </a:r>
          </a:p>
          <a:p>
            <a:pPr eaLnBrk="1" fontAlgn="auto" hangingPunct="1">
              <a:lnSpc>
                <a:spcPct val="90000"/>
              </a:lnSpc>
              <a:spcBef>
                <a:spcPts val="0"/>
              </a:spcBef>
              <a:spcAft>
                <a:spcPts val="600"/>
              </a:spcAft>
              <a:defRPr/>
            </a:pPr>
            <a:endParaRPr lang="en-US" sz="1600" dirty="0">
              <a:solidFill>
                <a:srgbClr val="000000"/>
              </a:solidFill>
              <a:latin typeface="+mn-lt"/>
            </a:endParaRPr>
          </a:p>
          <a:p>
            <a:pPr eaLnBrk="1" fontAlgn="auto" hangingPunct="1">
              <a:lnSpc>
                <a:spcPct val="90000"/>
              </a:lnSpc>
              <a:spcBef>
                <a:spcPts val="0"/>
              </a:spcBef>
              <a:spcAft>
                <a:spcPts val="600"/>
              </a:spcAft>
              <a:defRPr/>
            </a:pPr>
            <a:r>
              <a:rPr lang="en-US" sz="1600" b="1" u="sng" dirty="0">
                <a:solidFill>
                  <a:srgbClr val="000000"/>
                </a:solidFill>
                <a:latin typeface="+mn-lt"/>
              </a:rPr>
              <a:t>Hypothesis</a:t>
            </a:r>
            <a:r>
              <a:rPr lang="en-US" sz="1600" dirty="0">
                <a:solidFill>
                  <a:srgbClr val="000000"/>
                </a:solidFill>
                <a:latin typeface="+mn-lt"/>
              </a:rPr>
              <a:t>:- </a:t>
            </a:r>
          </a:p>
          <a:p>
            <a:pPr marL="285750" indent="-285750" algn="l">
              <a:buFont typeface="Arial" panose="020B0604020202020204" pitchFamily="34" charset="0"/>
              <a:buChar char="•"/>
            </a:pPr>
            <a:r>
              <a:rPr lang="en-AU" sz="1600" dirty="0">
                <a:solidFill>
                  <a:srgbClr val="000000"/>
                </a:solidFill>
              </a:rPr>
              <a:t>Is there any link between the different time periods and the fatality rate?</a:t>
            </a:r>
          </a:p>
          <a:p>
            <a:pPr marL="285750" indent="-285750" algn="l">
              <a:buFont typeface="Arial" panose="020B0604020202020204" pitchFamily="34" charset="0"/>
              <a:buChar char="•"/>
            </a:pPr>
            <a:endParaRPr lang="en-AU" sz="1600" dirty="0">
              <a:solidFill>
                <a:srgbClr val="000000"/>
              </a:solidFill>
            </a:endParaRPr>
          </a:p>
          <a:p>
            <a:pPr marL="285750" indent="-285750" algn="l">
              <a:buFont typeface="Arial" panose="020B0604020202020204" pitchFamily="34" charset="0"/>
              <a:buChar char="•"/>
            </a:pPr>
            <a:r>
              <a:rPr lang="en-AU" sz="1600" dirty="0">
                <a:solidFill>
                  <a:srgbClr val="000000"/>
                </a:solidFill>
              </a:rPr>
              <a:t>What has been the overall trend for air travel fatalities by country?</a:t>
            </a:r>
          </a:p>
          <a:p>
            <a:pPr marL="285750" indent="-285750" algn="l">
              <a:buFont typeface="Arial" panose="020B0604020202020204" pitchFamily="34" charset="0"/>
              <a:buChar char="•"/>
            </a:pPr>
            <a:endParaRPr lang="en-AU" sz="1600" dirty="0">
              <a:solidFill>
                <a:srgbClr val="000000"/>
              </a:solidFill>
            </a:endParaRPr>
          </a:p>
          <a:p>
            <a:pPr marL="285750" indent="-285750" algn="l">
              <a:buFont typeface="Arial" panose="020B0604020202020204" pitchFamily="34" charset="0"/>
              <a:buChar char="•"/>
            </a:pPr>
            <a:r>
              <a:rPr lang="en-AU" sz="1600" dirty="0">
                <a:solidFill>
                  <a:srgbClr val="000000"/>
                </a:solidFill>
              </a:rPr>
              <a:t>What are the most dangerous aircraft operators?</a:t>
            </a:r>
          </a:p>
          <a:p>
            <a:pPr marL="285750" indent="-285750" algn="l">
              <a:buFont typeface="Arial" panose="020B0604020202020204" pitchFamily="34" charset="0"/>
              <a:buChar char="•"/>
            </a:pPr>
            <a:endParaRPr lang="en-AU" sz="1600" dirty="0">
              <a:solidFill>
                <a:srgbClr val="000000"/>
              </a:solidFill>
            </a:endParaRPr>
          </a:p>
          <a:p>
            <a:pPr marL="285750" indent="-285750" algn="l">
              <a:buFont typeface="Arial" panose="020B0604020202020204" pitchFamily="34" charset="0"/>
              <a:buChar char="•"/>
            </a:pPr>
            <a:r>
              <a:rPr lang="en-AU" sz="1600" dirty="0">
                <a:solidFill>
                  <a:srgbClr val="000000"/>
                </a:solidFill>
              </a:rPr>
              <a:t>Which Aircraft types were most represented in accidents?</a:t>
            </a:r>
          </a:p>
          <a:p>
            <a:pPr marL="285750" indent="-285750" algn="l">
              <a:buFont typeface="Arial" panose="020B0604020202020204" pitchFamily="34" charset="0"/>
              <a:buChar char="•"/>
            </a:pPr>
            <a:endParaRPr lang="en-AU" sz="1600" dirty="0">
              <a:solidFill>
                <a:srgbClr val="000000"/>
              </a:solidFill>
            </a:endParaRPr>
          </a:p>
          <a:p>
            <a:pPr marL="285750" indent="-285750" algn="l">
              <a:buFont typeface="Arial" panose="020B0604020202020204" pitchFamily="34" charset="0"/>
              <a:buChar char="•"/>
            </a:pPr>
            <a:r>
              <a:rPr lang="en-AU" sz="1600" dirty="0">
                <a:solidFill>
                  <a:srgbClr val="000000"/>
                </a:solidFill>
              </a:rPr>
              <a:t>Which countries had the most accidents?</a:t>
            </a:r>
          </a:p>
          <a:p>
            <a:pPr eaLnBrk="1" fontAlgn="auto" hangingPunct="1">
              <a:lnSpc>
                <a:spcPct val="90000"/>
              </a:lnSpc>
              <a:spcBef>
                <a:spcPts val="0"/>
              </a:spcBef>
              <a:spcAft>
                <a:spcPts val="600"/>
              </a:spcAft>
              <a:defRPr/>
            </a:pPr>
            <a:endParaRPr lang="en-US" sz="1600" dirty="0">
              <a:solidFill>
                <a:srgbClr val="000000"/>
              </a:solidFill>
              <a:latin typeface="+mn-lt"/>
            </a:endParaRPr>
          </a:p>
          <a:p>
            <a:pPr eaLnBrk="1" fontAlgn="auto" hangingPunct="1">
              <a:lnSpc>
                <a:spcPct val="90000"/>
              </a:lnSpc>
              <a:spcBef>
                <a:spcPts val="0"/>
              </a:spcBef>
              <a:spcAft>
                <a:spcPts val="600"/>
              </a:spcAft>
              <a:defRPr/>
            </a:pPr>
            <a:r>
              <a:rPr lang="en-US" sz="1600" b="1" u="sng" dirty="0">
                <a:solidFill>
                  <a:srgbClr val="000000"/>
                </a:solidFill>
                <a:latin typeface="+mn-lt"/>
              </a:rPr>
              <a:t>Visualization techniques:-</a:t>
            </a:r>
          </a:p>
          <a:p>
            <a:pPr marL="342900" indent="-228600" eaLnBrk="1" fontAlgn="auto" hangingPunct="1">
              <a:lnSpc>
                <a:spcPct val="90000"/>
              </a:lnSpc>
              <a:spcBef>
                <a:spcPts val="0"/>
              </a:spcBef>
              <a:spcAft>
                <a:spcPts val="600"/>
              </a:spcAft>
              <a:buFont typeface="Arial" panose="020B0604020202020204" pitchFamily="34" charset="0"/>
              <a:buChar char="•"/>
              <a:defRPr/>
            </a:pPr>
            <a:r>
              <a:rPr lang="en-US" sz="1600" dirty="0">
                <a:solidFill>
                  <a:srgbClr val="000000"/>
                </a:solidFill>
                <a:latin typeface="+mn-lt"/>
              </a:rPr>
              <a:t>Python Flask-powered API 				Endpoints created with server-side rendering.</a:t>
            </a:r>
          </a:p>
          <a:p>
            <a:pPr marL="342900" indent="-228600" eaLnBrk="1" fontAlgn="auto" hangingPunct="1">
              <a:lnSpc>
                <a:spcPct val="90000"/>
              </a:lnSpc>
              <a:spcBef>
                <a:spcPts val="0"/>
              </a:spcBef>
              <a:spcAft>
                <a:spcPts val="600"/>
              </a:spcAft>
              <a:buFont typeface="Arial" panose="020B0604020202020204" pitchFamily="34" charset="0"/>
              <a:buChar char="•"/>
              <a:defRPr/>
            </a:pPr>
            <a:r>
              <a:rPr lang="en-US" sz="1600" dirty="0">
                <a:solidFill>
                  <a:srgbClr val="000000"/>
                </a:solidFill>
                <a:latin typeface="+mn-lt"/>
              </a:rPr>
              <a:t>HTML , Plot.ly ,</a:t>
            </a:r>
            <a:r>
              <a:rPr lang="en-US" sz="1600" dirty="0" err="1">
                <a:solidFill>
                  <a:srgbClr val="000000"/>
                </a:solidFill>
                <a:latin typeface="+mn-lt"/>
              </a:rPr>
              <a:t>Geopy</a:t>
            </a:r>
            <a:r>
              <a:rPr lang="en-US" sz="1600" dirty="0">
                <a:solidFill>
                  <a:srgbClr val="000000"/>
                </a:solidFill>
                <a:latin typeface="+mn-lt"/>
              </a:rPr>
              <a:t> ,Apex.js and D3 used in combination for creating visuals including graphs and charts.</a:t>
            </a:r>
          </a:p>
          <a:p>
            <a:pPr indent="-228600" eaLnBrk="1" fontAlgn="auto" hangingPunct="1">
              <a:lnSpc>
                <a:spcPct val="90000"/>
              </a:lnSpc>
              <a:spcBef>
                <a:spcPts val="0"/>
              </a:spcBef>
              <a:spcAft>
                <a:spcPts val="600"/>
              </a:spcAft>
              <a:buFont typeface="Arial" panose="020B0604020202020204" pitchFamily="34" charset="0"/>
              <a:buChar char="•"/>
              <a:defRPr/>
            </a:pPr>
            <a:endParaRPr lang="en-US" sz="1600" dirty="0">
              <a:solidFill>
                <a:srgbClr val="000000"/>
              </a:solidFill>
              <a:latin typeface="+mn-lt"/>
            </a:endParaRPr>
          </a:p>
          <a:p>
            <a:pPr indent="-228600" eaLnBrk="1" fontAlgn="auto" hangingPunct="1">
              <a:lnSpc>
                <a:spcPct val="90000"/>
              </a:lnSpc>
              <a:spcBef>
                <a:spcPts val="0"/>
              </a:spcBef>
              <a:spcAft>
                <a:spcPts val="600"/>
              </a:spcAft>
              <a:buFont typeface="Arial" panose="020B0604020202020204" pitchFamily="34" charset="0"/>
              <a:buChar char="•"/>
              <a:defRPr/>
            </a:pPr>
            <a:endParaRPr lang="en-US" sz="1300" u="sng" dirty="0">
              <a:solidFill>
                <a:srgbClr val="000000"/>
              </a:solidFill>
              <a:latin typeface="+mn-lt"/>
            </a:endParaRPr>
          </a:p>
          <a:p>
            <a:pPr indent="-228600" eaLnBrk="1" fontAlgn="auto" hangingPunct="1">
              <a:lnSpc>
                <a:spcPct val="90000"/>
              </a:lnSpc>
              <a:spcBef>
                <a:spcPts val="0"/>
              </a:spcBef>
              <a:spcAft>
                <a:spcPts val="600"/>
              </a:spcAft>
              <a:buFont typeface="Arial" panose="020B0604020202020204" pitchFamily="34" charset="0"/>
              <a:buChar char="•"/>
              <a:defRPr/>
            </a:pPr>
            <a:endParaRPr lang="en-US" sz="1300" dirty="0">
              <a:solidFill>
                <a:srgbClr val="000000"/>
              </a:solidFill>
              <a:latin typeface="+mn-lt"/>
            </a:endParaRPr>
          </a:p>
          <a:p>
            <a:pPr indent="-228600" eaLnBrk="1" fontAlgn="auto" hangingPunct="1">
              <a:lnSpc>
                <a:spcPct val="90000"/>
              </a:lnSpc>
              <a:spcBef>
                <a:spcPts val="0"/>
              </a:spcBef>
              <a:spcAft>
                <a:spcPts val="600"/>
              </a:spcAft>
              <a:buFont typeface="Arial" panose="020B0604020202020204" pitchFamily="34" charset="0"/>
              <a:buChar char="•"/>
              <a:defRPr/>
            </a:pPr>
            <a:endParaRPr lang="en-US" sz="1300" dirty="0">
              <a:solidFill>
                <a:srgbClr val="000000"/>
              </a:solidFill>
              <a:latin typeface="+mn-lt"/>
            </a:endParaRPr>
          </a:p>
          <a:p>
            <a:pPr indent="-228600" eaLnBrk="1" fontAlgn="auto" hangingPunct="1">
              <a:lnSpc>
                <a:spcPct val="90000"/>
              </a:lnSpc>
              <a:spcBef>
                <a:spcPts val="0"/>
              </a:spcBef>
              <a:spcAft>
                <a:spcPts val="600"/>
              </a:spcAft>
              <a:buFont typeface="Arial" panose="020B0604020202020204" pitchFamily="34" charset="0"/>
              <a:buChar char="•"/>
              <a:defRPr/>
            </a:pPr>
            <a:endParaRPr lang="en-US" sz="1300" dirty="0">
              <a:solidFill>
                <a:srgbClr val="000000"/>
              </a:solidFill>
              <a:latin typeface="+mn-lt"/>
            </a:endParaRPr>
          </a:p>
          <a:p>
            <a:pPr indent="-228600" eaLnBrk="1" fontAlgn="auto" hangingPunct="1">
              <a:lnSpc>
                <a:spcPct val="90000"/>
              </a:lnSpc>
              <a:spcBef>
                <a:spcPts val="0"/>
              </a:spcBef>
              <a:spcAft>
                <a:spcPts val="600"/>
              </a:spcAft>
              <a:buFont typeface="Arial" panose="020B0604020202020204" pitchFamily="34" charset="0"/>
              <a:buChar char="•"/>
              <a:defRPr/>
            </a:pPr>
            <a:endParaRPr lang="en-US" sz="1300" dirty="0">
              <a:solidFill>
                <a:srgbClr val="000000"/>
              </a:solidFill>
              <a:latin typeface="+mn-lt"/>
            </a:endParaRPr>
          </a:p>
          <a:p>
            <a:pPr indent="-228600" eaLnBrk="1" fontAlgn="auto" hangingPunct="1">
              <a:lnSpc>
                <a:spcPct val="90000"/>
              </a:lnSpc>
              <a:spcBef>
                <a:spcPts val="0"/>
              </a:spcBef>
              <a:spcAft>
                <a:spcPts val="600"/>
              </a:spcAft>
              <a:buFont typeface="Arial" panose="020B0604020202020204" pitchFamily="34" charset="0"/>
              <a:buChar char="•"/>
              <a:defRPr/>
            </a:pPr>
            <a:endParaRPr lang="en-US" sz="1300" dirty="0">
              <a:solidFill>
                <a:srgbClr val="000000"/>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descr="&quot;&quot;">
            <a:extLst>
              <a:ext uri="{FF2B5EF4-FFF2-40B4-BE49-F238E27FC236}">
                <a16:creationId xmlns:a16="http://schemas.microsoft.com/office/drawing/2014/main" id="{54434056-1ADB-49F6-BEB2-6768B42353BE}"/>
              </a:ext>
            </a:extLst>
          </p:cNvPr>
          <p:cNvSpPr>
            <a:spLocks noGrp="1" noRot="1" noChangeAspect="1" noMove="1" noResize="1" noEditPoints="1" noAdjustHandles="1" noChangeArrowheads="1" noChangeShapeType="1" noTextEdit="1"/>
          </p:cNvSpPr>
          <p:nvPr/>
        </p:nvSpPr>
        <p:spPr>
          <a:xfrm>
            <a:off x="0" y="0"/>
            <a:ext cx="608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descr="&quot;&quot;">
            <a:extLst>
              <a:ext uri="{FF2B5EF4-FFF2-40B4-BE49-F238E27FC236}">
                <a16:creationId xmlns:a16="http://schemas.microsoft.com/office/drawing/2014/main" id="{663C86C4-2A0C-4911-ADD4-F840EFE29006}"/>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3076" name="Picture 12">
            <a:extLst>
              <a:ext uri="{FF2B5EF4-FFF2-40B4-BE49-F238E27FC236}">
                <a16:creationId xmlns:a16="http://schemas.microsoft.com/office/drawing/2014/main" id="{000B18E6-AF6C-4E2B-B0B6-1C5E5A063E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03FBFAAC-A5C4-4E7F-999D-14FB112DF63F}"/>
              </a:ext>
            </a:extLst>
          </p:cNvPr>
          <p:cNvSpPr/>
          <p:nvPr/>
        </p:nvSpPr>
        <p:spPr>
          <a:xfrm>
            <a:off x="336550" y="2049463"/>
            <a:ext cx="4308475" cy="27590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eaLnBrk="1" fontAlgn="auto" hangingPunct="1">
              <a:lnSpc>
                <a:spcPct val="90000"/>
              </a:lnSpc>
              <a:spcAft>
                <a:spcPts val="600"/>
              </a:spcAft>
              <a:defRPr/>
            </a:pPr>
            <a:r>
              <a:rPr lang="en-US" sz="4400" dirty="0">
                <a:solidFill>
                  <a:srgbClr val="FFFFFF"/>
                </a:solidFill>
                <a:latin typeface="+mj-lt"/>
                <a:ea typeface="+mj-ea"/>
                <a:cs typeface="+mj-cs"/>
              </a:rPr>
              <a:t>Fun and Games</a:t>
            </a:r>
          </a:p>
        </p:txBody>
      </p:sp>
      <p:sp>
        <p:nvSpPr>
          <p:cNvPr id="3078" name="TextBox 3">
            <a:extLst>
              <a:ext uri="{FF2B5EF4-FFF2-40B4-BE49-F238E27FC236}">
                <a16:creationId xmlns:a16="http://schemas.microsoft.com/office/drawing/2014/main" id="{53459797-F9CC-4C5F-87FA-2D58A91231B7}"/>
              </a:ext>
            </a:extLst>
          </p:cNvPr>
          <p:cNvSpPr txBox="1">
            <a:spLocks noChangeArrowheads="1"/>
          </p:cNvSpPr>
          <p:nvPr/>
        </p:nvSpPr>
        <p:spPr bwMode="auto">
          <a:xfrm>
            <a:off x="6110288" y="1144588"/>
            <a:ext cx="5286375" cy="665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spcAft>
                <a:spcPts val="600"/>
              </a:spcAft>
              <a:buFont typeface="Arial" panose="020B0604020202020204" pitchFamily="34" charset="0"/>
              <a:buChar char="•"/>
            </a:pPr>
            <a:endParaRPr lang="en-US" altLang="en-US" sz="1600">
              <a:solidFill>
                <a:srgbClr val="000000"/>
              </a:solidFill>
            </a:endParaRPr>
          </a:p>
          <a:p>
            <a:pPr eaLnBrk="1" hangingPunct="1">
              <a:lnSpc>
                <a:spcPct val="90000"/>
              </a:lnSpc>
              <a:spcAft>
                <a:spcPts val="600"/>
              </a:spcAft>
              <a:buFont typeface="Arial" panose="020B0604020202020204" pitchFamily="34" charset="0"/>
              <a:buChar char="•"/>
            </a:pPr>
            <a:endParaRPr lang="en-US" altLang="en-US" sz="1300" u="sng">
              <a:solidFill>
                <a:srgbClr val="000000"/>
              </a:solidFill>
            </a:endParaRPr>
          </a:p>
          <a:p>
            <a:pPr eaLnBrk="1" hangingPunct="1">
              <a:lnSpc>
                <a:spcPct val="90000"/>
              </a:lnSpc>
              <a:spcAft>
                <a:spcPts val="600"/>
              </a:spcAft>
              <a:buFont typeface="Arial" panose="020B0604020202020204" pitchFamily="34" charset="0"/>
              <a:buChar char="•"/>
            </a:pPr>
            <a:endParaRPr lang="en-US" altLang="en-US" sz="1300">
              <a:solidFill>
                <a:srgbClr val="000000"/>
              </a:solidFill>
            </a:endParaRPr>
          </a:p>
          <a:p>
            <a:pPr eaLnBrk="1" hangingPunct="1">
              <a:lnSpc>
                <a:spcPct val="90000"/>
              </a:lnSpc>
              <a:spcAft>
                <a:spcPts val="600"/>
              </a:spcAft>
              <a:buFont typeface="Arial" panose="020B0604020202020204" pitchFamily="34" charset="0"/>
              <a:buChar char="•"/>
            </a:pPr>
            <a:endParaRPr lang="en-US" altLang="en-US" sz="1300">
              <a:solidFill>
                <a:srgbClr val="000000"/>
              </a:solidFill>
            </a:endParaRPr>
          </a:p>
          <a:p>
            <a:pPr eaLnBrk="1" hangingPunct="1">
              <a:lnSpc>
                <a:spcPct val="90000"/>
              </a:lnSpc>
              <a:spcAft>
                <a:spcPts val="600"/>
              </a:spcAft>
              <a:buFont typeface="Arial" panose="020B0604020202020204" pitchFamily="34" charset="0"/>
              <a:buChar char="•"/>
            </a:pPr>
            <a:endParaRPr lang="en-US" altLang="en-US" sz="1300">
              <a:solidFill>
                <a:srgbClr val="000000"/>
              </a:solidFill>
            </a:endParaRPr>
          </a:p>
          <a:p>
            <a:pPr eaLnBrk="1" hangingPunct="1">
              <a:lnSpc>
                <a:spcPct val="90000"/>
              </a:lnSpc>
              <a:spcAft>
                <a:spcPts val="600"/>
              </a:spcAft>
              <a:buFont typeface="Arial" panose="020B0604020202020204" pitchFamily="34" charset="0"/>
              <a:buChar char="•"/>
            </a:pPr>
            <a:endParaRPr lang="en-US" altLang="en-US" sz="1300">
              <a:solidFill>
                <a:srgbClr val="000000"/>
              </a:solidFill>
            </a:endParaRPr>
          </a:p>
          <a:p>
            <a:pPr eaLnBrk="1" hangingPunct="1">
              <a:lnSpc>
                <a:spcPct val="90000"/>
              </a:lnSpc>
              <a:spcAft>
                <a:spcPts val="600"/>
              </a:spcAft>
              <a:buFont typeface="Arial" panose="020B0604020202020204" pitchFamily="34" charset="0"/>
              <a:buChar char="•"/>
            </a:pPr>
            <a:endParaRPr lang="en-US" altLang="en-US" sz="1300">
              <a:solidFill>
                <a:srgbClr val="000000"/>
              </a:solidFill>
            </a:endParaRPr>
          </a:p>
        </p:txBody>
      </p:sp>
      <p:sp>
        <p:nvSpPr>
          <p:cNvPr id="3079" name="TextBox 2">
            <a:extLst>
              <a:ext uri="{FF2B5EF4-FFF2-40B4-BE49-F238E27FC236}">
                <a16:creationId xmlns:a16="http://schemas.microsoft.com/office/drawing/2014/main" id="{21D5B3F4-3D56-4ED2-AB46-7D5D1DB19B42}"/>
              </a:ext>
            </a:extLst>
          </p:cNvPr>
          <p:cNvSpPr txBox="1">
            <a:spLocks noChangeArrowheads="1"/>
          </p:cNvSpPr>
          <p:nvPr/>
        </p:nvSpPr>
        <p:spPr bwMode="auto">
          <a:xfrm>
            <a:off x="6032500" y="196850"/>
            <a:ext cx="5822950" cy="729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u="sng" dirty="0"/>
              <a:t>Extraction</a:t>
            </a:r>
          </a:p>
          <a:p>
            <a:pPr lvl="1" eaLnBrk="1" hangingPunct="1">
              <a:buFont typeface="Arial" panose="020B0604020202020204" pitchFamily="34" charset="0"/>
              <a:buChar char="•"/>
            </a:pPr>
            <a:r>
              <a:rPr lang="en-US" altLang="en-US" dirty="0"/>
              <a:t>Data was extracted from a Kaggle csv and contained data from 1908 to 2020.</a:t>
            </a:r>
          </a:p>
          <a:p>
            <a:pPr eaLnBrk="1" hangingPunct="1"/>
            <a:endParaRPr lang="en-US" altLang="en-US" b="1" u="sng" dirty="0"/>
          </a:p>
          <a:p>
            <a:pPr eaLnBrk="1" hangingPunct="1"/>
            <a:r>
              <a:rPr lang="en-US" altLang="en-US" b="1" u="sng" dirty="0"/>
              <a:t>Transforming</a:t>
            </a:r>
            <a:br>
              <a:rPr lang="en-US" altLang="en-US" dirty="0"/>
            </a:br>
            <a:br>
              <a:rPr lang="en-US" altLang="en-US" dirty="0"/>
            </a:br>
            <a:r>
              <a:rPr lang="en-US" altLang="en-US" dirty="0"/>
              <a:t>The following cleaning was done using </a:t>
            </a:r>
            <a:r>
              <a:rPr lang="en-US" altLang="en-US" dirty="0" err="1"/>
              <a:t>Jupyter</a:t>
            </a:r>
            <a:r>
              <a:rPr lang="en-US" altLang="en-US" dirty="0"/>
              <a:t> notebooks:</a:t>
            </a:r>
          </a:p>
          <a:p>
            <a:pPr lvl="1" eaLnBrk="1" hangingPunct="1">
              <a:buFont typeface="Arial" panose="020B0604020202020204" pitchFamily="34" charset="0"/>
              <a:buChar char="•"/>
            </a:pPr>
            <a:r>
              <a:rPr lang="en-US" altLang="en-US" dirty="0"/>
              <a:t>Dropping columns for readability.</a:t>
            </a:r>
          </a:p>
          <a:p>
            <a:pPr lvl="1" eaLnBrk="1" hangingPunct="1">
              <a:buFont typeface="Arial" panose="020B0604020202020204" pitchFamily="34" charset="0"/>
              <a:buChar char="•"/>
            </a:pPr>
            <a:r>
              <a:rPr lang="en-US" altLang="en-US" dirty="0"/>
              <a:t>Formatting of dates using timestamp</a:t>
            </a:r>
          </a:p>
          <a:p>
            <a:pPr lvl="1" eaLnBrk="1" hangingPunct="1">
              <a:buFont typeface="Arial" panose="020B0604020202020204" pitchFamily="34" charset="0"/>
              <a:buChar char="•"/>
            </a:pPr>
            <a:r>
              <a:rPr lang="en-US" altLang="en-US" dirty="0"/>
              <a:t>Calculation and addition of a fatality rate column</a:t>
            </a:r>
          </a:p>
          <a:p>
            <a:pPr lvl="1" eaLnBrk="1" hangingPunct="1">
              <a:buFont typeface="Arial" panose="020B0604020202020204" pitchFamily="34" charset="0"/>
              <a:buChar char="•"/>
            </a:pPr>
            <a:r>
              <a:rPr lang="en-US" altLang="en-US" dirty="0"/>
              <a:t>Binning by 20-year periods with a corresponding column for sorting.</a:t>
            </a:r>
          </a:p>
          <a:p>
            <a:pPr lvl="1" eaLnBrk="1" hangingPunct="1">
              <a:buFont typeface="Arial" panose="020B0604020202020204" pitchFamily="34" charset="0"/>
              <a:buChar char="•"/>
            </a:pPr>
            <a:r>
              <a:rPr lang="en-US" altLang="en-US" dirty="0"/>
              <a:t>String splitting to extract origin airports for origin column.</a:t>
            </a:r>
          </a:p>
          <a:p>
            <a:pPr lvl="1" eaLnBrk="1" hangingPunct="1">
              <a:buFont typeface="Arial" panose="020B0604020202020204" pitchFamily="34" charset="0"/>
              <a:buChar char="•"/>
            </a:pPr>
            <a:r>
              <a:rPr lang="en-US" altLang="en-US" dirty="0"/>
              <a:t>Processing using </a:t>
            </a:r>
            <a:r>
              <a:rPr lang="en-US" altLang="en-US" dirty="0" err="1"/>
              <a:t>GeoPY</a:t>
            </a:r>
            <a:r>
              <a:rPr lang="en-US" altLang="en-US" dirty="0"/>
              <a:t> for geolocation data of countries.</a:t>
            </a:r>
          </a:p>
          <a:p>
            <a:pPr lvl="1" eaLnBrk="1" hangingPunct="1">
              <a:buFont typeface="Arial" panose="020B0604020202020204" pitchFamily="34" charset="0"/>
              <a:buChar char="•"/>
            </a:pPr>
            <a:r>
              <a:rPr lang="en-US" altLang="en-US" dirty="0"/>
              <a:t>Dropping of null values as well as fixing location data, as some entries were null due to crashes in international waters.</a:t>
            </a:r>
          </a:p>
          <a:p>
            <a:pPr eaLnBrk="1" hangingPunct="1"/>
            <a:br>
              <a:rPr lang="en-US" altLang="en-US" b="1" u="sng" dirty="0"/>
            </a:br>
            <a:r>
              <a:rPr lang="en-US" altLang="en-US" b="1" u="sng" dirty="0"/>
              <a:t>Loading</a:t>
            </a:r>
          </a:p>
          <a:p>
            <a:pPr lvl="1" eaLnBrk="1" hangingPunct="1">
              <a:buFont typeface="Arial" panose="020B0604020202020204" pitchFamily="34" charset="0"/>
              <a:buChar char="•"/>
            </a:pPr>
            <a:r>
              <a:rPr lang="en-US" altLang="en-US" dirty="0"/>
              <a:t>The data was loaded into Postgres using SQL alchemy</a:t>
            </a:r>
          </a:p>
          <a:p>
            <a:pPr lvl="1" eaLnBrk="1" hangingPunct="1">
              <a:buFont typeface="Arial" panose="020B0604020202020204" pitchFamily="34" charset="0"/>
              <a:buChar char="•"/>
            </a:pPr>
            <a:r>
              <a:rPr lang="en-US" altLang="en-US" dirty="0"/>
              <a:t>API Endpoints were created using flask.</a:t>
            </a:r>
          </a:p>
          <a:p>
            <a:pPr lvl="1" eaLnBrk="1" hangingPunct="1">
              <a:buFont typeface="Arial" panose="020B0604020202020204" pitchFamily="34" charset="0"/>
              <a:buChar char="•"/>
            </a:pPr>
            <a:endParaRPr lang="en-US" altLang="en-US" dirty="0"/>
          </a:p>
          <a:p>
            <a:pPr lvl="1" eaLnBrk="1" hangingPunct="1">
              <a:buFont typeface="Arial" panose="020B0604020202020204" pitchFamily="34" charset="0"/>
              <a:buChar char="•"/>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BD92D3F-61BE-4B1E-B582-74170414DCEB}"/>
              </a:ext>
            </a:extLst>
          </p:cNvPr>
          <p:cNvSpPr txBox="1"/>
          <p:nvPr/>
        </p:nvSpPr>
        <p:spPr>
          <a:xfrm>
            <a:off x="1136342" y="538264"/>
            <a:ext cx="3058621" cy="14570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kern="1200" dirty="0">
                <a:solidFill>
                  <a:schemeClr val="tx1"/>
                </a:solidFill>
                <a:latin typeface="+mj-lt"/>
                <a:ea typeface="+mj-ea"/>
                <a:cs typeface="+mj-cs"/>
              </a:rPr>
              <a:t>Time period Vs Crashes</a:t>
            </a:r>
          </a:p>
        </p:txBody>
      </p:sp>
      <p:grpSp>
        <p:nvGrpSpPr>
          <p:cNvPr id="16" name="Group 15">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1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7" name="Content Placeholder 6">
            <a:extLst>
              <a:ext uri="{FF2B5EF4-FFF2-40B4-BE49-F238E27FC236}">
                <a16:creationId xmlns:a16="http://schemas.microsoft.com/office/drawing/2014/main" id="{8DD3067A-158F-491B-8978-DCF6AEF235DC}"/>
              </a:ext>
            </a:extLst>
          </p:cNvPr>
          <p:cNvSpPr>
            <a:spLocks noGrp="1"/>
          </p:cNvSpPr>
          <p:nvPr>
            <p:ph idx="1"/>
          </p:nvPr>
        </p:nvSpPr>
        <p:spPr>
          <a:xfrm>
            <a:off x="1000450" y="2227477"/>
            <a:ext cx="3058623" cy="4111873"/>
          </a:xfrm>
        </p:spPr>
        <p:txBody>
          <a:bodyPr vert="horz" lIns="91440" tIns="45720" rIns="91440" bIns="45720" rtlCol="0" anchor="t">
            <a:normAutofit/>
          </a:bodyPr>
          <a:lstStyle/>
          <a:p>
            <a:pPr marL="0"/>
            <a:r>
              <a:rPr lang="en-US" sz="1700" dirty="0"/>
              <a:t>Crashes reported has increased after the period of 1940.</a:t>
            </a:r>
          </a:p>
          <a:p>
            <a:pPr marL="0"/>
            <a:endParaRPr lang="en-US" sz="1700" dirty="0"/>
          </a:p>
          <a:p>
            <a:pPr marL="0"/>
            <a:r>
              <a:rPr lang="en-US" sz="1700" dirty="0"/>
              <a:t>Notably between 1970-1990</a:t>
            </a:r>
          </a:p>
          <a:p>
            <a:pPr marL="0"/>
            <a:endParaRPr lang="en-US" sz="1700" dirty="0"/>
          </a:p>
          <a:p>
            <a:pPr marL="0" indent="0">
              <a:buNone/>
            </a:pPr>
            <a:r>
              <a:rPr lang="en-US" sz="1700" dirty="0"/>
              <a:t>Highest fatality reported in   1948</a:t>
            </a:r>
          </a:p>
          <a:p>
            <a:r>
              <a:rPr lang="en-US" sz="1700" dirty="0"/>
              <a:t>Total crashes -77</a:t>
            </a:r>
          </a:p>
          <a:p>
            <a:r>
              <a:rPr lang="en-US" sz="1700" dirty="0"/>
              <a:t>Total fatalities -1264</a:t>
            </a:r>
          </a:p>
          <a:p>
            <a:pPr marL="0"/>
            <a:endParaRPr lang="en-US" sz="1700" dirty="0"/>
          </a:p>
          <a:p>
            <a:endParaRPr lang="en-US" sz="1700" dirty="0"/>
          </a:p>
        </p:txBody>
      </p:sp>
      <p:pic>
        <p:nvPicPr>
          <p:cNvPr id="9" name="Picture 8">
            <a:extLst>
              <a:ext uri="{FF2B5EF4-FFF2-40B4-BE49-F238E27FC236}">
                <a16:creationId xmlns:a16="http://schemas.microsoft.com/office/drawing/2014/main" id="{30588B50-966B-434F-9C6F-01459CA3CDBE}"/>
              </a:ext>
            </a:extLst>
          </p:cNvPr>
          <p:cNvPicPr>
            <a:picLocks noChangeAspect="1"/>
          </p:cNvPicPr>
          <p:nvPr/>
        </p:nvPicPr>
        <p:blipFill rotWithShape="1">
          <a:blip r:embed="rId3"/>
          <a:srcRect l="1187" r="3" b="3"/>
          <a:stretch/>
        </p:blipFill>
        <p:spPr>
          <a:xfrm>
            <a:off x="4636963" y="10"/>
            <a:ext cx="7555037" cy="3383270"/>
          </a:xfrm>
          <a:prstGeom prst="rect">
            <a:avLst/>
          </a:prstGeom>
        </p:spPr>
      </p:pic>
      <p:pic>
        <p:nvPicPr>
          <p:cNvPr id="5" name="Picture 4">
            <a:extLst>
              <a:ext uri="{FF2B5EF4-FFF2-40B4-BE49-F238E27FC236}">
                <a16:creationId xmlns:a16="http://schemas.microsoft.com/office/drawing/2014/main" id="{4DFFD675-E2EC-430A-B45D-2A8DA564E3AA}"/>
              </a:ext>
            </a:extLst>
          </p:cNvPr>
          <p:cNvPicPr>
            <a:picLocks noChangeAspect="1"/>
          </p:cNvPicPr>
          <p:nvPr/>
        </p:nvPicPr>
        <p:blipFill rotWithShape="1">
          <a:blip r:embed="rId4"/>
          <a:srcRect t="13615" r="-2" b="25439"/>
          <a:stretch/>
        </p:blipFill>
        <p:spPr>
          <a:xfrm>
            <a:off x="4639056" y="3474720"/>
            <a:ext cx="7552944" cy="3383280"/>
          </a:xfrm>
          <a:prstGeom prst="rect">
            <a:avLst/>
          </a:prstGeom>
        </p:spPr>
      </p:pic>
    </p:spTree>
    <p:extLst>
      <p:ext uri="{BB962C8B-B14F-4D97-AF65-F5344CB8AC3E}">
        <p14:creationId xmlns:p14="http://schemas.microsoft.com/office/powerpoint/2010/main" val="191727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52DE35-34F6-4910-B957-C862C9A7D33E}"/>
              </a:ext>
            </a:extLst>
          </p:cNvPr>
          <p:cNvSpPr>
            <a:spLocks noGrp="1"/>
          </p:cNvSpPr>
          <p:nvPr>
            <p:ph type="title"/>
          </p:nvPr>
        </p:nvSpPr>
        <p:spPr>
          <a:xfrm>
            <a:off x="1561619" y="506727"/>
            <a:ext cx="6294455" cy="1526741"/>
          </a:xfrm>
        </p:spPr>
        <p:txBody>
          <a:bodyPr>
            <a:normAutofit/>
          </a:bodyPr>
          <a:lstStyle/>
          <a:p>
            <a:pPr algn="ctr"/>
            <a:r>
              <a:rPr lang="en-AU" sz="3000" dirty="0">
                <a:solidFill>
                  <a:schemeClr val="bg1"/>
                </a:solidFill>
              </a:rPr>
              <a:t>Operators to blame???...</a:t>
            </a:r>
          </a:p>
        </p:txBody>
      </p:sp>
      <p:cxnSp>
        <p:nvCxnSpPr>
          <p:cNvPr id="19" name="Straight Connector 18">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640A7968-B503-4778-B542-FEBA2E193230}"/>
              </a:ext>
            </a:extLst>
          </p:cNvPr>
          <p:cNvSpPr>
            <a:spLocks noGrp="1"/>
          </p:cNvSpPr>
          <p:nvPr>
            <p:ph idx="1"/>
          </p:nvPr>
        </p:nvSpPr>
        <p:spPr>
          <a:xfrm>
            <a:off x="8562975" y="506727"/>
            <a:ext cx="2971800" cy="1526741"/>
          </a:xfrm>
        </p:spPr>
        <p:txBody>
          <a:bodyPr anchor="ctr">
            <a:normAutofit/>
          </a:bodyPr>
          <a:lstStyle/>
          <a:p>
            <a:pPr marL="0" indent="0" algn="ctr">
              <a:buNone/>
            </a:pPr>
            <a:r>
              <a:rPr lang="en-US" sz="2200" dirty="0">
                <a:solidFill>
                  <a:schemeClr val="bg1"/>
                </a:solidFill>
              </a:rPr>
              <a:t>Aeroflot?</a:t>
            </a:r>
          </a:p>
          <a:p>
            <a:pPr marL="0" indent="0" algn="ctr">
              <a:buNone/>
            </a:pPr>
            <a:r>
              <a:rPr lang="en-US" sz="2200" dirty="0">
                <a:solidFill>
                  <a:schemeClr val="bg1"/>
                </a:solidFill>
              </a:rPr>
              <a:t>Douglas !</a:t>
            </a:r>
          </a:p>
        </p:txBody>
      </p:sp>
      <p:pic>
        <p:nvPicPr>
          <p:cNvPr id="5" name="Content Placeholder 4">
            <a:extLst>
              <a:ext uri="{FF2B5EF4-FFF2-40B4-BE49-F238E27FC236}">
                <a16:creationId xmlns:a16="http://schemas.microsoft.com/office/drawing/2014/main" id="{D243F609-6B86-44B1-A29E-4624B85F6C6F}"/>
              </a:ext>
            </a:extLst>
          </p:cNvPr>
          <p:cNvPicPr>
            <a:picLocks noChangeAspect="1"/>
          </p:cNvPicPr>
          <p:nvPr/>
        </p:nvPicPr>
        <p:blipFill>
          <a:blip r:embed="rId2"/>
          <a:stretch>
            <a:fillRect/>
          </a:stretch>
        </p:blipFill>
        <p:spPr>
          <a:xfrm>
            <a:off x="485564" y="2523915"/>
            <a:ext cx="5374967" cy="3749040"/>
          </a:xfrm>
          <a:prstGeom prst="rect">
            <a:avLst/>
          </a:prstGeom>
        </p:spPr>
      </p:pic>
      <p:pic>
        <p:nvPicPr>
          <p:cNvPr id="7" name="Picture 6">
            <a:extLst>
              <a:ext uri="{FF2B5EF4-FFF2-40B4-BE49-F238E27FC236}">
                <a16:creationId xmlns:a16="http://schemas.microsoft.com/office/drawing/2014/main" id="{FB656D40-05A1-4C26-911A-9EFED3962EEF}"/>
              </a:ext>
            </a:extLst>
          </p:cNvPr>
          <p:cNvPicPr>
            <a:picLocks noChangeAspect="1"/>
          </p:cNvPicPr>
          <p:nvPr/>
        </p:nvPicPr>
        <p:blipFill>
          <a:blip r:embed="rId3"/>
          <a:stretch>
            <a:fillRect/>
          </a:stretch>
        </p:blipFill>
        <p:spPr>
          <a:xfrm>
            <a:off x="6347327" y="2527997"/>
            <a:ext cx="5355772" cy="3749040"/>
          </a:xfrm>
          <a:prstGeom prst="rect">
            <a:avLst/>
          </a:prstGeom>
        </p:spPr>
      </p:pic>
    </p:spTree>
    <p:extLst>
      <p:ext uri="{BB962C8B-B14F-4D97-AF65-F5344CB8AC3E}">
        <p14:creationId xmlns:p14="http://schemas.microsoft.com/office/powerpoint/2010/main" val="272406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ECBFD99-6E10-4D95-9073-C880CDF8DD00}"/>
              </a:ext>
            </a:extLst>
          </p:cNvPr>
          <p:cNvSpPr>
            <a:spLocks noGrp="1"/>
          </p:cNvSpPr>
          <p:nvPr>
            <p:ph type="title"/>
          </p:nvPr>
        </p:nvSpPr>
        <p:spPr>
          <a:xfrm>
            <a:off x="838200" y="585216"/>
            <a:ext cx="10515600" cy="1325563"/>
          </a:xfrm>
        </p:spPr>
        <p:txBody>
          <a:bodyPr>
            <a:normAutofit/>
          </a:bodyPr>
          <a:lstStyle/>
          <a:p>
            <a:r>
              <a:rPr lang="en-AU">
                <a:solidFill>
                  <a:schemeClr val="bg1"/>
                </a:solidFill>
              </a:rPr>
              <a:t>Crash landing countries……</a:t>
            </a:r>
          </a:p>
        </p:txBody>
      </p:sp>
      <p:pic>
        <p:nvPicPr>
          <p:cNvPr id="3" name="Picture 2">
            <a:extLst>
              <a:ext uri="{FF2B5EF4-FFF2-40B4-BE49-F238E27FC236}">
                <a16:creationId xmlns:a16="http://schemas.microsoft.com/office/drawing/2014/main" id="{A46D5910-690D-4379-BDC4-4159C3FE6122}"/>
              </a:ext>
            </a:extLst>
          </p:cNvPr>
          <p:cNvPicPr>
            <a:picLocks noChangeAspect="1"/>
          </p:cNvPicPr>
          <p:nvPr/>
        </p:nvPicPr>
        <p:blipFill rotWithShape="1">
          <a:blip r:embed="rId3"/>
          <a:srcRect r="3" b="19326"/>
          <a:stretch/>
        </p:blipFill>
        <p:spPr>
          <a:xfrm>
            <a:off x="841248" y="2516777"/>
            <a:ext cx="6236208" cy="3660185"/>
          </a:xfrm>
          <a:prstGeom prst="rect">
            <a:avLst/>
          </a:prstGeom>
        </p:spPr>
      </p:pic>
      <p:sp>
        <p:nvSpPr>
          <p:cNvPr id="5" name="Content Placeholder 4">
            <a:extLst>
              <a:ext uri="{FF2B5EF4-FFF2-40B4-BE49-F238E27FC236}">
                <a16:creationId xmlns:a16="http://schemas.microsoft.com/office/drawing/2014/main" id="{1D3623BE-8DFE-4AA8-ACC2-A014C95389AA}"/>
              </a:ext>
            </a:extLst>
          </p:cNvPr>
          <p:cNvSpPr>
            <a:spLocks noGrp="1"/>
          </p:cNvSpPr>
          <p:nvPr>
            <p:ph idx="1"/>
          </p:nvPr>
        </p:nvSpPr>
        <p:spPr>
          <a:xfrm>
            <a:off x="7546848" y="2516777"/>
            <a:ext cx="3803904" cy="3660185"/>
          </a:xfrm>
        </p:spPr>
        <p:txBody>
          <a:bodyPr anchor="ctr">
            <a:normAutofit/>
          </a:bodyPr>
          <a:lstStyle/>
          <a:p>
            <a:r>
              <a:rPr lang="en-AU" sz="1900" dirty="0"/>
              <a:t>53 sites were in sea/strait or ocean- </a:t>
            </a:r>
            <a:r>
              <a:rPr lang="en-AU" sz="1900" dirty="0" err="1"/>
              <a:t>Geopy</a:t>
            </a:r>
            <a:r>
              <a:rPr lang="en-AU" sz="1900" dirty="0"/>
              <a:t> returned no country names!</a:t>
            </a:r>
          </a:p>
          <a:p>
            <a:r>
              <a:rPr lang="en-AU" sz="1900" dirty="0"/>
              <a:t>Highest recorded fatalities in USA- New York, Alaska, Chicago-Illinois, Burbank-California</a:t>
            </a:r>
          </a:p>
          <a:p>
            <a:r>
              <a:rPr lang="en-AU" sz="1900" dirty="0"/>
              <a:t>2</a:t>
            </a:r>
            <a:r>
              <a:rPr lang="en-AU" sz="1900" baseline="30000" dirty="0"/>
              <a:t>nd  </a:t>
            </a:r>
            <a:r>
              <a:rPr lang="en-AU" sz="1900" dirty="0"/>
              <a:t>highest crash site is Russia(Moscow); followed by Colombia(Bogota, </a:t>
            </a:r>
            <a:r>
              <a:rPr lang="en-AU" sz="1900" dirty="0" err="1"/>
              <a:t>Medelin</a:t>
            </a:r>
            <a:r>
              <a:rPr lang="en-AU" sz="1900" dirty="0"/>
              <a:t>)</a:t>
            </a:r>
          </a:p>
          <a:p>
            <a:r>
              <a:rPr lang="en-AU" sz="1900" dirty="0"/>
              <a:t>Top Reasons – bad weather conditions, mechanical failure and Pilot error.</a:t>
            </a:r>
          </a:p>
          <a:p>
            <a:pPr marL="0" indent="0">
              <a:buNone/>
            </a:pPr>
            <a:endParaRPr lang="en-AU" sz="1900" dirty="0"/>
          </a:p>
        </p:txBody>
      </p:sp>
    </p:spTree>
    <p:extLst>
      <p:ext uri="{BB962C8B-B14F-4D97-AF65-F5344CB8AC3E}">
        <p14:creationId xmlns:p14="http://schemas.microsoft.com/office/powerpoint/2010/main" val="234561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ECBFD99-6E10-4D95-9073-C880CDF8DD00}"/>
              </a:ext>
            </a:extLst>
          </p:cNvPr>
          <p:cNvSpPr>
            <a:spLocks noGrp="1"/>
          </p:cNvSpPr>
          <p:nvPr>
            <p:ph type="title"/>
          </p:nvPr>
        </p:nvSpPr>
        <p:spPr>
          <a:xfrm>
            <a:off x="838200" y="585216"/>
            <a:ext cx="10515600" cy="1325563"/>
          </a:xfrm>
        </p:spPr>
        <p:txBody>
          <a:bodyPr>
            <a:normAutofit/>
          </a:bodyPr>
          <a:lstStyle/>
          <a:p>
            <a:pPr algn="ctr"/>
            <a:r>
              <a:rPr lang="en-AU" dirty="0">
                <a:solidFill>
                  <a:schemeClr val="bg1"/>
                </a:solidFill>
              </a:rPr>
              <a:t>Circular Packing &amp; Word Cloud</a:t>
            </a:r>
          </a:p>
        </p:txBody>
      </p:sp>
      <p:sp>
        <p:nvSpPr>
          <p:cNvPr id="9" name="TextBox 8">
            <a:extLst>
              <a:ext uri="{FF2B5EF4-FFF2-40B4-BE49-F238E27FC236}">
                <a16:creationId xmlns:a16="http://schemas.microsoft.com/office/drawing/2014/main" id="{567297E5-8FF9-4E62-9DB3-3F10B3EB50F0}"/>
              </a:ext>
            </a:extLst>
          </p:cNvPr>
          <p:cNvSpPr txBox="1"/>
          <p:nvPr/>
        </p:nvSpPr>
        <p:spPr>
          <a:xfrm>
            <a:off x="5470257" y="2308505"/>
            <a:ext cx="6173103" cy="4801314"/>
          </a:xfrm>
          <a:prstGeom prst="rect">
            <a:avLst/>
          </a:prstGeom>
          <a:noFill/>
        </p:spPr>
        <p:txBody>
          <a:bodyPr wrap="square" rtlCol="0">
            <a:spAutoFit/>
          </a:bodyPr>
          <a:lstStyle/>
          <a:p>
            <a:pPr algn="ctr"/>
            <a:r>
              <a:rPr lang="en-AU" sz="1600" b="1" dirty="0">
                <a:solidFill>
                  <a:srgbClr val="0070C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Word Cloud Visualisation</a:t>
            </a: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Why did we choose this visualization?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dirty="0">
                <a:effectLst/>
                <a:latin typeface="Calibri" panose="020F0502020204030204" pitchFamily="34" charset="0"/>
                <a:ea typeface="Calibri" panose="020F0502020204030204" pitchFamily="34" charset="0"/>
                <a:cs typeface="Times New Roman" panose="02020603050405020304" pitchFamily="18" charset="0"/>
              </a:rPr>
              <a:t>To be able to spot the ‘origins’ (cities or airports) that planes that crashed took off from. The bigger the font of the word, the more planes crashes that took off from that location. It was also to provide a different, non-numerical graph. Of course there are limitations such as the named data (e.g. training) and level of detail font size can give.</a:t>
            </a: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How did we do it?</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dirty="0">
                <a:effectLst/>
                <a:latin typeface="Calibri" panose="020F0502020204030204" pitchFamily="34" charset="0"/>
                <a:ea typeface="Calibri" panose="020F0502020204030204" pitchFamily="34" charset="0"/>
                <a:cs typeface="Times New Roman" panose="02020603050405020304" pitchFamily="18" charset="0"/>
              </a:rPr>
              <a:t>Created an app route in app.py using </a:t>
            </a:r>
            <a:r>
              <a:rPr lang="en-AU" sz="1600" dirty="0" err="1">
                <a:effectLst/>
                <a:latin typeface="Calibri" panose="020F0502020204030204" pitchFamily="34" charset="0"/>
                <a:ea typeface="Calibri" panose="020F0502020204030204" pitchFamily="34" charset="0"/>
                <a:cs typeface="Times New Roman" panose="02020603050405020304" pitchFamily="18" charset="0"/>
              </a:rPr>
              <a:t>groupby</a:t>
            </a:r>
            <a:r>
              <a:rPr lang="en-AU" sz="1600" dirty="0">
                <a:effectLst/>
                <a:latin typeface="Calibri" panose="020F0502020204030204" pitchFamily="34" charset="0"/>
                <a:ea typeface="Calibri" panose="020F0502020204030204" pitchFamily="34" charset="0"/>
                <a:cs typeface="Times New Roman" panose="02020603050405020304" pitchFamily="18" charset="0"/>
              </a:rPr>
              <a:t> functions to pull out ‘origins’ and count them. Then used the html and JavaScript code available on the D3 site to adapt it to use our own data.</a:t>
            </a:r>
            <a:endParaRPr lang="en-AU" sz="1600" b="1"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What did we learn?</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dirty="0">
                <a:effectLst/>
                <a:latin typeface="Calibri" panose="020F0502020204030204" pitchFamily="34" charset="0"/>
                <a:ea typeface="Calibri" panose="020F0502020204030204" pitchFamily="34" charset="0"/>
                <a:cs typeface="Times New Roman" panose="02020603050405020304" pitchFamily="18" charset="0"/>
              </a:rPr>
              <a:t>There does not appear to be a particularly dangerous continent to take off from. The cities that pop up are from all around the world. Next time, it would be worth filtering the top 20 to avoid so many illegible words.</a:t>
            </a:r>
          </a:p>
          <a:p>
            <a:endParaRPr lang="en-AU" dirty="0"/>
          </a:p>
        </p:txBody>
      </p:sp>
      <p:sp>
        <p:nvSpPr>
          <p:cNvPr id="10" name="TextBox 9">
            <a:extLst>
              <a:ext uri="{FF2B5EF4-FFF2-40B4-BE49-F238E27FC236}">
                <a16:creationId xmlns:a16="http://schemas.microsoft.com/office/drawing/2014/main" id="{632D09F4-DB70-4BDE-96E4-18CA80829B3D}"/>
              </a:ext>
            </a:extLst>
          </p:cNvPr>
          <p:cNvSpPr txBox="1"/>
          <p:nvPr/>
        </p:nvSpPr>
        <p:spPr>
          <a:xfrm>
            <a:off x="548639" y="2308505"/>
            <a:ext cx="4807132" cy="4308872"/>
          </a:xfrm>
          <a:prstGeom prst="rect">
            <a:avLst/>
          </a:prstGeom>
          <a:noFill/>
        </p:spPr>
        <p:txBody>
          <a:bodyPr wrap="square" rtlCol="0">
            <a:spAutoFit/>
          </a:bodyPr>
          <a:lstStyle/>
          <a:p>
            <a:pPr algn="ctr"/>
            <a:r>
              <a:rPr lang="en-AU" sz="1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Circular Packing Visualisation</a:t>
            </a: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Why did we choose this visualization?</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dirty="0">
                <a:effectLst/>
                <a:latin typeface="Calibri" panose="020F0502020204030204" pitchFamily="34" charset="0"/>
                <a:ea typeface="Calibri" panose="020F0502020204030204" pitchFamily="34" charset="0"/>
                <a:cs typeface="Times New Roman" panose="02020603050405020304" pitchFamily="18" charset="0"/>
              </a:rPr>
              <a:t>We wanted to display the total number of fatalities per operator in a simple and concise manner. The use of colour and size makes the graph visually appealing and provides a different perspective on the data. </a:t>
            </a: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How did we do it?</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dirty="0">
                <a:effectLst/>
                <a:latin typeface="Calibri" panose="020F0502020204030204" pitchFamily="34" charset="0"/>
                <a:ea typeface="Calibri" panose="020F0502020204030204" pitchFamily="34" charset="0"/>
                <a:cs typeface="Times New Roman" panose="02020603050405020304" pitchFamily="18" charset="0"/>
              </a:rPr>
              <a:t>We created an app route in app.py, filtered the data by fatalities greater than 200 and formatted the circles colour and size accordingly. We then created a tooltip and functions to enable the circles to be dragged. </a:t>
            </a: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What did we learn?</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dirty="0">
                <a:effectLst/>
                <a:latin typeface="Calibri" panose="020F0502020204030204" pitchFamily="34" charset="0"/>
                <a:ea typeface="Calibri" panose="020F0502020204030204" pitchFamily="34" charset="0"/>
                <a:cs typeface="Times New Roman" panose="02020603050405020304" pitchFamily="18" charset="0"/>
              </a:rPr>
              <a:t>To re-adjust our expectations of what is achievable within a small timeframe. </a:t>
            </a:r>
          </a:p>
          <a:p>
            <a:endParaRPr lang="en-AU" dirty="0"/>
          </a:p>
        </p:txBody>
      </p:sp>
    </p:spTree>
    <p:extLst>
      <p:ext uri="{BB962C8B-B14F-4D97-AF65-F5344CB8AC3E}">
        <p14:creationId xmlns:p14="http://schemas.microsoft.com/office/powerpoint/2010/main" val="145089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2F4B47E1-A131-4588-A321-6D18201291ED}"/>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kern="1200" dirty="0">
                <a:solidFill>
                  <a:srgbClr val="FFFFFF"/>
                </a:solidFill>
                <a:latin typeface="+mj-lt"/>
                <a:ea typeface="+mj-ea"/>
                <a:cs typeface="+mj-cs"/>
              </a:rPr>
              <a:t>Conclusions</a:t>
            </a:r>
          </a:p>
        </p:txBody>
      </p:sp>
      <p:sp>
        <p:nvSpPr>
          <p:cNvPr id="5" name="Content Placeholder 4">
            <a:extLst>
              <a:ext uri="{FF2B5EF4-FFF2-40B4-BE49-F238E27FC236}">
                <a16:creationId xmlns:a16="http://schemas.microsoft.com/office/drawing/2014/main" id="{51AA8789-13FD-4A78-9F5E-1A11B23E7036}"/>
              </a:ext>
            </a:extLst>
          </p:cNvPr>
          <p:cNvSpPr>
            <a:spLocks noGrp="1"/>
          </p:cNvSpPr>
          <p:nvPr>
            <p:ph idx="1"/>
          </p:nvPr>
        </p:nvSpPr>
        <p:spPr>
          <a:xfrm>
            <a:off x="5743851" y="1166327"/>
            <a:ext cx="6232125" cy="5536314"/>
          </a:xfrm>
        </p:spPr>
        <p:txBody>
          <a:bodyPr vert="horz" lIns="91440" tIns="45720" rIns="91440" bIns="45720" rtlCol="0" anchor="ctr">
            <a:normAutofit fontScale="92500" lnSpcReduction="20000"/>
          </a:bodyPr>
          <a:lstStyle/>
          <a:p>
            <a:pPr marL="0" indent="0">
              <a:buNone/>
            </a:pPr>
            <a:r>
              <a:rPr lang="en-US" sz="1600" dirty="0">
                <a:solidFill>
                  <a:srgbClr val="000000"/>
                </a:solidFill>
              </a:rPr>
              <a:t>1. An Increase in the number of fatalities recorded after 1945 observed. This could be the increased no. of flights and high mobility after WW2.</a:t>
            </a:r>
          </a:p>
          <a:p>
            <a:pPr marL="0" indent="0">
              <a:buNone/>
            </a:pPr>
            <a:endParaRPr lang="en-US" sz="1600" dirty="0">
              <a:solidFill>
                <a:srgbClr val="000000"/>
              </a:solidFill>
            </a:endParaRPr>
          </a:p>
          <a:p>
            <a:pPr marL="0" indent="0">
              <a:buNone/>
            </a:pPr>
            <a:r>
              <a:rPr lang="en-US" sz="1600" dirty="0">
                <a:solidFill>
                  <a:srgbClr val="000000"/>
                </a:solidFill>
              </a:rPr>
              <a:t>2. The countries with high frequency of flights and busier routes like US; rough terrain and weather conditions(Russia) and poor flight safety standards or regulatory regime(Colombia) had largest fatalities reported.</a:t>
            </a:r>
          </a:p>
          <a:p>
            <a:pPr marL="0" indent="0">
              <a:buNone/>
            </a:pPr>
            <a:endParaRPr lang="en-US" sz="1600" dirty="0">
              <a:solidFill>
                <a:srgbClr val="000000"/>
              </a:solidFill>
            </a:endParaRPr>
          </a:p>
          <a:p>
            <a:pPr marL="0" indent="0">
              <a:buNone/>
            </a:pPr>
            <a:r>
              <a:rPr lang="en-US" sz="1600" dirty="0">
                <a:solidFill>
                  <a:srgbClr val="000000"/>
                </a:solidFill>
              </a:rPr>
              <a:t>3. Operators - Aeroflot and Air France came out as the notorious ones for causing maximum fatalities in the crashes. Further investigations required to ascertain the reasons for the above.</a:t>
            </a:r>
          </a:p>
          <a:p>
            <a:pPr marL="0" indent="0">
              <a:buNone/>
            </a:pPr>
            <a:endParaRPr lang="en-US" sz="1600" dirty="0">
              <a:solidFill>
                <a:srgbClr val="000000"/>
              </a:solidFill>
            </a:endParaRPr>
          </a:p>
          <a:p>
            <a:pPr marL="0" indent="0">
              <a:buNone/>
            </a:pPr>
            <a:r>
              <a:rPr lang="en-US" sz="1600" dirty="0">
                <a:solidFill>
                  <a:srgbClr val="000000"/>
                </a:solidFill>
              </a:rPr>
              <a:t>4. Aircraft types caused most fatalities- </a:t>
            </a:r>
            <a:r>
              <a:rPr lang="en-AU" sz="1600" dirty="0">
                <a:solidFill>
                  <a:srgbClr val="000000"/>
                </a:solidFill>
              </a:rPr>
              <a:t>Douglas Dc-3; followed by De Havilland Canada</a:t>
            </a:r>
            <a:endParaRPr lang="en-US" sz="1600" dirty="0">
              <a:solidFill>
                <a:srgbClr val="000000"/>
              </a:solidFill>
            </a:endParaRPr>
          </a:p>
          <a:p>
            <a:pPr marL="0" indent="0">
              <a:buNone/>
            </a:pPr>
            <a:endParaRPr lang="en-US" sz="1600" dirty="0">
              <a:solidFill>
                <a:srgbClr val="000000"/>
              </a:solidFill>
            </a:endParaRPr>
          </a:p>
          <a:p>
            <a:pPr marL="0" indent="0">
              <a:buNone/>
            </a:pPr>
            <a:r>
              <a:rPr lang="en-US" sz="1600" dirty="0">
                <a:solidFill>
                  <a:srgbClr val="000000"/>
                </a:solidFill>
              </a:rPr>
              <a:t>5. The following years are noted for the largest no. of fatalities reported:-</a:t>
            </a:r>
          </a:p>
          <a:p>
            <a:pPr>
              <a:buFont typeface="Wingdings" panose="05000000000000000000" pitchFamily="2" charset="2"/>
              <a:buChar char="Ø"/>
            </a:pPr>
            <a:r>
              <a:rPr lang="en-US" sz="1600" dirty="0">
                <a:solidFill>
                  <a:srgbClr val="000000"/>
                </a:solidFill>
              </a:rPr>
              <a:t>1972 – 5166 fatalities; 62 incidents</a:t>
            </a:r>
          </a:p>
          <a:p>
            <a:pPr marL="0" indent="0">
              <a:buNone/>
            </a:pPr>
            <a:r>
              <a:rPr lang="en-US" sz="1600" dirty="0">
                <a:solidFill>
                  <a:srgbClr val="000000"/>
                </a:solidFill>
              </a:rPr>
              <a:t> </a:t>
            </a:r>
            <a:r>
              <a:rPr lang="en-US" sz="1600" dirty="0">
                <a:solidFill>
                  <a:srgbClr val="000000"/>
                </a:solidFill>
                <a:highlight>
                  <a:srgbClr val="FFFF00"/>
                </a:highlight>
              </a:rPr>
              <a:t>Avg fatality rate per incident = 83.32%</a:t>
            </a:r>
          </a:p>
          <a:p>
            <a:pPr>
              <a:buFont typeface="Wingdings" panose="05000000000000000000" pitchFamily="2" charset="2"/>
              <a:buChar char="Ø"/>
            </a:pPr>
            <a:r>
              <a:rPr lang="en-US" sz="1600" dirty="0">
                <a:solidFill>
                  <a:srgbClr val="000000"/>
                </a:solidFill>
              </a:rPr>
              <a:t>1985 – 4860 fatalities</a:t>
            </a:r>
          </a:p>
          <a:p>
            <a:pPr>
              <a:buFont typeface="Wingdings" panose="05000000000000000000" pitchFamily="2" charset="2"/>
              <a:buChar char="Ø"/>
            </a:pPr>
            <a:r>
              <a:rPr lang="en-US" sz="1600" dirty="0">
                <a:solidFill>
                  <a:srgbClr val="000000"/>
                </a:solidFill>
              </a:rPr>
              <a:t>1996 – 4376 fatalities</a:t>
            </a:r>
          </a:p>
          <a:p>
            <a:pPr>
              <a:buFont typeface="Wingdings" panose="05000000000000000000" pitchFamily="2" charset="2"/>
              <a:buChar char="Ø"/>
            </a:pPr>
            <a:r>
              <a:rPr lang="en-US" sz="1600" dirty="0">
                <a:solidFill>
                  <a:srgbClr val="000000"/>
                </a:solidFill>
              </a:rPr>
              <a:t>2000 – 2786 fatalities; 57 incidents</a:t>
            </a:r>
          </a:p>
          <a:p>
            <a:pPr marL="0" indent="0">
              <a:buNone/>
            </a:pPr>
            <a:r>
              <a:rPr lang="en-US" sz="1600" dirty="0">
                <a:solidFill>
                  <a:srgbClr val="000000"/>
                </a:solidFill>
              </a:rPr>
              <a:t> </a:t>
            </a:r>
            <a:r>
              <a:rPr lang="en-US" sz="1600" dirty="0">
                <a:solidFill>
                  <a:srgbClr val="000000"/>
                </a:solidFill>
                <a:highlight>
                  <a:srgbClr val="FFFF00"/>
                </a:highlight>
              </a:rPr>
              <a:t>Avg fatality rate per incident = 48.87%</a:t>
            </a:r>
          </a:p>
          <a:p>
            <a:pPr>
              <a:buFont typeface="Wingdings" panose="05000000000000000000" pitchFamily="2" charset="2"/>
              <a:buChar char="Ø"/>
            </a:pPr>
            <a:r>
              <a:rPr lang="en-US" sz="1600" dirty="0">
                <a:solidFill>
                  <a:srgbClr val="000000"/>
                </a:solidFill>
              </a:rPr>
              <a:t>2014 - 2248 fatalities</a:t>
            </a:r>
          </a:p>
          <a:p>
            <a:endParaRPr lang="en-US" sz="16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5287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2BBE5D5C-37F1-8E46-85AE-C4E008C881D2}"/>
              </a:ext>
            </a:extLst>
          </p:cNvPr>
          <p:cNvSpPr/>
          <p:nvPr/>
        </p:nvSpPr>
        <p:spPr>
          <a:xfrm>
            <a:off x="640079" y="2053641"/>
            <a:ext cx="3669161" cy="276009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kern="1200" dirty="0">
                <a:solidFill>
                  <a:srgbClr val="FFFFFF"/>
                </a:solidFill>
                <a:latin typeface="+mj-lt"/>
                <a:ea typeface="+mj-ea"/>
                <a:cs typeface="+mj-cs"/>
              </a:rPr>
              <a:t>Some good news….</a:t>
            </a:r>
          </a:p>
        </p:txBody>
      </p:sp>
      <p:sp>
        <p:nvSpPr>
          <p:cNvPr id="3" name="TextBox 2">
            <a:extLst>
              <a:ext uri="{FF2B5EF4-FFF2-40B4-BE49-F238E27FC236}">
                <a16:creationId xmlns:a16="http://schemas.microsoft.com/office/drawing/2014/main" id="{36B01A16-7F02-5A48-8F7C-058FC9F3474D}"/>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p:txBody>
      </p:sp>
      <p:sp>
        <p:nvSpPr>
          <p:cNvPr id="6" name="TextBox 5">
            <a:extLst>
              <a:ext uri="{FF2B5EF4-FFF2-40B4-BE49-F238E27FC236}">
                <a16:creationId xmlns:a16="http://schemas.microsoft.com/office/drawing/2014/main" id="{B43E22D1-DF46-4FCA-A5AF-31F9FADE9901}"/>
              </a:ext>
            </a:extLst>
          </p:cNvPr>
          <p:cNvSpPr txBox="1"/>
          <p:nvPr/>
        </p:nvSpPr>
        <p:spPr>
          <a:xfrm>
            <a:off x="5788241" y="541538"/>
            <a:ext cx="5992427" cy="5909310"/>
          </a:xfrm>
          <a:prstGeom prst="rect">
            <a:avLst/>
          </a:prstGeom>
          <a:noFill/>
        </p:spPr>
        <p:txBody>
          <a:bodyPr wrap="square" rtlCol="0">
            <a:spAutoFit/>
          </a:bodyPr>
          <a:lstStyle/>
          <a:p>
            <a:r>
              <a:rPr lang="en-AU" dirty="0"/>
              <a:t>Hudson river landing made by Captain Chesley Sullenberger of Airbus A320 in January 2009…</a:t>
            </a:r>
          </a:p>
          <a:p>
            <a:endParaRPr lang="en-AU" dirty="0"/>
          </a:p>
          <a:p>
            <a:r>
              <a:rPr lang="en-AU" dirty="0"/>
              <a:t>Qantas Airbus A380 grounded safely in Singapore airport after experiencing an engine explosion shortly after take-off(4</a:t>
            </a:r>
            <a:r>
              <a:rPr lang="en-AU" baseline="30000" dirty="0"/>
              <a:t>th</a:t>
            </a:r>
            <a:r>
              <a:rPr lang="en-AU" dirty="0"/>
              <a:t> November 2010)..</a:t>
            </a:r>
          </a:p>
          <a:p>
            <a:endParaRPr lang="en-AU" dirty="0"/>
          </a:p>
          <a:p>
            <a:endParaRPr lang="en-AU" dirty="0"/>
          </a:p>
          <a:p>
            <a:r>
              <a:rPr lang="en-AU" dirty="0"/>
              <a:t>“3 International Flights Escape Mid-air Collision Over Delhi, Pilots Summoned”</a:t>
            </a:r>
          </a:p>
          <a:p>
            <a:r>
              <a:rPr lang="en-AU" b="0" i="1" dirty="0">
                <a:solidFill>
                  <a:srgbClr val="000000"/>
                </a:solidFill>
                <a:effectLst/>
                <a:latin typeface="+mj-lt"/>
              </a:rPr>
              <a:t>The three foreign airlines - Dutch carrier KLM, Taiwan's Eva Air, and US-based National Airlines - were flying at almost the same level which is a clear violation of mandatory separation</a:t>
            </a:r>
            <a:r>
              <a:rPr lang="en-AU" b="0" i="1" dirty="0">
                <a:solidFill>
                  <a:srgbClr val="000000"/>
                </a:solidFill>
                <a:effectLst/>
                <a:latin typeface="Roboto"/>
              </a:rPr>
              <a:t>. – </a:t>
            </a:r>
            <a:r>
              <a:rPr lang="en-AU" dirty="0"/>
              <a:t>29 December 2018</a:t>
            </a:r>
          </a:p>
          <a:p>
            <a:endParaRPr lang="en-AU" dirty="0"/>
          </a:p>
          <a:p>
            <a:r>
              <a:rPr lang="en-AU" dirty="0">
                <a:highlight>
                  <a:srgbClr val="00FFFF"/>
                </a:highlight>
              </a:rPr>
              <a:t>Trivia time </a:t>
            </a:r>
          </a:p>
          <a:p>
            <a:r>
              <a:rPr lang="en-AU" b="0" i="0" dirty="0">
                <a:solidFill>
                  <a:srgbClr val="202122"/>
                </a:solidFill>
                <a:effectLst/>
                <a:latin typeface="-apple-system"/>
              </a:rPr>
              <a:t>It is common for an airline to cease using the </a:t>
            </a:r>
            <a:r>
              <a:rPr lang="en-AU" b="0" i="0" u="none" strike="noStrike" dirty="0">
                <a:solidFill>
                  <a:srgbClr val="6B4BA1"/>
                </a:solidFill>
                <a:effectLst/>
                <a:latin typeface="-apple-system"/>
                <a:hlinkClick r:id="rId3" tooltip="Flight number"/>
              </a:rPr>
              <a:t>flight number</a:t>
            </a:r>
            <a:r>
              <a:rPr lang="en-AU" b="0" i="0" dirty="0">
                <a:solidFill>
                  <a:srgbClr val="202122"/>
                </a:solidFill>
                <a:effectLst/>
                <a:latin typeface="-apple-system"/>
              </a:rPr>
              <a:t> of a fatal crash, although that is not always the case.</a:t>
            </a:r>
            <a:endParaRPr lang="en-AU" dirty="0"/>
          </a:p>
          <a:p>
            <a:endParaRPr lang="en-AU" dirty="0"/>
          </a:p>
          <a:p>
            <a:endParaRPr lang="en-AU" dirty="0"/>
          </a:p>
          <a:p>
            <a:endParaRPr lang="en-AU" dirty="0"/>
          </a:p>
        </p:txBody>
      </p:sp>
    </p:spTree>
    <p:extLst>
      <p:ext uri="{BB962C8B-B14F-4D97-AF65-F5344CB8AC3E}">
        <p14:creationId xmlns:p14="http://schemas.microsoft.com/office/powerpoint/2010/main" val="1439898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998</Words>
  <Application>Microsoft Office PowerPoint</Application>
  <PresentationFormat>Widescreen</PresentationFormat>
  <Paragraphs>128</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Calibri Light</vt:lpstr>
      <vt:lpstr>Roboto</vt:lpstr>
      <vt:lpstr>Wingdings</vt:lpstr>
      <vt:lpstr>Office Theme</vt:lpstr>
      <vt:lpstr>PowerPoint Presentation</vt:lpstr>
      <vt:lpstr>PowerPoint Presentation</vt:lpstr>
      <vt:lpstr>PowerPoint Presentation</vt:lpstr>
      <vt:lpstr>PowerPoint Presentation</vt:lpstr>
      <vt:lpstr>Operators to blame???...</vt:lpstr>
      <vt:lpstr>Crash landing countries……</vt:lpstr>
      <vt:lpstr>Circular Packing &amp; Word Cloud</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Ramu Venkita ramanan</dc:creator>
  <cp:lastModifiedBy>Bimal K Prabha</cp:lastModifiedBy>
  <cp:revision>7</cp:revision>
  <dcterms:created xsi:type="dcterms:W3CDTF">2021-01-23T01:13:26Z</dcterms:created>
  <dcterms:modified xsi:type="dcterms:W3CDTF">2021-02-01T04:50:32Z</dcterms:modified>
</cp:coreProperties>
</file>