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E21-E9F5-4F79-8D9B-E7399C38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3DBE8-B0F8-4334-A595-08D7A1D9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D5F-1422-409D-8637-CA9EBD6E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900B-B1F9-4F0E-A91B-2A07517C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F698-0785-4866-A9CF-0E58686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7D9D-5AF6-43FA-B151-B18D470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B9894-ABC1-4802-913F-EAB594728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EBE-6C16-45AF-B812-A79B8B41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60FB-2BBE-4CA5-B57A-B3487EE4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0095-4464-495F-A7F3-ACAB1DB4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4BB4F-060A-4BA3-9AA3-F67866A75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3EF3-C785-4243-AEC8-12FD572D9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5B71-CB1F-46D3-9885-B742C6EE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A624-6428-4D21-B84B-31474BBC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A5A3-1E0D-4C7D-8055-DEA7B02E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BC5-BA53-4AB8-BD59-9A9887C6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F37D-F10C-4820-95FC-9020418A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90DC-6D48-45A4-BA4A-08B0C4FA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C37B-1AFB-4897-9431-6031CF8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D4F9-91D2-4E50-BB63-816440EE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7DB-16BD-479C-8C23-A38DD01B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B0098-900D-4F68-AFE7-1BBCD352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B90B-0547-443B-87B1-7EFEDEEA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C94F-5AAC-4822-8ADF-DF8BA06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282D-6AAB-4AF8-A6A1-50B3832F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459E-7547-4565-9382-20315D54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546B-89BB-4F23-A6DF-F044B11A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3BCC-336F-42BD-878D-46845B46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28AE9-C331-461B-9A6C-EC838910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C7F80-995A-4703-8087-D0D531E6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8343-5A5B-4962-B2C7-9DDB99CD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6B0-D6EB-4F37-A112-DF3E8190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0914-B515-4B8B-B227-77F50352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4DFC-27A0-4284-95CA-C5F5611D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99798-89C5-4DAD-879E-543CCCC4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7490-E5F9-49AA-B935-B08FA39AD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08A1C-77F9-450A-9401-3D460725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5411E-282F-4506-B7DE-FDB8331B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0661-BAD7-4B4A-BB28-E515CE7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EC84-BBAE-4BBE-BA19-0EB3F8E9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97D4C-062E-4EFB-B2D1-5B7D0F61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0FC3-515F-4FDE-8CCE-DBD4973E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D42D-3298-4D91-B32B-CE196510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56FA-D4CC-4528-9573-32588C8C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ACD7-555F-4883-AD69-5DBA2825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65C7-247A-45D3-92A8-716F3706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12BD-7D7D-4AB3-A49C-1FB45673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2714-1D4C-4861-89F8-F555B24C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43D22-E323-45BC-A614-6CD2E523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AD224-3C73-4981-939B-F52D5E2C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8BE0-E9EA-46C4-8F7E-036FE336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D34F-96E8-435E-878A-62F114D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8FE-506B-429E-ACD9-A34790BA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94B8F-56BF-47B4-8662-94A6D26BB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24F58-526C-48B6-BAF3-4EEB4197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6229-F415-4842-9BC0-5101A511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011B-5D10-477D-936D-C03CA87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31B2-D9EE-4C9A-87AA-B934EE39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3129-2E2A-4186-8409-C5CA6664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307F-0FCE-48A4-A1DF-8617B9F3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72D2-D8B4-4F7D-9685-6993F94FC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7163-46B9-4286-8049-BCBA0721818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FE19-5E63-4942-B773-806141629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9707-7C10-49CA-9446-EED55513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EF50-50D4-4AE7-8758-D70CEE90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lue Man Group Described in 30 Seconds | ROCK. LAUGH. PARTY. - YouTube">
            <a:extLst>
              <a:ext uri="{FF2B5EF4-FFF2-40B4-BE49-F238E27FC236}">
                <a16:creationId xmlns:a16="http://schemas.microsoft.com/office/drawing/2014/main" id="{B0FAE00D-FF50-409C-9B65-3F2845A64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r="26434" b="303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2DB6-0D6E-461E-8D3E-A6F1CDDC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Bonus: The Blue Eyes Paradox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85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F72-3BEA-4EE1-A44B-31573CE7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/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/>
                  <a:t>Theorem:</a:t>
                </a:r>
              </a:p>
              <a:p>
                <a:pPr algn="ctr"/>
                <a:r>
                  <a:rPr lang="en-US" sz="2400"/>
                  <a:t>Let P(n) be the proposition:</a:t>
                </a:r>
              </a:p>
              <a:p>
                <a:pPr algn="ctr"/>
                <a:r>
                  <a:rPr lang="en-US" sz="2400"/>
                  <a:t>Suppose there are n blue-eyed people, n green-eyed people, n brown-eyed people. 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/>
                  <a:t> daybreak after you say “I can see at least one blue-eyed person,” all blue-eyed people leave.</a:t>
                </a:r>
              </a:p>
              <a:p>
                <a:pPr algn="ctr"/>
                <a:endParaRPr lang="en-US" sz="2400"/>
              </a:p>
              <a:p>
                <a:pPr algn="ctr"/>
                <a:r>
                  <a:rPr lang="en-US" sz="240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is true.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blipFill>
                <a:blip r:embed="rId2"/>
                <a:stretch>
                  <a:fillRect t="-2592" b="-3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895512-64C7-47AB-90F1-8704BD884F92}"/>
              </a:ext>
            </a:extLst>
          </p:cNvPr>
          <p:cNvSpPr txBox="1"/>
          <p:nvPr/>
        </p:nvSpPr>
        <p:spPr>
          <a:xfrm>
            <a:off x="1370137" y="4616621"/>
            <a:ext cx="506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Inductive step: </a:t>
            </a:r>
            <a:r>
              <a:rPr lang="en-US">
                <a:solidFill>
                  <a:srgbClr val="FF0000"/>
                </a:solidFill>
              </a:rPr>
              <a:t>Assume P(n)</a:t>
            </a:r>
            <a:r>
              <a:rPr lang="en-US"/>
              <a:t>, and try to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show P(n+1)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F6A286-C141-4FAF-A8C5-482BFB951596}"/>
              </a:ext>
            </a:extLst>
          </p:cNvPr>
          <p:cNvSpPr/>
          <p:nvPr/>
        </p:nvSpPr>
        <p:spPr>
          <a:xfrm>
            <a:off x="5051834" y="4526733"/>
            <a:ext cx="1475715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F3534-74D6-4C1B-9EAF-860015E8CD2E}"/>
              </a:ext>
            </a:extLst>
          </p:cNvPr>
          <p:cNvSpPr txBox="1"/>
          <p:nvPr/>
        </p:nvSpPr>
        <p:spPr>
          <a:xfrm>
            <a:off x="6609030" y="4616621"/>
            <a:ext cx="41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There are n+1 blue, n+1 green, n+1 brown</a:t>
            </a:r>
          </a:p>
        </p:txBody>
      </p:sp>
      <p:pic>
        <p:nvPicPr>
          <p:cNvPr id="7" name="Google Shape;181;p2">
            <a:extLst>
              <a:ext uri="{FF2B5EF4-FFF2-40B4-BE49-F238E27FC236}">
                <a16:creationId xmlns:a16="http://schemas.microsoft.com/office/drawing/2014/main" id="{6E4E61CE-D097-4008-B17F-46926E4E5F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20" y="5862199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p2">
            <a:extLst>
              <a:ext uri="{FF2B5EF4-FFF2-40B4-BE49-F238E27FC236}">
                <a16:creationId xmlns:a16="http://schemas.microsoft.com/office/drawing/2014/main" id="{4241B663-8DE2-4A23-A557-995E4319D60C}"/>
              </a:ext>
            </a:extLst>
          </p:cNvPr>
          <p:cNvSpPr/>
          <p:nvPr/>
        </p:nvSpPr>
        <p:spPr>
          <a:xfrm>
            <a:off x="1450202" y="5069941"/>
            <a:ext cx="4057078" cy="116693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3;p2">
            <a:extLst>
              <a:ext uri="{FF2B5EF4-FFF2-40B4-BE49-F238E27FC236}">
                <a16:creationId xmlns:a16="http://schemas.microsoft.com/office/drawing/2014/main" id="{2F0E2F30-00CF-44D4-9702-A6B186E868B8}"/>
              </a:ext>
            </a:extLst>
          </p:cNvPr>
          <p:cNvSpPr/>
          <p:nvPr/>
        </p:nvSpPr>
        <p:spPr>
          <a:xfrm>
            <a:off x="1312752" y="5862199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4;p2">
            <a:extLst>
              <a:ext uri="{FF2B5EF4-FFF2-40B4-BE49-F238E27FC236}">
                <a16:creationId xmlns:a16="http://schemas.microsoft.com/office/drawing/2014/main" id="{E22CB873-95E9-47A0-A3CC-0080284943B2}"/>
              </a:ext>
            </a:extLst>
          </p:cNvPr>
          <p:cNvSpPr/>
          <p:nvPr/>
        </p:nvSpPr>
        <p:spPr>
          <a:xfrm>
            <a:off x="1450202" y="5743020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5;p2">
            <a:extLst>
              <a:ext uri="{FF2B5EF4-FFF2-40B4-BE49-F238E27FC236}">
                <a16:creationId xmlns:a16="http://schemas.microsoft.com/office/drawing/2014/main" id="{E8DA7050-CFD3-4989-A866-16B7849B6ED4}"/>
              </a:ext>
            </a:extLst>
          </p:cNvPr>
          <p:cNvSpPr txBox="1"/>
          <p:nvPr/>
        </p:nvSpPr>
        <p:spPr>
          <a:xfrm>
            <a:off x="1705296" y="5202780"/>
            <a:ext cx="3410447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see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blue-eyed people, so there are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n or n+1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total (not sure if I’m one of them)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24B118-6677-4671-8089-D3997481E721}"/>
              </a:ext>
            </a:extLst>
          </p:cNvPr>
          <p:cNvSpPr/>
          <p:nvPr/>
        </p:nvSpPr>
        <p:spPr>
          <a:xfrm>
            <a:off x="1110131" y="5944699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A3A8C65E-3A65-4042-8275-364ED2B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84" y="5294621"/>
            <a:ext cx="2045277" cy="13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C5D79E-FE04-4062-90C8-9DB0E97E3191}"/>
                  </a:ext>
                </a:extLst>
              </p:cNvPr>
              <p:cNvSpPr txBox="1"/>
              <p:nvPr/>
            </p:nvSpPr>
            <p:spPr>
              <a:xfrm>
                <a:off x="8691328" y="5653410"/>
                <a:ext cx="2130536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daybreak: nobody leaves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C5D79E-FE04-4062-90C8-9DB0E97E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28" y="5653410"/>
                <a:ext cx="2130536" cy="651269"/>
              </a:xfrm>
              <a:prstGeom prst="rect">
                <a:avLst/>
              </a:prstGeom>
              <a:blipFill>
                <a:blip r:embed="rId5"/>
                <a:stretch>
                  <a:fillRect l="-1146" t="-3738" r="-2579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E118C7B-6A8A-42E8-AA0C-9E35C5438A8E}"/>
              </a:ext>
            </a:extLst>
          </p:cNvPr>
          <p:cNvSpPr txBox="1"/>
          <p:nvPr/>
        </p:nvSpPr>
        <p:spPr>
          <a:xfrm>
            <a:off x="1705297" y="6304335"/>
            <a:ext cx="2991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blue-eyed person thinks</a:t>
            </a:r>
          </a:p>
        </p:txBody>
      </p:sp>
    </p:spTree>
    <p:extLst>
      <p:ext uri="{BB962C8B-B14F-4D97-AF65-F5344CB8AC3E}">
        <p14:creationId xmlns:p14="http://schemas.microsoft.com/office/powerpoint/2010/main" val="21671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 animBg="1"/>
      <p:bldP spid="10" grpId="0" animBg="1"/>
      <p:bldP spid="11" grpId="0"/>
      <p:bldP spid="15" grpId="0" animBg="1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F72-3BEA-4EE1-A44B-31573CE7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/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/>
                  <a:t>Theorem:</a:t>
                </a:r>
              </a:p>
              <a:p>
                <a:pPr algn="ctr"/>
                <a:r>
                  <a:rPr lang="en-US" sz="2400"/>
                  <a:t>Let P(n) be the proposition:</a:t>
                </a:r>
              </a:p>
              <a:p>
                <a:pPr algn="ctr"/>
                <a:r>
                  <a:rPr lang="en-US" sz="2400"/>
                  <a:t>Suppose there are n blue-eyed people, n green-eyed people, n brown-eyed people. 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/>
                  <a:t> daybreak after you say “I can see at least one blue-eyed person,” all blue-eyed people leave.</a:t>
                </a:r>
              </a:p>
              <a:p>
                <a:pPr algn="ctr"/>
                <a:endParaRPr lang="en-US" sz="2400"/>
              </a:p>
              <a:p>
                <a:pPr algn="ctr"/>
                <a:r>
                  <a:rPr lang="en-US" sz="240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is true.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blipFill>
                <a:blip r:embed="rId2"/>
                <a:stretch>
                  <a:fillRect t="-2592" b="-3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895512-64C7-47AB-90F1-8704BD884F92}"/>
              </a:ext>
            </a:extLst>
          </p:cNvPr>
          <p:cNvSpPr txBox="1"/>
          <p:nvPr/>
        </p:nvSpPr>
        <p:spPr>
          <a:xfrm>
            <a:off x="1370137" y="4616621"/>
            <a:ext cx="506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Inductive step: </a:t>
            </a:r>
            <a:r>
              <a:rPr lang="en-US">
                <a:solidFill>
                  <a:srgbClr val="FF0000"/>
                </a:solidFill>
              </a:rPr>
              <a:t>Assume P(n)</a:t>
            </a:r>
            <a:r>
              <a:rPr lang="en-US"/>
              <a:t>, and try to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show P(n+1)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7" name="Google Shape;181;p2">
            <a:extLst>
              <a:ext uri="{FF2B5EF4-FFF2-40B4-BE49-F238E27FC236}">
                <a16:creationId xmlns:a16="http://schemas.microsoft.com/office/drawing/2014/main" id="{6E4E61CE-D097-4008-B17F-46926E4E5F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20" y="5862199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p2">
            <a:extLst>
              <a:ext uri="{FF2B5EF4-FFF2-40B4-BE49-F238E27FC236}">
                <a16:creationId xmlns:a16="http://schemas.microsoft.com/office/drawing/2014/main" id="{4241B663-8DE2-4A23-A557-995E4319D60C}"/>
              </a:ext>
            </a:extLst>
          </p:cNvPr>
          <p:cNvSpPr/>
          <p:nvPr/>
        </p:nvSpPr>
        <p:spPr>
          <a:xfrm>
            <a:off x="1450201" y="5069941"/>
            <a:ext cx="4054305" cy="15857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3;p2">
            <a:extLst>
              <a:ext uri="{FF2B5EF4-FFF2-40B4-BE49-F238E27FC236}">
                <a16:creationId xmlns:a16="http://schemas.microsoft.com/office/drawing/2014/main" id="{2F0E2F30-00CF-44D4-9702-A6B186E868B8}"/>
              </a:ext>
            </a:extLst>
          </p:cNvPr>
          <p:cNvSpPr/>
          <p:nvPr/>
        </p:nvSpPr>
        <p:spPr>
          <a:xfrm>
            <a:off x="1312752" y="5862199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4;p2">
            <a:extLst>
              <a:ext uri="{FF2B5EF4-FFF2-40B4-BE49-F238E27FC236}">
                <a16:creationId xmlns:a16="http://schemas.microsoft.com/office/drawing/2014/main" id="{E22CB873-95E9-47A0-A3CC-0080284943B2}"/>
              </a:ext>
            </a:extLst>
          </p:cNvPr>
          <p:cNvSpPr/>
          <p:nvPr/>
        </p:nvSpPr>
        <p:spPr>
          <a:xfrm>
            <a:off x="1450202" y="5743020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5;p2">
            <a:extLst>
              <a:ext uri="{FF2B5EF4-FFF2-40B4-BE49-F238E27FC236}">
                <a16:creationId xmlns:a16="http://schemas.microsoft.com/office/drawing/2014/main" id="{E8DA7050-CFD3-4989-A866-16B7849B6ED4}"/>
              </a:ext>
            </a:extLst>
          </p:cNvPr>
          <p:cNvSpPr txBox="1"/>
          <p:nvPr/>
        </p:nvSpPr>
        <p:spPr>
          <a:xfrm>
            <a:off x="1705297" y="5202780"/>
            <a:ext cx="356382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were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blue-eyed people, they would have all left (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assuming P(n)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 There must be n+1 blue-eyed people instead.  I have blue eyes!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24B118-6677-4671-8089-D3997481E721}"/>
              </a:ext>
            </a:extLst>
          </p:cNvPr>
          <p:cNvSpPr/>
          <p:nvPr/>
        </p:nvSpPr>
        <p:spPr>
          <a:xfrm>
            <a:off x="1110131" y="5944699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A3A8C65E-3A65-4042-8275-364ED2B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84" y="5294621"/>
            <a:ext cx="2045277" cy="13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4FA4D8-D052-4953-83F2-225C85D83C7D}"/>
                  </a:ext>
                </a:extLst>
              </p:cNvPr>
              <p:cNvSpPr txBox="1"/>
              <p:nvPr/>
            </p:nvSpPr>
            <p:spPr>
              <a:xfrm>
                <a:off x="8691328" y="5653410"/>
                <a:ext cx="2130536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daybreak: nobody leaves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4FA4D8-D052-4953-83F2-225C85D8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28" y="5653410"/>
                <a:ext cx="2130536" cy="651269"/>
              </a:xfrm>
              <a:prstGeom prst="rect">
                <a:avLst/>
              </a:prstGeom>
              <a:blipFill>
                <a:blip r:embed="rId5"/>
                <a:stretch>
                  <a:fillRect l="-1146" t="-3738" r="-2579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C7072F2-F421-4D50-ADE3-EA4641591221}"/>
              </a:ext>
            </a:extLst>
          </p:cNvPr>
          <p:cNvSpPr txBox="1"/>
          <p:nvPr/>
        </p:nvSpPr>
        <p:spPr>
          <a:xfrm>
            <a:off x="6609030" y="4616621"/>
            <a:ext cx="41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There are n+1 blue, n+1 green, n+1 brown</a:t>
            </a:r>
          </a:p>
        </p:txBody>
      </p:sp>
    </p:spTree>
    <p:extLst>
      <p:ext uri="{BB962C8B-B14F-4D97-AF65-F5344CB8AC3E}">
        <p14:creationId xmlns:p14="http://schemas.microsoft.com/office/powerpoint/2010/main" val="3502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F72-3BEA-4EE1-A44B-31573CE7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/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/>
                  <a:t>Theorem:</a:t>
                </a:r>
              </a:p>
              <a:p>
                <a:pPr algn="ctr"/>
                <a:r>
                  <a:rPr lang="en-US" sz="2400"/>
                  <a:t>Let P(n) be the proposition:</a:t>
                </a:r>
              </a:p>
              <a:p>
                <a:pPr algn="ctr"/>
                <a:r>
                  <a:rPr lang="en-US" sz="2400"/>
                  <a:t>Suppose there are n blue-eyed people, n green-eyed people, n brown-eyed people. 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/>
                  <a:t> daybreak after you say “I can see at least one blue-eyed person,” all blue-eyed people leave.</a:t>
                </a:r>
              </a:p>
              <a:p>
                <a:pPr algn="ctr"/>
                <a:endParaRPr lang="en-US" sz="2400"/>
              </a:p>
              <a:p>
                <a:pPr algn="ctr"/>
                <a:r>
                  <a:rPr lang="en-US" sz="240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is true.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blipFill>
                <a:blip r:embed="rId2"/>
                <a:stretch>
                  <a:fillRect t="-2592" b="-3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895512-64C7-47AB-90F1-8704BD884F92}"/>
              </a:ext>
            </a:extLst>
          </p:cNvPr>
          <p:cNvSpPr txBox="1"/>
          <p:nvPr/>
        </p:nvSpPr>
        <p:spPr>
          <a:xfrm>
            <a:off x="1370137" y="4616621"/>
            <a:ext cx="506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Inductive step: </a:t>
            </a:r>
            <a:r>
              <a:rPr lang="en-US">
                <a:solidFill>
                  <a:srgbClr val="FF0000"/>
                </a:solidFill>
              </a:rPr>
              <a:t>Assume P(n)</a:t>
            </a:r>
            <a:r>
              <a:rPr lang="en-US"/>
              <a:t>, and try to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show P(n+1)</a:t>
            </a:r>
            <a:endParaRPr lang="en-US" b="1">
              <a:solidFill>
                <a:schemeClr val="accent1"/>
              </a:solidFill>
            </a:endParaRPr>
          </a:p>
        </p:txBody>
      </p:sp>
      <p:pic>
        <p:nvPicPr>
          <p:cNvPr id="7" name="Google Shape;181;p2">
            <a:extLst>
              <a:ext uri="{FF2B5EF4-FFF2-40B4-BE49-F238E27FC236}">
                <a16:creationId xmlns:a16="http://schemas.microsoft.com/office/drawing/2014/main" id="{6E4E61CE-D097-4008-B17F-46926E4E5F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20" y="5862199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p2">
            <a:extLst>
              <a:ext uri="{FF2B5EF4-FFF2-40B4-BE49-F238E27FC236}">
                <a16:creationId xmlns:a16="http://schemas.microsoft.com/office/drawing/2014/main" id="{4241B663-8DE2-4A23-A557-995E4319D60C}"/>
              </a:ext>
            </a:extLst>
          </p:cNvPr>
          <p:cNvSpPr/>
          <p:nvPr/>
        </p:nvSpPr>
        <p:spPr>
          <a:xfrm>
            <a:off x="1450201" y="5069941"/>
            <a:ext cx="4054305" cy="158572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3;p2">
            <a:extLst>
              <a:ext uri="{FF2B5EF4-FFF2-40B4-BE49-F238E27FC236}">
                <a16:creationId xmlns:a16="http://schemas.microsoft.com/office/drawing/2014/main" id="{2F0E2F30-00CF-44D4-9702-A6B186E868B8}"/>
              </a:ext>
            </a:extLst>
          </p:cNvPr>
          <p:cNvSpPr/>
          <p:nvPr/>
        </p:nvSpPr>
        <p:spPr>
          <a:xfrm>
            <a:off x="1312752" y="5862199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4;p2">
            <a:extLst>
              <a:ext uri="{FF2B5EF4-FFF2-40B4-BE49-F238E27FC236}">
                <a16:creationId xmlns:a16="http://schemas.microsoft.com/office/drawing/2014/main" id="{E22CB873-95E9-47A0-A3CC-0080284943B2}"/>
              </a:ext>
            </a:extLst>
          </p:cNvPr>
          <p:cNvSpPr/>
          <p:nvPr/>
        </p:nvSpPr>
        <p:spPr>
          <a:xfrm>
            <a:off x="1450202" y="5743020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5;p2">
            <a:extLst>
              <a:ext uri="{FF2B5EF4-FFF2-40B4-BE49-F238E27FC236}">
                <a16:creationId xmlns:a16="http://schemas.microsoft.com/office/drawing/2014/main" id="{E8DA7050-CFD3-4989-A866-16B7849B6ED4}"/>
              </a:ext>
            </a:extLst>
          </p:cNvPr>
          <p:cNvSpPr txBox="1"/>
          <p:nvPr/>
        </p:nvSpPr>
        <p:spPr>
          <a:xfrm>
            <a:off x="1705297" y="5202780"/>
            <a:ext cx="356382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were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blue-eyed people, they would have all left (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assuming P(n)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 There must be n+1 blue-eyed people instead.  I have blue eyes!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24B118-6677-4671-8089-D3997481E721}"/>
              </a:ext>
            </a:extLst>
          </p:cNvPr>
          <p:cNvSpPr/>
          <p:nvPr/>
        </p:nvSpPr>
        <p:spPr>
          <a:xfrm>
            <a:off x="1110131" y="5944699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A3A8C65E-3A65-4042-8275-364ED2B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84" y="5294621"/>
            <a:ext cx="2045277" cy="13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4FA4D8-D052-4953-83F2-225C85D83C7D}"/>
                  </a:ext>
                </a:extLst>
              </p:cNvPr>
              <p:cNvSpPr txBox="1"/>
              <p:nvPr/>
            </p:nvSpPr>
            <p:spPr>
              <a:xfrm>
                <a:off x="8691328" y="5653410"/>
                <a:ext cx="21305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/>
                  <a:t> daybreak: blue-eyed people leave.  </a:t>
                </a:r>
                <a:r>
                  <a:rPr lang="en-US">
                    <a:solidFill>
                      <a:schemeClr val="accent1"/>
                    </a:solidFill>
                  </a:rPr>
                  <a:t>P(n+1) is true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4FA4D8-D052-4953-83F2-225C85D8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28" y="5653410"/>
                <a:ext cx="2130536" cy="923330"/>
              </a:xfrm>
              <a:prstGeom prst="rect">
                <a:avLst/>
              </a:prstGeom>
              <a:blipFill>
                <a:blip r:embed="rId5"/>
                <a:stretch>
                  <a:fillRect l="-1719" t="-3289" r="-114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C7072F2-F421-4D50-ADE3-EA4641591221}"/>
              </a:ext>
            </a:extLst>
          </p:cNvPr>
          <p:cNvSpPr txBox="1"/>
          <p:nvPr/>
        </p:nvSpPr>
        <p:spPr>
          <a:xfrm>
            <a:off x="6609030" y="4616621"/>
            <a:ext cx="41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There are n+1 blue, n+1 green, n+1 brown</a:t>
            </a:r>
          </a:p>
        </p:txBody>
      </p:sp>
    </p:spTree>
    <p:extLst>
      <p:ext uri="{BB962C8B-B14F-4D97-AF65-F5344CB8AC3E}">
        <p14:creationId xmlns:p14="http://schemas.microsoft.com/office/powerpoint/2010/main" val="25792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481640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  <a:p>
            <a:r>
              <a:rPr lang="en-US" b="1"/>
              <a:t>On 100</a:t>
            </a:r>
            <a:r>
              <a:rPr lang="en-US" b="1" baseline="30000"/>
              <a:t>th</a:t>
            </a:r>
            <a:r>
              <a:rPr lang="en-US" b="1"/>
              <a:t> day, all blue-eyed people leave.</a:t>
            </a:r>
          </a:p>
        </p:txBody>
      </p:sp>
      <p:pic>
        <p:nvPicPr>
          <p:cNvPr id="4" name="Google Shape;177;p2">
            <a:extLst>
              <a:ext uri="{FF2B5EF4-FFF2-40B4-BE49-F238E27FC236}">
                <a16:creationId xmlns:a16="http://schemas.microsoft.com/office/drawing/2014/main" id="{DFADB381-2472-4820-B801-64FC8FCC1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9632" y="5174733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8;p2">
            <a:extLst>
              <a:ext uri="{FF2B5EF4-FFF2-40B4-BE49-F238E27FC236}">
                <a16:creationId xmlns:a16="http://schemas.microsoft.com/office/drawing/2014/main" id="{A253E11F-7E87-450A-88A1-522306B6A961}"/>
              </a:ext>
            </a:extLst>
          </p:cNvPr>
          <p:cNvSpPr/>
          <p:nvPr/>
        </p:nvSpPr>
        <p:spPr>
          <a:xfrm>
            <a:off x="2602464" y="3974152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see someone with blue eyes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85581" y="3891696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6861591" y="4137096"/>
            <a:ext cx="30000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Yeah we already knew that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EB1319-7A65-4D9E-BF4F-59B84A7C5FF1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2602464" y="4813536"/>
            <a:ext cx="432310" cy="361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oogle Shape;181;p2">
            <a:extLst>
              <a:ext uri="{FF2B5EF4-FFF2-40B4-BE49-F238E27FC236}">
                <a16:creationId xmlns:a16="http://schemas.microsoft.com/office/drawing/2014/main" id="{12D9358C-8DD6-427B-ACF5-CB618C15E6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4150" y="518323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3;p2">
            <a:extLst>
              <a:ext uri="{FF2B5EF4-FFF2-40B4-BE49-F238E27FC236}">
                <a16:creationId xmlns:a16="http://schemas.microsoft.com/office/drawing/2014/main" id="{9239C9BD-1470-4DAB-867C-0C4C6D8E0CA0}"/>
              </a:ext>
            </a:extLst>
          </p:cNvPr>
          <p:cNvSpPr/>
          <p:nvPr/>
        </p:nvSpPr>
        <p:spPr>
          <a:xfrm>
            <a:off x="7782195" y="511162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4;p2">
            <a:extLst>
              <a:ext uri="{FF2B5EF4-FFF2-40B4-BE49-F238E27FC236}">
                <a16:creationId xmlns:a16="http://schemas.microsoft.com/office/drawing/2014/main" id="{043C4400-5302-4173-85EC-95CB83168AF1}"/>
              </a:ext>
            </a:extLst>
          </p:cNvPr>
          <p:cNvSpPr/>
          <p:nvPr/>
        </p:nvSpPr>
        <p:spPr>
          <a:xfrm>
            <a:off x="7796940" y="495755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1241" y="5152872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83;p2">
            <a:extLst>
              <a:ext uri="{FF2B5EF4-FFF2-40B4-BE49-F238E27FC236}">
                <a16:creationId xmlns:a16="http://schemas.microsoft.com/office/drawing/2014/main" id="{7D0A3054-3C02-4A1F-AE6B-594BFF9E5B90}"/>
              </a:ext>
            </a:extLst>
          </p:cNvPr>
          <p:cNvSpPr/>
          <p:nvPr/>
        </p:nvSpPr>
        <p:spPr>
          <a:xfrm>
            <a:off x="8588267" y="511162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3;p2">
            <a:extLst>
              <a:ext uri="{FF2B5EF4-FFF2-40B4-BE49-F238E27FC236}">
                <a16:creationId xmlns:a16="http://schemas.microsoft.com/office/drawing/2014/main" id="{242D25E7-E06C-4325-BDF9-06ECE76EC3D1}"/>
              </a:ext>
            </a:extLst>
          </p:cNvPr>
          <p:cNvSpPr/>
          <p:nvPr/>
        </p:nvSpPr>
        <p:spPr>
          <a:xfrm>
            <a:off x="8528717" y="4919891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4393" y="5087185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83;p2">
            <a:extLst>
              <a:ext uri="{FF2B5EF4-FFF2-40B4-BE49-F238E27FC236}">
                <a16:creationId xmlns:a16="http://schemas.microsoft.com/office/drawing/2014/main" id="{E77AAB30-9E9F-49B9-BBF1-A00313C00302}"/>
              </a:ext>
            </a:extLst>
          </p:cNvPr>
          <p:cNvSpPr/>
          <p:nvPr/>
        </p:nvSpPr>
        <p:spPr>
          <a:xfrm>
            <a:off x="9394339" y="507499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83;p2">
            <a:extLst>
              <a:ext uri="{FF2B5EF4-FFF2-40B4-BE49-F238E27FC236}">
                <a16:creationId xmlns:a16="http://schemas.microsoft.com/office/drawing/2014/main" id="{138E48CD-5320-44BE-B9C6-CF67DC6202A0}"/>
              </a:ext>
            </a:extLst>
          </p:cNvPr>
          <p:cNvSpPr/>
          <p:nvPr/>
        </p:nvSpPr>
        <p:spPr>
          <a:xfrm>
            <a:off x="9260494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C9CBC-0713-449C-8687-CB4D1C1EF737}"/>
              </a:ext>
            </a:extLst>
          </p:cNvPr>
          <p:cNvSpPr txBox="1"/>
          <p:nvPr/>
        </p:nvSpPr>
        <p:spPr>
          <a:xfrm>
            <a:off x="1905695" y="5787568"/>
            <a:ext cx="795589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You said something that the islanders already knew, so they gained no information.</a:t>
            </a:r>
          </a:p>
          <a:p>
            <a:pPr algn="ctr"/>
            <a:r>
              <a:rPr lang="en-US"/>
              <a:t>But their behavior changed, so they must have gained some information.</a:t>
            </a:r>
          </a:p>
          <a:p>
            <a:pPr algn="ctr"/>
            <a:r>
              <a:rPr lang="en-US" b="1"/>
              <a:t>Which is it?  Can you explain the paradox?  It’s tricky!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2E98-7D81-4230-BFFE-886DFAB6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67"/>
            <a:ext cx="10515600" cy="52600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300 people live on an island.  100 have blue eyes, 100 have green eyes, and 100 have brown eyes.  </a:t>
            </a:r>
            <a:r>
              <a:rPr lang="en-US" b="1">
                <a:solidFill>
                  <a:srgbClr val="0070C0"/>
                </a:solidFill>
              </a:rPr>
              <a:t>Nobody knows their own eye color</a:t>
            </a:r>
            <a:r>
              <a:rPr lang="en-US"/>
              <a:t>, but they can see everyone else’s eye color.</a:t>
            </a:r>
          </a:p>
          <a:p>
            <a:endParaRPr lang="en-US"/>
          </a:p>
          <a:p>
            <a:r>
              <a:rPr lang="en-US"/>
              <a:t>Island customs forbid you from learning your eye color, including using a reflective surface or by asking a friend.  </a:t>
            </a:r>
            <a:r>
              <a:rPr lang="en-US" b="1">
                <a:solidFill>
                  <a:srgbClr val="0070C0"/>
                </a:solidFill>
              </a:rPr>
              <a:t>If you accidentally learn your eye color by any means, you must leave the island at daybreak, never to return.</a:t>
            </a:r>
            <a:r>
              <a:rPr lang="en-US">
                <a:solidFill>
                  <a:srgbClr val="0070C0"/>
                </a:solidFill>
              </a:rPr>
              <a:t>  </a:t>
            </a:r>
            <a:r>
              <a:rPr lang="en-US"/>
              <a:t>All islanders learn who (if anyone) has departed each morning.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/>
              <a:t>One day, you visit the island.  While greeted by all the islanders, you announce: </a:t>
            </a:r>
            <a:r>
              <a:rPr lang="en-US" b="1">
                <a:solidFill>
                  <a:srgbClr val="0070C0"/>
                </a:solidFill>
              </a:rPr>
              <a:t>“I can see at least one person with blue eyes.”</a:t>
            </a:r>
            <a:r>
              <a:rPr lang="en-US" b="1">
                <a:solidFill>
                  <a:schemeClr val="accent1"/>
                </a:solidFill>
              </a:rPr>
              <a:t>  </a:t>
            </a:r>
            <a:r>
              <a:rPr lang="en-US"/>
              <a:t>Of course, everyone already knew this, even before you said it out loud.</a:t>
            </a:r>
          </a:p>
          <a:p>
            <a:endParaRPr lang="en-US"/>
          </a:p>
          <a:p>
            <a:r>
              <a:rPr lang="en-US" b="1"/>
              <a:t>What happens in the following days?</a:t>
            </a:r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0324D5-398C-480A-8416-94F6ABE6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 Blue Eyes Paradox</a:t>
            </a:r>
          </a:p>
        </p:txBody>
      </p:sp>
    </p:spTree>
    <p:extLst>
      <p:ext uri="{BB962C8B-B14F-4D97-AF65-F5344CB8AC3E}">
        <p14:creationId xmlns:p14="http://schemas.microsoft.com/office/powerpoint/2010/main" val="29483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4" name="Google Shape;177;p2">
            <a:extLst>
              <a:ext uri="{FF2B5EF4-FFF2-40B4-BE49-F238E27FC236}">
                <a16:creationId xmlns:a16="http://schemas.microsoft.com/office/drawing/2014/main" id="{DFADB381-2472-4820-B801-64FC8FCC1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9632" y="5174733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8;p2">
            <a:extLst>
              <a:ext uri="{FF2B5EF4-FFF2-40B4-BE49-F238E27FC236}">
                <a16:creationId xmlns:a16="http://schemas.microsoft.com/office/drawing/2014/main" id="{A253E11F-7E87-450A-88A1-522306B6A961}"/>
              </a:ext>
            </a:extLst>
          </p:cNvPr>
          <p:cNvSpPr/>
          <p:nvPr/>
        </p:nvSpPr>
        <p:spPr>
          <a:xfrm>
            <a:off x="2602464" y="3974152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see someone with blue eyes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85581" y="3891696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6861591" y="4137096"/>
            <a:ext cx="30000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Yeah we already knew that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EB1319-7A65-4D9E-BF4F-59B84A7C5FF1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2602464" y="4813536"/>
            <a:ext cx="432310" cy="361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oogle Shape;181;p2">
            <a:extLst>
              <a:ext uri="{FF2B5EF4-FFF2-40B4-BE49-F238E27FC236}">
                <a16:creationId xmlns:a16="http://schemas.microsoft.com/office/drawing/2014/main" id="{12D9358C-8DD6-427B-ACF5-CB618C15E6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4150" y="518323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3;p2">
            <a:extLst>
              <a:ext uri="{FF2B5EF4-FFF2-40B4-BE49-F238E27FC236}">
                <a16:creationId xmlns:a16="http://schemas.microsoft.com/office/drawing/2014/main" id="{9239C9BD-1470-4DAB-867C-0C4C6D8E0CA0}"/>
              </a:ext>
            </a:extLst>
          </p:cNvPr>
          <p:cNvSpPr/>
          <p:nvPr/>
        </p:nvSpPr>
        <p:spPr>
          <a:xfrm>
            <a:off x="7782195" y="511162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4;p2">
            <a:extLst>
              <a:ext uri="{FF2B5EF4-FFF2-40B4-BE49-F238E27FC236}">
                <a16:creationId xmlns:a16="http://schemas.microsoft.com/office/drawing/2014/main" id="{043C4400-5302-4173-85EC-95CB83168AF1}"/>
              </a:ext>
            </a:extLst>
          </p:cNvPr>
          <p:cNvSpPr/>
          <p:nvPr/>
        </p:nvSpPr>
        <p:spPr>
          <a:xfrm>
            <a:off x="7796940" y="495755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1241" y="5152872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83;p2">
            <a:extLst>
              <a:ext uri="{FF2B5EF4-FFF2-40B4-BE49-F238E27FC236}">
                <a16:creationId xmlns:a16="http://schemas.microsoft.com/office/drawing/2014/main" id="{7D0A3054-3C02-4A1F-AE6B-594BFF9E5B90}"/>
              </a:ext>
            </a:extLst>
          </p:cNvPr>
          <p:cNvSpPr/>
          <p:nvPr/>
        </p:nvSpPr>
        <p:spPr>
          <a:xfrm>
            <a:off x="8588267" y="5111622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3;p2">
            <a:extLst>
              <a:ext uri="{FF2B5EF4-FFF2-40B4-BE49-F238E27FC236}">
                <a16:creationId xmlns:a16="http://schemas.microsoft.com/office/drawing/2014/main" id="{242D25E7-E06C-4325-BDF9-06ECE76EC3D1}"/>
              </a:ext>
            </a:extLst>
          </p:cNvPr>
          <p:cNvSpPr/>
          <p:nvPr/>
        </p:nvSpPr>
        <p:spPr>
          <a:xfrm>
            <a:off x="8528717" y="4919891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4393" y="5087185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83;p2">
            <a:extLst>
              <a:ext uri="{FF2B5EF4-FFF2-40B4-BE49-F238E27FC236}">
                <a16:creationId xmlns:a16="http://schemas.microsoft.com/office/drawing/2014/main" id="{E77AAB30-9E9F-49B9-BBF1-A00313C00302}"/>
              </a:ext>
            </a:extLst>
          </p:cNvPr>
          <p:cNvSpPr/>
          <p:nvPr/>
        </p:nvSpPr>
        <p:spPr>
          <a:xfrm>
            <a:off x="9394339" y="507499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83;p2">
            <a:extLst>
              <a:ext uri="{FF2B5EF4-FFF2-40B4-BE49-F238E27FC236}">
                <a16:creationId xmlns:a16="http://schemas.microsoft.com/office/drawing/2014/main" id="{138E48CD-5320-44BE-B9C6-CF67DC6202A0}"/>
              </a:ext>
            </a:extLst>
          </p:cNvPr>
          <p:cNvSpPr/>
          <p:nvPr/>
        </p:nvSpPr>
        <p:spPr>
          <a:xfrm>
            <a:off x="9260494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3C9CBC-0713-449C-8687-CB4D1C1EF737}"/>
              </a:ext>
            </a:extLst>
          </p:cNvPr>
          <p:cNvSpPr txBox="1"/>
          <p:nvPr/>
        </p:nvSpPr>
        <p:spPr>
          <a:xfrm>
            <a:off x="2602463" y="6150836"/>
            <a:ext cx="6548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No new information was given, so nothing new will happen … right?</a:t>
            </a:r>
          </a:p>
        </p:txBody>
      </p:sp>
    </p:spTree>
    <p:extLst>
      <p:ext uri="{BB962C8B-B14F-4D97-AF65-F5344CB8AC3E}">
        <p14:creationId xmlns:p14="http://schemas.microsoft.com/office/powerpoint/2010/main" val="40511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4" name="Google Shape;177;p2">
            <a:extLst>
              <a:ext uri="{FF2B5EF4-FFF2-40B4-BE49-F238E27FC236}">
                <a16:creationId xmlns:a16="http://schemas.microsoft.com/office/drawing/2014/main" id="{DFADB381-2472-4820-B801-64FC8FCC1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9632" y="5174733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8;p2">
            <a:extLst>
              <a:ext uri="{FF2B5EF4-FFF2-40B4-BE49-F238E27FC236}">
                <a16:creationId xmlns:a16="http://schemas.microsoft.com/office/drawing/2014/main" id="{A253E11F-7E87-450A-88A1-522306B6A961}"/>
              </a:ext>
            </a:extLst>
          </p:cNvPr>
          <p:cNvSpPr/>
          <p:nvPr/>
        </p:nvSpPr>
        <p:spPr>
          <a:xfrm>
            <a:off x="2602464" y="3974152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see someone with blue eyes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85581" y="3891696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7147949" y="4062591"/>
            <a:ext cx="2427264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not the other two – must be me!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EB1319-7A65-4D9E-BF4F-59B84A7C5FF1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2602464" y="4813536"/>
            <a:ext cx="432310" cy="361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90067" y="5087185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3420" y="5073072"/>
            <a:ext cx="1025663" cy="88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F6043-9006-4C09-B996-2D9119C32283}"/>
              </a:ext>
            </a:extLst>
          </p:cNvPr>
          <p:cNvCxnSpPr/>
          <p:nvPr/>
        </p:nvCxnSpPr>
        <p:spPr>
          <a:xfrm>
            <a:off x="1041149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10E29-4E02-45B8-9F25-82547510BF1E}"/>
              </a:ext>
            </a:extLst>
          </p:cNvPr>
          <p:cNvCxnSpPr/>
          <p:nvPr/>
        </p:nvCxnSpPr>
        <p:spPr>
          <a:xfrm>
            <a:off x="5312876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B876D-C367-457D-A66B-91CD5C9C28E4}"/>
              </a:ext>
            </a:extLst>
          </p:cNvPr>
          <p:cNvCxnSpPr/>
          <p:nvPr/>
        </p:nvCxnSpPr>
        <p:spPr>
          <a:xfrm>
            <a:off x="8211241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25BB4-46E8-43CC-914E-1C2552F04224}"/>
              </a:ext>
            </a:extLst>
          </p:cNvPr>
          <p:cNvCxnSpPr/>
          <p:nvPr/>
        </p:nvCxnSpPr>
        <p:spPr>
          <a:xfrm>
            <a:off x="2499659" y="2180376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8CEAC-670D-454C-83AD-8438EC1F1762}"/>
              </a:ext>
            </a:extLst>
          </p:cNvPr>
          <p:cNvSpPr txBox="1"/>
          <p:nvPr/>
        </p:nvSpPr>
        <p:spPr>
          <a:xfrm>
            <a:off x="1178888" y="1274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DE418-2B28-4282-AB2D-4D707E49800A}"/>
              </a:ext>
            </a:extLst>
          </p:cNvPr>
          <p:cNvSpPr txBox="1"/>
          <p:nvPr/>
        </p:nvSpPr>
        <p:spPr>
          <a:xfrm>
            <a:off x="5450615" y="1198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461EE-DE88-4BF4-B9FB-E60EC66F94DB}"/>
              </a:ext>
            </a:extLst>
          </p:cNvPr>
          <p:cNvSpPr txBox="1"/>
          <p:nvPr/>
        </p:nvSpPr>
        <p:spPr>
          <a:xfrm>
            <a:off x="8335388" y="12155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95E9-63E4-4750-8681-A139308A82DF}"/>
              </a:ext>
            </a:extLst>
          </p:cNvPr>
          <p:cNvSpPr txBox="1"/>
          <p:nvPr/>
        </p:nvSpPr>
        <p:spPr>
          <a:xfrm>
            <a:off x="2598182" y="1671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B82180-5700-4929-8B72-D96CEF7935DD}"/>
              </a:ext>
            </a:extLst>
          </p:cNvPr>
          <p:cNvSpPr/>
          <p:nvPr/>
        </p:nvSpPr>
        <p:spPr>
          <a:xfrm>
            <a:off x="7024529" y="5087185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85581" y="3891696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7147949" y="4062591"/>
            <a:ext cx="2427264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not the other two – must be me!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90067" y="5087185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3420" y="5073072"/>
            <a:ext cx="1025663" cy="88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F6043-9006-4C09-B996-2D9119C32283}"/>
              </a:ext>
            </a:extLst>
          </p:cNvPr>
          <p:cNvCxnSpPr/>
          <p:nvPr/>
        </p:nvCxnSpPr>
        <p:spPr>
          <a:xfrm>
            <a:off x="1041149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10E29-4E02-45B8-9F25-82547510BF1E}"/>
              </a:ext>
            </a:extLst>
          </p:cNvPr>
          <p:cNvCxnSpPr/>
          <p:nvPr/>
        </p:nvCxnSpPr>
        <p:spPr>
          <a:xfrm>
            <a:off x="5312876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B876D-C367-457D-A66B-91CD5C9C28E4}"/>
              </a:ext>
            </a:extLst>
          </p:cNvPr>
          <p:cNvCxnSpPr/>
          <p:nvPr/>
        </p:nvCxnSpPr>
        <p:spPr>
          <a:xfrm>
            <a:off x="8211241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25BB4-46E8-43CC-914E-1C2552F04224}"/>
              </a:ext>
            </a:extLst>
          </p:cNvPr>
          <p:cNvCxnSpPr/>
          <p:nvPr/>
        </p:nvCxnSpPr>
        <p:spPr>
          <a:xfrm>
            <a:off x="2499659" y="2180376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8CEAC-670D-454C-83AD-8438EC1F1762}"/>
              </a:ext>
            </a:extLst>
          </p:cNvPr>
          <p:cNvSpPr txBox="1"/>
          <p:nvPr/>
        </p:nvSpPr>
        <p:spPr>
          <a:xfrm>
            <a:off x="1178888" y="1274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DE418-2B28-4282-AB2D-4D707E49800A}"/>
              </a:ext>
            </a:extLst>
          </p:cNvPr>
          <p:cNvSpPr txBox="1"/>
          <p:nvPr/>
        </p:nvSpPr>
        <p:spPr>
          <a:xfrm>
            <a:off x="5450615" y="1198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461EE-DE88-4BF4-B9FB-E60EC66F94DB}"/>
              </a:ext>
            </a:extLst>
          </p:cNvPr>
          <p:cNvSpPr txBox="1"/>
          <p:nvPr/>
        </p:nvSpPr>
        <p:spPr>
          <a:xfrm>
            <a:off x="8335388" y="12155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95E9-63E4-4750-8681-A139308A82DF}"/>
              </a:ext>
            </a:extLst>
          </p:cNvPr>
          <p:cNvSpPr txBox="1"/>
          <p:nvPr/>
        </p:nvSpPr>
        <p:spPr>
          <a:xfrm>
            <a:off x="2598182" y="1671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B82180-5700-4929-8B72-D96CEF7935DD}"/>
              </a:ext>
            </a:extLst>
          </p:cNvPr>
          <p:cNvSpPr/>
          <p:nvPr/>
        </p:nvSpPr>
        <p:spPr>
          <a:xfrm>
            <a:off x="7024529" y="5087185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8B2943B6-E6DC-43BF-9287-C2EA490B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6" y="4083664"/>
            <a:ext cx="3365892" cy="22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6545A5-4C9A-4430-B641-70777743E37B}"/>
              </a:ext>
            </a:extLst>
          </p:cNvPr>
          <p:cNvSpPr txBox="1"/>
          <p:nvPr/>
        </p:nvSpPr>
        <p:spPr>
          <a:xfrm>
            <a:off x="4095977" y="4562340"/>
            <a:ext cx="249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Next daybreak:</a:t>
            </a:r>
          </a:p>
          <a:p>
            <a:pPr algn="ctr"/>
            <a:r>
              <a:rPr lang="en-US" b="1"/>
              <a:t>Blue-eyed person leaves</a:t>
            </a:r>
          </a:p>
        </p:txBody>
      </p:sp>
    </p:spTree>
    <p:extLst>
      <p:ext uri="{BB962C8B-B14F-4D97-AF65-F5344CB8AC3E}">
        <p14:creationId xmlns:p14="http://schemas.microsoft.com/office/powerpoint/2010/main" val="365291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4" name="Google Shape;177;p2">
            <a:extLst>
              <a:ext uri="{FF2B5EF4-FFF2-40B4-BE49-F238E27FC236}">
                <a16:creationId xmlns:a16="http://schemas.microsoft.com/office/drawing/2014/main" id="{DFADB381-2472-4820-B801-64FC8FCC11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9632" y="5174733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8;p2">
            <a:extLst>
              <a:ext uri="{FF2B5EF4-FFF2-40B4-BE49-F238E27FC236}">
                <a16:creationId xmlns:a16="http://schemas.microsoft.com/office/drawing/2014/main" id="{A253E11F-7E87-450A-88A1-522306B6A961}"/>
              </a:ext>
            </a:extLst>
          </p:cNvPr>
          <p:cNvSpPr/>
          <p:nvPr/>
        </p:nvSpPr>
        <p:spPr>
          <a:xfrm>
            <a:off x="2602464" y="3974152"/>
            <a:ext cx="2952000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can see someone with blue eyes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53473" y="3891696"/>
            <a:ext cx="3578968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7147949" y="4062591"/>
            <a:ext cx="29520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just the other person?  Or is it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and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other person?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EB1319-7A65-4D9E-BF4F-59B84A7C5FF1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2602464" y="4813536"/>
            <a:ext cx="432310" cy="361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2441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5794" y="5043279"/>
            <a:ext cx="1025663" cy="88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F6043-9006-4C09-B996-2D9119C32283}"/>
              </a:ext>
            </a:extLst>
          </p:cNvPr>
          <p:cNvCxnSpPr/>
          <p:nvPr/>
        </p:nvCxnSpPr>
        <p:spPr>
          <a:xfrm>
            <a:off x="1041149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10E29-4E02-45B8-9F25-82547510BF1E}"/>
              </a:ext>
            </a:extLst>
          </p:cNvPr>
          <p:cNvCxnSpPr/>
          <p:nvPr/>
        </p:nvCxnSpPr>
        <p:spPr>
          <a:xfrm>
            <a:off x="5312876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B876D-C367-457D-A66B-91CD5C9C28E4}"/>
              </a:ext>
            </a:extLst>
          </p:cNvPr>
          <p:cNvCxnSpPr/>
          <p:nvPr/>
        </p:nvCxnSpPr>
        <p:spPr>
          <a:xfrm>
            <a:off x="8211241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25BB4-46E8-43CC-914E-1C2552F04224}"/>
              </a:ext>
            </a:extLst>
          </p:cNvPr>
          <p:cNvCxnSpPr/>
          <p:nvPr/>
        </p:nvCxnSpPr>
        <p:spPr>
          <a:xfrm>
            <a:off x="2499659" y="2180376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8CEAC-670D-454C-83AD-8438EC1F1762}"/>
              </a:ext>
            </a:extLst>
          </p:cNvPr>
          <p:cNvSpPr txBox="1"/>
          <p:nvPr/>
        </p:nvSpPr>
        <p:spPr>
          <a:xfrm>
            <a:off x="1178888" y="1274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DE418-2B28-4282-AB2D-4D707E49800A}"/>
              </a:ext>
            </a:extLst>
          </p:cNvPr>
          <p:cNvSpPr txBox="1"/>
          <p:nvPr/>
        </p:nvSpPr>
        <p:spPr>
          <a:xfrm>
            <a:off x="5450615" y="1198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461EE-DE88-4BF4-B9FB-E60EC66F94DB}"/>
              </a:ext>
            </a:extLst>
          </p:cNvPr>
          <p:cNvSpPr txBox="1"/>
          <p:nvPr/>
        </p:nvSpPr>
        <p:spPr>
          <a:xfrm>
            <a:off x="8335388" y="12155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95E9-63E4-4750-8681-A139308A82DF}"/>
              </a:ext>
            </a:extLst>
          </p:cNvPr>
          <p:cNvSpPr txBox="1"/>
          <p:nvPr/>
        </p:nvSpPr>
        <p:spPr>
          <a:xfrm>
            <a:off x="2598182" y="1671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2" name="Google Shape;181;p2">
            <a:extLst>
              <a:ext uri="{FF2B5EF4-FFF2-40B4-BE49-F238E27FC236}">
                <a16:creationId xmlns:a16="http://schemas.microsoft.com/office/drawing/2014/main" id="{7FFB45F3-000F-4BE5-AD3B-78F23A488B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1888" y="5927551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81;p2">
            <a:extLst>
              <a:ext uri="{FF2B5EF4-FFF2-40B4-BE49-F238E27FC236}">
                <a16:creationId xmlns:a16="http://schemas.microsoft.com/office/drawing/2014/main" id="{684EA3AF-29AF-44E5-8CA0-AF984A10F5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5241" y="5913438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81;p2">
            <a:extLst>
              <a:ext uri="{FF2B5EF4-FFF2-40B4-BE49-F238E27FC236}">
                <a16:creationId xmlns:a16="http://schemas.microsoft.com/office/drawing/2014/main" id="{F3497501-D977-4D80-89F6-E4ABE8EB53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3673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83;p2">
            <a:extLst>
              <a:ext uri="{FF2B5EF4-FFF2-40B4-BE49-F238E27FC236}">
                <a16:creationId xmlns:a16="http://schemas.microsoft.com/office/drawing/2014/main" id="{3BF85278-34AD-43F5-991B-3559827A8919}"/>
              </a:ext>
            </a:extLst>
          </p:cNvPr>
          <p:cNvSpPr/>
          <p:nvPr/>
        </p:nvSpPr>
        <p:spPr>
          <a:xfrm>
            <a:off x="9019672" y="5038423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4;p2">
            <a:extLst>
              <a:ext uri="{FF2B5EF4-FFF2-40B4-BE49-F238E27FC236}">
                <a16:creationId xmlns:a16="http://schemas.microsoft.com/office/drawing/2014/main" id="{5CE9D8B7-3573-412B-B467-B07A583C0CBC}"/>
              </a:ext>
            </a:extLst>
          </p:cNvPr>
          <p:cNvSpPr/>
          <p:nvPr/>
        </p:nvSpPr>
        <p:spPr>
          <a:xfrm>
            <a:off x="8814390" y="494666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14F048-5EBD-41E8-B99D-C5A7AD69B0F2}"/>
              </a:ext>
            </a:extLst>
          </p:cNvPr>
          <p:cNvSpPr/>
          <p:nvPr/>
        </p:nvSpPr>
        <p:spPr>
          <a:xfrm>
            <a:off x="7024529" y="5087185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CA4E99-38C8-451B-A7B9-683D5EDBEB87}"/>
              </a:ext>
            </a:extLst>
          </p:cNvPr>
          <p:cNvSpPr/>
          <p:nvPr/>
        </p:nvSpPr>
        <p:spPr>
          <a:xfrm>
            <a:off x="9060155" y="5158943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/>
      <p:bldP spid="26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53473" y="3891696"/>
            <a:ext cx="3578968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7147949" y="4062591"/>
            <a:ext cx="29520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just the other person?  Or is it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and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other person?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2441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5794" y="5043279"/>
            <a:ext cx="1025663" cy="88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F6043-9006-4C09-B996-2D9119C32283}"/>
              </a:ext>
            </a:extLst>
          </p:cNvPr>
          <p:cNvCxnSpPr/>
          <p:nvPr/>
        </p:nvCxnSpPr>
        <p:spPr>
          <a:xfrm>
            <a:off x="1041149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10E29-4E02-45B8-9F25-82547510BF1E}"/>
              </a:ext>
            </a:extLst>
          </p:cNvPr>
          <p:cNvCxnSpPr/>
          <p:nvPr/>
        </p:nvCxnSpPr>
        <p:spPr>
          <a:xfrm>
            <a:off x="5312876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B876D-C367-457D-A66B-91CD5C9C28E4}"/>
              </a:ext>
            </a:extLst>
          </p:cNvPr>
          <p:cNvCxnSpPr/>
          <p:nvPr/>
        </p:nvCxnSpPr>
        <p:spPr>
          <a:xfrm>
            <a:off x="8211241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25BB4-46E8-43CC-914E-1C2552F04224}"/>
              </a:ext>
            </a:extLst>
          </p:cNvPr>
          <p:cNvCxnSpPr/>
          <p:nvPr/>
        </p:nvCxnSpPr>
        <p:spPr>
          <a:xfrm>
            <a:off x="2499659" y="2180376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8CEAC-670D-454C-83AD-8438EC1F1762}"/>
              </a:ext>
            </a:extLst>
          </p:cNvPr>
          <p:cNvSpPr txBox="1"/>
          <p:nvPr/>
        </p:nvSpPr>
        <p:spPr>
          <a:xfrm>
            <a:off x="1178888" y="1274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DE418-2B28-4282-AB2D-4D707E49800A}"/>
              </a:ext>
            </a:extLst>
          </p:cNvPr>
          <p:cNvSpPr txBox="1"/>
          <p:nvPr/>
        </p:nvSpPr>
        <p:spPr>
          <a:xfrm>
            <a:off x="5450615" y="1198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461EE-DE88-4BF4-B9FB-E60EC66F94DB}"/>
              </a:ext>
            </a:extLst>
          </p:cNvPr>
          <p:cNvSpPr txBox="1"/>
          <p:nvPr/>
        </p:nvSpPr>
        <p:spPr>
          <a:xfrm>
            <a:off x="8335388" y="12155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95E9-63E4-4750-8681-A139308A82DF}"/>
              </a:ext>
            </a:extLst>
          </p:cNvPr>
          <p:cNvSpPr txBox="1"/>
          <p:nvPr/>
        </p:nvSpPr>
        <p:spPr>
          <a:xfrm>
            <a:off x="2598182" y="1671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2" name="Google Shape;181;p2">
            <a:extLst>
              <a:ext uri="{FF2B5EF4-FFF2-40B4-BE49-F238E27FC236}">
                <a16:creationId xmlns:a16="http://schemas.microsoft.com/office/drawing/2014/main" id="{7FFB45F3-000F-4BE5-AD3B-78F23A488B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1888" y="5927551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81;p2">
            <a:extLst>
              <a:ext uri="{FF2B5EF4-FFF2-40B4-BE49-F238E27FC236}">
                <a16:creationId xmlns:a16="http://schemas.microsoft.com/office/drawing/2014/main" id="{684EA3AF-29AF-44E5-8CA0-AF984A10F5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5241" y="5913438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81;p2">
            <a:extLst>
              <a:ext uri="{FF2B5EF4-FFF2-40B4-BE49-F238E27FC236}">
                <a16:creationId xmlns:a16="http://schemas.microsoft.com/office/drawing/2014/main" id="{F3497501-D977-4D80-89F6-E4ABE8EB53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3673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83;p2">
            <a:extLst>
              <a:ext uri="{FF2B5EF4-FFF2-40B4-BE49-F238E27FC236}">
                <a16:creationId xmlns:a16="http://schemas.microsoft.com/office/drawing/2014/main" id="{3BF85278-34AD-43F5-991B-3559827A8919}"/>
              </a:ext>
            </a:extLst>
          </p:cNvPr>
          <p:cNvSpPr/>
          <p:nvPr/>
        </p:nvSpPr>
        <p:spPr>
          <a:xfrm>
            <a:off x="9019672" y="5038423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4;p2">
            <a:extLst>
              <a:ext uri="{FF2B5EF4-FFF2-40B4-BE49-F238E27FC236}">
                <a16:creationId xmlns:a16="http://schemas.microsoft.com/office/drawing/2014/main" id="{5CE9D8B7-3573-412B-B467-B07A583C0CBC}"/>
              </a:ext>
            </a:extLst>
          </p:cNvPr>
          <p:cNvSpPr/>
          <p:nvPr/>
        </p:nvSpPr>
        <p:spPr>
          <a:xfrm>
            <a:off x="8814390" y="494666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14F048-5EBD-41E8-B99D-C5A7AD69B0F2}"/>
              </a:ext>
            </a:extLst>
          </p:cNvPr>
          <p:cNvSpPr/>
          <p:nvPr/>
        </p:nvSpPr>
        <p:spPr>
          <a:xfrm>
            <a:off x="7024529" y="5087185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CA4E99-38C8-451B-A7B9-683D5EDBEB87}"/>
              </a:ext>
            </a:extLst>
          </p:cNvPr>
          <p:cNvSpPr/>
          <p:nvPr/>
        </p:nvSpPr>
        <p:spPr>
          <a:xfrm>
            <a:off x="9060155" y="5158943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58B7CF18-7F66-42C7-9583-E2D5262D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6" y="4083664"/>
            <a:ext cx="3365892" cy="22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5B03A-73FB-420B-A04C-8B76DBCD66FF}"/>
              </a:ext>
            </a:extLst>
          </p:cNvPr>
          <p:cNvSpPr txBox="1"/>
          <p:nvPr/>
        </p:nvSpPr>
        <p:spPr>
          <a:xfrm>
            <a:off x="4249185" y="4618008"/>
            <a:ext cx="197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1st daybreak:</a:t>
            </a:r>
          </a:p>
          <a:p>
            <a:pPr algn="ctr"/>
            <a:r>
              <a:rPr lang="en-US" b="1"/>
              <a:t>Neither one leaves</a:t>
            </a:r>
            <a:endParaRPr lang="en-US"/>
          </a:p>
          <a:p>
            <a:pPr algn="ctr"/>
            <a:r>
              <a:rPr lang="en-US" b="1"/>
              <a:t>(they aren’t sure)</a:t>
            </a:r>
          </a:p>
        </p:txBody>
      </p:sp>
    </p:spTree>
    <p:extLst>
      <p:ext uri="{BB962C8B-B14F-4D97-AF65-F5344CB8AC3E}">
        <p14:creationId xmlns:p14="http://schemas.microsoft.com/office/powerpoint/2010/main" val="339759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1530-A48E-44B5-B056-8C87992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ABB-2A3B-4C25-BF1A-092E2FB5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1572128"/>
            <a:ext cx="10515600" cy="2013044"/>
          </a:xfrm>
        </p:spPr>
        <p:txBody>
          <a:bodyPr>
            <a:normAutofit/>
          </a:bodyPr>
          <a:lstStyle/>
          <a:p>
            <a:r>
              <a:rPr lang="en-US"/>
              <a:t>300 people live on an island.  100 have blue eyes, 100 have green eyes, and 100 have brown eyes.</a:t>
            </a:r>
          </a:p>
          <a:p>
            <a:r>
              <a:rPr lang="en-US"/>
              <a:t>Nobody knows their own eye color.</a:t>
            </a:r>
          </a:p>
          <a:p>
            <a:r>
              <a:rPr lang="en-US"/>
              <a:t>Each daybreak, everyone who has learned their eye color must leave.</a:t>
            </a:r>
          </a:p>
        </p:txBody>
      </p:sp>
      <p:pic>
        <p:nvPicPr>
          <p:cNvPr id="8" name="Google Shape;181;p2">
            <a:extLst>
              <a:ext uri="{FF2B5EF4-FFF2-40B4-BE49-F238E27FC236}">
                <a16:creationId xmlns:a16="http://schemas.microsoft.com/office/drawing/2014/main" id="{1B46689C-2A66-4F65-B996-699D85404D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14319" y="5029166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2;p2">
            <a:extLst>
              <a:ext uri="{FF2B5EF4-FFF2-40B4-BE49-F238E27FC236}">
                <a16:creationId xmlns:a16="http://schemas.microsoft.com/office/drawing/2014/main" id="{E5EAA7A3-CEF9-48E1-AE9E-183F7118440B}"/>
              </a:ext>
            </a:extLst>
          </p:cNvPr>
          <p:cNvSpPr/>
          <p:nvPr/>
        </p:nvSpPr>
        <p:spPr>
          <a:xfrm>
            <a:off x="6853473" y="3891696"/>
            <a:ext cx="3578968" cy="9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3;p2">
            <a:extLst>
              <a:ext uri="{FF2B5EF4-FFF2-40B4-BE49-F238E27FC236}">
                <a16:creationId xmlns:a16="http://schemas.microsoft.com/office/drawing/2014/main" id="{BF33AE66-2A58-4C83-B6C8-A34CCF7DC50F}"/>
              </a:ext>
            </a:extLst>
          </p:cNvPr>
          <p:cNvSpPr/>
          <p:nvPr/>
        </p:nvSpPr>
        <p:spPr>
          <a:xfrm>
            <a:off x="7227150" y="5004685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4;p2">
            <a:extLst>
              <a:ext uri="{FF2B5EF4-FFF2-40B4-BE49-F238E27FC236}">
                <a16:creationId xmlns:a16="http://schemas.microsoft.com/office/drawing/2014/main" id="{EA171CEE-29A1-4B76-830F-1B3929ABC1B9}"/>
              </a:ext>
            </a:extLst>
          </p:cNvPr>
          <p:cNvSpPr/>
          <p:nvPr/>
        </p:nvSpPr>
        <p:spPr>
          <a:xfrm>
            <a:off x="7364600" y="488550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5;p2">
            <a:extLst>
              <a:ext uri="{FF2B5EF4-FFF2-40B4-BE49-F238E27FC236}">
                <a16:creationId xmlns:a16="http://schemas.microsoft.com/office/drawing/2014/main" id="{3A0D84B0-DECC-40EC-AF4B-1A0F71A2BCC6}"/>
              </a:ext>
            </a:extLst>
          </p:cNvPr>
          <p:cNvSpPr txBox="1"/>
          <p:nvPr/>
        </p:nvSpPr>
        <p:spPr>
          <a:xfrm>
            <a:off x="7147949" y="4062591"/>
            <a:ext cx="29520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person didn’t leave –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must have blue eyes too!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81;p2">
            <a:extLst>
              <a:ext uri="{FF2B5EF4-FFF2-40B4-BE49-F238E27FC236}">
                <a16:creationId xmlns:a16="http://schemas.microsoft.com/office/drawing/2014/main" id="{F8C2421B-B8F3-4AE8-8001-0B1DD9D019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2441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81;p2">
            <a:extLst>
              <a:ext uri="{FF2B5EF4-FFF2-40B4-BE49-F238E27FC236}">
                <a16:creationId xmlns:a16="http://schemas.microsoft.com/office/drawing/2014/main" id="{7FB07C52-5BE1-4B2B-A3C0-5BF4DD1DE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5794" y="5043279"/>
            <a:ext cx="1025663" cy="884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F6043-9006-4C09-B996-2D9119C32283}"/>
              </a:ext>
            </a:extLst>
          </p:cNvPr>
          <p:cNvCxnSpPr/>
          <p:nvPr/>
        </p:nvCxnSpPr>
        <p:spPr>
          <a:xfrm>
            <a:off x="1041149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710E29-4E02-45B8-9F25-82547510BF1E}"/>
              </a:ext>
            </a:extLst>
          </p:cNvPr>
          <p:cNvCxnSpPr/>
          <p:nvPr/>
        </p:nvCxnSpPr>
        <p:spPr>
          <a:xfrm>
            <a:off x="5312876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B876D-C367-457D-A66B-91CD5C9C28E4}"/>
              </a:ext>
            </a:extLst>
          </p:cNvPr>
          <p:cNvCxnSpPr/>
          <p:nvPr/>
        </p:nvCxnSpPr>
        <p:spPr>
          <a:xfrm>
            <a:off x="8211241" y="1774479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25BB4-46E8-43CC-914E-1C2552F04224}"/>
              </a:ext>
            </a:extLst>
          </p:cNvPr>
          <p:cNvCxnSpPr/>
          <p:nvPr/>
        </p:nvCxnSpPr>
        <p:spPr>
          <a:xfrm>
            <a:off x="2499659" y="2180376"/>
            <a:ext cx="615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18CEAC-670D-454C-83AD-8438EC1F1762}"/>
              </a:ext>
            </a:extLst>
          </p:cNvPr>
          <p:cNvSpPr txBox="1"/>
          <p:nvPr/>
        </p:nvSpPr>
        <p:spPr>
          <a:xfrm>
            <a:off x="1178888" y="1274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DE418-2B28-4282-AB2D-4D707E49800A}"/>
              </a:ext>
            </a:extLst>
          </p:cNvPr>
          <p:cNvSpPr txBox="1"/>
          <p:nvPr/>
        </p:nvSpPr>
        <p:spPr>
          <a:xfrm>
            <a:off x="5450615" y="11980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461EE-DE88-4BF4-B9FB-E60EC66F94DB}"/>
              </a:ext>
            </a:extLst>
          </p:cNvPr>
          <p:cNvSpPr txBox="1"/>
          <p:nvPr/>
        </p:nvSpPr>
        <p:spPr>
          <a:xfrm>
            <a:off x="8335388" y="12155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895E9-63E4-4750-8681-A139308A82DF}"/>
              </a:ext>
            </a:extLst>
          </p:cNvPr>
          <p:cNvSpPr txBox="1"/>
          <p:nvPr/>
        </p:nvSpPr>
        <p:spPr>
          <a:xfrm>
            <a:off x="2598182" y="1671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2" name="Google Shape;181;p2">
            <a:extLst>
              <a:ext uri="{FF2B5EF4-FFF2-40B4-BE49-F238E27FC236}">
                <a16:creationId xmlns:a16="http://schemas.microsoft.com/office/drawing/2014/main" id="{7FFB45F3-000F-4BE5-AD3B-78F23A488B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1888" y="5927551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81;p2">
            <a:extLst>
              <a:ext uri="{FF2B5EF4-FFF2-40B4-BE49-F238E27FC236}">
                <a16:creationId xmlns:a16="http://schemas.microsoft.com/office/drawing/2014/main" id="{684EA3AF-29AF-44E5-8CA0-AF984A10F5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5241" y="5913438"/>
            <a:ext cx="1025663" cy="88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81;p2">
            <a:extLst>
              <a:ext uri="{FF2B5EF4-FFF2-40B4-BE49-F238E27FC236}">
                <a16:creationId xmlns:a16="http://schemas.microsoft.com/office/drawing/2014/main" id="{F3497501-D977-4D80-89F6-E4ABE8EB53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3673" y="5057392"/>
            <a:ext cx="1025663" cy="8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83;p2">
            <a:extLst>
              <a:ext uri="{FF2B5EF4-FFF2-40B4-BE49-F238E27FC236}">
                <a16:creationId xmlns:a16="http://schemas.microsoft.com/office/drawing/2014/main" id="{3BF85278-34AD-43F5-991B-3559827A8919}"/>
              </a:ext>
            </a:extLst>
          </p:cNvPr>
          <p:cNvSpPr/>
          <p:nvPr/>
        </p:nvSpPr>
        <p:spPr>
          <a:xfrm>
            <a:off x="9019672" y="5038423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4;p2">
            <a:extLst>
              <a:ext uri="{FF2B5EF4-FFF2-40B4-BE49-F238E27FC236}">
                <a16:creationId xmlns:a16="http://schemas.microsoft.com/office/drawing/2014/main" id="{5CE9D8B7-3573-412B-B467-B07A583C0CBC}"/>
              </a:ext>
            </a:extLst>
          </p:cNvPr>
          <p:cNvSpPr/>
          <p:nvPr/>
        </p:nvSpPr>
        <p:spPr>
          <a:xfrm>
            <a:off x="8814390" y="4946666"/>
            <a:ext cx="119100" cy="8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14F048-5EBD-41E8-B99D-C5A7AD69B0F2}"/>
              </a:ext>
            </a:extLst>
          </p:cNvPr>
          <p:cNvSpPr/>
          <p:nvPr/>
        </p:nvSpPr>
        <p:spPr>
          <a:xfrm>
            <a:off x="7024529" y="5087185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CA4E99-38C8-451B-A7B9-683D5EDBEB87}"/>
              </a:ext>
            </a:extLst>
          </p:cNvPr>
          <p:cNvSpPr/>
          <p:nvPr/>
        </p:nvSpPr>
        <p:spPr>
          <a:xfrm>
            <a:off x="9060155" y="5158943"/>
            <a:ext cx="253497" cy="21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unrise and sunset: interesting facts about the golden hour">
            <a:extLst>
              <a:ext uri="{FF2B5EF4-FFF2-40B4-BE49-F238E27FC236}">
                <a16:creationId xmlns:a16="http://schemas.microsoft.com/office/drawing/2014/main" id="{58B7CF18-7F66-42C7-9583-E2D5262D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6" y="4083664"/>
            <a:ext cx="3365892" cy="22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5B03A-73FB-420B-A04C-8B76DBCD66FF}"/>
              </a:ext>
            </a:extLst>
          </p:cNvPr>
          <p:cNvSpPr txBox="1"/>
          <p:nvPr/>
        </p:nvSpPr>
        <p:spPr>
          <a:xfrm>
            <a:off x="4474568" y="4618008"/>
            <a:ext cx="1522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2nd daybreak:</a:t>
            </a:r>
          </a:p>
          <a:p>
            <a:pPr algn="ctr"/>
            <a:r>
              <a:rPr lang="en-US" b="1"/>
              <a:t>Both leave</a:t>
            </a:r>
          </a:p>
        </p:txBody>
      </p:sp>
    </p:spTree>
    <p:extLst>
      <p:ext uri="{BB962C8B-B14F-4D97-AF65-F5344CB8AC3E}">
        <p14:creationId xmlns:p14="http://schemas.microsoft.com/office/powerpoint/2010/main" val="206987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F72-3BEA-4EE1-A44B-31573CE7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Blue Eyes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/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/>
                  <a:t>Theorem:</a:t>
                </a:r>
              </a:p>
              <a:p>
                <a:pPr algn="ctr"/>
                <a:r>
                  <a:rPr lang="en-US" sz="2400"/>
                  <a:t>Let P(n) be the proposition:</a:t>
                </a:r>
              </a:p>
              <a:p>
                <a:pPr algn="ctr"/>
                <a:r>
                  <a:rPr lang="en-US" sz="2400"/>
                  <a:t>Suppose there are n blue-eyed people, n green-eyed people, n brown-eyed people. 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/>
                  <a:t> daybreak after you say “I can see at least one blue-eyed person,” all blue-eyed people leave.</a:t>
                </a:r>
              </a:p>
              <a:p>
                <a:pPr algn="ctr"/>
                <a:endParaRPr lang="en-US" sz="2400"/>
              </a:p>
              <a:p>
                <a:pPr algn="ctr"/>
                <a:r>
                  <a:rPr lang="en-US" sz="240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is true.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A91E3-C6BF-4301-97F6-E2EA7EF6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37" y="1494746"/>
                <a:ext cx="9451726" cy="2807307"/>
              </a:xfrm>
              <a:prstGeom prst="rect">
                <a:avLst/>
              </a:prstGeom>
              <a:blipFill>
                <a:blip r:embed="rId2"/>
                <a:stretch>
                  <a:fillRect t="-2592" b="-36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895512-64C7-47AB-90F1-8704BD884F92}"/>
                  </a:ext>
                </a:extLst>
              </p:cNvPr>
              <p:cNvSpPr txBox="1"/>
              <p:nvPr/>
            </p:nvSpPr>
            <p:spPr>
              <a:xfrm>
                <a:off x="1660849" y="5159829"/>
                <a:ext cx="93014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Proof by induction!</a:t>
                </a:r>
              </a:p>
              <a:p>
                <a:endParaRPr lang="en-US" b="1">
                  <a:solidFill>
                    <a:srgbClr val="00B050"/>
                  </a:solidFill>
                </a:endParaRPr>
              </a:p>
              <a:p>
                <a:r>
                  <a:rPr lang="en-US" b="1">
                    <a:solidFill>
                      <a:srgbClr val="00B050"/>
                    </a:solidFill>
                  </a:rPr>
                  <a:t>Base Case: </a:t>
                </a: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, the only blue-eyed person learns their eye color, and leaves at first daybreak.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895512-64C7-47AB-90F1-8704BD8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49" y="5159829"/>
                <a:ext cx="9301457" cy="923330"/>
              </a:xfrm>
              <a:prstGeom prst="rect">
                <a:avLst/>
              </a:prstGeom>
              <a:blipFill>
                <a:blip r:embed="rId3"/>
                <a:stretch>
                  <a:fillRect l="-52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4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1217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Bonus: 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  <vt:lpstr>The Blue Eyes Paradox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Bonus: The Blue Eyes Paradox</dc:title>
  <dc:creator>Bodwin, Gregory</dc:creator>
  <cp:lastModifiedBy>Bodwin, Gregory</cp:lastModifiedBy>
  <cp:revision>4</cp:revision>
  <dcterms:created xsi:type="dcterms:W3CDTF">2022-02-08T01:58:27Z</dcterms:created>
  <dcterms:modified xsi:type="dcterms:W3CDTF">2022-02-08T04:00:24Z</dcterms:modified>
</cp:coreProperties>
</file>