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02F-7C6B-409E-AAE0-D2AB2589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55DC6-2E0B-4C00-BA5C-EACAC6DB4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33E6-4909-4A8D-8CA8-3C0114E2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2F1A-D109-4CF1-9234-119526DF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0B5B-FE07-4012-BA9C-754E35C7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0F9-40B4-4C20-AAA8-A0C9947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6129-45A7-4D47-AAD7-F97DD9228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FA45-14BD-4429-A255-EB13E1E3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17D1-2B9A-4A27-8574-E45DF021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C707-C0CE-44FD-9BCF-9D6F68A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EE012-C30A-4107-9309-D75DF9AD6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750CB-F7E3-4588-B0C6-DF42F010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C53D-A896-49B7-867C-2C8FF681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E271-ECB4-45CC-9D2F-C3302E2E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A425-9A62-403E-9CBB-C01D200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308-B12A-45E0-8D8A-A135F71D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72E9-9EB0-4A32-8893-89A0231C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2D4F-9469-49B7-AE14-8CA3387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CD18-F27B-4D42-BCC1-8FE02DAB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BB7B-2799-45C7-A773-D01A7E0E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D818-0A1C-43C8-9B4D-6C399C9E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C6D5-5CEB-47ED-BFF9-F8865EA6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F096-5532-4F96-AD03-06AEA81D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7A24-26AD-41C6-BA23-B94DD796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12B2-4A70-4092-AC7B-19FD3C4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4B12-4298-4891-B329-084324E6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8DD4-3688-47D0-8C95-F7DCCACC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CA7F-B865-45A9-B18B-8D31C2C4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1DA9-2E50-4778-846E-0C06915B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6755-FF56-4619-965F-320E22AB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922D-DCDD-4F1B-B95A-E5E9A3F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A960-34B2-46FB-B564-1D592D1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C2B6-6956-496B-B00C-23CF0611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F2E1-42B5-4BFF-ABF0-1C7EBCCC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1E0CD-878E-42AD-9B8C-3601EF9B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7AC21-6353-4121-83DE-23F78655A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118D6-6AF1-4D8E-B04C-E131A94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1CED-CDBD-40B3-B60D-19EFE34C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0F393-8DB2-4F65-9A86-251EDC69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E45-E274-45F3-AE6E-ABFE6AE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E37E0-8D40-4736-92A6-AF57D346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2520E-A39F-460B-9F57-3910DDCB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280-256D-4709-92E9-E808E3DA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539FF-13BF-4851-84EC-B9523730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6F9D7-B281-4A00-AE53-3A9583D7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C5A3-DFE0-44F4-83C0-674E3B3C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F352-1F37-44E0-885F-4D82145F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E4FB-59DF-4174-80FA-11DB9064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9EAE-7FD8-40E6-98BC-275942D8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4AA6-FEAE-43E0-8200-9C367C64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0798-3A2C-4D67-A666-9163F180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F1B7-F4FD-4569-8D9A-67B0439A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FD8B-AAD6-4C07-A26A-AFDE8E78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A5435-DCE8-40A6-8FCD-425D2A19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F894D-A817-4C8D-943A-1C9A1541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FAF18-BD22-45C3-B9B7-94BF4522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AAE7D-02B1-46B2-8F0A-DDD24ACC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E257-1AB5-4121-85B6-A310B2C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01415-248C-46D9-8A2D-C904275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C0AD-C609-4E61-8977-93BCBD2E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F296-704E-479C-84D8-039E41B2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DDAF-EA51-4A57-9809-0DBA6F9CD76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B57C-3E73-4B00-8F1B-430F21CD4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37DF-9B77-4AAB-9A32-51754875F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D45C-1322-4FD8-8355-6430B638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1AA0-0084-4246-A497-272B0793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5"/>
            <a:ext cx="5107366" cy="2096769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Bonus Topic: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The Contagious Chessboard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E771E2-9764-44D9-9282-8E97B160F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8" y="630935"/>
            <a:ext cx="5266365" cy="2096771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Discrete Math is sometimes used in epidemiology, to model the spread of diseases.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Today:</a:t>
            </a:r>
            <a:r>
              <a:rPr lang="en-US">
                <a:solidFill>
                  <a:schemeClr val="bg1"/>
                </a:solidFill>
              </a:rPr>
              <a:t> A simple example of a model of disease spread … with a proof.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674D40-2ED2-4028-9570-3B526C6C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190259"/>
            <a:ext cx="10843065" cy="265655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15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E59-F798-4FE1-B985-25787F0E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F255-6831-457B-8935-A2A08A2A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What is the </a:t>
            </a:r>
            <a:r>
              <a:rPr lang="en-US" b="1"/>
              <a:t>smallest</a:t>
            </a:r>
            <a:r>
              <a:rPr lang="en-US"/>
              <a:t> number of squares you can choose to infect </a:t>
            </a:r>
            <a:r>
              <a:rPr lang="en-US" b="1"/>
              <a:t>initially</a:t>
            </a:r>
            <a:r>
              <a:rPr lang="en-US"/>
              <a:t>, so that eventually </a:t>
            </a:r>
            <a:r>
              <a:rPr lang="en-US" b="1"/>
              <a:t>every</a:t>
            </a:r>
            <a:r>
              <a:rPr lang="en-US"/>
              <a:t> cell in the chessboard gets infected?</a:t>
            </a:r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393849F-07A2-422A-A10C-5A6957F7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1E67788-411B-4375-8FBF-EB8DF2AF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5EF9DB6-52F5-4B80-B571-EE4938F6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1068145-D9CB-40CD-A62F-0362D688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E16C1D7-D5BB-4658-8CC9-A7E03F10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E4B4544-C078-48BC-A652-E8D77E6F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16712EE-F787-4118-9A38-75992C9A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C681F27-8B2D-486E-B436-E1091E11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9708099-B048-4330-BDFB-7D887D38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35073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2121B1-F847-4611-825B-D9C370EC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7CF184-746A-45C9-8233-0AB4F66E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05907E-AF0B-4A83-A211-57A3B7AE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9B796A-1EBC-4849-A1AB-EF791C4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18D7502-66DB-4848-803B-13255ED6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433DF9C-FFF2-4061-8B9E-B61A0812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1B31DC-C9FB-438D-B6C4-A0896B0C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E7B2E2-9B14-42E0-805A-6A2592F0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43440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ADF57E4-DBC2-4A19-9A21-F76FAAA9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8DE5A0-7042-4FF7-92C1-F400C680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9FCECDC-0420-48AA-ACA4-19561DC3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FB2549C-5943-4383-80A1-DC68C03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7E877F1-BFAC-4318-A11B-A545538A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7077C81-7104-46C4-BE9E-5CE8C043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49BF50F-9209-4398-A049-0634D5D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6FDAAAB-D894-47EC-8F16-60CFC149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2227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92EC633-B041-4DB2-B88C-D0472EA2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E8C37CE-1023-436B-8CA4-871049C5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542975-1A50-4A8F-8284-DE9E3F3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55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0E6E519-4791-482D-9B01-C983C44C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DCE6DC-C508-4A68-8445-775C3370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99C185C-27D6-4485-8033-9E4E8D32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8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AA9524E-38F7-4E39-89FC-22DD8456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35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00F0FF6-F52B-44A1-BD30-C20F23A2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ACDBE2C-04EF-4BC6-AF3A-4D61F8D477F2}"/>
              </a:ext>
            </a:extLst>
          </p:cNvPr>
          <p:cNvSpPr txBox="1"/>
          <p:nvPr/>
        </p:nvSpPr>
        <p:spPr>
          <a:xfrm>
            <a:off x="8086443" y="3176083"/>
            <a:ext cx="3776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How low can you go?  Your goal:</a:t>
            </a:r>
            <a:endParaRPr lang="en-US" b="1"/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Try to figure out a way </a:t>
            </a:r>
            <a:r>
              <a:rPr lang="en-US"/>
              <a:t>to infect a small number of initial cells that will cause everything else to eventually get infected.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After that:</a:t>
            </a:r>
            <a:r>
              <a:rPr lang="en-US"/>
              <a:t> How do you know your solution is optimal?  Could you have infected </a:t>
            </a:r>
            <a:r>
              <a:rPr lang="en-US" i="1"/>
              <a:t>even fewer</a:t>
            </a:r>
            <a:r>
              <a:rPr lang="en-US"/>
              <a:t> cells?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7466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33766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4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A80D025-FD08-43D8-851B-04887D69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9" y="30849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D14D806-3AA5-46D5-A1C7-5D42499A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9" y="35033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3558D52-AB69-437B-B55D-C4F0B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49" y="39217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673F688-6A34-49DB-B668-43017B67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49" y="434007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1A5932E-91A5-471B-9D19-A26C228B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48004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F8DA97-FC6E-4ACD-ADCF-4B05317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3" y="43571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B6AA95-8F64-4DAD-BB99-20342BBE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3" y="47754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F305BA-E25E-4B1E-A66A-8A25896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3" y="51938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DD99E4-0C77-449E-AF3A-0F59ED4D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3" y="56122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045A3FA-DD84-430B-9BAC-88495B6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60725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9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A80D025-FD08-43D8-851B-04887D69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9" y="30849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D14D806-3AA5-46D5-A1C7-5D42499A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9" y="35033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3558D52-AB69-437B-B55D-C4F0B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49" y="39217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673F688-6A34-49DB-B668-43017B67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49" y="434007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1A5932E-91A5-471B-9D19-A26C228B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48004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F8DA97-FC6E-4ACD-ADCF-4B05317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3" y="43571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B6AA95-8F64-4DAD-BB99-20342BBE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3" y="47754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F305BA-E25E-4B1E-A66A-8A25896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3" y="51938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DD99E4-0C77-449E-AF3A-0F59ED4D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3" y="56122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045A3FA-DD84-430B-9BAC-88495B6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60725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02968AE-BD9B-46A8-9469-CAA1FA55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8" y="476911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2B0C982-40D7-4E11-A5F5-3CEC8F09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8" y="51874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72ED2EA-2A43-462F-B50B-BEAADCFE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8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9DDF8F-0B73-45FD-8874-3294B0C5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68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7C16CE-25DE-4FBC-8FE5-D34818DE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2" y="309288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EBDE689-3184-4186-B76F-6AE6C4F6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92" y="351124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627314C-E5A2-4B1C-BED6-E18D1B18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62" y="392961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E13B852-A773-4ED7-A025-2D7A038E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62" y="434797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4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A80D025-FD08-43D8-851B-04887D69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9" y="30849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D14D806-3AA5-46D5-A1C7-5D42499A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9" y="35033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3558D52-AB69-437B-B55D-C4F0B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49" y="39217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673F688-6A34-49DB-B668-43017B67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49" y="434007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1A5932E-91A5-471B-9D19-A26C228B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48004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F8DA97-FC6E-4ACD-ADCF-4B05317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3" y="43571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B6AA95-8F64-4DAD-BB99-20342BBE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3" y="47754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F305BA-E25E-4B1E-A66A-8A25896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3" y="51938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DD99E4-0C77-449E-AF3A-0F59ED4D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3" y="56122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045A3FA-DD84-430B-9BAC-88495B6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60725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02968AE-BD9B-46A8-9469-CAA1FA55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8" y="476911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2B0C982-40D7-4E11-A5F5-3CEC8F09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8" y="51874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72ED2EA-2A43-462F-B50B-BEAADCFE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8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9DDF8F-0B73-45FD-8874-3294B0C5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68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7C16CE-25DE-4FBC-8FE5-D34818DE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2" y="309288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EBDE689-3184-4186-B76F-6AE6C4F6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92" y="351124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627314C-E5A2-4B1C-BED6-E18D1B18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62" y="392961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E13B852-A773-4ED7-A025-2D7A038E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62" y="434797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5D78CBF-8D88-42B6-A246-9B0E1ED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95" y="30913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8BD217-0132-4091-8006-2529AB2C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65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348AB71-B9A2-42C1-9724-B1778682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35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688C2AE-00FA-4A25-8E35-DE4C86C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64" y="51783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5CCEAC3-EC36-4C71-A452-63DEF2AB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34" y="55966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43656-F92E-4C14-82BF-881CD3F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04" y="60150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6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A80D025-FD08-43D8-851B-04887D69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9" y="30849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D14D806-3AA5-46D5-A1C7-5D42499A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9" y="35033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3558D52-AB69-437B-B55D-C4F0B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49" y="39217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673F688-6A34-49DB-B668-43017B67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49" y="434007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1A5932E-91A5-471B-9D19-A26C228B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48004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F8DA97-FC6E-4ACD-ADCF-4B05317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3" y="43571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B6AA95-8F64-4DAD-BB99-20342BBE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3" y="47754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F305BA-E25E-4B1E-A66A-8A25896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3" y="51938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DD99E4-0C77-449E-AF3A-0F59ED4D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3" y="56122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045A3FA-DD84-430B-9BAC-88495B6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60725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02968AE-BD9B-46A8-9469-CAA1FA55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8" y="476911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2B0C982-40D7-4E11-A5F5-3CEC8F09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8" y="51874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72ED2EA-2A43-462F-B50B-BEAADCFE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8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9DDF8F-0B73-45FD-8874-3294B0C5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68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7C16CE-25DE-4FBC-8FE5-D34818DE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2" y="309288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EBDE689-3184-4186-B76F-6AE6C4F6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92" y="351124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627314C-E5A2-4B1C-BED6-E18D1B18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62" y="392961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E13B852-A773-4ED7-A025-2D7A038E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62" y="434797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5D78CBF-8D88-42B6-A246-9B0E1ED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95" y="30913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8BD217-0132-4091-8006-2529AB2C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65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348AB71-B9A2-42C1-9724-B1778682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35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688C2AE-00FA-4A25-8E35-DE4C86C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64" y="51783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5CCEAC3-EC36-4C71-A452-63DEF2AB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34" y="55966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43656-F92E-4C14-82BF-881CD3F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04" y="60150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263BE7-D2A9-4B24-8D20-0B1B4087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81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9520A0E-A689-4802-A19F-CBF03B5F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51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9EA154E-E39C-4822-8CB5-DDC17BD6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24" y="307752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47868C3-FD92-41E7-A7EE-FD615D66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94" y="349588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1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C8D958CA-84B4-4A80-AF58-F2B40DD4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1BCE96-CEE1-4B0A-84F5-69222ED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C4028A-D625-4558-B813-BACF072D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4B0578C-05F0-4808-8942-E3C0940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589E5E-B831-4A0D-B1E5-46C13D92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56B85A-8CFE-4139-9EDF-0B81E254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6F7099-3CF2-4AA2-99F1-672C9842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69C96A-C587-4B88-9931-AEB6976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77868D-147B-49B5-90B5-6CA951EA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2C8B2-880B-4D21-BD2A-BE926D2E0B04}"/>
              </a:ext>
            </a:extLst>
          </p:cNvPr>
          <p:cNvSpPr txBox="1"/>
          <p:nvPr/>
        </p:nvSpPr>
        <p:spPr>
          <a:xfrm>
            <a:off x="1104108" y="3167390"/>
            <a:ext cx="109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Proof:</a:t>
            </a:r>
          </a:p>
        </p:txBody>
      </p:sp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03D6056-C7FB-4DC2-9A4F-90E653FA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11" y="30631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845DC6-2054-4326-B505-F11FC989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81" y="348154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EBDAAB-31FC-4CC4-81ED-53C52BB8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51" y="38999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9B54FD-5E83-4AAD-BFFA-B17056E3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51" y="43182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F240CA5-8078-4AF1-9943-04783F60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24" y="477859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60510CC-0DFF-4472-95C8-58625B7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4" y="519695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2F1C9D-38D2-47F4-AB03-5739A6C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605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FE71DC-4A04-40BB-88FE-80E60FB7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B0FAB4D-8EAF-45E0-AD0F-E73E7C6C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A59EEA-A585-4AAF-A4C4-328659B0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46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3D451C-911B-424A-A517-39E267C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64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54F982C-334E-409F-9090-38D73163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2513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7E44D9-4144-4A3D-966E-E179733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643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936DD2-6FDA-45B2-A02D-A563200A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51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7782C3-093B-4CC1-B989-A2DF9C2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7" y="39064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F985E4-D0B9-42E4-91E1-CC796C51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37" y="43248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88EF7FE-92D6-4303-9FA7-34CFA2B4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07" y="47431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D975A1D-8637-4910-A5D2-6ED9C8B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07" y="51615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7BCBB35-6BF4-4680-A9E9-B380BD9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80" y="56218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2C66BC-C8CC-465D-879B-EC773E7C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60" y="60402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7EA1B0-19B1-48BC-BEEF-6A683581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12" y="3069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BEEB225-07AA-4BEC-8892-598CE17A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82" y="34874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66F0CF-D6A5-4C11-A7B0-99FD36B2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52" y="390581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BBAB83F-21E5-4420-B822-9C8C68C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52" y="432417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64A0F-50B4-462A-94CA-3555E3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478450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4600D63-F5AA-4AAB-8F1F-17B669D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05" y="520286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A80D025-FD08-43D8-851B-04887D69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9" y="30849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D14D806-3AA5-46D5-A1C7-5D42499A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9" y="35033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3558D52-AB69-437B-B55D-C4F0B83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49" y="39217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673F688-6A34-49DB-B668-43017B67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49" y="434007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1A5932E-91A5-471B-9D19-A26C228B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48004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F8DA97-FC6E-4ACD-ADCF-4B05317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3" y="43571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B6AA95-8F64-4DAD-BB99-20342BBE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3" y="47754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F305BA-E25E-4B1E-A66A-8A25896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3" y="51938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DD99E4-0C77-449E-AF3A-0F59ED4D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3" y="56122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045A3FA-DD84-430B-9BAC-88495B6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06" y="60725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02968AE-BD9B-46A8-9469-CAA1FA55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8" y="476911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2B0C982-40D7-4E11-A5F5-3CEC8F09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8" y="51874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72ED2EA-2A43-462F-B50B-BEAADCFE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68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9DDF8F-0B73-45FD-8874-3294B0C5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68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7C16CE-25DE-4FBC-8FE5-D34818DE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2" y="309288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EBDE689-3184-4186-B76F-6AE6C4F6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92" y="351124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627314C-E5A2-4B1C-BED6-E18D1B18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62" y="392961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E13B852-A773-4ED7-A025-2D7A038E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62" y="434797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5D78CBF-8D88-42B6-A246-9B0E1ED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95" y="30913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8BD217-0132-4091-8006-2529AB2C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65" y="35097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348AB71-B9A2-42C1-9724-B1778682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35" y="392808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688C2AE-00FA-4A25-8E35-DE4C86C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64" y="51783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5CCEAC3-EC36-4C71-A452-63DEF2AB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34" y="55966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C43656-F92E-4C14-82BF-881CD3F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04" y="60150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263BE7-D2A9-4B24-8D20-0B1B4087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81" y="560584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9520A0E-A689-4802-A19F-CBF03B5F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51" y="602420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9EA154E-E39C-4822-8CB5-DDC17BD6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24" y="307752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47868C3-FD92-41E7-A7EE-FD615D66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94" y="349588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EB0AB56-151C-488C-BBAD-7D94D432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6" y="603277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F3417C9-76BB-45C9-85A8-DC128E57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84" y="308894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exists a way to infect the entire checkerboard by infecting </a:t>
            </a:r>
            <a:r>
              <a:rPr lang="en-US" b="1"/>
              <a:t>n</a:t>
            </a:r>
            <a:r>
              <a:rPr lang="en-US"/>
              <a:t> initial squares.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57671-7C33-4256-A586-BD126489BDB7}"/>
              </a:ext>
            </a:extLst>
          </p:cNvPr>
          <p:cNvSpPr txBox="1"/>
          <p:nvPr/>
        </p:nvSpPr>
        <p:spPr>
          <a:xfrm>
            <a:off x="1958566" y="3066862"/>
            <a:ext cx="827486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Can we do better?</a:t>
            </a:r>
          </a:p>
          <a:p>
            <a:pPr algn="ctr"/>
            <a:r>
              <a:rPr lang="en-US" sz="2800"/>
              <a:t>Is there a way to infect the entire checkerboard by infecting </a:t>
            </a:r>
            <a:r>
              <a:rPr lang="en-US" sz="2800" b="1"/>
              <a:t>n-1</a:t>
            </a:r>
            <a:r>
              <a:rPr lang="en-US" sz="2800"/>
              <a:t> initial squares?</a:t>
            </a:r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96" y="498829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3892990" y="532343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</p:spTree>
    <p:extLst>
      <p:ext uri="{BB962C8B-B14F-4D97-AF65-F5344CB8AC3E}">
        <p14:creationId xmlns:p14="http://schemas.microsoft.com/office/powerpoint/2010/main" val="37146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E0D1EEA5-D585-463F-9679-9E3D1C3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80" y="1965848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/>
              <p:nvPr/>
            </p:nvSpPr>
            <p:spPr>
              <a:xfrm>
                <a:off x="4363635" y="381723"/>
                <a:ext cx="346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chessboard.</a:t>
                </a:r>
              </a:p>
              <a:p>
                <a:pPr algn="ctr"/>
                <a:r>
                  <a:rPr lang="en-US"/>
                  <a:t>Some squares are initially </a:t>
                </a:r>
                <a:r>
                  <a:rPr lang="en-US" b="1"/>
                  <a:t>infected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35" y="381723"/>
                <a:ext cx="3464731" cy="646331"/>
              </a:xfrm>
              <a:prstGeom prst="rect">
                <a:avLst/>
              </a:prstGeom>
              <a:blipFill>
                <a:blip r:embed="rId3"/>
                <a:stretch>
                  <a:fillRect l="-1232" t="-5660" r="-10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AB09B9-85BD-4EE6-9673-D7F7ECD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21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96F0A7-0B31-43F4-BF4B-036F041F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19" y="267344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A7C6DE-2D8A-4B9F-9DA4-A20B0442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2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DBFC32F-E158-4547-BF3D-8930B420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478916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38E56E-81AA-4716-9610-8D4D6212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582404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D55B2D-E66E-40F0-AD08-B3F412BC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478916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15BDFC-D190-4E98-96D1-39EF5173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35" y="427741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A6C118F-92CA-4708-B327-6801CB20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41" y="70488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2723BAE-ED89-4783-9DE7-41F4CCCD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56" y="215638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0031FC-F6DB-41F2-9A59-AEF1351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1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DFBB6BC-14FF-449C-B0B2-10C17C51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99" y="315323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B33FE7-93D6-43DA-AD9A-3E5042A2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2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5055F6-A262-4F7D-93FB-6DBD578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526896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C20D7D-8670-4D2E-8956-F25DCEF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63038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9E3390-2BE8-48CD-8765-12663C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59" y="526896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57B337-9239-4042-9D4F-F3BB19E3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5" y="475720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7D8DBB-6134-4FD5-80FC-88F62C2D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6361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5224-84EE-45F9-9FB8-7AA6503511DF}"/>
              </a:ext>
            </a:extLst>
          </p:cNvPr>
          <p:cNvSpPr/>
          <p:nvPr/>
        </p:nvSpPr>
        <p:spPr>
          <a:xfrm>
            <a:off x="2254313" y="2550746"/>
            <a:ext cx="525101" cy="104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6C5F8-378F-4257-BCBC-08821606202E}"/>
              </a:ext>
            </a:extLst>
          </p:cNvPr>
          <p:cNvSpPr/>
          <p:nvPr/>
        </p:nvSpPr>
        <p:spPr>
          <a:xfrm>
            <a:off x="2799859" y="5167704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1842-556E-4A73-9195-ACB1ADF31CB7}"/>
              </a:ext>
            </a:extLst>
          </p:cNvPr>
          <p:cNvSpPr/>
          <p:nvPr/>
        </p:nvSpPr>
        <p:spPr>
          <a:xfrm>
            <a:off x="2765573" y="6190646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A8611-4DA0-4B7B-8F7F-AAA3F1B34498}"/>
              </a:ext>
            </a:extLst>
          </p:cNvPr>
          <p:cNvSpPr/>
          <p:nvPr/>
        </p:nvSpPr>
        <p:spPr>
          <a:xfrm>
            <a:off x="3844444" y="4104589"/>
            <a:ext cx="525101" cy="5078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1B956D-5A65-41BC-9028-47BD313E1DA1}"/>
              </a:ext>
            </a:extLst>
          </p:cNvPr>
          <p:cNvSpPr/>
          <p:nvPr/>
        </p:nvSpPr>
        <p:spPr>
          <a:xfrm>
            <a:off x="4863795" y="4104589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DA267-3107-449C-A347-B501DCAC9E09}"/>
              </a:ext>
            </a:extLst>
          </p:cNvPr>
          <p:cNvSpPr/>
          <p:nvPr/>
        </p:nvSpPr>
        <p:spPr>
          <a:xfrm>
            <a:off x="5388896" y="46317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30651-B52E-44A0-B881-88A90BF959E3}"/>
              </a:ext>
            </a:extLst>
          </p:cNvPr>
          <p:cNvSpPr/>
          <p:nvPr/>
        </p:nvSpPr>
        <p:spPr>
          <a:xfrm>
            <a:off x="4369546" y="51642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C1CC-8EAB-4A9E-9424-B2F90F5C682C}"/>
              </a:ext>
            </a:extLst>
          </p:cNvPr>
          <p:cNvSpPr txBox="1"/>
          <p:nvPr/>
        </p:nvSpPr>
        <p:spPr>
          <a:xfrm>
            <a:off x="7942084" y="3594225"/>
            <a:ext cx="23384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Current Perimeter = </a:t>
            </a:r>
            <a:r>
              <a:rPr lang="en-US" b="1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6C400-115D-4A30-AEF2-E5B53DC01CC4}"/>
              </a:ext>
            </a:extLst>
          </p:cNvPr>
          <p:cNvSpPr txBox="1"/>
          <p:nvPr/>
        </p:nvSpPr>
        <p:spPr>
          <a:xfrm>
            <a:off x="7862897" y="2872888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out an example:</a:t>
            </a:r>
          </a:p>
        </p:txBody>
      </p:sp>
    </p:spTree>
    <p:extLst>
      <p:ext uri="{BB962C8B-B14F-4D97-AF65-F5344CB8AC3E}">
        <p14:creationId xmlns:p14="http://schemas.microsoft.com/office/powerpoint/2010/main" val="35332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0031FC-F6DB-41F2-9A59-AEF1351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1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DFBB6BC-14FF-449C-B0B2-10C17C51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99" y="315323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B33FE7-93D6-43DA-AD9A-3E5042A2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2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5055F6-A262-4F7D-93FB-6DBD578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526896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C20D7D-8670-4D2E-8956-F25DCEF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63038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9E3390-2BE8-48CD-8765-12663C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59" y="526896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57B337-9239-4042-9D4F-F3BB19E3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5" y="475720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7D8DBB-6134-4FD5-80FC-88F62C2D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6361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5224-84EE-45F9-9FB8-7AA6503511DF}"/>
              </a:ext>
            </a:extLst>
          </p:cNvPr>
          <p:cNvSpPr/>
          <p:nvPr/>
        </p:nvSpPr>
        <p:spPr>
          <a:xfrm>
            <a:off x="2254313" y="2550746"/>
            <a:ext cx="525101" cy="104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6C5F8-378F-4257-BCBC-08821606202E}"/>
              </a:ext>
            </a:extLst>
          </p:cNvPr>
          <p:cNvSpPr/>
          <p:nvPr/>
        </p:nvSpPr>
        <p:spPr>
          <a:xfrm>
            <a:off x="2799859" y="5167704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1842-556E-4A73-9195-ACB1ADF31CB7}"/>
              </a:ext>
            </a:extLst>
          </p:cNvPr>
          <p:cNvSpPr/>
          <p:nvPr/>
        </p:nvSpPr>
        <p:spPr>
          <a:xfrm>
            <a:off x="2765573" y="6190646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A8611-4DA0-4B7B-8F7F-AAA3F1B34498}"/>
              </a:ext>
            </a:extLst>
          </p:cNvPr>
          <p:cNvSpPr/>
          <p:nvPr/>
        </p:nvSpPr>
        <p:spPr>
          <a:xfrm>
            <a:off x="3844444" y="4104589"/>
            <a:ext cx="525101" cy="5078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1B956D-5A65-41BC-9028-47BD313E1DA1}"/>
              </a:ext>
            </a:extLst>
          </p:cNvPr>
          <p:cNvSpPr/>
          <p:nvPr/>
        </p:nvSpPr>
        <p:spPr>
          <a:xfrm>
            <a:off x="4863795" y="4104589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DA267-3107-449C-A347-B501DCAC9E09}"/>
              </a:ext>
            </a:extLst>
          </p:cNvPr>
          <p:cNvSpPr/>
          <p:nvPr/>
        </p:nvSpPr>
        <p:spPr>
          <a:xfrm>
            <a:off x="5388896" y="46317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30651-B52E-44A0-B881-88A90BF959E3}"/>
              </a:ext>
            </a:extLst>
          </p:cNvPr>
          <p:cNvSpPr/>
          <p:nvPr/>
        </p:nvSpPr>
        <p:spPr>
          <a:xfrm>
            <a:off x="4369546" y="51642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C1CC-8EAB-4A9E-9424-B2F90F5C682C}"/>
              </a:ext>
            </a:extLst>
          </p:cNvPr>
          <p:cNvSpPr txBox="1"/>
          <p:nvPr/>
        </p:nvSpPr>
        <p:spPr>
          <a:xfrm>
            <a:off x="7942084" y="3594225"/>
            <a:ext cx="23384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Current Perimeter = </a:t>
            </a:r>
            <a:r>
              <a:rPr lang="en-US" b="1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6C400-115D-4A30-AEF2-E5B53DC01CC4}"/>
              </a:ext>
            </a:extLst>
          </p:cNvPr>
          <p:cNvSpPr txBox="1"/>
          <p:nvPr/>
        </p:nvSpPr>
        <p:spPr>
          <a:xfrm>
            <a:off x="7862897" y="2872888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out an example:</a:t>
            </a:r>
          </a:p>
        </p:txBody>
      </p:sp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4D2022-6F91-49E1-AB8E-930BA510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FC54A8-75AE-44F8-AD74-7BEEC99CFB6A}"/>
              </a:ext>
            </a:extLst>
          </p:cNvPr>
          <p:cNvCxnSpPr>
            <a:endCxn id="33" idx="3"/>
          </p:cNvCxnSpPr>
          <p:nvPr/>
        </p:nvCxnSpPr>
        <p:spPr>
          <a:xfrm flipH="1" flipV="1">
            <a:off x="4754060" y="4372578"/>
            <a:ext cx="2831920" cy="5271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E8CCF-16AA-4EE6-B5F5-F357B33D60EB}"/>
              </a:ext>
            </a:extLst>
          </p:cNvPr>
          <p:cNvSpPr txBox="1"/>
          <p:nvPr/>
        </p:nvSpPr>
        <p:spPr>
          <a:xfrm>
            <a:off x="7152299" y="4739804"/>
            <a:ext cx="331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New cell gets infected.</a:t>
            </a:r>
          </a:p>
          <a:p>
            <a:pPr algn="ctr"/>
            <a:r>
              <a:rPr lang="en-US"/>
              <a:t>How does the perimeter change?</a:t>
            </a:r>
          </a:p>
        </p:txBody>
      </p:sp>
    </p:spTree>
    <p:extLst>
      <p:ext uri="{BB962C8B-B14F-4D97-AF65-F5344CB8AC3E}">
        <p14:creationId xmlns:p14="http://schemas.microsoft.com/office/powerpoint/2010/main" val="408207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0031FC-F6DB-41F2-9A59-AEF1351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1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DFBB6BC-14FF-449C-B0B2-10C17C51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99" y="315323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B33FE7-93D6-43DA-AD9A-3E5042A2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2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5055F6-A262-4F7D-93FB-6DBD578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526896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C20D7D-8670-4D2E-8956-F25DCEF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63038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9E3390-2BE8-48CD-8765-12663C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59" y="526896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57B337-9239-4042-9D4F-F3BB19E3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5" y="475720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7D8DBB-6134-4FD5-80FC-88F62C2D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6361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5224-84EE-45F9-9FB8-7AA6503511DF}"/>
              </a:ext>
            </a:extLst>
          </p:cNvPr>
          <p:cNvSpPr/>
          <p:nvPr/>
        </p:nvSpPr>
        <p:spPr>
          <a:xfrm>
            <a:off x="2254313" y="2550746"/>
            <a:ext cx="525101" cy="104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6C5F8-378F-4257-BCBC-08821606202E}"/>
              </a:ext>
            </a:extLst>
          </p:cNvPr>
          <p:cNvSpPr/>
          <p:nvPr/>
        </p:nvSpPr>
        <p:spPr>
          <a:xfrm>
            <a:off x="2799859" y="5167704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1842-556E-4A73-9195-ACB1ADF31CB7}"/>
              </a:ext>
            </a:extLst>
          </p:cNvPr>
          <p:cNvSpPr/>
          <p:nvPr/>
        </p:nvSpPr>
        <p:spPr>
          <a:xfrm>
            <a:off x="2765573" y="6190646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1B956D-5A65-41BC-9028-47BD313E1DA1}"/>
              </a:ext>
            </a:extLst>
          </p:cNvPr>
          <p:cNvSpPr/>
          <p:nvPr/>
        </p:nvSpPr>
        <p:spPr>
          <a:xfrm>
            <a:off x="3811509" y="4104589"/>
            <a:ext cx="1577387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DA267-3107-449C-A347-B501DCAC9E09}"/>
              </a:ext>
            </a:extLst>
          </p:cNvPr>
          <p:cNvSpPr/>
          <p:nvPr/>
        </p:nvSpPr>
        <p:spPr>
          <a:xfrm>
            <a:off x="5388896" y="46317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30651-B52E-44A0-B881-88A90BF959E3}"/>
              </a:ext>
            </a:extLst>
          </p:cNvPr>
          <p:cNvSpPr/>
          <p:nvPr/>
        </p:nvSpPr>
        <p:spPr>
          <a:xfrm>
            <a:off x="4369546" y="51642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C1CC-8EAB-4A9E-9424-B2F90F5C682C}"/>
              </a:ext>
            </a:extLst>
          </p:cNvPr>
          <p:cNvSpPr txBox="1"/>
          <p:nvPr/>
        </p:nvSpPr>
        <p:spPr>
          <a:xfrm>
            <a:off x="7942084" y="3594225"/>
            <a:ext cx="23384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Current Perimeter = </a:t>
            </a:r>
            <a:r>
              <a:rPr lang="en-US" b="1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6C400-115D-4A30-AEF2-E5B53DC01CC4}"/>
              </a:ext>
            </a:extLst>
          </p:cNvPr>
          <p:cNvSpPr txBox="1"/>
          <p:nvPr/>
        </p:nvSpPr>
        <p:spPr>
          <a:xfrm>
            <a:off x="7862897" y="2872888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out an example:</a:t>
            </a:r>
          </a:p>
        </p:txBody>
      </p:sp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4D2022-6F91-49E1-AB8E-930BA510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E8CCF-16AA-4EE6-B5F5-F357B33D60EB}"/>
              </a:ext>
            </a:extLst>
          </p:cNvPr>
          <p:cNvSpPr txBox="1"/>
          <p:nvPr/>
        </p:nvSpPr>
        <p:spPr>
          <a:xfrm>
            <a:off x="7152299" y="4739804"/>
            <a:ext cx="331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New cell gets infected.</a:t>
            </a:r>
          </a:p>
          <a:p>
            <a:pPr algn="ctr"/>
            <a:r>
              <a:rPr lang="en-US"/>
              <a:t>How does the perimeter change?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1239-C312-43A2-8C2C-D93C9651A0B3}"/>
              </a:ext>
            </a:extLst>
          </p:cNvPr>
          <p:cNvSpPr txBox="1"/>
          <p:nvPr/>
        </p:nvSpPr>
        <p:spPr>
          <a:xfrm>
            <a:off x="7713552" y="5848539"/>
            <a:ext cx="344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lines on the perimeter </a:t>
            </a:r>
            <a:r>
              <a:rPr lang="en-US" b="1"/>
              <a:t>destroyed</a:t>
            </a:r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02FD453-EE87-4FC6-A9D6-64B6689794E8}"/>
              </a:ext>
            </a:extLst>
          </p:cNvPr>
          <p:cNvSpPr/>
          <p:nvPr/>
        </p:nvSpPr>
        <p:spPr>
          <a:xfrm>
            <a:off x="7405735" y="5892702"/>
            <a:ext cx="307817" cy="269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E11390E-2E2B-4F8D-8569-5A1CD5FECCEC}"/>
              </a:ext>
            </a:extLst>
          </p:cNvPr>
          <p:cNvSpPr/>
          <p:nvPr/>
        </p:nvSpPr>
        <p:spPr>
          <a:xfrm>
            <a:off x="4207939" y="4281691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5B8E7A4C-2977-4CCF-83BB-194B539EFEFC}"/>
              </a:ext>
            </a:extLst>
          </p:cNvPr>
          <p:cNvSpPr/>
          <p:nvPr/>
        </p:nvSpPr>
        <p:spPr>
          <a:xfrm>
            <a:off x="4724301" y="4287624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0031FC-F6DB-41F2-9A59-AEF1351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1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DFBB6BC-14FF-449C-B0B2-10C17C51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99" y="315323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B33FE7-93D6-43DA-AD9A-3E5042A2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2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5055F6-A262-4F7D-93FB-6DBD578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526896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C20D7D-8670-4D2E-8956-F25DCEF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63038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9E3390-2BE8-48CD-8765-12663C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59" y="526896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57B337-9239-4042-9D4F-F3BB19E3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5" y="475720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7D8DBB-6134-4FD5-80FC-88F62C2D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6361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5224-84EE-45F9-9FB8-7AA6503511DF}"/>
              </a:ext>
            </a:extLst>
          </p:cNvPr>
          <p:cNvSpPr/>
          <p:nvPr/>
        </p:nvSpPr>
        <p:spPr>
          <a:xfrm>
            <a:off x="2254313" y="2550746"/>
            <a:ext cx="525101" cy="104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6C5F8-378F-4257-BCBC-08821606202E}"/>
              </a:ext>
            </a:extLst>
          </p:cNvPr>
          <p:cNvSpPr/>
          <p:nvPr/>
        </p:nvSpPr>
        <p:spPr>
          <a:xfrm>
            <a:off x="2799859" y="5167704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1842-556E-4A73-9195-ACB1ADF31CB7}"/>
              </a:ext>
            </a:extLst>
          </p:cNvPr>
          <p:cNvSpPr/>
          <p:nvPr/>
        </p:nvSpPr>
        <p:spPr>
          <a:xfrm>
            <a:off x="2765573" y="6190646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1B956D-5A65-41BC-9028-47BD313E1DA1}"/>
              </a:ext>
            </a:extLst>
          </p:cNvPr>
          <p:cNvSpPr/>
          <p:nvPr/>
        </p:nvSpPr>
        <p:spPr>
          <a:xfrm>
            <a:off x="3811509" y="4104589"/>
            <a:ext cx="1577387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DA267-3107-449C-A347-B501DCAC9E09}"/>
              </a:ext>
            </a:extLst>
          </p:cNvPr>
          <p:cNvSpPr/>
          <p:nvPr/>
        </p:nvSpPr>
        <p:spPr>
          <a:xfrm>
            <a:off x="5388896" y="46317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30651-B52E-44A0-B881-88A90BF959E3}"/>
              </a:ext>
            </a:extLst>
          </p:cNvPr>
          <p:cNvSpPr/>
          <p:nvPr/>
        </p:nvSpPr>
        <p:spPr>
          <a:xfrm>
            <a:off x="4369546" y="51642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C1CC-8EAB-4A9E-9424-B2F90F5C682C}"/>
              </a:ext>
            </a:extLst>
          </p:cNvPr>
          <p:cNvSpPr txBox="1"/>
          <p:nvPr/>
        </p:nvSpPr>
        <p:spPr>
          <a:xfrm>
            <a:off x="7942084" y="3594225"/>
            <a:ext cx="23384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Current Perimeter = </a:t>
            </a:r>
            <a:r>
              <a:rPr lang="en-US" b="1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6C400-115D-4A30-AEF2-E5B53DC01CC4}"/>
              </a:ext>
            </a:extLst>
          </p:cNvPr>
          <p:cNvSpPr txBox="1"/>
          <p:nvPr/>
        </p:nvSpPr>
        <p:spPr>
          <a:xfrm>
            <a:off x="7862897" y="2872888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out an example:</a:t>
            </a:r>
          </a:p>
        </p:txBody>
      </p:sp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4D2022-6F91-49E1-AB8E-930BA510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E8CCF-16AA-4EE6-B5F5-F357B33D60EB}"/>
              </a:ext>
            </a:extLst>
          </p:cNvPr>
          <p:cNvSpPr txBox="1"/>
          <p:nvPr/>
        </p:nvSpPr>
        <p:spPr>
          <a:xfrm>
            <a:off x="7152299" y="4739804"/>
            <a:ext cx="331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New cell gets infected.</a:t>
            </a:r>
          </a:p>
          <a:p>
            <a:pPr algn="ctr"/>
            <a:r>
              <a:rPr lang="en-US"/>
              <a:t>How does the perimeter change?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1239-C312-43A2-8C2C-D93C9651A0B3}"/>
              </a:ext>
            </a:extLst>
          </p:cNvPr>
          <p:cNvSpPr txBox="1"/>
          <p:nvPr/>
        </p:nvSpPr>
        <p:spPr>
          <a:xfrm>
            <a:off x="7713552" y="5848539"/>
            <a:ext cx="344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lines on the perimeter </a:t>
            </a:r>
            <a:r>
              <a:rPr lang="en-US" b="1"/>
              <a:t>destroyed</a:t>
            </a:r>
          </a:p>
          <a:p>
            <a:r>
              <a:rPr lang="en-US"/>
              <a:t>2 lines on the perimeter </a:t>
            </a:r>
            <a:r>
              <a:rPr lang="en-US" b="1"/>
              <a:t>created</a:t>
            </a:r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02FD453-EE87-4FC6-A9D6-64B6689794E8}"/>
              </a:ext>
            </a:extLst>
          </p:cNvPr>
          <p:cNvSpPr/>
          <p:nvPr/>
        </p:nvSpPr>
        <p:spPr>
          <a:xfrm>
            <a:off x="7405735" y="6151531"/>
            <a:ext cx="307817" cy="269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E11390E-2E2B-4F8D-8569-5A1CD5FECCEC}"/>
              </a:ext>
            </a:extLst>
          </p:cNvPr>
          <p:cNvSpPr/>
          <p:nvPr/>
        </p:nvSpPr>
        <p:spPr>
          <a:xfrm>
            <a:off x="4470076" y="3975183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5B8E7A4C-2977-4CCF-83BB-194B539EFEFC}"/>
              </a:ext>
            </a:extLst>
          </p:cNvPr>
          <p:cNvSpPr/>
          <p:nvPr/>
        </p:nvSpPr>
        <p:spPr>
          <a:xfrm>
            <a:off x="4498956" y="4511838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0031FC-F6DB-41F2-9A59-AEF1351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01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DFBB6BC-14FF-449C-B0B2-10C17C51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99" y="315323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B33FE7-93D6-43DA-AD9A-3E5042A2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2" y="418532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25055F6-A262-4F7D-93FB-6DBD578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526896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AC20D7D-8670-4D2E-8956-F25DCEF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46" y="63038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9E3390-2BE8-48CD-8765-12663C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59" y="526896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57B337-9239-4042-9D4F-F3BB19E3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5" y="475720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7D8DBB-6134-4FD5-80FC-88F62C2D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36" y="26361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25224-84EE-45F9-9FB8-7AA6503511DF}"/>
              </a:ext>
            </a:extLst>
          </p:cNvPr>
          <p:cNvSpPr/>
          <p:nvPr/>
        </p:nvSpPr>
        <p:spPr>
          <a:xfrm>
            <a:off x="2254313" y="2550746"/>
            <a:ext cx="525101" cy="1043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96C5F8-378F-4257-BCBC-08821606202E}"/>
              </a:ext>
            </a:extLst>
          </p:cNvPr>
          <p:cNvSpPr/>
          <p:nvPr/>
        </p:nvSpPr>
        <p:spPr>
          <a:xfrm>
            <a:off x="2799859" y="5167704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1842-556E-4A73-9195-ACB1ADF31CB7}"/>
              </a:ext>
            </a:extLst>
          </p:cNvPr>
          <p:cNvSpPr/>
          <p:nvPr/>
        </p:nvSpPr>
        <p:spPr>
          <a:xfrm>
            <a:off x="2765573" y="6190646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1B956D-5A65-41BC-9028-47BD313E1DA1}"/>
              </a:ext>
            </a:extLst>
          </p:cNvPr>
          <p:cNvSpPr/>
          <p:nvPr/>
        </p:nvSpPr>
        <p:spPr>
          <a:xfrm>
            <a:off x="3811509" y="4104589"/>
            <a:ext cx="1577387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DA267-3107-449C-A347-B501DCAC9E09}"/>
              </a:ext>
            </a:extLst>
          </p:cNvPr>
          <p:cNvSpPr/>
          <p:nvPr/>
        </p:nvSpPr>
        <p:spPr>
          <a:xfrm>
            <a:off x="5388896" y="46317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30651-B52E-44A0-B881-88A90BF959E3}"/>
              </a:ext>
            </a:extLst>
          </p:cNvPr>
          <p:cNvSpPr/>
          <p:nvPr/>
        </p:nvSpPr>
        <p:spPr>
          <a:xfrm>
            <a:off x="4369546" y="5164225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C1CC-8EAB-4A9E-9424-B2F90F5C682C}"/>
              </a:ext>
            </a:extLst>
          </p:cNvPr>
          <p:cNvSpPr txBox="1"/>
          <p:nvPr/>
        </p:nvSpPr>
        <p:spPr>
          <a:xfrm>
            <a:off x="7942084" y="3594225"/>
            <a:ext cx="23384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Current Perimeter = </a:t>
            </a:r>
            <a:r>
              <a:rPr lang="en-US" b="1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6C400-115D-4A30-AEF2-E5B53DC01CC4}"/>
              </a:ext>
            </a:extLst>
          </p:cNvPr>
          <p:cNvSpPr txBox="1"/>
          <p:nvPr/>
        </p:nvSpPr>
        <p:spPr>
          <a:xfrm>
            <a:off x="7862897" y="2872888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try out an example:</a:t>
            </a:r>
          </a:p>
        </p:txBody>
      </p:sp>
      <p:pic>
        <p:nvPicPr>
          <p:cNvPr id="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4D2022-6F91-49E1-AB8E-930BA510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E8CCF-16AA-4EE6-B5F5-F357B33D60EB}"/>
              </a:ext>
            </a:extLst>
          </p:cNvPr>
          <p:cNvSpPr txBox="1"/>
          <p:nvPr/>
        </p:nvSpPr>
        <p:spPr>
          <a:xfrm>
            <a:off x="7152299" y="4739804"/>
            <a:ext cx="331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New cell gets infected.</a:t>
            </a:r>
          </a:p>
          <a:p>
            <a:pPr algn="ctr"/>
            <a:r>
              <a:rPr lang="en-US"/>
              <a:t>How does the perimeter change?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1239-C312-43A2-8C2C-D93C9651A0B3}"/>
              </a:ext>
            </a:extLst>
          </p:cNvPr>
          <p:cNvSpPr txBox="1"/>
          <p:nvPr/>
        </p:nvSpPr>
        <p:spPr>
          <a:xfrm>
            <a:off x="7667245" y="5595471"/>
            <a:ext cx="344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lines on the perimeter </a:t>
            </a:r>
            <a:r>
              <a:rPr lang="en-US" b="1"/>
              <a:t>destroyed</a:t>
            </a:r>
          </a:p>
          <a:p>
            <a:r>
              <a:rPr lang="en-US"/>
              <a:t>2 lines on the perimeter </a:t>
            </a:r>
            <a:r>
              <a:rPr lang="en-US" b="1"/>
              <a:t>created</a:t>
            </a:r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E11390E-2E2B-4F8D-8569-5A1CD5FECCEC}"/>
              </a:ext>
            </a:extLst>
          </p:cNvPr>
          <p:cNvSpPr/>
          <p:nvPr/>
        </p:nvSpPr>
        <p:spPr>
          <a:xfrm>
            <a:off x="4470076" y="3975183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5B8E7A4C-2977-4CCF-83BB-194B539EFEFC}"/>
              </a:ext>
            </a:extLst>
          </p:cNvPr>
          <p:cNvSpPr/>
          <p:nvPr/>
        </p:nvSpPr>
        <p:spPr>
          <a:xfrm>
            <a:off x="4498956" y="4511838"/>
            <a:ext cx="254225" cy="1817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3467B-B031-42A6-ADBC-49F443ED99C0}"/>
              </a:ext>
            </a:extLst>
          </p:cNvPr>
          <p:cNvSpPr txBox="1"/>
          <p:nvPr/>
        </p:nvSpPr>
        <p:spPr>
          <a:xfrm>
            <a:off x="8136540" y="6308209"/>
            <a:ext cx="2511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Perimeter is unchanged!</a:t>
            </a:r>
          </a:p>
        </p:txBody>
      </p:sp>
    </p:spTree>
    <p:extLst>
      <p:ext uri="{BB962C8B-B14F-4D97-AF65-F5344CB8AC3E}">
        <p14:creationId xmlns:p14="http://schemas.microsoft.com/office/powerpoint/2010/main" val="364817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407097" y="3184599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407097" y="4454186"/>
            <a:ext cx="543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new infected square has 4 sides.</a:t>
            </a:r>
          </a:p>
        </p:txBody>
      </p:sp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D2B3CD1-727F-45EE-85FC-9DB0335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376E067-BE63-4C2B-A6F4-CE7C45602404}"/>
              </a:ext>
            </a:extLst>
          </p:cNvPr>
          <p:cNvSpPr/>
          <p:nvPr/>
        </p:nvSpPr>
        <p:spPr>
          <a:xfrm>
            <a:off x="4349930" y="4091817"/>
            <a:ext cx="525101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407097" y="3184599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407096" y="4454186"/>
            <a:ext cx="57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new infected square has 4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 least 2 of the 4 sides were previously in the perimeter (otherwise, the cell wouldn’t become infected).</a:t>
            </a:r>
          </a:p>
        </p:txBody>
      </p:sp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D2B3CD1-727F-45EE-85FC-9DB0335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A27F88-10E5-4372-909A-43D20BDFDD0E}"/>
              </a:ext>
            </a:extLst>
          </p:cNvPr>
          <p:cNvSpPr/>
          <p:nvPr/>
        </p:nvSpPr>
        <p:spPr>
          <a:xfrm>
            <a:off x="4354717" y="4091817"/>
            <a:ext cx="538492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EEBAF6-D759-482C-8E2A-B8254073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04" y="419655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EADFB8A-57ED-4351-A00F-FC844E7B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08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407097" y="3184599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407096" y="4454186"/>
            <a:ext cx="5784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new infected square has 4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 least 2 of the 4 sides were previously in the perimeter (otherwise, the cell wouldn’t become infected).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infection, those 2 (or more) sides are </a:t>
            </a:r>
            <a:r>
              <a:rPr lang="en-US" b="1"/>
              <a:t>removed</a:t>
            </a:r>
            <a:r>
              <a:rPr lang="en-US"/>
              <a:t> from the perimeter.</a:t>
            </a:r>
          </a:p>
        </p:txBody>
      </p:sp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D2B3CD1-727F-45EE-85FC-9DB0335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A27F88-10E5-4372-909A-43D20BDFDD0E}"/>
              </a:ext>
            </a:extLst>
          </p:cNvPr>
          <p:cNvSpPr/>
          <p:nvPr/>
        </p:nvSpPr>
        <p:spPr>
          <a:xfrm>
            <a:off x="3838670" y="4091817"/>
            <a:ext cx="1539088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EEBAF6-D759-482C-8E2A-B8254073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04" y="419655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EADFB8A-57ED-4351-A00F-FC844E7B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08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407097" y="3184599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407096" y="4454186"/>
            <a:ext cx="5784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new infected square has 4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 least 2 of the 4 sides were previously in the perimeter (otherwise, the cell wouldn’t become infected).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infection, those 2 (or more) sides are </a:t>
            </a:r>
            <a:r>
              <a:rPr lang="en-US" b="1"/>
              <a:t>removed</a:t>
            </a:r>
            <a:r>
              <a:rPr lang="en-US"/>
              <a:t> from the perimeter.</a:t>
            </a:r>
          </a:p>
        </p:txBody>
      </p:sp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D2B3CD1-727F-45EE-85FC-9DB0335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A27F88-10E5-4372-909A-43D20BDFDD0E}"/>
              </a:ext>
            </a:extLst>
          </p:cNvPr>
          <p:cNvSpPr/>
          <p:nvPr/>
        </p:nvSpPr>
        <p:spPr>
          <a:xfrm>
            <a:off x="3838670" y="4091817"/>
            <a:ext cx="1539088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EEBAF6-D759-482C-8E2A-B8254073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04" y="419655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EADFB8A-57ED-4351-A00F-FC844E7B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08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5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pic>
        <p:nvPicPr>
          <p:cNvPr id="77" name="Picture 2" descr="Light Bulb Drawing — How To Draw A Light Bulb Step By Step">
            <a:extLst>
              <a:ext uri="{FF2B5EF4-FFF2-40B4-BE49-F238E27FC236}">
                <a16:creationId xmlns:a16="http://schemas.microsoft.com/office/drawing/2014/main" id="{8648477B-ACE1-498C-B2E3-7336D8DF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8389"/>
            <a:ext cx="622194" cy="8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AA1-8554-4F78-B254-07DD6CE5C60D}"/>
              </a:ext>
            </a:extLst>
          </p:cNvPr>
          <p:cNvSpPr txBox="1"/>
          <p:nvPr/>
        </p:nvSpPr>
        <p:spPr>
          <a:xfrm>
            <a:off x="6718194" y="2313528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Think about the </a:t>
            </a:r>
            <a:r>
              <a:rPr lang="en-US" b="1">
                <a:solidFill>
                  <a:srgbClr val="C00000"/>
                </a:solidFill>
              </a:rPr>
              <a:t>perimeter </a:t>
            </a:r>
            <a:r>
              <a:rPr lang="en-US"/>
              <a:t>of the infected region</a:t>
            </a:r>
          </a:p>
        </p:txBody>
      </p:sp>
      <p:pic>
        <p:nvPicPr>
          <p:cNvPr id="17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78399762-BF5A-406C-A10E-379BD692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0" y="2445641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407097" y="3184599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407096" y="4454186"/>
            <a:ext cx="5784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new infected square has 4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 least 2 of the 4 sides were previously in the perimeter (otherwise, the cell wouldn’t become infected).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infection, those 2 (or more) sides are </a:t>
            </a:r>
            <a:r>
              <a:rPr lang="en-US" b="1"/>
              <a:t>removed</a:t>
            </a:r>
            <a:r>
              <a:rPr lang="en-US"/>
              <a:t> from the perimeter.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other 2 (or fewer) sides are added to the perimeter.</a:t>
            </a:r>
          </a:p>
        </p:txBody>
      </p:sp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D2B3CD1-727F-45EE-85FC-9DB0335E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3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A27F88-10E5-4372-909A-43D20BDFDD0E}"/>
              </a:ext>
            </a:extLst>
          </p:cNvPr>
          <p:cNvSpPr/>
          <p:nvPr/>
        </p:nvSpPr>
        <p:spPr>
          <a:xfrm>
            <a:off x="3838670" y="4091817"/>
            <a:ext cx="1539088" cy="535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6EEBAF6-D759-482C-8E2A-B8254073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04" y="419655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EADFB8A-57ED-4351-A00F-FC844E7B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08" y="420932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48058-91D5-44E3-8A50-BEC0D7BB984E}"/>
              </a:ext>
            </a:extLst>
          </p:cNvPr>
          <p:cNvCxnSpPr/>
          <p:nvPr/>
        </p:nvCxnSpPr>
        <p:spPr>
          <a:xfrm>
            <a:off x="4608214" y="3105339"/>
            <a:ext cx="0" cy="860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83FFA-0298-4890-91F6-4CAD0B675944}"/>
              </a:ext>
            </a:extLst>
          </p:cNvPr>
          <p:cNvCxnSpPr>
            <a:cxnSpLocks/>
          </p:cNvCxnSpPr>
          <p:nvPr/>
        </p:nvCxnSpPr>
        <p:spPr>
          <a:xfrm flipV="1">
            <a:off x="4608214" y="4869137"/>
            <a:ext cx="0" cy="952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E0D1EEA5-D585-463F-9679-9E3D1C3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80" y="1965848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/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chessboard.</a:t>
                </a:r>
              </a:p>
              <a:p>
                <a:pPr algn="ctr"/>
                <a:r>
                  <a:rPr lang="en-US"/>
                  <a:t>Some squares are initially </a:t>
                </a:r>
                <a:r>
                  <a:rPr lang="en-US" b="1"/>
                  <a:t>infected</a:t>
                </a:r>
                <a:r>
                  <a:rPr lang="en-US"/>
                  <a:t>.</a:t>
                </a:r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Once infected, a cell stays infected forever.</a:t>
                </a:r>
              </a:p>
              <a:p>
                <a:pPr algn="ctr"/>
                <a:r>
                  <a:rPr lang="en-US"/>
                  <a:t>A cell will become infected if </a:t>
                </a:r>
                <a:r>
                  <a:rPr lang="en-US" b="1"/>
                  <a:t>at least 2 of its 4 adjacent neighbors (up, down, left, right) are infected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blipFill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AB09B9-85BD-4EE6-9673-D7F7ECD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21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96F0A7-0B31-43F4-BF4B-036F041F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19" y="267344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A7C6DE-2D8A-4B9F-9DA4-A20B0442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2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DBFC32F-E158-4547-BF3D-8930B420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478916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38E56E-81AA-4716-9610-8D4D6212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582404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D55B2D-E66E-40F0-AD08-B3F412BC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478916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15BDFC-D190-4E98-96D1-39EF5173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35" y="427741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A6C118F-92CA-4708-B327-6801CB20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41" y="70488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B435477-943C-42D5-A0BC-47899308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56" y="215638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085991" y="2291187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pic>
        <p:nvPicPr>
          <p:cNvPr id="83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019247CA-A760-410D-B34E-C3C2BDDB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0" y="2815094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53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085991" y="2291187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139208" y="3600781"/>
            <a:ext cx="5784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</a:t>
            </a:r>
            <a:r>
              <a:rPr lang="en-US" b="1"/>
              <a:t>the entire checkerboard is infected</a:t>
            </a:r>
            <a:r>
              <a:rPr lang="en-US"/>
              <a:t>, the perimeter of the infected region is 4n.</a:t>
            </a:r>
          </a:p>
        </p:txBody>
      </p:sp>
      <p:pic>
        <p:nvPicPr>
          <p:cNvPr id="83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019247CA-A760-410D-B34E-C3C2BDDB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0" y="2815094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F6F2100-8542-4593-B4AA-2F8ECDB1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23" y="295235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7F8E21E-2989-4B0C-8FD5-51579A1C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93" y="337071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9873E69-0E9B-4232-B710-85D2367C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63" y="378907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5A179F8-068B-4DCC-9755-FBD14034D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3" y="420744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58F0E9-F06D-4F6D-9A72-E544BE26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36" y="466776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A63BAE2-9C65-4A9B-8D4D-C69C0D7CD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16" y="508612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4B09F44-A6C9-469D-A216-126E1B5B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51" y="549435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7B71FA-CEF9-4032-8E97-187F7156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32" y="592262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3C91909-71D4-4AF3-9788-A9D7AA9B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48" y="293643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8B7B0B6-8259-46C1-AA23-5350B7A5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18" y="335479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50631CD-465E-4320-B4E2-5BC9624A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8" y="377316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C5DFCDA-BE6B-4234-BFD5-B5889509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88" y="419152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092D394-EC1A-4B0F-B361-2D1436C0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61" y="465184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7182D44-A33D-499C-87C7-084383F8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41" y="507021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9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1BA5A4A-197B-4D38-BEF5-86B0997E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76" y="547844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0DCC95-28C7-4B26-A46E-1D6ABA3E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23" y="33829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6A3447C-E4DC-435E-8BCA-78811685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93" y="38013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C06ADF9-9CC8-4F80-A909-0030282F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63" y="42197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0749D94-26B4-42D0-8BC2-B19C7C40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3" y="46380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0A25466-76B2-437A-B996-87D9D8A3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36" y="509839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AED086B-D126-4789-934E-59C1A4EE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16" y="55167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E6C680E-6E94-47AD-BA52-3B25367B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51" y="592498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DDA8E67-8EFE-412A-A1A3-21F4F4BE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4" y="377972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F65CD7C-899E-445F-99A8-5A16BF35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74" y="419808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4AE4EB0-0FA9-40F6-869B-5311A3C2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44" y="461644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05E03D5-E631-447F-8A3D-43D504BE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44" y="503480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62988B5-ACE7-4761-8376-2D8C6A92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17" y="549513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46FA712-CE7A-4D19-8CD2-32B63B55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97" y="591349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4668413-0EF0-48E3-BBC6-41A1E3C4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49" y="29423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1AC5ABF-ED8B-421A-B815-3DB27D42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19" y="336070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A88E866-0DD5-429E-A82D-76051359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89" y="377906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EE2CC8B-6036-410B-AE05-B53D97EE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89" y="419742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F936C55-C20D-4256-AC8C-FDA73085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62" y="465775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B61817C-63F2-4482-BF4C-6670CA51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42" y="507611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98022DA-7624-4CC6-8912-1FD49B1B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46" y="295824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40D5882-FC16-461A-9F79-EA073576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16" y="33766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AFE4A2E-F2B1-4319-AF60-7C9252F7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86" y="37949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2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9049400-6FAE-44CE-B069-E7F4C4FD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86" y="421332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4D269B0-961F-491A-8B7F-815151BE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59" y="467365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FB88734-E29A-4F23-95A5-3BEE6839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30" y="423036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FEC8747-AB5F-4BBB-9B4E-031FB127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00" y="464873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FB760B0-672F-49A5-B78F-1E7F19CE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70" y="506709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26C5638-8A7D-4316-A9BB-1BD7FF5A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70" y="548545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A1AD577-EF4F-4C35-8DFD-21392C5C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43" y="594578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AC897A-AA25-4735-B54F-F29A9A5C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65" y="464237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6B27341-6C5B-479F-BE11-4577BEBA4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35" y="506073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8BA6835-379F-4634-A864-CB203285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05" y="547909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F0F44E-2218-47E5-B132-783DFBAF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05" y="589745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423FFAC-A4D1-48DF-95BC-1FBC8609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59" y="296613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D1128D6-670F-4DF1-8175-97C0D903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29" y="338450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819B33A-58B9-4BC0-BEFB-FEAD9B43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99" y="380286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FEB834-33A1-420E-876D-65EDAB83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99" y="422122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F27FD41-69B2-4106-BF73-A45F2007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32" y="29646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5E9B63-CA26-4E61-9D92-001C105B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02" y="33829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E93E700-CF5D-4DA7-BC50-D3D4BAB4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72" y="380134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354474-1390-4C14-837B-0D36AF7E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01" y="505155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BBB5E8B-2717-42FB-9164-47E8B9CA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71" y="546991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24594EF-38A4-4862-B2EB-9491D983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41" y="588827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D502E4A-B07F-4AD0-8D8A-A17181A38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18" y="547909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3DCF37F-DFB4-4BCC-A2F6-73D8930C4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88" y="589745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5E0730A-0808-4694-B048-E977AAEA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61" y="2950773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212B55C-F9C2-45DF-AC4B-86D32BC6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31" y="336913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419B136-4B47-4CBB-BA82-5B363567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3" y="590602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6DF8ADC-D186-4440-9DB6-2DCB037A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21" y="296219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1850485D-7968-475F-884B-6F5A3AA8F7AF}"/>
              </a:ext>
            </a:extLst>
          </p:cNvPr>
          <p:cNvSpPr/>
          <p:nvPr/>
        </p:nvSpPr>
        <p:spPr>
          <a:xfrm>
            <a:off x="1504950" y="2879022"/>
            <a:ext cx="3365814" cy="3338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5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085991" y="2291187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139208" y="3600781"/>
            <a:ext cx="5784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</a:t>
            </a:r>
            <a:r>
              <a:rPr lang="en-US" b="1"/>
              <a:t>the entire checkerboard is infected</a:t>
            </a:r>
            <a:r>
              <a:rPr lang="en-US"/>
              <a:t>, the perimeter of the infected region is 4n.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Therefore, by our </a:t>
            </a:r>
            <a:r>
              <a:rPr lang="en-US" b="1"/>
              <a:t>Lemma</a:t>
            </a:r>
            <a:r>
              <a:rPr lang="en-US"/>
              <a:t>, the initial perimeter must be at least 4n.</a:t>
            </a:r>
          </a:p>
        </p:txBody>
      </p:sp>
      <p:pic>
        <p:nvPicPr>
          <p:cNvPr id="72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A3E26BB-72C1-467C-A2C1-C62871F0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93" y="287902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7F5FEE5-4E40-419F-85AD-D7663E6F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6" y="301628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A62B0BD-06F5-45DF-902B-10812FAA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56" y="343464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9590D9-6757-4083-AB05-9F58E28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26" y="385300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F77CB06-4CF8-4F9C-8A80-92A9808A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6" y="42713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2FCFD73-24DA-4AD6-81FC-5A1C0502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99" y="473169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6C81C2-AD4D-46A0-B23E-57209CE5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79" y="515005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0D4DFD4-4B62-4E31-8743-D79200C3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14" y="55582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186DA9A-ED0E-492D-8ACD-142BCC77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95" y="59865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710CDD3-247B-45FE-B62A-AA3A0694D73D}"/>
              </a:ext>
            </a:extLst>
          </p:cNvPr>
          <p:cNvSpPr/>
          <p:nvPr/>
        </p:nvSpPr>
        <p:spPr>
          <a:xfrm>
            <a:off x="1685925" y="2959101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3ECA61-E5DC-4808-B9EF-16BE18AA04A8}"/>
              </a:ext>
            </a:extLst>
          </p:cNvPr>
          <p:cNvSpPr/>
          <p:nvPr/>
        </p:nvSpPr>
        <p:spPr>
          <a:xfrm>
            <a:off x="2095500" y="3368405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B81BAF7-B838-400A-949C-95CCEDA7FD3F}"/>
              </a:ext>
            </a:extLst>
          </p:cNvPr>
          <p:cNvSpPr/>
          <p:nvPr/>
        </p:nvSpPr>
        <p:spPr>
          <a:xfrm>
            <a:off x="2506489" y="3784119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18D7A47-49A6-4EA0-B821-650F5FBB6CFA}"/>
              </a:ext>
            </a:extLst>
          </p:cNvPr>
          <p:cNvSpPr/>
          <p:nvPr/>
        </p:nvSpPr>
        <p:spPr>
          <a:xfrm>
            <a:off x="2943224" y="4216197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B15212-5E6D-4E2F-8BEB-D7C014EEDF75}"/>
              </a:ext>
            </a:extLst>
          </p:cNvPr>
          <p:cNvSpPr/>
          <p:nvPr/>
        </p:nvSpPr>
        <p:spPr>
          <a:xfrm>
            <a:off x="3348049" y="4641853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95B7DC4-F50E-4CB8-8E76-745A349C5FFB}"/>
              </a:ext>
            </a:extLst>
          </p:cNvPr>
          <p:cNvSpPr/>
          <p:nvPr/>
        </p:nvSpPr>
        <p:spPr>
          <a:xfrm>
            <a:off x="3757624" y="5075118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6A4E7-1E96-4A78-9174-ABF292637264}"/>
              </a:ext>
            </a:extLst>
          </p:cNvPr>
          <p:cNvSpPr/>
          <p:nvPr/>
        </p:nvSpPr>
        <p:spPr>
          <a:xfrm>
            <a:off x="4168464" y="5484422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E0AED92-1DC8-4DE4-8A5C-DE9E983127AA}"/>
              </a:ext>
            </a:extLst>
          </p:cNvPr>
          <p:cNvSpPr/>
          <p:nvPr/>
        </p:nvSpPr>
        <p:spPr>
          <a:xfrm>
            <a:off x="4600145" y="5917664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AF4-65DC-4893-940F-D8095D3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6A8A-C60D-4CE0-A113-C513E0E8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59"/>
            <a:ext cx="10515600" cy="94473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Theorem:</a:t>
            </a:r>
            <a:r>
              <a:rPr lang="en-US"/>
              <a:t> There does</a:t>
            </a:r>
            <a:r>
              <a:rPr lang="en-US" b="1">
                <a:solidFill>
                  <a:srgbClr val="C00000"/>
                </a:solidFill>
              </a:rPr>
              <a:t> not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exist a way to infect the entire checkerboard by infecting </a:t>
            </a:r>
            <a:r>
              <a:rPr lang="en-US" b="1">
                <a:solidFill>
                  <a:srgbClr val="C00000"/>
                </a:solidFill>
              </a:rPr>
              <a:t>n-1</a:t>
            </a:r>
            <a:r>
              <a:rPr lang="en-US"/>
              <a:t> initial squares.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C1BB-F213-4D81-B39B-966E8A9A6DB1}"/>
              </a:ext>
            </a:extLst>
          </p:cNvPr>
          <p:cNvSpPr txBox="1"/>
          <p:nvPr/>
        </p:nvSpPr>
        <p:spPr>
          <a:xfrm>
            <a:off x="6085991" y="2291187"/>
            <a:ext cx="543240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Lemma</a:t>
            </a:r>
            <a:r>
              <a:rPr lang="en-US" b="1"/>
              <a:t>:</a:t>
            </a:r>
          </a:p>
          <a:p>
            <a:pPr algn="ctr"/>
            <a:r>
              <a:rPr lang="en-US" sz="2000"/>
              <a:t>Each time a new cell is infected, the perimeter of the infected cells </a:t>
            </a:r>
            <a:r>
              <a:rPr lang="en-US" sz="2000" b="1"/>
              <a:t>does not increase</a:t>
            </a:r>
            <a:r>
              <a:rPr lang="en-US" sz="20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95DC-BD67-4D75-ADEF-4B72684A45A9}"/>
              </a:ext>
            </a:extLst>
          </p:cNvPr>
          <p:cNvSpPr txBox="1"/>
          <p:nvPr/>
        </p:nvSpPr>
        <p:spPr>
          <a:xfrm>
            <a:off x="6139208" y="3600781"/>
            <a:ext cx="5784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</a:t>
            </a:r>
            <a:r>
              <a:rPr lang="en-US" b="1"/>
              <a:t>the entire checkerboard is infected</a:t>
            </a:r>
            <a:r>
              <a:rPr lang="en-US"/>
              <a:t>, the perimeter of the infected region is 4n.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Therefore, by our </a:t>
            </a:r>
            <a:r>
              <a:rPr lang="en-US" b="1"/>
              <a:t>Lemma</a:t>
            </a:r>
            <a:r>
              <a:rPr lang="en-US"/>
              <a:t>, the initial perimeter must be at least 4n.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 the initial number of infected squares is at least n.</a:t>
            </a:r>
          </a:p>
        </p:txBody>
      </p:sp>
      <p:pic>
        <p:nvPicPr>
          <p:cNvPr id="72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A3E26BB-72C1-467C-A2C1-C62871F0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93" y="287902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7F5FEE5-4E40-419F-85AD-D7663E6F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6" y="301628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A62B0BD-06F5-45DF-902B-10812FAA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56" y="343464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9590D9-6757-4083-AB05-9F58E28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26" y="385300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F77CB06-4CF8-4F9C-8A80-92A9808A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6" y="42713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2FCFD73-24DA-4AD6-81FC-5A1C0502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99" y="473169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C6C81C2-AD4D-46A0-B23E-57209CE5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79" y="515005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0D4DFD4-4B62-4E31-8743-D79200C3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14" y="555828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186DA9A-ED0E-492D-8ACD-142BCC77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95" y="598655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710CDD3-247B-45FE-B62A-AA3A0694D73D}"/>
              </a:ext>
            </a:extLst>
          </p:cNvPr>
          <p:cNvSpPr/>
          <p:nvPr/>
        </p:nvSpPr>
        <p:spPr>
          <a:xfrm>
            <a:off x="1685925" y="2959101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3ECA61-E5DC-4808-B9EF-16BE18AA04A8}"/>
              </a:ext>
            </a:extLst>
          </p:cNvPr>
          <p:cNvSpPr/>
          <p:nvPr/>
        </p:nvSpPr>
        <p:spPr>
          <a:xfrm>
            <a:off x="2095500" y="3368405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B81BAF7-B838-400A-949C-95CCEDA7FD3F}"/>
              </a:ext>
            </a:extLst>
          </p:cNvPr>
          <p:cNvSpPr/>
          <p:nvPr/>
        </p:nvSpPr>
        <p:spPr>
          <a:xfrm>
            <a:off x="2506489" y="3784119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18D7A47-49A6-4EA0-B821-650F5FBB6CFA}"/>
              </a:ext>
            </a:extLst>
          </p:cNvPr>
          <p:cNvSpPr/>
          <p:nvPr/>
        </p:nvSpPr>
        <p:spPr>
          <a:xfrm>
            <a:off x="2943224" y="4216197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B15212-5E6D-4E2F-8BEB-D7C014EEDF75}"/>
              </a:ext>
            </a:extLst>
          </p:cNvPr>
          <p:cNvSpPr/>
          <p:nvPr/>
        </p:nvSpPr>
        <p:spPr>
          <a:xfrm>
            <a:off x="3348049" y="4641853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95B7DC4-F50E-4CB8-8E76-745A349C5FFB}"/>
              </a:ext>
            </a:extLst>
          </p:cNvPr>
          <p:cNvSpPr/>
          <p:nvPr/>
        </p:nvSpPr>
        <p:spPr>
          <a:xfrm>
            <a:off x="3757624" y="5075118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6A4E7-1E96-4A78-9174-ABF292637264}"/>
              </a:ext>
            </a:extLst>
          </p:cNvPr>
          <p:cNvSpPr/>
          <p:nvPr/>
        </p:nvSpPr>
        <p:spPr>
          <a:xfrm>
            <a:off x="4168464" y="5484422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E0AED92-1DC8-4DE4-8A5C-DE9E983127AA}"/>
              </a:ext>
            </a:extLst>
          </p:cNvPr>
          <p:cNvSpPr/>
          <p:nvPr/>
        </p:nvSpPr>
        <p:spPr>
          <a:xfrm>
            <a:off x="4600145" y="5917664"/>
            <a:ext cx="409575" cy="409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2B43D-B2EE-4821-9887-10C3F62E70EE}"/>
              </a:ext>
            </a:extLst>
          </p:cNvPr>
          <p:cNvSpPr txBox="1"/>
          <p:nvPr/>
        </p:nvSpPr>
        <p:spPr>
          <a:xfrm>
            <a:off x="8160121" y="5614400"/>
            <a:ext cx="17430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97874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90B-6AF7-397E-4984-7BB6370A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E1762-BA72-1ACB-7E51-2F8AF690A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An even-more-formal version of that proof uses induction:</a:t>
                </a:r>
              </a:p>
              <a:p>
                <a:pPr marL="0" indent="0" algn="ctr">
                  <a:buNone/>
                </a:pPr>
                <a:r>
                  <a:rPr lang="en-US" sz="2000" b="1" i="1">
                    <a:solidFill>
                      <a:schemeClr val="accent6">
                        <a:lumMod val="50000"/>
                      </a:schemeClr>
                    </a:solidFill>
                  </a:rPr>
                  <a:t>“Let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i="1">
                    <a:solidFill>
                      <a:schemeClr val="accent6">
                        <a:lumMod val="50000"/>
                      </a:schemeClr>
                    </a:solidFill>
                  </a:rPr>
                  <a:t> be the initial infected perimeter.  Then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i="1">
                    <a:solidFill>
                      <a:schemeClr val="accent6">
                        <a:lumMod val="50000"/>
                      </a:schemeClr>
                    </a:solidFill>
                  </a:rPr>
                  <a:t>, the infected perimeter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i="1">
                    <a:solidFill>
                      <a:schemeClr val="accent6">
                        <a:lumMod val="50000"/>
                      </a:schemeClr>
                    </a:solidFill>
                  </a:rPr>
                  <a:t>.”</a:t>
                </a:r>
              </a:p>
              <a:p>
                <a:pPr lvl="1"/>
                <a:r>
                  <a:rPr lang="en-US"/>
                  <a:t>Proof 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 b="1"/>
                  <a:t>Computational Biology</a:t>
                </a:r>
                <a:r>
                  <a:rPr lang="en-US"/>
                  <a:t> is a subarea of computer science that deals with applications in biology</a:t>
                </a:r>
              </a:p>
              <a:p>
                <a:pPr lvl="1"/>
                <a:r>
                  <a:rPr lang="en-US"/>
                  <a:t>How do diseases spread?</a:t>
                </a:r>
              </a:p>
              <a:p>
                <a:pPr lvl="1"/>
                <a:r>
                  <a:rPr lang="en-US"/>
                  <a:t>What RNA folding patterns are possible?</a:t>
                </a:r>
              </a:p>
              <a:p>
                <a:pPr lvl="1"/>
                <a:r>
                  <a:rPr lang="en-US"/>
                  <a:t>… </a:t>
                </a:r>
                <a:endParaRPr lang="en-US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E1762-BA72-1ACB-7E51-2F8AF690A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E0D1EEA5-D585-463F-9679-9E3D1C3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80" y="1965848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/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chessboard.</a:t>
                </a:r>
              </a:p>
              <a:p>
                <a:pPr algn="ctr"/>
                <a:r>
                  <a:rPr lang="en-US"/>
                  <a:t>Some squares are initially </a:t>
                </a:r>
                <a:r>
                  <a:rPr lang="en-US" b="1"/>
                  <a:t>infected</a:t>
                </a:r>
                <a:r>
                  <a:rPr lang="en-US"/>
                  <a:t>.</a:t>
                </a:r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Once infected, a cell stays infected forever.</a:t>
                </a:r>
              </a:p>
              <a:p>
                <a:pPr algn="ctr"/>
                <a:r>
                  <a:rPr lang="en-US"/>
                  <a:t>A cell will become infected if </a:t>
                </a:r>
                <a:r>
                  <a:rPr lang="en-US" b="1"/>
                  <a:t>at least 2 of its 4 adjacent neighbors (up, down, left, right) are infected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blipFill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AB09B9-85BD-4EE6-9673-D7F7ECD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21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96F0A7-0B31-43F4-BF4B-036F041F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19" y="267344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A7C6DE-2D8A-4B9F-9DA4-A20B0442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2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DBFC32F-E158-4547-BF3D-8930B420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478916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38E56E-81AA-4716-9610-8D4D6212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582404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D55B2D-E66E-40F0-AD08-B3F412BC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478916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15BDFC-D190-4E98-96D1-39EF5173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35" y="427741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A6C118F-92CA-4708-B327-6801CB20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41" y="70488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991BD5-2DB3-4AA7-9860-DE2623038B81}"/>
              </a:ext>
            </a:extLst>
          </p:cNvPr>
          <p:cNvCxnSpPr>
            <a:stCxn id="9" idx="3"/>
          </p:cNvCxnSpPr>
          <p:nvPr/>
        </p:nvCxnSpPr>
        <p:spPr>
          <a:xfrm flipV="1">
            <a:off x="6501379" y="3865830"/>
            <a:ext cx="248500" cy="2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F47E6-F6AE-4A54-A4C4-C7C1A2CB234C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6996721" y="3868790"/>
            <a:ext cx="248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E6712DD-1C31-4C95-A964-D98CE3D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0A9E01-ABFB-4F05-905C-587FDF4A350A}"/>
              </a:ext>
            </a:extLst>
          </p:cNvPr>
          <p:cNvSpPr txBox="1"/>
          <p:nvPr/>
        </p:nvSpPr>
        <p:spPr>
          <a:xfrm>
            <a:off x="8293831" y="3222458"/>
            <a:ext cx="38075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Infections can </a:t>
            </a:r>
            <a:r>
              <a:rPr lang="en-US" b="1"/>
              <a:t>spread:</a:t>
            </a:r>
            <a:endParaRPr lang="en-US"/>
          </a:p>
          <a:p>
            <a:pPr algn="ctr"/>
            <a:r>
              <a:rPr lang="en-US"/>
              <a:t>Newly-infected cell might infect others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DEF15-59E8-4DA6-8B9E-1D1629E184B4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7528378" y="3868790"/>
            <a:ext cx="199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BF2C937-694F-4E5D-A11C-A74095C6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09" y="375591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84B080-B79D-4507-ADDE-7F43DE07D8E2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H="1" flipV="1">
            <a:off x="7934088" y="4082426"/>
            <a:ext cx="2526" cy="194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EA651-7EF8-4C42-AFD1-61EEC282A483}"/>
              </a:ext>
            </a:extLst>
          </p:cNvPr>
          <p:cNvCxnSpPr>
            <a:cxnSpLocks/>
            <a:stCxn id="1030" idx="2"/>
          </p:cNvCxnSpPr>
          <p:nvPr/>
        </p:nvCxnSpPr>
        <p:spPr>
          <a:xfrm flipH="1">
            <a:off x="7380387" y="4032045"/>
            <a:ext cx="6413" cy="191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90DBB9-F263-43AF-A0B4-59259E7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57" y="427741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901741-B472-4A78-9A59-9297B9868CA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516914" y="4403079"/>
            <a:ext cx="245284" cy="37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B3D205-249B-48C4-8FC3-04F5E68AE4B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81604" y="5115679"/>
            <a:ext cx="18941" cy="2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10E65FF-2F6D-42CC-A759-3EC87AFF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95" y="533427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9BFA25-4E34-455B-8456-80E8DAD8E73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00545" y="5576935"/>
            <a:ext cx="0" cy="247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F31FCA2-2181-4332-933A-3D396C71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56" y="215638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E0D1EEA5-D585-463F-9679-9E3D1C3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80" y="1965848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/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chessboard.</a:t>
                </a:r>
              </a:p>
              <a:p>
                <a:pPr algn="ctr"/>
                <a:r>
                  <a:rPr lang="en-US"/>
                  <a:t>Some squares are initially </a:t>
                </a:r>
                <a:r>
                  <a:rPr lang="en-US" b="1"/>
                  <a:t>infected</a:t>
                </a:r>
                <a:r>
                  <a:rPr lang="en-US"/>
                  <a:t>.</a:t>
                </a:r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Once infected, a cell stays infected forever.</a:t>
                </a:r>
              </a:p>
              <a:p>
                <a:pPr algn="ctr"/>
                <a:r>
                  <a:rPr lang="en-US"/>
                  <a:t>A cell will become infected if </a:t>
                </a:r>
                <a:r>
                  <a:rPr lang="en-US" b="1"/>
                  <a:t>at least 2 of its 4 adjacent neighbors (up, down, left, right) are infected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blipFill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AB09B9-85BD-4EE6-9673-D7F7ECD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21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96F0A7-0B31-43F4-BF4B-036F041F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19" y="267344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A7C6DE-2D8A-4B9F-9DA4-A20B0442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2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DBFC32F-E158-4547-BF3D-8930B420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478916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38E56E-81AA-4716-9610-8D4D6212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582404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D55B2D-E66E-40F0-AD08-B3F412BC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478916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15BDFC-D190-4E98-96D1-39EF5173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35" y="427741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A6C118F-92CA-4708-B327-6801CB20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41" y="70488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991BD5-2DB3-4AA7-9860-DE2623038B81}"/>
              </a:ext>
            </a:extLst>
          </p:cNvPr>
          <p:cNvCxnSpPr>
            <a:stCxn id="9" idx="3"/>
          </p:cNvCxnSpPr>
          <p:nvPr/>
        </p:nvCxnSpPr>
        <p:spPr>
          <a:xfrm flipV="1">
            <a:off x="6501379" y="3865830"/>
            <a:ext cx="248500" cy="2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F47E6-F6AE-4A54-A4C4-C7C1A2CB234C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6996721" y="3868790"/>
            <a:ext cx="248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E6712DD-1C31-4C95-A964-D98CE3D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68F28B9-179E-4541-83B5-11B47B71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25" y="425060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C5268-4B1F-4153-BE1B-9AC786C764CB}"/>
              </a:ext>
            </a:extLst>
          </p:cNvPr>
          <p:cNvCxnSpPr>
            <a:stCxn id="17" idx="2"/>
          </p:cNvCxnSpPr>
          <p:nvPr/>
        </p:nvCxnSpPr>
        <p:spPr>
          <a:xfrm flipH="1">
            <a:off x="6871580" y="4032045"/>
            <a:ext cx="19878" cy="245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663F31-B87D-4C7E-A3A5-18AA9EB1C9C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1458" y="4603923"/>
            <a:ext cx="0" cy="185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A9E01-ABFB-4F05-905C-587FDF4A350A}"/>
              </a:ext>
            </a:extLst>
          </p:cNvPr>
          <p:cNvSpPr txBox="1"/>
          <p:nvPr/>
        </p:nvSpPr>
        <p:spPr>
          <a:xfrm>
            <a:off x="8293831" y="3222458"/>
            <a:ext cx="38075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Infections can </a:t>
            </a:r>
            <a:r>
              <a:rPr lang="en-US" b="1"/>
              <a:t>spread:</a:t>
            </a:r>
            <a:endParaRPr lang="en-US"/>
          </a:p>
          <a:p>
            <a:pPr algn="ctr"/>
            <a:r>
              <a:rPr lang="en-US"/>
              <a:t>Newly-infected cell might infect others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DEF15-59E8-4DA6-8B9E-1D1629E184B4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7528378" y="3868790"/>
            <a:ext cx="199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BF2C937-694F-4E5D-A11C-A74095C6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09" y="375591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84B080-B79D-4507-ADDE-7F43DE07D8E2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H="1" flipV="1">
            <a:off x="7934088" y="4082426"/>
            <a:ext cx="2526" cy="194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EA651-7EF8-4C42-AFD1-61EEC282A483}"/>
              </a:ext>
            </a:extLst>
          </p:cNvPr>
          <p:cNvCxnSpPr>
            <a:cxnSpLocks/>
            <a:stCxn id="1030" idx="2"/>
          </p:cNvCxnSpPr>
          <p:nvPr/>
        </p:nvCxnSpPr>
        <p:spPr>
          <a:xfrm flipH="1">
            <a:off x="7380387" y="4032045"/>
            <a:ext cx="6413" cy="191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90DBB9-F263-43AF-A0B4-59259E7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57" y="427741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901741-B472-4A78-9A59-9297B9868CA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516914" y="4403079"/>
            <a:ext cx="245284" cy="37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1A4972E-E27B-4CA8-A617-4259DE2B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0" y="477317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96E5D-4693-4181-8A2E-A2792FB8431B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 flipV="1">
            <a:off x="7033036" y="4936428"/>
            <a:ext cx="225564" cy="15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C1A200-F164-4647-9D97-94769916AC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7375336" y="4603922"/>
            <a:ext cx="24843" cy="169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3F738C5-6DFF-436D-84D4-16A41879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08" y="479890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5FA907-21BA-40CC-9CAE-E3BC2ACA0CF7}"/>
              </a:ext>
            </a:extLst>
          </p:cNvPr>
          <p:cNvCxnSpPr>
            <a:cxnSpLocks/>
            <a:stCxn id="13" idx="2"/>
            <a:endCxn id="46" idx="0"/>
          </p:cNvCxnSpPr>
          <p:nvPr/>
        </p:nvCxnSpPr>
        <p:spPr>
          <a:xfrm flipH="1">
            <a:off x="7934087" y="4603923"/>
            <a:ext cx="2527" cy="194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6E7D7-14E5-4FD1-9085-AE90BB154DA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41757" y="4936428"/>
            <a:ext cx="250751" cy="25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C7F89A-3D7C-41AD-B55F-EC720F7C70AD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6359801" y="4032045"/>
            <a:ext cx="4442" cy="254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170024E-3299-4424-8859-020AA93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64" y="428671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194264-94AE-4A54-B313-1E072F5B2A21}"/>
              </a:ext>
            </a:extLst>
          </p:cNvPr>
          <p:cNvCxnSpPr>
            <a:cxnSpLocks/>
            <a:stCxn id="23" idx="1"/>
            <a:endCxn id="60" idx="3"/>
          </p:cNvCxnSpPr>
          <p:nvPr/>
        </p:nvCxnSpPr>
        <p:spPr>
          <a:xfrm flipH="1">
            <a:off x="6505821" y="4413859"/>
            <a:ext cx="251504" cy="36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B3D205-249B-48C4-8FC3-04F5E68AE4B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81604" y="5115679"/>
            <a:ext cx="18941" cy="2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10E65FF-2F6D-42CC-A759-3EC87AFF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95" y="533427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9BFA25-4E34-455B-8456-80E8DAD8E73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00545" y="5576935"/>
            <a:ext cx="0" cy="247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CFC70AE-3DE5-40C8-A4A8-FA1AC1BC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56" y="215638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E0D1EEA5-D585-463F-9679-9E3D1C3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80" y="1965848"/>
            <a:ext cx="4352440" cy="43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/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chessboard.</a:t>
                </a:r>
              </a:p>
              <a:p>
                <a:pPr algn="ctr"/>
                <a:r>
                  <a:rPr lang="en-US"/>
                  <a:t>Some squares are initially </a:t>
                </a:r>
                <a:r>
                  <a:rPr lang="en-US" b="1"/>
                  <a:t>infected</a:t>
                </a:r>
                <a:r>
                  <a:rPr lang="en-US"/>
                  <a:t>.</a:t>
                </a:r>
              </a:p>
              <a:p>
                <a:pPr algn="ctr"/>
                <a:endParaRPr lang="en-US"/>
              </a:p>
              <a:p>
                <a:pPr algn="ctr"/>
                <a:r>
                  <a:rPr lang="en-US"/>
                  <a:t>Once infected, a cell stays infected forever.</a:t>
                </a:r>
              </a:p>
              <a:p>
                <a:pPr algn="ctr"/>
                <a:r>
                  <a:rPr lang="en-US"/>
                  <a:t>A cell will become infected if </a:t>
                </a:r>
                <a:r>
                  <a:rPr lang="en-US" b="1"/>
                  <a:t>at least 2 of its 4 adjacent neighbors (up, down, left, right) are infected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FD9D37-A54E-415C-8619-00DC074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69" y="381723"/>
                <a:ext cx="9793900" cy="1477328"/>
              </a:xfrm>
              <a:prstGeom prst="rect">
                <a:avLst/>
              </a:prstGeom>
              <a:blipFill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DAB09B9-85BD-4EE6-9673-D7F7ECD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21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096F0A7-0B31-43F4-BF4B-036F041F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19" y="267344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A7C6DE-2D8A-4B9F-9DA4-A20B0442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2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DBFC32F-E158-4547-BF3D-8930B420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478916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38E56E-81AA-4716-9610-8D4D6212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582404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D55B2D-E66E-40F0-AD08-B3F412BC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4789167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515BDFC-D190-4E98-96D1-39EF5173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35" y="427741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A6C118F-92CA-4708-B327-6801CB20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41" y="70488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991BD5-2DB3-4AA7-9860-DE2623038B81}"/>
              </a:ext>
            </a:extLst>
          </p:cNvPr>
          <p:cNvCxnSpPr>
            <a:stCxn id="9" idx="3"/>
          </p:cNvCxnSpPr>
          <p:nvPr/>
        </p:nvCxnSpPr>
        <p:spPr>
          <a:xfrm flipV="1">
            <a:off x="6501379" y="3865830"/>
            <a:ext cx="248500" cy="2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F47E6-F6AE-4A54-A4C4-C7C1A2CB234C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6996721" y="3868790"/>
            <a:ext cx="248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E6712DD-1C31-4C95-A964-D98CE3D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79" y="370553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68F28B9-179E-4541-83B5-11B47B71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25" y="425060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C5268-4B1F-4153-BE1B-9AC786C764CB}"/>
              </a:ext>
            </a:extLst>
          </p:cNvPr>
          <p:cNvCxnSpPr>
            <a:stCxn id="17" idx="2"/>
          </p:cNvCxnSpPr>
          <p:nvPr/>
        </p:nvCxnSpPr>
        <p:spPr>
          <a:xfrm flipH="1">
            <a:off x="6871580" y="4032045"/>
            <a:ext cx="19878" cy="245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663F31-B87D-4C7E-A3A5-18AA9EB1C9C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1458" y="4603923"/>
            <a:ext cx="0" cy="185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A9E01-ABFB-4F05-905C-587FDF4A350A}"/>
              </a:ext>
            </a:extLst>
          </p:cNvPr>
          <p:cNvSpPr txBox="1"/>
          <p:nvPr/>
        </p:nvSpPr>
        <p:spPr>
          <a:xfrm>
            <a:off x="8293831" y="3222458"/>
            <a:ext cx="38075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Infections can </a:t>
            </a:r>
            <a:r>
              <a:rPr lang="en-US" b="1"/>
              <a:t>spread:</a:t>
            </a:r>
            <a:endParaRPr lang="en-US"/>
          </a:p>
          <a:p>
            <a:pPr algn="ctr"/>
            <a:r>
              <a:rPr lang="en-US"/>
              <a:t>Newly-infected cell might infect others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DEF15-59E8-4DA6-8B9E-1D1629E184B4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7528378" y="3868790"/>
            <a:ext cx="199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BF2C937-694F-4E5D-A11C-A74095C6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09" y="3755915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84B080-B79D-4507-ADDE-7F43DE07D8E2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H="1" flipV="1">
            <a:off x="7934088" y="4082426"/>
            <a:ext cx="2526" cy="194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EA651-7EF8-4C42-AFD1-61EEC282A483}"/>
              </a:ext>
            </a:extLst>
          </p:cNvPr>
          <p:cNvCxnSpPr>
            <a:cxnSpLocks/>
            <a:stCxn id="1030" idx="2"/>
          </p:cNvCxnSpPr>
          <p:nvPr/>
        </p:nvCxnSpPr>
        <p:spPr>
          <a:xfrm flipH="1">
            <a:off x="7380387" y="4032045"/>
            <a:ext cx="6413" cy="191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990DBB9-F263-43AF-A0B4-59259E7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57" y="427741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901741-B472-4A78-9A59-9297B9868CA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516914" y="4403079"/>
            <a:ext cx="245284" cy="37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1A4972E-E27B-4CA8-A617-4259DE2B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0" y="477317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96E5D-4693-4181-8A2E-A2792FB8431B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 flipV="1">
            <a:off x="7033036" y="4936428"/>
            <a:ext cx="225564" cy="15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C1A200-F164-4647-9D97-94769916AC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7375336" y="4603922"/>
            <a:ext cx="24843" cy="169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3F738C5-6DFF-436D-84D4-16A41879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08" y="479890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5FA907-21BA-40CC-9CAE-E3BC2ACA0CF7}"/>
              </a:ext>
            </a:extLst>
          </p:cNvPr>
          <p:cNvCxnSpPr>
            <a:cxnSpLocks/>
            <a:stCxn id="13" idx="2"/>
            <a:endCxn id="46" idx="0"/>
          </p:cNvCxnSpPr>
          <p:nvPr/>
        </p:nvCxnSpPr>
        <p:spPr>
          <a:xfrm flipH="1">
            <a:off x="7934087" y="4603923"/>
            <a:ext cx="2527" cy="194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6E7D7-14E5-4FD1-9085-AE90BB154DA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41757" y="4936428"/>
            <a:ext cx="250751" cy="25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C7F89A-3D7C-41AD-B55F-EC720F7C70AD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6359801" y="4032045"/>
            <a:ext cx="4442" cy="254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170024E-3299-4424-8859-020AA93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64" y="428671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194264-94AE-4A54-B313-1E072F5B2A21}"/>
              </a:ext>
            </a:extLst>
          </p:cNvPr>
          <p:cNvCxnSpPr>
            <a:cxnSpLocks/>
            <a:stCxn id="23" idx="1"/>
            <a:endCxn id="60" idx="3"/>
          </p:cNvCxnSpPr>
          <p:nvPr/>
        </p:nvCxnSpPr>
        <p:spPr>
          <a:xfrm flipH="1">
            <a:off x="6505821" y="4413859"/>
            <a:ext cx="251504" cy="36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B3D205-249B-48C4-8FC3-04F5E68AE4B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81604" y="5115679"/>
            <a:ext cx="18941" cy="2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10E65FF-2F6D-42CC-A759-3EC87AFF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95" y="533427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9BFA25-4E34-455B-8456-80E8DAD8E73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00545" y="5576935"/>
            <a:ext cx="0" cy="247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DD28BA-54FF-4E16-941D-3A11DB5C6929}"/>
              </a:ext>
            </a:extLst>
          </p:cNvPr>
          <p:cNvSpPr txBox="1"/>
          <p:nvPr/>
        </p:nvSpPr>
        <p:spPr>
          <a:xfrm>
            <a:off x="8790916" y="4789167"/>
            <a:ext cx="291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This infection will eventually stop here.</a:t>
            </a:r>
          </a:p>
        </p:txBody>
      </p:sp>
      <p:pic>
        <p:nvPicPr>
          <p:cNvPr id="3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48F0385-A21E-469F-832D-1E96BB3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63" y="476888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A0872F6-42CB-4642-B29E-9D95D210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00" y="525876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21E7384-C0D5-4FB3-B773-C35956E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57" y="526223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671AB4A-E515-450A-AF3A-43DD95BA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57" y="531155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29F6E82-2095-4131-9575-16C4F39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62" y="525876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CD57F7E-6ABF-45C6-91EB-109086C3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36" y="583439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76A163D-65E2-441B-9347-7105B134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87" y="5824044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FBD7900-875B-4CAC-A21C-C2635623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65" y="5824043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CD637E6-EA95-4B17-BAD9-118E0B46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13" y="583222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70D1F8B-7D8D-44F0-A880-7018B710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80" y="582404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DFA1C0C-31E0-456A-9D56-ED181BBF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72" y="5292382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3B5C647-4E78-4B9B-B432-D5C42493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71" y="4766638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75D8A91-1503-485D-92D3-FDD55B24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48" y="426865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AB8C28D-C55C-4AFE-B2A6-A08B2143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80" y="3742821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89C5D0B-CDBB-4AF7-8F2B-3E4FFE85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95" y="4257510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9A36E6-AD02-4C94-AC61-021AF218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02" y="3695926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9AAB243-FAFB-47FE-A451-ECFA9765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56" y="2156389"/>
            <a:ext cx="283157" cy="3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2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E59-F798-4FE1-B985-25787F0E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F255-6831-457B-8935-A2A08A2A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What is the </a:t>
            </a:r>
            <a:r>
              <a:rPr lang="en-US" b="1"/>
              <a:t>smallest</a:t>
            </a:r>
            <a:r>
              <a:rPr lang="en-US"/>
              <a:t> number of squares you can choose to infect </a:t>
            </a:r>
            <a:r>
              <a:rPr lang="en-US" b="1"/>
              <a:t>initially</a:t>
            </a:r>
            <a:r>
              <a:rPr lang="en-US"/>
              <a:t>, so that eventually </a:t>
            </a:r>
            <a:r>
              <a:rPr lang="en-US" b="1"/>
              <a:t>every</a:t>
            </a:r>
            <a:r>
              <a:rPr lang="en-US"/>
              <a:t> cell in the chessboard gets infected?</a:t>
            </a:r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393849F-07A2-422A-A10C-5A6957F7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1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E59-F798-4FE1-B985-25787F0E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F255-6831-457B-8935-A2A08A2A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What is the </a:t>
            </a:r>
            <a:r>
              <a:rPr lang="en-US" b="1"/>
              <a:t>smallest</a:t>
            </a:r>
            <a:r>
              <a:rPr lang="en-US"/>
              <a:t> number of squares you can choose to infect </a:t>
            </a:r>
            <a:r>
              <a:rPr lang="en-US" b="1"/>
              <a:t>initially</a:t>
            </a:r>
            <a:r>
              <a:rPr lang="en-US"/>
              <a:t>, so that eventually </a:t>
            </a:r>
            <a:r>
              <a:rPr lang="en-US" b="1"/>
              <a:t>every</a:t>
            </a:r>
            <a:r>
              <a:rPr lang="en-US"/>
              <a:t> cell in the chessboard gets infected?</a:t>
            </a:r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393849F-07A2-422A-A10C-5A6957F7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1E67788-411B-4375-8FBF-EB8DF2AF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67A4454-3966-487C-AD68-8359645D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5EF9DB6-52F5-4B80-B571-EE4938F6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606AEFB-A850-4387-9261-1C547F58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1068145-D9CB-40CD-A62F-0362D688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7456F21-2A39-49F1-995B-DF9AA9BF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E16C1D7-D5BB-4658-8CC9-A7E03F10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1F9C8DB-1C18-4DAE-8BB8-24112C7A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308900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3951294-57C4-423D-BB43-23E1BA18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E4B4544-C078-48BC-A652-E8D77E6F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6518A34-62CE-491A-8568-E5D98367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16712EE-F787-4118-9A38-75992C9A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B648296-5D1A-4587-A1B3-711DEB6C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C681F27-8B2D-486E-B436-E1091E11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AA6DB82-C307-43B2-BFAB-AE0973F9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9708099-B048-4330-BDFB-7D887D38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35073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2121B1-F847-4611-825B-D9C370EC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11DC71B-E042-4CAA-BB37-FDD7DDA2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7CF184-746A-45C9-8233-0AB4F66E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8C97514-E685-46C8-9A4F-88327CA8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05907E-AF0B-4A83-A211-57A3B7AE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3FD808F-9554-4714-8DEA-F9FC42AF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9B796A-1EBC-4849-A1AB-EF791C4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9D7F5F8-0B45-44B9-BBDB-3666DA51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392573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6B1BDB8-138D-4E23-88FB-DD81C44F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18D7502-66DB-4848-803B-13255ED6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1AA395D-D16C-4534-8108-5DA9BB3E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433DF9C-FFF2-4061-8B9E-B61A0812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4A4612-837A-405D-AE9B-94AD5E4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1B31DC-C9FB-438D-B6C4-A0896B0C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B7B4954B-6518-4C8E-9133-32A61389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E7B2E2-9B14-42E0-805A-6A2592F0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43440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ADF57E4-DBC2-4A19-9A21-F76FAAA9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14A7CAE-85E0-4C2E-8B58-A06CF175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8DE5A0-7042-4FF7-92C1-F400C680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75F68DF-A42F-4F67-A16D-287CD0F9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9FCECDC-0420-48AA-ACA4-19561DC3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D0B9159-AFA3-4BEE-8BE3-EE865269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FB2549C-5943-4383-80A1-DC68C03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70D039C-463A-4614-B83C-AC8EF5CE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480441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AC5C065-A724-4276-B299-A87D997D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7E877F1-BFAC-4318-A11B-A545538A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0CBCE2B-88CA-42DE-ADFB-0AE98D99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7077C81-7104-46C4-BE9E-5CE8C043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9F031D0-9B8E-4F7A-8F04-67190698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49BF50F-9209-4398-A049-0634D5D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C2F61B1-04CC-488B-9447-5B1D5D5D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6FDAAAB-D894-47EC-8F16-60CFC149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2227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92EC633-B041-4DB2-B88C-D0472EA2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58B5958-07D6-41F6-ACE3-008283A6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E8C37CE-1023-436B-8CA4-871049C5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92A19B5-6DFE-4BCD-97EB-75E3A63B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8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542975-1A50-4A8F-8284-DE9E3F3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55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4C5C031-0726-4B9B-835A-AABD01D5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35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0E6E519-4791-482D-9B01-C983C44C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586A0A4-97CF-4F4D-9EF4-98081BE31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5631009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6F80ED5-A842-4387-9B90-458C504D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DCE6DC-C508-4A68-8445-775C3370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74307AB5-D17B-4B06-BBC5-4F73070D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99C185C-27D6-4485-8033-9E4E8D32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8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30DA1F9-EA41-4833-BDA2-D129CDA5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55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AA9524E-38F7-4E39-89FC-22DD8456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35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8F50BF8-FE5A-4AD2-9FFA-6BD4C441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00F0FF6-F52B-44A1-BD30-C20F23A2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ACDBE2C-04EF-4BC6-AF3A-4D61F8D477F2}"/>
                  </a:ext>
                </a:extLst>
              </p:cNvPr>
              <p:cNvSpPr txBox="1"/>
              <p:nvPr/>
            </p:nvSpPr>
            <p:spPr>
              <a:xfrm>
                <a:off x="8309109" y="3714075"/>
                <a:ext cx="348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initial infections works (Trivially)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ACDBE2C-04EF-4BC6-AF3A-4D61F8D4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109" y="3714075"/>
                <a:ext cx="3482748" cy="369332"/>
              </a:xfrm>
              <a:prstGeom prst="rect">
                <a:avLst/>
              </a:prstGeom>
              <a:blipFill>
                <a:blip r:embed="rId4"/>
                <a:stretch>
                  <a:fillRect t="-8197" r="-12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E59-F798-4FE1-B985-25787F0E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F255-6831-457B-8935-A2A08A2A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What is the </a:t>
            </a:r>
            <a:r>
              <a:rPr lang="en-US" b="1"/>
              <a:t>smallest</a:t>
            </a:r>
            <a:r>
              <a:rPr lang="en-US"/>
              <a:t> number of squares you can choose to infect </a:t>
            </a:r>
            <a:r>
              <a:rPr lang="en-US" b="1"/>
              <a:t>initially</a:t>
            </a:r>
            <a:r>
              <a:rPr lang="en-US"/>
              <a:t>, so that eventually </a:t>
            </a:r>
            <a:r>
              <a:rPr lang="en-US" b="1"/>
              <a:t>every</a:t>
            </a:r>
            <a:r>
              <a:rPr lang="en-US"/>
              <a:t> cell in the chessboard gets infected?</a:t>
            </a:r>
          </a:p>
        </p:txBody>
      </p:sp>
      <p:pic>
        <p:nvPicPr>
          <p:cNvPr id="4" name="Picture 4" descr="How Many Squares on a Checkerboard? - National Council of Teachers of  Mathematics">
            <a:extLst>
              <a:ext uri="{FF2B5EF4-FFF2-40B4-BE49-F238E27FC236}">
                <a16:creationId xmlns:a16="http://schemas.microsoft.com/office/drawing/2014/main" id="{B393849F-07A2-422A-A10C-5A6957F7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93" y="2941842"/>
            <a:ext cx="3495613" cy="35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1E67788-411B-4375-8FBF-EB8DF2AF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5EF9DB6-52F5-4B80-B571-EE4938F6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1068145-D9CB-40CD-A62F-0362D688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E16C1D7-D5BB-4658-8CC9-A7E03F10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07910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FE4B4544-C078-48BC-A652-E8D77E6F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16712EE-F787-4118-9A38-75992C9A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C681F27-8B2D-486E-B436-E1091E11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349746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39708099-B048-4330-BDFB-7D887D38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350736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2121B1-F847-4611-825B-D9C370EC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37CF184-746A-45C9-8233-0AB4F66E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605907E-AF0B-4A83-A211-57A3B7AE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89B796A-1EBC-4849-A1AB-EF791C4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391582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18D7502-66DB-4848-803B-13255ED6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5433DF9C-FFF2-4061-8B9E-B61A0812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31B31DC-C9FB-438D-B6C4-A0896B0C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4334188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4E7B2E2-9B14-42E0-805A-6A2592F0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4344092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ADF57E4-DBC2-4A19-9A21-F76FAAA9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8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918DE5A0-7042-4FF7-92C1-F400C680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6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89FCECDC-0420-48AA-ACA4-19561DC3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9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0FB2549C-5943-4383-80A1-DC68C03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58" y="4794514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7E877F1-BFAC-4318-A11B-A545538A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5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7077C81-7104-46C4-BE9E-5CE8C043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6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49BF50F-9209-4398-A049-0634D5D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9" y="5212876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26FDAAAB-D894-47EC-8F16-60CFC149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39" y="5222780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C92EC633-B041-4DB2-B88C-D0472EA2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E8C37CE-1023-436B-8CA4-871049C5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2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A0542975-1A50-4A8F-8284-DE9E3F3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55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E0E6E519-4791-482D-9B01-C983C44C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4" y="5621105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62DCE6DC-C508-4A68-8445-775C3370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1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199C185C-27D6-4485-8033-9E4E8D32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82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4AA9524E-38F7-4E39-89FC-22DD8456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35" y="6039467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Vinyl Sticker - Blue Skull Crossbones Pirate Punk Biker RUB-ON 2.25&quot; Decal  #8733 | eBay">
            <a:extLst>
              <a:ext uri="{FF2B5EF4-FFF2-40B4-BE49-F238E27FC236}">
                <a16:creationId xmlns:a16="http://schemas.microsoft.com/office/drawing/2014/main" id="{D00F0FF6-F52B-44A1-BD30-C20F23A2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95" y="6049371"/>
            <a:ext cx="235477" cy="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ACDBE2C-04EF-4BC6-AF3A-4D61F8D477F2}"/>
                  </a:ext>
                </a:extLst>
              </p:cNvPr>
              <p:cNvSpPr txBox="1"/>
              <p:nvPr/>
            </p:nvSpPr>
            <p:spPr>
              <a:xfrm>
                <a:off x="8219484" y="3649004"/>
                <a:ext cx="3605251" cy="107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works</a:t>
                </a:r>
              </a:p>
              <a:p>
                <a:pPr algn="ctr"/>
                <a:r>
                  <a:rPr lang="en-US"/>
                  <a:t>(if you choose the right initial infections)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ACDBE2C-04EF-4BC6-AF3A-4D61F8D4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84" y="3649004"/>
                <a:ext cx="3605251" cy="1076705"/>
              </a:xfrm>
              <a:prstGeom prst="rect">
                <a:avLst/>
              </a:prstGeom>
              <a:blipFill>
                <a:blip r:embed="rId4"/>
                <a:stretch>
                  <a:fillRect b="-8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1720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Bonus Topic: The Contagious Chessboard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Question</vt:lpstr>
      <vt:lpstr>The Question</vt:lpstr>
      <vt:lpstr>The Question</vt:lpstr>
      <vt:lpstr>The Question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The Answer</vt:lpstr>
      <vt:lpstr>Wrapup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 Topic: The Contagious Chessboard</dc:title>
  <dc:creator>Bodwin, Gregory</dc:creator>
  <cp:lastModifiedBy>Bodwin, Gregory</cp:lastModifiedBy>
  <cp:revision>13</cp:revision>
  <dcterms:created xsi:type="dcterms:W3CDTF">2022-02-02T21:22:49Z</dcterms:created>
  <dcterms:modified xsi:type="dcterms:W3CDTF">2023-10-05T16:53:20Z</dcterms:modified>
</cp:coreProperties>
</file>