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6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4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0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5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937DC-341C-438C-B37B-15F84E75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3" y="1143000"/>
            <a:ext cx="4733977" cy="3730752"/>
          </a:xfrm>
        </p:spPr>
        <p:txBody>
          <a:bodyPr>
            <a:normAutofit/>
          </a:bodyPr>
          <a:lstStyle/>
          <a:p>
            <a:r>
              <a:rPr lang="en-US" sz="6700" dirty="0"/>
              <a:t>Cooperative Card Guessing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dian Poker: Steps to play Blind Man's Bluff – The Sports Of India">
            <a:extLst>
              <a:ext uri="{FF2B5EF4-FFF2-40B4-BE49-F238E27FC236}">
                <a16:creationId xmlns:a16="http://schemas.microsoft.com/office/drawing/2014/main" id="{DE779A31-B5CA-4B2F-8415-D56B6082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933" y="1555708"/>
            <a:ext cx="5349066" cy="37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</a:t>
                </a:r>
                <a:r>
                  <a:rPr lang="en-US" sz="2400" b="1" dirty="0"/>
                  <a:t>assumes</a:t>
                </a:r>
                <a:r>
                  <a:rPr lang="en-US" sz="2400" dirty="0"/>
                  <a:t> a different value for 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1569660"/>
              </a:xfrm>
              <a:prstGeom prst="rect">
                <a:avLst/>
              </a:prstGeom>
              <a:blipFill>
                <a:blip r:embed="rId2"/>
                <a:stretch>
                  <a:fillRect l="-1300" t="-2724" r="-650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C8A810-050D-4175-8139-C2287E5A40A5}"/>
              </a:ext>
            </a:extLst>
          </p:cNvPr>
          <p:cNvSpPr/>
          <p:nvPr/>
        </p:nvSpPr>
        <p:spPr>
          <a:xfrm>
            <a:off x="43018" y="3820632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11024E-8A40-498D-A783-324A8729499C}"/>
              </a:ext>
            </a:extLst>
          </p:cNvPr>
          <p:cNvCxnSpPr>
            <a:stCxn id="9" idx="0"/>
          </p:cNvCxnSpPr>
          <p:nvPr/>
        </p:nvCxnSpPr>
        <p:spPr>
          <a:xfrm flipV="1">
            <a:off x="758951" y="4453059"/>
            <a:ext cx="159659" cy="591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8CE0CC-E11C-4837-B496-631CA222F685}"/>
              </a:ext>
            </a:extLst>
          </p:cNvPr>
          <p:cNvSpPr/>
          <p:nvPr/>
        </p:nvSpPr>
        <p:spPr>
          <a:xfrm>
            <a:off x="9927414" y="3531453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3D6ADF-3AE9-4EC8-ACFE-7CE8EC3E1ED6}"/>
              </a:ext>
            </a:extLst>
          </p:cNvPr>
          <p:cNvCxnSpPr>
            <a:cxnSpLocks/>
            <a:stCxn id="39" idx="0"/>
            <a:endCxn id="47" idx="4"/>
          </p:cNvCxnSpPr>
          <p:nvPr/>
        </p:nvCxnSpPr>
        <p:spPr>
          <a:xfrm flipV="1">
            <a:off x="9859173" y="4265100"/>
            <a:ext cx="933350" cy="682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877637-DCA8-4C38-AD72-B1B23CA4F824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8908311" y="4040526"/>
            <a:ext cx="126901" cy="9381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E6EEEA8-FAE5-4B08-96CA-2A303F8C5F06}"/>
              </a:ext>
            </a:extLst>
          </p:cNvPr>
          <p:cNvSpPr/>
          <p:nvPr/>
        </p:nvSpPr>
        <p:spPr>
          <a:xfrm>
            <a:off x="1691406" y="3388209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21797D-7C73-4CBF-9C3E-D5A987AEFD91}"/>
              </a:ext>
            </a:extLst>
          </p:cNvPr>
          <p:cNvCxnSpPr>
            <a:cxnSpLocks/>
            <a:stCxn id="41" idx="0"/>
            <a:endCxn id="51" idx="4"/>
          </p:cNvCxnSpPr>
          <p:nvPr/>
        </p:nvCxnSpPr>
        <p:spPr>
          <a:xfrm flipV="1">
            <a:off x="1531747" y="4121856"/>
            <a:ext cx="1024768" cy="91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4FBCE-E808-4429-8378-9881B4380CB5}"/>
              </a:ext>
            </a:extLst>
          </p:cNvPr>
          <p:cNvSpPr txBox="1"/>
          <p:nvPr/>
        </p:nvSpPr>
        <p:spPr>
          <a:xfrm>
            <a:off x="5430860" y="32569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CBC557-21B0-4066-A4BD-FAC3FA8D4E98}"/>
              </a:ext>
            </a:extLst>
          </p:cNvPr>
          <p:cNvSpPr/>
          <p:nvPr/>
        </p:nvSpPr>
        <p:spPr>
          <a:xfrm>
            <a:off x="8043202" y="3306879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FB30C3E-8C1F-6291-C292-566D579E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</a:t>
                </a:r>
                <a:r>
                  <a:rPr lang="en-US" sz="2400" b="1" dirty="0"/>
                  <a:t>assumes</a:t>
                </a:r>
                <a:r>
                  <a:rPr lang="en-US" sz="2400" dirty="0"/>
                  <a:t> a different value for 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one player’s assumption about S is right!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2308324"/>
              </a:xfrm>
              <a:prstGeom prst="rect">
                <a:avLst/>
              </a:prstGeom>
              <a:blipFill>
                <a:blip r:embed="rId2"/>
                <a:stretch>
                  <a:fillRect l="-1300" t="-1852" r="-650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C8A810-050D-4175-8139-C2287E5A40A5}"/>
              </a:ext>
            </a:extLst>
          </p:cNvPr>
          <p:cNvSpPr/>
          <p:nvPr/>
        </p:nvSpPr>
        <p:spPr>
          <a:xfrm>
            <a:off x="43018" y="3820632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11024E-8A40-498D-A783-324A8729499C}"/>
              </a:ext>
            </a:extLst>
          </p:cNvPr>
          <p:cNvCxnSpPr>
            <a:stCxn id="9" idx="0"/>
          </p:cNvCxnSpPr>
          <p:nvPr/>
        </p:nvCxnSpPr>
        <p:spPr>
          <a:xfrm flipV="1">
            <a:off x="758951" y="4453059"/>
            <a:ext cx="159659" cy="5916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8CE0CC-E11C-4837-B496-631CA222F685}"/>
              </a:ext>
            </a:extLst>
          </p:cNvPr>
          <p:cNvSpPr/>
          <p:nvPr/>
        </p:nvSpPr>
        <p:spPr>
          <a:xfrm>
            <a:off x="9927414" y="3531453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3D6ADF-3AE9-4EC8-ACFE-7CE8EC3E1ED6}"/>
              </a:ext>
            </a:extLst>
          </p:cNvPr>
          <p:cNvCxnSpPr>
            <a:cxnSpLocks/>
            <a:stCxn id="39" idx="0"/>
            <a:endCxn id="47" idx="4"/>
          </p:cNvCxnSpPr>
          <p:nvPr/>
        </p:nvCxnSpPr>
        <p:spPr>
          <a:xfrm flipV="1">
            <a:off x="9859173" y="4265100"/>
            <a:ext cx="933350" cy="682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69FFDD8-34A3-4623-A18E-0AFA7A0AC4FF}"/>
              </a:ext>
            </a:extLst>
          </p:cNvPr>
          <p:cNvSpPr/>
          <p:nvPr/>
        </p:nvSpPr>
        <p:spPr>
          <a:xfrm>
            <a:off x="8043202" y="3306879"/>
            <a:ext cx="1730218" cy="7336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877637-DCA8-4C38-AD72-B1B23CA4F824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H="1" flipV="1">
            <a:off x="8908311" y="4040526"/>
            <a:ext cx="126901" cy="93818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E6EEEA8-FAE5-4B08-96CA-2A303F8C5F06}"/>
              </a:ext>
            </a:extLst>
          </p:cNvPr>
          <p:cNvSpPr/>
          <p:nvPr/>
        </p:nvSpPr>
        <p:spPr>
          <a:xfrm>
            <a:off x="1691406" y="3388209"/>
            <a:ext cx="1730218" cy="73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21797D-7C73-4CBF-9C3E-D5A987AEFD91}"/>
              </a:ext>
            </a:extLst>
          </p:cNvPr>
          <p:cNvCxnSpPr>
            <a:cxnSpLocks/>
            <a:stCxn id="41" idx="0"/>
            <a:endCxn id="51" idx="4"/>
          </p:cNvCxnSpPr>
          <p:nvPr/>
        </p:nvCxnSpPr>
        <p:spPr>
          <a:xfrm flipV="1">
            <a:off x="1531747" y="4121856"/>
            <a:ext cx="1024768" cy="91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44FBCE-E808-4429-8378-9881B4380CB5}"/>
              </a:ext>
            </a:extLst>
          </p:cNvPr>
          <p:cNvSpPr txBox="1"/>
          <p:nvPr/>
        </p:nvSpPr>
        <p:spPr>
          <a:xfrm>
            <a:off x="5430860" y="325696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8A5D7A-03EC-40A8-9CC2-5B4607C13418}"/>
              </a:ext>
            </a:extLst>
          </p:cNvPr>
          <p:cNvCxnSpPr>
            <a:cxnSpLocks/>
          </p:cNvCxnSpPr>
          <p:nvPr/>
        </p:nvCxnSpPr>
        <p:spPr>
          <a:xfrm>
            <a:off x="43018" y="3531453"/>
            <a:ext cx="1648388" cy="11398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55EDF6-7D33-49A7-AA99-1FE6EB73CB84}"/>
              </a:ext>
            </a:extLst>
          </p:cNvPr>
          <p:cNvCxnSpPr>
            <a:cxnSpLocks/>
          </p:cNvCxnSpPr>
          <p:nvPr/>
        </p:nvCxnSpPr>
        <p:spPr>
          <a:xfrm flipV="1">
            <a:off x="152907" y="3526365"/>
            <a:ext cx="1456669" cy="10923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F35F0F-A496-4B56-9C92-7DD5A4277A25}"/>
              </a:ext>
            </a:extLst>
          </p:cNvPr>
          <p:cNvCxnSpPr>
            <a:cxnSpLocks/>
          </p:cNvCxnSpPr>
          <p:nvPr/>
        </p:nvCxnSpPr>
        <p:spPr>
          <a:xfrm>
            <a:off x="1691406" y="3291928"/>
            <a:ext cx="1648388" cy="11398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AA6F10-A99C-48D2-BAA7-C49686CAEF74}"/>
              </a:ext>
            </a:extLst>
          </p:cNvPr>
          <p:cNvCxnSpPr>
            <a:cxnSpLocks/>
          </p:cNvCxnSpPr>
          <p:nvPr/>
        </p:nvCxnSpPr>
        <p:spPr>
          <a:xfrm flipV="1">
            <a:off x="1801295" y="3286840"/>
            <a:ext cx="1456669" cy="10923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8D455B-EFE1-48FD-9D7F-26934A8EC68A}"/>
              </a:ext>
            </a:extLst>
          </p:cNvPr>
          <p:cNvCxnSpPr>
            <a:cxnSpLocks/>
          </p:cNvCxnSpPr>
          <p:nvPr/>
        </p:nvCxnSpPr>
        <p:spPr>
          <a:xfrm>
            <a:off x="9967183" y="3380006"/>
            <a:ext cx="1648388" cy="113986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7133892-F6B0-4750-9BF9-0E7FEBD6AE9D}"/>
              </a:ext>
            </a:extLst>
          </p:cNvPr>
          <p:cNvCxnSpPr>
            <a:cxnSpLocks/>
          </p:cNvCxnSpPr>
          <p:nvPr/>
        </p:nvCxnSpPr>
        <p:spPr>
          <a:xfrm flipV="1">
            <a:off x="10077072" y="3374918"/>
            <a:ext cx="1456669" cy="10923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67BB273-D3E7-3F6B-FDD9-1C879934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</a:t>
                </a:r>
                <a:r>
                  <a:rPr lang="en-US" sz="2400" b="1" dirty="0"/>
                  <a:t>assumes</a:t>
                </a:r>
                <a:r>
                  <a:rPr lang="en-US" sz="2400" dirty="0"/>
                  <a:t> a different value for 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one player’s assumption about S is right!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uses their assumption about S to guess their card value.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3046988"/>
              </a:xfrm>
              <a:prstGeom prst="rect">
                <a:avLst/>
              </a:prstGeom>
              <a:blipFill>
                <a:blip r:embed="rId2"/>
                <a:stretch>
                  <a:fillRect l="-1300" t="-1403" r="-65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9FFDD8-34A3-4623-A18E-0AFA7A0AC4FF}"/>
              </a:ext>
            </a:extLst>
          </p:cNvPr>
          <p:cNvSpPr/>
          <p:nvPr/>
        </p:nvSpPr>
        <p:spPr>
          <a:xfrm>
            <a:off x="9552380" y="3845715"/>
            <a:ext cx="1730218" cy="7336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877637-DCA8-4C38-AD72-B1B23CA4F824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V="1">
            <a:off x="9035212" y="4579362"/>
            <a:ext cx="1382277" cy="3993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B0E5A-37FD-472E-A7D2-5063F83FB12A}"/>
                  </a:ext>
                </a:extLst>
              </p:cNvPr>
              <p:cNvSpPr txBox="1"/>
              <p:nvPr/>
            </p:nvSpPr>
            <p:spPr>
              <a:xfrm>
                <a:off x="758951" y="4125433"/>
                <a:ext cx="8113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7+3+12+4+9+1+11+7+10+2+13+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𝐌𝐘𝐂𝐀𝐑𝐃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B0E5A-37FD-472E-A7D2-5063F83F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1" y="4125433"/>
                <a:ext cx="8113118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5D61FE-154E-46E8-B1BD-7874B5C3413F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672263" y="4494765"/>
            <a:ext cx="1362949" cy="48394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8AD024C9-5EFF-B22A-2585-807C48F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</a:t>
                </a:r>
                <a:r>
                  <a:rPr lang="en-US" sz="2400" b="1" dirty="0"/>
                  <a:t>assumes</a:t>
                </a:r>
                <a:r>
                  <a:rPr lang="en-US" sz="2400" dirty="0"/>
                  <a:t> a different value for 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one player’s assumption about S is right!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uses their assumption about S to guess their card value.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3046988"/>
              </a:xfrm>
              <a:prstGeom prst="rect">
                <a:avLst/>
              </a:prstGeom>
              <a:blipFill>
                <a:blip r:embed="rId2"/>
                <a:stretch>
                  <a:fillRect l="-1300" t="-1403" r="-650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9FFDD8-34A3-4623-A18E-0AFA7A0AC4FF}"/>
              </a:ext>
            </a:extLst>
          </p:cNvPr>
          <p:cNvSpPr/>
          <p:nvPr/>
        </p:nvSpPr>
        <p:spPr>
          <a:xfrm>
            <a:off x="9552380" y="3845715"/>
            <a:ext cx="1730218" cy="7336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S=11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877637-DCA8-4C38-AD72-B1B23CA4F824}"/>
              </a:ext>
            </a:extLst>
          </p:cNvPr>
          <p:cNvCxnSpPr>
            <a:cxnSpLocks/>
            <a:stCxn id="38" idx="0"/>
            <a:endCxn id="49" idx="4"/>
          </p:cNvCxnSpPr>
          <p:nvPr/>
        </p:nvCxnSpPr>
        <p:spPr>
          <a:xfrm flipV="1">
            <a:off x="9035212" y="4579362"/>
            <a:ext cx="1382277" cy="3993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B0E5A-37FD-472E-A7D2-5063F83FB12A}"/>
                  </a:ext>
                </a:extLst>
              </p:cNvPr>
              <p:cNvSpPr txBox="1"/>
              <p:nvPr/>
            </p:nvSpPr>
            <p:spPr>
              <a:xfrm>
                <a:off x="758951" y="4125433"/>
                <a:ext cx="81323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7+3+12+4+9+1+11+7+10+2+13+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𝐌𝐘𝐂𝐀𝐑𝐃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𝐌𝐘𝐂𝐀𝐑𝐃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B0E5A-37FD-472E-A7D2-5063F83F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51" y="4125433"/>
                <a:ext cx="8132354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5D61FE-154E-46E8-B1BD-7874B5C3413F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119544" y="4579362"/>
            <a:ext cx="1915668" cy="3993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B86318AB-A431-7DDE-06E6-5E431A07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</a:t>
                </a:r>
                <a:r>
                  <a:rPr lang="en-US" sz="2400" b="1" dirty="0"/>
                  <a:t>assumes</a:t>
                </a:r>
                <a:r>
                  <a:rPr lang="en-US" sz="2400" dirty="0"/>
                  <a:t> a different value for 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Exactly one player’s assumption about S is right!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player uses their assumption about S to guess their card value.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player who </a:t>
                </a:r>
                <a:r>
                  <a:rPr lang="en-US" sz="2400" b="1" dirty="0"/>
                  <a:t>assumes correctly</a:t>
                </a:r>
                <a:r>
                  <a:rPr lang="en-US" sz="2400" dirty="0"/>
                  <a:t>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guesses their card value, all others guess wrong.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4154984"/>
              </a:xfrm>
              <a:prstGeom prst="rect">
                <a:avLst/>
              </a:prstGeom>
              <a:blipFill>
                <a:blip r:embed="rId2"/>
                <a:stretch>
                  <a:fillRect l="-1300" t="-1028" r="-650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pic>
        <p:nvPicPr>
          <p:cNvPr id="3074" name="Picture 2" descr="3D gold trophy 2 - TurboSquid 1415481">
            <a:extLst>
              <a:ext uri="{FF2B5EF4-FFF2-40B4-BE49-F238E27FC236}">
                <a16:creationId xmlns:a16="http://schemas.microsoft.com/office/drawing/2014/main" id="{CFF878B1-4C1C-4E37-AF0A-2053B223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42" y="4522368"/>
            <a:ext cx="453970" cy="45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EA76FB9-B110-800D-5E8E-E0590E3D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B19-AC07-4C07-8A00-C94443C1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5" y="457586"/>
            <a:ext cx="6245352" cy="4754880"/>
          </a:xfrm>
        </p:spPr>
        <p:txBody>
          <a:bodyPr/>
          <a:lstStyle/>
          <a:p>
            <a:r>
              <a:rPr lang="en-US" dirty="0"/>
              <a:t>Each player draws a card from a standard deck and holds it up to their forehead</a:t>
            </a:r>
          </a:p>
          <a:p>
            <a:r>
              <a:rPr lang="en-US" dirty="0"/>
              <a:t>Each player can see all </a:t>
            </a:r>
            <a:r>
              <a:rPr lang="en-US" b="1" dirty="0"/>
              <a:t>other</a:t>
            </a:r>
            <a:r>
              <a:rPr lang="en-US" dirty="0"/>
              <a:t> cards, but not their own</a:t>
            </a:r>
          </a:p>
          <a:p>
            <a:r>
              <a:rPr lang="en-US" dirty="0"/>
              <a:t>Each player privately guesses their </a:t>
            </a:r>
            <a:r>
              <a:rPr lang="en-US" b="1" dirty="0"/>
              <a:t>card value (not suit)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9DFBC-F8B2-4206-917B-48B28E37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6" y="4356544"/>
            <a:ext cx="8067675" cy="2314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06783A1-FA26-4009-8F68-66D1907551D6}"/>
              </a:ext>
            </a:extLst>
          </p:cNvPr>
          <p:cNvSpPr/>
          <p:nvPr/>
        </p:nvSpPr>
        <p:spPr>
          <a:xfrm>
            <a:off x="1765338" y="4689809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ABB0A-20DC-4E1A-8256-2AA79E4E67F6}"/>
              </a:ext>
            </a:extLst>
          </p:cNvPr>
          <p:cNvSpPr/>
          <p:nvPr/>
        </p:nvSpPr>
        <p:spPr>
          <a:xfrm>
            <a:off x="1510157" y="4466526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22B159-66FE-4A22-B873-E56081BFFF05}"/>
              </a:ext>
            </a:extLst>
          </p:cNvPr>
          <p:cNvSpPr/>
          <p:nvPr/>
        </p:nvSpPr>
        <p:spPr>
          <a:xfrm>
            <a:off x="403816" y="3642503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824E2-5D04-44CB-800B-962E550295A0}"/>
              </a:ext>
            </a:extLst>
          </p:cNvPr>
          <p:cNvSpPr/>
          <p:nvPr/>
        </p:nvSpPr>
        <p:spPr>
          <a:xfrm>
            <a:off x="3855764" y="4544497"/>
            <a:ext cx="202018" cy="223283"/>
          </a:xfrm>
          <a:prstGeom prst="ellipse">
            <a:avLst/>
          </a:prstGeom>
          <a:solidFill>
            <a:srgbClr val="439EB7"/>
          </a:solidFill>
          <a:ln>
            <a:solidFill>
              <a:srgbClr val="43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48480D-A378-4398-AE6E-7EB3B8254F3A}"/>
              </a:ext>
            </a:extLst>
          </p:cNvPr>
          <p:cNvSpPr/>
          <p:nvPr/>
        </p:nvSpPr>
        <p:spPr>
          <a:xfrm>
            <a:off x="3802194" y="4240911"/>
            <a:ext cx="202018" cy="223283"/>
          </a:xfrm>
          <a:prstGeom prst="ellipse">
            <a:avLst/>
          </a:prstGeom>
          <a:solidFill>
            <a:srgbClr val="439EB7"/>
          </a:solidFill>
          <a:ln>
            <a:solidFill>
              <a:srgbClr val="43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CA1D51-812A-4E9F-AA88-12758C5BA5E5}"/>
              </a:ext>
            </a:extLst>
          </p:cNvPr>
          <p:cNvSpPr/>
          <p:nvPr/>
        </p:nvSpPr>
        <p:spPr>
          <a:xfrm>
            <a:off x="2931942" y="3402306"/>
            <a:ext cx="2095168" cy="714042"/>
          </a:xfrm>
          <a:prstGeom prst="ellipse">
            <a:avLst/>
          </a:prstGeom>
          <a:solidFill>
            <a:srgbClr val="439EB7"/>
          </a:solidFill>
          <a:ln>
            <a:solidFill>
              <a:srgbClr val="43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13EFCD-E605-4A0F-AE73-44645DFC452A}"/>
              </a:ext>
            </a:extLst>
          </p:cNvPr>
          <p:cNvSpPr/>
          <p:nvPr/>
        </p:nvSpPr>
        <p:spPr>
          <a:xfrm>
            <a:off x="7261406" y="5825260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4625AB-C965-4440-867B-E16CCF459809}"/>
              </a:ext>
            </a:extLst>
          </p:cNvPr>
          <p:cNvSpPr/>
          <p:nvPr/>
        </p:nvSpPr>
        <p:spPr>
          <a:xfrm>
            <a:off x="7526539" y="5615692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78F13B-71E7-4220-B660-7B4A88FA9AD1}"/>
              </a:ext>
            </a:extLst>
          </p:cNvPr>
          <p:cNvSpPr/>
          <p:nvPr/>
        </p:nvSpPr>
        <p:spPr>
          <a:xfrm>
            <a:off x="7279000" y="4783548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Jack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C579F-FAAB-486E-8DEC-C992E66F0D6A}"/>
              </a:ext>
            </a:extLst>
          </p:cNvPr>
          <p:cNvSpPr/>
          <p:nvPr/>
        </p:nvSpPr>
        <p:spPr>
          <a:xfrm>
            <a:off x="5912232" y="5036980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4AE1-1D38-4AC6-B0DD-928DBFAC0B64}"/>
              </a:ext>
            </a:extLst>
          </p:cNvPr>
          <p:cNvSpPr/>
          <p:nvPr/>
        </p:nvSpPr>
        <p:spPr>
          <a:xfrm>
            <a:off x="6177365" y="4827412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4056CD-5513-4AB2-9AEC-9DC4AA88E789}"/>
              </a:ext>
            </a:extLst>
          </p:cNvPr>
          <p:cNvSpPr/>
          <p:nvPr/>
        </p:nvSpPr>
        <p:spPr>
          <a:xfrm>
            <a:off x="5633389" y="3982720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2</a:t>
            </a:r>
          </a:p>
        </p:txBody>
      </p:sp>
    </p:spTree>
    <p:extLst>
      <p:ext uri="{BB962C8B-B14F-4D97-AF65-F5344CB8AC3E}">
        <p14:creationId xmlns:p14="http://schemas.microsoft.com/office/powerpoint/2010/main" val="37661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B19-AC07-4C07-8A00-C94443C1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5" y="457586"/>
            <a:ext cx="6245352" cy="4754880"/>
          </a:xfrm>
        </p:spPr>
        <p:txBody>
          <a:bodyPr/>
          <a:lstStyle/>
          <a:p>
            <a:r>
              <a:rPr lang="en-US" dirty="0"/>
              <a:t>Each player draws a card from a standard deck and holds it up to their forehead</a:t>
            </a:r>
          </a:p>
          <a:p>
            <a:r>
              <a:rPr lang="en-US" dirty="0"/>
              <a:t>Each player can see all </a:t>
            </a:r>
            <a:r>
              <a:rPr lang="en-US" b="1" dirty="0"/>
              <a:t>other</a:t>
            </a:r>
            <a:r>
              <a:rPr lang="en-US" dirty="0"/>
              <a:t> cards, but not their own</a:t>
            </a:r>
          </a:p>
          <a:p>
            <a:r>
              <a:rPr lang="en-US" dirty="0"/>
              <a:t>Each player privately guesses their </a:t>
            </a:r>
            <a:r>
              <a:rPr lang="en-US" b="1" dirty="0"/>
              <a:t>card value (not suit)</a:t>
            </a:r>
            <a:r>
              <a:rPr lang="en-US" dirty="0"/>
              <a:t>.</a:t>
            </a:r>
          </a:p>
          <a:p>
            <a:r>
              <a:rPr lang="en-US" dirty="0"/>
              <a:t>Everyone wins/loses together: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any </a:t>
            </a:r>
            <a:r>
              <a:rPr lang="en-US" dirty="0"/>
              <a:t>player gets it right, then everyone </a:t>
            </a:r>
            <a:r>
              <a:rPr lang="en-US" b="1" dirty="0">
                <a:solidFill>
                  <a:srgbClr val="00B050"/>
                </a:solidFill>
              </a:rPr>
              <a:t>wins</a:t>
            </a:r>
            <a:r>
              <a:rPr lang="en-US" dirty="0"/>
              <a:t>.  If </a:t>
            </a:r>
            <a:r>
              <a:rPr lang="en-US" b="1" dirty="0"/>
              <a:t>every</a:t>
            </a:r>
            <a:r>
              <a:rPr lang="en-US" dirty="0"/>
              <a:t> player gets it wrong, then everyone </a:t>
            </a:r>
            <a:r>
              <a:rPr lang="en-US" b="1" dirty="0">
                <a:solidFill>
                  <a:srgbClr val="FF0000"/>
                </a:solidFill>
              </a:rPr>
              <a:t>loses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9DFBC-F8B2-4206-917B-48B28E37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16" y="4356544"/>
            <a:ext cx="8067675" cy="23145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06783A1-FA26-4009-8F68-66D1907551D6}"/>
              </a:ext>
            </a:extLst>
          </p:cNvPr>
          <p:cNvSpPr/>
          <p:nvPr/>
        </p:nvSpPr>
        <p:spPr>
          <a:xfrm>
            <a:off x="1765338" y="4689809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ABB0A-20DC-4E1A-8256-2AA79E4E67F6}"/>
              </a:ext>
            </a:extLst>
          </p:cNvPr>
          <p:cNvSpPr/>
          <p:nvPr/>
        </p:nvSpPr>
        <p:spPr>
          <a:xfrm>
            <a:off x="1510157" y="4466526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22B159-66FE-4A22-B873-E56081BFFF05}"/>
              </a:ext>
            </a:extLst>
          </p:cNvPr>
          <p:cNvSpPr/>
          <p:nvPr/>
        </p:nvSpPr>
        <p:spPr>
          <a:xfrm>
            <a:off x="403816" y="3642503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7824E2-5D04-44CB-800B-962E550295A0}"/>
              </a:ext>
            </a:extLst>
          </p:cNvPr>
          <p:cNvSpPr/>
          <p:nvPr/>
        </p:nvSpPr>
        <p:spPr>
          <a:xfrm>
            <a:off x="3855764" y="4544497"/>
            <a:ext cx="202018" cy="2232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48480D-A378-4398-AE6E-7EB3B8254F3A}"/>
              </a:ext>
            </a:extLst>
          </p:cNvPr>
          <p:cNvSpPr/>
          <p:nvPr/>
        </p:nvSpPr>
        <p:spPr>
          <a:xfrm>
            <a:off x="3802194" y="4240911"/>
            <a:ext cx="202018" cy="2232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CA1D51-812A-4E9F-AA88-12758C5BA5E5}"/>
              </a:ext>
            </a:extLst>
          </p:cNvPr>
          <p:cNvSpPr/>
          <p:nvPr/>
        </p:nvSpPr>
        <p:spPr>
          <a:xfrm>
            <a:off x="2931942" y="3402306"/>
            <a:ext cx="2095168" cy="7140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13EFCD-E605-4A0F-AE73-44645DFC452A}"/>
              </a:ext>
            </a:extLst>
          </p:cNvPr>
          <p:cNvSpPr/>
          <p:nvPr/>
        </p:nvSpPr>
        <p:spPr>
          <a:xfrm>
            <a:off x="7261406" y="5825260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4625AB-C965-4440-867B-E16CCF459809}"/>
              </a:ext>
            </a:extLst>
          </p:cNvPr>
          <p:cNvSpPr/>
          <p:nvPr/>
        </p:nvSpPr>
        <p:spPr>
          <a:xfrm>
            <a:off x="7526539" y="5615692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78F13B-71E7-4220-B660-7B4A88FA9AD1}"/>
              </a:ext>
            </a:extLst>
          </p:cNvPr>
          <p:cNvSpPr/>
          <p:nvPr/>
        </p:nvSpPr>
        <p:spPr>
          <a:xfrm>
            <a:off x="7279000" y="4783548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Jack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C579F-FAAB-486E-8DEC-C992E66F0D6A}"/>
              </a:ext>
            </a:extLst>
          </p:cNvPr>
          <p:cNvSpPr/>
          <p:nvPr/>
        </p:nvSpPr>
        <p:spPr>
          <a:xfrm>
            <a:off x="5912232" y="5036980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4AE1-1D38-4AC6-B0DD-928DBFAC0B64}"/>
              </a:ext>
            </a:extLst>
          </p:cNvPr>
          <p:cNvSpPr/>
          <p:nvPr/>
        </p:nvSpPr>
        <p:spPr>
          <a:xfrm>
            <a:off x="6177365" y="4827412"/>
            <a:ext cx="202018" cy="223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4056CD-5513-4AB2-9AEC-9DC4AA88E789}"/>
              </a:ext>
            </a:extLst>
          </p:cNvPr>
          <p:cNvSpPr/>
          <p:nvPr/>
        </p:nvSpPr>
        <p:spPr>
          <a:xfrm>
            <a:off x="5633389" y="3982720"/>
            <a:ext cx="2095168" cy="714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I have a 2</a:t>
            </a:r>
          </a:p>
        </p:txBody>
      </p:sp>
    </p:spTree>
    <p:extLst>
      <p:ext uri="{BB962C8B-B14F-4D97-AF65-F5344CB8AC3E}">
        <p14:creationId xmlns:p14="http://schemas.microsoft.com/office/powerpoint/2010/main" val="20644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B19-AC07-4C07-8A00-C94443C1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5" y="457586"/>
            <a:ext cx="6245352" cy="4754880"/>
          </a:xfrm>
        </p:spPr>
        <p:txBody>
          <a:bodyPr/>
          <a:lstStyle/>
          <a:p>
            <a:r>
              <a:rPr lang="en-US" dirty="0"/>
              <a:t>Each player draws a card and holds it up to their forehead, everyone guesses their card value, if anyone gets it right then everybody wins.</a:t>
            </a:r>
          </a:p>
          <a:p>
            <a:r>
              <a:rPr lang="en-US" dirty="0"/>
              <a:t>You are in a </a:t>
            </a:r>
            <a:r>
              <a:rPr lang="en-US" b="1" dirty="0"/>
              <a:t>13-player</a:t>
            </a:r>
            <a:r>
              <a:rPr lang="en-US" dirty="0"/>
              <a:t> game.</a:t>
            </a:r>
          </a:p>
          <a:p>
            <a:r>
              <a:rPr lang="en-US" dirty="0"/>
              <a:t>What strategy should your team play to maximize chances of winning?</a:t>
            </a:r>
          </a:p>
          <a:p>
            <a:endParaRPr lang="en-US" dirty="0"/>
          </a:p>
        </p:txBody>
      </p:sp>
      <p:pic>
        <p:nvPicPr>
          <p:cNvPr id="205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9ED48E5D-DFCE-4D8A-AAEB-63918BD3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2BF712A2-0A1F-4184-8713-AA173D44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5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74FF3710-63FE-4013-97F8-70D37256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4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50855CFF-4320-4232-A358-E982DE2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47" y="469468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D0B07-62F7-4436-969A-A4C367A4A5B8}"/>
              </a:ext>
            </a:extLst>
          </p:cNvPr>
          <p:cNvSpPr txBox="1"/>
          <p:nvPr/>
        </p:nvSpPr>
        <p:spPr>
          <a:xfrm>
            <a:off x="7612744" y="51175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pic>
        <p:nvPicPr>
          <p:cNvPr id="2052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A4D46270-3616-4D9F-A678-89876E5A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19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0B81BC3C-D2C3-4DFF-9404-F5DF5CA3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94" y="4087286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28F8BAF9-E01C-407B-8964-9E64C631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3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68DBFAB6-8CEB-4A6F-8FAB-E4C83633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96" y="4000231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6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pic>
        <p:nvPicPr>
          <p:cNvPr id="205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9ED48E5D-DFCE-4D8A-AAEB-63918BD3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2BF712A2-0A1F-4184-8713-AA173D44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5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74FF3710-63FE-4013-97F8-70D37256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4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50855CFF-4320-4232-A358-E982DE2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47" y="469468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D0B07-62F7-4436-969A-A4C367A4A5B8}"/>
              </a:ext>
            </a:extLst>
          </p:cNvPr>
          <p:cNvSpPr txBox="1"/>
          <p:nvPr/>
        </p:nvSpPr>
        <p:spPr>
          <a:xfrm>
            <a:off x="7612744" y="51175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pic>
        <p:nvPicPr>
          <p:cNvPr id="2052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A4D46270-3616-4D9F-A678-89876E5A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19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0B81BC3C-D2C3-4DFF-9404-F5DF5CA3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94" y="4087286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28F8BAF9-E01C-407B-8964-9E64C631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3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68DBFAB6-8CEB-4A6F-8FAB-E4C83633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96" y="4000231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812F4-C233-4EAE-AF65-F736D7B3F647}"/>
              </a:ext>
            </a:extLst>
          </p:cNvPr>
          <p:cNvSpPr txBox="1"/>
          <p:nvPr/>
        </p:nvSpPr>
        <p:spPr>
          <a:xfrm>
            <a:off x="6404767" y="617040"/>
            <a:ext cx="418794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Strategy 1:</a:t>
            </a:r>
          </a:p>
          <a:p>
            <a:pPr algn="ctr"/>
            <a:r>
              <a:rPr lang="en-US" sz="2400" dirty="0"/>
              <a:t>Everyone guesses randomly.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/>
              <p:nvPr/>
            </p:nvSpPr>
            <p:spPr>
              <a:xfrm>
                <a:off x="5822395" y="2308520"/>
                <a:ext cx="53526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≈65%</m:t>
                    </m:r>
                  </m:oMath>
                </a14:m>
                <a:r>
                  <a:rPr lang="en-US" sz="3200" dirty="0"/>
                  <a:t> team win probability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95" y="2308520"/>
                <a:ext cx="5352684" cy="584775"/>
              </a:xfrm>
              <a:prstGeom prst="rect">
                <a:avLst/>
              </a:prstGeom>
              <a:blipFill>
                <a:blip r:embed="rId4"/>
                <a:stretch>
                  <a:fillRect t="-12500" r="-23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4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pic>
        <p:nvPicPr>
          <p:cNvPr id="205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9ED48E5D-DFCE-4D8A-AAEB-63918BD3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2BF712A2-0A1F-4184-8713-AA173D44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5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74FF3710-63FE-4013-97F8-70D37256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4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50855CFF-4320-4232-A358-E982DE2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47" y="469468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D0B07-62F7-4436-969A-A4C367A4A5B8}"/>
              </a:ext>
            </a:extLst>
          </p:cNvPr>
          <p:cNvSpPr txBox="1"/>
          <p:nvPr/>
        </p:nvSpPr>
        <p:spPr>
          <a:xfrm>
            <a:off x="7612744" y="51175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pic>
        <p:nvPicPr>
          <p:cNvPr id="2052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A4D46270-3616-4D9F-A678-89876E5A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19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0B81BC3C-D2C3-4DFF-9404-F5DF5CA3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94" y="4087286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28F8BAF9-E01C-407B-8964-9E64C631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3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68DBFAB6-8CEB-4A6F-8FAB-E4C83633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96" y="4000231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812F4-C233-4EAE-AF65-F736D7B3F647}"/>
              </a:ext>
            </a:extLst>
          </p:cNvPr>
          <p:cNvSpPr txBox="1"/>
          <p:nvPr/>
        </p:nvSpPr>
        <p:spPr>
          <a:xfrm>
            <a:off x="4965470" y="478191"/>
            <a:ext cx="677158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Strategy 2:</a:t>
            </a:r>
          </a:p>
          <a:p>
            <a:pPr algn="ctr"/>
            <a:r>
              <a:rPr lang="en-US" sz="2400" dirty="0"/>
              <a:t>Everyone sees up to 12 card values held by their teammates.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Pick a random card value </a:t>
            </a:r>
            <a:r>
              <a:rPr lang="en-US" sz="2400" b="1" dirty="0"/>
              <a:t>among those</a:t>
            </a:r>
            <a:r>
              <a:rPr lang="en-US" sz="2400" dirty="0"/>
              <a:t> not held by any teammates.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/>
              <p:nvPr/>
            </p:nvSpPr>
            <p:spPr>
              <a:xfrm>
                <a:off x="5526456" y="3202391"/>
                <a:ext cx="53526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≈75%</m:t>
                    </m:r>
                  </m:oMath>
                </a14:m>
                <a:r>
                  <a:rPr lang="en-US" sz="3200" dirty="0"/>
                  <a:t> team win probability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56" y="3202391"/>
                <a:ext cx="5352684" cy="584775"/>
              </a:xfrm>
              <a:prstGeom prst="rect">
                <a:avLst/>
              </a:prstGeom>
              <a:blipFill>
                <a:blip r:embed="rId4"/>
                <a:stretch>
                  <a:fillRect t="-12500" r="-227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9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7F81-632A-4253-8CC6-C214BB8F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Guessing Game</a:t>
            </a:r>
          </a:p>
        </p:txBody>
      </p:sp>
      <p:pic>
        <p:nvPicPr>
          <p:cNvPr id="205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9ED48E5D-DFCE-4D8A-AAEB-63918BD3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70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2BF712A2-0A1F-4184-8713-AA173D448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45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74FF3710-63FE-4013-97F8-70D37256A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64" y="4800157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old Black Stick Figure - Blue Stick Figure People Transparent PNG -  400x400 - Free Download on NicePNG">
            <a:extLst>
              <a:ext uri="{FF2B5EF4-FFF2-40B4-BE49-F238E27FC236}">
                <a16:creationId xmlns:a16="http://schemas.microsoft.com/office/drawing/2014/main" id="{50855CFF-4320-4232-A358-E982DE2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447" y="4694682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D0B07-62F7-4436-969A-A4C367A4A5B8}"/>
              </a:ext>
            </a:extLst>
          </p:cNvPr>
          <p:cNvSpPr txBox="1"/>
          <p:nvPr/>
        </p:nvSpPr>
        <p:spPr>
          <a:xfrm>
            <a:off x="7612744" y="51175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pic>
        <p:nvPicPr>
          <p:cNvPr id="2052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A4D46270-3616-4D9F-A678-89876E5A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19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0B81BC3C-D2C3-4DFF-9404-F5DF5CA3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94" y="4087286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28F8BAF9-E01C-407B-8964-9E64C631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3" y="4094188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laying Cards Back Royalty Free Cliparts, Vectors, And Stock Illustration.  Image 49319355.">
            <a:extLst>
              <a:ext uri="{FF2B5EF4-FFF2-40B4-BE49-F238E27FC236}">
                <a16:creationId xmlns:a16="http://schemas.microsoft.com/office/drawing/2014/main" id="{68DBFAB6-8CEB-4A6F-8FAB-E4C836332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896" y="4000231"/>
            <a:ext cx="819926" cy="8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812F4-C233-4EAE-AF65-F736D7B3F647}"/>
              </a:ext>
            </a:extLst>
          </p:cNvPr>
          <p:cNvSpPr txBox="1"/>
          <p:nvPr/>
        </p:nvSpPr>
        <p:spPr>
          <a:xfrm>
            <a:off x="4965470" y="478191"/>
            <a:ext cx="677158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Strategy 3:</a:t>
            </a:r>
          </a:p>
          <a:p>
            <a:pPr algn="ctr"/>
            <a:r>
              <a:rPr lang="en-US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/>
              <p:nvPr/>
            </p:nvSpPr>
            <p:spPr>
              <a:xfrm>
                <a:off x="5701464" y="2272994"/>
                <a:ext cx="52995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sz="3200" dirty="0"/>
                  <a:t> team win probability!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47EB52-AAE0-45C5-985B-369C0E1E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64" y="2272994"/>
                <a:ext cx="5299592" cy="584775"/>
              </a:xfrm>
              <a:prstGeom prst="rect">
                <a:avLst/>
              </a:prstGeom>
              <a:blipFill>
                <a:blip r:embed="rId4"/>
                <a:stretch>
                  <a:fillRect t="-12500" r="-229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00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52862D-81B2-4099-B554-3FA2A499EE03}"/>
              </a:ext>
            </a:extLst>
          </p:cNvPr>
          <p:cNvSpPr txBox="1"/>
          <p:nvPr/>
        </p:nvSpPr>
        <p:spPr>
          <a:xfrm>
            <a:off x="5624623" y="758952"/>
            <a:ext cx="629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 the 13 possible card values as numbers 1 to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A=1, J=11, Q=12, K=13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A1CCC3-DFF9-3257-5D5A-9FE8C924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/>
              <p:nvPr/>
            </p:nvSpPr>
            <p:spPr>
              <a:xfrm>
                <a:off x="5624623" y="758952"/>
                <a:ext cx="65673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Interpret the 13 possible card values as numbers 1 to 13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= sum of all the card values, mod 13.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None of the players have enough information to determine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since they don’t know their own card value.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52862D-81B2-4099-B554-3FA2A499E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23" y="758952"/>
                <a:ext cx="6567377" cy="2308324"/>
              </a:xfrm>
              <a:prstGeom prst="rect">
                <a:avLst/>
              </a:prstGeom>
              <a:blipFill>
                <a:blip r:embed="rId2"/>
                <a:stretch>
                  <a:fillRect l="-1300" t="-18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E81F4D-9BD5-4DF8-859B-54EB8BF9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8" y="5513832"/>
            <a:ext cx="613587" cy="1056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C70A4-86F5-441F-8D5C-627310A3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9" y="5509792"/>
            <a:ext cx="613587" cy="1056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21597D-682E-454D-AE80-623B83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33" y="5484487"/>
            <a:ext cx="613587" cy="1056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E578C8-31B8-41E6-9096-67ACB660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20" y="5452589"/>
            <a:ext cx="613587" cy="1056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4F9016-85E0-47D6-9B3A-D7942961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81" y="5448549"/>
            <a:ext cx="613587" cy="10567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CD3E98-F9AA-45B6-8B53-897235C0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495" y="5423244"/>
            <a:ext cx="613587" cy="1056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75963F-00D6-4898-AC71-7D186EB9C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82" y="5443375"/>
            <a:ext cx="613587" cy="10567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4D8561C-E175-4A25-9738-7DEEA1C0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43" y="5439335"/>
            <a:ext cx="613587" cy="10567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9269D6-07B7-4C27-A180-05E79BC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57" y="5414030"/>
            <a:ext cx="613587" cy="1056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0404-7EC4-4067-BD48-9F74D39E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44" y="5382132"/>
            <a:ext cx="613587" cy="10567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ED56B8-F84E-4571-AEAF-6E1C7165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05" y="5378092"/>
            <a:ext cx="613587" cy="10567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B67FCE-A20B-4533-A29B-E49DE82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419" y="5352787"/>
            <a:ext cx="613587" cy="10567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731087-6BCE-42D8-9F62-45DA6D6B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380" y="5352786"/>
            <a:ext cx="613587" cy="105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A05F64-E93D-4CCE-9F13-55CEA234E81C}"/>
              </a:ext>
            </a:extLst>
          </p:cNvPr>
          <p:cNvSpPr txBox="1"/>
          <p:nvPr/>
        </p:nvSpPr>
        <p:spPr>
          <a:xfrm>
            <a:off x="599292" y="504469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4B75F1-950C-4005-93F5-E56E86E80B90}"/>
              </a:ext>
            </a:extLst>
          </p:cNvPr>
          <p:cNvSpPr txBox="1"/>
          <p:nvPr/>
        </p:nvSpPr>
        <p:spPr>
          <a:xfrm>
            <a:off x="5787919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A76C9-7985-4E3C-A64E-E78F8E86A516}"/>
              </a:ext>
            </a:extLst>
          </p:cNvPr>
          <p:cNvSpPr txBox="1"/>
          <p:nvPr/>
        </p:nvSpPr>
        <p:spPr>
          <a:xfrm>
            <a:off x="4976890" y="5008760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DBE0D-5C60-4235-B6B8-5EEB8A3D0C39}"/>
              </a:ext>
            </a:extLst>
          </p:cNvPr>
          <p:cNvSpPr txBox="1"/>
          <p:nvPr/>
        </p:nvSpPr>
        <p:spPr>
          <a:xfrm>
            <a:off x="7214066" y="4981599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2FB5D-EE91-446F-9F84-B1D9FD78272B}"/>
              </a:ext>
            </a:extLst>
          </p:cNvPr>
          <p:cNvSpPr txBox="1"/>
          <p:nvPr/>
        </p:nvSpPr>
        <p:spPr>
          <a:xfrm>
            <a:off x="8875553" y="4978710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F1827F-4133-4F27-AFCD-75A8CF2ABA2B}"/>
              </a:ext>
            </a:extLst>
          </p:cNvPr>
          <p:cNvSpPr txBox="1"/>
          <p:nvPr/>
        </p:nvSpPr>
        <p:spPr>
          <a:xfrm>
            <a:off x="9699514" y="49478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ECFCD-240A-44F2-8129-89F81CE2B55F}"/>
              </a:ext>
            </a:extLst>
          </p:cNvPr>
          <p:cNvSpPr txBox="1"/>
          <p:nvPr/>
        </p:nvSpPr>
        <p:spPr>
          <a:xfrm>
            <a:off x="2798235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73742-D344-4FDC-A8CA-5DEA15E1CF35}"/>
              </a:ext>
            </a:extLst>
          </p:cNvPr>
          <p:cNvSpPr txBox="1"/>
          <p:nvPr/>
        </p:nvSpPr>
        <p:spPr>
          <a:xfrm>
            <a:off x="1372088" y="5040651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78DAC-EDE3-4FB1-8BA9-E8EEB5567044}"/>
              </a:ext>
            </a:extLst>
          </p:cNvPr>
          <p:cNvSpPr txBox="1"/>
          <p:nvPr/>
        </p:nvSpPr>
        <p:spPr>
          <a:xfrm>
            <a:off x="2121193" y="5049556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E6497-1A19-4D89-89EE-8811C0D1B8B5}"/>
              </a:ext>
            </a:extLst>
          </p:cNvPr>
          <p:cNvSpPr txBox="1"/>
          <p:nvPr/>
        </p:nvSpPr>
        <p:spPr>
          <a:xfrm>
            <a:off x="3592369" y="5005736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A0929-AE52-45C8-8879-FA042CDC4621}"/>
              </a:ext>
            </a:extLst>
          </p:cNvPr>
          <p:cNvSpPr txBox="1"/>
          <p:nvPr/>
        </p:nvSpPr>
        <p:spPr>
          <a:xfrm>
            <a:off x="4371938" y="4966078"/>
            <a:ext cx="3193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27309-6399-4170-8A6A-058DB083FEBD}"/>
              </a:ext>
            </a:extLst>
          </p:cNvPr>
          <p:cNvSpPr txBox="1"/>
          <p:nvPr/>
        </p:nvSpPr>
        <p:spPr>
          <a:xfrm>
            <a:off x="6532869" y="4981383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1717A-9B13-4218-89C9-2BC615A5FF3E}"/>
              </a:ext>
            </a:extLst>
          </p:cNvPr>
          <p:cNvSpPr txBox="1"/>
          <p:nvPr/>
        </p:nvSpPr>
        <p:spPr>
          <a:xfrm>
            <a:off x="7972191" y="4962031"/>
            <a:ext cx="45397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0AB7-871C-4994-A640-CAF58A062CDB}"/>
              </a:ext>
            </a:extLst>
          </p:cNvPr>
          <p:cNvSpPr txBox="1"/>
          <p:nvPr/>
        </p:nvSpPr>
        <p:spPr>
          <a:xfrm>
            <a:off x="10615359" y="4850807"/>
            <a:ext cx="104227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S=11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EABC82-BDE7-8653-1E99-7A7D564F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2324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784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Cambria Math</vt:lpstr>
      <vt:lpstr>Sitka Banner</vt:lpstr>
      <vt:lpstr>HeadlinesVTI</vt:lpstr>
      <vt:lpstr>Cooperative Card Guessing</vt:lpstr>
      <vt:lpstr>A Guessing Game</vt:lpstr>
      <vt:lpstr>A Guessing Game</vt:lpstr>
      <vt:lpstr>A Guessing Game</vt:lpstr>
      <vt:lpstr>A Guessing Game</vt:lpstr>
      <vt:lpstr>A Guessing Game</vt:lpstr>
      <vt:lpstr>A Guessing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Blind Man’s Bluff</dc:title>
  <dc:creator>Bodwin, Gregory</dc:creator>
  <cp:lastModifiedBy>Bodwin, Gregory</cp:lastModifiedBy>
  <cp:revision>14</cp:revision>
  <dcterms:created xsi:type="dcterms:W3CDTF">2022-02-12T16:28:46Z</dcterms:created>
  <dcterms:modified xsi:type="dcterms:W3CDTF">2022-09-08T14:29:20Z</dcterms:modified>
</cp:coreProperties>
</file>