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6" r:id="rId10"/>
    <p:sldId id="277" r:id="rId11"/>
    <p:sldId id="279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D2AD6-F44A-478B-AAC4-D973655B2384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32E65-520A-4DB6-A615-0D01F11E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6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32E65-520A-4DB6-A615-0D01F11EDF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00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32E65-520A-4DB6-A615-0D01F11EDF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3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32E65-520A-4DB6-A615-0D01F11EDF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95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32E65-520A-4DB6-A615-0D01F11EDF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7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32E65-520A-4DB6-A615-0D01F11EDF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7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32E65-520A-4DB6-A615-0D01F11EDF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22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32E65-520A-4DB6-A615-0D01F11EDF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07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32E65-520A-4DB6-A615-0D01F11EDF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47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32E65-520A-4DB6-A615-0D01F11EDF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27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32E65-520A-4DB6-A615-0D01F11EDF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45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2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4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7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3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9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9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8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1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7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20FBD20-EC25-4BEE-AD5F-E459FA1E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iants Causeway Tour From Belfast | Wild Rover Tours">
            <a:extLst>
              <a:ext uri="{FF2B5EF4-FFF2-40B4-BE49-F238E27FC236}">
                <a16:creationId xmlns:a16="http://schemas.microsoft.com/office/drawing/2014/main" id="{863FCC39-97DC-D414-DCAD-0FC6ECF7A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4"/>
          <a:stretch/>
        </p:blipFill>
        <p:spPr bwMode="auto">
          <a:xfrm>
            <a:off x="20" y="-4"/>
            <a:ext cx="12191980" cy="685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0880"/>
            <a:ext cx="12192000" cy="3627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0D6C9-FE90-27F6-EA0D-AA54CA72A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199" y="2362200"/>
            <a:ext cx="6438645" cy="2400300"/>
          </a:xfrm>
        </p:spPr>
        <p:txBody>
          <a:bodyPr>
            <a:normAutofit/>
          </a:bodyPr>
          <a:lstStyle/>
          <a:p>
            <a:r>
              <a:rPr lang="en-US" sz="4800"/>
              <a:t>Bonus Lecture:</a:t>
            </a:r>
            <a:br>
              <a:rPr lang="en-US" sz="4800"/>
            </a:br>
            <a:r>
              <a:rPr lang="en-US" sz="4800"/>
              <a:t>The Hex Theorem</a:t>
            </a:r>
          </a:p>
        </p:txBody>
      </p:sp>
    </p:spTree>
    <p:extLst>
      <p:ext uri="{BB962C8B-B14F-4D97-AF65-F5344CB8AC3E}">
        <p14:creationId xmlns:p14="http://schemas.microsoft.com/office/powerpoint/2010/main" val="3994904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D1D5-00C9-A8E6-B208-9031C40C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07" y="-155864"/>
            <a:ext cx="10625229" cy="1147053"/>
          </a:xfrm>
        </p:spPr>
        <p:txBody>
          <a:bodyPr/>
          <a:lstStyle/>
          <a:p>
            <a:r>
              <a:rPr lang="en-US"/>
              <a:t>Hex is not a win for blue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C0D1E-F378-D41D-C6FF-5A58FF0D790E}"/>
              </a:ext>
            </a:extLst>
          </p:cNvPr>
          <p:cNvSpPr txBox="1"/>
          <p:nvPr/>
        </p:nvSpPr>
        <p:spPr>
          <a:xfrm>
            <a:off x="3641461" y="1218046"/>
            <a:ext cx="4055919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The Hex Theorem, Part 1:</a:t>
            </a:r>
          </a:p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 b="1">
                <a:solidFill>
                  <a:schemeClr val="accent1"/>
                </a:solidFill>
              </a:rPr>
              <a:t>Blue</a:t>
            </a:r>
            <a:r>
              <a:rPr lang="en-US">
                <a:solidFill>
                  <a:schemeClr val="bg1"/>
                </a:solidFill>
              </a:rPr>
              <a:t> does </a:t>
            </a:r>
            <a:r>
              <a:rPr lang="en-US" b="1">
                <a:solidFill>
                  <a:schemeClr val="bg1"/>
                </a:solidFill>
              </a:rPr>
              <a:t>not</a:t>
            </a:r>
            <a:r>
              <a:rPr lang="en-US">
                <a:solidFill>
                  <a:schemeClr val="bg1"/>
                </a:solidFill>
              </a:rPr>
              <a:t> have a winning strategy.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DD52D-0A78-B566-FD7E-60206BE032EB}"/>
              </a:ext>
            </a:extLst>
          </p:cNvPr>
          <p:cNvSpPr txBox="1"/>
          <p:nvPr/>
        </p:nvSpPr>
        <p:spPr>
          <a:xfrm>
            <a:off x="535708" y="2789382"/>
            <a:ext cx="5560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Proof by </a:t>
            </a:r>
            <a:r>
              <a:rPr lang="en-US" b="1">
                <a:solidFill>
                  <a:schemeClr val="bg1"/>
                </a:solidFill>
              </a:rPr>
              <a:t>strategy-stealing</a:t>
            </a:r>
            <a:r>
              <a:rPr lang="en-US">
                <a:solidFill>
                  <a:schemeClr val="bg1"/>
                </a:solidFill>
              </a:rPr>
              <a:t> (similar to chomp)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We will use a proof by contradiction.  Suppose that </a:t>
            </a:r>
            <a:r>
              <a:rPr lang="en-US">
                <a:solidFill>
                  <a:schemeClr val="accent1"/>
                </a:solidFill>
              </a:rPr>
              <a:t>blue</a:t>
            </a:r>
            <a:r>
              <a:rPr lang="en-US">
                <a:solidFill>
                  <a:schemeClr val="bg1"/>
                </a:solidFill>
              </a:rPr>
              <a:t> has a winning strategy.</a:t>
            </a:r>
          </a:p>
        </p:txBody>
      </p:sp>
      <p:pic>
        <p:nvPicPr>
          <p:cNvPr id="5" name="Picture 2" descr="Hex">
            <a:extLst>
              <a:ext uri="{FF2B5EF4-FFF2-40B4-BE49-F238E27FC236}">
                <a16:creationId xmlns:a16="http://schemas.microsoft.com/office/drawing/2014/main" id="{0F9BE29C-6D90-65AF-CC83-1C59FAE0E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190" y="3251047"/>
            <a:ext cx="4030528" cy="28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41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D1D5-00C9-A8E6-B208-9031C40C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07" y="-155864"/>
            <a:ext cx="10625229" cy="1147053"/>
          </a:xfrm>
        </p:spPr>
        <p:txBody>
          <a:bodyPr/>
          <a:lstStyle/>
          <a:p>
            <a:r>
              <a:rPr lang="en-US"/>
              <a:t>Hex is not a win for blue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C0D1E-F378-D41D-C6FF-5A58FF0D790E}"/>
              </a:ext>
            </a:extLst>
          </p:cNvPr>
          <p:cNvSpPr txBox="1"/>
          <p:nvPr/>
        </p:nvSpPr>
        <p:spPr>
          <a:xfrm>
            <a:off x="3641461" y="1218046"/>
            <a:ext cx="4055919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The Hex Theorem, Part 1:</a:t>
            </a:r>
          </a:p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 b="1">
                <a:solidFill>
                  <a:schemeClr val="accent1"/>
                </a:solidFill>
              </a:rPr>
              <a:t>Blue</a:t>
            </a:r>
            <a:r>
              <a:rPr lang="en-US">
                <a:solidFill>
                  <a:schemeClr val="bg1"/>
                </a:solidFill>
              </a:rPr>
              <a:t> does </a:t>
            </a:r>
            <a:r>
              <a:rPr lang="en-US" b="1">
                <a:solidFill>
                  <a:schemeClr val="bg1"/>
                </a:solidFill>
              </a:rPr>
              <a:t>not</a:t>
            </a:r>
            <a:r>
              <a:rPr lang="en-US">
                <a:solidFill>
                  <a:schemeClr val="bg1"/>
                </a:solidFill>
              </a:rPr>
              <a:t> have a winning strategy.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3DD52D-0A78-B566-FD7E-60206BE032EB}"/>
              </a:ext>
            </a:extLst>
          </p:cNvPr>
          <p:cNvSpPr txBox="1"/>
          <p:nvPr/>
        </p:nvSpPr>
        <p:spPr>
          <a:xfrm>
            <a:off x="535708" y="2789382"/>
            <a:ext cx="5560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Proof by </a:t>
            </a:r>
            <a:r>
              <a:rPr lang="en-US" b="1">
                <a:solidFill>
                  <a:schemeClr val="bg1"/>
                </a:solidFill>
              </a:rPr>
              <a:t>strategy-stealing</a:t>
            </a:r>
            <a:r>
              <a:rPr lang="en-US">
                <a:solidFill>
                  <a:schemeClr val="bg1"/>
                </a:solidFill>
              </a:rPr>
              <a:t> (similar to chomp)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We will use a proof by contradiction.  Suppose that </a:t>
            </a:r>
            <a:r>
              <a:rPr lang="en-US">
                <a:solidFill>
                  <a:schemeClr val="accent1"/>
                </a:solidFill>
              </a:rPr>
              <a:t>blue</a:t>
            </a:r>
            <a:r>
              <a:rPr lang="en-US">
                <a:solidFill>
                  <a:schemeClr val="bg1"/>
                </a:solidFill>
              </a:rPr>
              <a:t> has a winning strategy.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Then </a:t>
            </a:r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>
                <a:solidFill>
                  <a:schemeClr val="bg1"/>
                </a:solidFill>
              </a:rPr>
              <a:t> can make a random first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And after that, </a:t>
            </a:r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>
                <a:solidFill>
                  <a:schemeClr val="bg1"/>
                </a:solidFill>
              </a:rPr>
              <a:t> pretends they are the second player, and steals </a:t>
            </a:r>
            <a:r>
              <a:rPr lang="en-US" b="1">
                <a:solidFill>
                  <a:schemeClr val="accent1"/>
                </a:solidFill>
              </a:rPr>
              <a:t>blue’s</a:t>
            </a:r>
            <a:r>
              <a:rPr lang="en-US">
                <a:solidFill>
                  <a:schemeClr val="bg1"/>
                </a:solidFill>
              </a:rPr>
              <a:t> winning strategy.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Key property:</a:t>
            </a:r>
            <a:r>
              <a:rPr lang="en-US">
                <a:solidFill>
                  <a:schemeClr val="bg1"/>
                </a:solidFill>
              </a:rPr>
              <a:t> In Hex </a:t>
            </a:r>
            <a:r>
              <a:rPr lang="en-US" sz="1400">
                <a:solidFill>
                  <a:schemeClr val="bg1"/>
                </a:solidFill>
              </a:rPr>
              <a:t>(unlike chess, checkers, …)</a:t>
            </a:r>
            <a:r>
              <a:rPr lang="en-US">
                <a:solidFill>
                  <a:schemeClr val="bg1"/>
                </a:solidFill>
              </a:rPr>
              <a:t>, extra moves </a:t>
            </a:r>
            <a:r>
              <a:rPr lang="en-US" b="1">
                <a:solidFill>
                  <a:schemeClr val="bg1"/>
                </a:solidFill>
              </a:rPr>
              <a:t>cannot hurt you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5"/>
                </a:solidFill>
              </a:rPr>
              <a:t>Red’s</a:t>
            </a:r>
            <a:r>
              <a:rPr lang="en-US">
                <a:solidFill>
                  <a:schemeClr val="bg1"/>
                </a:solidFill>
              </a:rPr>
              <a:t> extra filled hex can only help them win while stealing </a:t>
            </a:r>
            <a:r>
              <a:rPr lang="en-US" b="1">
                <a:solidFill>
                  <a:schemeClr val="accent1"/>
                </a:solidFill>
              </a:rPr>
              <a:t>blue’s</a:t>
            </a:r>
            <a:r>
              <a:rPr lang="en-US">
                <a:solidFill>
                  <a:schemeClr val="bg1"/>
                </a:solidFill>
              </a:rPr>
              <a:t> winning strategy.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We used </a:t>
            </a:r>
            <a:r>
              <a:rPr lang="en-US" b="1">
                <a:solidFill>
                  <a:schemeClr val="accent1"/>
                </a:solidFill>
              </a:rPr>
              <a:t>blue’s</a:t>
            </a:r>
            <a:r>
              <a:rPr lang="en-US">
                <a:solidFill>
                  <a:schemeClr val="bg1"/>
                </a:solidFill>
              </a:rPr>
              <a:t> winning strategy to generate a winning strategy for </a:t>
            </a:r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 contradiction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2" descr="Hex">
            <a:extLst>
              <a:ext uri="{FF2B5EF4-FFF2-40B4-BE49-F238E27FC236}">
                <a16:creationId xmlns:a16="http://schemas.microsoft.com/office/drawing/2014/main" id="{0F9BE29C-6D90-65AF-CC83-1C59FAE0E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190" y="3251047"/>
            <a:ext cx="4030528" cy="28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49B00C-C0C4-F3A7-0ED0-6B31FCDA4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118" y="3254995"/>
            <a:ext cx="40386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7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1A4F85FF-176F-0125-EE43-8406DA734742}"/>
              </a:ext>
            </a:extLst>
          </p:cNvPr>
          <p:cNvCxnSpPr>
            <a:cxnSpLocks/>
            <a:stCxn id="33" idx="3"/>
            <a:endCxn id="46" idx="7"/>
          </p:cNvCxnSpPr>
          <p:nvPr/>
        </p:nvCxnSpPr>
        <p:spPr>
          <a:xfrm flipH="1">
            <a:off x="9198761" y="4548037"/>
            <a:ext cx="370855" cy="71467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A61826-9E63-309D-01D7-275F97A404DE}"/>
              </a:ext>
            </a:extLst>
          </p:cNvPr>
          <p:cNvCxnSpPr>
            <a:cxnSpLocks/>
            <a:stCxn id="21" idx="3"/>
            <a:endCxn id="39" idx="7"/>
          </p:cNvCxnSpPr>
          <p:nvPr/>
        </p:nvCxnSpPr>
        <p:spPr>
          <a:xfrm flipH="1">
            <a:off x="7485129" y="3563514"/>
            <a:ext cx="369422" cy="79978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id="{ADFBF1E4-9111-4565-74A9-EEBD0B5A424C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7151504" y="3996338"/>
            <a:ext cx="203852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A38BB8-5FD2-8261-08AF-2C708AFB74B8}"/>
              </a:ext>
            </a:extLst>
          </p:cNvPr>
          <p:cNvCxnSpPr>
            <a:cxnSpLocks/>
            <a:stCxn id="22" idx="3"/>
            <a:endCxn id="51" idx="7"/>
          </p:cNvCxnSpPr>
          <p:nvPr/>
        </p:nvCxnSpPr>
        <p:spPr>
          <a:xfrm flipH="1">
            <a:off x="7796696" y="3563513"/>
            <a:ext cx="620044" cy="12373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A89E26F-1212-DAE7-359F-A9498E199465}"/>
              </a:ext>
            </a:extLst>
          </p:cNvPr>
          <p:cNvCxnSpPr>
            <a:stCxn id="19" idx="6"/>
            <a:endCxn id="23" idx="2"/>
          </p:cNvCxnSpPr>
          <p:nvPr/>
        </p:nvCxnSpPr>
        <p:spPr>
          <a:xfrm>
            <a:off x="6885992" y="3471145"/>
            <a:ext cx="205331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2C099580-F8A6-7B55-065A-16485DEC84D6}"/>
              </a:ext>
            </a:extLst>
          </p:cNvPr>
          <p:cNvCxnSpPr>
            <a:cxnSpLocks/>
            <a:stCxn id="48" idx="0"/>
            <a:endCxn id="23" idx="4"/>
          </p:cNvCxnSpPr>
          <p:nvPr/>
        </p:nvCxnSpPr>
        <p:spPr>
          <a:xfrm flipH="1" flipV="1">
            <a:off x="9074596" y="3601773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D241A3-73D6-9573-8CB1-7FE0829EB4A2}"/>
              </a:ext>
            </a:extLst>
          </p:cNvPr>
          <p:cNvCxnSpPr>
            <a:cxnSpLocks/>
            <a:stCxn id="19" idx="4"/>
            <a:endCxn id="49" idx="0"/>
          </p:cNvCxnSpPr>
          <p:nvPr/>
        </p:nvCxnSpPr>
        <p:spPr>
          <a:xfrm>
            <a:off x="6750698" y="3601773"/>
            <a:ext cx="1200953" cy="16226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0C1F58A9-D6F3-1DD4-BEF7-5AAF2B42D24C}"/>
              </a:ext>
            </a:extLst>
          </p:cNvPr>
          <p:cNvCxnSpPr>
            <a:cxnSpLocks/>
            <a:stCxn id="49" idx="6"/>
            <a:endCxn id="48" idx="2"/>
          </p:cNvCxnSpPr>
          <p:nvPr/>
        </p:nvCxnSpPr>
        <p:spPr>
          <a:xfrm>
            <a:off x="8086945" y="5355077"/>
            <a:ext cx="200523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1" name="Straight Connector 2080">
            <a:extLst>
              <a:ext uri="{FF2B5EF4-FFF2-40B4-BE49-F238E27FC236}">
                <a16:creationId xmlns:a16="http://schemas.microsoft.com/office/drawing/2014/main" id="{0E0FB6F6-CDD6-BD60-7041-6F20E251E0E8}"/>
              </a:ext>
            </a:extLst>
          </p:cNvPr>
          <p:cNvCxnSpPr>
            <a:cxnSpLocks/>
            <a:stCxn id="21" idx="4"/>
            <a:endCxn id="46" idx="0"/>
          </p:cNvCxnSpPr>
          <p:nvPr/>
        </p:nvCxnSpPr>
        <p:spPr>
          <a:xfrm>
            <a:off x="7950218" y="3601774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9C545111-A987-2486-050E-6FEF90B4C4D4}"/>
              </a:ext>
            </a:extLst>
          </p:cNvPr>
          <p:cNvCxnSpPr>
            <a:cxnSpLocks/>
            <a:stCxn id="39" idx="6"/>
            <a:endCxn id="33" idx="2"/>
          </p:cNvCxnSpPr>
          <p:nvPr/>
        </p:nvCxnSpPr>
        <p:spPr>
          <a:xfrm>
            <a:off x="7524756" y="4455668"/>
            <a:ext cx="200523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ED0064-7E32-9B02-1FFF-C20868A718E2}"/>
              </a:ext>
            </a:extLst>
          </p:cNvPr>
          <p:cNvCxnSpPr>
            <a:cxnSpLocks/>
            <a:stCxn id="45" idx="3"/>
            <a:endCxn id="50" idx="7"/>
          </p:cNvCxnSpPr>
          <p:nvPr/>
        </p:nvCxnSpPr>
        <p:spPr>
          <a:xfrm flipH="1">
            <a:off x="8684649" y="4088706"/>
            <a:ext cx="545005" cy="11740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Straight Connector 2083">
            <a:extLst>
              <a:ext uri="{FF2B5EF4-FFF2-40B4-BE49-F238E27FC236}">
                <a16:creationId xmlns:a16="http://schemas.microsoft.com/office/drawing/2014/main" id="{13396FB4-0778-24AA-6D2F-5BE0298433D7}"/>
              </a:ext>
            </a:extLst>
          </p:cNvPr>
          <p:cNvCxnSpPr>
            <a:cxnSpLocks/>
            <a:stCxn id="22" idx="4"/>
            <a:endCxn id="47" idx="0"/>
          </p:cNvCxnSpPr>
          <p:nvPr/>
        </p:nvCxnSpPr>
        <p:spPr>
          <a:xfrm>
            <a:off x="8512407" y="3601773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DA195FC8-8989-3282-9B98-BB7983D6691D}"/>
              </a:ext>
            </a:extLst>
          </p:cNvPr>
          <p:cNvCxnSpPr>
            <a:cxnSpLocks/>
            <a:stCxn id="51" idx="6"/>
            <a:endCxn id="55" idx="2"/>
          </p:cNvCxnSpPr>
          <p:nvPr/>
        </p:nvCxnSpPr>
        <p:spPr>
          <a:xfrm>
            <a:off x="7836323" y="4893227"/>
            <a:ext cx="2048094" cy="103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6912CD15-1D07-5044-8BC1-48D903B94C50}"/>
              </a:ext>
            </a:extLst>
          </p:cNvPr>
          <p:cNvCxnSpPr>
            <a:cxnSpLocks/>
            <a:stCxn id="20" idx="4"/>
            <a:endCxn id="50" idx="0"/>
          </p:cNvCxnSpPr>
          <p:nvPr/>
        </p:nvCxnSpPr>
        <p:spPr>
          <a:xfrm>
            <a:off x="7402496" y="3601773"/>
            <a:ext cx="118648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806883-C550-B4EC-9C3F-F3BAFA583677}"/>
              </a:ext>
            </a:extLst>
          </p:cNvPr>
          <p:cNvCxnSpPr>
            <a:cxnSpLocks/>
            <a:stCxn id="23" idx="3"/>
            <a:endCxn id="49" idx="7"/>
          </p:cNvCxnSpPr>
          <p:nvPr/>
        </p:nvCxnSpPr>
        <p:spPr>
          <a:xfrm flipH="1">
            <a:off x="8047318" y="3563513"/>
            <a:ext cx="931611" cy="16991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93D1D5-00C9-A8E6-B208-9031C40C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07" y="-155864"/>
            <a:ext cx="10625229" cy="1147053"/>
          </a:xfrm>
        </p:spPr>
        <p:txBody>
          <a:bodyPr/>
          <a:lstStyle/>
          <a:p>
            <a:r>
              <a:rPr lang="en-US"/>
              <a:t>Hex is draw-free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BDA82-828D-B895-DEF6-FA02B407CF57}"/>
              </a:ext>
            </a:extLst>
          </p:cNvPr>
          <p:cNvSpPr txBox="1"/>
          <p:nvPr/>
        </p:nvSpPr>
        <p:spPr>
          <a:xfrm>
            <a:off x="2285234" y="1046138"/>
            <a:ext cx="7806944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The Hex Theorem, Part 2:</a:t>
            </a:r>
          </a:p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Once all hexes have been colored, either </a:t>
            </a:r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>
                <a:solidFill>
                  <a:schemeClr val="bg1"/>
                </a:solidFill>
              </a:rPr>
              <a:t> wins or </a:t>
            </a:r>
            <a:r>
              <a:rPr lang="en-US" b="1">
                <a:solidFill>
                  <a:schemeClr val="accent1"/>
                </a:solidFill>
              </a:rPr>
              <a:t>blue</a:t>
            </a:r>
            <a:r>
              <a:rPr lang="en-US">
                <a:solidFill>
                  <a:schemeClr val="bg1"/>
                </a:solidFill>
              </a:rPr>
              <a:t> wins.  (No ties.)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2650B4-01CE-B220-E307-C2A0CE8D1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59" y="2401052"/>
            <a:ext cx="3481065" cy="239514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07FE090-A4A5-1276-2FFB-9E113DFC40BA}"/>
              </a:ext>
            </a:extLst>
          </p:cNvPr>
          <p:cNvSpPr/>
          <p:nvPr/>
        </p:nvSpPr>
        <p:spPr>
          <a:xfrm>
            <a:off x="5368750" y="4063676"/>
            <a:ext cx="808115" cy="835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Blue start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6B39FC-0BE8-563C-B284-132549738761}"/>
              </a:ext>
            </a:extLst>
          </p:cNvPr>
          <p:cNvSpPr/>
          <p:nvPr/>
        </p:nvSpPr>
        <p:spPr>
          <a:xfrm>
            <a:off x="10876062" y="4063676"/>
            <a:ext cx="808115" cy="835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Blue end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3C15E-2D1D-4B2B-9CB8-5092E6195C5E}"/>
              </a:ext>
            </a:extLst>
          </p:cNvPr>
          <p:cNvSpPr/>
          <p:nvPr/>
        </p:nvSpPr>
        <p:spPr>
          <a:xfrm>
            <a:off x="7546161" y="2199002"/>
            <a:ext cx="808115" cy="83524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Red start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43C327-E814-4385-3A60-0FCEBDDA4235}"/>
              </a:ext>
            </a:extLst>
          </p:cNvPr>
          <p:cNvSpPr/>
          <p:nvPr/>
        </p:nvSpPr>
        <p:spPr>
          <a:xfrm>
            <a:off x="8785969" y="5877750"/>
            <a:ext cx="808115" cy="83524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Red end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C1D529-3E9E-7CA9-E38C-B362F419B4D3}"/>
              </a:ext>
            </a:extLst>
          </p:cNvPr>
          <p:cNvSpPr/>
          <p:nvPr/>
        </p:nvSpPr>
        <p:spPr>
          <a:xfrm>
            <a:off x="6615404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ED60D6-CDD2-D6A0-891A-6B326FB9A0A6}"/>
              </a:ext>
            </a:extLst>
          </p:cNvPr>
          <p:cNvSpPr/>
          <p:nvPr/>
        </p:nvSpPr>
        <p:spPr>
          <a:xfrm>
            <a:off x="7267202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1E20123-D777-C301-DFE3-EC6E1B1D9C9C}"/>
              </a:ext>
            </a:extLst>
          </p:cNvPr>
          <p:cNvSpPr/>
          <p:nvPr/>
        </p:nvSpPr>
        <p:spPr>
          <a:xfrm>
            <a:off x="7814924" y="3340517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D0DFF4-A12B-A67B-4ABE-96EBD042BD3C}"/>
              </a:ext>
            </a:extLst>
          </p:cNvPr>
          <p:cNvSpPr/>
          <p:nvPr/>
        </p:nvSpPr>
        <p:spPr>
          <a:xfrm>
            <a:off x="8377113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675593-465E-7ED8-3B6E-A162073CB732}"/>
              </a:ext>
            </a:extLst>
          </p:cNvPr>
          <p:cNvSpPr/>
          <p:nvPr/>
        </p:nvSpPr>
        <p:spPr>
          <a:xfrm>
            <a:off x="8939302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B690F1-AABB-E24C-E233-EEB7DB7BD386}"/>
              </a:ext>
            </a:extLst>
          </p:cNvPr>
          <p:cNvSpPr/>
          <p:nvPr/>
        </p:nvSpPr>
        <p:spPr>
          <a:xfrm>
            <a:off x="8365984" y="4324933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410FB8-9AFF-05AE-C576-C9FC62EC2DA4}"/>
              </a:ext>
            </a:extLst>
          </p:cNvPr>
          <p:cNvSpPr/>
          <p:nvPr/>
        </p:nvSpPr>
        <p:spPr>
          <a:xfrm>
            <a:off x="8942073" y="4324933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3E9436-2D0E-3611-143B-4D1CA593737C}"/>
              </a:ext>
            </a:extLst>
          </p:cNvPr>
          <p:cNvSpPr/>
          <p:nvPr/>
        </p:nvSpPr>
        <p:spPr>
          <a:xfrm>
            <a:off x="9529989" y="4325040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C68149A-7667-80EF-6E0A-86E02905EBFB}"/>
              </a:ext>
            </a:extLst>
          </p:cNvPr>
          <p:cNvSpPr/>
          <p:nvPr/>
        </p:nvSpPr>
        <p:spPr>
          <a:xfrm>
            <a:off x="7254168" y="432503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48ABAD2-A2C5-A662-13BF-4CBE1BE83337}"/>
              </a:ext>
            </a:extLst>
          </p:cNvPr>
          <p:cNvSpPr/>
          <p:nvPr/>
        </p:nvSpPr>
        <p:spPr>
          <a:xfrm>
            <a:off x="7859824" y="4325087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9AC054-8FFA-6AE2-12A5-D429F5B932CF}"/>
              </a:ext>
            </a:extLst>
          </p:cNvPr>
          <p:cNvSpPr/>
          <p:nvPr/>
        </p:nvSpPr>
        <p:spPr>
          <a:xfrm>
            <a:off x="6880916" y="3865710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8CDC41-8525-3096-6AB9-6F475B22ADA4}"/>
              </a:ext>
            </a:extLst>
          </p:cNvPr>
          <p:cNvSpPr/>
          <p:nvPr/>
        </p:nvSpPr>
        <p:spPr>
          <a:xfrm>
            <a:off x="7538772" y="3865710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E0A634-4DCC-E14E-115C-88D89F403EB6}"/>
              </a:ext>
            </a:extLst>
          </p:cNvPr>
          <p:cNvSpPr/>
          <p:nvPr/>
        </p:nvSpPr>
        <p:spPr>
          <a:xfrm>
            <a:off x="8065642" y="3865708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36BA0F-3AAF-244D-7B5B-EF4FA31AB2FD}"/>
              </a:ext>
            </a:extLst>
          </p:cNvPr>
          <p:cNvSpPr/>
          <p:nvPr/>
        </p:nvSpPr>
        <p:spPr>
          <a:xfrm>
            <a:off x="8656336" y="386570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F70E2D-F047-4DBC-A41B-CFB69F8FA126}"/>
              </a:ext>
            </a:extLst>
          </p:cNvPr>
          <p:cNvSpPr/>
          <p:nvPr/>
        </p:nvSpPr>
        <p:spPr>
          <a:xfrm>
            <a:off x="9190027" y="386570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4D9B3F-3967-AF5E-9119-DABBCCC0EDD4}"/>
              </a:ext>
            </a:extLst>
          </p:cNvPr>
          <p:cNvSpPr/>
          <p:nvPr/>
        </p:nvSpPr>
        <p:spPr>
          <a:xfrm>
            <a:off x="8967800" y="5224450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9C3DD1B-AD65-1016-36F8-F394B28842AA}"/>
              </a:ext>
            </a:extLst>
          </p:cNvPr>
          <p:cNvSpPr/>
          <p:nvPr/>
        </p:nvSpPr>
        <p:spPr>
          <a:xfrm>
            <a:off x="9529989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BF0BFF2-0AA1-F9CD-D8F6-383D748BCC07}"/>
              </a:ext>
            </a:extLst>
          </p:cNvPr>
          <p:cNvSpPr/>
          <p:nvPr/>
        </p:nvSpPr>
        <p:spPr>
          <a:xfrm>
            <a:off x="10092178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9598078-BB93-0B45-045F-A2E41A7E012A}"/>
              </a:ext>
            </a:extLst>
          </p:cNvPr>
          <p:cNvSpPr/>
          <p:nvPr/>
        </p:nvSpPr>
        <p:spPr>
          <a:xfrm>
            <a:off x="7816357" y="5224448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9D454D8-7ECF-E0DD-9660-0B4E1B4B9008}"/>
              </a:ext>
            </a:extLst>
          </p:cNvPr>
          <p:cNvSpPr/>
          <p:nvPr/>
        </p:nvSpPr>
        <p:spPr>
          <a:xfrm>
            <a:off x="8453688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926074-A1CD-F78B-BBC0-72DFCD00598F}"/>
              </a:ext>
            </a:extLst>
          </p:cNvPr>
          <p:cNvSpPr/>
          <p:nvPr/>
        </p:nvSpPr>
        <p:spPr>
          <a:xfrm>
            <a:off x="7565735" y="4762598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0F30AF-F77B-EF93-632A-BBF059C9B2FE}"/>
              </a:ext>
            </a:extLst>
          </p:cNvPr>
          <p:cNvSpPr/>
          <p:nvPr/>
        </p:nvSpPr>
        <p:spPr>
          <a:xfrm>
            <a:off x="8167205" y="477649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AB316D-59FE-69A0-41AD-AB7E1EE2D646}"/>
              </a:ext>
            </a:extLst>
          </p:cNvPr>
          <p:cNvSpPr/>
          <p:nvPr/>
        </p:nvSpPr>
        <p:spPr>
          <a:xfrm>
            <a:off x="8732521" y="476352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1982AE-F9F4-0A8A-0E2A-C201A6924E32}"/>
              </a:ext>
            </a:extLst>
          </p:cNvPr>
          <p:cNvSpPr/>
          <p:nvPr/>
        </p:nvSpPr>
        <p:spPr>
          <a:xfrm>
            <a:off x="9275665" y="476511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2F0085-022E-9ED5-C037-7B6F82AE6709}"/>
              </a:ext>
            </a:extLst>
          </p:cNvPr>
          <p:cNvSpPr/>
          <p:nvPr/>
        </p:nvSpPr>
        <p:spPr>
          <a:xfrm>
            <a:off x="9884417" y="4772954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1" name="Straight Connector 2090">
            <a:extLst>
              <a:ext uri="{FF2B5EF4-FFF2-40B4-BE49-F238E27FC236}">
                <a16:creationId xmlns:a16="http://schemas.microsoft.com/office/drawing/2014/main" id="{EAB3B6AA-7409-5B11-B2DE-53160009B0CF}"/>
              </a:ext>
            </a:extLst>
          </p:cNvPr>
          <p:cNvCxnSpPr>
            <a:cxnSpLocks/>
            <a:stCxn id="19" idx="7"/>
            <a:endCxn id="17" idx="2"/>
          </p:cNvCxnSpPr>
          <p:nvPr/>
        </p:nvCxnSpPr>
        <p:spPr>
          <a:xfrm flipV="1">
            <a:off x="6846365" y="2616626"/>
            <a:ext cx="699796" cy="7621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Straight Connector 2093">
            <a:extLst>
              <a:ext uri="{FF2B5EF4-FFF2-40B4-BE49-F238E27FC236}">
                <a16:creationId xmlns:a16="http://schemas.microsoft.com/office/drawing/2014/main" id="{1DB9D7EE-5F77-CB15-2B8A-AC125627BC95}"/>
              </a:ext>
            </a:extLst>
          </p:cNvPr>
          <p:cNvCxnSpPr>
            <a:cxnSpLocks/>
            <a:stCxn id="20" idx="0"/>
            <a:endCxn id="17" idx="3"/>
          </p:cNvCxnSpPr>
          <p:nvPr/>
        </p:nvCxnSpPr>
        <p:spPr>
          <a:xfrm flipV="1">
            <a:off x="7402496" y="2911930"/>
            <a:ext cx="262011" cy="4285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" name="Straight Connector 2098">
            <a:extLst>
              <a:ext uri="{FF2B5EF4-FFF2-40B4-BE49-F238E27FC236}">
                <a16:creationId xmlns:a16="http://schemas.microsoft.com/office/drawing/2014/main" id="{D7C861A2-225E-AACD-FCAC-62A61D66CD36}"/>
              </a:ext>
            </a:extLst>
          </p:cNvPr>
          <p:cNvCxnSpPr>
            <a:cxnSpLocks/>
            <a:stCxn id="21" idx="0"/>
            <a:endCxn id="17" idx="4"/>
          </p:cNvCxnSpPr>
          <p:nvPr/>
        </p:nvCxnSpPr>
        <p:spPr>
          <a:xfrm flipV="1">
            <a:off x="7950218" y="3034249"/>
            <a:ext cx="1" cy="3062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2" name="Straight Connector 2101">
            <a:extLst>
              <a:ext uri="{FF2B5EF4-FFF2-40B4-BE49-F238E27FC236}">
                <a16:creationId xmlns:a16="http://schemas.microsoft.com/office/drawing/2014/main" id="{CE92264F-7015-444C-7D9B-B56813F91E00}"/>
              </a:ext>
            </a:extLst>
          </p:cNvPr>
          <p:cNvCxnSpPr>
            <a:cxnSpLocks/>
            <a:stCxn id="22" idx="0"/>
            <a:endCxn id="17" idx="5"/>
          </p:cNvCxnSpPr>
          <p:nvPr/>
        </p:nvCxnSpPr>
        <p:spPr>
          <a:xfrm flipH="1" flipV="1">
            <a:off x="8235930" y="2911930"/>
            <a:ext cx="276477" cy="4285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5" name="Straight Connector 2104">
            <a:extLst>
              <a:ext uri="{FF2B5EF4-FFF2-40B4-BE49-F238E27FC236}">
                <a16:creationId xmlns:a16="http://schemas.microsoft.com/office/drawing/2014/main" id="{EB43E0CB-C501-2708-32F0-C709F4824B61}"/>
              </a:ext>
            </a:extLst>
          </p:cNvPr>
          <p:cNvCxnSpPr>
            <a:cxnSpLocks/>
            <a:stCxn id="23" idx="1"/>
            <a:endCxn id="17" idx="6"/>
          </p:cNvCxnSpPr>
          <p:nvPr/>
        </p:nvCxnSpPr>
        <p:spPr>
          <a:xfrm flipH="1" flipV="1">
            <a:off x="8354276" y="2616626"/>
            <a:ext cx="624653" cy="7621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9" name="Straight Connector 2108">
            <a:extLst>
              <a:ext uri="{FF2B5EF4-FFF2-40B4-BE49-F238E27FC236}">
                <a16:creationId xmlns:a16="http://schemas.microsoft.com/office/drawing/2014/main" id="{DE06B6E4-BBBB-126F-FE64-FA2009630DDE}"/>
              </a:ext>
            </a:extLst>
          </p:cNvPr>
          <p:cNvCxnSpPr>
            <a:cxnSpLocks/>
            <a:stCxn id="12" idx="0"/>
            <a:endCxn id="19" idx="2"/>
          </p:cNvCxnSpPr>
          <p:nvPr/>
        </p:nvCxnSpPr>
        <p:spPr>
          <a:xfrm flipV="1">
            <a:off x="5772808" y="3471145"/>
            <a:ext cx="842596" cy="592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2" name="Straight Connector 2111">
            <a:extLst>
              <a:ext uri="{FF2B5EF4-FFF2-40B4-BE49-F238E27FC236}">
                <a16:creationId xmlns:a16="http://schemas.microsoft.com/office/drawing/2014/main" id="{7326E281-B450-7359-3973-1C4E0956ECD8}"/>
              </a:ext>
            </a:extLst>
          </p:cNvPr>
          <p:cNvCxnSpPr>
            <a:cxnSpLocks/>
            <a:stCxn id="12" idx="7"/>
            <a:endCxn id="41" idx="2"/>
          </p:cNvCxnSpPr>
          <p:nvPr/>
        </p:nvCxnSpPr>
        <p:spPr>
          <a:xfrm flipV="1">
            <a:off x="6058519" y="3996339"/>
            <a:ext cx="822397" cy="1896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5" name="Straight Connector 2114">
            <a:extLst>
              <a:ext uri="{FF2B5EF4-FFF2-40B4-BE49-F238E27FC236}">
                <a16:creationId xmlns:a16="http://schemas.microsoft.com/office/drawing/2014/main" id="{E27F9951-29DE-6BFD-6109-C3DB3ACBACDD}"/>
              </a:ext>
            </a:extLst>
          </p:cNvPr>
          <p:cNvCxnSpPr>
            <a:cxnSpLocks/>
            <a:stCxn id="12" idx="6"/>
            <a:endCxn id="39" idx="2"/>
          </p:cNvCxnSpPr>
          <p:nvPr/>
        </p:nvCxnSpPr>
        <p:spPr>
          <a:xfrm flipV="1">
            <a:off x="6176865" y="4455668"/>
            <a:ext cx="1077303" cy="256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Straight Connector 2117">
            <a:extLst>
              <a:ext uri="{FF2B5EF4-FFF2-40B4-BE49-F238E27FC236}">
                <a16:creationId xmlns:a16="http://schemas.microsoft.com/office/drawing/2014/main" id="{EDA6CB66-C5D5-F804-C11E-3103D2266AC6}"/>
              </a:ext>
            </a:extLst>
          </p:cNvPr>
          <p:cNvCxnSpPr>
            <a:cxnSpLocks/>
            <a:stCxn id="12" idx="5"/>
            <a:endCxn id="51" idx="2"/>
          </p:cNvCxnSpPr>
          <p:nvPr/>
        </p:nvCxnSpPr>
        <p:spPr>
          <a:xfrm>
            <a:off x="6058519" y="4776604"/>
            <a:ext cx="1507216" cy="1166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1" name="Straight Connector 2120">
            <a:extLst>
              <a:ext uri="{FF2B5EF4-FFF2-40B4-BE49-F238E27FC236}">
                <a16:creationId xmlns:a16="http://schemas.microsoft.com/office/drawing/2014/main" id="{12183070-0DEE-878A-0FE7-6AA3F7FA38F9}"/>
              </a:ext>
            </a:extLst>
          </p:cNvPr>
          <p:cNvCxnSpPr>
            <a:cxnSpLocks/>
            <a:stCxn id="12" idx="4"/>
            <a:endCxn id="49" idx="2"/>
          </p:cNvCxnSpPr>
          <p:nvPr/>
        </p:nvCxnSpPr>
        <p:spPr>
          <a:xfrm>
            <a:off x="5772808" y="4898923"/>
            <a:ext cx="2043549" cy="4561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4" name="Straight Connector 2123">
            <a:extLst>
              <a:ext uri="{FF2B5EF4-FFF2-40B4-BE49-F238E27FC236}">
                <a16:creationId xmlns:a16="http://schemas.microsoft.com/office/drawing/2014/main" id="{3ECC51A7-2D9B-348D-89C9-F661D653A36F}"/>
              </a:ext>
            </a:extLst>
          </p:cNvPr>
          <p:cNvCxnSpPr>
            <a:cxnSpLocks/>
            <a:stCxn id="49" idx="4"/>
            <a:endCxn id="18" idx="2"/>
          </p:cNvCxnSpPr>
          <p:nvPr/>
        </p:nvCxnSpPr>
        <p:spPr>
          <a:xfrm>
            <a:off x="7951651" y="5485705"/>
            <a:ext cx="834318" cy="8096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7" name="Straight Connector 2126">
            <a:extLst>
              <a:ext uri="{FF2B5EF4-FFF2-40B4-BE49-F238E27FC236}">
                <a16:creationId xmlns:a16="http://schemas.microsoft.com/office/drawing/2014/main" id="{7957938A-EE9C-3A3F-3E0C-677A5A977695}"/>
              </a:ext>
            </a:extLst>
          </p:cNvPr>
          <p:cNvCxnSpPr>
            <a:cxnSpLocks/>
            <a:stCxn id="50" idx="4"/>
            <a:endCxn id="18" idx="1"/>
          </p:cNvCxnSpPr>
          <p:nvPr/>
        </p:nvCxnSpPr>
        <p:spPr>
          <a:xfrm>
            <a:off x="8588982" y="5485706"/>
            <a:ext cx="315333" cy="514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0" name="Straight Connector 2129">
            <a:extLst>
              <a:ext uri="{FF2B5EF4-FFF2-40B4-BE49-F238E27FC236}">
                <a16:creationId xmlns:a16="http://schemas.microsoft.com/office/drawing/2014/main" id="{6471BD04-C75E-8B85-AB48-61DFA44DE61A}"/>
              </a:ext>
            </a:extLst>
          </p:cNvPr>
          <p:cNvCxnSpPr>
            <a:cxnSpLocks/>
            <a:stCxn id="46" idx="4"/>
            <a:endCxn id="18" idx="0"/>
          </p:cNvCxnSpPr>
          <p:nvPr/>
        </p:nvCxnSpPr>
        <p:spPr>
          <a:xfrm>
            <a:off x="9103094" y="5485707"/>
            <a:ext cx="86933" cy="3920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3" name="Straight Connector 2132">
            <a:extLst>
              <a:ext uri="{FF2B5EF4-FFF2-40B4-BE49-F238E27FC236}">
                <a16:creationId xmlns:a16="http://schemas.microsoft.com/office/drawing/2014/main" id="{F1D8FEAD-C539-C90F-B6F8-99112E96536B}"/>
              </a:ext>
            </a:extLst>
          </p:cNvPr>
          <p:cNvCxnSpPr>
            <a:cxnSpLocks/>
            <a:stCxn id="47" idx="4"/>
            <a:endCxn id="18" idx="7"/>
          </p:cNvCxnSpPr>
          <p:nvPr/>
        </p:nvCxnSpPr>
        <p:spPr>
          <a:xfrm flipH="1">
            <a:off x="9475738" y="5485706"/>
            <a:ext cx="189545" cy="514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6" name="Straight Connector 2135">
            <a:extLst>
              <a:ext uri="{FF2B5EF4-FFF2-40B4-BE49-F238E27FC236}">
                <a16:creationId xmlns:a16="http://schemas.microsoft.com/office/drawing/2014/main" id="{E5682871-EDAE-4333-2BF2-F87985EB3C95}"/>
              </a:ext>
            </a:extLst>
          </p:cNvPr>
          <p:cNvCxnSpPr>
            <a:cxnSpLocks/>
            <a:stCxn id="48" idx="4"/>
            <a:endCxn id="18" idx="6"/>
          </p:cNvCxnSpPr>
          <p:nvPr/>
        </p:nvCxnSpPr>
        <p:spPr>
          <a:xfrm flipH="1">
            <a:off x="9594084" y="5485706"/>
            <a:ext cx="633388" cy="8096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" name="Straight Connector 2138">
            <a:extLst>
              <a:ext uri="{FF2B5EF4-FFF2-40B4-BE49-F238E27FC236}">
                <a16:creationId xmlns:a16="http://schemas.microsoft.com/office/drawing/2014/main" id="{EEDCEB68-3548-62C4-97BB-07BC810020EB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0362766" y="4903582"/>
            <a:ext cx="917353" cy="4514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3" name="Straight Connector 2142">
            <a:extLst>
              <a:ext uri="{FF2B5EF4-FFF2-40B4-BE49-F238E27FC236}">
                <a16:creationId xmlns:a16="http://schemas.microsoft.com/office/drawing/2014/main" id="{6C599588-55F4-8CCD-0FAC-8687CA4FC861}"/>
              </a:ext>
            </a:extLst>
          </p:cNvPr>
          <p:cNvCxnSpPr>
            <a:cxnSpLocks/>
            <a:stCxn id="16" idx="3"/>
            <a:endCxn id="55" idx="6"/>
          </p:cNvCxnSpPr>
          <p:nvPr/>
        </p:nvCxnSpPr>
        <p:spPr>
          <a:xfrm flipH="1">
            <a:off x="10155005" y="4776604"/>
            <a:ext cx="839403" cy="12697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6" name="Straight Connector 2145">
            <a:extLst>
              <a:ext uri="{FF2B5EF4-FFF2-40B4-BE49-F238E27FC236}">
                <a16:creationId xmlns:a16="http://schemas.microsoft.com/office/drawing/2014/main" id="{E185A4AD-6138-D298-7909-5F4592BEB6F1}"/>
              </a:ext>
            </a:extLst>
          </p:cNvPr>
          <p:cNvCxnSpPr>
            <a:cxnSpLocks/>
            <a:stCxn id="16" idx="2"/>
            <a:endCxn id="33" idx="6"/>
          </p:cNvCxnSpPr>
          <p:nvPr/>
        </p:nvCxnSpPr>
        <p:spPr>
          <a:xfrm flipH="1" flipV="1">
            <a:off x="9800577" y="4455669"/>
            <a:ext cx="1075485" cy="25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9" name="Straight Connector 2148">
            <a:extLst>
              <a:ext uri="{FF2B5EF4-FFF2-40B4-BE49-F238E27FC236}">
                <a16:creationId xmlns:a16="http://schemas.microsoft.com/office/drawing/2014/main" id="{3F7BC9DF-AB45-A9A0-EE2C-1931A568F06D}"/>
              </a:ext>
            </a:extLst>
          </p:cNvPr>
          <p:cNvCxnSpPr>
            <a:cxnSpLocks/>
            <a:stCxn id="16" idx="1"/>
            <a:endCxn id="45" idx="6"/>
          </p:cNvCxnSpPr>
          <p:nvPr/>
        </p:nvCxnSpPr>
        <p:spPr>
          <a:xfrm flipH="1" flipV="1">
            <a:off x="9460615" y="3996338"/>
            <a:ext cx="1533793" cy="1896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" name="Straight Connector 2151">
            <a:extLst>
              <a:ext uri="{FF2B5EF4-FFF2-40B4-BE49-F238E27FC236}">
                <a16:creationId xmlns:a16="http://schemas.microsoft.com/office/drawing/2014/main" id="{A79DEE25-2BBC-6202-EA32-2347352DB9B5}"/>
              </a:ext>
            </a:extLst>
          </p:cNvPr>
          <p:cNvCxnSpPr>
            <a:cxnSpLocks/>
            <a:stCxn id="16" idx="0"/>
            <a:endCxn id="23" idx="6"/>
          </p:cNvCxnSpPr>
          <p:nvPr/>
        </p:nvCxnSpPr>
        <p:spPr>
          <a:xfrm flipH="1" flipV="1">
            <a:off x="9209890" y="3471145"/>
            <a:ext cx="2070230" cy="592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7" name="Straight Connector 2156">
            <a:extLst>
              <a:ext uri="{FF2B5EF4-FFF2-40B4-BE49-F238E27FC236}">
                <a16:creationId xmlns:a16="http://schemas.microsoft.com/office/drawing/2014/main" id="{BB7CC245-FB19-7586-4AAC-ECA6D85AFC35}"/>
              </a:ext>
            </a:extLst>
          </p:cNvPr>
          <p:cNvCxnSpPr>
            <a:cxnSpLocks/>
            <a:stCxn id="12" idx="1"/>
            <a:endCxn id="17" idx="1"/>
          </p:cNvCxnSpPr>
          <p:nvPr/>
        </p:nvCxnSpPr>
        <p:spPr>
          <a:xfrm flipV="1">
            <a:off x="5487096" y="2321321"/>
            <a:ext cx="2177411" cy="18646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0E122E-A20D-843C-08A4-8B73A3DF9470}"/>
              </a:ext>
            </a:extLst>
          </p:cNvPr>
          <p:cNvCxnSpPr>
            <a:cxnSpLocks/>
            <a:stCxn id="12" idx="3"/>
            <a:endCxn id="18" idx="3"/>
          </p:cNvCxnSpPr>
          <p:nvPr/>
        </p:nvCxnSpPr>
        <p:spPr>
          <a:xfrm>
            <a:off x="5487096" y="4776604"/>
            <a:ext cx="3417219" cy="18140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7BED38-C333-F707-5EE5-75B42E2BB21E}"/>
              </a:ext>
            </a:extLst>
          </p:cNvPr>
          <p:cNvCxnSpPr>
            <a:cxnSpLocks/>
            <a:stCxn id="17" idx="7"/>
            <a:endCxn id="16" idx="7"/>
          </p:cNvCxnSpPr>
          <p:nvPr/>
        </p:nvCxnSpPr>
        <p:spPr>
          <a:xfrm>
            <a:off x="8235930" y="2321321"/>
            <a:ext cx="3329901" cy="18646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229540-2031-EB98-3C3F-3883FA067D67}"/>
              </a:ext>
            </a:extLst>
          </p:cNvPr>
          <p:cNvCxnSpPr>
            <a:cxnSpLocks/>
            <a:stCxn id="18" idx="5"/>
            <a:endCxn id="16" idx="5"/>
          </p:cNvCxnSpPr>
          <p:nvPr/>
        </p:nvCxnSpPr>
        <p:spPr>
          <a:xfrm flipV="1">
            <a:off x="9475738" y="4776604"/>
            <a:ext cx="2090093" cy="18140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D0B05CE-F91F-E233-F942-17A6A9C69D2E}"/>
              </a:ext>
            </a:extLst>
          </p:cNvPr>
          <p:cNvSpPr txBox="1"/>
          <p:nvPr/>
        </p:nvSpPr>
        <p:spPr>
          <a:xfrm>
            <a:off x="363478" y="5262707"/>
            <a:ext cx="62824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Equivalent view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Players take turns coloring </a:t>
            </a:r>
            <a:r>
              <a:rPr lang="en-US" sz="1600" b="1">
                <a:solidFill>
                  <a:schemeClr val="bg1"/>
                </a:solidFill>
              </a:rPr>
              <a:t>nodes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>
                <a:solidFill>
                  <a:schemeClr val="accent5"/>
                </a:solidFill>
              </a:rPr>
              <a:t>red</a:t>
            </a:r>
            <a:r>
              <a:rPr lang="en-US" sz="1600">
                <a:solidFill>
                  <a:schemeClr val="bg1"/>
                </a:solidFill>
              </a:rPr>
              <a:t> or </a:t>
            </a:r>
            <a:r>
              <a:rPr lang="en-US" sz="1600">
                <a:solidFill>
                  <a:schemeClr val="accent1"/>
                </a:solidFill>
              </a:rPr>
              <a:t>blue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5"/>
                </a:solidFill>
              </a:rPr>
              <a:t>Red</a:t>
            </a:r>
            <a:r>
              <a:rPr lang="en-US" sz="1600">
                <a:solidFill>
                  <a:schemeClr val="bg1"/>
                </a:solidFill>
              </a:rPr>
              <a:t> tries to build a path of red nodes from </a:t>
            </a:r>
            <a:r>
              <a:rPr lang="en-US" sz="1600">
                <a:solidFill>
                  <a:schemeClr val="accent5"/>
                </a:solidFill>
              </a:rPr>
              <a:t>Red start </a:t>
            </a:r>
            <a:r>
              <a:rPr lang="en-US" sz="1600">
                <a:solidFill>
                  <a:schemeClr val="bg1"/>
                </a:solidFill>
              </a:rPr>
              <a:t>to </a:t>
            </a:r>
            <a:r>
              <a:rPr lang="en-US" sz="1600">
                <a:solidFill>
                  <a:schemeClr val="accent5"/>
                </a:solidFill>
              </a:rPr>
              <a:t>Red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/>
                </a:solidFill>
              </a:rPr>
              <a:t>Blue</a:t>
            </a:r>
            <a:r>
              <a:rPr lang="en-US" sz="1600">
                <a:solidFill>
                  <a:schemeClr val="bg1"/>
                </a:solidFill>
              </a:rPr>
              <a:t> tries to build a path of red nodes from </a:t>
            </a:r>
            <a:r>
              <a:rPr lang="en-US" sz="1600">
                <a:solidFill>
                  <a:schemeClr val="accent1"/>
                </a:solidFill>
              </a:rPr>
              <a:t>Blue start </a:t>
            </a:r>
            <a:r>
              <a:rPr lang="en-US" sz="1600">
                <a:solidFill>
                  <a:schemeClr val="bg1"/>
                </a:solidFill>
              </a:rPr>
              <a:t>to </a:t>
            </a:r>
            <a:r>
              <a:rPr lang="en-US" sz="1600">
                <a:solidFill>
                  <a:schemeClr val="accent1"/>
                </a:solidFill>
              </a:rPr>
              <a:t>Blue end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225529-DD72-495C-F1F6-DA92285DE99B}"/>
              </a:ext>
            </a:extLst>
          </p:cNvPr>
          <p:cNvCxnSpPr>
            <a:cxnSpLocks/>
            <a:stCxn id="20" idx="3"/>
            <a:endCxn id="41" idx="7"/>
          </p:cNvCxnSpPr>
          <p:nvPr/>
        </p:nvCxnSpPr>
        <p:spPr>
          <a:xfrm flipH="1">
            <a:off x="7111877" y="3563513"/>
            <a:ext cx="194952" cy="3404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1FEABB2A-5BE1-556B-9EF7-81A400654323}"/>
              </a:ext>
            </a:extLst>
          </p:cNvPr>
          <p:cNvCxnSpPr>
            <a:cxnSpLocks/>
            <a:stCxn id="55" idx="3"/>
            <a:endCxn id="47" idx="7"/>
          </p:cNvCxnSpPr>
          <p:nvPr/>
        </p:nvCxnSpPr>
        <p:spPr>
          <a:xfrm flipH="1">
            <a:off x="9760950" y="4995951"/>
            <a:ext cx="163094" cy="266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80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1A4F85FF-176F-0125-EE43-8406DA734742}"/>
              </a:ext>
            </a:extLst>
          </p:cNvPr>
          <p:cNvCxnSpPr>
            <a:cxnSpLocks/>
            <a:stCxn id="33" idx="3"/>
            <a:endCxn id="46" idx="7"/>
          </p:cNvCxnSpPr>
          <p:nvPr/>
        </p:nvCxnSpPr>
        <p:spPr>
          <a:xfrm flipH="1">
            <a:off x="9198761" y="4548037"/>
            <a:ext cx="370855" cy="71467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A61826-9E63-309D-01D7-275F97A404DE}"/>
              </a:ext>
            </a:extLst>
          </p:cNvPr>
          <p:cNvCxnSpPr>
            <a:cxnSpLocks/>
            <a:stCxn id="21" idx="3"/>
            <a:endCxn id="39" idx="7"/>
          </p:cNvCxnSpPr>
          <p:nvPr/>
        </p:nvCxnSpPr>
        <p:spPr>
          <a:xfrm flipH="1">
            <a:off x="7485129" y="3563514"/>
            <a:ext cx="369422" cy="79978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id="{ADFBF1E4-9111-4565-74A9-EEBD0B5A424C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7151504" y="3996338"/>
            <a:ext cx="203852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A38BB8-5FD2-8261-08AF-2C708AFB74B8}"/>
              </a:ext>
            </a:extLst>
          </p:cNvPr>
          <p:cNvCxnSpPr>
            <a:cxnSpLocks/>
            <a:stCxn id="22" idx="3"/>
            <a:endCxn id="51" idx="7"/>
          </p:cNvCxnSpPr>
          <p:nvPr/>
        </p:nvCxnSpPr>
        <p:spPr>
          <a:xfrm flipH="1">
            <a:off x="7796696" y="3563513"/>
            <a:ext cx="620044" cy="12373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A89E26F-1212-DAE7-359F-A9498E199465}"/>
              </a:ext>
            </a:extLst>
          </p:cNvPr>
          <p:cNvCxnSpPr>
            <a:stCxn id="19" idx="6"/>
            <a:endCxn id="23" idx="2"/>
          </p:cNvCxnSpPr>
          <p:nvPr/>
        </p:nvCxnSpPr>
        <p:spPr>
          <a:xfrm>
            <a:off x="6885992" y="3471145"/>
            <a:ext cx="205331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2C099580-F8A6-7B55-065A-16485DEC84D6}"/>
              </a:ext>
            </a:extLst>
          </p:cNvPr>
          <p:cNvCxnSpPr>
            <a:cxnSpLocks/>
            <a:stCxn id="48" idx="0"/>
            <a:endCxn id="23" idx="4"/>
          </p:cNvCxnSpPr>
          <p:nvPr/>
        </p:nvCxnSpPr>
        <p:spPr>
          <a:xfrm flipH="1" flipV="1">
            <a:off x="9074596" y="3601773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D241A3-73D6-9573-8CB1-7FE0829EB4A2}"/>
              </a:ext>
            </a:extLst>
          </p:cNvPr>
          <p:cNvCxnSpPr>
            <a:cxnSpLocks/>
            <a:stCxn id="19" idx="4"/>
            <a:endCxn id="49" idx="0"/>
          </p:cNvCxnSpPr>
          <p:nvPr/>
        </p:nvCxnSpPr>
        <p:spPr>
          <a:xfrm>
            <a:off x="6750698" y="3601773"/>
            <a:ext cx="1200953" cy="16226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0C1F58A9-D6F3-1DD4-BEF7-5AAF2B42D24C}"/>
              </a:ext>
            </a:extLst>
          </p:cNvPr>
          <p:cNvCxnSpPr>
            <a:cxnSpLocks/>
            <a:stCxn id="49" idx="6"/>
            <a:endCxn id="48" idx="2"/>
          </p:cNvCxnSpPr>
          <p:nvPr/>
        </p:nvCxnSpPr>
        <p:spPr>
          <a:xfrm>
            <a:off x="8086945" y="5355077"/>
            <a:ext cx="200523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1" name="Straight Connector 2080">
            <a:extLst>
              <a:ext uri="{FF2B5EF4-FFF2-40B4-BE49-F238E27FC236}">
                <a16:creationId xmlns:a16="http://schemas.microsoft.com/office/drawing/2014/main" id="{0E0FB6F6-CDD6-BD60-7041-6F20E251E0E8}"/>
              </a:ext>
            </a:extLst>
          </p:cNvPr>
          <p:cNvCxnSpPr>
            <a:cxnSpLocks/>
            <a:stCxn id="21" idx="4"/>
            <a:endCxn id="46" idx="0"/>
          </p:cNvCxnSpPr>
          <p:nvPr/>
        </p:nvCxnSpPr>
        <p:spPr>
          <a:xfrm>
            <a:off x="7950218" y="3601774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9C545111-A987-2486-050E-6FEF90B4C4D4}"/>
              </a:ext>
            </a:extLst>
          </p:cNvPr>
          <p:cNvCxnSpPr>
            <a:cxnSpLocks/>
            <a:stCxn id="39" idx="6"/>
            <a:endCxn id="33" idx="2"/>
          </p:cNvCxnSpPr>
          <p:nvPr/>
        </p:nvCxnSpPr>
        <p:spPr>
          <a:xfrm>
            <a:off x="7524756" y="4455668"/>
            <a:ext cx="200523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ED0064-7E32-9B02-1FFF-C20868A718E2}"/>
              </a:ext>
            </a:extLst>
          </p:cNvPr>
          <p:cNvCxnSpPr>
            <a:cxnSpLocks/>
            <a:stCxn id="45" idx="3"/>
            <a:endCxn id="50" idx="7"/>
          </p:cNvCxnSpPr>
          <p:nvPr/>
        </p:nvCxnSpPr>
        <p:spPr>
          <a:xfrm flipH="1">
            <a:off x="8684649" y="4088706"/>
            <a:ext cx="545005" cy="11740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Straight Connector 2083">
            <a:extLst>
              <a:ext uri="{FF2B5EF4-FFF2-40B4-BE49-F238E27FC236}">
                <a16:creationId xmlns:a16="http://schemas.microsoft.com/office/drawing/2014/main" id="{13396FB4-0778-24AA-6D2F-5BE0298433D7}"/>
              </a:ext>
            </a:extLst>
          </p:cNvPr>
          <p:cNvCxnSpPr>
            <a:cxnSpLocks/>
            <a:stCxn id="22" idx="4"/>
            <a:endCxn id="47" idx="0"/>
          </p:cNvCxnSpPr>
          <p:nvPr/>
        </p:nvCxnSpPr>
        <p:spPr>
          <a:xfrm>
            <a:off x="8512407" y="3601773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DA195FC8-8989-3282-9B98-BB7983D6691D}"/>
              </a:ext>
            </a:extLst>
          </p:cNvPr>
          <p:cNvCxnSpPr>
            <a:cxnSpLocks/>
            <a:stCxn id="51" idx="6"/>
            <a:endCxn id="55" idx="2"/>
          </p:cNvCxnSpPr>
          <p:nvPr/>
        </p:nvCxnSpPr>
        <p:spPr>
          <a:xfrm>
            <a:off x="7836323" y="4893227"/>
            <a:ext cx="2048094" cy="103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6912CD15-1D07-5044-8BC1-48D903B94C50}"/>
              </a:ext>
            </a:extLst>
          </p:cNvPr>
          <p:cNvCxnSpPr>
            <a:cxnSpLocks/>
            <a:stCxn id="20" idx="4"/>
            <a:endCxn id="50" idx="0"/>
          </p:cNvCxnSpPr>
          <p:nvPr/>
        </p:nvCxnSpPr>
        <p:spPr>
          <a:xfrm>
            <a:off x="7402496" y="3601773"/>
            <a:ext cx="118648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806883-C550-B4EC-9C3F-F3BAFA583677}"/>
              </a:ext>
            </a:extLst>
          </p:cNvPr>
          <p:cNvCxnSpPr>
            <a:cxnSpLocks/>
            <a:stCxn id="23" idx="3"/>
            <a:endCxn id="49" idx="7"/>
          </p:cNvCxnSpPr>
          <p:nvPr/>
        </p:nvCxnSpPr>
        <p:spPr>
          <a:xfrm flipH="1">
            <a:off x="8047318" y="3563513"/>
            <a:ext cx="931611" cy="16991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93D1D5-00C9-A8E6-B208-9031C40C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07" y="-155864"/>
            <a:ext cx="10625229" cy="1147053"/>
          </a:xfrm>
        </p:spPr>
        <p:txBody>
          <a:bodyPr/>
          <a:lstStyle/>
          <a:p>
            <a:r>
              <a:rPr lang="en-US"/>
              <a:t>Hex is draw-free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BDA82-828D-B895-DEF6-FA02B407CF57}"/>
              </a:ext>
            </a:extLst>
          </p:cNvPr>
          <p:cNvSpPr txBox="1"/>
          <p:nvPr/>
        </p:nvSpPr>
        <p:spPr>
          <a:xfrm>
            <a:off x="2285234" y="1046138"/>
            <a:ext cx="7806944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The Hex Theorem, Part 2:</a:t>
            </a:r>
          </a:p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Once all hexes have been colored, either </a:t>
            </a:r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>
                <a:solidFill>
                  <a:schemeClr val="bg1"/>
                </a:solidFill>
              </a:rPr>
              <a:t> wins or </a:t>
            </a:r>
            <a:r>
              <a:rPr lang="en-US" b="1">
                <a:solidFill>
                  <a:schemeClr val="accent1"/>
                </a:solidFill>
              </a:rPr>
              <a:t>blue</a:t>
            </a:r>
            <a:r>
              <a:rPr lang="en-US">
                <a:solidFill>
                  <a:schemeClr val="bg1"/>
                </a:solidFill>
              </a:rPr>
              <a:t> wins.  (No ties.)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2650B4-01CE-B220-E307-C2A0CE8D1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59" y="2401052"/>
            <a:ext cx="3481065" cy="239514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07FE090-A4A5-1276-2FFB-9E113DFC40BA}"/>
              </a:ext>
            </a:extLst>
          </p:cNvPr>
          <p:cNvSpPr/>
          <p:nvPr/>
        </p:nvSpPr>
        <p:spPr>
          <a:xfrm>
            <a:off x="5368750" y="4063676"/>
            <a:ext cx="808115" cy="835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Blue start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6B39FC-0BE8-563C-B284-132549738761}"/>
              </a:ext>
            </a:extLst>
          </p:cNvPr>
          <p:cNvSpPr/>
          <p:nvPr/>
        </p:nvSpPr>
        <p:spPr>
          <a:xfrm>
            <a:off x="10876062" y="4063676"/>
            <a:ext cx="808115" cy="835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Blue end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3C15E-2D1D-4B2B-9CB8-5092E6195C5E}"/>
              </a:ext>
            </a:extLst>
          </p:cNvPr>
          <p:cNvSpPr/>
          <p:nvPr/>
        </p:nvSpPr>
        <p:spPr>
          <a:xfrm>
            <a:off x="7546161" y="2199002"/>
            <a:ext cx="808115" cy="83524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Red start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43C327-E814-4385-3A60-0FCEBDDA4235}"/>
              </a:ext>
            </a:extLst>
          </p:cNvPr>
          <p:cNvSpPr/>
          <p:nvPr/>
        </p:nvSpPr>
        <p:spPr>
          <a:xfrm>
            <a:off x="8785969" y="5877750"/>
            <a:ext cx="808115" cy="83524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Red end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C1D529-3E9E-7CA9-E38C-B362F419B4D3}"/>
              </a:ext>
            </a:extLst>
          </p:cNvPr>
          <p:cNvSpPr/>
          <p:nvPr/>
        </p:nvSpPr>
        <p:spPr>
          <a:xfrm>
            <a:off x="6615404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ED60D6-CDD2-D6A0-891A-6B326FB9A0A6}"/>
              </a:ext>
            </a:extLst>
          </p:cNvPr>
          <p:cNvSpPr/>
          <p:nvPr/>
        </p:nvSpPr>
        <p:spPr>
          <a:xfrm>
            <a:off x="7267202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1E20123-D777-C301-DFE3-EC6E1B1D9C9C}"/>
              </a:ext>
            </a:extLst>
          </p:cNvPr>
          <p:cNvSpPr/>
          <p:nvPr/>
        </p:nvSpPr>
        <p:spPr>
          <a:xfrm>
            <a:off x="7814924" y="3340517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D0DFF4-A12B-A67B-4ABE-96EBD042BD3C}"/>
              </a:ext>
            </a:extLst>
          </p:cNvPr>
          <p:cNvSpPr/>
          <p:nvPr/>
        </p:nvSpPr>
        <p:spPr>
          <a:xfrm>
            <a:off x="8377113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675593-465E-7ED8-3B6E-A162073CB732}"/>
              </a:ext>
            </a:extLst>
          </p:cNvPr>
          <p:cNvSpPr/>
          <p:nvPr/>
        </p:nvSpPr>
        <p:spPr>
          <a:xfrm>
            <a:off x="8939302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B690F1-AABB-E24C-E233-EEB7DB7BD386}"/>
              </a:ext>
            </a:extLst>
          </p:cNvPr>
          <p:cNvSpPr/>
          <p:nvPr/>
        </p:nvSpPr>
        <p:spPr>
          <a:xfrm>
            <a:off x="8365984" y="4324933"/>
            <a:ext cx="270588" cy="261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410FB8-9AFF-05AE-C576-C9FC62EC2DA4}"/>
              </a:ext>
            </a:extLst>
          </p:cNvPr>
          <p:cNvSpPr/>
          <p:nvPr/>
        </p:nvSpPr>
        <p:spPr>
          <a:xfrm>
            <a:off x="8942073" y="4324933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3E9436-2D0E-3611-143B-4D1CA593737C}"/>
              </a:ext>
            </a:extLst>
          </p:cNvPr>
          <p:cNvSpPr/>
          <p:nvPr/>
        </p:nvSpPr>
        <p:spPr>
          <a:xfrm>
            <a:off x="9529989" y="4325040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C68149A-7667-80EF-6E0A-86E02905EBFB}"/>
              </a:ext>
            </a:extLst>
          </p:cNvPr>
          <p:cNvSpPr/>
          <p:nvPr/>
        </p:nvSpPr>
        <p:spPr>
          <a:xfrm>
            <a:off x="7254168" y="432503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48ABAD2-A2C5-A662-13BF-4CBE1BE83337}"/>
              </a:ext>
            </a:extLst>
          </p:cNvPr>
          <p:cNvSpPr/>
          <p:nvPr/>
        </p:nvSpPr>
        <p:spPr>
          <a:xfrm>
            <a:off x="7859824" y="4325087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9AC054-8FFA-6AE2-12A5-D429F5B932CF}"/>
              </a:ext>
            </a:extLst>
          </p:cNvPr>
          <p:cNvSpPr/>
          <p:nvPr/>
        </p:nvSpPr>
        <p:spPr>
          <a:xfrm>
            <a:off x="6880916" y="3865710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8CDC41-8525-3096-6AB9-6F475B22ADA4}"/>
              </a:ext>
            </a:extLst>
          </p:cNvPr>
          <p:cNvSpPr/>
          <p:nvPr/>
        </p:nvSpPr>
        <p:spPr>
          <a:xfrm>
            <a:off x="7538772" y="3865710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E0A634-4DCC-E14E-115C-88D89F403EB6}"/>
              </a:ext>
            </a:extLst>
          </p:cNvPr>
          <p:cNvSpPr/>
          <p:nvPr/>
        </p:nvSpPr>
        <p:spPr>
          <a:xfrm>
            <a:off x="8065642" y="3865708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36BA0F-3AAF-244D-7B5B-EF4FA31AB2FD}"/>
              </a:ext>
            </a:extLst>
          </p:cNvPr>
          <p:cNvSpPr/>
          <p:nvPr/>
        </p:nvSpPr>
        <p:spPr>
          <a:xfrm>
            <a:off x="8656336" y="386570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F70E2D-F047-4DBC-A41B-CFB69F8FA126}"/>
              </a:ext>
            </a:extLst>
          </p:cNvPr>
          <p:cNvSpPr/>
          <p:nvPr/>
        </p:nvSpPr>
        <p:spPr>
          <a:xfrm>
            <a:off x="9190027" y="386570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4D9B3F-3967-AF5E-9119-DABBCCC0EDD4}"/>
              </a:ext>
            </a:extLst>
          </p:cNvPr>
          <p:cNvSpPr/>
          <p:nvPr/>
        </p:nvSpPr>
        <p:spPr>
          <a:xfrm>
            <a:off x="8967800" y="5224450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9C3DD1B-AD65-1016-36F8-F394B28842AA}"/>
              </a:ext>
            </a:extLst>
          </p:cNvPr>
          <p:cNvSpPr/>
          <p:nvPr/>
        </p:nvSpPr>
        <p:spPr>
          <a:xfrm>
            <a:off x="9529989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BF0BFF2-0AA1-F9CD-D8F6-383D748BCC07}"/>
              </a:ext>
            </a:extLst>
          </p:cNvPr>
          <p:cNvSpPr/>
          <p:nvPr/>
        </p:nvSpPr>
        <p:spPr>
          <a:xfrm>
            <a:off x="10092178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9598078-BB93-0B45-045F-A2E41A7E012A}"/>
              </a:ext>
            </a:extLst>
          </p:cNvPr>
          <p:cNvSpPr/>
          <p:nvPr/>
        </p:nvSpPr>
        <p:spPr>
          <a:xfrm>
            <a:off x="7816357" y="5224448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9D454D8-7ECF-E0DD-9660-0B4E1B4B9008}"/>
              </a:ext>
            </a:extLst>
          </p:cNvPr>
          <p:cNvSpPr/>
          <p:nvPr/>
        </p:nvSpPr>
        <p:spPr>
          <a:xfrm>
            <a:off x="8453688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926074-A1CD-F78B-BBC0-72DFCD00598F}"/>
              </a:ext>
            </a:extLst>
          </p:cNvPr>
          <p:cNvSpPr/>
          <p:nvPr/>
        </p:nvSpPr>
        <p:spPr>
          <a:xfrm>
            <a:off x="7565735" y="4762598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0F30AF-F77B-EF93-632A-BBF059C9B2FE}"/>
              </a:ext>
            </a:extLst>
          </p:cNvPr>
          <p:cNvSpPr/>
          <p:nvPr/>
        </p:nvSpPr>
        <p:spPr>
          <a:xfrm>
            <a:off x="8167205" y="477649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AB316D-59FE-69A0-41AD-AB7E1EE2D646}"/>
              </a:ext>
            </a:extLst>
          </p:cNvPr>
          <p:cNvSpPr/>
          <p:nvPr/>
        </p:nvSpPr>
        <p:spPr>
          <a:xfrm>
            <a:off x="8732521" y="476352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1982AE-F9F4-0A8A-0E2A-C201A6924E32}"/>
              </a:ext>
            </a:extLst>
          </p:cNvPr>
          <p:cNvSpPr/>
          <p:nvPr/>
        </p:nvSpPr>
        <p:spPr>
          <a:xfrm>
            <a:off x="9275665" y="476511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2F0085-022E-9ED5-C037-7B6F82AE6709}"/>
              </a:ext>
            </a:extLst>
          </p:cNvPr>
          <p:cNvSpPr/>
          <p:nvPr/>
        </p:nvSpPr>
        <p:spPr>
          <a:xfrm>
            <a:off x="9884417" y="4772954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1" name="Straight Connector 2090">
            <a:extLst>
              <a:ext uri="{FF2B5EF4-FFF2-40B4-BE49-F238E27FC236}">
                <a16:creationId xmlns:a16="http://schemas.microsoft.com/office/drawing/2014/main" id="{EAB3B6AA-7409-5B11-B2DE-53160009B0CF}"/>
              </a:ext>
            </a:extLst>
          </p:cNvPr>
          <p:cNvCxnSpPr>
            <a:cxnSpLocks/>
            <a:stCxn id="19" idx="7"/>
            <a:endCxn id="17" idx="2"/>
          </p:cNvCxnSpPr>
          <p:nvPr/>
        </p:nvCxnSpPr>
        <p:spPr>
          <a:xfrm flipV="1">
            <a:off x="6846365" y="2616626"/>
            <a:ext cx="699796" cy="7621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Straight Connector 2093">
            <a:extLst>
              <a:ext uri="{FF2B5EF4-FFF2-40B4-BE49-F238E27FC236}">
                <a16:creationId xmlns:a16="http://schemas.microsoft.com/office/drawing/2014/main" id="{1DB9D7EE-5F77-CB15-2B8A-AC125627BC95}"/>
              </a:ext>
            </a:extLst>
          </p:cNvPr>
          <p:cNvCxnSpPr>
            <a:cxnSpLocks/>
            <a:stCxn id="20" idx="0"/>
            <a:endCxn id="17" idx="3"/>
          </p:cNvCxnSpPr>
          <p:nvPr/>
        </p:nvCxnSpPr>
        <p:spPr>
          <a:xfrm flipV="1">
            <a:off x="7402496" y="2911930"/>
            <a:ext cx="262011" cy="4285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" name="Straight Connector 2098">
            <a:extLst>
              <a:ext uri="{FF2B5EF4-FFF2-40B4-BE49-F238E27FC236}">
                <a16:creationId xmlns:a16="http://schemas.microsoft.com/office/drawing/2014/main" id="{D7C861A2-225E-AACD-FCAC-62A61D66CD36}"/>
              </a:ext>
            </a:extLst>
          </p:cNvPr>
          <p:cNvCxnSpPr>
            <a:cxnSpLocks/>
            <a:stCxn id="21" idx="0"/>
            <a:endCxn id="17" idx="4"/>
          </p:cNvCxnSpPr>
          <p:nvPr/>
        </p:nvCxnSpPr>
        <p:spPr>
          <a:xfrm flipV="1">
            <a:off x="7950218" y="3034249"/>
            <a:ext cx="1" cy="3062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2" name="Straight Connector 2101">
            <a:extLst>
              <a:ext uri="{FF2B5EF4-FFF2-40B4-BE49-F238E27FC236}">
                <a16:creationId xmlns:a16="http://schemas.microsoft.com/office/drawing/2014/main" id="{CE92264F-7015-444C-7D9B-B56813F91E00}"/>
              </a:ext>
            </a:extLst>
          </p:cNvPr>
          <p:cNvCxnSpPr>
            <a:cxnSpLocks/>
            <a:stCxn id="22" idx="0"/>
            <a:endCxn id="17" idx="5"/>
          </p:cNvCxnSpPr>
          <p:nvPr/>
        </p:nvCxnSpPr>
        <p:spPr>
          <a:xfrm flipH="1" flipV="1">
            <a:off x="8235930" y="2911930"/>
            <a:ext cx="276477" cy="4285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5" name="Straight Connector 2104">
            <a:extLst>
              <a:ext uri="{FF2B5EF4-FFF2-40B4-BE49-F238E27FC236}">
                <a16:creationId xmlns:a16="http://schemas.microsoft.com/office/drawing/2014/main" id="{EB43E0CB-C501-2708-32F0-C709F4824B61}"/>
              </a:ext>
            </a:extLst>
          </p:cNvPr>
          <p:cNvCxnSpPr>
            <a:cxnSpLocks/>
            <a:stCxn id="23" idx="1"/>
            <a:endCxn id="17" idx="6"/>
          </p:cNvCxnSpPr>
          <p:nvPr/>
        </p:nvCxnSpPr>
        <p:spPr>
          <a:xfrm flipH="1" flipV="1">
            <a:off x="8354276" y="2616626"/>
            <a:ext cx="624653" cy="7621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9" name="Straight Connector 2108">
            <a:extLst>
              <a:ext uri="{FF2B5EF4-FFF2-40B4-BE49-F238E27FC236}">
                <a16:creationId xmlns:a16="http://schemas.microsoft.com/office/drawing/2014/main" id="{DE06B6E4-BBBB-126F-FE64-FA2009630DDE}"/>
              </a:ext>
            </a:extLst>
          </p:cNvPr>
          <p:cNvCxnSpPr>
            <a:cxnSpLocks/>
            <a:stCxn id="12" idx="0"/>
            <a:endCxn id="19" idx="2"/>
          </p:cNvCxnSpPr>
          <p:nvPr/>
        </p:nvCxnSpPr>
        <p:spPr>
          <a:xfrm flipV="1">
            <a:off x="5772808" y="3471145"/>
            <a:ext cx="842596" cy="592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2" name="Straight Connector 2111">
            <a:extLst>
              <a:ext uri="{FF2B5EF4-FFF2-40B4-BE49-F238E27FC236}">
                <a16:creationId xmlns:a16="http://schemas.microsoft.com/office/drawing/2014/main" id="{7326E281-B450-7359-3973-1C4E0956ECD8}"/>
              </a:ext>
            </a:extLst>
          </p:cNvPr>
          <p:cNvCxnSpPr>
            <a:cxnSpLocks/>
            <a:stCxn id="12" idx="7"/>
            <a:endCxn id="41" idx="2"/>
          </p:cNvCxnSpPr>
          <p:nvPr/>
        </p:nvCxnSpPr>
        <p:spPr>
          <a:xfrm flipV="1">
            <a:off x="6058519" y="3996339"/>
            <a:ext cx="822397" cy="1896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5" name="Straight Connector 2114">
            <a:extLst>
              <a:ext uri="{FF2B5EF4-FFF2-40B4-BE49-F238E27FC236}">
                <a16:creationId xmlns:a16="http://schemas.microsoft.com/office/drawing/2014/main" id="{E27F9951-29DE-6BFD-6109-C3DB3ACBACDD}"/>
              </a:ext>
            </a:extLst>
          </p:cNvPr>
          <p:cNvCxnSpPr>
            <a:cxnSpLocks/>
            <a:stCxn id="12" idx="6"/>
            <a:endCxn id="39" idx="2"/>
          </p:cNvCxnSpPr>
          <p:nvPr/>
        </p:nvCxnSpPr>
        <p:spPr>
          <a:xfrm flipV="1">
            <a:off x="6176865" y="4455668"/>
            <a:ext cx="1077303" cy="256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Straight Connector 2117">
            <a:extLst>
              <a:ext uri="{FF2B5EF4-FFF2-40B4-BE49-F238E27FC236}">
                <a16:creationId xmlns:a16="http://schemas.microsoft.com/office/drawing/2014/main" id="{EDA6CB66-C5D5-F804-C11E-3103D2266AC6}"/>
              </a:ext>
            </a:extLst>
          </p:cNvPr>
          <p:cNvCxnSpPr>
            <a:cxnSpLocks/>
            <a:stCxn id="12" idx="5"/>
            <a:endCxn id="51" idx="2"/>
          </p:cNvCxnSpPr>
          <p:nvPr/>
        </p:nvCxnSpPr>
        <p:spPr>
          <a:xfrm>
            <a:off x="6058519" y="4776604"/>
            <a:ext cx="1507216" cy="1166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1" name="Straight Connector 2120">
            <a:extLst>
              <a:ext uri="{FF2B5EF4-FFF2-40B4-BE49-F238E27FC236}">
                <a16:creationId xmlns:a16="http://schemas.microsoft.com/office/drawing/2014/main" id="{12183070-0DEE-878A-0FE7-6AA3F7FA38F9}"/>
              </a:ext>
            </a:extLst>
          </p:cNvPr>
          <p:cNvCxnSpPr>
            <a:cxnSpLocks/>
            <a:stCxn id="12" idx="4"/>
            <a:endCxn id="49" idx="2"/>
          </p:cNvCxnSpPr>
          <p:nvPr/>
        </p:nvCxnSpPr>
        <p:spPr>
          <a:xfrm>
            <a:off x="5772808" y="4898923"/>
            <a:ext cx="2043549" cy="4561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4" name="Straight Connector 2123">
            <a:extLst>
              <a:ext uri="{FF2B5EF4-FFF2-40B4-BE49-F238E27FC236}">
                <a16:creationId xmlns:a16="http://schemas.microsoft.com/office/drawing/2014/main" id="{3ECC51A7-2D9B-348D-89C9-F661D653A36F}"/>
              </a:ext>
            </a:extLst>
          </p:cNvPr>
          <p:cNvCxnSpPr>
            <a:cxnSpLocks/>
            <a:stCxn id="49" idx="4"/>
            <a:endCxn id="18" idx="2"/>
          </p:cNvCxnSpPr>
          <p:nvPr/>
        </p:nvCxnSpPr>
        <p:spPr>
          <a:xfrm>
            <a:off x="7951651" y="5485705"/>
            <a:ext cx="834318" cy="8096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7" name="Straight Connector 2126">
            <a:extLst>
              <a:ext uri="{FF2B5EF4-FFF2-40B4-BE49-F238E27FC236}">
                <a16:creationId xmlns:a16="http://schemas.microsoft.com/office/drawing/2014/main" id="{7957938A-EE9C-3A3F-3E0C-677A5A977695}"/>
              </a:ext>
            </a:extLst>
          </p:cNvPr>
          <p:cNvCxnSpPr>
            <a:cxnSpLocks/>
            <a:stCxn id="50" idx="4"/>
            <a:endCxn id="18" idx="1"/>
          </p:cNvCxnSpPr>
          <p:nvPr/>
        </p:nvCxnSpPr>
        <p:spPr>
          <a:xfrm>
            <a:off x="8588982" y="5485706"/>
            <a:ext cx="315333" cy="514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0" name="Straight Connector 2129">
            <a:extLst>
              <a:ext uri="{FF2B5EF4-FFF2-40B4-BE49-F238E27FC236}">
                <a16:creationId xmlns:a16="http://schemas.microsoft.com/office/drawing/2014/main" id="{6471BD04-C75E-8B85-AB48-61DFA44DE61A}"/>
              </a:ext>
            </a:extLst>
          </p:cNvPr>
          <p:cNvCxnSpPr>
            <a:cxnSpLocks/>
            <a:stCxn id="46" idx="4"/>
            <a:endCxn id="18" idx="0"/>
          </p:cNvCxnSpPr>
          <p:nvPr/>
        </p:nvCxnSpPr>
        <p:spPr>
          <a:xfrm>
            <a:off x="9103094" y="5485707"/>
            <a:ext cx="86933" cy="3920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3" name="Straight Connector 2132">
            <a:extLst>
              <a:ext uri="{FF2B5EF4-FFF2-40B4-BE49-F238E27FC236}">
                <a16:creationId xmlns:a16="http://schemas.microsoft.com/office/drawing/2014/main" id="{F1D8FEAD-C539-C90F-B6F8-99112E96536B}"/>
              </a:ext>
            </a:extLst>
          </p:cNvPr>
          <p:cNvCxnSpPr>
            <a:cxnSpLocks/>
            <a:stCxn id="47" idx="4"/>
            <a:endCxn id="18" idx="7"/>
          </p:cNvCxnSpPr>
          <p:nvPr/>
        </p:nvCxnSpPr>
        <p:spPr>
          <a:xfrm flipH="1">
            <a:off x="9475738" y="5485706"/>
            <a:ext cx="189545" cy="514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6" name="Straight Connector 2135">
            <a:extLst>
              <a:ext uri="{FF2B5EF4-FFF2-40B4-BE49-F238E27FC236}">
                <a16:creationId xmlns:a16="http://schemas.microsoft.com/office/drawing/2014/main" id="{E5682871-EDAE-4333-2BF2-F87985EB3C95}"/>
              </a:ext>
            </a:extLst>
          </p:cNvPr>
          <p:cNvCxnSpPr>
            <a:cxnSpLocks/>
            <a:stCxn id="48" idx="4"/>
            <a:endCxn id="18" idx="6"/>
          </p:cNvCxnSpPr>
          <p:nvPr/>
        </p:nvCxnSpPr>
        <p:spPr>
          <a:xfrm flipH="1">
            <a:off x="9594084" y="5485706"/>
            <a:ext cx="633388" cy="8096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" name="Straight Connector 2138">
            <a:extLst>
              <a:ext uri="{FF2B5EF4-FFF2-40B4-BE49-F238E27FC236}">
                <a16:creationId xmlns:a16="http://schemas.microsoft.com/office/drawing/2014/main" id="{EEDCEB68-3548-62C4-97BB-07BC810020EB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0362766" y="4903582"/>
            <a:ext cx="917353" cy="4514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3" name="Straight Connector 2142">
            <a:extLst>
              <a:ext uri="{FF2B5EF4-FFF2-40B4-BE49-F238E27FC236}">
                <a16:creationId xmlns:a16="http://schemas.microsoft.com/office/drawing/2014/main" id="{6C599588-55F4-8CCD-0FAC-8687CA4FC861}"/>
              </a:ext>
            </a:extLst>
          </p:cNvPr>
          <p:cNvCxnSpPr>
            <a:cxnSpLocks/>
            <a:stCxn id="16" idx="3"/>
            <a:endCxn id="55" idx="6"/>
          </p:cNvCxnSpPr>
          <p:nvPr/>
        </p:nvCxnSpPr>
        <p:spPr>
          <a:xfrm flipH="1">
            <a:off x="10155005" y="4776604"/>
            <a:ext cx="839403" cy="12697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6" name="Straight Connector 2145">
            <a:extLst>
              <a:ext uri="{FF2B5EF4-FFF2-40B4-BE49-F238E27FC236}">
                <a16:creationId xmlns:a16="http://schemas.microsoft.com/office/drawing/2014/main" id="{E185A4AD-6138-D298-7909-5F4592BEB6F1}"/>
              </a:ext>
            </a:extLst>
          </p:cNvPr>
          <p:cNvCxnSpPr>
            <a:cxnSpLocks/>
            <a:stCxn id="16" idx="2"/>
            <a:endCxn id="33" idx="6"/>
          </p:cNvCxnSpPr>
          <p:nvPr/>
        </p:nvCxnSpPr>
        <p:spPr>
          <a:xfrm flipH="1" flipV="1">
            <a:off x="9800577" y="4455669"/>
            <a:ext cx="1075485" cy="25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9" name="Straight Connector 2148">
            <a:extLst>
              <a:ext uri="{FF2B5EF4-FFF2-40B4-BE49-F238E27FC236}">
                <a16:creationId xmlns:a16="http://schemas.microsoft.com/office/drawing/2014/main" id="{3F7BC9DF-AB45-A9A0-EE2C-1931A568F06D}"/>
              </a:ext>
            </a:extLst>
          </p:cNvPr>
          <p:cNvCxnSpPr>
            <a:cxnSpLocks/>
            <a:stCxn id="16" idx="1"/>
            <a:endCxn id="45" idx="6"/>
          </p:cNvCxnSpPr>
          <p:nvPr/>
        </p:nvCxnSpPr>
        <p:spPr>
          <a:xfrm flipH="1" flipV="1">
            <a:off x="9460615" y="3996338"/>
            <a:ext cx="1533793" cy="1896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" name="Straight Connector 2151">
            <a:extLst>
              <a:ext uri="{FF2B5EF4-FFF2-40B4-BE49-F238E27FC236}">
                <a16:creationId xmlns:a16="http://schemas.microsoft.com/office/drawing/2014/main" id="{A79DEE25-2BBC-6202-EA32-2347352DB9B5}"/>
              </a:ext>
            </a:extLst>
          </p:cNvPr>
          <p:cNvCxnSpPr>
            <a:cxnSpLocks/>
            <a:stCxn id="16" idx="0"/>
            <a:endCxn id="23" idx="6"/>
          </p:cNvCxnSpPr>
          <p:nvPr/>
        </p:nvCxnSpPr>
        <p:spPr>
          <a:xfrm flipH="1" flipV="1">
            <a:off x="9209890" y="3471145"/>
            <a:ext cx="2070230" cy="592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7" name="Straight Connector 2156">
            <a:extLst>
              <a:ext uri="{FF2B5EF4-FFF2-40B4-BE49-F238E27FC236}">
                <a16:creationId xmlns:a16="http://schemas.microsoft.com/office/drawing/2014/main" id="{BB7CC245-FB19-7586-4AAC-ECA6D85AFC35}"/>
              </a:ext>
            </a:extLst>
          </p:cNvPr>
          <p:cNvCxnSpPr>
            <a:cxnSpLocks/>
            <a:stCxn id="12" idx="1"/>
            <a:endCxn id="17" idx="1"/>
          </p:cNvCxnSpPr>
          <p:nvPr/>
        </p:nvCxnSpPr>
        <p:spPr>
          <a:xfrm flipV="1">
            <a:off x="5487096" y="2321321"/>
            <a:ext cx="2177411" cy="18646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0E122E-A20D-843C-08A4-8B73A3DF9470}"/>
              </a:ext>
            </a:extLst>
          </p:cNvPr>
          <p:cNvCxnSpPr>
            <a:cxnSpLocks/>
            <a:stCxn id="12" idx="3"/>
            <a:endCxn id="18" idx="3"/>
          </p:cNvCxnSpPr>
          <p:nvPr/>
        </p:nvCxnSpPr>
        <p:spPr>
          <a:xfrm>
            <a:off x="5487096" y="4776604"/>
            <a:ext cx="3417219" cy="18140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7BED38-C333-F707-5EE5-75B42E2BB21E}"/>
              </a:ext>
            </a:extLst>
          </p:cNvPr>
          <p:cNvCxnSpPr>
            <a:cxnSpLocks/>
            <a:stCxn id="17" idx="7"/>
            <a:endCxn id="16" idx="7"/>
          </p:cNvCxnSpPr>
          <p:nvPr/>
        </p:nvCxnSpPr>
        <p:spPr>
          <a:xfrm>
            <a:off x="8235930" y="2321321"/>
            <a:ext cx="3329901" cy="18646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229540-2031-EB98-3C3F-3883FA067D67}"/>
              </a:ext>
            </a:extLst>
          </p:cNvPr>
          <p:cNvCxnSpPr>
            <a:cxnSpLocks/>
            <a:stCxn id="18" idx="5"/>
            <a:endCxn id="16" idx="5"/>
          </p:cNvCxnSpPr>
          <p:nvPr/>
        </p:nvCxnSpPr>
        <p:spPr>
          <a:xfrm flipV="1">
            <a:off x="9475738" y="4776604"/>
            <a:ext cx="2090093" cy="18140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D0B05CE-F91F-E233-F942-17A6A9C69D2E}"/>
              </a:ext>
            </a:extLst>
          </p:cNvPr>
          <p:cNvSpPr txBox="1"/>
          <p:nvPr/>
        </p:nvSpPr>
        <p:spPr>
          <a:xfrm>
            <a:off x="363478" y="5262707"/>
            <a:ext cx="626645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Equivalent view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Players take turns coloring </a:t>
            </a:r>
            <a:r>
              <a:rPr lang="en-US" sz="1600" b="1">
                <a:solidFill>
                  <a:schemeClr val="bg1"/>
                </a:solidFill>
              </a:rPr>
              <a:t>nodes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>
                <a:solidFill>
                  <a:schemeClr val="accent5"/>
                </a:solidFill>
              </a:rPr>
              <a:t>red</a:t>
            </a:r>
            <a:r>
              <a:rPr lang="en-US" sz="1600">
                <a:solidFill>
                  <a:schemeClr val="bg1"/>
                </a:solidFill>
              </a:rPr>
              <a:t> or </a:t>
            </a:r>
            <a:r>
              <a:rPr lang="en-US" sz="1600">
                <a:solidFill>
                  <a:schemeClr val="accent1"/>
                </a:solidFill>
              </a:rPr>
              <a:t>blue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5"/>
                </a:solidFill>
              </a:rPr>
              <a:t>Red</a:t>
            </a:r>
            <a:r>
              <a:rPr lang="en-US" sz="1600">
                <a:solidFill>
                  <a:schemeClr val="bg1"/>
                </a:solidFill>
              </a:rPr>
              <a:t> tries to build a path of red nodes from </a:t>
            </a:r>
            <a:r>
              <a:rPr lang="en-US" sz="1600">
                <a:solidFill>
                  <a:schemeClr val="accent5"/>
                </a:solidFill>
              </a:rPr>
              <a:t>Red start </a:t>
            </a:r>
            <a:r>
              <a:rPr lang="en-US" sz="1600">
                <a:solidFill>
                  <a:schemeClr val="bg1"/>
                </a:solidFill>
              </a:rPr>
              <a:t>to </a:t>
            </a:r>
            <a:r>
              <a:rPr lang="en-US" sz="1600">
                <a:solidFill>
                  <a:schemeClr val="accent5"/>
                </a:solidFill>
              </a:rPr>
              <a:t>Red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/>
                </a:solidFill>
              </a:rPr>
              <a:t>Blue</a:t>
            </a:r>
            <a:r>
              <a:rPr lang="en-US" sz="1600">
                <a:solidFill>
                  <a:schemeClr val="bg1"/>
                </a:solidFill>
              </a:rPr>
              <a:t> tries to build a path of red nodes from </a:t>
            </a:r>
            <a:r>
              <a:rPr lang="en-US" sz="1600">
                <a:solidFill>
                  <a:schemeClr val="accent1"/>
                </a:solidFill>
              </a:rPr>
              <a:t>Blue start </a:t>
            </a:r>
            <a:r>
              <a:rPr lang="en-US" sz="1600">
                <a:solidFill>
                  <a:schemeClr val="bg1"/>
                </a:solidFill>
              </a:rPr>
              <a:t>to </a:t>
            </a:r>
            <a:r>
              <a:rPr lang="en-US" sz="1600">
                <a:solidFill>
                  <a:schemeClr val="accent1"/>
                </a:solidFill>
              </a:rPr>
              <a:t>Blue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5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225529-DD72-495C-F1F6-DA92285DE99B}"/>
              </a:ext>
            </a:extLst>
          </p:cNvPr>
          <p:cNvCxnSpPr>
            <a:cxnSpLocks/>
            <a:stCxn id="20" idx="3"/>
            <a:endCxn id="41" idx="7"/>
          </p:cNvCxnSpPr>
          <p:nvPr/>
        </p:nvCxnSpPr>
        <p:spPr>
          <a:xfrm flipH="1">
            <a:off x="7111877" y="3563513"/>
            <a:ext cx="194952" cy="3404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1FEABB2A-5BE1-556B-9EF7-81A400654323}"/>
              </a:ext>
            </a:extLst>
          </p:cNvPr>
          <p:cNvCxnSpPr>
            <a:cxnSpLocks/>
            <a:stCxn id="55" idx="3"/>
            <a:endCxn id="47" idx="7"/>
          </p:cNvCxnSpPr>
          <p:nvPr/>
        </p:nvCxnSpPr>
        <p:spPr>
          <a:xfrm flipH="1">
            <a:off x="9760950" y="4995951"/>
            <a:ext cx="163094" cy="266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FFB2ADF-D9C9-5D23-DF78-AF283FB82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718" y="2416523"/>
            <a:ext cx="34861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8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1A4F85FF-176F-0125-EE43-8406DA734742}"/>
              </a:ext>
            </a:extLst>
          </p:cNvPr>
          <p:cNvCxnSpPr>
            <a:cxnSpLocks/>
            <a:stCxn id="33" idx="3"/>
            <a:endCxn id="46" idx="7"/>
          </p:cNvCxnSpPr>
          <p:nvPr/>
        </p:nvCxnSpPr>
        <p:spPr>
          <a:xfrm flipH="1">
            <a:off x="9198761" y="4548037"/>
            <a:ext cx="370855" cy="71467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A61826-9E63-309D-01D7-275F97A404DE}"/>
              </a:ext>
            </a:extLst>
          </p:cNvPr>
          <p:cNvCxnSpPr>
            <a:cxnSpLocks/>
            <a:stCxn id="21" idx="3"/>
            <a:endCxn id="39" idx="7"/>
          </p:cNvCxnSpPr>
          <p:nvPr/>
        </p:nvCxnSpPr>
        <p:spPr>
          <a:xfrm flipH="1">
            <a:off x="7485129" y="3563514"/>
            <a:ext cx="369422" cy="79978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id="{ADFBF1E4-9111-4565-74A9-EEBD0B5A424C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7151504" y="3996338"/>
            <a:ext cx="203852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A38BB8-5FD2-8261-08AF-2C708AFB74B8}"/>
              </a:ext>
            </a:extLst>
          </p:cNvPr>
          <p:cNvCxnSpPr>
            <a:cxnSpLocks/>
            <a:stCxn id="22" idx="3"/>
            <a:endCxn id="51" idx="7"/>
          </p:cNvCxnSpPr>
          <p:nvPr/>
        </p:nvCxnSpPr>
        <p:spPr>
          <a:xfrm flipH="1">
            <a:off x="7796696" y="3563513"/>
            <a:ext cx="620044" cy="12373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A89E26F-1212-DAE7-359F-A9498E199465}"/>
              </a:ext>
            </a:extLst>
          </p:cNvPr>
          <p:cNvCxnSpPr>
            <a:stCxn id="19" idx="6"/>
            <a:endCxn id="23" idx="2"/>
          </p:cNvCxnSpPr>
          <p:nvPr/>
        </p:nvCxnSpPr>
        <p:spPr>
          <a:xfrm>
            <a:off x="6885992" y="3471145"/>
            <a:ext cx="205331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2C099580-F8A6-7B55-065A-16485DEC84D6}"/>
              </a:ext>
            </a:extLst>
          </p:cNvPr>
          <p:cNvCxnSpPr>
            <a:cxnSpLocks/>
            <a:stCxn id="48" idx="0"/>
            <a:endCxn id="23" idx="4"/>
          </p:cNvCxnSpPr>
          <p:nvPr/>
        </p:nvCxnSpPr>
        <p:spPr>
          <a:xfrm flipH="1" flipV="1">
            <a:off x="9074596" y="3601773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D241A3-73D6-9573-8CB1-7FE0829EB4A2}"/>
              </a:ext>
            </a:extLst>
          </p:cNvPr>
          <p:cNvCxnSpPr>
            <a:cxnSpLocks/>
            <a:stCxn id="19" idx="4"/>
            <a:endCxn id="49" idx="0"/>
          </p:cNvCxnSpPr>
          <p:nvPr/>
        </p:nvCxnSpPr>
        <p:spPr>
          <a:xfrm>
            <a:off x="6750698" y="3601773"/>
            <a:ext cx="1200953" cy="16226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0C1F58A9-D6F3-1DD4-BEF7-5AAF2B42D24C}"/>
              </a:ext>
            </a:extLst>
          </p:cNvPr>
          <p:cNvCxnSpPr>
            <a:cxnSpLocks/>
            <a:stCxn id="49" idx="6"/>
            <a:endCxn id="48" idx="2"/>
          </p:cNvCxnSpPr>
          <p:nvPr/>
        </p:nvCxnSpPr>
        <p:spPr>
          <a:xfrm>
            <a:off x="8086945" y="5355077"/>
            <a:ext cx="200523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1" name="Straight Connector 2080">
            <a:extLst>
              <a:ext uri="{FF2B5EF4-FFF2-40B4-BE49-F238E27FC236}">
                <a16:creationId xmlns:a16="http://schemas.microsoft.com/office/drawing/2014/main" id="{0E0FB6F6-CDD6-BD60-7041-6F20E251E0E8}"/>
              </a:ext>
            </a:extLst>
          </p:cNvPr>
          <p:cNvCxnSpPr>
            <a:cxnSpLocks/>
            <a:stCxn id="21" idx="4"/>
            <a:endCxn id="46" idx="0"/>
          </p:cNvCxnSpPr>
          <p:nvPr/>
        </p:nvCxnSpPr>
        <p:spPr>
          <a:xfrm>
            <a:off x="7950218" y="3601774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9C545111-A987-2486-050E-6FEF90B4C4D4}"/>
              </a:ext>
            </a:extLst>
          </p:cNvPr>
          <p:cNvCxnSpPr>
            <a:cxnSpLocks/>
            <a:stCxn id="39" idx="6"/>
            <a:endCxn id="33" idx="2"/>
          </p:cNvCxnSpPr>
          <p:nvPr/>
        </p:nvCxnSpPr>
        <p:spPr>
          <a:xfrm>
            <a:off x="7524756" y="4455668"/>
            <a:ext cx="200523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ED0064-7E32-9B02-1FFF-C20868A718E2}"/>
              </a:ext>
            </a:extLst>
          </p:cNvPr>
          <p:cNvCxnSpPr>
            <a:cxnSpLocks/>
            <a:stCxn id="45" idx="3"/>
            <a:endCxn id="50" idx="7"/>
          </p:cNvCxnSpPr>
          <p:nvPr/>
        </p:nvCxnSpPr>
        <p:spPr>
          <a:xfrm flipH="1">
            <a:off x="8684649" y="4088706"/>
            <a:ext cx="545005" cy="11740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Straight Connector 2083">
            <a:extLst>
              <a:ext uri="{FF2B5EF4-FFF2-40B4-BE49-F238E27FC236}">
                <a16:creationId xmlns:a16="http://schemas.microsoft.com/office/drawing/2014/main" id="{13396FB4-0778-24AA-6D2F-5BE0298433D7}"/>
              </a:ext>
            </a:extLst>
          </p:cNvPr>
          <p:cNvCxnSpPr>
            <a:cxnSpLocks/>
            <a:stCxn id="22" idx="4"/>
            <a:endCxn id="47" idx="0"/>
          </p:cNvCxnSpPr>
          <p:nvPr/>
        </p:nvCxnSpPr>
        <p:spPr>
          <a:xfrm>
            <a:off x="8512407" y="3601773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DA195FC8-8989-3282-9B98-BB7983D6691D}"/>
              </a:ext>
            </a:extLst>
          </p:cNvPr>
          <p:cNvCxnSpPr>
            <a:cxnSpLocks/>
            <a:stCxn id="51" idx="6"/>
            <a:endCxn id="55" idx="2"/>
          </p:cNvCxnSpPr>
          <p:nvPr/>
        </p:nvCxnSpPr>
        <p:spPr>
          <a:xfrm>
            <a:off x="7836323" y="4893227"/>
            <a:ext cx="2048094" cy="103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6912CD15-1D07-5044-8BC1-48D903B94C50}"/>
              </a:ext>
            </a:extLst>
          </p:cNvPr>
          <p:cNvCxnSpPr>
            <a:cxnSpLocks/>
            <a:stCxn id="20" idx="4"/>
            <a:endCxn id="50" idx="0"/>
          </p:cNvCxnSpPr>
          <p:nvPr/>
        </p:nvCxnSpPr>
        <p:spPr>
          <a:xfrm>
            <a:off x="7402496" y="3601773"/>
            <a:ext cx="118648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806883-C550-B4EC-9C3F-F3BAFA583677}"/>
              </a:ext>
            </a:extLst>
          </p:cNvPr>
          <p:cNvCxnSpPr>
            <a:cxnSpLocks/>
            <a:stCxn id="23" idx="3"/>
            <a:endCxn id="49" idx="7"/>
          </p:cNvCxnSpPr>
          <p:nvPr/>
        </p:nvCxnSpPr>
        <p:spPr>
          <a:xfrm flipH="1">
            <a:off x="8047318" y="3563513"/>
            <a:ext cx="931611" cy="16991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93D1D5-00C9-A8E6-B208-9031C40C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07" y="-155864"/>
            <a:ext cx="10625229" cy="1147053"/>
          </a:xfrm>
        </p:spPr>
        <p:txBody>
          <a:bodyPr/>
          <a:lstStyle/>
          <a:p>
            <a:r>
              <a:rPr lang="en-US"/>
              <a:t>Hex is draw-free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BDA82-828D-B895-DEF6-FA02B407CF57}"/>
              </a:ext>
            </a:extLst>
          </p:cNvPr>
          <p:cNvSpPr txBox="1"/>
          <p:nvPr/>
        </p:nvSpPr>
        <p:spPr>
          <a:xfrm>
            <a:off x="2285234" y="1046138"/>
            <a:ext cx="7806944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The Hex Theorem, Part 2:</a:t>
            </a:r>
          </a:p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Once all hexes have been colored, either </a:t>
            </a:r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>
                <a:solidFill>
                  <a:schemeClr val="bg1"/>
                </a:solidFill>
              </a:rPr>
              <a:t> wins or </a:t>
            </a:r>
            <a:r>
              <a:rPr lang="en-US" b="1">
                <a:solidFill>
                  <a:schemeClr val="accent1"/>
                </a:solidFill>
              </a:rPr>
              <a:t>blue</a:t>
            </a:r>
            <a:r>
              <a:rPr lang="en-US">
                <a:solidFill>
                  <a:schemeClr val="bg1"/>
                </a:solidFill>
              </a:rPr>
              <a:t> wins.  (No ties.)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2650B4-01CE-B220-E307-C2A0CE8D1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59" y="2401052"/>
            <a:ext cx="3481065" cy="239514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07FE090-A4A5-1276-2FFB-9E113DFC40BA}"/>
              </a:ext>
            </a:extLst>
          </p:cNvPr>
          <p:cNvSpPr/>
          <p:nvPr/>
        </p:nvSpPr>
        <p:spPr>
          <a:xfrm>
            <a:off x="5368750" y="4063676"/>
            <a:ext cx="808115" cy="835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Blue start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6B39FC-0BE8-563C-B284-132549738761}"/>
              </a:ext>
            </a:extLst>
          </p:cNvPr>
          <p:cNvSpPr/>
          <p:nvPr/>
        </p:nvSpPr>
        <p:spPr>
          <a:xfrm>
            <a:off x="10876062" y="4063676"/>
            <a:ext cx="808115" cy="835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Blue end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3C15E-2D1D-4B2B-9CB8-5092E6195C5E}"/>
              </a:ext>
            </a:extLst>
          </p:cNvPr>
          <p:cNvSpPr/>
          <p:nvPr/>
        </p:nvSpPr>
        <p:spPr>
          <a:xfrm>
            <a:off x="7546161" y="2199002"/>
            <a:ext cx="808115" cy="83524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Red start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43C327-E814-4385-3A60-0FCEBDDA4235}"/>
              </a:ext>
            </a:extLst>
          </p:cNvPr>
          <p:cNvSpPr/>
          <p:nvPr/>
        </p:nvSpPr>
        <p:spPr>
          <a:xfrm>
            <a:off x="8785969" y="5877750"/>
            <a:ext cx="808115" cy="83524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Red end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C1D529-3E9E-7CA9-E38C-B362F419B4D3}"/>
              </a:ext>
            </a:extLst>
          </p:cNvPr>
          <p:cNvSpPr/>
          <p:nvPr/>
        </p:nvSpPr>
        <p:spPr>
          <a:xfrm>
            <a:off x="6615404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ED60D6-CDD2-D6A0-891A-6B326FB9A0A6}"/>
              </a:ext>
            </a:extLst>
          </p:cNvPr>
          <p:cNvSpPr/>
          <p:nvPr/>
        </p:nvSpPr>
        <p:spPr>
          <a:xfrm>
            <a:off x="7267202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1E20123-D777-C301-DFE3-EC6E1B1D9C9C}"/>
              </a:ext>
            </a:extLst>
          </p:cNvPr>
          <p:cNvSpPr/>
          <p:nvPr/>
        </p:nvSpPr>
        <p:spPr>
          <a:xfrm>
            <a:off x="7814924" y="3340517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D0DFF4-A12B-A67B-4ABE-96EBD042BD3C}"/>
              </a:ext>
            </a:extLst>
          </p:cNvPr>
          <p:cNvSpPr/>
          <p:nvPr/>
        </p:nvSpPr>
        <p:spPr>
          <a:xfrm>
            <a:off x="8377113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675593-465E-7ED8-3B6E-A162073CB732}"/>
              </a:ext>
            </a:extLst>
          </p:cNvPr>
          <p:cNvSpPr/>
          <p:nvPr/>
        </p:nvSpPr>
        <p:spPr>
          <a:xfrm>
            <a:off x="8939302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B690F1-AABB-E24C-E233-EEB7DB7BD386}"/>
              </a:ext>
            </a:extLst>
          </p:cNvPr>
          <p:cNvSpPr/>
          <p:nvPr/>
        </p:nvSpPr>
        <p:spPr>
          <a:xfrm>
            <a:off x="8365984" y="4324933"/>
            <a:ext cx="270588" cy="261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410FB8-9AFF-05AE-C576-C9FC62EC2DA4}"/>
              </a:ext>
            </a:extLst>
          </p:cNvPr>
          <p:cNvSpPr/>
          <p:nvPr/>
        </p:nvSpPr>
        <p:spPr>
          <a:xfrm>
            <a:off x="8942073" y="4324933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3E9436-2D0E-3611-143B-4D1CA593737C}"/>
              </a:ext>
            </a:extLst>
          </p:cNvPr>
          <p:cNvSpPr/>
          <p:nvPr/>
        </p:nvSpPr>
        <p:spPr>
          <a:xfrm>
            <a:off x="9529989" y="4325040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C68149A-7667-80EF-6E0A-86E02905EBFB}"/>
              </a:ext>
            </a:extLst>
          </p:cNvPr>
          <p:cNvSpPr/>
          <p:nvPr/>
        </p:nvSpPr>
        <p:spPr>
          <a:xfrm>
            <a:off x="7254168" y="432503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48ABAD2-A2C5-A662-13BF-4CBE1BE83337}"/>
              </a:ext>
            </a:extLst>
          </p:cNvPr>
          <p:cNvSpPr/>
          <p:nvPr/>
        </p:nvSpPr>
        <p:spPr>
          <a:xfrm>
            <a:off x="7859824" y="4325087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9AC054-8FFA-6AE2-12A5-D429F5B932CF}"/>
              </a:ext>
            </a:extLst>
          </p:cNvPr>
          <p:cNvSpPr/>
          <p:nvPr/>
        </p:nvSpPr>
        <p:spPr>
          <a:xfrm>
            <a:off x="6880916" y="3865710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8CDC41-8525-3096-6AB9-6F475B22ADA4}"/>
              </a:ext>
            </a:extLst>
          </p:cNvPr>
          <p:cNvSpPr/>
          <p:nvPr/>
        </p:nvSpPr>
        <p:spPr>
          <a:xfrm>
            <a:off x="7538772" y="3865710"/>
            <a:ext cx="270588" cy="261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E0A634-4DCC-E14E-115C-88D89F403EB6}"/>
              </a:ext>
            </a:extLst>
          </p:cNvPr>
          <p:cNvSpPr/>
          <p:nvPr/>
        </p:nvSpPr>
        <p:spPr>
          <a:xfrm>
            <a:off x="8065642" y="3865708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36BA0F-3AAF-244D-7B5B-EF4FA31AB2FD}"/>
              </a:ext>
            </a:extLst>
          </p:cNvPr>
          <p:cNvSpPr/>
          <p:nvPr/>
        </p:nvSpPr>
        <p:spPr>
          <a:xfrm>
            <a:off x="8656336" y="386570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F70E2D-F047-4DBC-A41B-CFB69F8FA126}"/>
              </a:ext>
            </a:extLst>
          </p:cNvPr>
          <p:cNvSpPr/>
          <p:nvPr/>
        </p:nvSpPr>
        <p:spPr>
          <a:xfrm>
            <a:off x="9190027" y="386570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4D9B3F-3967-AF5E-9119-DABBCCC0EDD4}"/>
              </a:ext>
            </a:extLst>
          </p:cNvPr>
          <p:cNvSpPr/>
          <p:nvPr/>
        </p:nvSpPr>
        <p:spPr>
          <a:xfrm>
            <a:off x="8967800" y="5224450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9C3DD1B-AD65-1016-36F8-F394B28842AA}"/>
              </a:ext>
            </a:extLst>
          </p:cNvPr>
          <p:cNvSpPr/>
          <p:nvPr/>
        </p:nvSpPr>
        <p:spPr>
          <a:xfrm>
            <a:off x="9529989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BF0BFF2-0AA1-F9CD-D8F6-383D748BCC07}"/>
              </a:ext>
            </a:extLst>
          </p:cNvPr>
          <p:cNvSpPr/>
          <p:nvPr/>
        </p:nvSpPr>
        <p:spPr>
          <a:xfrm>
            <a:off x="10092178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9598078-BB93-0B45-045F-A2E41A7E012A}"/>
              </a:ext>
            </a:extLst>
          </p:cNvPr>
          <p:cNvSpPr/>
          <p:nvPr/>
        </p:nvSpPr>
        <p:spPr>
          <a:xfrm>
            <a:off x="7816357" y="5224448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9D454D8-7ECF-E0DD-9660-0B4E1B4B9008}"/>
              </a:ext>
            </a:extLst>
          </p:cNvPr>
          <p:cNvSpPr/>
          <p:nvPr/>
        </p:nvSpPr>
        <p:spPr>
          <a:xfrm>
            <a:off x="8453688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926074-A1CD-F78B-BBC0-72DFCD00598F}"/>
              </a:ext>
            </a:extLst>
          </p:cNvPr>
          <p:cNvSpPr/>
          <p:nvPr/>
        </p:nvSpPr>
        <p:spPr>
          <a:xfrm>
            <a:off x="7565735" y="4762598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0F30AF-F77B-EF93-632A-BBF059C9B2FE}"/>
              </a:ext>
            </a:extLst>
          </p:cNvPr>
          <p:cNvSpPr/>
          <p:nvPr/>
        </p:nvSpPr>
        <p:spPr>
          <a:xfrm>
            <a:off x="8167205" y="477649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AB316D-59FE-69A0-41AD-AB7E1EE2D646}"/>
              </a:ext>
            </a:extLst>
          </p:cNvPr>
          <p:cNvSpPr/>
          <p:nvPr/>
        </p:nvSpPr>
        <p:spPr>
          <a:xfrm>
            <a:off x="8732521" y="476352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1982AE-F9F4-0A8A-0E2A-C201A6924E32}"/>
              </a:ext>
            </a:extLst>
          </p:cNvPr>
          <p:cNvSpPr/>
          <p:nvPr/>
        </p:nvSpPr>
        <p:spPr>
          <a:xfrm>
            <a:off x="9275665" y="476511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2F0085-022E-9ED5-C037-7B6F82AE6709}"/>
              </a:ext>
            </a:extLst>
          </p:cNvPr>
          <p:cNvSpPr/>
          <p:nvPr/>
        </p:nvSpPr>
        <p:spPr>
          <a:xfrm>
            <a:off x="9884417" y="4772954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1" name="Straight Connector 2090">
            <a:extLst>
              <a:ext uri="{FF2B5EF4-FFF2-40B4-BE49-F238E27FC236}">
                <a16:creationId xmlns:a16="http://schemas.microsoft.com/office/drawing/2014/main" id="{EAB3B6AA-7409-5B11-B2DE-53160009B0CF}"/>
              </a:ext>
            </a:extLst>
          </p:cNvPr>
          <p:cNvCxnSpPr>
            <a:cxnSpLocks/>
            <a:stCxn id="19" idx="7"/>
            <a:endCxn id="17" idx="2"/>
          </p:cNvCxnSpPr>
          <p:nvPr/>
        </p:nvCxnSpPr>
        <p:spPr>
          <a:xfrm flipV="1">
            <a:off x="6846365" y="2616626"/>
            <a:ext cx="699796" cy="7621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Straight Connector 2093">
            <a:extLst>
              <a:ext uri="{FF2B5EF4-FFF2-40B4-BE49-F238E27FC236}">
                <a16:creationId xmlns:a16="http://schemas.microsoft.com/office/drawing/2014/main" id="{1DB9D7EE-5F77-CB15-2B8A-AC125627BC95}"/>
              </a:ext>
            </a:extLst>
          </p:cNvPr>
          <p:cNvCxnSpPr>
            <a:cxnSpLocks/>
            <a:stCxn id="20" idx="0"/>
            <a:endCxn id="17" idx="3"/>
          </p:cNvCxnSpPr>
          <p:nvPr/>
        </p:nvCxnSpPr>
        <p:spPr>
          <a:xfrm flipV="1">
            <a:off x="7402496" y="2911930"/>
            <a:ext cx="262011" cy="4285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" name="Straight Connector 2098">
            <a:extLst>
              <a:ext uri="{FF2B5EF4-FFF2-40B4-BE49-F238E27FC236}">
                <a16:creationId xmlns:a16="http://schemas.microsoft.com/office/drawing/2014/main" id="{D7C861A2-225E-AACD-FCAC-62A61D66CD36}"/>
              </a:ext>
            </a:extLst>
          </p:cNvPr>
          <p:cNvCxnSpPr>
            <a:cxnSpLocks/>
            <a:stCxn id="21" idx="0"/>
            <a:endCxn id="17" idx="4"/>
          </p:cNvCxnSpPr>
          <p:nvPr/>
        </p:nvCxnSpPr>
        <p:spPr>
          <a:xfrm flipV="1">
            <a:off x="7950218" y="3034249"/>
            <a:ext cx="1" cy="3062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2" name="Straight Connector 2101">
            <a:extLst>
              <a:ext uri="{FF2B5EF4-FFF2-40B4-BE49-F238E27FC236}">
                <a16:creationId xmlns:a16="http://schemas.microsoft.com/office/drawing/2014/main" id="{CE92264F-7015-444C-7D9B-B56813F91E00}"/>
              </a:ext>
            </a:extLst>
          </p:cNvPr>
          <p:cNvCxnSpPr>
            <a:cxnSpLocks/>
            <a:stCxn id="22" idx="0"/>
            <a:endCxn id="17" idx="5"/>
          </p:cNvCxnSpPr>
          <p:nvPr/>
        </p:nvCxnSpPr>
        <p:spPr>
          <a:xfrm flipH="1" flipV="1">
            <a:off x="8235930" y="2911930"/>
            <a:ext cx="276477" cy="4285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5" name="Straight Connector 2104">
            <a:extLst>
              <a:ext uri="{FF2B5EF4-FFF2-40B4-BE49-F238E27FC236}">
                <a16:creationId xmlns:a16="http://schemas.microsoft.com/office/drawing/2014/main" id="{EB43E0CB-C501-2708-32F0-C709F4824B61}"/>
              </a:ext>
            </a:extLst>
          </p:cNvPr>
          <p:cNvCxnSpPr>
            <a:cxnSpLocks/>
            <a:stCxn id="23" idx="1"/>
            <a:endCxn id="17" idx="6"/>
          </p:cNvCxnSpPr>
          <p:nvPr/>
        </p:nvCxnSpPr>
        <p:spPr>
          <a:xfrm flipH="1" flipV="1">
            <a:off x="8354276" y="2616626"/>
            <a:ext cx="624653" cy="7621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9" name="Straight Connector 2108">
            <a:extLst>
              <a:ext uri="{FF2B5EF4-FFF2-40B4-BE49-F238E27FC236}">
                <a16:creationId xmlns:a16="http://schemas.microsoft.com/office/drawing/2014/main" id="{DE06B6E4-BBBB-126F-FE64-FA2009630DDE}"/>
              </a:ext>
            </a:extLst>
          </p:cNvPr>
          <p:cNvCxnSpPr>
            <a:cxnSpLocks/>
            <a:stCxn id="12" idx="0"/>
            <a:endCxn id="19" idx="2"/>
          </p:cNvCxnSpPr>
          <p:nvPr/>
        </p:nvCxnSpPr>
        <p:spPr>
          <a:xfrm flipV="1">
            <a:off x="5772808" y="3471145"/>
            <a:ext cx="842596" cy="592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2" name="Straight Connector 2111">
            <a:extLst>
              <a:ext uri="{FF2B5EF4-FFF2-40B4-BE49-F238E27FC236}">
                <a16:creationId xmlns:a16="http://schemas.microsoft.com/office/drawing/2014/main" id="{7326E281-B450-7359-3973-1C4E0956ECD8}"/>
              </a:ext>
            </a:extLst>
          </p:cNvPr>
          <p:cNvCxnSpPr>
            <a:cxnSpLocks/>
            <a:stCxn id="12" idx="7"/>
            <a:endCxn id="41" idx="2"/>
          </p:cNvCxnSpPr>
          <p:nvPr/>
        </p:nvCxnSpPr>
        <p:spPr>
          <a:xfrm flipV="1">
            <a:off x="6058519" y="3996339"/>
            <a:ext cx="822397" cy="1896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5" name="Straight Connector 2114">
            <a:extLst>
              <a:ext uri="{FF2B5EF4-FFF2-40B4-BE49-F238E27FC236}">
                <a16:creationId xmlns:a16="http://schemas.microsoft.com/office/drawing/2014/main" id="{E27F9951-29DE-6BFD-6109-C3DB3ACBACDD}"/>
              </a:ext>
            </a:extLst>
          </p:cNvPr>
          <p:cNvCxnSpPr>
            <a:cxnSpLocks/>
            <a:stCxn id="12" idx="6"/>
            <a:endCxn id="39" idx="2"/>
          </p:cNvCxnSpPr>
          <p:nvPr/>
        </p:nvCxnSpPr>
        <p:spPr>
          <a:xfrm flipV="1">
            <a:off x="6176865" y="4455668"/>
            <a:ext cx="1077303" cy="256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Straight Connector 2117">
            <a:extLst>
              <a:ext uri="{FF2B5EF4-FFF2-40B4-BE49-F238E27FC236}">
                <a16:creationId xmlns:a16="http://schemas.microsoft.com/office/drawing/2014/main" id="{EDA6CB66-C5D5-F804-C11E-3103D2266AC6}"/>
              </a:ext>
            </a:extLst>
          </p:cNvPr>
          <p:cNvCxnSpPr>
            <a:cxnSpLocks/>
            <a:stCxn id="12" idx="5"/>
            <a:endCxn id="51" idx="2"/>
          </p:cNvCxnSpPr>
          <p:nvPr/>
        </p:nvCxnSpPr>
        <p:spPr>
          <a:xfrm>
            <a:off x="6058519" y="4776604"/>
            <a:ext cx="1507216" cy="1166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1" name="Straight Connector 2120">
            <a:extLst>
              <a:ext uri="{FF2B5EF4-FFF2-40B4-BE49-F238E27FC236}">
                <a16:creationId xmlns:a16="http://schemas.microsoft.com/office/drawing/2014/main" id="{12183070-0DEE-878A-0FE7-6AA3F7FA38F9}"/>
              </a:ext>
            </a:extLst>
          </p:cNvPr>
          <p:cNvCxnSpPr>
            <a:cxnSpLocks/>
            <a:stCxn id="12" idx="4"/>
            <a:endCxn id="49" idx="2"/>
          </p:cNvCxnSpPr>
          <p:nvPr/>
        </p:nvCxnSpPr>
        <p:spPr>
          <a:xfrm>
            <a:off x="5772808" y="4898923"/>
            <a:ext cx="2043549" cy="4561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4" name="Straight Connector 2123">
            <a:extLst>
              <a:ext uri="{FF2B5EF4-FFF2-40B4-BE49-F238E27FC236}">
                <a16:creationId xmlns:a16="http://schemas.microsoft.com/office/drawing/2014/main" id="{3ECC51A7-2D9B-348D-89C9-F661D653A36F}"/>
              </a:ext>
            </a:extLst>
          </p:cNvPr>
          <p:cNvCxnSpPr>
            <a:cxnSpLocks/>
            <a:stCxn id="49" idx="4"/>
            <a:endCxn id="18" idx="2"/>
          </p:cNvCxnSpPr>
          <p:nvPr/>
        </p:nvCxnSpPr>
        <p:spPr>
          <a:xfrm>
            <a:off x="7951651" y="5485705"/>
            <a:ext cx="834318" cy="8096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7" name="Straight Connector 2126">
            <a:extLst>
              <a:ext uri="{FF2B5EF4-FFF2-40B4-BE49-F238E27FC236}">
                <a16:creationId xmlns:a16="http://schemas.microsoft.com/office/drawing/2014/main" id="{7957938A-EE9C-3A3F-3E0C-677A5A977695}"/>
              </a:ext>
            </a:extLst>
          </p:cNvPr>
          <p:cNvCxnSpPr>
            <a:cxnSpLocks/>
            <a:stCxn id="50" idx="4"/>
            <a:endCxn id="18" idx="1"/>
          </p:cNvCxnSpPr>
          <p:nvPr/>
        </p:nvCxnSpPr>
        <p:spPr>
          <a:xfrm>
            <a:off x="8588982" y="5485706"/>
            <a:ext cx="315333" cy="514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0" name="Straight Connector 2129">
            <a:extLst>
              <a:ext uri="{FF2B5EF4-FFF2-40B4-BE49-F238E27FC236}">
                <a16:creationId xmlns:a16="http://schemas.microsoft.com/office/drawing/2014/main" id="{6471BD04-C75E-8B85-AB48-61DFA44DE61A}"/>
              </a:ext>
            </a:extLst>
          </p:cNvPr>
          <p:cNvCxnSpPr>
            <a:cxnSpLocks/>
            <a:stCxn id="46" idx="4"/>
            <a:endCxn id="18" idx="0"/>
          </p:cNvCxnSpPr>
          <p:nvPr/>
        </p:nvCxnSpPr>
        <p:spPr>
          <a:xfrm>
            <a:off x="9103094" y="5485707"/>
            <a:ext cx="86933" cy="3920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3" name="Straight Connector 2132">
            <a:extLst>
              <a:ext uri="{FF2B5EF4-FFF2-40B4-BE49-F238E27FC236}">
                <a16:creationId xmlns:a16="http://schemas.microsoft.com/office/drawing/2014/main" id="{F1D8FEAD-C539-C90F-B6F8-99112E96536B}"/>
              </a:ext>
            </a:extLst>
          </p:cNvPr>
          <p:cNvCxnSpPr>
            <a:cxnSpLocks/>
            <a:stCxn id="47" idx="4"/>
            <a:endCxn id="18" idx="7"/>
          </p:cNvCxnSpPr>
          <p:nvPr/>
        </p:nvCxnSpPr>
        <p:spPr>
          <a:xfrm flipH="1">
            <a:off x="9475738" y="5485706"/>
            <a:ext cx="189545" cy="514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6" name="Straight Connector 2135">
            <a:extLst>
              <a:ext uri="{FF2B5EF4-FFF2-40B4-BE49-F238E27FC236}">
                <a16:creationId xmlns:a16="http://schemas.microsoft.com/office/drawing/2014/main" id="{E5682871-EDAE-4333-2BF2-F87985EB3C95}"/>
              </a:ext>
            </a:extLst>
          </p:cNvPr>
          <p:cNvCxnSpPr>
            <a:cxnSpLocks/>
            <a:stCxn id="48" idx="4"/>
            <a:endCxn id="18" idx="6"/>
          </p:cNvCxnSpPr>
          <p:nvPr/>
        </p:nvCxnSpPr>
        <p:spPr>
          <a:xfrm flipH="1">
            <a:off x="9594084" y="5485706"/>
            <a:ext cx="633388" cy="8096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" name="Straight Connector 2138">
            <a:extLst>
              <a:ext uri="{FF2B5EF4-FFF2-40B4-BE49-F238E27FC236}">
                <a16:creationId xmlns:a16="http://schemas.microsoft.com/office/drawing/2014/main" id="{EEDCEB68-3548-62C4-97BB-07BC810020EB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0362766" y="4903582"/>
            <a:ext cx="917353" cy="4514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3" name="Straight Connector 2142">
            <a:extLst>
              <a:ext uri="{FF2B5EF4-FFF2-40B4-BE49-F238E27FC236}">
                <a16:creationId xmlns:a16="http://schemas.microsoft.com/office/drawing/2014/main" id="{6C599588-55F4-8CCD-0FAC-8687CA4FC861}"/>
              </a:ext>
            </a:extLst>
          </p:cNvPr>
          <p:cNvCxnSpPr>
            <a:cxnSpLocks/>
            <a:stCxn id="16" idx="3"/>
            <a:endCxn id="55" idx="6"/>
          </p:cNvCxnSpPr>
          <p:nvPr/>
        </p:nvCxnSpPr>
        <p:spPr>
          <a:xfrm flipH="1">
            <a:off x="10155005" y="4776604"/>
            <a:ext cx="839403" cy="12697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6" name="Straight Connector 2145">
            <a:extLst>
              <a:ext uri="{FF2B5EF4-FFF2-40B4-BE49-F238E27FC236}">
                <a16:creationId xmlns:a16="http://schemas.microsoft.com/office/drawing/2014/main" id="{E185A4AD-6138-D298-7909-5F4592BEB6F1}"/>
              </a:ext>
            </a:extLst>
          </p:cNvPr>
          <p:cNvCxnSpPr>
            <a:cxnSpLocks/>
            <a:stCxn id="16" idx="2"/>
            <a:endCxn id="33" idx="6"/>
          </p:cNvCxnSpPr>
          <p:nvPr/>
        </p:nvCxnSpPr>
        <p:spPr>
          <a:xfrm flipH="1" flipV="1">
            <a:off x="9800577" y="4455669"/>
            <a:ext cx="1075485" cy="25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9" name="Straight Connector 2148">
            <a:extLst>
              <a:ext uri="{FF2B5EF4-FFF2-40B4-BE49-F238E27FC236}">
                <a16:creationId xmlns:a16="http://schemas.microsoft.com/office/drawing/2014/main" id="{3F7BC9DF-AB45-A9A0-EE2C-1931A568F06D}"/>
              </a:ext>
            </a:extLst>
          </p:cNvPr>
          <p:cNvCxnSpPr>
            <a:cxnSpLocks/>
            <a:stCxn id="16" idx="1"/>
            <a:endCxn id="45" idx="6"/>
          </p:cNvCxnSpPr>
          <p:nvPr/>
        </p:nvCxnSpPr>
        <p:spPr>
          <a:xfrm flipH="1" flipV="1">
            <a:off x="9460615" y="3996338"/>
            <a:ext cx="1533793" cy="1896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" name="Straight Connector 2151">
            <a:extLst>
              <a:ext uri="{FF2B5EF4-FFF2-40B4-BE49-F238E27FC236}">
                <a16:creationId xmlns:a16="http://schemas.microsoft.com/office/drawing/2014/main" id="{A79DEE25-2BBC-6202-EA32-2347352DB9B5}"/>
              </a:ext>
            </a:extLst>
          </p:cNvPr>
          <p:cNvCxnSpPr>
            <a:cxnSpLocks/>
            <a:stCxn id="16" idx="0"/>
            <a:endCxn id="23" idx="6"/>
          </p:cNvCxnSpPr>
          <p:nvPr/>
        </p:nvCxnSpPr>
        <p:spPr>
          <a:xfrm flipH="1" flipV="1">
            <a:off x="9209890" y="3471145"/>
            <a:ext cx="2070230" cy="592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7" name="Straight Connector 2156">
            <a:extLst>
              <a:ext uri="{FF2B5EF4-FFF2-40B4-BE49-F238E27FC236}">
                <a16:creationId xmlns:a16="http://schemas.microsoft.com/office/drawing/2014/main" id="{BB7CC245-FB19-7586-4AAC-ECA6D85AFC35}"/>
              </a:ext>
            </a:extLst>
          </p:cNvPr>
          <p:cNvCxnSpPr>
            <a:cxnSpLocks/>
            <a:stCxn id="12" idx="1"/>
            <a:endCxn id="17" idx="1"/>
          </p:cNvCxnSpPr>
          <p:nvPr/>
        </p:nvCxnSpPr>
        <p:spPr>
          <a:xfrm flipV="1">
            <a:off x="5487096" y="2321321"/>
            <a:ext cx="2177411" cy="18646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0E122E-A20D-843C-08A4-8B73A3DF9470}"/>
              </a:ext>
            </a:extLst>
          </p:cNvPr>
          <p:cNvCxnSpPr>
            <a:cxnSpLocks/>
            <a:stCxn id="12" idx="3"/>
            <a:endCxn id="18" idx="3"/>
          </p:cNvCxnSpPr>
          <p:nvPr/>
        </p:nvCxnSpPr>
        <p:spPr>
          <a:xfrm>
            <a:off x="5487096" y="4776604"/>
            <a:ext cx="3417219" cy="18140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7BED38-C333-F707-5EE5-75B42E2BB21E}"/>
              </a:ext>
            </a:extLst>
          </p:cNvPr>
          <p:cNvCxnSpPr>
            <a:cxnSpLocks/>
            <a:stCxn id="17" idx="7"/>
            <a:endCxn id="16" idx="7"/>
          </p:cNvCxnSpPr>
          <p:nvPr/>
        </p:nvCxnSpPr>
        <p:spPr>
          <a:xfrm>
            <a:off x="8235930" y="2321321"/>
            <a:ext cx="3329901" cy="18646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229540-2031-EB98-3C3F-3883FA067D67}"/>
              </a:ext>
            </a:extLst>
          </p:cNvPr>
          <p:cNvCxnSpPr>
            <a:cxnSpLocks/>
            <a:stCxn id="18" idx="5"/>
            <a:endCxn id="16" idx="5"/>
          </p:cNvCxnSpPr>
          <p:nvPr/>
        </p:nvCxnSpPr>
        <p:spPr>
          <a:xfrm flipV="1">
            <a:off x="9475738" y="4776604"/>
            <a:ext cx="2090093" cy="18140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D0B05CE-F91F-E233-F942-17A6A9C69D2E}"/>
              </a:ext>
            </a:extLst>
          </p:cNvPr>
          <p:cNvSpPr txBox="1"/>
          <p:nvPr/>
        </p:nvSpPr>
        <p:spPr>
          <a:xfrm>
            <a:off x="363478" y="5262707"/>
            <a:ext cx="626645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Equivalent view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Players take turns coloring </a:t>
            </a:r>
            <a:r>
              <a:rPr lang="en-US" sz="1600" b="1">
                <a:solidFill>
                  <a:schemeClr val="bg1"/>
                </a:solidFill>
              </a:rPr>
              <a:t>nodes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>
                <a:solidFill>
                  <a:schemeClr val="accent5"/>
                </a:solidFill>
              </a:rPr>
              <a:t>red</a:t>
            </a:r>
            <a:r>
              <a:rPr lang="en-US" sz="1600">
                <a:solidFill>
                  <a:schemeClr val="bg1"/>
                </a:solidFill>
              </a:rPr>
              <a:t> or </a:t>
            </a:r>
            <a:r>
              <a:rPr lang="en-US" sz="1600">
                <a:solidFill>
                  <a:schemeClr val="accent1"/>
                </a:solidFill>
              </a:rPr>
              <a:t>blue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5"/>
                </a:solidFill>
              </a:rPr>
              <a:t>Red</a:t>
            </a:r>
            <a:r>
              <a:rPr lang="en-US" sz="1600">
                <a:solidFill>
                  <a:schemeClr val="bg1"/>
                </a:solidFill>
              </a:rPr>
              <a:t> tries to build a path of red nodes from </a:t>
            </a:r>
            <a:r>
              <a:rPr lang="en-US" sz="1600">
                <a:solidFill>
                  <a:schemeClr val="accent5"/>
                </a:solidFill>
              </a:rPr>
              <a:t>Red start </a:t>
            </a:r>
            <a:r>
              <a:rPr lang="en-US" sz="1600">
                <a:solidFill>
                  <a:schemeClr val="bg1"/>
                </a:solidFill>
              </a:rPr>
              <a:t>to </a:t>
            </a:r>
            <a:r>
              <a:rPr lang="en-US" sz="1600">
                <a:solidFill>
                  <a:schemeClr val="accent5"/>
                </a:solidFill>
              </a:rPr>
              <a:t>Red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/>
                </a:solidFill>
              </a:rPr>
              <a:t>Blue</a:t>
            </a:r>
            <a:r>
              <a:rPr lang="en-US" sz="1600">
                <a:solidFill>
                  <a:schemeClr val="bg1"/>
                </a:solidFill>
              </a:rPr>
              <a:t> tries to build a path of red nodes from </a:t>
            </a:r>
            <a:r>
              <a:rPr lang="en-US" sz="1600">
                <a:solidFill>
                  <a:schemeClr val="accent1"/>
                </a:solidFill>
              </a:rPr>
              <a:t>Blue start </a:t>
            </a:r>
            <a:r>
              <a:rPr lang="en-US" sz="1600">
                <a:solidFill>
                  <a:schemeClr val="bg1"/>
                </a:solidFill>
              </a:rPr>
              <a:t>to </a:t>
            </a:r>
            <a:r>
              <a:rPr lang="en-US" sz="1600">
                <a:solidFill>
                  <a:schemeClr val="accent1"/>
                </a:solidFill>
              </a:rPr>
              <a:t>Blue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5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225529-DD72-495C-F1F6-DA92285DE99B}"/>
              </a:ext>
            </a:extLst>
          </p:cNvPr>
          <p:cNvCxnSpPr>
            <a:cxnSpLocks/>
            <a:stCxn id="20" idx="3"/>
            <a:endCxn id="41" idx="7"/>
          </p:cNvCxnSpPr>
          <p:nvPr/>
        </p:nvCxnSpPr>
        <p:spPr>
          <a:xfrm flipH="1">
            <a:off x="7111877" y="3563513"/>
            <a:ext cx="194952" cy="3404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1FEABB2A-5BE1-556B-9EF7-81A400654323}"/>
              </a:ext>
            </a:extLst>
          </p:cNvPr>
          <p:cNvCxnSpPr>
            <a:cxnSpLocks/>
            <a:stCxn id="55" idx="3"/>
            <a:endCxn id="47" idx="7"/>
          </p:cNvCxnSpPr>
          <p:nvPr/>
        </p:nvCxnSpPr>
        <p:spPr>
          <a:xfrm flipH="1">
            <a:off x="9760950" y="4995951"/>
            <a:ext cx="163094" cy="266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2324E7B-1A48-0A7D-41BF-04579F147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068" y="2401052"/>
            <a:ext cx="34861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60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1A4F85FF-176F-0125-EE43-8406DA734742}"/>
              </a:ext>
            </a:extLst>
          </p:cNvPr>
          <p:cNvCxnSpPr>
            <a:cxnSpLocks/>
            <a:stCxn id="33" idx="3"/>
            <a:endCxn id="46" idx="7"/>
          </p:cNvCxnSpPr>
          <p:nvPr/>
        </p:nvCxnSpPr>
        <p:spPr>
          <a:xfrm flipH="1">
            <a:off x="9198761" y="4548037"/>
            <a:ext cx="370855" cy="71467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A61826-9E63-309D-01D7-275F97A404DE}"/>
              </a:ext>
            </a:extLst>
          </p:cNvPr>
          <p:cNvCxnSpPr>
            <a:cxnSpLocks/>
            <a:stCxn id="21" idx="3"/>
            <a:endCxn id="39" idx="7"/>
          </p:cNvCxnSpPr>
          <p:nvPr/>
        </p:nvCxnSpPr>
        <p:spPr>
          <a:xfrm flipH="1">
            <a:off x="7485129" y="3563514"/>
            <a:ext cx="369422" cy="79978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id="{ADFBF1E4-9111-4565-74A9-EEBD0B5A424C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7151504" y="3996338"/>
            <a:ext cx="203852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A38BB8-5FD2-8261-08AF-2C708AFB74B8}"/>
              </a:ext>
            </a:extLst>
          </p:cNvPr>
          <p:cNvCxnSpPr>
            <a:cxnSpLocks/>
            <a:stCxn id="22" idx="3"/>
            <a:endCxn id="51" idx="7"/>
          </p:cNvCxnSpPr>
          <p:nvPr/>
        </p:nvCxnSpPr>
        <p:spPr>
          <a:xfrm flipH="1">
            <a:off x="7796696" y="3563513"/>
            <a:ext cx="620044" cy="12373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A89E26F-1212-DAE7-359F-A9498E199465}"/>
              </a:ext>
            </a:extLst>
          </p:cNvPr>
          <p:cNvCxnSpPr>
            <a:stCxn id="19" idx="6"/>
            <a:endCxn id="23" idx="2"/>
          </p:cNvCxnSpPr>
          <p:nvPr/>
        </p:nvCxnSpPr>
        <p:spPr>
          <a:xfrm>
            <a:off x="6885992" y="3471145"/>
            <a:ext cx="205331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2C099580-F8A6-7B55-065A-16485DEC84D6}"/>
              </a:ext>
            </a:extLst>
          </p:cNvPr>
          <p:cNvCxnSpPr>
            <a:cxnSpLocks/>
            <a:stCxn id="48" idx="0"/>
            <a:endCxn id="23" idx="4"/>
          </p:cNvCxnSpPr>
          <p:nvPr/>
        </p:nvCxnSpPr>
        <p:spPr>
          <a:xfrm flipH="1" flipV="1">
            <a:off x="9074596" y="3601773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D241A3-73D6-9573-8CB1-7FE0829EB4A2}"/>
              </a:ext>
            </a:extLst>
          </p:cNvPr>
          <p:cNvCxnSpPr>
            <a:cxnSpLocks/>
            <a:stCxn id="19" idx="4"/>
            <a:endCxn id="49" idx="0"/>
          </p:cNvCxnSpPr>
          <p:nvPr/>
        </p:nvCxnSpPr>
        <p:spPr>
          <a:xfrm>
            <a:off x="6750698" y="3601773"/>
            <a:ext cx="1200953" cy="16226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0C1F58A9-D6F3-1DD4-BEF7-5AAF2B42D24C}"/>
              </a:ext>
            </a:extLst>
          </p:cNvPr>
          <p:cNvCxnSpPr>
            <a:cxnSpLocks/>
            <a:stCxn id="49" idx="6"/>
            <a:endCxn id="48" idx="2"/>
          </p:cNvCxnSpPr>
          <p:nvPr/>
        </p:nvCxnSpPr>
        <p:spPr>
          <a:xfrm>
            <a:off x="8086945" y="5355077"/>
            <a:ext cx="200523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1" name="Straight Connector 2080">
            <a:extLst>
              <a:ext uri="{FF2B5EF4-FFF2-40B4-BE49-F238E27FC236}">
                <a16:creationId xmlns:a16="http://schemas.microsoft.com/office/drawing/2014/main" id="{0E0FB6F6-CDD6-BD60-7041-6F20E251E0E8}"/>
              </a:ext>
            </a:extLst>
          </p:cNvPr>
          <p:cNvCxnSpPr>
            <a:cxnSpLocks/>
            <a:stCxn id="21" idx="4"/>
            <a:endCxn id="46" idx="0"/>
          </p:cNvCxnSpPr>
          <p:nvPr/>
        </p:nvCxnSpPr>
        <p:spPr>
          <a:xfrm>
            <a:off x="7950218" y="3601774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9C545111-A987-2486-050E-6FEF90B4C4D4}"/>
              </a:ext>
            </a:extLst>
          </p:cNvPr>
          <p:cNvCxnSpPr>
            <a:cxnSpLocks/>
            <a:stCxn id="39" idx="6"/>
            <a:endCxn id="33" idx="2"/>
          </p:cNvCxnSpPr>
          <p:nvPr/>
        </p:nvCxnSpPr>
        <p:spPr>
          <a:xfrm>
            <a:off x="7524756" y="4455668"/>
            <a:ext cx="200523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ED0064-7E32-9B02-1FFF-C20868A718E2}"/>
              </a:ext>
            </a:extLst>
          </p:cNvPr>
          <p:cNvCxnSpPr>
            <a:cxnSpLocks/>
            <a:stCxn id="45" idx="3"/>
            <a:endCxn id="50" idx="7"/>
          </p:cNvCxnSpPr>
          <p:nvPr/>
        </p:nvCxnSpPr>
        <p:spPr>
          <a:xfrm flipH="1">
            <a:off x="8684649" y="4088706"/>
            <a:ext cx="545005" cy="11740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Straight Connector 2083">
            <a:extLst>
              <a:ext uri="{FF2B5EF4-FFF2-40B4-BE49-F238E27FC236}">
                <a16:creationId xmlns:a16="http://schemas.microsoft.com/office/drawing/2014/main" id="{13396FB4-0778-24AA-6D2F-5BE0298433D7}"/>
              </a:ext>
            </a:extLst>
          </p:cNvPr>
          <p:cNvCxnSpPr>
            <a:cxnSpLocks/>
            <a:stCxn id="22" idx="4"/>
            <a:endCxn id="47" idx="0"/>
          </p:cNvCxnSpPr>
          <p:nvPr/>
        </p:nvCxnSpPr>
        <p:spPr>
          <a:xfrm>
            <a:off x="8512407" y="3601773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DA195FC8-8989-3282-9B98-BB7983D6691D}"/>
              </a:ext>
            </a:extLst>
          </p:cNvPr>
          <p:cNvCxnSpPr>
            <a:cxnSpLocks/>
            <a:stCxn id="51" idx="6"/>
            <a:endCxn id="55" idx="2"/>
          </p:cNvCxnSpPr>
          <p:nvPr/>
        </p:nvCxnSpPr>
        <p:spPr>
          <a:xfrm>
            <a:off x="7836323" y="4893227"/>
            <a:ext cx="2048094" cy="103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6912CD15-1D07-5044-8BC1-48D903B94C50}"/>
              </a:ext>
            </a:extLst>
          </p:cNvPr>
          <p:cNvCxnSpPr>
            <a:cxnSpLocks/>
            <a:stCxn id="20" idx="4"/>
            <a:endCxn id="50" idx="0"/>
          </p:cNvCxnSpPr>
          <p:nvPr/>
        </p:nvCxnSpPr>
        <p:spPr>
          <a:xfrm>
            <a:off x="7402496" y="3601773"/>
            <a:ext cx="118648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806883-C550-B4EC-9C3F-F3BAFA583677}"/>
              </a:ext>
            </a:extLst>
          </p:cNvPr>
          <p:cNvCxnSpPr>
            <a:cxnSpLocks/>
            <a:stCxn id="23" idx="3"/>
            <a:endCxn id="49" idx="7"/>
          </p:cNvCxnSpPr>
          <p:nvPr/>
        </p:nvCxnSpPr>
        <p:spPr>
          <a:xfrm flipH="1">
            <a:off x="8047318" y="3563513"/>
            <a:ext cx="931611" cy="16991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93D1D5-00C9-A8E6-B208-9031C40C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07" y="-155864"/>
            <a:ext cx="10625229" cy="1147053"/>
          </a:xfrm>
        </p:spPr>
        <p:txBody>
          <a:bodyPr/>
          <a:lstStyle/>
          <a:p>
            <a:r>
              <a:rPr lang="en-US"/>
              <a:t>Hex is draw-free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BDA82-828D-B895-DEF6-FA02B407CF57}"/>
              </a:ext>
            </a:extLst>
          </p:cNvPr>
          <p:cNvSpPr txBox="1"/>
          <p:nvPr/>
        </p:nvSpPr>
        <p:spPr>
          <a:xfrm>
            <a:off x="2285234" y="1046138"/>
            <a:ext cx="7806944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The Hex Theorem, Part 2:</a:t>
            </a:r>
          </a:p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Once all hexes have been colored, either </a:t>
            </a:r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>
                <a:solidFill>
                  <a:schemeClr val="bg1"/>
                </a:solidFill>
              </a:rPr>
              <a:t> wins or </a:t>
            </a:r>
            <a:r>
              <a:rPr lang="en-US" b="1">
                <a:solidFill>
                  <a:schemeClr val="accent1"/>
                </a:solidFill>
              </a:rPr>
              <a:t>blue</a:t>
            </a:r>
            <a:r>
              <a:rPr lang="en-US">
                <a:solidFill>
                  <a:schemeClr val="bg1"/>
                </a:solidFill>
              </a:rPr>
              <a:t> wins.  (No ties.)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2650B4-01CE-B220-E307-C2A0CE8D1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59" y="2401052"/>
            <a:ext cx="3481065" cy="239514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07FE090-A4A5-1276-2FFB-9E113DFC40BA}"/>
              </a:ext>
            </a:extLst>
          </p:cNvPr>
          <p:cNvSpPr/>
          <p:nvPr/>
        </p:nvSpPr>
        <p:spPr>
          <a:xfrm>
            <a:off x="5368750" y="4063676"/>
            <a:ext cx="808115" cy="835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Blue start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6B39FC-0BE8-563C-B284-132549738761}"/>
              </a:ext>
            </a:extLst>
          </p:cNvPr>
          <p:cNvSpPr/>
          <p:nvPr/>
        </p:nvSpPr>
        <p:spPr>
          <a:xfrm>
            <a:off x="10876062" y="4063676"/>
            <a:ext cx="808115" cy="835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Blue end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3C15E-2D1D-4B2B-9CB8-5092E6195C5E}"/>
              </a:ext>
            </a:extLst>
          </p:cNvPr>
          <p:cNvSpPr/>
          <p:nvPr/>
        </p:nvSpPr>
        <p:spPr>
          <a:xfrm>
            <a:off x="7546161" y="2199002"/>
            <a:ext cx="808115" cy="83524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Red start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43C327-E814-4385-3A60-0FCEBDDA4235}"/>
              </a:ext>
            </a:extLst>
          </p:cNvPr>
          <p:cNvSpPr/>
          <p:nvPr/>
        </p:nvSpPr>
        <p:spPr>
          <a:xfrm>
            <a:off x="8785969" y="5877750"/>
            <a:ext cx="808115" cy="83524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Red end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C1D529-3E9E-7CA9-E38C-B362F419B4D3}"/>
              </a:ext>
            </a:extLst>
          </p:cNvPr>
          <p:cNvSpPr/>
          <p:nvPr/>
        </p:nvSpPr>
        <p:spPr>
          <a:xfrm>
            <a:off x="6615404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ED60D6-CDD2-D6A0-891A-6B326FB9A0A6}"/>
              </a:ext>
            </a:extLst>
          </p:cNvPr>
          <p:cNvSpPr/>
          <p:nvPr/>
        </p:nvSpPr>
        <p:spPr>
          <a:xfrm>
            <a:off x="7267202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1E20123-D777-C301-DFE3-EC6E1B1D9C9C}"/>
              </a:ext>
            </a:extLst>
          </p:cNvPr>
          <p:cNvSpPr/>
          <p:nvPr/>
        </p:nvSpPr>
        <p:spPr>
          <a:xfrm>
            <a:off x="7814924" y="3340517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D0DFF4-A12B-A67B-4ABE-96EBD042BD3C}"/>
              </a:ext>
            </a:extLst>
          </p:cNvPr>
          <p:cNvSpPr/>
          <p:nvPr/>
        </p:nvSpPr>
        <p:spPr>
          <a:xfrm>
            <a:off x="8377113" y="3340516"/>
            <a:ext cx="270588" cy="261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675593-465E-7ED8-3B6E-A162073CB732}"/>
              </a:ext>
            </a:extLst>
          </p:cNvPr>
          <p:cNvSpPr/>
          <p:nvPr/>
        </p:nvSpPr>
        <p:spPr>
          <a:xfrm>
            <a:off x="8939302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B690F1-AABB-E24C-E233-EEB7DB7BD386}"/>
              </a:ext>
            </a:extLst>
          </p:cNvPr>
          <p:cNvSpPr/>
          <p:nvPr/>
        </p:nvSpPr>
        <p:spPr>
          <a:xfrm>
            <a:off x="8365984" y="4324933"/>
            <a:ext cx="270588" cy="261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410FB8-9AFF-05AE-C576-C9FC62EC2DA4}"/>
              </a:ext>
            </a:extLst>
          </p:cNvPr>
          <p:cNvSpPr/>
          <p:nvPr/>
        </p:nvSpPr>
        <p:spPr>
          <a:xfrm>
            <a:off x="8942073" y="4324933"/>
            <a:ext cx="270588" cy="261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3E9436-2D0E-3611-143B-4D1CA593737C}"/>
              </a:ext>
            </a:extLst>
          </p:cNvPr>
          <p:cNvSpPr/>
          <p:nvPr/>
        </p:nvSpPr>
        <p:spPr>
          <a:xfrm>
            <a:off x="9529989" y="4325040"/>
            <a:ext cx="270588" cy="261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C68149A-7667-80EF-6E0A-86E02905EBFB}"/>
              </a:ext>
            </a:extLst>
          </p:cNvPr>
          <p:cNvSpPr/>
          <p:nvPr/>
        </p:nvSpPr>
        <p:spPr>
          <a:xfrm>
            <a:off x="7254168" y="432503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48ABAD2-A2C5-A662-13BF-4CBE1BE83337}"/>
              </a:ext>
            </a:extLst>
          </p:cNvPr>
          <p:cNvSpPr/>
          <p:nvPr/>
        </p:nvSpPr>
        <p:spPr>
          <a:xfrm>
            <a:off x="7859824" y="4325087"/>
            <a:ext cx="270588" cy="261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9AC054-8FFA-6AE2-12A5-D429F5B932CF}"/>
              </a:ext>
            </a:extLst>
          </p:cNvPr>
          <p:cNvSpPr/>
          <p:nvPr/>
        </p:nvSpPr>
        <p:spPr>
          <a:xfrm>
            <a:off x="6880916" y="3865710"/>
            <a:ext cx="270588" cy="261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8CDC41-8525-3096-6AB9-6F475B22ADA4}"/>
              </a:ext>
            </a:extLst>
          </p:cNvPr>
          <p:cNvSpPr/>
          <p:nvPr/>
        </p:nvSpPr>
        <p:spPr>
          <a:xfrm>
            <a:off x="7538772" y="3865710"/>
            <a:ext cx="270588" cy="261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E0A634-4DCC-E14E-115C-88D89F403EB6}"/>
              </a:ext>
            </a:extLst>
          </p:cNvPr>
          <p:cNvSpPr/>
          <p:nvPr/>
        </p:nvSpPr>
        <p:spPr>
          <a:xfrm>
            <a:off x="8065642" y="3865708"/>
            <a:ext cx="270588" cy="261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36BA0F-3AAF-244D-7B5B-EF4FA31AB2FD}"/>
              </a:ext>
            </a:extLst>
          </p:cNvPr>
          <p:cNvSpPr/>
          <p:nvPr/>
        </p:nvSpPr>
        <p:spPr>
          <a:xfrm>
            <a:off x="8656336" y="386570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F70E2D-F047-4DBC-A41B-CFB69F8FA126}"/>
              </a:ext>
            </a:extLst>
          </p:cNvPr>
          <p:cNvSpPr/>
          <p:nvPr/>
        </p:nvSpPr>
        <p:spPr>
          <a:xfrm>
            <a:off x="9190027" y="386570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4D9B3F-3967-AF5E-9119-DABBCCC0EDD4}"/>
              </a:ext>
            </a:extLst>
          </p:cNvPr>
          <p:cNvSpPr/>
          <p:nvPr/>
        </p:nvSpPr>
        <p:spPr>
          <a:xfrm>
            <a:off x="8967800" y="5224450"/>
            <a:ext cx="270588" cy="261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9C3DD1B-AD65-1016-36F8-F394B28842AA}"/>
              </a:ext>
            </a:extLst>
          </p:cNvPr>
          <p:cNvSpPr/>
          <p:nvPr/>
        </p:nvSpPr>
        <p:spPr>
          <a:xfrm>
            <a:off x="9529989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BF0BFF2-0AA1-F9CD-D8F6-383D748BCC07}"/>
              </a:ext>
            </a:extLst>
          </p:cNvPr>
          <p:cNvSpPr/>
          <p:nvPr/>
        </p:nvSpPr>
        <p:spPr>
          <a:xfrm>
            <a:off x="10092178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9598078-BB93-0B45-045F-A2E41A7E012A}"/>
              </a:ext>
            </a:extLst>
          </p:cNvPr>
          <p:cNvSpPr/>
          <p:nvPr/>
        </p:nvSpPr>
        <p:spPr>
          <a:xfrm>
            <a:off x="7816357" y="5224448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9D454D8-7ECF-E0DD-9660-0B4E1B4B9008}"/>
              </a:ext>
            </a:extLst>
          </p:cNvPr>
          <p:cNvSpPr/>
          <p:nvPr/>
        </p:nvSpPr>
        <p:spPr>
          <a:xfrm>
            <a:off x="8453688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926074-A1CD-F78B-BBC0-72DFCD00598F}"/>
              </a:ext>
            </a:extLst>
          </p:cNvPr>
          <p:cNvSpPr/>
          <p:nvPr/>
        </p:nvSpPr>
        <p:spPr>
          <a:xfrm>
            <a:off x="7565735" y="4762598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0F30AF-F77B-EF93-632A-BBF059C9B2FE}"/>
              </a:ext>
            </a:extLst>
          </p:cNvPr>
          <p:cNvSpPr/>
          <p:nvPr/>
        </p:nvSpPr>
        <p:spPr>
          <a:xfrm>
            <a:off x="8167205" y="477649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AB316D-59FE-69A0-41AD-AB7E1EE2D646}"/>
              </a:ext>
            </a:extLst>
          </p:cNvPr>
          <p:cNvSpPr/>
          <p:nvPr/>
        </p:nvSpPr>
        <p:spPr>
          <a:xfrm>
            <a:off x="8732521" y="4763526"/>
            <a:ext cx="270588" cy="261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1982AE-F9F4-0A8A-0E2A-C201A6924E32}"/>
              </a:ext>
            </a:extLst>
          </p:cNvPr>
          <p:cNvSpPr/>
          <p:nvPr/>
        </p:nvSpPr>
        <p:spPr>
          <a:xfrm>
            <a:off x="9275665" y="476511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2F0085-022E-9ED5-C037-7B6F82AE6709}"/>
              </a:ext>
            </a:extLst>
          </p:cNvPr>
          <p:cNvSpPr/>
          <p:nvPr/>
        </p:nvSpPr>
        <p:spPr>
          <a:xfrm>
            <a:off x="9884417" y="4772954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1" name="Straight Connector 2090">
            <a:extLst>
              <a:ext uri="{FF2B5EF4-FFF2-40B4-BE49-F238E27FC236}">
                <a16:creationId xmlns:a16="http://schemas.microsoft.com/office/drawing/2014/main" id="{EAB3B6AA-7409-5B11-B2DE-53160009B0CF}"/>
              </a:ext>
            </a:extLst>
          </p:cNvPr>
          <p:cNvCxnSpPr>
            <a:cxnSpLocks/>
            <a:stCxn id="19" idx="7"/>
            <a:endCxn id="17" idx="2"/>
          </p:cNvCxnSpPr>
          <p:nvPr/>
        </p:nvCxnSpPr>
        <p:spPr>
          <a:xfrm flipV="1">
            <a:off x="6846365" y="2616626"/>
            <a:ext cx="699796" cy="7621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Straight Connector 2093">
            <a:extLst>
              <a:ext uri="{FF2B5EF4-FFF2-40B4-BE49-F238E27FC236}">
                <a16:creationId xmlns:a16="http://schemas.microsoft.com/office/drawing/2014/main" id="{1DB9D7EE-5F77-CB15-2B8A-AC125627BC95}"/>
              </a:ext>
            </a:extLst>
          </p:cNvPr>
          <p:cNvCxnSpPr>
            <a:cxnSpLocks/>
            <a:stCxn id="20" idx="0"/>
            <a:endCxn id="17" idx="3"/>
          </p:cNvCxnSpPr>
          <p:nvPr/>
        </p:nvCxnSpPr>
        <p:spPr>
          <a:xfrm flipV="1">
            <a:off x="7402496" y="2911930"/>
            <a:ext cx="262011" cy="4285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" name="Straight Connector 2098">
            <a:extLst>
              <a:ext uri="{FF2B5EF4-FFF2-40B4-BE49-F238E27FC236}">
                <a16:creationId xmlns:a16="http://schemas.microsoft.com/office/drawing/2014/main" id="{D7C861A2-225E-AACD-FCAC-62A61D66CD36}"/>
              </a:ext>
            </a:extLst>
          </p:cNvPr>
          <p:cNvCxnSpPr>
            <a:cxnSpLocks/>
            <a:stCxn id="21" idx="0"/>
            <a:endCxn id="17" idx="4"/>
          </p:cNvCxnSpPr>
          <p:nvPr/>
        </p:nvCxnSpPr>
        <p:spPr>
          <a:xfrm flipV="1">
            <a:off x="7950218" y="3034249"/>
            <a:ext cx="1" cy="3062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2" name="Straight Connector 2101">
            <a:extLst>
              <a:ext uri="{FF2B5EF4-FFF2-40B4-BE49-F238E27FC236}">
                <a16:creationId xmlns:a16="http://schemas.microsoft.com/office/drawing/2014/main" id="{CE92264F-7015-444C-7D9B-B56813F91E00}"/>
              </a:ext>
            </a:extLst>
          </p:cNvPr>
          <p:cNvCxnSpPr>
            <a:cxnSpLocks/>
            <a:stCxn id="22" idx="0"/>
            <a:endCxn id="17" idx="5"/>
          </p:cNvCxnSpPr>
          <p:nvPr/>
        </p:nvCxnSpPr>
        <p:spPr>
          <a:xfrm flipH="1" flipV="1">
            <a:off x="8235930" y="2911930"/>
            <a:ext cx="276477" cy="4285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5" name="Straight Connector 2104">
            <a:extLst>
              <a:ext uri="{FF2B5EF4-FFF2-40B4-BE49-F238E27FC236}">
                <a16:creationId xmlns:a16="http://schemas.microsoft.com/office/drawing/2014/main" id="{EB43E0CB-C501-2708-32F0-C709F4824B61}"/>
              </a:ext>
            </a:extLst>
          </p:cNvPr>
          <p:cNvCxnSpPr>
            <a:cxnSpLocks/>
            <a:stCxn id="23" idx="1"/>
            <a:endCxn id="17" idx="6"/>
          </p:cNvCxnSpPr>
          <p:nvPr/>
        </p:nvCxnSpPr>
        <p:spPr>
          <a:xfrm flipH="1" flipV="1">
            <a:off x="8354276" y="2616626"/>
            <a:ext cx="624653" cy="7621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9" name="Straight Connector 2108">
            <a:extLst>
              <a:ext uri="{FF2B5EF4-FFF2-40B4-BE49-F238E27FC236}">
                <a16:creationId xmlns:a16="http://schemas.microsoft.com/office/drawing/2014/main" id="{DE06B6E4-BBBB-126F-FE64-FA2009630DDE}"/>
              </a:ext>
            </a:extLst>
          </p:cNvPr>
          <p:cNvCxnSpPr>
            <a:cxnSpLocks/>
            <a:stCxn id="12" idx="0"/>
            <a:endCxn id="19" idx="2"/>
          </p:cNvCxnSpPr>
          <p:nvPr/>
        </p:nvCxnSpPr>
        <p:spPr>
          <a:xfrm flipV="1">
            <a:off x="5772808" y="3471145"/>
            <a:ext cx="842596" cy="592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2" name="Straight Connector 2111">
            <a:extLst>
              <a:ext uri="{FF2B5EF4-FFF2-40B4-BE49-F238E27FC236}">
                <a16:creationId xmlns:a16="http://schemas.microsoft.com/office/drawing/2014/main" id="{7326E281-B450-7359-3973-1C4E0956ECD8}"/>
              </a:ext>
            </a:extLst>
          </p:cNvPr>
          <p:cNvCxnSpPr>
            <a:cxnSpLocks/>
            <a:stCxn id="12" idx="7"/>
            <a:endCxn id="41" idx="2"/>
          </p:cNvCxnSpPr>
          <p:nvPr/>
        </p:nvCxnSpPr>
        <p:spPr>
          <a:xfrm flipV="1">
            <a:off x="6058519" y="3996339"/>
            <a:ext cx="822397" cy="1896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5" name="Straight Connector 2114">
            <a:extLst>
              <a:ext uri="{FF2B5EF4-FFF2-40B4-BE49-F238E27FC236}">
                <a16:creationId xmlns:a16="http://schemas.microsoft.com/office/drawing/2014/main" id="{E27F9951-29DE-6BFD-6109-C3DB3ACBACDD}"/>
              </a:ext>
            </a:extLst>
          </p:cNvPr>
          <p:cNvCxnSpPr>
            <a:cxnSpLocks/>
            <a:stCxn id="12" idx="6"/>
            <a:endCxn id="39" idx="2"/>
          </p:cNvCxnSpPr>
          <p:nvPr/>
        </p:nvCxnSpPr>
        <p:spPr>
          <a:xfrm flipV="1">
            <a:off x="6176865" y="4455668"/>
            <a:ext cx="1077303" cy="256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Straight Connector 2117">
            <a:extLst>
              <a:ext uri="{FF2B5EF4-FFF2-40B4-BE49-F238E27FC236}">
                <a16:creationId xmlns:a16="http://schemas.microsoft.com/office/drawing/2014/main" id="{EDA6CB66-C5D5-F804-C11E-3103D2266AC6}"/>
              </a:ext>
            </a:extLst>
          </p:cNvPr>
          <p:cNvCxnSpPr>
            <a:cxnSpLocks/>
            <a:stCxn id="12" idx="5"/>
            <a:endCxn id="51" idx="2"/>
          </p:cNvCxnSpPr>
          <p:nvPr/>
        </p:nvCxnSpPr>
        <p:spPr>
          <a:xfrm>
            <a:off x="6058519" y="4776604"/>
            <a:ext cx="1507216" cy="1166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1" name="Straight Connector 2120">
            <a:extLst>
              <a:ext uri="{FF2B5EF4-FFF2-40B4-BE49-F238E27FC236}">
                <a16:creationId xmlns:a16="http://schemas.microsoft.com/office/drawing/2014/main" id="{12183070-0DEE-878A-0FE7-6AA3F7FA38F9}"/>
              </a:ext>
            </a:extLst>
          </p:cNvPr>
          <p:cNvCxnSpPr>
            <a:cxnSpLocks/>
            <a:stCxn id="12" idx="4"/>
            <a:endCxn id="49" idx="2"/>
          </p:cNvCxnSpPr>
          <p:nvPr/>
        </p:nvCxnSpPr>
        <p:spPr>
          <a:xfrm>
            <a:off x="5772808" y="4898923"/>
            <a:ext cx="2043549" cy="4561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4" name="Straight Connector 2123">
            <a:extLst>
              <a:ext uri="{FF2B5EF4-FFF2-40B4-BE49-F238E27FC236}">
                <a16:creationId xmlns:a16="http://schemas.microsoft.com/office/drawing/2014/main" id="{3ECC51A7-2D9B-348D-89C9-F661D653A36F}"/>
              </a:ext>
            </a:extLst>
          </p:cNvPr>
          <p:cNvCxnSpPr>
            <a:cxnSpLocks/>
            <a:stCxn id="49" idx="4"/>
            <a:endCxn id="18" idx="2"/>
          </p:cNvCxnSpPr>
          <p:nvPr/>
        </p:nvCxnSpPr>
        <p:spPr>
          <a:xfrm>
            <a:off x="7951651" y="5485705"/>
            <a:ext cx="834318" cy="8096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7" name="Straight Connector 2126">
            <a:extLst>
              <a:ext uri="{FF2B5EF4-FFF2-40B4-BE49-F238E27FC236}">
                <a16:creationId xmlns:a16="http://schemas.microsoft.com/office/drawing/2014/main" id="{7957938A-EE9C-3A3F-3E0C-677A5A977695}"/>
              </a:ext>
            </a:extLst>
          </p:cNvPr>
          <p:cNvCxnSpPr>
            <a:cxnSpLocks/>
            <a:stCxn id="50" idx="4"/>
            <a:endCxn id="18" idx="1"/>
          </p:cNvCxnSpPr>
          <p:nvPr/>
        </p:nvCxnSpPr>
        <p:spPr>
          <a:xfrm>
            <a:off x="8588982" y="5485706"/>
            <a:ext cx="315333" cy="514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0" name="Straight Connector 2129">
            <a:extLst>
              <a:ext uri="{FF2B5EF4-FFF2-40B4-BE49-F238E27FC236}">
                <a16:creationId xmlns:a16="http://schemas.microsoft.com/office/drawing/2014/main" id="{6471BD04-C75E-8B85-AB48-61DFA44DE61A}"/>
              </a:ext>
            </a:extLst>
          </p:cNvPr>
          <p:cNvCxnSpPr>
            <a:cxnSpLocks/>
            <a:stCxn id="46" idx="4"/>
            <a:endCxn id="18" idx="0"/>
          </p:cNvCxnSpPr>
          <p:nvPr/>
        </p:nvCxnSpPr>
        <p:spPr>
          <a:xfrm>
            <a:off x="9103094" y="5485707"/>
            <a:ext cx="86933" cy="3920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3" name="Straight Connector 2132">
            <a:extLst>
              <a:ext uri="{FF2B5EF4-FFF2-40B4-BE49-F238E27FC236}">
                <a16:creationId xmlns:a16="http://schemas.microsoft.com/office/drawing/2014/main" id="{F1D8FEAD-C539-C90F-B6F8-99112E96536B}"/>
              </a:ext>
            </a:extLst>
          </p:cNvPr>
          <p:cNvCxnSpPr>
            <a:cxnSpLocks/>
            <a:stCxn id="47" idx="4"/>
            <a:endCxn id="18" idx="7"/>
          </p:cNvCxnSpPr>
          <p:nvPr/>
        </p:nvCxnSpPr>
        <p:spPr>
          <a:xfrm flipH="1">
            <a:off x="9475738" y="5485706"/>
            <a:ext cx="189545" cy="514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6" name="Straight Connector 2135">
            <a:extLst>
              <a:ext uri="{FF2B5EF4-FFF2-40B4-BE49-F238E27FC236}">
                <a16:creationId xmlns:a16="http://schemas.microsoft.com/office/drawing/2014/main" id="{E5682871-EDAE-4333-2BF2-F87985EB3C95}"/>
              </a:ext>
            </a:extLst>
          </p:cNvPr>
          <p:cNvCxnSpPr>
            <a:cxnSpLocks/>
            <a:stCxn id="48" idx="4"/>
            <a:endCxn id="18" idx="6"/>
          </p:cNvCxnSpPr>
          <p:nvPr/>
        </p:nvCxnSpPr>
        <p:spPr>
          <a:xfrm flipH="1">
            <a:off x="9594084" y="5485706"/>
            <a:ext cx="633388" cy="8096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" name="Straight Connector 2138">
            <a:extLst>
              <a:ext uri="{FF2B5EF4-FFF2-40B4-BE49-F238E27FC236}">
                <a16:creationId xmlns:a16="http://schemas.microsoft.com/office/drawing/2014/main" id="{EEDCEB68-3548-62C4-97BB-07BC810020EB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0362766" y="4903582"/>
            <a:ext cx="917353" cy="4514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3" name="Straight Connector 2142">
            <a:extLst>
              <a:ext uri="{FF2B5EF4-FFF2-40B4-BE49-F238E27FC236}">
                <a16:creationId xmlns:a16="http://schemas.microsoft.com/office/drawing/2014/main" id="{6C599588-55F4-8CCD-0FAC-8687CA4FC861}"/>
              </a:ext>
            </a:extLst>
          </p:cNvPr>
          <p:cNvCxnSpPr>
            <a:cxnSpLocks/>
            <a:stCxn id="16" idx="3"/>
            <a:endCxn id="55" idx="6"/>
          </p:cNvCxnSpPr>
          <p:nvPr/>
        </p:nvCxnSpPr>
        <p:spPr>
          <a:xfrm flipH="1">
            <a:off x="10155005" y="4776604"/>
            <a:ext cx="839403" cy="12697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6" name="Straight Connector 2145">
            <a:extLst>
              <a:ext uri="{FF2B5EF4-FFF2-40B4-BE49-F238E27FC236}">
                <a16:creationId xmlns:a16="http://schemas.microsoft.com/office/drawing/2014/main" id="{E185A4AD-6138-D298-7909-5F4592BEB6F1}"/>
              </a:ext>
            </a:extLst>
          </p:cNvPr>
          <p:cNvCxnSpPr>
            <a:cxnSpLocks/>
            <a:stCxn id="16" idx="2"/>
            <a:endCxn id="33" idx="6"/>
          </p:cNvCxnSpPr>
          <p:nvPr/>
        </p:nvCxnSpPr>
        <p:spPr>
          <a:xfrm flipH="1" flipV="1">
            <a:off x="9800577" y="4455669"/>
            <a:ext cx="1075485" cy="25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9" name="Straight Connector 2148">
            <a:extLst>
              <a:ext uri="{FF2B5EF4-FFF2-40B4-BE49-F238E27FC236}">
                <a16:creationId xmlns:a16="http://schemas.microsoft.com/office/drawing/2014/main" id="{3F7BC9DF-AB45-A9A0-EE2C-1931A568F06D}"/>
              </a:ext>
            </a:extLst>
          </p:cNvPr>
          <p:cNvCxnSpPr>
            <a:cxnSpLocks/>
            <a:stCxn id="16" idx="1"/>
            <a:endCxn id="45" idx="6"/>
          </p:cNvCxnSpPr>
          <p:nvPr/>
        </p:nvCxnSpPr>
        <p:spPr>
          <a:xfrm flipH="1" flipV="1">
            <a:off x="9460615" y="3996338"/>
            <a:ext cx="1533793" cy="1896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" name="Straight Connector 2151">
            <a:extLst>
              <a:ext uri="{FF2B5EF4-FFF2-40B4-BE49-F238E27FC236}">
                <a16:creationId xmlns:a16="http://schemas.microsoft.com/office/drawing/2014/main" id="{A79DEE25-2BBC-6202-EA32-2347352DB9B5}"/>
              </a:ext>
            </a:extLst>
          </p:cNvPr>
          <p:cNvCxnSpPr>
            <a:cxnSpLocks/>
            <a:stCxn id="16" idx="0"/>
            <a:endCxn id="23" idx="6"/>
          </p:cNvCxnSpPr>
          <p:nvPr/>
        </p:nvCxnSpPr>
        <p:spPr>
          <a:xfrm flipH="1" flipV="1">
            <a:off x="9209890" y="3471145"/>
            <a:ext cx="2070230" cy="592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7" name="Straight Connector 2156">
            <a:extLst>
              <a:ext uri="{FF2B5EF4-FFF2-40B4-BE49-F238E27FC236}">
                <a16:creationId xmlns:a16="http://schemas.microsoft.com/office/drawing/2014/main" id="{BB7CC245-FB19-7586-4AAC-ECA6D85AFC35}"/>
              </a:ext>
            </a:extLst>
          </p:cNvPr>
          <p:cNvCxnSpPr>
            <a:cxnSpLocks/>
            <a:stCxn id="12" idx="1"/>
            <a:endCxn id="17" idx="1"/>
          </p:cNvCxnSpPr>
          <p:nvPr/>
        </p:nvCxnSpPr>
        <p:spPr>
          <a:xfrm flipV="1">
            <a:off x="5487096" y="2321321"/>
            <a:ext cx="2177411" cy="18646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0E122E-A20D-843C-08A4-8B73A3DF9470}"/>
              </a:ext>
            </a:extLst>
          </p:cNvPr>
          <p:cNvCxnSpPr>
            <a:cxnSpLocks/>
            <a:stCxn id="12" idx="3"/>
            <a:endCxn id="18" idx="3"/>
          </p:cNvCxnSpPr>
          <p:nvPr/>
        </p:nvCxnSpPr>
        <p:spPr>
          <a:xfrm>
            <a:off x="5487096" y="4776604"/>
            <a:ext cx="3417219" cy="18140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7BED38-C333-F707-5EE5-75B42E2BB21E}"/>
              </a:ext>
            </a:extLst>
          </p:cNvPr>
          <p:cNvCxnSpPr>
            <a:cxnSpLocks/>
            <a:stCxn id="17" idx="7"/>
            <a:endCxn id="16" idx="7"/>
          </p:cNvCxnSpPr>
          <p:nvPr/>
        </p:nvCxnSpPr>
        <p:spPr>
          <a:xfrm>
            <a:off x="8235930" y="2321321"/>
            <a:ext cx="3329901" cy="18646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229540-2031-EB98-3C3F-3883FA067D67}"/>
              </a:ext>
            </a:extLst>
          </p:cNvPr>
          <p:cNvCxnSpPr>
            <a:cxnSpLocks/>
            <a:stCxn id="18" idx="5"/>
            <a:endCxn id="16" idx="5"/>
          </p:cNvCxnSpPr>
          <p:nvPr/>
        </p:nvCxnSpPr>
        <p:spPr>
          <a:xfrm flipV="1">
            <a:off x="9475738" y="4776604"/>
            <a:ext cx="2090093" cy="18140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D0B05CE-F91F-E233-F942-17A6A9C69D2E}"/>
              </a:ext>
            </a:extLst>
          </p:cNvPr>
          <p:cNvSpPr txBox="1"/>
          <p:nvPr/>
        </p:nvSpPr>
        <p:spPr>
          <a:xfrm>
            <a:off x="363478" y="5262707"/>
            <a:ext cx="626645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Equivalent view of the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Players take turns coloring </a:t>
            </a:r>
            <a:r>
              <a:rPr lang="en-US" sz="1600" b="1">
                <a:solidFill>
                  <a:schemeClr val="bg1"/>
                </a:solidFill>
              </a:rPr>
              <a:t>nodes</a:t>
            </a:r>
            <a:r>
              <a:rPr lang="en-US" sz="1600">
                <a:solidFill>
                  <a:schemeClr val="bg1"/>
                </a:solidFill>
              </a:rPr>
              <a:t> </a:t>
            </a:r>
            <a:r>
              <a:rPr lang="en-US" sz="1600">
                <a:solidFill>
                  <a:schemeClr val="accent5"/>
                </a:solidFill>
              </a:rPr>
              <a:t>red</a:t>
            </a:r>
            <a:r>
              <a:rPr lang="en-US" sz="1600">
                <a:solidFill>
                  <a:schemeClr val="bg1"/>
                </a:solidFill>
              </a:rPr>
              <a:t> or </a:t>
            </a:r>
            <a:r>
              <a:rPr lang="en-US" sz="1600">
                <a:solidFill>
                  <a:schemeClr val="accent1"/>
                </a:solidFill>
              </a:rPr>
              <a:t>blue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5"/>
                </a:solidFill>
              </a:rPr>
              <a:t>Red</a:t>
            </a:r>
            <a:r>
              <a:rPr lang="en-US" sz="1600">
                <a:solidFill>
                  <a:schemeClr val="bg1"/>
                </a:solidFill>
              </a:rPr>
              <a:t> tries to build a path of red nodes from </a:t>
            </a:r>
            <a:r>
              <a:rPr lang="en-US" sz="1600">
                <a:solidFill>
                  <a:schemeClr val="accent5"/>
                </a:solidFill>
              </a:rPr>
              <a:t>Red start </a:t>
            </a:r>
            <a:r>
              <a:rPr lang="en-US" sz="1600">
                <a:solidFill>
                  <a:schemeClr val="bg1"/>
                </a:solidFill>
              </a:rPr>
              <a:t>to </a:t>
            </a:r>
            <a:r>
              <a:rPr lang="en-US" sz="1600">
                <a:solidFill>
                  <a:schemeClr val="accent5"/>
                </a:solidFill>
              </a:rPr>
              <a:t>Red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1"/>
                </a:solidFill>
              </a:rPr>
              <a:t>Blue</a:t>
            </a:r>
            <a:r>
              <a:rPr lang="en-US" sz="1600">
                <a:solidFill>
                  <a:schemeClr val="bg1"/>
                </a:solidFill>
              </a:rPr>
              <a:t> tries to build a path of red nodes from </a:t>
            </a:r>
            <a:r>
              <a:rPr lang="en-US" sz="1600">
                <a:solidFill>
                  <a:schemeClr val="accent1"/>
                </a:solidFill>
              </a:rPr>
              <a:t>Blue start </a:t>
            </a:r>
            <a:r>
              <a:rPr lang="en-US" sz="1600">
                <a:solidFill>
                  <a:schemeClr val="bg1"/>
                </a:solidFill>
              </a:rPr>
              <a:t>to </a:t>
            </a:r>
            <a:r>
              <a:rPr lang="en-US" sz="1600">
                <a:solidFill>
                  <a:schemeClr val="accent1"/>
                </a:solidFill>
              </a:rPr>
              <a:t>Blue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accent5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225529-DD72-495C-F1F6-DA92285DE99B}"/>
              </a:ext>
            </a:extLst>
          </p:cNvPr>
          <p:cNvCxnSpPr>
            <a:cxnSpLocks/>
            <a:stCxn id="20" idx="3"/>
            <a:endCxn id="41" idx="7"/>
          </p:cNvCxnSpPr>
          <p:nvPr/>
        </p:nvCxnSpPr>
        <p:spPr>
          <a:xfrm flipH="1">
            <a:off x="7111877" y="3563513"/>
            <a:ext cx="194952" cy="3404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1FEABB2A-5BE1-556B-9EF7-81A400654323}"/>
              </a:ext>
            </a:extLst>
          </p:cNvPr>
          <p:cNvCxnSpPr>
            <a:cxnSpLocks/>
            <a:stCxn id="55" idx="3"/>
            <a:endCxn id="47" idx="7"/>
          </p:cNvCxnSpPr>
          <p:nvPr/>
        </p:nvCxnSpPr>
        <p:spPr>
          <a:xfrm flipH="1">
            <a:off x="9760950" y="4995951"/>
            <a:ext cx="163094" cy="266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FC8A43A-544D-79A4-42EA-9A44910FA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159" y="2395900"/>
            <a:ext cx="3486150" cy="24003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56B3DD3-DFAC-3CB8-6759-B3780A5DFD0C}"/>
              </a:ext>
            </a:extLst>
          </p:cNvPr>
          <p:cNvSpPr/>
          <p:nvPr/>
        </p:nvSpPr>
        <p:spPr>
          <a:xfrm>
            <a:off x="8054109" y="2697018"/>
            <a:ext cx="1136515" cy="3602182"/>
          </a:xfrm>
          <a:custGeom>
            <a:avLst/>
            <a:gdLst>
              <a:gd name="connsiteX0" fmla="*/ 0 w 1136515"/>
              <a:gd name="connsiteY0" fmla="*/ 0 h 3602182"/>
              <a:gd name="connsiteX1" fmla="*/ 101600 w 1136515"/>
              <a:gd name="connsiteY1" fmla="*/ 64655 h 3602182"/>
              <a:gd name="connsiteX2" fmla="*/ 193964 w 1136515"/>
              <a:gd name="connsiteY2" fmla="*/ 249382 h 3602182"/>
              <a:gd name="connsiteX3" fmla="*/ 258618 w 1136515"/>
              <a:gd name="connsiteY3" fmla="*/ 277091 h 3602182"/>
              <a:gd name="connsiteX4" fmla="*/ 314036 w 1136515"/>
              <a:gd name="connsiteY4" fmla="*/ 471055 h 3602182"/>
              <a:gd name="connsiteX5" fmla="*/ 443346 w 1136515"/>
              <a:gd name="connsiteY5" fmla="*/ 628073 h 3602182"/>
              <a:gd name="connsiteX6" fmla="*/ 406400 w 1136515"/>
              <a:gd name="connsiteY6" fmla="*/ 886691 h 3602182"/>
              <a:gd name="connsiteX7" fmla="*/ 332509 w 1136515"/>
              <a:gd name="connsiteY7" fmla="*/ 969818 h 3602182"/>
              <a:gd name="connsiteX8" fmla="*/ 193964 w 1136515"/>
              <a:gd name="connsiteY8" fmla="*/ 1228437 h 3602182"/>
              <a:gd name="connsiteX9" fmla="*/ 175491 w 1136515"/>
              <a:gd name="connsiteY9" fmla="*/ 1348509 h 3602182"/>
              <a:gd name="connsiteX10" fmla="*/ 138546 w 1136515"/>
              <a:gd name="connsiteY10" fmla="*/ 1413164 h 3602182"/>
              <a:gd name="connsiteX11" fmla="*/ 147782 w 1136515"/>
              <a:gd name="connsiteY11" fmla="*/ 1450109 h 3602182"/>
              <a:gd name="connsiteX12" fmla="*/ 341746 w 1136515"/>
              <a:gd name="connsiteY12" fmla="*/ 1514764 h 3602182"/>
              <a:gd name="connsiteX13" fmla="*/ 434109 w 1136515"/>
              <a:gd name="connsiteY13" fmla="*/ 1708727 h 3602182"/>
              <a:gd name="connsiteX14" fmla="*/ 471055 w 1136515"/>
              <a:gd name="connsiteY14" fmla="*/ 1773382 h 3602182"/>
              <a:gd name="connsiteX15" fmla="*/ 535709 w 1136515"/>
              <a:gd name="connsiteY15" fmla="*/ 1838037 h 3602182"/>
              <a:gd name="connsiteX16" fmla="*/ 600364 w 1136515"/>
              <a:gd name="connsiteY16" fmla="*/ 1921164 h 3602182"/>
              <a:gd name="connsiteX17" fmla="*/ 674255 w 1136515"/>
              <a:gd name="connsiteY17" fmla="*/ 2115127 h 3602182"/>
              <a:gd name="connsiteX18" fmla="*/ 738909 w 1136515"/>
              <a:gd name="connsiteY18" fmla="*/ 2216727 h 3602182"/>
              <a:gd name="connsiteX19" fmla="*/ 858982 w 1136515"/>
              <a:gd name="connsiteY19" fmla="*/ 2336800 h 3602182"/>
              <a:gd name="connsiteX20" fmla="*/ 923636 w 1136515"/>
              <a:gd name="connsiteY20" fmla="*/ 2364509 h 3602182"/>
              <a:gd name="connsiteX21" fmla="*/ 1006764 w 1136515"/>
              <a:gd name="connsiteY21" fmla="*/ 2530764 h 3602182"/>
              <a:gd name="connsiteX22" fmla="*/ 1071418 w 1136515"/>
              <a:gd name="connsiteY22" fmla="*/ 2549237 h 3602182"/>
              <a:gd name="connsiteX23" fmla="*/ 1136073 w 1136515"/>
              <a:gd name="connsiteY23" fmla="*/ 2909455 h 3602182"/>
              <a:gd name="connsiteX24" fmla="*/ 1099127 w 1136515"/>
              <a:gd name="connsiteY24" fmla="*/ 3288146 h 3602182"/>
              <a:gd name="connsiteX25" fmla="*/ 1099127 w 1136515"/>
              <a:gd name="connsiteY25" fmla="*/ 3602182 h 360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36515" h="3602182">
                <a:moveTo>
                  <a:pt x="0" y="0"/>
                </a:moveTo>
                <a:cubicBezTo>
                  <a:pt x="37428" y="16040"/>
                  <a:pt x="80189" y="24892"/>
                  <a:pt x="101600" y="64655"/>
                </a:cubicBezTo>
                <a:cubicBezTo>
                  <a:pt x="156905" y="167366"/>
                  <a:pt x="93147" y="148565"/>
                  <a:pt x="193964" y="249382"/>
                </a:cubicBezTo>
                <a:cubicBezTo>
                  <a:pt x="210544" y="265962"/>
                  <a:pt x="237067" y="267855"/>
                  <a:pt x="258618" y="277091"/>
                </a:cubicBezTo>
                <a:cubicBezTo>
                  <a:pt x="277091" y="341746"/>
                  <a:pt x="262982" y="427295"/>
                  <a:pt x="314036" y="471055"/>
                </a:cubicBezTo>
                <a:cubicBezTo>
                  <a:pt x="409170" y="552597"/>
                  <a:pt x="363452" y="502526"/>
                  <a:pt x="443346" y="628073"/>
                </a:cubicBezTo>
                <a:cubicBezTo>
                  <a:pt x="431031" y="714279"/>
                  <a:pt x="433265" y="803857"/>
                  <a:pt x="406400" y="886691"/>
                </a:cubicBezTo>
                <a:cubicBezTo>
                  <a:pt x="394963" y="921956"/>
                  <a:pt x="349955" y="937106"/>
                  <a:pt x="332509" y="969818"/>
                </a:cubicBezTo>
                <a:cubicBezTo>
                  <a:pt x="175131" y="1264902"/>
                  <a:pt x="339539" y="1082860"/>
                  <a:pt x="193964" y="1228437"/>
                </a:cubicBezTo>
                <a:cubicBezTo>
                  <a:pt x="187806" y="1268461"/>
                  <a:pt x="187127" y="1309722"/>
                  <a:pt x="175491" y="1348509"/>
                </a:cubicBezTo>
                <a:cubicBezTo>
                  <a:pt x="168358" y="1372284"/>
                  <a:pt x="145077" y="1389217"/>
                  <a:pt x="138546" y="1413164"/>
                </a:cubicBezTo>
                <a:cubicBezTo>
                  <a:pt x="135206" y="1425411"/>
                  <a:pt x="136428" y="1444432"/>
                  <a:pt x="147782" y="1450109"/>
                </a:cubicBezTo>
                <a:cubicBezTo>
                  <a:pt x="208739" y="1480588"/>
                  <a:pt x="341746" y="1514764"/>
                  <a:pt x="341746" y="1514764"/>
                </a:cubicBezTo>
                <a:cubicBezTo>
                  <a:pt x="457215" y="1630233"/>
                  <a:pt x="371601" y="1521203"/>
                  <a:pt x="434109" y="1708727"/>
                </a:cubicBezTo>
                <a:cubicBezTo>
                  <a:pt x="441959" y="1732275"/>
                  <a:pt x="455816" y="1753789"/>
                  <a:pt x="471055" y="1773382"/>
                </a:cubicBezTo>
                <a:cubicBezTo>
                  <a:pt x="552116" y="1877603"/>
                  <a:pt x="426212" y="1650327"/>
                  <a:pt x="535709" y="1838037"/>
                </a:cubicBezTo>
                <a:cubicBezTo>
                  <a:pt x="585732" y="1923792"/>
                  <a:pt x="532527" y="1887246"/>
                  <a:pt x="600364" y="1921164"/>
                </a:cubicBezTo>
                <a:cubicBezTo>
                  <a:pt x="624994" y="1985818"/>
                  <a:pt x="648560" y="2050888"/>
                  <a:pt x="674255" y="2115127"/>
                </a:cubicBezTo>
                <a:cubicBezTo>
                  <a:pt x="687800" y="2148991"/>
                  <a:pt x="716982" y="2192364"/>
                  <a:pt x="738909" y="2216727"/>
                </a:cubicBezTo>
                <a:cubicBezTo>
                  <a:pt x="776774" y="2258800"/>
                  <a:pt x="806956" y="2314503"/>
                  <a:pt x="858982" y="2336800"/>
                </a:cubicBezTo>
                <a:lnTo>
                  <a:pt x="923636" y="2364509"/>
                </a:lnTo>
                <a:cubicBezTo>
                  <a:pt x="941224" y="2405546"/>
                  <a:pt x="981774" y="2505774"/>
                  <a:pt x="1006764" y="2530764"/>
                </a:cubicBezTo>
                <a:cubicBezTo>
                  <a:pt x="1022613" y="2546613"/>
                  <a:pt x="1049867" y="2543079"/>
                  <a:pt x="1071418" y="2549237"/>
                </a:cubicBezTo>
                <a:cubicBezTo>
                  <a:pt x="1092970" y="2669310"/>
                  <a:pt x="1131502" y="2787549"/>
                  <a:pt x="1136073" y="2909455"/>
                </a:cubicBezTo>
                <a:cubicBezTo>
                  <a:pt x="1140826" y="3036196"/>
                  <a:pt x="1105882" y="3161496"/>
                  <a:pt x="1099127" y="3288146"/>
                </a:cubicBezTo>
                <a:cubicBezTo>
                  <a:pt x="1093552" y="3392676"/>
                  <a:pt x="1099127" y="3497503"/>
                  <a:pt x="1099127" y="3602182"/>
                </a:cubicBezTo>
              </a:path>
            </a:pathLst>
          </a:cu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F6D8C-959E-C915-EAE5-5AB1D7A11A19}"/>
              </a:ext>
            </a:extLst>
          </p:cNvPr>
          <p:cNvSpPr txBox="1"/>
          <p:nvPr/>
        </p:nvSpPr>
        <p:spPr>
          <a:xfrm>
            <a:off x="9710240" y="2412211"/>
            <a:ext cx="1111202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Red wins</a:t>
            </a:r>
          </a:p>
        </p:txBody>
      </p:sp>
    </p:spTree>
    <p:extLst>
      <p:ext uri="{BB962C8B-B14F-4D97-AF65-F5344CB8AC3E}">
        <p14:creationId xmlns:p14="http://schemas.microsoft.com/office/powerpoint/2010/main" val="340838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1A4F85FF-176F-0125-EE43-8406DA734742}"/>
              </a:ext>
            </a:extLst>
          </p:cNvPr>
          <p:cNvCxnSpPr>
            <a:cxnSpLocks/>
            <a:stCxn id="33" idx="3"/>
            <a:endCxn id="46" idx="7"/>
          </p:cNvCxnSpPr>
          <p:nvPr/>
        </p:nvCxnSpPr>
        <p:spPr>
          <a:xfrm flipH="1">
            <a:off x="9198761" y="4548037"/>
            <a:ext cx="370855" cy="71467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A61826-9E63-309D-01D7-275F97A404DE}"/>
              </a:ext>
            </a:extLst>
          </p:cNvPr>
          <p:cNvCxnSpPr>
            <a:cxnSpLocks/>
            <a:stCxn id="21" idx="3"/>
            <a:endCxn id="39" idx="7"/>
          </p:cNvCxnSpPr>
          <p:nvPr/>
        </p:nvCxnSpPr>
        <p:spPr>
          <a:xfrm flipH="1">
            <a:off x="7485129" y="3563514"/>
            <a:ext cx="369422" cy="79978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id="{ADFBF1E4-9111-4565-74A9-EEBD0B5A424C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7151504" y="3996338"/>
            <a:ext cx="203852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A38BB8-5FD2-8261-08AF-2C708AFB74B8}"/>
              </a:ext>
            </a:extLst>
          </p:cNvPr>
          <p:cNvCxnSpPr>
            <a:cxnSpLocks/>
            <a:stCxn id="22" idx="3"/>
            <a:endCxn id="51" idx="7"/>
          </p:cNvCxnSpPr>
          <p:nvPr/>
        </p:nvCxnSpPr>
        <p:spPr>
          <a:xfrm flipH="1">
            <a:off x="7796696" y="3563513"/>
            <a:ext cx="620044" cy="12373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A89E26F-1212-DAE7-359F-A9498E199465}"/>
              </a:ext>
            </a:extLst>
          </p:cNvPr>
          <p:cNvCxnSpPr>
            <a:stCxn id="19" idx="6"/>
            <a:endCxn id="23" idx="2"/>
          </p:cNvCxnSpPr>
          <p:nvPr/>
        </p:nvCxnSpPr>
        <p:spPr>
          <a:xfrm>
            <a:off x="6885992" y="3471145"/>
            <a:ext cx="205331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2C099580-F8A6-7B55-065A-16485DEC84D6}"/>
              </a:ext>
            </a:extLst>
          </p:cNvPr>
          <p:cNvCxnSpPr>
            <a:cxnSpLocks/>
            <a:stCxn id="48" idx="0"/>
            <a:endCxn id="23" idx="4"/>
          </p:cNvCxnSpPr>
          <p:nvPr/>
        </p:nvCxnSpPr>
        <p:spPr>
          <a:xfrm flipH="1" flipV="1">
            <a:off x="9074596" y="3601773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D241A3-73D6-9573-8CB1-7FE0829EB4A2}"/>
              </a:ext>
            </a:extLst>
          </p:cNvPr>
          <p:cNvCxnSpPr>
            <a:cxnSpLocks/>
            <a:stCxn id="19" idx="4"/>
            <a:endCxn id="49" idx="0"/>
          </p:cNvCxnSpPr>
          <p:nvPr/>
        </p:nvCxnSpPr>
        <p:spPr>
          <a:xfrm>
            <a:off x="6750698" y="3601773"/>
            <a:ext cx="1200953" cy="16226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0C1F58A9-D6F3-1DD4-BEF7-5AAF2B42D24C}"/>
              </a:ext>
            </a:extLst>
          </p:cNvPr>
          <p:cNvCxnSpPr>
            <a:cxnSpLocks/>
            <a:stCxn id="49" idx="6"/>
            <a:endCxn id="48" idx="2"/>
          </p:cNvCxnSpPr>
          <p:nvPr/>
        </p:nvCxnSpPr>
        <p:spPr>
          <a:xfrm>
            <a:off x="8086945" y="5355077"/>
            <a:ext cx="200523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1" name="Straight Connector 2080">
            <a:extLst>
              <a:ext uri="{FF2B5EF4-FFF2-40B4-BE49-F238E27FC236}">
                <a16:creationId xmlns:a16="http://schemas.microsoft.com/office/drawing/2014/main" id="{0E0FB6F6-CDD6-BD60-7041-6F20E251E0E8}"/>
              </a:ext>
            </a:extLst>
          </p:cNvPr>
          <p:cNvCxnSpPr>
            <a:cxnSpLocks/>
            <a:stCxn id="21" idx="4"/>
            <a:endCxn id="46" idx="0"/>
          </p:cNvCxnSpPr>
          <p:nvPr/>
        </p:nvCxnSpPr>
        <p:spPr>
          <a:xfrm>
            <a:off x="7950218" y="3601774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9C545111-A987-2486-050E-6FEF90B4C4D4}"/>
              </a:ext>
            </a:extLst>
          </p:cNvPr>
          <p:cNvCxnSpPr>
            <a:cxnSpLocks/>
            <a:stCxn id="39" idx="6"/>
            <a:endCxn id="33" idx="2"/>
          </p:cNvCxnSpPr>
          <p:nvPr/>
        </p:nvCxnSpPr>
        <p:spPr>
          <a:xfrm>
            <a:off x="7524756" y="4455668"/>
            <a:ext cx="200523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ED0064-7E32-9B02-1FFF-C20868A718E2}"/>
              </a:ext>
            </a:extLst>
          </p:cNvPr>
          <p:cNvCxnSpPr>
            <a:cxnSpLocks/>
            <a:stCxn id="45" idx="3"/>
            <a:endCxn id="50" idx="7"/>
          </p:cNvCxnSpPr>
          <p:nvPr/>
        </p:nvCxnSpPr>
        <p:spPr>
          <a:xfrm flipH="1">
            <a:off x="8684649" y="4088706"/>
            <a:ext cx="545005" cy="11740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Straight Connector 2083">
            <a:extLst>
              <a:ext uri="{FF2B5EF4-FFF2-40B4-BE49-F238E27FC236}">
                <a16:creationId xmlns:a16="http://schemas.microsoft.com/office/drawing/2014/main" id="{13396FB4-0778-24AA-6D2F-5BE0298433D7}"/>
              </a:ext>
            </a:extLst>
          </p:cNvPr>
          <p:cNvCxnSpPr>
            <a:cxnSpLocks/>
            <a:stCxn id="22" idx="4"/>
            <a:endCxn id="47" idx="0"/>
          </p:cNvCxnSpPr>
          <p:nvPr/>
        </p:nvCxnSpPr>
        <p:spPr>
          <a:xfrm>
            <a:off x="8512407" y="3601773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DA195FC8-8989-3282-9B98-BB7983D6691D}"/>
              </a:ext>
            </a:extLst>
          </p:cNvPr>
          <p:cNvCxnSpPr>
            <a:cxnSpLocks/>
            <a:stCxn id="51" idx="6"/>
            <a:endCxn id="55" idx="2"/>
          </p:cNvCxnSpPr>
          <p:nvPr/>
        </p:nvCxnSpPr>
        <p:spPr>
          <a:xfrm>
            <a:off x="7836323" y="4893227"/>
            <a:ext cx="2048094" cy="103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6912CD15-1D07-5044-8BC1-48D903B94C50}"/>
              </a:ext>
            </a:extLst>
          </p:cNvPr>
          <p:cNvCxnSpPr>
            <a:cxnSpLocks/>
            <a:stCxn id="20" idx="4"/>
            <a:endCxn id="50" idx="0"/>
          </p:cNvCxnSpPr>
          <p:nvPr/>
        </p:nvCxnSpPr>
        <p:spPr>
          <a:xfrm>
            <a:off x="7402496" y="3601773"/>
            <a:ext cx="118648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806883-C550-B4EC-9C3F-F3BAFA583677}"/>
              </a:ext>
            </a:extLst>
          </p:cNvPr>
          <p:cNvCxnSpPr>
            <a:cxnSpLocks/>
            <a:stCxn id="23" idx="3"/>
            <a:endCxn id="49" idx="7"/>
          </p:cNvCxnSpPr>
          <p:nvPr/>
        </p:nvCxnSpPr>
        <p:spPr>
          <a:xfrm flipH="1">
            <a:off x="8047318" y="3563513"/>
            <a:ext cx="931611" cy="16991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93D1D5-00C9-A8E6-B208-9031C40C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07" y="-155864"/>
            <a:ext cx="10625229" cy="1147053"/>
          </a:xfrm>
        </p:spPr>
        <p:txBody>
          <a:bodyPr/>
          <a:lstStyle/>
          <a:p>
            <a:r>
              <a:rPr lang="en-US"/>
              <a:t>Hex is draw-free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BDA82-828D-B895-DEF6-FA02B407CF57}"/>
              </a:ext>
            </a:extLst>
          </p:cNvPr>
          <p:cNvSpPr txBox="1"/>
          <p:nvPr/>
        </p:nvSpPr>
        <p:spPr>
          <a:xfrm>
            <a:off x="2285234" y="1046138"/>
            <a:ext cx="7806944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The Hex Theorem, Part 2:</a:t>
            </a:r>
          </a:p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Once all hexes have been colored, either </a:t>
            </a:r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>
                <a:solidFill>
                  <a:schemeClr val="bg1"/>
                </a:solidFill>
              </a:rPr>
              <a:t> wins or </a:t>
            </a:r>
            <a:r>
              <a:rPr lang="en-US" b="1">
                <a:solidFill>
                  <a:schemeClr val="accent1"/>
                </a:solidFill>
              </a:rPr>
              <a:t>blue</a:t>
            </a:r>
            <a:r>
              <a:rPr lang="en-US">
                <a:solidFill>
                  <a:schemeClr val="bg1"/>
                </a:solidFill>
              </a:rPr>
              <a:t> wins.  (No ties.)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7FE090-A4A5-1276-2FFB-9E113DFC40BA}"/>
              </a:ext>
            </a:extLst>
          </p:cNvPr>
          <p:cNvSpPr/>
          <p:nvPr/>
        </p:nvSpPr>
        <p:spPr>
          <a:xfrm>
            <a:off x="5368750" y="4063676"/>
            <a:ext cx="808115" cy="835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Blue start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6B39FC-0BE8-563C-B284-132549738761}"/>
              </a:ext>
            </a:extLst>
          </p:cNvPr>
          <p:cNvSpPr/>
          <p:nvPr/>
        </p:nvSpPr>
        <p:spPr>
          <a:xfrm>
            <a:off x="10876062" y="4063676"/>
            <a:ext cx="808115" cy="835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Blue end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3C15E-2D1D-4B2B-9CB8-5092E6195C5E}"/>
              </a:ext>
            </a:extLst>
          </p:cNvPr>
          <p:cNvSpPr/>
          <p:nvPr/>
        </p:nvSpPr>
        <p:spPr>
          <a:xfrm>
            <a:off x="7546161" y="2199002"/>
            <a:ext cx="808115" cy="83524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Red start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43C327-E814-4385-3A60-0FCEBDDA4235}"/>
              </a:ext>
            </a:extLst>
          </p:cNvPr>
          <p:cNvSpPr/>
          <p:nvPr/>
        </p:nvSpPr>
        <p:spPr>
          <a:xfrm>
            <a:off x="8785969" y="5877750"/>
            <a:ext cx="808115" cy="83524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Red end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C1D529-3E9E-7CA9-E38C-B362F419B4D3}"/>
              </a:ext>
            </a:extLst>
          </p:cNvPr>
          <p:cNvSpPr/>
          <p:nvPr/>
        </p:nvSpPr>
        <p:spPr>
          <a:xfrm>
            <a:off x="6615404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ED60D6-CDD2-D6A0-891A-6B326FB9A0A6}"/>
              </a:ext>
            </a:extLst>
          </p:cNvPr>
          <p:cNvSpPr/>
          <p:nvPr/>
        </p:nvSpPr>
        <p:spPr>
          <a:xfrm>
            <a:off x="7267202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1E20123-D777-C301-DFE3-EC6E1B1D9C9C}"/>
              </a:ext>
            </a:extLst>
          </p:cNvPr>
          <p:cNvSpPr/>
          <p:nvPr/>
        </p:nvSpPr>
        <p:spPr>
          <a:xfrm>
            <a:off x="7814924" y="3340517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D0DFF4-A12B-A67B-4ABE-96EBD042BD3C}"/>
              </a:ext>
            </a:extLst>
          </p:cNvPr>
          <p:cNvSpPr/>
          <p:nvPr/>
        </p:nvSpPr>
        <p:spPr>
          <a:xfrm>
            <a:off x="8377113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675593-465E-7ED8-3B6E-A162073CB732}"/>
              </a:ext>
            </a:extLst>
          </p:cNvPr>
          <p:cNvSpPr/>
          <p:nvPr/>
        </p:nvSpPr>
        <p:spPr>
          <a:xfrm>
            <a:off x="8939302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B690F1-AABB-E24C-E233-EEB7DB7BD386}"/>
              </a:ext>
            </a:extLst>
          </p:cNvPr>
          <p:cNvSpPr/>
          <p:nvPr/>
        </p:nvSpPr>
        <p:spPr>
          <a:xfrm>
            <a:off x="8365984" y="4324933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410FB8-9AFF-05AE-C576-C9FC62EC2DA4}"/>
              </a:ext>
            </a:extLst>
          </p:cNvPr>
          <p:cNvSpPr/>
          <p:nvPr/>
        </p:nvSpPr>
        <p:spPr>
          <a:xfrm>
            <a:off x="8942073" y="4324933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3E9436-2D0E-3611-143B-4D1CA593737C}"/>
              </a:ext>
            </a:extLst>
          </p:cNvPr>
          <p:cNvSpPr/>
          <p:nvPr/>
        </p:nvSpPr>
        <p:spPr>
          <a:xfrm>
            <a:off x="9529989" y="4325040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C68149A-7667-80EF-6E0A-86E02905EBFB}"/>
              </a:ext>
            </a:extLst>
          </p:cNvPr>
          <p:cNvSpPr/>
          <p:nvPr/>
        </p:nvSpPr>
        <p:spPr>
          <a:xfrm>
            <a:off x="7254168" y="432503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48ABAD2-A2C5-A662-13BF-4CBE1BE83337}"/>
              </a:ext>
            </a:extLst>
          </p:cNvPr>
          <p:cNvSpPr/>
          <p:nvPr/>
        </p:nvSpPr>
        <p:spPr>
          <a:xfrm>
            <a:off x="7859824" y="4325087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9AC054-8FFA-6AE2-12A5-D429F5B932CF}"/>
              </a:ext>
            </a:extLst>
          </p:cNvPr>
          <p:cNvSpPr/>
          <p:nvPr/>
        </p:nvSpPr>
        <p:spPr>
          <a:xfrm>
            <a:off x="6880916" y="3865710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8CDC41-8525-3096-6AB9-6F475B22ADA4}"/>
              </a:ext>
            </a:extLst>
          </p:cNvPr>
          <p:cNvSpPr/>
          <p:nvPr/>
        </p:nvSpPr>
        <p:spPr>
          <a:xfrm>
            <a:off x="7538772" y="3865710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E0A634-4DCC-E14E-115C-88D89F403EB6}"/>
              </a:ext>
            </a:extLst>
          </p:cNvPr>
          <p:cNvSpPr/>
          <p:nvPr/>
        </p:nvSpPr>
        <p:spPr>
          <a:xfrm>
            <a:off x="8065642" y="3865708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36BA0F-3AAF-244D-7B5B-EF4FA31AB2FD}"/>
              </a:ext>
            </a:extLst>
          </p:cNvPr>
          <p:cNvSpPr/>
          <p:nvPr/>
        </p:nvSpPr>
        <p:spPr>
          <a:xfrm>
            <a:off x="8656336" y="386570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F70E2D-F047-4DBC-A41B-CFB69F8FA126}"/>
              </a:ext>
            </a:extLst>
          </p:cNvPr>
          <p:cNvSpPr/>
          <p:nvPr/>
        </p:nvSpPr>
        <p:spPr>
          <a:xfrm>
            <a:off x="9190027" y="386570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4D9B3F-3967-AF5E-9119-DABBCCC0EDD4}"/>
              </a:ext>
            </a:extLst>
          </p:cNvPr>
          <p:cNvSpPr/>
          <p:nvPr/>
        </p:nvSpPr>
        <p:spPr>
          <a:xfrm>
            <a:off x="8967800" y="5224450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9C3DD1B-AD65-1016-36F8-F394B28842AA}"/>
              </a:ext>
            </a:extLst>
          </p:cNvPr>
          <p:cNvSpPr/>
          <p:nvPr/>
        </p:nvSpPr>
        <p:spPr>
          <a:xfrm>
            <a:off x="9529989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BF0BFF2-0AA1-F9CD-D8F6-383D748BCC07}"/>
              </a:ext>
            </a:extLst>
          </p:cNvPr>
          <p:cNvSpPr/>
          <p:nvPr/>
        </p:nvSpPr>
        <p:spPr>
          <a:xfrm>
            <a:off x="10092178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9598078-BB93-0B45-045F-A2E41A7E012A}"/>
              </a:ext>
            </a:extLst>
          </p:cNvPr>
          <p:cNvSpPr/>
          <p:nvPr/>
        </p:nvSpPr>
        <p:spPr>
          <a:xfrm>
            <a:off x="7816357" y="5224448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9D454D8-7ECF-E0DD-9660-0B4E1B4B9008}"/>
              </a:ext>
            </a:extLst>
          </p:cNvPr>
          <p:cNvSpPr/>
          <p:nvPr/>
        </p:nvSpPr>
        <p:spPr>
          <a:xfrm>
            <a:off x="8453688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926074-A1CD-F78B-BBC0-72DFCD00598F}"/>
              </a:ext>
            </a:extLst>
          </p:cNvPr>
          <p:cNvSpPr/>
          <p:nvPr/>
        </p:nvSpPr>
        <p:spPr>
          <a:xfrm>
            <a:off x="7565735" y="4762598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0F30AF-F77B-EF93-632A-BBF059C9B2FE}"/>
              </a:ext>
            </a:extLst>
          </p:cNvPr>
          <p:cNvSpPr/>
          <p:nvPr/>
        </p:nvSpPr>
        <p:spPr>
          <a:xfrm>
            <a:off x="8167205" y="477649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AB316D-59FE-69A0-41AD-AB7E1EE2D646}"/>
              </a:ext>
            </a:extLst>
          </p:cNvPr>
          <p:cNvSpPr/>
          <p:nvPr/>
        </p:nvSpPr>
        <p:spPr>
          <a:xfrm>
            <a:off x="8732521" y="476352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1982AE-F9F4-0A8A-0E2A-C201A6924E32}"/>
              </a:ext>
            </a:extLst>
          </p:cNvPr>
          <p:cNvSpPr/>
          <p:nvPr/>
        </p:nvSpPr>
        <p:spPr>
          <a:xfrm>
            <a:off x="9275665" y="476511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2F0085-022E-9ED5-C037-7B6F82AE6709}"/>
              </a:ext>
            </a:extLst>
          </p:cNvPr>
          <p:cNvSpPr/>
          <p:nvPr/>
        </p:nvSpPr>
        <p:spPr>
          <a:xfrm>
            <a:off x="9884417" y="4772954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1" name="Straight Connector 2090">
            <a:extLst>
              <a:ext uri="{FF2B5EF4-FFF2-40B4-BE49-F238E27FC236}">
                <a16:creationId xmlns:a16="http://schemas.microsoft.com/office/drawing/2014/main" id="{EAB3B6AA-7409-5B11-B2DE-53160009B0CF}"/>
              </a:ext>
            </a:extLst>
          </p:cNvPr>
          <p:cNvCxnSpPr>
            <a:cxnSpLocks/>
            <a:stCxn id="19" idx="7"/>
            <a:endCxn id="17" idx="2"/>
          </p:cNvCxnSpPr>
          <p:nvPr/>
        </p:nvCxnSpPr>
        <p:spPr>
          <a:xfrm flipV="1">
            <a:off x="6846365" y="2616626"/>
            <a:ext cx="699796" cy="7621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Straight Connector 2093">
            <a:extLst>
              <a:ext uri="{FF2B5EF4-FFF2-40B4-BE49-F238E27FC236}">
                <a16:creationId xmlns:a16="http://schemas.microsoft.com/office/drawing/2014/main" id="{1DB9D7EE-5F77-CB15-2B8A-AC125627BC95}"/>
              </a:ext>
            </a:extLst>
          </p:cNvPr>
          <p:cNvCxnSpPr>
            <a:cxnSpLocks/>
            <a:stCxn id="20" idx="0"/>
            <a:endCxn id="17" idx="3"/>
          </p:cNvCxnSpPr>
          <p:nvPr/>
        </p:nvCxnSpPr>
        <p:spPr>
          <a:xfrm flipV="1">
            <a:off x="7402496" y="2911930"/>
            <a:ext cx="262011" cy="4285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" name="Straight Connector 2098">
            <a:extLst>
              <a:ext uri="{FF2B5EF4-FFF2-40B4-BE49-F238E27FC236}">
                <a16:creationId xmlns:a16="http://schemas.microsoft.com/office/drawing/2014/main" id="{D7C861A2-225E-AACD-FCAC-62A61D66CD36}"/>
              </a:ext>
            </a:extLst>
          </p:cNvPr>
          <p:cNvCxnSpPr>
            <a:cxnSpLocks/>
            <a:stCxn id="21" idx="0"/>
            <a:endCxn id="17" idx="4"/>
          </p:cNvCxnSpPr>
          <p:nvPr/>
        </p:nvCxnSpPr>
        <p:spPr>
          <a:xfrm flipV="1">
            <a:off x="7950218" y="3034249"/>
            <a:ext cx="1" cy="3062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2" name="Straight Connector 2101">
            <a:extLst>
              <a:ext uri="{FF2B5EF4-FFF2-40B4-BE49-F238E27FC236}">
                <a16:creationId xmlns:a16="http://schemas.microsoft.com/office/drawing/2014/main" id="{CE92264F-7015-444C-7D9B-B56813F91E00}"/>
              </a:ext>
            </a:extLst>
          </p:cNvPr>
          <p:cNvCxnSpPr>
            <a:cxnSpLocks/>
            <a:stCxn id="22" idx="0"/>
            <a:endCxn id="17" idx="5"/>
          </p:cNvCxnSpPr>
          <p:nvPr/>
        </p:nvCxnSpPr>
        <p:spPr>
          <a:xfrm flipH="1" flipV="1">
            <a:off x="8235930" y="2911930"/>
            <a:ext cx="276477" cy="4285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5" name="Straight Connector 2104">
            <a:extLst>
              <a:ext uri="{FF2B5EF4-FFF2-40B4-BE49-F238E27FC236}">
                <a16:creationId xmlns:a16="http://schemas.microsoft.com/office/drawing/2014/main" id="{EB43E0CB-C501-2708-32F0-C709F4824B61}"/>
              </a:ext>
            </a:extLst>
          </p:cNvPr>
          <p:cNvCxnSpPr>
            <a:cxnSpLocks/>
            <a:stCxn id="23" idx="1"/>
            <a:endCxn id="17" idx="6"/>
          </p:cNvCxnSpPr>
          <p:nvPr/>
        </p:nvCxnSpPr>
        <p:spPr>
          <a:xfrm flipH="1" flipV="1">
            <a:off x="8354276" y="2616626"/>
            <a:ext cx="624653" cy="7621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9" name="Straight Connector 2108">
            <a:extLst>
              <a:ext uri="{FF2B5EF4-FFF2-40B4-BE49-F238E27FC236}">
                <a16:creationId xmlns:a16="http://schemas.microsoft.com/office/drawing/2014/main" id="{DE06B6E4-BBBB-126F-FE64-FA2009630DDE}"/>
              </a:ext>
            </a:extLst>
          </p:cNvPr>
          <p:cNvCxnSpPr>
            <a:cxnSpLocks/>
            <a:stCxn id="12" idx="0"/>
            <a:endCxn id="19" idx="2"/>
          </p:cNvCxnSpPr>
          <p:nvPr/>
        </p:nvCxnSpPr>
        <p:spPr>
          <a:xfrm flipV="1">
            <a:off x="5772808" y="3471145"/>
            <a:ext cx="842596" cy="592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2" name="Straight Connector 2111">
            <a:extLst>
              <a:ext uri="{FF2B5EF4-FFF2-40B4-BE49-F238E27FC236}">
                <a16:creationId xmlns:a16="http://schemas.microsoft.com/office/drawing/2014/main" id="{7326E281-B450-7359-3973-1C4E0956ECD8}"/>
              </a:ext>
            </a:extLst>
          </p:cNvPr>
          <p:cNvCxnSpPr>
            <a:cxnSpLocks/>
            <a:stCxn id="12" idx="7"/>
            <a:endCxn id="41" idx="2"/>
          </p:cNvCxnSpPr>
          <p:nvPr/>
        </p:nvCxnSpPr>
        <p:spPr>
          <a:xfrm flipV="1">
            <a:off x="6058519" y="3996339"/>
            <a:ext cx="822397" cy="1896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5" name="Straight Connector 2114">
            <a:extLst>
              <a:ext uri="{FF2B5EF4-FFF2-40B4-BE49-F238E27FC236}">
                <a16:creationId xmlns:a16="http://schemas.microsoft.com/office/drawing/2014/main" id="{E27F9951-29DE-6BFD-6109-C3DB3ACBACDD}"/>
              </a:ext>
            </a:extLst>
          </p:cNvPr>
          <p:cNvCxnSpPr>
            <a:cxnSpLocks/>
            <a:stCxn id="12" idx="6"/>
            <a:endCxn id="39" idx="2"/>
          </p:cNvCxnSpPr>
          <p:nvPr/>
        </p:nvCxnSpPr>
        <p:spPr>
          <a:xfrm flipV="1">
            <a:off x="6176865" y="4455668"/>
            <a:ext cx="1077303" cy="256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Straight Connector 2117">
            <a:extLst>
              <a:ext uri="{FF2B5EF4-FFF2-40B4-BE49-F238E27FC236}">
                <a16:creationId xmlns:a16="http://schemas.microsoft.com/office/drawing/2014/main" id="{EDA6CB66-C5D5-F804-C11E-3103D2266AC6}"/>
              </a:ext>
            </a:extLst>
          </p:cNvPr>
          <p:cNvCxnSpPr>
            <a:cxnSpLocks/>
            <a:stCxn id="12" idx="5"/>
            <a:endCxn id="51" idx="2"/>
          </p:cNvCxnSpPr>
          <p:nvPr/>
        </p:nvCxnSpPr>
        <p:spPr>
          <a:xfrm>
            <a:off x="6058519" y="4776604"/>
            <a:ext cx="1507216" cy="1166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1" name="Straight Connector 2120">
            <a:extLst>
              <a:ext uri="{FF2B5EF4-FFF2-40B4-BE49-F238E27FC236}">
                <a16:creationId xmlns:a16="http://schemas.microsoft.com/office/drawing/2014/main" id="{12183070-0DEE-878A-0FE7-6AA3F7FA38F9}"/>
              </a:ext>
            </a:extLst>
          </p:cNvPr>
          <p:cNvCxnSpPr>
            <a:cxnSpLocks/>
            <a:stCxn id="12" idx="4"/>
            <a:endCxn id="49" idx="2"/>
          </p:cNvCxnSpPr>
          <p:nvPr/>
        </p:nvCxnSpPr>
        <p:spPr>
          <a:xfrm>
            <a:off x="5772808" y="4898923"/>
            <a:ext cx="2043549" cy="4561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4" name="Straight Connector 2123">
            <a:extLst>
              <a:ext uri="{FF2B5EF4-FFF2-40B4-BE49-F238E27FC236}">
                <a16:creationId xmlns:a16="http://schemas.microsoft.com/office/drawing/2014/main" id="{3ECC51A7-2D9B-348D-89C9-F661D653A36F}"/>
              </a:ext>
            </a:extLst>
          </p:cNvPr>
          <p:cNvCxnSpPr>
            <a:cxnSpLocks/>
            <a:stCxn id="49" idx="4"/>
            <a:endCxn id="18" idx="2"/>
          </p:cNvCxnSpPr>
          <p:nvPr/>
        </p:nvCxnSpPr>
        <p:spPr>
          <a:xfrm>
            <a:off x="7951651" y="5485705"/>
            <a:ext cx="834318" cy="8096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7" name="Straight Connector 2126">
            <a:extLst>
              <a:ext uri="{FF2B5EF4-FFF2-40B4-BE49-F238E27FC236}">
                <a16:creationId xmlns:a16="http://schemas.microsoft.com/office/drawing/2014/main" id="{7957938A-EE9C-3A3F-3E0C-677A5A977695}"/>
              </a:ext>
            </a:extLst>
          </p:cNvPr>
          <p:cNvCxnSpPr>
            <a:cxnSpLocks/>
            <a:stCxn id="50" idx="4"/>
            <a:endCxn id="18" idx="1"/>
          </p:cNvCxnSpPr>
          <p:nvPr/>
        </p:nvCxnSpPr>
        <p:spPr>
          <a:xfrm>
            <a:off x="8588982" y="5485706"/>
            <a:ext cx="315333" cy="514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0" name="Straight Connector 2129">
            <a:extLst>
              <a:ext uri="{FF2B5EF4-FFF2-40B4-BE49-F238E27FC236}">
                <a16:creationId xmlns:a16="http://schemas.microsoft.com/office/drawing/2014/main" id="{6471BD04-C75E-8B85-AB48-61DFA44DE61A}"/>
              </a:ext>
            </a:extLst>
          </p:cNvPr>
          <p:cNvCxnSpPr>
            <a:cxnSpLocks/>
            <a:stCxn id="46" idx="4"/>
            <a:endCxn id="18" idx="0"/>
          </p:cNvCxnSpPr>
          <p:nvPr/>
        </p:nvCxnSpPr>
        <p:spPr>
          <a:xfrm>
            <a:off x="9103094" y="5485707"/>
            <a:ext cx="86933" cy="3920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3" name="Straight Connector 2132">
            <a:extLst>
              <a:ext uri="{FF2B5EF4-FFF2-40B4-BE49-F238E27FC236}">
                <a16:creationId xmlns:a16="http://schemas.microsoft.com/office/drawing/2014/main" id="{F1D8FEAD-C539-C90F-B6F8-99112E96536B}"/>
              </a:ext>
            </a:extLst>
          </p:cNvPr>
          <p:cNvCxnSpPr>
            <a:cxnSpLocks/>
            <a:stCxn id="47" idx="4"/>
            <a:endCxn id="18" idx="7"/>
          </p:cNvCxnSpPr>
          <p:nvPr/>
        </p:nvCxnSpPr>
        <p:spPr>
          <a:xfrm flipH="1">
            <a:off x="9475738" y="5485706"/>
            <a:ext cx="189545" cy="514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6" name="Straight Connector 2135">
            <a:extLst>
              <a:ext uri="{FF2B5EF4-FFF2-40B4-BE49-F238E27FC236}">
                <a16:creationId xmlns:a16="http://schemas.microsoft.com/office/drawing/2014/main" id="{E5682871-EDAE-4333-2BF2-F87985EB3C95}"/>
              </a:ext>
            </a:extLst>
          </p:cNvPr>
          <p:cNvCxnSpPr>
            <a:cxnSpLocks/>
            <a:stCxn id="48" idx="4"/>
            <a:endCxn id="18" idx="6"/>
          </p:cNvCxnSpPr>
          <p:nvPr/>
        </p:nvCxnSpPr>
        <p:spPr>
          <a:xfrm flipH="1">
            <a:off x="9594084" y="5485706"/>
            <a:ext cx="633388" cy="8096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" name="Straight Connector 2138">
            <a:extLst>
              <a:ext uri="{FF2B5EF4-FFF2-40B4-BE49-F238E27FC236}">
                <a16:creationId xmlns:a16="http://schemas.microsoft.com/office/drawing/2014/main" id="{EEDCEB68-3548-62C4-97BB-07BC810020EB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0362766" y="4903582"/>
            <a:ext cx="917353" cy="4514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3" name="Straight Connector 2142">
            <a:extLst>
              <a:ext uri="{FF2B5EF4-FFF2-40B4-BE49-F238E27FC236}">
                <a16:creationId xmlns:a16="http://schemas.microsoft.com/office/drawing/2014/main" id="{6C599588-55F4-8CCD-0FAC-8687CA4FC861}"/>
              </a:ext>
            </a:extLst>
          </p:cNvPr>
          <p:cNvCxnSpPr>
            <a:cxnSpLocks/>
            <a:stCxn id="16" idx="3"/>
            <a:endCxn id="55" idx="6"/>
          </p:cNvCxnSpPr>
          <p:nvPr/>
        </p:nvCxnSpPr>
        <p:spPr>
          <a:xfrm flipH="1">
            <a:off x="10155005" y="4776604"/>
            <a:ext cx="839403" cy="12697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6" name="Straight Connector 2145">
            <a:extLst>
              <a:ext uri="{FF2B5EF4-FFF2-40B4-BE49-F238E27FC236}">
                <a16:creationId xmlns:a16="http://schemas.microsoft.com/office/drawing/2014/main" id="{E185A4AD-6138-D298-7909-5F4592BEB6F1}"/>
              </a:ext>
            </a:extLst>
          </p:cNvPr>
          <p:cNvCxnSpPr>
            <a:cxnSpLocks/>
            <a:stCxn id="16" idx="2"/>
            <a:endCxn id="33" idx="6"/>
          </p:cNvCxnSpPr>
          <p:nvPr/>
        </p:nvCxnSpPr>
        <p:spPr>
          <a:xfrm flipH="1" flipV="1">
            <a:off x="9800577" y="4455669"/>
            <a:ext cx="1075485" cy="25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9" name="Straight Connector 2148">
            <a:extLst>
              <a:ext uri="{FF2B5EF4-FFF2-40B4-BE49-F238E27FC236}">
                <a16:creationId xmlns:a16="http://schemas.microsoft.com/office/drawing/2014/main" id="{3F7BC9DF-AB45-A9A0-EE2C-1931A568F06D}"/>
              </a:ext>
            </a:extLst>
          </p:cNvPr>
          <p:cNvCxnSpPr>
            <a:cxnSpLocks/>
            <a:stCxn id="16" idx="1"/>
            <a:endCxn id="45" idx="6"/>
          </p:cNvCxnSpPr>
          <p:nvPr/>
        </p:nvCxnSpPr>
        <p:spPr>
          <a:xfrm flipH="1" flipV="1">
            <a:off x="9460615" y="3996338"/>
            <a:ext cx="1533793" cy="1896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" name="Straight Connector 2151">
            <a:extLst>
              <a:ext uri="{FF2B5EF4-FFF2-40B4-BE49-F238E27FC236}">
                <a16:creationId xmlns:a16="http://schemas.microsoft.com/office/drawing/2014/main" id="{A79DEE25-2BBC-6202-EA32-2347352DB9B5}"/>
              </a:ext>
            </a:extLst>
          </p:cNvPr>
          <p:cNvCxnSpPr>
            <a:cxnSpLocks/>
            <a:stCxn id="16" idx="0"/>
            <a:endCxn id="23" idx="6"/>
          </p:cNvCxnSpPr>
          <p:nvPr/>
        </p:nvCxnSpPr>
        <p:spPr>
          <a:xfrm flipH="1" flipV="1">
            <a:off x="9209890" y="3471145"/>
            <a:ext cx="2070230" cy="592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7" name="Straight Connector 2156">
            <a:extLst>
              <a:ext uri="{FF2B5EF4-FFF2-40B4-BE49-F238E27FC236}">
                <a16:creationId xmlns:a16="http://schemas.microsoft.com/office/drawing/2014/main" id="{BB7CC245-FB19-7586-4AAC-ECA6D85AFC35}"/>
              </a:ext>
            </a:extLst>
          </p:cNvPr>
          <p:cNvCxnSpPr>
            <a:cxnSpLocks/>
            <a:stCxn id="12" idx="1"/>
            <a:endCxn id="17" idx="1"/>
          </p:cNvCxnSpPr>
          <p:nvPr/>
        </p:nvCxnSpPr>
        <p:spPr>
          <a:xfrm flipV="1">
            <a:off x="5487096" y="2321321"/>
            <a:ext cx="2177411" cy="18646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0E122E-A20D-843C-08A4-8B73A3DF9470}"/>
              </a:ext>
            </a:extLst>
          </p:cNvPr>
          <p:cNvCxnSpPr>
            <a:cxnSpLocks/>
            <a:stCxn id="12" idx="3"/>
            <a:endCxn id="18" idx="3"/>
          </p:cNvCxnSpPr>
          <p:nvPr/>
        </p:nvCxnSpPr>
        <p:spPr>
          <a:xfrm>
            <a:off x="5487096" y="4776604"/>
            <a:ext cx="3417219" cy="18140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7BED38-C333-F707-5EE5-75B42E2BB21E}"/>
              </a:ext>
            </a:extLst>
          </p:cNvPr>
          <p:cNvCxnSpPr>
            <a:cxnSpLocks/>
            <a:stCxn id="17" idx="7"/>
            <a:endCxn id="16" idx="7"/>
          </p:cNvCxnSpPr>
          <p:nvPr/>
        </p:nvCxnSpPr>
        <p:spPr>
          <a:xfrm>
            <a:off x="8235930" y="2321321"/>
            <a:ext cx="3329901" cy="18646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229540-2031-EB98-3C3F-3883FA067D67}"/>
              </a:ext>
            </a:extLst>
          </p:cNvPr>
          <p:cNvCxnSpPr>
            <a:cxnSpLocks/>
            <a:stCxn id="18" idx="5"/>
            <a:endCxn id="16" idx="5"/>
          </p:cNvCxnSpPr>
          <p:nvPr/>
        </p:nvCxnSpPr>
        <p:spPr>
          <a:xfrm flipV="1">
            <a:off x="9475738" y="4776604"/>
            <a:ext cx="2090093" cy="18140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225529-DD72-495C-F1F6-DA92285DE99B}"/>
              </a:ext>
            </a:extLst>
          </p:cNvPr>
          <p:cNvCxnSpPr>
            <a:cxnSpLocks/>
            <a:stCxn id="20" idx="3"/>
            <a:endCxn id="41" idx="7"/>
          </p:cNvCxnSpPr>
          <p:nvPr/>
        </p:nvCxnSpPr>
        <p:spPr>
          <a:xfrm flipH="1">
            <a:off x="7111877" y="3563513"/>
            <a:ext cx="194952" cy="3404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1FEABB2A-5BE1-556B-9EF7-81A400654323}"/>
              </a:ext>
            </a:extLst>
          </p:cNvPr>
          <p:cNvCxnSpPr>
            <a:cxnSpLocks/>
            <a:stCxn id="55" idx="3"/>
            <a:endCxn id="47" idx="7"/>
          </p:cNvCxnSpPr>
          <p:nvPr/>
        </p:nvCxnSpPr>
        <p:spPr>
          <a:xfrm flipH="1">
            <a:off x="9760950" y="4995951"/>
            <a:ext cx="163094" cy="266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68032E-944C-7E22-030D-E06EB64F8EA2}"/>
              </a:ext>
            </a:extLst>
          </p:cNvPr>
          <p:cNvCxnSpPr/>
          <p:nvPr/>
        </p:nvCxnSpPr>
        <p:spPr>
          <a:xfrm>
            <a:off x="6363855" y="2911930"/>
            <a:ext cx="482510" cy="32079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DB27FCE-969A-7F3A-7D06-824D50A8F2ED}"/>
              </a:ext>
            </a:extLst>
          </p:cNvPr>
          <p:cNvSpPr txBox="1"/>
          <p:nvPr/>
        </p:nvSpPr>
        <p:spPr>
          <a:xfrm>
            <a:off x="471055" y="2687782"/>
            <a:ext cx="4305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(Once all hexes are colored)</a:t>
            </a:r>
            <a:r>
              <a:rPr lang="en-US" sz="1400">
                <a:solidFill>
                  <a:schemeClr val="bg1"/>
                </a:solidFill>
              </a:rPr>
              <a:t> walk through the game board, entering on the (start, start) edge, and using gateway edges with (</a:t>
            </a:r>
            <a:r>
              <a:rPr lang="en-US" sz="1400" b="1">
                <a:solidFill>
                  <a:schemeClr val="accent5"/>
                </a:solidFill>
              </a:rPr>
              <a:t>red,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b="1">
                <a:solidFill>
                  <a:schemeClr val="accent1"/>
                </a:solidFill>
              </a:rPr>
              <a:t>blue</a:t>
            </a:r>
            <a:r>
              <a:rPr lang="en-US" sz="1400" b="1">
                <a:solidFill>
                  <a:schemeClr val="bg1"/>
                </a:solidFill>
              </a:rPr>
              <a:t>) endpoints.</a:t>
            </a:r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29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1A4F85FF-176F-0125-EE43-8406DA734742}"/>
              </a:ext>
            </a:extLst>
          </p:cNvPr>
          <p:cNvCxnSpPr>
            <a:cxnSpLocks/>
            <a:stCxn id="33" idx="3"/>
            <a:endCxn id="46" idx="7"/>
          </p:cNvCxnSpPr>
          <p:nvPr/>
        </p:nvCxnSpPr>
        <p:spPr>
          <a:xfrm flipH="1">
            <a:off x="9198761" y="4548037"/>
            <a:ext cx="370855" cy="71467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A61826-9E63-309D-01D7-275F97A404DE}"/>
              </a:ext>
            </a:extLst>
          </p:cNvPr>
          <p:cNvCxnSpPr>
            <a:cxnSpLocks/>
            <a:stCxn id="21" idx="3"/>
            <a:endCxn id="39" idx="7"/>
          </p:cNvCxnSpPr>
          <p:nvPr/>
        </p:nvCxnSpPr>
        <p:spPr>
          <a:xfrm flipH="1">
            <a:off x="7485129" y="3563514"/>
            <a:ext cx="369422" cy="79978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id="{ADFBF1E4-9111-4565-74A9-EEBD0B5A424C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7151504" y="3996338"/>
            <a:ext cx="203852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A38BB8-5FD2-8261-08AF-2C708AFB74B8}"/>
              </a:ext>
            </a:extLst>
          </p:cNvPr>
          <p:cNvCxnSpPr>
            <a:cxnSpLocks/>
            <a:stCxn id="22" idx="3"/>
            <a:endCxn id="51" idx="7"/>
          </p:cNvCxnSpPr>
          <p:nvPr/>
        </p:nvCxnSpPr>
        <p:spPr>
          <a:xfrm flipH="1">
            <a:off x="7796696" y="3563513"/>
            <a:ext cx="620044" cy="12373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A89E26F-1212-DAE7-359F-A9498E199465}"/>
              </a:ext>
            </a:extLst>
          </p:cNvPr>
          <p:cNvCxnSpPr>
            <a:stCxn id="19" idx="6"/>
            <a:endCxn id="23" idx="2"/>
          </p:cNvCxnSpPr>
          <p:nvPr/>
        </p:nvCxnSpPr>
        <p:spPr>
          <a:xfrm>
            <a:off x="6885992" y="3471145"/>
            <a:ext cx="205331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2C099580-F8A6-7B55-065A-16485DEC84D6}"/>
              </a:ext>
            </a:extLst>
          </p:cNvPr>
          <p:cNvCxnSpPr>
            <a:cxnSpLocks/>
            <a:stCxn id="48" idx="0"/>
            <a:endCxn id="23" idx="4"/>
          </p:cNvCxnSpPr>
          <p:nvPr/>
        </p:nvCxnSpPr>
        <p:spPr>
          <a:xfrm flipH="1" flipV="1">
            <a:off x="9074596" y="3601773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D241A3-73D6-9573-8CB1-7FE0829EB4A2}"/>
              </a:ext>
            </a:extLst>
          </p:cNvPr>
          <p:cNvCxnSpPr>
            <a:cxnSpLocks/>
            <a:stCxn id="19" idx="4"/>
            <a:endCxn id="49" idx="0"/>
          </p:cNvCxnSpPr>
          <p:nvPr/>
        </p:nvCxnSpPr>
        <p:spPr>
          <a:xfrm>
            <a:off x="6750698" y="3601773"/>
            <a:ext cx="1200953" cy="16226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0C1F58A9-D6F3-1DD4-BEF7-5AAF2B42D24C}"/>
              </a:ext>
            </a:extLst>
          </p:cNvPr>
          <p:cNvCxnSpPr>
            <a:cxnSpLocks/>
            <a:stCxn id="49" idx="6"/>
            <a:endCxn id="48" idx="2"/>
          </p:cNvCxnSpPr>
          <p:nvPr/>
        </p:nvCxnSpPr>
        <p:spPr>
          <a:xfrm>
            <a:off x="8086945" y="5355077"/>
            <a:ext cx="200523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1" name="Straight Connector 2080">
            <a:extLst>
              <a:ext uri="{FF2B5EF4-FFF2-40B4-BE49-F238E27FC236}">
                <a16:creationId xmlns:a16="http://schemas.microsoft.com/office/drawing/2014/main" id="{0E0FB6F6-CDD6-BD60-7041-6F20E251E0E8}"/>
              </a:ext>
            </a:extLst>
          </p:cNvPr>
          <p:cNvCxnSpPr>
            <a:cxnSpLocks/>
            <a:stCxn id="21" idx="4"/>
            <a:endCxn id="46" idx="0"/>
          </p:cNvCxnSpPr>
          <p:nvPr/>
        </p:nvCxnSpPr>
        <p:spPr>
          <a:xfrm>
            <a:off x="7950218" y="3601774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9C545111-A987-2486-050E-6FEF90B4C4D4}"/>
              </a:ext>
            </a:extLst>
          </p:cNvPr>
          <p:cNvCxnSpPr>
            <a:cxnSpLocks/>
            <a:stCxn id="39" idx="6"/>
            <a:endCxn id="33" idx="2"/>
          </p:cNvCxnSpPr>
          <p:nvPr/>
        </p:nvCxnSpPr>
        <p:spPr>
          <a:xfrm>
            <a:off x="7524756" y="4455668"/>
            <a:ext cx="200523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ED0064-7E32-9B02-1FFF-C20868A718E2}"/>
              </a:ext>
            </a:extLst>
          </p:cNvPr>
          <p:cNvCxnSpPr>
            <a:cxnSpLocks/>
            <a:stCxn id="45" idx="3"/>
            <a:endCxn id="50" idx="7"/>
          </p:cNvCxnSpPr>
          <p:nvPr/>
        </p:nvCxnSpPr>
        <p:spPr>
          <a:xfrm flipH="1">
            <a:off x="8684649" y="4088706"/>
            <a:ext cx="545005" cy="11740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Straight Connector 2083">
            <a:extLst>
              <a:ext uri="{FF2B5EF4-FFF2-40B4-BE49-F238E27FC236}">
                <a16:creationId xmlns:a16="http://schemas.microsoft.com/office/drawing/2014/main" id="{13396FB4-0778-24AA-6D2F-5BE0298433D7}"/>
              </a:ext>
            </a:extLst>
          </p:cNvPr>
          <p:cNvCxnSpPr>
            <a:cxnSpLocks/>
            <a:stCxn id="22" idx="4"/>
            <a:endCxn id="47" idx="0"/>
          </p:cNvCxnSpPr>
          <p:nvPr/>
        </p:nvCxnSpPr>
        <p:spPr>
          <a:xfrm>
            <a:off x="8512407" y="3601773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DA195FC8-8989-3282-9B98-BB7983D6691D}"/>
              </a:ext>
            </a:extLst>
          </p:cNvPr>
          <p:cNvCxnSpPr>
            <a:cxnSpLocks/>
            <a:stCxn id="51" idx="6"/>
            <a:endCxn id="55" idx="2"/>
          </p:cNvCxnSpPr>
          <p:nvPr/>
        </p:nvCxnSpPr>
        <p:spPr>
          <a:xfrm>
            <a:off x="7836323" y="4893227"/>
            <a:ext cx="2048094" cy="103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6912CD15-1D07-5044-8BC1-48D903B94C50}"/>
              </a:ext>
            </a:extLst>
          </p:cNvPr>
          <p:cNvCxnSpPr>
            <a:cxnSpLocks/>
            <a:stCxn id="20" idx="4"/>
            <a:endCxn id="50" idx="0"/>
          </p:cNvCxnSpPr>
          <p:nvPr/>
        </p:nvCxnSpPr>
        <p:spPr>
          <a:xfrm>
            <a:off x="7402496" y="3601773"/>
            <a:ext cx="118648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806883-C550-B4EC-9C3F-F3BAFA583677}"/>
              </a:ext>
            </a:extLst>
          </p:cNvPr>
          <p:cNvCxnSpPr>
            <a:cxnSpLocks/>
            <a:stCxn id="23" idx="3"/>
            <a:endCxn id="49" idx="7"/>
          </p:cNvCxnSpPr>
          <p:nvPr/>
        </p:nvCxnSpPr>
        <p:spPr>
          <a:xfrm flipH="1">
            <a:off x="8047318" y="3563513"/>
            <a:ext cx="931611" cy="16991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93D1D5-00C9-A8E6-B208-9031C40C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07" y="-155864"/>
            <a:ext cx="10625229" cy="1147053"/>
          </a:xfrm>
        </p:spPr>
        <p:txBody>
          <a:bodyPr/>
          <a:lstStyle/>
          <a:p>
            <a:r>
              <a:rPr lang="en-US"/>
              <a:t>Hex is draw-free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BDA82-828D-B895-DEF6-FA02B407CF57}"/>
              </a:ext>
            </a:extLst>
          </p:cNvPr>
          <p:cNvSpPr txBox="1"/>
          <p:nvPr/>
        </p:nvSpPr>
        <p:spPr>
          <a:xfrm>
            <a:off x="2285234" y="1046138"/>
            <a:ext cx="7806944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The Hex Theorem, Part 2:</a:t>
            </a:r>
          </a:p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Once all hexes have been colored, either </a:t>
            </a:r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>
                <a:solidFill>
                  <a:schemeClr val="bg1"/>
                </a:solidFill>
              </a:rPr>
              <a:t> wins or </a:t>
            </a:r>
            <a:r>
              <a:rPr lang="en-US" b="1">
                <a:solidFill>
                  <a:schemeClr val="accent1"/>
                </a:solidFill>
              </a:rPr>
              <a:t>blue</a:t>
            </a:r>
            <a:r>
              <a:rPr lang="en-US">
                <a:solidFill>
                  <a:schemeClr val="bg1"/>
                </a:solidFill>
              </a:rPr>
              <a:t> wins.  (No ties.)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7FE090-A4A5-1276-2FFB-9E113DFC40BA}"/>
              </a:ext>
            </a:extLst>
          </p:cNvPr>
          <p:cNvSpPr/>
          <p:nvPr/>
        </p:nvSpPr>
        <p:spPr>
          <a:xfrm>
            <a:off x="5368750" y="4063676"/>
            <a:ext cx="808115" cy="835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Blue start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6B39FC-0BE8-563C-B284-132549738761}"/>
              </a:ext>
            </a:extLst>
          </p:cNvPr>
          <p:cNvSpPr/>
          <p:nvPr/>
        </p:nvSpPr>
        <p:spPr>
          <a:xfrm>
            <a:off x="10876062" y="4063676"/>
            <a:ext cx="808115" cy="835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Blue end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3C15E-2D1D-4B2B-9CB8-5092E6195C5E}"/>
              </a:ext>
            </a:extLst>
          </p:cNvPr>
          <p:cNvSpPr/>
          <p:nvPr/>
        </p:nvSpPr>
        <p:spPr>
          <a:xfrm>
            <a:off x="7546161" y="2199002"/>
            <a:ext cx="808115" cy="83524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Red start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43C327-E814-4385-3A60-0FCEBDDA4235}"/>
              </a:ext>
            </a:extLst>
          </p:cNvPr>
          <p:cNvSpPr/>
          <p:nvPr/>
        </p:nvSpPr>
        <p:spPr>
          <a:xfrm>
            <a:off x="8785969" y="5877750"/>
            <a:ext cx="808115" cy="83524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Red end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C1D529-3E9E-7CA9-E38C-B362F419B4D3}"/>
              </a:ext>
            </a:extLst>
          </p:cNvPr>
          <p:cNvSpPr/>
          <p:nvPr/>
        </p:nvSpPr>
        <p:spPr>
          <a:xfrm>
            <a:off x="6615404" y="3340516"/>
            <a:ext cx="270588" cy="261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ED60D6-CDD2-D6A0-891A-6B326FB9A0A6}"/>
              </a:ext>
            </a:extLst>
          </p:cNvPr>
          <p:cNvSpPr/>
          <p:nvPr/>
        </p:nvSpPr>
        <p:spPr>
          <a:xfrm>
            <a:off x="7267202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1E20123-D777-C301-DFE3-EC6E1B1D9C9C}"/>
              </a:ext>
            </a:extLst>
          </p:cNvPr>
          <p:cNvSpPr/>
          <p:nvPr/>
        </p:nvSpPr>
        <p:spPr>
          <a:xfrm>
            <a:off x="7814924" y="3340517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D0DFF4-A12B-A67B-4ABE-96EBD042BD3C}"/>
              </a:ext>
            </a:extLst>
          </p:cNvPr>
          <p:cNvSpPr/>
          <p:nvPr/>
        </p:nvSpPr>
        <p:spPr>
          <a:xfrm>
            <a:off x="8377113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675593-465E-7ED8-3B6E-A162073CB732}"/>
              </a:ext>
            </a:extLst>
          </p:cNvPr>
          <p:cNvSpPr/>
          <p:nvPr/>
        </p:nvSpPr>
        <p:spPr>
          <a:xfrm>
            <a:off x="8939302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B690F1-AABB-E24C-E233-EEB7DB7BD386}"/>
              </a:ext>
            </a:extLst>
          </p:cNvPr>
          <p:cNvSpPr/>
          <p:nvPr/>
        </p:nvSpPr>
        <p:spPr>
          <a:xfrm>
            <a:off x="8365984" y="4324933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410FB8-9AFF-05AE-C576-C9FC62EC2DA4}"/>
              </a:ext>
            </a:extLst>
          </p:cNvPr>
          <p:cNvSpPr/>
          <p:nvPr/>
        </p:nvSpPr>
        <p:spPr>
          <a:xfrm>
            <a:off x="8942073" y="4324933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3E9436-2D0E-3611-143B-4D1CA593737C}"/>
              </a:ext>
            </a:extLst>
          </p:cNvPr>
          <p:cNvSpPr/>
          <p:nvPr/>
        </p:nvSpPr>
        <p:spPr>
          <a:xfrm>
            <a:off x="9529989" y="4325040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C68149A-7667-80EF-6E0A-86E02905EBFB}"/>
              </a:ext>
            </a:extLst>
          </p:cNvPr>
          <p:cNvSpPr/>
          <p:nvPr/>
        </p:nvSpPr>
        <p:spPr>
          <a:xfrm>
            <a:off x="7254168" y="432503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48ABAD2-A2C5-A662-13BF-4CBE1BE83337}"/>
              </a:ext>
            </a:extLst>
          </p:cNvPr>
          <p:cNvSpPr/>
          <p:nvPr/>
        </p:nvSpPr>
        <p:spPr>
          <a:xfrm>
            <a:off x="7859824" y="4325087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9AC054-8FFA-6AE2-12A5-D429F5B932CF}"/>
              </a:ext>
            </a:extLst>
          </p:cNvPr>
          <p:cNvSpPr/>
          <p:nvPr/>
        </p:nvSpPr>
        <p:spPr>
          <a:xfrm>
            <a:off x="6880916" y="3865710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8CDC41-8525-3096-6AB9-6F475B22ADA4}"/>
              </a:ext>
            </a:extLst>
          </p:cNvPr>
          <p:cNvSpPr/>
          <p:nvPr/>
        </p:nvSpPr>
        <p:spPr>
          <a:xfrm>
            <a:off x="7538772" y="3865710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E0A634-4DCC-E14E-115C-88D89F403EB6}"/>
              </a:ext>
            </a:extLst>
          </p:cNvPr>
          <p:cNvSpPr/>
          <p:nvPr/>
        </p:nvSpPr>
        <p:spPr>
          <a:xfrm>
            <a:off x="8065642" y="3865708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36BA0F-3AAF-244D-7B5B-EF4FA31AB2FD}"/>
              </a:ext>
            </a:extLst>
          </p:cNvPr>
          <p:cNvSpPr/>
          <p:nvPr/>
        </p:nvSpPr>
        <p:spPr>
          <a:xfrm>
            <a:off x="8656336" y="386570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F70E2D-F047-4DBC-A41B-CFB69F8FA126}"/>
              </a:ext>
            </a:extLst>
          </p:cNvPr>
          <p:cNvSpPr/>
          <p:nvPr/>
        </p:nvSpPr>
        <p:spPr>
          <a:xfrm>
            <a:off x="9190027" y="386570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4D9B3F-3967-AF5E-9119-DABBCCC0EDD4}"/>
              </a:ext>
            </a:extLst>
          </p:cNvPr>
          <p:cNvSpPr/>
          <p:nvPr/>
        </p:nvSpPr>
        <p:spPr>
          <a:xfrm>
            <a:off x="8967800" y="5224450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9C3DD1B-AD65-1016-36F8-F394B28842AA}"/>
              </a:ext>
            </a:extLst>
          </p:cNvPr>
          <p:cNvSpPr/>
          <p:nvPr/>
        </p:nvSpPr>
        <p:spPr>
          <a:xfrm>
            <a:off x="9529989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BF0BFF2-0AA1-F9CD-D8F6-383D748BCC07}"/>
              </a:ext>
            </a:extLst>
          </p:cNvPr>
          <p:cNvSpPr/>
          <p:nvPr/>
        </p:nvSpPr>
        <p:spPr>
          <a:xfrm>
            <a:off x="10092178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9598078-BB93-0B45-045F-A2E41A7E012A}"/>
              </a:ext>
            </a:extLst>
          </p:cNvPr>
          <p:cNvSpPr/>
          <p:nvPr/>
        </p:nvSpPr>
        <p:spPr>
          <a:xfrm>
            <a:off x="7816357" y="5224448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9D454D8-7ECF-E0DD-9660-0B4E1B4B9008}"/>
              </a:ext>
            </a:extLst>
          </p:cNvPr>
          <p:cNvSpPr/>
          <p:nvPr/>
        </p:nvSpPr>
        <p:spPr>
          <a:xfrm>
            <a:off x="8453688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926074-A1CD-F78B-BBC0-72DFCD00598F}"/>
              </a:ext>
            </a:extLst>
          </p:cNvPr>
          <p:cNvSpPr/>
          <p:nvPr/>
        </p:nvSpPr>
        <p:spPr>
          <a:xfrm>
            <a:off x="7565735" y="4762598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0F30AF-F77B-EF93-632A-BBF059C9B2FE}"/>
              </a:ext>
            </a:extLst>
          </p:cNvPr>
          <p:cNvSpPr/>
          <p:nvPr/>
        </p:nvSpPr>
        <p:spPr>
          <a:xfrm>
            <a:off x="8167205" y="477649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AB316D-59FE-69A0-41AD-AB7E1EE2D646}"/>
              </a:ext>
            </a:extLst>
          </p:cNvPr>
          <p:cNvSpPr/>
          <p:nvPr/>
        </p:nvSpPr>
        <p:spPr>
          <a:xfrm>
            <a:off x="8732521" y="476352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1982AE-F9F4-0A8A-0E2A-C201A6924E32}"/>
              </a:ext>
            </a:extLst>
          </p:cNvPr>
          <p:cNvSpPr/>
          <p:nvPr/>
        </p:nvSpPr>
        <p:spPr>
          <a:xfrm>
            <a:off x="9275665" y="476511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2F0085-022E-9ED5-C037-7B6F82AE6709}"/>
              </a:ext>
            </a:extLst>
          </p:cNvPr>
          <p:cNvSpPr/>
          <p:nvPr/>
        </p:nvSpPr>
        <p:spPr>
          <a:xfrm>
            <a:off x="9884417" y="4772954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1" name="Straight Connector 2090">
            <a:extLst>
              <a:ext uri="{FF2B5EF4-FFF2-40B4-BE49-F238E27FC236}">
                <a16:creationId xmlns:a16="http://schemas.microsoft.com/office/drawing/2014/main" id="{EAB3B6AA-7409-5B11-B2DE-53160009B0CF}"/>
              </a:ext>
            </a:extLst>
          </p:cNvPr>
          <p:cNvCxnSpPr>
            <a:cxnSpLocks/>
            <a:stCxn id="19" idx="7"/>
            <a:endCxn id="17" idx="2"/>
          </p:cNvCxnSpPr>
          <p:nvPr/>
        </p:nvCxnSpPr>
        <p:spPr>
          <a:xfrm flipV="1">
            <a:off x="6846365" y="2616626"/>
            <a:ext cx="699796" cy="7621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Straight Connector 2093">
            <a:extLst>
              <a:ext uri="{FF2B5EF4-FFF2-40B4-BE49-F238E27FC236}">
                <a16:creationId xmlns:a16="http://schemas.microsoft.com/office/drawing/2014/main" id="{1DB9D7EE-5F77-CB15-2B8A-AC125627BC95}"/>
              </a:ext>
            </a:extLst>
          </p:cNvPr>
          <p:cNvCxnSpPr>
            <a:cxnSpLocks/>
            <a:stCxn id="20" idx="0"/>
            <a:endCxn id="17" idx="3"/>
          </p:cNvCxnSpPr>
          <p:nvPr/>
        </p:nvCxnSpPr>
        <p:spPr>
          <a:xfrm flipV="1">
            <a:off x="7402496" y="2911930"/>
            <a:ext cx="262011" cy="4285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" name="Straight Connector 2098">
            <a:extLst>
              <a:ext uri="{FF2B5EF4-FFF2-40B4-BE49-F238E27FC236}">
                <a16:creationId xmlns:a16="http://schemas.microsoft.com/office/drawing/2014/main" id="{D7C861A2-225E-AACD-FCAC-62A61D66CD36}"/>
              </a:ext>
            </a:extLst>
          </p:cNvPr>
          <p:cNvCxnSpPr>
            <a:cxnSpLocks/>
            <a:stCxn id="21" idx="0"/>
            <a:endCxn id="17" idx="4"/>
          </p:cNvCxnSpPr>
          <p:nvPr/>
        </p:nvCxnSpPr>
        <p:spPr>
          <a:xfrm flipV="1">
            <a:off x="7950218" y="3034249"/>
            <a:ext cx="1" cy="3062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2" name="Straight Connector 2101">
            <a:extLst>
              <a:ext uri="{FF2B5EF4-FFF2-40B4-BE49-F238E27FC236}">
                <a16:creationId xmlns:a16="http://schemas.microsoft.com/office/drawing/2014/main" id="{CE92264F-7015-444C-7D9B-B56813F91E00}"/>
              </a:ext>
            </a:extLst>
          </p:cNvPr>
          <p:cNvCxnSpPr>
            <a:cxnSpLocks/>
            <a:stCxn id="22" idx="0"/>
            <a:endCxn id="17" idx="5"/>
          </p:cNvCxnSpPr>
          <p:nvPr/>
        </p:nvCxnSpPr>
        <p:spPr>
          <a:xfrm flipH="1" flipV="1">
            <a:off x="8235930" y="2911930"/>
            <a:ext cx="276477" cy="4285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5" name="Straight Connector 2104">
            <a:extLst>
              <a:ext uri="{FF2B5EF4-FFF2-40B4-BE49-F238E27FC236}">
                <a16:creationId xmlns:a16="http://schemas.microsoft.com/office/drawing/2014/main" id="{EB43E0CB-C501-2708-32F0-C709F4824B61}"/>
              </a:ext>
            </a:extLst>
          </p:cNvPr>
          <p:cNvCxnSpPr>
            <a:cxnSpLocks/>
            <a:stCxn id="23" idx="1"/>
            <a:endCxn id="17" idx="6"/>
          </p:cNvCxnSpPr>
          <p:nvPr/>
        </p:nvCxnSpPr>
        <p:spPr>
          <a:xfrm flipH="1" flipV="1">
            <a:off x="8354276" y="2616626"/>
            <a:ext cx="624653" cy="7621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9" name="Straight Connector 2108">
            <a:extLst>
              <a:ext uri="{FF2B5EF4-FFF2-40B4-BE49-F238E27FC236}">
                <a16:creationId xmlns:a16="http://schemas.microsoft.com/office/drawing/2014/main" id="{DE06B6E4-BBBB-126F-FE64-FA2009630DDE}"/>
              </a:ext>
            </a:extLst>
          </p:cNvPr>
          <p:cNvCxnSpPr>
            <a:cxnSpLocks/>
            <a:stCxn id="12" idx="0"/>
            <a:endCxn id="19" idx="2"/>
          </p:cNvCxnSpPr>
          <p:nvPr/>
        </p:nvCxnSpPr>
        <p:spPr>
          <a:xfrm flipV="1">
            <a:off x="5772808" y="3471145"/>
            <a:ext cx="842596" cy="592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2" name="Straight Connector 2111">
            <a:extLst>
              <a:ext uri="{FF2B5EF4-FFF2-40B4-BE49-F238E27FC236}">
                <a16:creationId xmlns:a16="http://schemas.microsoft.com/office/drawing/2014/main" id="{7326E281-B450-7359-3973-1C4E0956ECD8}"/>
              </a:ext>
            </a:extLst>
          </p:cNvPr>
          <p:cNvCxnSpPr>
            <a:cxnSpLocks/>
            <a:stCxn id="12" idx="7"/>
            <a:endCxn id="41" idx="2"/>
          </p:cNvCxnSpPr>
          <p:nvPr/>
        </p:nvCxnSpPr>
        <p:spPr>
          <a:xfrm flipV="1">
            <a:off x="6058519" y="3996339"/>
            <a:ext cx="822397" cy="1896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5" name="Straight Connector 2114">
            <a:extLst>
              <a:ext uri="{FF2B5EF4-FFF2-40B4-BE49-F238E27FC236}">
                <a16:creationId xmlns:a16="http://schemas.microsoft.com/office/drawing/2014/main" id="{E27F9951-29DE-6BFD-6109-C3DB3ACBACDD}"/>
              </a:ext>
            </a:extLst>
          </p:cNvPr>
          <p:cNvCxnSpPr>
            <a:cxnSpLocks/>
            <a:stCxn id="12" idx="6"/>
            <a:endCxn id="39" idx="2"/>
          </p:cNvCxnSpPr>
          <p:nvPr/>
        </p:nvCxnSpPr>
        <p:spPr>
          <a:xfrm flipV="1">
            <a:off x="6176865" y="4455668"/>
            <a:ext cx="1077303" cy="256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Straight Connector 2117">
            <a:extLst>
              <a:ext uri="{FF2B5EF4-FFF2-40B4-BE49-F238E27FC236}">
                <a16:creationId xmlns:a16="http://schemas.microsoft.com/office/drawing/2014/main" id="{EDA6CB66-C5D5-F804-C11E-3103D2266AC6}"/>
              </a:ext>
            </a:extLst>
          </p:cNvPr>
          <p:cNvCxnSpPr>
            <a:cxnSpLocks/>
            <a:stCxn id="12" idx="5"/>
            <a:endCxn id="51" idx="2"/>
          </p:cNvCxnSpPr>
          <p:nvPr/>
        </p:nvCxnSpPr>
        <p:spPr>
          <a:xfrm>
            <a:off x="6058519" y="4776604"/>
            <a:ext cx="1507216" cy="1166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1" name="Straight Connector 2120">
            <a:extLst>
              <a:ext uri="{FF2B5EF4-FFF2-40B4-BE49-F238E27FC236}">
                <a16:creationId xmlns:a16="http://schemas.microsoft.com/office/drawing/2014/main" id="{12183070-0DEE-878A-0FE7-6AA3F7FA38F9}"/>
              </a:ext>
            </a:extLst>
          </p:cNvPr>
          <p:cNvCxnSpPr>
            <a:cxnSpLocks/>
            <a:stCxn id="12" idx="4"/>
            <a:endCxn id="49" idx="2"/>
          </p:cNvCxnSpPr>
          <p:nvPr/>
        </p:nvCxnSpPr>
        <p:spPr>
          <a:xfrm>
            <a:off x="5772808" y="4898923"/>
            <a:ext cx="2043549" cy="4561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4" name="Straight Connector 2123">
            <a:extLst>
              <a:ext uri="{FF2B5EF4-FFF2-40B4-BE49-F238E27FC236}">
                <a16:creationId xmlns:a16="http://schemas.microsoft.com/office/drawing/2014/main" id="{3ECC51A7-2D9B-348D-89C9-F661D653A36F}"/>
              </a:ext>
            </a:extLst>
          </p:cNvPr>
          <p:cNvCxnSpPr>
            <a:cxnSpLocks/>
            <a:stCxn id="49" idx="4"/>
            <a:endCxn id="18" idx="2"/>
          </p:cNvCxnSpPr>
          <p:nvPr/>
        </p:nvCxnSpPr>
        <p:spPr>
          <a:xfrm>
            <a:off x="7951651" y="5485705"/>
            <a:ext cx="834318" cy="8096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7" name="Straight Connector 2126">
            <a:extLst>
              <a:ext uri="{FF2B5EF4-FFF2-40B4-BE49-F238E27FC236}">
                <a16:creationId xmlns:a16="http://schemas.microsoft.com/office/drawing/2014/main" id="{7957938A-EE9C-3A3F-3E0C-677A5A977695}"/>
              </a:ext>
            </a:extLst>
          </p:cNvPr>
          <p:cNvCxnSpPr>
            <a:cxnSpLocks/>
            <a:stCxn id="50" idx="4"/>
            <a:endCxn id="18" idx="1"/>
          </p:cNvCxnSpPr>
          <p:nvPr/>
        </p:nvCxnSpPr>
        <p:spPr>
          <a:xfrm>
            <a:off x="8588982" y="5485706"/>
            <a:ext cx="315333" cy="514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0" name="Straight Connector 2129">
            <a:extLst>
              <a:ext uri="{FF2B5EF4-FFF2-40B4-BE49-F238E27FC236}">
                <a16:creationId xmlns:a16="http://schemas.microsoft.com/office/drawing/2014/main" id="{6471BD04-C75E-8B85-AB48-61DFA44DE61A}"/>
              </a:ext>
            </a:extLst>
          </p:cNvPr>
          <p:cNvCxnSpPr>
            <a:cxnSpLocks/>
            <a:stCxn id="46" idx="4"/>
            <a:endCxn id="18" idx="0"/>
          </p:cNvCxnSpPr>
          <p:nvPr/>
        </p:nvCxnSpPr>
        <p:spPr>
          <a:xfrm>
            <a:off x="9103094" y="5485707"/>
            <a:ext cx="86933" cy="3920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3" name="Straight Connector 2132">
            <a:extLst>
              <a:ext uri="{FF2B5EF4-FFF2-40B4-BE49-F238E27FC236}">
                <a16:creationId xmlns:a16="http://schemas.microsoft.com/office/drawing/2014/main" id="{F1D8FEAD-C539-C90F-B6F8-99112E96536B}"/>
              </a:ext>
            </a:extLst>
          </p:cNvPr>
          <p:cNvCxnSpPr>
            <a:cxnSpLocks/>
            <a:stCxn id="47" idx="4"/>
            <a:endCxn id="18" idx="7"/>
          </p:cNvCxnSpPr>
          <p:nvPr/>
        </p:nvCxnSpPr>
        <p:spPr>
          <a:xfrm flipH="1">
            <a:off x="9475738" y="5485706"/>
            <a:ext cx="189545" cy="514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6" name="Straight Connector 2135">
            <a:extLst>
              <a:ext uri="{FF2B5EF4-FFF2-40B4-BE49-F238E27FC236}">
                <a16:creationId xmlns:a16="http://schemas.microsoft.com/office/drawing/2014/main" id="{E5682871-EDAE-4333-2BF2-F87985EB3C95}"/>
              </a:ext>
            </a:extLst>
          </p:cNvPr>
          <p:cNvCxnSpPr>
            <a:cxnSpLocks/>
            <a:stCxn id="48" idx="4"/>
            <a:endCxn id="18" idx="6"/>
          </p:cNvCxnSpPr>
          <p:nvPr/>
        </p:nvCxnSpPr>
        <p:spPr>
          <a:xfrm flipH="1">
            <a:off x="9594084" y="5485706"/>
            <a:ext cx="633388" cy="8096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" name="Straight Connector 2138">
            <a:extLst>
              <a:ext uri="{FF2B5EF4-FFF2-40B4-BE49-F238E27FC236}">
                <a16:creationId xmlns:a16="http://schemas.microsoft.com/office/drawing/2014/main" id="{EEDCEB68-3548-62C4-97BB-07BC810020EB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0362766" y="4903582"/>
            <a:ext cx="917353" cy="4514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3" name="Straight Connector 2142">
            <a:extLst>
              <a:ext uri="{FF2B5EF4-FFF2-40B4-BE49-F238E27FC236}">
                <a16:creationId xmlns:a16="http://schemas.microsoft.com/office/drawing/2014/main" id="{6C599588-55F4-8CCD-0FAC-8687CA4FC861}"/>
              </a:ext>
            </a:extLst>
          </p:cNvPr>
          <p:cNvCxnSpPr>
            <a:cxnSpLocks/>
            <a:stCxn id="16" idx="3"/>
            <a:endCxn id="55" idx="6"/>
          </p:cNvCxnSpPr>
          <p:nvPr/>
        </p:nvCxnSpPr>
        <p:spPr>
          <a:xfrm flipH="1">
            <a:off x="10155005" y="4776604"/>
            <a:ext cx="839403" cy="12697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6" name="Straight Connector 2145">
            <a:extLst>
              <a:ext uri="{FF2B5EF4-FFF2-40B4-BE49-F238E27FC236}">
                <a16:creationId xmlns:a16="http://schemas.microsoft.com/office/drawing/2014/main" id="{E185A4AD-6138-D298-7909-5F4592BEB6F1}"/>
              </a:ext>
            </a:extLst>
          </p:cNvPr>
          <p:cNvCxnSpPr>
            <a:cxnSpLocks/>
            <a:stCxn id="16" idx="2"/>
            <a:endCxn id="33" idx="6"/>
          </p:cNvCxnSpPr>
          <p:nvPr/>
        </p:nvCxnSpPr>
        <p:spPr>
          <a:xfrm flipH="1" flipV="1">
            <a:off x="9800577" y="4455669"/>
            <a:ext cx="1075485" cy="25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9" name="Straight Connector 2148">
            <a:extLst>
              <a:ext uri="{FF2B5EF4-FFF2-40B4-BE49-F238E27FC236}">
                <a16:creationId xmlns:a16="http://schemas.microsoft.com/office/drawing/2014/main" id="{3F7BC9DF-AB45-A9A0-EE2C-1931A568F06D}"/>
              </a:ext>
            </a:extLst>
          </p:cNvPr>
          <p:cNvCxnSpPr>
            <a:cxnSpLocks/>
            <a:stCxn id="16" idx="1"/>
            <a:endCxn id="45" idx="6"/>
          </p:cNvCxnSpPr>
          <p:nvPr/>
        </p:nvCxnSpPr>
        <p:spPr>
          <a:xfrm flipH="1" flipV="1">
            <a:off x="9460615" y="3996338"/>
            <a:ext cx="1533793" cy="1896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" name="Straight Connector 2151">
            <a:extLst>
              <a:ext uri="{FF2B5EF4-FFF2-40B4-BE49-F238E27FC236}">
                <a16:creationId xmlns:a16="http://schemas.microsoft.com/office/drawing/2014/main" id="{A79DEE25-2BBC-6202-EA32-2347352DB9B5}"/>
              </a:ext>
            </a:extLst>
          </p:cNvPr>
          <p:cNvCxnSpPr>
            <a:cxnSpLocks/>
            <a:stCxn id="16" idx="0"/>
            <a:endCxn id="23" idx="6"/>
          </p:cNvCxnSpPr>
          <p:nvPr/>
        </p:nvCxnSpPr>
        <p:spPr>
          <a:xfrm flipH="1" flipV="1">
            <a:off x="9209890" y="3471145"/>
            <a:ext cx="2070230" cy="592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7" name="Straight Connector 2156">
            <a:extLst>
              <a:ext uri="{FF2B5EF4-FFF2-40B4-BE49-F238E27FC236}">
                <a16:creationId xmlns:a16="http://schemas.microsoft.com/office/drawing/2014/main" id="{BB7CC245-FB19-7586-4AAC-ECA6D85AFC35}"/>
              </a:ext>
            </a:extLst>
          </p:cNvPr>
          <p:cNvCxnSpPr>
            <a:cxnSpLocks/>
            <a:stCxn id="12" idx="1"/>
            <a:endCxn id="17" idx="1"/>
          </p:cNvCxnSpPr>
          <p:nvPr/>
        </p:nvCxnSpPr>
        <p:spPr>
          <a:xfrm flipV="1">
            <a:off x="5487096" y="2321321"/>
            <a:ext cx="2177411" cy="18646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0E122E-A20D-843C-08A4-8B73A3DF9470}"/>
              </a:ext>
            </a:extLst>
          </p:cNvPr>
          <p:cNvCxnSpPr>
            <a:cxnSpLocks/>
            <a:stCxn id="12" idx="3"/>
            <a:endCxn id="18" idx="3"/>
          </p:cNvCxnSpPr>
          <p:nvPr/>
        </p:nvCxnSpPr>
        <p:spPr>
          <a:xfrm>
            <a:off x="5487096" y="4776604"/>
            <a:ext cx="3417219" cy="18140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7BED38-C333-F707-5EE5-75B42E2BB21E}"/>
              </a:ext>
            </a:extLst>
          </p:cNvPr>
          <p:cNvCxnSpPr>
            <a:cxnSpLocks/>
            <a:stCxn id="17" idx="7"/>
            <a:endCxn id="16" idx="7"/>
          </p:cNvCxnSpPr>
          <p:nvPr/>
        </p:nvCxnSpPr>
        <p:spPr>
          <a:xfrm>
            <a:off x="8235930" y="2321321"/>
            <a:ext cx="3329901" cy="18646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229540-2031-EB98-3C3F-3883FA067D67}"/>
              </a:ext>
            </a:extLst>
          </p:cNvPr>
          <p:cNvCxnSpPr>
            <a:cxnSpLocks/>
            <a:stCxn id="18" idx="5"/>
            <a:endCxn id="16" idx="5"/>
          </p:cNvCxnSpPr>
          <p:nvPr/>
        </p:nvCxnSpPr>
        <p:spPr>
          <a:xfrm flipV="1">
            <a:off x="9475738" y="4776604"/>
            <a:ext cx="2090093" cy="18140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225529-DD72-495C-F1F6-DA92285DE99B}"/>
              </a:ext>
            </a:extLst>
          </p:cNvPr>
          <p:cNvCxnSpPr>
            <a:cxnSpLocks/>
            <a:stCxn id="20" idx="3"/>
            <a:endCxn id="41" idx="7"/>
          </p:cNvCxnSpPr>
          <p:nvPr/>
        </p:nvCxnSpPr>
        <p:spPr>
          <a:xfrm flipH="1">
            <a:off x="7111877" y="3563513"/>
            <a:ext cx="194952" cy="3404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1FEABB2A-5BE1-556B-9EF7-81A400654323}"/>
              </a:ext>
            </a:extLst>
          </p:cNvPr>
          <p:cNvCxnSpPr>
            <a:cxnSpLocks/>
            <a:stCxn id="55" idx="3"/>
            <a:endCxn id="47" idx="7"/>
          </p:cNvCxnSpPr>
          <p:nvPr/>
        </p:nvCxnSpPr>
        <p:spPr>
          <a:xfrm flipH="1">
            <a:off x="9760950" y="4995951"/>
            <a:ext cx="163094" cy="266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68032E-944C-7E22-030D-E06EB64F8EA2}"/>
              </a:ext>
            </a:extLst>
          </p:cNvPr>
          <p:cNvCxnSpPr/>
          <p:nvPr/>
        </p:nvCxnSpPr>
        <p:spPr>
          <a:xfrm>
            <a:off x="6363855" y="2911930"/>
            <a:ext cx="482510" cy="32079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83927-E782-BE9B-7B4E-9D28E6D3236E}"/>
              </a:ext>
            </a:extLst>
          </p:cNvPr>
          <p:cNvCxnSpPr>
            <a:cxnSpLocks/>
          </p:cNvCxnSpPr>
          <p:nvPr/>
        </p:nvCxnSpPr>
        <p:spPr>
          <a:xfrm flipH="1">
            <a:off x="6271771" y="3253658"/>
            <a:ext cx="457528" cy="64698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B486F8-9EB2-9F87-4683-E24B59312E07}"/>
              </a:ext>
            </a:extLst>
          </p:cNvPr>
          <p:cNvSpPr txBox="1"/>
          <p:nvPr/>
        </p:nvSpPr>
        <p:spPr>
          <a:xfrm>
            <a:off x="471055" y="2687782"/>
            <a:ext cx="4305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(Once all hexes are colored)</a:t>
            </a:r>
            <a:r>
              <a:rPr lang="en-US" sz="1400">
                <a:solidFill>
                  <a:schemeClr val="bg1"/>
                </a:solidFill>
              </a:rPr>
              <a:t> walk through the game board, entering on the (start, start) edge, and using gateway edges with (</a:t>
            </a:r>
            <a:r>
              <a:rPr lang="en-US" sz="1400" b="1">
                <a:solidFill>
                  <a:schemeClr val="accent5"/>
                </a:solidFill>
              </a:rPr>
              <a:t>red,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b="1">
                <a:solidFill>
                  <a:schemeClr val="accent1"/>
                </a:solidFill>
              </a:rPr>
              <a:t>blue</a:t>
            </a:r>
            <a:r>
              <a:rPr lang="en-US" sz="1400" b="1">
                <a:solidFill>
                  <a:schemeClr val="bg1"/>
                </a:solidFill>
              </a:rPr>
              <a:t>) endpoints.</a:t>
            </a:r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1A4F85FF-176F-0125-EE43-8406DA734742}"/>
              </a:ext>
            </a:extLst>
          </p:cNvPr>
          <p:cNvCxnSpPr>
            <a:cxnSpLocks/>
            <a:stCxn id="33" idx="3"/>
            <a:endCxn id="46" idx="7"/>
          </p:cNvCxnSpPr>
          <p:nvPr/>
        </p:nvCxnSpPr>
        <p:spPr>
          <a:xfrm flipH="1">
            <a:off x="9198761" y="4548037"/>
            <a:ext cx="370855" cy="71467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A61826-9E63-309D-01D7-275F97A404DE}"/>
              </a:ext>
            </a:extLst>
          </p:cNvPr>
          <p:cNvCxnSpPr>
            <a:cxnSpLocks/>
            <a:stCxn id="21" idx="3"/>
            <a:endCxn id="39" idx="7"/>
          </p:cNvCxnSpPr>
          <p:nvPr/>
        </p:nvCxnSpPr>
        <p:spPr>
          <a:xfrm flipH="1">
            <a:off x="7485129" y="3563514"/>
            <a:ext cx="369422" cy="79978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id="{ADFBF1E4-9111-4565-74A9-EEBD0B5A424C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7151504" y="3996338"/>
            <a:ext cx="203852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A38BB8-5FD2-8261-08AF-2C708AFB74B8}"/>
              </a:ext>
            </a:extLst>
          </p:cNvPr>
          <p:cNvCxnSpPr>
            <a:cxnSpLocks/>
            <a:stCxn id="22" idx="3"/>
            <a:endCxn id="51" idx="7"/>
          </p:cNvCxnSpPr>
          <p:nvPr/>
        </p:nvCxnSpPr>
        <p:spPr>
          <a:xfrm flipH="1">
            <a:off x="7796696" y="3563513"/>
            <a:ext cx="620044" cy="12373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A89E26F-1212-DAE7-359F-A9498E199465}"/>
              </a:ext>
            </a:extLst>
          </p:cNvPr>
          <p:cNvCxnSpPr>
            <a:stCxn id="19" idx="6"/>
            <a:endCxn id="23" idx="2"/>
          </p:cNvCxnSpPr>
          <p:nvPr/>
        </p:nvCxnSpPr>
        <p:spPr>
          <a:xfrm>
            <a:off x="6885992" y="3471145"/>
            <a:ext cx="205331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2C099580-F8A6-7B55-065A-16485DEC84D6}"/>
              </a:ext>
            </a:extLst>
          </p:cNvPr>
          <p:cNvCxnSpPr>
            <a:cxnSpLocks/>
            <a:stCxn id="48" idx="0"/>
            <a:endCxn id="23" idx="4"/>
          </p:cNvCxnSpPr>
          <p:nvPr/>
        </p:nvCxnSpPr>
        <p:spPr>
          <a:xfrm flipH="1" flipV="1">
            <a:off x="9074596" y="3601773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D241A3-73D6-9573-8CB1-7FE0829EB4A2}"/>
              </a:ext>
            </a:extLst>
          </p:cNvPr>
          <p:cNvCxnSpPr>
            <a:cxnSpLocks/>
            <a:stCxn id="19" idx="4"/>
            <a:endCxn id="49" idx="0"/>
          </p:cNvCxnSpPr>
          <p:nvPr/>
        </p:nvCxnSpPr>
        <p:spPr>
          <a:xfrm>
            <a:off x="6750698" y="3601773"/>
            <a:ext cx="1200953" cy="16226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0C1F58A9-D6F3-1DD4-BEF7-5AAF2B42D24C}"/>
              </a:ext>
            </a:extLst>
          </p:cNvPr>
          <p:cNvCxnSpPr>
            <a:cxnSpLocks/>
            <a:stCxn id="49" idx="6"/>
            <a:endCxn id="48" idx="2"/>
          </p:cNvCxnSpPr>
          <p:nvPr/>
        </p:nvCxnSpPr>
        <p:spPr>
          <a:xfrm>
            <a:off x="8086945" y="5355077"/>
            <a:ext cx="200523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1" name="Straight Connector 2080">
            <a:extLst>
              <a:ext uri="{FF2B5EF4-FFF2-40B4-BE49-F238E27FC236}">
                <a16:creationId xmlns:a16="http://schemas.microsoft.com/office/drawing/2014/main" id="{0E0FB6F6-CDD6-BD60-7041-6F20E251E0E8}"/>
              </a:ext>
            </a:extLst>
          </p:cNvPr>
          <p:cNvCxnSpPr>
            <a:cxnSpLocks/>
            <a:stCxn id="21" idx="4"/>
            <a:endCxn id="46" idx="0"/>
          </p:cNvCxnSpPr>
          <p:nvPr/>
        </p:nvCxnSpPr>
        <p:spPr>
          <a:xfrm>
            <a:off x="7950218" y="3601774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9C545111-A987-2486-050E-6FEF90B4C4D4}"/>
              </a:ext>
            </a:extLst>
          </p:cNvPr>
          <p:cNvCxnSpPr>
            <a:cxnSpLocks/>
            <a:stCxn id="39" idx="6"/>
            <a:endCxn id="33" idx="2"/>
          </p:cNvCxnSpPr>
          <p:nvPr/>
        </p:nvCxnSpPr>
        <p:spPr>
          <a:xfrm>
            <a:off x="7524756" y="4455668"/>
            <a:ext cx="200523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ED0064-7E32-9B02-1FFF-C20868A718E2}"/>
              </a:ext>
            </a:extLst>
          </p:cNvPr>
          <p:cNvCxnSpPr>
            <a:cxnSpLocks/>
            <a:stCxn id="45" idx="3"/>
            <a:endCxn id="50" idx="7"/>
          </p:cNvCxnSpPr>
          <p:nvPr/>
        </p:nvCxnSpPr>
        <p:spPr>
          <a:xfrm flipH="1">
            <a:off x="8684649" y="4088706"/>
            <a:ext cx="545005" cy="11740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Straight Connector 2083">
            <a:extLst>
              <a:ext uri="{FF2B5EF4-FFF2-40B4-BE49-F238E27FC236}">
                <a16:creationId xmlns:a16="http://schemas.microsoft.com/office/drawing/2014/main" id="{13396FB4-0778-24AA-6D2F-5BE0298433D7}"/>
              </a:ext>
            </a:extLst>
          </p:cNvPr>
          <p:cNvCxnSpPr>
            <a:cxnSpLocks/>
            <a:stCxn id="22" idx="4"/>
            <a:endCxn id="47" idx="0"/>
          </p:cNvCxnSpPr>
          <p:nvPr/>
        </p:nvCxnSpPr>
        <p:spPr>
          <a:xfrm>
            <a:off x="8512407" y="3601773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DA195FC8-8989-3282-9B98-BB7983D6691D}"/>
              </a:ext>
            </a:extLst>
          </p:cNvPr>
          <p:cNvCxnSpPr>
            <a:cxnSpLocks/>
            <a:stCxn id="51" idx="6"/>
            <a:endCxn id="55" idx="2"/>
          </p:cNvCxnSpPr>
          <p:nvPr/>
        </p:nvCxnSpPr>
        <p:spPr>
          <a:xfrm>
            <a:off x="7836323" y="4893227"/>
            <a:ext cx="2048094" cy="103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6912CD15-1D07-5044-8BC1-48D903B94C50}"/>
              </a:ext>
            </a:extLst>
          </p:cNvPr>
          <p:cNvCxnSpPr>
            <a:cxnSpLocks/>
            <a:stCxn id="20" idx="4"/>
            <a:endCxn id="50" idx="0"/>
          </p:cNvCxnSpPr>
          <p:nvPr/>
        </p:nvCxnSpPr>
        <p:spPr>
          <a:xfrm>
            <a:off x="7402496" y="3601773"/>
            <a:ext cx="118648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806883-C550-B4EC-9C3F-F3BAFA583677}"/>
              </a:ext>
            </a:extLst>
          </p:cNvPr>
          <p:cNvCxnSpPr>
            <a:cxnSpLocks/>
            <a:stCxn id="23" idx="3"/>
            <a:endCxn id="49" idx="7"/>
          </p:cNvCxnSpPr>
          <p:nvPr/>
        </p:nvCxnSpPr>
        <p:spPr>
          <a:xfrm flipH="1">
            <a:off x="8047318" y="3563513"/>
            <a:ext cx="931611" cy="16991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93D1D5-00C9-A8E6-B208-9031C40C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07" y="-155864"/>
            <a:ext cx="10625229" cy="1147053"/>
          </a:xfrm>
        </p:spPr>
        <p:txBody>
          <a:bodyPr/>
          <a:lstStyle/>
          <a:p>
            <a:r>
              <a:rPr lang="en-US"/>
              <a:t>Hex is draw-free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BDA82-828D-B895-DEF6-FA02B407CF57}"/>
              </a:ext>
            </a:extLst>
          </p:cNvPr>
          <p:cNvSpPr txBox="1"/>
          <p:nvPr/>
        </p:nvSpPr>
        <p:spPr>
          <a:xfrm>
            <a:off x="2285234" y="1046138"/>
            <a:ext cx="7806944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The Hex Theorem, Part 2:</a:t>
            </a:r>
          </a:p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Once all hexes have been colored, either </a:t>
            </a:r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>
                <a:solidFill>
                  <a:schemeClr val="bg1"/>
                </a:solidFill>
              </a:rPr>
              <a:t> wins or </a:t>
            </a:r>
            <a:r>
              <a:rPr lang="en-US" b="1">
                <a:solidFill>
                  <a:schemeClr val="accent1"/>
                </a:solidFill>
              </a:rPr>
              <a:t>blue</a:t>
            </a:r>
            <a:r>
              <a:rPr lang="en-US">
                <a:solidFill>
                  <a:schemeClr val="bg1"/>
                </a:solidFill>
              </a:rPr>
              <a:t> wins.  (No ties.)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7FE090-A4A5-1276-2FFB-9E113DFC40BA}"/>
              </a:ext>
            </a:extLst>
          </p:cNvPr>
          <p:cNvSpPr/>
          <p:nvPr/>
        </p:nvSpPr>
        <p:spPr>
          <a:xfrm>
            <a:off x="5368750" y="4063676"/>
            <a:ext cx="808115" cy="835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Blue start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6B39FC-0BE8-563C-B284-132549738761}"/>
              </a:ext>
            </a:extLst>
          </p:cNvPr>
          <p:cNvSpPr/>
          <p:nvPr/>
        </p:nvSpPr>
        <p:spPr>
          <a:xfrm>
            <a:off x="10876062" y="4063676"/>
            <a:ext cx="808115" cy="835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Blue end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3C15E-2D1D-4B2B-9CB8-5092E6195C5E}"/>
              </a:ext>
            </a:extLst>
          </p:cNvPr>
          <p:cNvSpPr/>
          <p:nvPr/>
        </p:nvSpPr>
        <p:spPr>
          <a:xfrm>
            <a:off x="7546161" y="2199002"/>
            <a:ext cx="808115" cy="83524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Red start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43C327-E814-4385-3A60-0FCEBDDA4235}"/>
              </a:ext>
            </a:extLst>
          </p:cNvPr>
          <p:cNvSpPr/>
          <p:nvPr/>
        </p:nvSpPr>
        <p:spPr>
          <a:xfrm>
            <a:off x="8785969" y="5877750"/>
            <a:ext cx="808115" cy="83524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Red end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C1D529-3E9E-7CA9-E38C-B362F419B4D3}"/>
              </a:ext>
            </a:extLst>
          </p:cNvPr>
          <p:cNvSpPr/>
          <p:nvPr/>
        </p:nvSpPr>
        <p:spPr>
          <a:xfrm>
            <a:off x="6615404" y="3340516"/>
            <a:ext cx="270588" cy="261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ED60D6-CDD2-D6A0-891A-6B326FB9A0A6}"/>
              </a:ext>
            </a:extLst>
          </p:cNvPr>
          <p:cNvSpPr/>
          <p:nvPr/>
        </p:nvSpPr>
        <p:spPr>
          <a:xfrm>
            <a:off x="7267202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1E20123-D777-C301-DFE3-EC6E1B1D9C9C}"/>
              </a:ext>
            </a:extLst>
          </p:cNvPr>
          <p:cNvSpPr/>
          <p:nvPr/>
        </p:nvSpPr>
        <p:spPr>
          <a:xfrm>
            <a:off x="7814924" y="3340517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D0DFF4-A12B-A67B-4ABE-96EBD042BD3C}"/>
              </a:ext>
            </a:extLst>
          </p:cNvPr>
          <p:cNvSpPr/>
          <p:nvPr/>
        </p:nvSpPr>
        <p:spPr>
          <a:xfrm>
            <a:off x="8377113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675593-465E-7ED8-3B6E-A162073CB732}"/>
              </a:ext>
            </a:extLst>
          </p:cNvPr>
          <p:cNvSpPr/>
          <p:nvPr/>
        </p:nvSpPr>
        <p:spPr>
          <a:xfrm>
            <a:off x="8939302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B690F1-AABB-E24C-E233-EEB7DB7BD386}"/>
              </a:ext>
            </a:extLst>
          </p:cNvPr>
          <p:cNvSpPr/>
          <p:nvPr/>
        </p:nvSpPr>
        <p:spPr>
          <a:xfrm>
            <a:off x="8365984" y="4324933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410FB8-9AFF-05AE-C576-C9FC62EC2DA4}"/>
              </a:ext>
            </a:extLst>
          </p:cNvPr>
          <p:cNvSpPr/>
          <p:nvPr/>
        </p:nvSpPr>
        <p:spPr>
          <a:xfrm>
            <a:off x="8942073" y="4324933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3E9436-2D0E-3611-143B-4D1CA593737C}"/>
              </a:ext>
            </a:extLst>
          </p:cNvPr>
          <p:cNvSpPr/>
          <p:nvPr/>
        </p:nvSpPr>
        <p:spPr>
          <a:xfrm>
            <a:off x="9529989" y="4325040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C68149A-7667-80EF-6E0A-86E02905EBFB}"/>
              </a:ext>
            </a:extLst>
          </p:cNvPr>
          <p:cNvSpPr/>
          <p:nvPr/>
        </p:nvSpPr>
        <p:spPr>
          <a:xfrm>
            <a:off x="7254168" y="432503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48ABAD2-A2C5-A662-13BF-4CBE1BE83337}"/>
              </a:ext>
            </a:extLst>
          </p:cNvPr>
          <p:cNvSpPr/>
          <p:nvPr/>
        </p:nvSpPr>
        <p:spPr>
          <a:xfrm>
            <a:off x="7859824" y="4325087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9AC054-8FFA-6AE2-12A5-D429F5B932CF}"/>
              </a:ext>
            </a:extLst>
          </p:cNvPr>
          <p:cNvSpPr/>
          <p:nvPr/>
        </p:nvSpPr>
        <p:spPr>
          <a:xfrm>
            <a:off x="6880916" y="3865710"/>
            <a:ext cx="270588" cy="261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8CDC41-8525-3096-6AB9-6F475B22ADA4}"/>
              </a:ext>
            </a:extLst>
          </p:cNvPr>
          <p:cNvSpPr/>
          <p:nvPr/>
        </p:nvSpPr>
        <p:spPr>
          <a:xfrm>
            <a:off x="7538772" y="3865710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E0A634-4DCC-E14E-115C-88D89F403EB6}"/>
              </a:ext>
            </a:extLst>
          </p:cNvPr>
          <p:cNvSpPr/>
          <p:nvPr/>
        </p:nvSpPr>
        <p:spPr>
          <a:xfrm>
            <a:off x="8065642" y="3865708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36BA0F-3AAF-244D-7B5B-EF4FA31AB2FD}"/>
              </a:ext>
            </a:extLst>
          </p:cNvPr>
          <p:cNvSpPr/>
          <p:nvPr/>
        </p:nvSpPr>
        <p:spPr>
          <a:xfrm>
            <a:off x="8656336" y="386570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F70E2D-F047-4DBC-A41B-CFB69F8FA126}"/>
              </a:ext>
            </a:extLst>
          </p:cNvPr>
          <p:cNvSpPr/>
          <p:nvPr/>
        </p:nvSpPr>
        <p:spPr>
          <a:xfrm>
            <a:off x="9190027" y="386570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4D9B3F-3967-AF5E-9119-DABBCCC0EDD4}"/>
              </a:ext>
            </a:extLst>
          </p:cNvPr>
          <p:cNvSpPr/>
          <p:nvPr/>
        </p:nvSpPr>
        <p:spPr>
          <a:xfrm>
            <a:off x="8967800" y="5224450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9C3DD1B-AD65-1016-36F8-F394B28842AA}"/>
              </a:ext>
            </a:extLst>
          </p:cNvPr>
          <p:cNvSpPr/>
          <p:nvPr/>
        </p:nvSpPr>
        <p:spPr>
          <a:xfrm>
            <a:off x="9529989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BF0BFF2-0AA1-F9CD-D8F6-383D748BCC07}"/>
              </a:ext>
            </a:extLst>
          </p:cNvPr>
          <p:cNvSpPr/>
          <p:nvPr/>
        </p:nvSpPr>
        <p:spPr>
          <a:xfrm>
            <a:off x="10092178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9598078-BB93-0B45-045F-A2E41A7E012A}"/>
              </a:ext>
            </a:extLst>
          </p:cNvPr>
          <p:cNvSpPr/>
          <p:nvPr/>
        </p:nvSpPr>
        <p:spPr>
          <a:xfrm>
            <a:off x="7816357" y="5224448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9D454D8-7ECF-E0DD-9660-0B4E1B4B9008}"/>
              </a:ext>
            </a:extLst>
          </p:cNvPr>
          <p:cNvSpPr/>
          <p:nvPr/>
        </p:nvSpPr>
        <p:spPr>
          <a:xfrm>
            <a:off x="8453688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926074-A1CD-F78B-BBC0-72DFCD00598F}"/>
              </a:ext>
            </a:extLst>
          </p:cNvPr>
          <p:cNvSpPr/>
          <p:nvPr/>
        </p:nvSpPr>
        <p:spPr>
          <a:xfrm>
            <a:off x="7565735" y="4762598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0F30AF-F77B-EF93-632A-BBF059C9B2FE}"/>
              </a:ext>
            </a:extLst>
          </p:cNvPr>
          <p:cNvSpPr/>
          <p:nvPr/>
        </p:nvSpPr>
        <p:spPr>
          <a:xfrm>
            <a:off x="8167205" y="477649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AB316D-59FE-69A0-41AD-AB7E1EE2D646}"/>
              </a:ext>
            </a:extLst>
          </p:cNvPr>
          <p:cNvSpPr/>
          <p:nvPr/>
        </p:nvSpPr>
        <p:spPr>
          <a:xfrm>
            <a:off x="8732521" y="476352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1982AE-F9F4-0A8A-0E2A-C201A6924E32}"/>
              </a:ext>
            </a:extLst>
          </p:cNvPr>
          <p:cNvSpPr/>
          <p:nvPr/>
        </p:nvSpPr>
        <p:spPr>
          <a:xfrm>
            <a:off x="9275665" y="476511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2F0085-022E-9ED5-C037-7B6F82AE6709}"/>
              </a:ext>
            </a:extLst>
          </p:cNvPr>
          <p:cNvSpPr/>
          <p:nvPr/>
        </p:nvSpPr>
        <p:spPr>
          <a:xfrm>
            <a:off x="9884417" y="4772954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1" name="Straight Connector 2090">
            <a:extLst>
              <a:ext uri="{FF2B5EF4-FFF2-40B4-BE49-F238E27FC236}">
                <a16:creationId xmlns:a16="http://schemas.microsoft.com/office/drawing/2014/main" id="{EAB3B6AA-7409-5B11-B2DE-53160009B0CF}"/>
              </a:ext>
            </a:extLst>
          </p:cNvPr>
          <p:cNvCxnSpPr>
            <a:cxnSpLocks/>
            <a:stCxn id="19" idx="7"/>
            <a:endCxn id="17" idx="2"/>
          </p:cNvCxnSpPr>
          <p:nvPr/>
        </p:nvCxnSpPr>
        <p:spPr>
          <a:xfrm flipV="1">
            <a:off x="6846365" y="2616626"/>
            <a:ext cx="699796" cy="7621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Straight Connector 2093">
            <a:extLst>
              <a:ext uri="{FF2B5EF4-FFF2-40B4-BE49-F238E27FC236}">
                <a16:creationId xmlns:a16="http://schemas.microsoft.com/office/drawing/2014/main" id="{1DB9D7EE-5F77-CB15-2B8A-AC125627BC95}"/>
              </a:ext>
            </a:extLst>
          </p:cNvPr>
          <p:cNvCxnSpPr>
            <a:cxnSpLocks/>
            <a:stCxn id="20" idx="0"/>
            <a:endCxn id="17" idx="3"/>
          </p:cNvCxnSpPr>
          <p:nvPr/>
        </p:nvCxnSpPr>
        <p:spPr>
          <a:xfrm flipV="1">
            <a:off x="7402496" y="2911930"/>
            <a:ext cx="262011" cy="4285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" name="Straight Connector 2098">
            <a:extLst>
              <a:ext uri="{FF2B5EF4-FFF2-40B4-BE49-F238E27FC236}">
                <a16:creationId xmlns:a16="http://schemas.microsoft.com/office/drawing/2014/main" id="{D7C861A2-225E-AACD-FCAC-62A61D66CD36}"/>
              </a:ext>
            </a:extLst>
          </p:cNvPr>
          <p:cNvCxnSpPr>
            <a:cxnSpLocks/>
            <a:stCxn id="21" idx="0"/>
            <a:endCxn id="17" idx="4"/>
          </p:cNvCxnSpPr>
          <p:nvPr/>
        </p:nvCxnSpPr>
        <p:spPr>
          <a:xfrm flipV="1">
            <a:off x="7950218" y="3034249"/>
            <a:ext cx="1" cy="3062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2" name="Straight Connector 2101">
            <a:extLst>
              <a:ext uri="{FF2B5EF4-FFF2-40B4-BE49-F238E27FC236}">
                <a16:creationId xmlns:a16="http://schemas.microsoft.com/office/drawing/2014/main" id="{CE92264F-7015-444C-7D9B-B56813F91E00}"/>
              </a:ext>
            </a:extLst>
          </p:cNvPr>
          <p:cNvCxnSpPr>
            <a:cxnSpLocks/>
            <a:stCxn id="22" idx="0"/>
            <a:endCxn id="17" idx="5"/>
          </p:cNvCxnSpPr>
          <p:nvPr/>
        </p:nvCxnSpPr>
        <p:spPr>
          <a:xfrm flipH="1" flipV="1">
            <a:off x="8235930" y="2911930"/>
            <a:ext cx="276477" cy="4285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5" name="Straight Connector 2104">
            <a:extLst>
              <a:ext uri="{FF2B5EF4-FFF2-40B4-BE49-F238E27FC236}">
                <a16:creationId xmlns:a16="http://schemas.microsoft.com/office/drawing/2014/main" id="{EB43E0CB-C501-2708-32F0-C709F4824B61}"/>
              </a:ext>
            </a:extLst>
          </p:cNvPr>
          <p:cNvCxnSpPr>
            <a:cxnSpLocks/>
            <a:stCxn id="23" idx="1"/>
            <a:endCxn id="17" idx="6"/>
          </p:cNvCxnSpPr>
          <p:nvPr/>
        </p:nvCxnSpPr>
        <p:spPr>
          <a:xfrm flipH="1" flipV="1">
            <a:off x="8354276" y="2616626"/>
            <a:ext cx="624653" cy="7621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9" name="Straight Connector 2108">
            <a:extLst>
              <a:ext uri="{FF2B5EF4-FFF2-40B4-BE49-F238E27FC236}">
                <a16:creationId xmlns:a16="http://schemas.microsoft.com/office/drawing/2014/main" id="{DE06B6E4-BBBB-126F-FE64-FA2009630DDE}"/>
              </a:ext>
            </a:extLst>
          </p:cNvPr>
          <p:cNvCxnSpPr>
            <a:cxnSpLocks/>
            <a:stCxn id="12" idx="0"/>
            <a:endCxn id="19" idx="2"/>
          </p:cNvCxnSpPr>
          <p:nvPr/>
        </p:nvCxnSpPr>
        <p:spPr>
          <a:xfrm flipV="1">
            <a:off x="5772808" y="3471145"/>
            <a:ext cx="842596" cy="592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2" name="Straight Connector 2111">
            <a:extLst>
              <a:ext uri="{FF2B5EF4-FFF2-40B4-BE49-F238E27FC236}">
                <a16:creationId xmlns:a16="http://schemas.microsoft.com/office/drawing/2014/main" id="{7326E281-B450-7359-3973-1C4E0956ECD8}"/>
              </a:ext>
            </a:extLst>
          </p:cNvPr>
          <p:cNvCxnSpPr>
            <a:cxnSpLocks/>
            <a:stCxn id="12" idx="7"/>
            <a:endCxn id="41" idx="2"/>
          </p:cNvCxnSpPr>
          <p:nvPr/>
        </p:nvCxnSpPr>
        <p:spPr>
          <a:xfrm flipV="1">
            <a:off x="6058519" y="3996339"/>
            <a:ext cx="822397" cy="1896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5" name="Straight Connector 2114">
            <a:extLst>
              <a:ext uri="{FF2B5EF4-FFF2-40B4-BE49-F238E27FC236}">
                <a16:creationId xmlns:a16="http://schemas.microsoft.com/office/drawing/2014/main" id="{E27F9951-29DE-6BFD-6109-C3DB3ACBACDD}"/>
              </a:ext>
            </a:extLst>
          </p:cNvPr>
          <p:cNvCxnSpPr>
            <a:cxnSpLocks/>
            <a:stCxn id="12" idx="6"/>
            <a:endCxn id="39" idx="2"/>
          </p:cNvCxnSpPr>
          <p:nvPr/>
        </p:nvCxnSpPr>
        <p:spPr>
          <a:xfrm flipV="1">
            <a:off x="6176865" y="4455668"/>
            <a:ext cx="1077303" cy="256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Straight Connector 2117">
            <a:extLst>
              <a:ext uri="{FF2B5EF4-FFF2-40B4-BE49-F238E27FC236}">
                <a16:creationId xmlns:a16="http://schemas.microsoft.com/office/drawing/2014/main" id="{EDA6CB66-C5D5-F804-C11E-3103D2266AC6}"/>
              </a:ext>
            </a:extLst>
          </p:cNvPr>
          <p:cNvCxnSpPr>
            <a:cxnSpLocks/>
            <a:stCxn id="12" idx="5"/>
            <a:endCxn id="51" idx="2"/>
          </p:cNvCxnSpPr>
          <p:nvPr/>
        </p:nvCxnSpPr>
        <p:spPr>
          <a:xfrm>
            <a:off x="6058519" y="4776604"/>
            <a:ext cx="1507216" cy="1166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1" name="Straight Connector 2120">
            <a:extLst>
              <a:ext uri="{FF2B5EF4-FFF2-40B4-BE49-F238E27FC236}">
                <a16:creationId xmlns:a16="http://schemas.microsoft.com/office/drawing/2014/main" id="{12183070-0DEE-878A-0FE7-6AA3F7FA38F9}"/>
              </a:ext>
            </a:extLst>
          </p:cNvPr>
          <p:cNvCxnSpPr>
            <a:cxnSpLocks/>
            <a:stCxn id="12" idx="4"/>
            <a:endCxn id="49" idx="2"/>
          </p:cNvCxnSpPr>
          <p:nvPr/>
        </p:nvCxnSpPr>
        <p:spPr>
          <a:xfrm>
            <a:off x="5772808" y="4898923"/>
            <a:ext cx="2043549" cy="4561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4" name="Straight Connector 2123">
            <a:extLst>
              <a:ext uri="{FF2B5EF4-FFF2-40B4-BE49-F238E27FC236}">
                <a16:creationId xmlns:a16="http://schemas.microsoft.com/office/drawing/2014/main" id="{3ECC51A7-2D9B-348D-89C9-F661D653A36F}"/>
              </a:ext>
            </a:extLst>
          </p:cNvPr>
          <p:cNvCxnSpPr>
            <a:cxnSpLocks/>
            <a:stCxn id="49" idx="4"/>
            <a:endCxn id="18" idx="2"/>
          </p:cNvCxnSpPr>
          <p:nvPr/>
        </p:nvCxnSpPr>
        <p:spPr>
          <a:xfrm>
            <a:off x="7951651" y="5485705"/>
            <a:ext cx="834318" cy="8096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7" name="Straight Connector 2126">
            <a:extLst>
              <a:ext uri="{FF2B5EF4-FFF2-40B4-BE49-F238E27FC236}">
                <a16:creationId xmlns:a16="http://schemas.microsoft.com/office/drawing/2014/main" id="{7957938A-EE9C-3A3F-3E0C-677A5A977695}"/>
              </a:ext>
            </a:extLst>
          </p:cNvPr>
          <p:cNvCxnSpPr>
            <a:cxnSpLocks/>
            <a:stCxn id="50" idx="4"/>
            <a:endCxn id="18" idx="1"/>
          </p:cNvCxnSpPr>
          <p:nvPr/>
        </p:nvCxnSpPr>
        <p:spPr>
          <a:xfrm>
            <a:off x="8588982" y="5485706"/>
            <a:ext cx="315333" cy="514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0" name="Straight Connector 2129">
            <a:extLst>
              <a:ext uri="{FF2B5EF4-FFF2-40B4-BE49-F238E27FC236}">
                <a16:creationId xmlns:a16="http://schemas.microsoft.com/office/drawing/2014/main" id="{6471BD04-C75E-8B85-AB48-61DFA44DE61A}"/>
              </a:ext>
            </a:extLst>
          </p:cNvPr>
          <p:cNvCxnSpPr>
            <a:cxnSpLocks/>
            <a:stCxn id="46" idx="4"/>
            <a:endCxn id="18" idx="0"/>
          </p:cNvCxnSpPr>
          <p:nvPr/>
        </p:nvCxnSpPr>
        <p:spPr>
          <a:xfrm>
            <a:off x="9103094" y="5485707"/>
            <a:ext cx="86933" cy="3920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3" name="Straight Connector 2132">
            <a:extLst>
              <a:ext uri="{FF2B5EF4-FFF2-40B4-BE49-F238E27FC236}">
                <a16:creationId xmlns:a16="http://schemas.microsoft.com/office/drawing/2014/main" id="{F1D8FEAD-C539-C90F-B6F8-99112E96536B}"/>
              </a:ext>
            </a:extLst>
          </p:cNvPr>
          <p:cNvCxnSpPr>
            <a:cxnSpLocks/>
            <a:stCxn id="47" idx="4"/>
            <a:endCxn id="18" idx="7"/>
          </p:cNvCxnSpPr>
          <p:nvPr/>
        </p:nvCxnSpPr>
        <p:spPr>
          <a:xfrm flipH="1">
            <a:off x="9475738" y="5485706"/>
            <a:ext cx="189545" cy="514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6" name="Straight Connector 2135">
            <a:extLst>
              <a:ext uri="{FF2B5EF4-FFF2-40B4-BE49-F238E27FC236}">
                <a16:creationId xmlns:a16="http://schemas.microsoft.com/office/drawing/2014/main" id="{E5682871-EDAE-4333-2BF2-F87985EB3C95}"/>
              </a:ext>
            </a:extLst>
          </p:cNvPr>
          <p:cNvCxnSpPr>
            <a:cxnSpLocks/>
            <a:stCxn id="48" idx="4"/>
            <a:endCxn id="18" idx="6"/>
          </p:cNvCxnSpPr>
          <p:nvPr/>
        </p:nvCxnSpPr>
        <p:spPr>
          <a:xfrm flipH="1">
            <a:off x="9594084" y="5485706"/>
            <a:ext cx="633388" cy="8096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" name="Straight Connector 2138">
            <a:extLst>
              <a:ext uri="{FF2B5EF4-FFF2-40B4-BE49-F238E27FC236}">
                <a16:creationId xmlns:a16="http://schemas.microsoft.com/office/drawing/2014/main" id="{EEDCEB68-3548-62C4-97BB-07BC810020EB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0362766" y="4903582"/>
            <a:ext cx="917353" cy="4514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3" name="Straight Connector 2142">
            <a:extLst>
              <a:ext uri="{FF2B5EF4-FFF2-40B4-BE49-F238E27FC236}">
                <a16:creationId xmlns:a16="http://schemas.microsoft.com/office/drawing/2014/main" id="{6C599588-55F4-8CCD-0FAC-8687CA4FC861}"/>
              </a:ext>
            </a:extLst>
          </p:cNvPr>
          <p:cNvCxnSpPr>
            <a:cxnSpLocks/>
            <a:stCxn id="16" idx="3"/>
            <a:endCxn id="55" idx="6"/>
          </p:cNvCxnSpPr>
          <p:nvPr/>
        </p:nvCxnSpPr>
        <p:spPr>
          <a:xfrm flipH="1">
            <a:off x="10155005" y="4776604"/>
            <a:ext cx="839403" cy="12697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6" name="Straight Connector 2145">
            <a:extLst>
              <a:ext uri="{FF2B5EF4-FFF2-40B4-BE49-F238E27FC236}">
                <a16:creationId xmlns:a16="http://schemas.microsoft.com/office/drawing/2014/main" id="{E185A4AD-6138-D298-7909-5F4592BEB6F1}"/>
              </a:ext>
            </a:extLst>
          </p:cNvPr>
          <p:cNvCxnSpPr>
            <a:cxnSpLocks/>
            <a:stCxn id="16" idx="2"/>
            <a:endCxn id="33" idx="6"/>
          </p:cNvCxnSpPr>
          <p:nvPr/>
        </p:nvCxnSpPr>
        <p:spPr>
          <a:xfrm flipH="1" flipV="1">
            <a:off x="9800577" y="4455669"/>
            <a:ext cx="1075485" cy="25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9" name="Straight Connector 2148">
            <a:extLst>
              <a:ext uri="{FF2B5EF4-FFF2-40B4-BE49-F238E27FC236}">
                <a16:creationId xmlns:a16="http://schemas.microsoft.com/office/drawing/2014/main" id="{3F7BC9DF-AB45-A9A0-EE2C-1931A568F06D}"/>
              </a:ext>
            </a:extLst>
          </p:cNvPr>
          <p:cNvCxnSpPr>
            <a:cxnSpLocks/>
            <a:stCxn id="16" idx="1"/>
            <a:endCxn id="45" idx="6"/>
          </p:cNvCxnSpPr>
          <p:nvPr/>
        </p:nvCxnSpPr>
        <p:spPr>
          <a:xfrm flipH="1" flipV="1">
            <a:off x="9460615" y="3996338"/>
            <a:ext cx="1533793" cy="1896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" name="Straight Connector 2151">
            <a:extLst>
              <a:ext uri="{FF2B5EF4-FFF2-40B4-BE49-F238E27FC236}">
                <a16:creationId xmlns:a16="http://schemas.microsoft.com/office/drawing/2014/main" id="{A79DEE25-2BBC-6202-EA32-2347352DB9B5}"/>
              </a:ext>
            </a:extLst>
          </p:cNvPr>
          <p:cNvCxnSpPr>
            <a:cxnSpLocks/>
            <a:stCxn id="16" idx="0"/>
            <a:endCxn id="23" idx="6"/>
          </p:cNvCxnSpPr>
          <p:nvPr/>
        </p:nvCxnSpPr>
        <p:spPr>
          <a:xfrm flipH="1" flipV="1">
            <a:off x="9209890" y="3471145"/>
            <a:ext cx="2070230" cy="592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7" name="Straight Connector 2156">
            <a:extLst>
              <a:ext uri="{FF2B5EF4-FFF2-40B4-BE49-F238E27FC236}">
                <a16:creationId xmlns:a16="http://schemas.microsoft.com/office/drawing/2014/main" id="{BB7CC245-FB19-7586-4AAC-ECA6D85AFC35}"/>
              </a:ext>
            </a:extLst>
          </p:cNvPr>
          <p:cNvCxnSpPr>
            <a:cxnSpLocks/>
            <a:stCxn id="12" idx="1"/>
            <a:endCxn id="17" idx="1"/>
          </p:cNvCxnSpPr>
          <p:nvPr/>
        </p:nvCxnSpPr>
        <p:spPr>
          <a:xfrm flipV="1">
            <a:off x="5487096" y="2321321"/>
            <a:ext cx="2177411" cy="18646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0E122E-A20D-843C-08A4-8B73A3DF9470}"/>
              </a:ext>
            </a:extLst>
          </p:cNvPr>
          <p:cNvCxnSpPr>
            <a:cxnSpLocks/>
            <a:stCxn id="12" idx="3"/>
            <a:endCxn id="18" idx="3"/>
          </p:cNvCxnSpPr>
          <p:nvPr/>
        </p:nvCxnSpPr>
        <p:spPr>
          <a:xfrm>
            <a:off x="5487096" y="4776604"/>
            <a:ext cx="3417219" cy="18140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7BED38-C333-F707-5EE5-75B42E2BB21E}"/>
              </a:ext>
            </a:extLst>
          </p:cNvPr>
          <p:cNvCxnSpPr>
            <a:cxnSpLocks/>
            <a:stCxn id="17" idx="7"/>
            <a:endCxn id="16" idx="7"/>
          </p:cNvCxnSpPr>
          <p:nvPr/>
        </p:nvCxnSpPr>
        <p:spPr>
          <a:xfrm>
            <a:off x="8235930" y="2321321"/>
            <a:ext cx="3329901" cy="18646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229540-2031-EB98-3C3F-3883FA067D67}"/>
              </a:ext>
            </a:extLst>
          </p:cNvPr>
          <p:cNvCxnSpPr>
            <a:cxnSpLocks/>
            <a:stCxn id="18" idx="5"/>
            <a:endCxn id="16" idx="5"/>
          </p:cNvCxnSpPr>
          <p:nvPr/>
        </p:nvCxnSpPr>
        <p:spPr>
          <a:xfrm flipV="1">
            <a:off x="9475738" y="4776604"/>
            <a:ext cx="2090093" cy="18140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225529-DD72-495C-F1F6-DA92285DE99B}"/>
              </a:ext>
            </a:extLst>
          </p:cNvPr>
          <p:cNvCxnSpPr>
            <a:cxnSpLocks/>
            <a:stCxn id="20" idx="3"/>
            <a:endCxn id="41" idx="7"/>
          </p:cNvCxnSpPr>
          <p:nvPr/>
        </p:nvCxnSpPr>
        <p:spPr>
          <a:xfrm flipH="1">
            <a:off x="7111877" y="3563513"/>
            <a:ext cx="194952" cy="3404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1FEABB2A-5BE1-556B-9EF7-81A400654323}"/>
              </a:ext>
            </a:extLst>
          </p:cNvPr>
          <p:cNvCxnSpPr>
            <a:cxnSpLocks/>
            <a:stCxn id="55" idx="3"/>
            <a:endCxn id="47" idx="7"/>
          </p:cNvCxnSpPr>
          <p:nvPr/>
        </p:nvCxnSpPr>
        <p:spPr>
          <a:xfrm flipH="1">
            <a:off x="9760950" y="4995951"/>
            <a:ext cx="163094" cy="266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68032E-944C-7E22-030D-E06EB64F8EA2}"/>
              </a:ext>
            </a:extLst>
          </p:cNvPr>
          <p:cNvCxnSpPr/>
          <p:nvPr/>
        </p:nvCxnSpPr>
        <p:spPr>
          <a:xfrm>
            <a:off x="6363855" y="2911930"/>
            <a:ext cx="482510" cy="32079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83927-E782-BE9B-7B4E-9D28E6D3236E}"/>
              </a:ext>
            </a:extLst>
          </p:cNvPr>
          <p:cNvCxnSpPr>
            <a:cxnSpLocks/>
          </p:cNvCxnSpPr>
          <p:nvPr/>
        </p:nvCxnSpPr>
        <p:spPr>
          <a:xfrm flipH="1">
            <a:off x="6271771" y="3253658"/>
            <a:ext cx="457528" cy="64698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99E06C-5A5A-E565-D96F-0B52664574D1}"/>
              </a:ext>
            </a:extLst>
          </p:cNvPr>
          <p:cNvCxnSpPr>
            <a:cxnSpLocks/>
          </p:cNvCxnSpPr>
          <p:nvPr/>
        </p:nvCxnSpPr>
        <p:spPr>
          <a:xfrm flipV="1">
            <a:off x="6437745" y="3676073"/>
            <a:ext cx="674132" cy="18963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7ADFA2-2F8B-1C84-CB1A-89A72BF385FC}"/>
              </a:ext>
            </a:extLst>
          </p:cNvPr>
          <p:cNvSpPr txBox="1"/>
          <p:nvPr/>
        </p:nvSpPr>
        <p:spPr>
          <a:xfrm>
            <a:off x="471055" y="2687782"/>
            <a:ext cx="4305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(Once all hexes are colored)</a:t>
            </a:r>
            <a:r>
              <a:rPr lang="en-US" sz="1400">
                <a:solidFill>
                  <a:schemeClr val="bg1"/>
                </a:solidFill>
              </a:rPr>
              <a:t> walk through the game board, entering on the (start, start) edge, and using gateway edges with (</a:t>
            </a:r>
            <a:r>
              <a:rPr lang="en-US" sz="1400" b="1">
                <a:solidFill>
                  <a:schemeClr val="accent5"/>
                </a:solidFill>
              </a:rPr>
              <a:t>red,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b="1">
                <a:solidFill>
                  <a:schemeClr val="accent1"/>
                </a:solidFill>
              </a:rPr>
              <a:t>blue</a:t>
            </a:r>
            <a:r>
              <a:rPr lang="en-US" sz="1400" b="1">
                <a:solidFill>
                  <a:schemeClr val="bg1"/>
                </a:solidFill>
              </a:rPr>
              <a:t>) endpoints.</a:t>
            </a:r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53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1A4F85FF-176F-0125-EE43-8406DA734742}"/>
              </a:ext>
            </a:extLst>
          </p:cNvPr>
          <p:cNvCxnSpPr>
            <a:cxnSpLocks/>
            <a:stCxn id="33" idx="3"/>
            <a:endCxn id="46" idx="7"/>
          </p:cNvCxnSpPr>
          <p:nvPr/>
        </p:nvCxnSpPr>
        <p:spPr>
          <a:xfrm flipH="1">
            <a:off x="9198761" y="4548037"/>
            <a:ext cx="370855" cy="71467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A61826-9E63-309D-01D7-275F97A404DE}"/>
              </a:ext>
            </a:extLst>
          </p:cNvPr>
          <p:cNvCxnSpPr>
            <a:cxnSpLocks/>
            <a:stCxn id="21" idx="3"/>
            <a:endCxn id="39" idx="7"/>
          </p:cNvCxnSpPr>
          <p:nvPr/>
        </p:nvCxnSpPr>
        <p:spPr>
          <a:xfrm flipH="1">
            <a:off x="7485129" y="3563514"/>
            <a:ext cx="369422" cy="79978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id="{ADFBF1E4-9111-4565-74A9-EEBD0B5A424C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7151504" y="3996338"/>
            <a:ext cx="203852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A38BB8-5FD2-8261-08AF-2C708AFB74B8}"/>
              </a:ext>
            </a:extLst>
          </p:cNvPr>
          <p:cNvCxnSpPr>
            <a:cxnSpLocks/>
            <a:stCxn id="22" idx="3"/>
            <a:endCxn id="51" idx="7"/>
          </p:cNvCxnSpPr>
          <p:nvPr/>
        </p:nvCxnSpPr>
        <p:spPr>
          <a:xfrm flipH="1">
            <a:off x="7796696" y="3563513"/>
            <a:ext cx="620044" cy="12373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A89E26F-1212-DAE7-359F-A9498E199465}"/>
              </a:ext>
            </a:extLst>
          </p:cNvPr>
          <p:cNvCxnSpPr>
            <a:stCxn id="19" idx="6"/>
            <a:endCxn id="23" idx="2"/>
          </p:cNvCxnSpPr>
          <p:nvPr/>
        </p:nvCxnSpPr>
        <p:spPr>
          <a:xfrm>
            <a:off x="6885992" y="3471145"/>
            <a:ext cx="205331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2C099580-F8A6-7B55-065A-16485DEC84D6}"/>
              </a:ext>
            </a:extLst>
          </p:cNvPr>
          <p:cNvCxnSpPr>
            <a:cxnSpLocks/>
            <a:stCxn id="48" idx="0"/>
            <a:endCxn id="23" idx="4"/>
          </p:cNvCxnSpPr>
          <p:nvPr/>
        </p:nvCxnSpPr>
        <p:spPr>
          <a:xfrm flipH="1" flipV="1">
            <a:off x="9074596" y="3601773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D241A3-73D6-9573-8CB1-7FE0829EB4A2}"/>
              </a:ext>
            </a:extLst>
          </p:cNvPr>
          <p:cNvCxnSpPr>
            <a:cxnSpLocks/>
            <a:stCxn id="19" idx="4"/>
            <a:endCxn id="49" idx="0"/>
          </p:cNvCxnSpPr>
          <p:nvPr/>
        </p:nvCxnSpPr>
        <p:spPr>
          <a:xfrm>
            <a:off x="6750698" y="3601773"/>
            <a:ext cx="1200953" cy="16226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0C1F58A9-D6F3-1DD4-BEF7-5AAF2B42D24C}"/>
              </a:ext>
            </a:extLst>
          </p:cNvPr>
          <p:cNvCxnSpPr>
            <a:cxnSpLocks/>
            <a:stCxn id="49" idx="6"/>
            <a:endCxn id="48" idx="2"/>
          </p:cNvCxnSpPr>
          <p:nvPr/>
        </p:nvCxnSpPr>
        <p:spPr>
          <a:xfrm>
            <a:off x="8086945" y="5355077"/>
            <a:ext cx="200523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1" name="Straight Connector 2080">
            <a:extLst>
              <a:ext uri="{FF2B5EF4-FFF2-40B4-BE49-F238E27FC236}">
                <a16:creationId xmlns:a16="http://schemas.microsoft.com/office/drawing/2014/main" id="{0E0FB6F6-CDD6-BD60-7041-6F20E251E0E8}"/>
              </a:ext>
            </a:extLst>
          </p:cNvPr>
          <p:cNvCxnSpPr>
            <a:cxnSpLocks/>
            <a:stCxn id="21" idx="4"/>
            <a:endCxn id="46" idx="0"/>
          </p:cNvCxnSpPr>
          <p:nvPr/>
        </p:nvCxnSpPr>
        <p:spPr>
          <a:xfrm>
            <a:off x="7950218" y="3601774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9C545111-A987-2486-050E-6FEF90B4C4D4}"/>
              </a:ext>
            </a:extLst>
          </p:cNvPr>
          <p:cNvCxnSpPr>
            <a:cxnSpLocks/>
            <a:stCxn id="39" idx="6"/>
            <a:endCxn id="33" idx="2"/>
          </p:cNvCxnSpPr>
          <p:nvPr/>
        </p:nvCxnSpPr>
        <p:spPr>
          <a:xfrm>
            <a:off x="7524756" y="4455668"/>
            <a:ext cx="200523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ED0064-7E32-9B02-1FFF-C20868A718E2}"/>
              </a:ext>
            </a:extLst>
          </p:cNvPr>
          <p:cNvCxnSpPr>
            <a:cxnSpLocks/>
            <a:stCxn id="45" idx="3"/>
            <a:endCxn id="50" idx="7"/>
          </p:cNvCxnSpPr>
          <p:nvPr/>
        </p:nvCxnSpPr>
        <p:spPr>
          <a:xfrm flipH="1">
            <a:off x="8684649" y="4088706"/>
            <a:ext cx="545005" cy="11740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Straight Connector 2083">
            <a:extLst>
              <a:ext uri="{FF2B5EF4-FFF2-40B4-BE49-F238E27FC236}">
                <a16:creationId xmlns:a16="http://schemas.microsoft.com/office/drawing/2014/main" id="{13396FB4-0778-24AA-6D2F-5BE0298433D7}"/>
              </a:ext>
            </a:extLst>
          </p:cNvPr>
          <p:cNvCxnSpPr>
            <a:cxnSpLocks/>
            <a:stCxn id="22" idx="4"/>
            <a:endCxn id="47" idx="0"/>
          </p:cNvCxnSpPr>
          <p:nvPr/>
        </p:nvCxnSpPr>
        <p:spPr>
          <a:xfrm>
            <a:off x="8512407" y="3601773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DA195FC8-8989-3282-9B98-BB7983D6691D}"/>
              </a:ext>
            </a:extLst>
          </p:cNvPr>
          <p:cNvCxnSpPr>
            <a:cxnSpLocks/>
            <a:stCxn id="51" idx="6"/>
            <a:endCxn id="55" idx="2"/>
          </p:cNvCxnSpPr>
          <p:nvPr/>
        </p:nvCxnSpPr>
        <p:spPr>
          <a:xfrm>
            <a:off x="7836323" y="4893227"/>
            <a:ext cx="2048094" cy="103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6912CD15-1D07-5044-8BC1-48D903B94C50}"/>
              </a:ext>
            </a:extLst>
          </p:cNvPr>
          <p:cNvCxnSpPr>
            <a:cxnSpLocks/>
            <a:stCxn id="20" idx="4"/>
            <a:endCxn id="50" idx="0"/>
          </p:cNvCxnSpPr>
          <p:nvPr/>
        </p:nvCxnSpPr>
        <p:spPr>
          <a:xfrm>
            <a:off x="7402496" y="3601773"/>
            <a:ext cx="118648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806883-C550-B4EC-9C3F-F3BAFA583677}"/>
              </a:ext>
            </a:extLst>
          </p:cNvPr>
          <p:cNvCxnSpPr>
            <a:cxnSpLocks/>
            <a:stCxn id="23" idx="3"/>
            <a:endCxn id="49" idx="7"/>
          </p:cNvCxnSpPr>
          <p:nvPr/>
        </p:nvCxnSpPr>
        <p:spPr>
          <a:xfrm flipH="1">
            <a:off x="8047318" y="3563513"/>
            <a:ext cx="931611" cy="16991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93D1D5-00C9-A8E6-B208-9031C40C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07" y="-155864"/>
            <a:ext cx="10625229" cy="1147053"/>
          </a:xfrm>
        </p:spPr>
        <p:txBody>
          <a:bodyPr/>
          <a:lstStyle/>
          <a:p>
            <a:r>
              <a:rPr lang="en-US"/>
              <a:t>Hex is draw-free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BDA82-828D-B895-DEF6-FA02B407CF57}"/>
              </a:ext>
            </a:extLst>
          </p:cNvPr>
          <p:cNvSpPr txBox="1"/>
          <p:nvPr/>
        </p:nvSpPr>
        <p:spPr>
          <a:xfrm>
            <a:off x="2285234" y="1046138"/>
            <a:ext cx="7806944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The Hex Theorem, Part 2:</a:t>
            </a:r>
          </a:p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Once all hexes have been colored, either </a:t>
            </a:r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>
                <a:solidFill>
                  <a:schemeClr val="bg1"/>
                </a:solidFill>
              </a:rPr>
              <a:t> wins or </a:t>
            </a:r>
            <a:r>
              <a:rPr lang="en-US" b="1">
                <a:solidFill>
                  <a:schemeClr val="accent1"/>
                </a:solidFill>
              </a:rPr>
              <a:t>blue</a:t>
            </a:r>
            <a:r>
              <a:rPr lang="en-US">
                <a:solidFill>
                  <a:schemeClr val="bg1"/>
                </a:solidFill>
              </a:rPr>
              <a:t> wins.  (No ties.)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7FE090-A4A5-1276-2FFB-9E113DFC40BA}"/>
              </a:ext>
            </a:extLst>
          </p:cNvPr>
          <p:cNvSpPr/>
          <p:nvPr/>
        </p:nvSpPr>
        <p:spPr>
          <a:xfrm>
            <a:off x="5368750" y="4063676"/>
            <a:ext cx="808115" cy="835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Blue start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6B39FC-0BE8-563C-B284-132549738761}"/>
              </a:ext>
            </a:extLst>
          </p:cNvPr>
          <p:cNvSpPr/>
          <p:nvPr/>
        </p:nvSpPr>
        <p:spPr>
          <a:xfrm>
            <a:off x="10876062" y="4063676"/>
            <a:ext cx="808115" cy="835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Blue end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3C15E-2D1D-4B2B-9CB8-5092E6195C5E}"/>
              </a:ext>
            </a:extLst>
          </p:cNvPr>
          <p:cNvSpPr/>
          <p:nvPr/>
        </p:nvSpPr>
        <p:spPr>
          <a:xfrm>
            <a:off x="7546161" y="2199002"/>
            <a:ext cx="808115" cy="83524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Red start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43C327-E814-4385-3A60-0FCEBDDA4235}"/>
              </a:ext>
            </a:extLst>
          </p:cNvPr>
          <p:cNvSpPr/>
          <p:nvPr/>
        </p:nvSpPr>
        <p:spPr>
          <a:xfrm>
            <a:off x="8785969" y="5877750"/>
            <a:ext cx="808115" cy="83524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Red end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C1D529-3E9E-7CA9-E38C-B362F419B4D3}"/>
              </a:ext>
            </a:extLst>
          </p:cNvPr>
          <p:cNvSpPr/>
          <p:nvPr/>
        </p:nvSpPr>
        <p:spPr>
          <a:xfrm>
            <a:off x="6615404" y="3340516"/>
            <a:ext cx="270588" cy="261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ED60D6-CDD2-D6A0-891A-6B326FB9A0A6}"/>
              </a:ext>
            </a:extLst>
          </p:cNvPr>
          <p:cNvSpPr/>
          <p:nvPr/>
        </p:nvSpPr>
        <p:spPr>
          <a:xfrm>
            <a:off x="7267202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1E20123-D777-C301-DFE3-EC6E1B1D9C9C}"/>
              </a:ext>
            </a:extLst>
          </p:cNvPr>
          <p:cNvSpPr/>
          <p:nvPr/>
        </p:nvSpPr>
        <p:spPr>
          <a:xfrm>
            <a:off x="7814924" y="3340517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D0DFF4-A12B-A67B-4ABE-96EBD042BD3C}"/>
              </a:ext>
            </a:extLst>
          </p:cNvPr>
          <p:cNvSpPr/>
          <p:nvPr/>
        </p:nvSpPr>
        <p:spPr>
          <a:xfrm>
            <a:off x="8377113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675593-465E-7ED8-3B6E-A162073CB732}"/>
              </a:ext>
            </a:extLst>
          </p:cNvPr>
          <p:cNvSpPr/>
          <p:nvPr/>
        </p:nvSpPr>
        <p:spPr>
          <a:xfrm>
            <a:off x="8939302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B690F1-AABB-E24C-E233-EEB7DB7BD386}"/>
              </a:ext>
            </a:extLst>
          </p:cNvPr>
          <p:cNvSpPr/>
          <p:nvPr/>
        </p:nvSpPr>
        <p:spPr>
          <a:xfrm>
            <a:off x="8365984" y="4324933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410FB8-9AFF-05AE-C576-C9FC62EC2DA4}"/>
              </a:ext>
            </a:extLst>
          </p:cNvPr>
          <p:cNvSpPr/>
          <p:nvPr/>
        </p:nvSpPr>
        <p:spPr>
          <a:xfrm>
            <a:off x="8942073" y="4324933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3E9436-2D0E-3611-143B-4D1CA593737C}"/>
              </a:ext>
            </a:extLst>
          </p:cNvPr>
          <p:cNvSpPr/>
          <p:nvPr/>
        </p:nvSpPr>
        <p:spPr>
          <a:xfrm>
            <a:off x="9529989" y="4325040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C68149A-7667-80EF-6E0A-86E02905EBFB}"/>
              </a:ext>
            </a:extLst>
          </p:cNvPr>
          <p:cNvSpPr/>
          <p:nvPr/>
        </p:nvSpPr>
        <p:spPr>
          <a:xfrm>
            <a:off x="7254168" y="432503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48ABAD2-A2C5-A662-13BF-4CBE1BE83337}"/>
              </a:ext>
            </a:extLst>
          </p:cNvPr>
          <p:cNvSpPr/>
          <p:nvPr/>
        </p:nvSpPr>
        <p:spPr>
          <a:xfrm>
            <a:off x="7859824" y="4325087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9AC054-8FFA-6AE2-12A5-D429F5B932CF}"/>
              </a:ext>
            </a:extLst>
          </p:cNvPr>
          <p:cNvSpPr/>
          <p:nvPr/>
        </p:nvSpPr>
        <p:spPr>
          <a:xfrm>
            <a:off x="6880916" y="3865710"/>
            <a:ext cx="270588" cy="261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8CDC41-8525-3096-6AB9-6F475B22ADA4}"/>
              </a:ext>
            </a:extLst>
          </p:cNvPr>
          <p:cNvSpPr/>
          <p:nvPr/>
        </p:nvSpPr>
        <p:spPr>
          <a:xfrm>
            <a:off x="7538772" y="3865710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E0A634-4DCC-E14E-115C-88D89F403EB6}"/>
              </a:ext>
            </a:extLst>
          </p:cNvPr>
          <p:cNvSpPr/>
          <p:nvPr/>
        </p:nvSpPr>
        <p:spPr>
          <a:xfrm>
            <a:off x="8065642" y="3865708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36BA0F-3AAF-244D-7B5B-EF4FA31AB2FD}"/>
              </a:ext>
            </a:extLst>
          </p:cNvPr>
          <p:cNvSpPr/>
          <p:nvPr/>
        </p:nvSpPr>
        <p:spPr>
          <a:xfrm>
            <a:off x="8656336" y="386570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F70E2D-F047-4DBC-A41B-CFB69F8FA126}"/>
              </a:ext>
            </a:extLst>
          </p:cNvPr>
          <p:cNvSpPr/>
          <p:nvPr/>
        </p:nvSpPr>
        <p:spPr>
          <a:xfrm>
            <a:off x="9190027" y="386570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4D9B3F-3967-AF5E-9119-DABBCCC0EDD4}"/>
              </a:ext>
            </a:extLst>
          </p:cNvPr>
          <p:cNvSpPr/>
          <p:nvPr/>
        </p:nvSpPr>
        <p:spPr>
          <a:xfrm>
            <a:off x="8967800" y="5224450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9C3DD1B-AD65-1016-36F8-F394B28842AA}"/>
              </a:ext>
            </a:extLst>
          </p:cNvPr>
          <p:cNvSpPr/>
          <p:nvPr/>
        </p:nvSpPr>
        <p:spPr>
          <a:xfrm>
            <a:off x="9529989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BF0BFF2-0AA1-F9CD-D8F6-383D748BCC07}"/>
              </a:ext>
            </a:extLst>
          </p:cNvPr>
          <p:cNvSpPr/>
          <p:nvPr/>
        </p:nvSpPr>
        <p:spPr>
          <a:xfrm>
            <a:off x="10092178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9598078-BB93-0B45-045F-A2E41A7E012A}"/>
              </a:ext>
            </a:extLst>
          </p:cNvPr>
          <p:cNvSpPr/>
          <p:nvPr/>
        </p:nvSpPr>
        <p:spPr>
          <a:xfrm>
            <a:off x="7816357" y="5224448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9D454D8-7ECF-E0DD-9660-0B4E1B4B9008}"/>
              </a:ext>
            </a:extLst>
          </p:cNvPr>
          <p:cNvSpPr/>
          <p:nvPr/>
        </p:nvSpPr>
        <p:spPr>
          <a:xfrm>
            <a:off x="8453688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926074-A1CD-F78B-BBC0-72DFCD00598F}"/>
              </a:ext>
            </a:extLst>
          </p:cNvPr>
          <p:cNvSpPr/>
          <p:nvPr/>
        </p:nvSpPr>
        <p:spPr>
          <a:xfrm>
            <a:off x="7565735" y="4762598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0F30AF-F77B-EF93-632A-BBF059C9B2FE}"/>
              </a:ext>
            </a:extLst>
          </p:cNvPr>
          <p:cNvSpPr/>
          <p:nvPr/>
        </p:nvSpPr>
        <p:spPr>
          <a:xfrm>
            <a:off x="8167205" y="477649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AB316D-59FE-69A0-41AD-AB7E1EE2D646}"/>
              </a:ext>
            </a:extLst>
          </p:cNvPr>
          <p:cNvSpPr/>
          <p:nvPr/>
        </p:nvSpPr>
        <p:spPr>
          <a:xfrm>
            <a:off x="8732521" y="476352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1982AE-F9F4-0A8A-0E2A-C201A6924E32}"/>
              </a:ext>
            </a:extLst>
          </p:cNvPr>
          <p:cNvSpPr/>
          <p:nvPr/>
        </p:nvSpPr>
        <p:spPr>
          <a:xfrm>
            <a:off x="9275665" y="476511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2F0085-022E-9ED5-C037-7B6F82AE6709}"/>
              </a:ext>
            </a:extLst>
          </p:cNvPr>
          <p:cNvSpPr/>
          <p:nvPr/>
        </p:nvSpPr>
        <p:spPr>
          <a:xfrm>
            <a:off x="9884417" y="4772954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1" name="Straight Connector 2090">
            <a:extLst>
              <a:ext uri="{FF2B5EF4-FFF2-40B4-BE49-F238E27FC236}">
                <a16:creationId xmlns:a16="http://schemas.microsoft.com/office/drawing/2014/main" id="{EAB3B6AA-7409-5B11-B2DE-53160009B0CF}"/>
              </a:ext>
            </a:extLst>
          </p:cNvPr>
          <p:cNvCxnSpPr>
            <a:cxnSpLocks/>
            <a:stCxn id="19" idx="7"/>
            <a:endCxn id="17" idx="2"/>
          </p:cNvCxnSpPr>
          <p:nvPr/>
        </p:nvCxnSpPr>
        <p:spPr>
          <a:xfrm flipV="1">
            <a:off x="6846365" y="2616626"/>
            <a:ext cx="699796" cy="7621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Straight Connector 2093">
            <a:extLst>
              <a:ext uri="{FF2B5EF4-FFF2-40B4-BE49-F238E27FC236}">
                <a16:creationId xmlns:a16="http://schemas.microsoft.com/office/drawing/2014/main" id="{1DB9D7EE-5F77-CB15-2B8A-AC125627BC95}"/>
              </a:ext>
            </a:extLst>
          </p:cNvPr>
          <p:cNvCxnSpPr>
            <a:cxnSpLocks/>
            <a:stCxn id="20" idx="0"/>
            <a:endCxn id="17" idx="3"/>
          </p:cNvCxnSpPr>
          <p:nvPr/>
        </p:nvCxnSpPr>
        <p:spPr>
          <a:xfrm flipV="1">
            <a:off x="7402496" y="2911930"/>
            <a:ext cx="262011" cy="4285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" name="Straight Connector 2098">
            <a:extLst>
              <a:ext uri="{FF2B5EF4-FFF2-40B4-BE49-F238E27FC236}">
                <a16:creationId xmlns:a16="http://schemas.microsoft.com/office/drawing/2014/main" id="{D7C861A2-225E-AACD-FCAC-62A61D66CD36}"/>
              </a:ext>
            </a:extLst>
          </p:cNvPr>
          <p:cNvCxnSpPr>
            <a:cxnSpLocks/>
            <a:stCxn id="21" idx="0"/>
            <a:endCxn id="17" idx="4"/>
          </p:cNvCxnSpPr>
          <p:nvPr/>
        </p:nvCxnSpPr>
        <p:spPr>
          <a:xfrm flipV="1">
            <a:off x="7950218" y="3034249"/>
            <a:ext cx="1" cy="3062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2" name="Straight Connector 2101">
            <a:extLst>
              <a:ext uri="{FF2B5EF4-FFF2-40B4-BE49-F238E27FC236}">
                <a16:creationId xmlns:a16="http://schemas.microsoft.com/office/drawing/2014/main" id="{CE92264F-7015-444C-7D9B-B56813F91E00}"/>
              </a:ext>
            </a:extLst>
          </p:cNvPr>
          <p:cNvCxnSpPr>
            <a:cxnSpLocks/>
            <a:stCxn id="22" idx="0"/>
            <a:endCxn id="17" idx="5"/>
          </p:cNvCxnSpPr>
          <p:nvPr/>
        </p:nvCxnSpPr>
        <p:spPr>
          <a:xfrm flipH="1" flipV="1">
            <a:off x="8235930" y="2911930"/>
            <a:ext cx="276477" cy="4285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5" name="Straight Connector 2104">
            <a:extLst>
              <a:ext uri="{FF2B5EF4-FFF2-40B4-BE49-F238E27FC236}">
                <a16:creationId xmlns:a16="http://schemas.microsoft.com/office/drawing/2014/main" id="{EB43E0CB-C501-2708-32F0-C709F4824B61}"/>
              </a:ext>
            </a:extLst>
          </p:cNvPr>
          <p:cNvCxnSpPr>
            <a:cxnSpLocks/>
            <a:stCxn id="23" idx="1"/>
            <a:endCxn id="17" idx="6"/>
          </p:cNvCxnSpPr>
          <p:nvPr/>
        </p:nvCxnSpPr>
        <p:spPr>
          <a:xfrm flipH="1" flipV="1">
            <a:off x="8354276" y="2616626"/>
            <a:ext cx="624653" cy="7621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9" name="Straight Connector 2108">
            <a:extLst>
              <a:ext uri="{FF2B5EF4-FFF2-40B4-BE49-F238E27FC236}">
                <a16:creationId xmlns:a16="http://schemas.microsoft.com/office/drawing/2014/main" id="{DE06B6E4-BBBB-126F-FE64-FA2009630DDE}"/>
              </a:ext>
            </a:extLst>
          </p:cNvPr>
          <p:cNvCxnSpPr>
            <a:cxnSpLocks/>
            <a:stCxn id="12" idx="0"/>
            <a:endCxn id="19" idx="2"/>
          </p:cNvCxnSpPr>
          <p:nvPr/>
        </p:nvCxnSpPr>
        <p:spPr>
          <a:xfrm flipV="1">
            <a:off x="5772808" y="3471145"/>
            <a:ext cx="842596" cy="592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2" name="Straight Connector 2111">
            <a:extLst>
              <a:ext uri="{FF2B5EF4-FFF2-40B4-BE49-F238E27FC236}">
                <a16:creationId xmlns:a16="http://schemas.microsoft.com/office/drawing/2014/main" id="{7326E281-B450-7359-3973-1C4E0956ECD8}"/>
              </a:ext>
            </a:extLst>
          </p:cNvPr>
          <p:cNvCxnSpPr>
            <a:cxnSpLocks/>
            <a:stCxn id="12" idx="7"/>
            <a:endCxn id="41" idx="2"/>
          </p:cNvCxnSpPr>
          <p:nvPr/>
        </p:nvCxnSpPr>
        <p:spPr>
          <a:xfrm flipV="1">
            <a:off x="6058519" y="3996339"/>
            <a:ext cx="822397" cy="1896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5" name="Straight Connector 2114">
            <a:extLst>
              <a:ext uri="{FF2B5EF4-FFF2-40B4-BE49-F238E27FC236}">
                <a16:creationId xmlns:a16="http://schemas.microsoft.com/office/drawing/2014/main" id="{E27F9951-29DE-6BFD-6109-C3DB3ACBACDD}"/>
              </a:ext>
            </a:extLst>
          </p:cNvPr>
          <p:cNvCxnSpPr>
            <a:cxnSpLocks/>
            <a:stCxn id="12" idx="6"/>
            <a:endCxn id="39" idx="2"/>
          </p:cNvCxnSpPr>
          <p:nvPr/>
        </p:nvCxnSpPr>
        <p:spPr>
          <a:xfrm flipV="1">
            <a:off x="6176865" y="4455668"/>
            <a:ext cx="1077303" cy="256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Straight Connector 2117">
            <a:extLst>
              <a:ext uri="{FF2B5EF4-FFF2-40B4-BE49-F238E27FC236}">
                <a16:creationId xmlns:a16="http://schemas.microsoft.com/office/drawing/2014/main" id="{EDA6CB66-C5D5-F804-C11E-3103D2266AC6}"/>
              </a:ext>
            </a:extLst>
          </p:cNvPr>
          <p:cNvCxnSpPr>
            <a:cxnSpLocks/>
            <a:stCxn id="12" idx="5"/>
            <a:endCxn id="51" idx="2"/>
          </p:cNvCxnSpPr>
          <p:nvPr/>
        </p:nvCxnSpPr>
        <p:spPr>
          <a:xfrm>
            <a:off x="6058519" y="4776604"/>
            <a:ext cx="1507216" cy="1166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1" name="Straight Connector 2120">
            <a:extLst>
              <a:ext uri="{FF2B5EF4-FFF2-40B4-BE49-F238E27FC236}">
                <a16:creationId xmlns:a16="http://schemas.microsoft.com/office/drawing/2014/main" id="{12183070-0DEE-878A-0FE7-6AA3F7FA38F9}"/>
              </a:ext>
            </a:extLst>
          </p:cNvPr>
          <p:cNvCxnSpPr>
            <a:cxnSpLocks/>
            <a:stCxn id="12" idx="4"/>
            <a:endCxn id="49" idx="2"/>
          </p:cNvCxnSpPr>
          <p:nvPr/>
        </p:nvCxnSpPr>
        <p:spPr>
          <a:xfrm>
            <a:off x="5772808" y="4898923"/>
            <a:ext cx="2043549" cy="4561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4" name="Straight Connector 2123">
            <a:extLst>
              <a:ext uri="{FF2B5EF4-FFF2-40B4-BE49-F238E27FC236}">
                <a16:creationId xmlns:a16="http://schemas.microsoft.com/office/drawing/2014/main" id="{3ECC51A7-2D9B-348D-89C9-F661D653A36F}"/>
              </a:ext>
            </a:extLst>
          </p:cNvPr>
          <p:cNvCxnSpPr>
            <a:cxnSpLocks/>
            <a:stCxn id="49" idx="4"/>
            <a:endCxn id="18" idx="2"/>
          </p:cNvCxnSpPr>
          <p:nvPr/>
        </p:nvCxnSpPr>
        <p:spPr>
          <a:xfrm>
            <a:off x="7951651" y="5485705"/>
            <a:ext cx="834318" cy="8096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7" name="Straight Connector 2126">
            <a:extLst>
              <a:ext uri="{FF2B5EF4-FFF2-40B4-BE49-F238E27FC236}">
                <a16:creationId xmlns:a16="http://schemas.microsoft.com/office/drawing/2014/main" id="{7957938A-EE9C-3A3F-3E0C-677A5A977695}"/>
              </a:ext>
            </a:extLst>
          </p:cNvPr>
          <p:cNvCxnSpPr>
            <a:cxnSpLocks/>
            <a:stCxn id="50" idx="4"/>
            <a:endCxn id="18" idx="1"/>
          </p:cNvCxnSpPr>
          <p:nvPr/>
        </p:nvCxnSpPr>
        <p:spPr>
          <a:xfrm>
            <a:off x="8588982" y="5485706"/>
            <a:ext cx="315333" cy="514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0" name="Straight Connector 2129">
            <a:extLst>
              <a:ext uri="{FF2B5EF4-FFF2-40B4-BE49-F238E27FC236}">
                <a16:creationId xmlns:a16="http://schemas.microsoft.com/office/drawing/2014/main" id="{6471BD04-C75E-8B85-AB48-61DFA44DE61A}"/>
              </a:ext>
            </a:extLst>
          </p:cNvPr>
          <p:cNvCxnSpPr>
            <a:cxnSpLocks/>
            <a:stCxn id="46" idx="4"/>
            <a:endCxn id="18" idx="0"/>
          </p:cNvCxnSpPr>
          <p:nvPr/>
        </p:nvCxnSpPr>
        <p:spPr>
          <a:xfrm>
            <a:off x="9103094" y="5485707"/>
            <a:ext cx="86933" cy="3920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3" name="Straight Connector 2132">
            <a:extLst>
              <a:ext uri="{FF2B5EF4-FFF2-40B4-BE49-F238E27FC236}">
                <a16:creationId xmlns:a16="http://schemas.microsoft.com/office/drawing/2014/main" id="{F1D8FEAD-C539-C90F-B6F8-99112E96536B}"/>
              </a:ext>
            </a:extLst>
          </p:cNvPr>
          <p:cNvCxnSpPr>
            <a:cxnSpLocks/>
            <a:stCxn id="47" idx="4"/>
            <a:endCxn id="18" idx="7"/>
          </p:cNvCxnSpPr>
          <p:nvPr/>
        </p:nvCxnSpPr>
        <p:spPr>
          <a:xfrm flipH="1">
            <a:off x="9475738" y="5485706"/>
            <a:ext cx="189545" cy="514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6" name="Straight Connector 2135">
            <a:extLst>
              <a:ext uri="{FF2B5EF4-FFF2-40B4-BE49-F238E27FC236}">
                <a16:creationId xmlns:a16="http://schemas.microsoft.com/office/drawing/2014/main" id="{E5682871-EDAE-4333-2BF2-F87985EB3C95}"/>
              </a:ext>
            </a:extLst>
          </p:cNvPr>
          <p:cNvCxnSpPr>
            <a:cxnSpLocks/>
            <a:stCxn id="48" idx="4"/>
            <a:endCxn id="18" idx="6"/>
          </p:cNvCxnSpPr>
          <p:nvPr/>
        </p:nvCxnSpPr>
        <p:spPr>
          <a:xfrm flipH="1">
            <a:off x="9594084" y="5485706"/>
            <a:ext cx="633388" cy="8096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" name="Straight Connector 2138">
            <a:extLst>
              <a:ext uri="{FF2B5EF4-FFF2-40B4-BE49-F238E27FC236}">
                <a16:creationId xmlns:a16="http://schemas.microsoft.com/office/drawing/2014/main" id="{EEDCEB68-3548-62C4-97BB-07BC810020EB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0362766" y="4903582"/>
            <a:ext cx="917353" cy="4514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3" name="Straight Connector 2142">
            <a:extLst>
              <a:ext uri="{FF2B5EF4-FFF2-40B4-BE49-F238E27FC236}">
                <a16:creationId xmlns:a16="http://schemas.microsoft.com/office/drawing/2014/main" id="{6C599588-55F4-8CCD-0FAC-8687CA4FC861}"/>
              </a:ext>
            </a:extLst>
          </p:cNvPr>
          <p:cNvCxnSpPr>
            <a:cxnSpLocks/>
            <a:stCxn id="16" idx="3"/>
            <a:endCxn id="55" idx="6"/>
          </p:cNvCxnSpPr>
          <p:nvPr/>
        </p:nvCxnSpPr>
        <p:spPr>
          <a:xfrm flipH="1">
            <a:off x="10155005" y="4776604"/>
            <a:ext cx="839403" cy="12697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6" name="Straight Connector 2145">
            <a:extLst>
              <a:ext uri="{FF2B5EF4-FFF2-40B4-BE49-F238E27FC236}">
                <a16:creationId xmlns:a16="http://schemas.microsoft.com/office/drawing/2014/main" id="{E185A4AD-6138-D298-7909-5F4592BEB6F1}"/>
              </a:ext>
            </a:extLst>
          </p:cNvPr>
          <p:cNvCxnSpPr>
            <a:cxnSpLocks/>
            <a:stCxn id="16" idx="2"/>
            <a:endCxn id="33" idx="6"/>
          </p:cNvCxnSpPr>
          <p:nvPr/>
        </p:nvCxnSpPr>
        <p:spPr>
          <a:xfrm flipH="1" flipV="1">
            <a:off x="9800577" y="4455669"/>
            <a:ext cx="1075485" cy="25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9" name="Straight Connector 2148">
            <a:extLst>
              <a:ext uri="{FF2B5EF4-FFF2-40B4-BE49-F238E27FC236}">
                <a16:creationId xmlns:a16="http://schemas.microsoft.com/office/drawing/2014/main" id="{3F7BC9DF-AB45-A9A0-EE2C-1931A568F06D}"/>
              </a:ext>
            </a:extLst>
          </p:cNvPr>
          <p:cNvCxnSpPr>
            <a:cxnSpLocks/>
            <a:stCxn id="16" idx="1"/>
            <a:endCxn id="45" idx="6"/>
          </p:cNvCxnSpPr>
          <p:nvPr/>
        </p:nvCxnSpPr>
        <p:spPr>
          <a:xfrm flipH="1" flipV="1">
            <a:off x="9460615" y="3996338"/>
            <a:ext cx="1533793" cy="1896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" name="Straight Connector 2151">
            <a:extLst>
              <a:ext uri="{FF2B5EF4-FFF2-40B4-BE49-F238E27FC236}">
                <a16:creationId xmlns:a16="http://schemas.microsoft.com/office/drawing/2014/main" id="{A79DEE25-2BBC-6202-EA32-2347352DB9B5}"/>
              </a:ext>
            </a:extLst>
          </p:cNvPr>
          <p:cNvCxnSpPr>
            <a:cxnSpLocks/>
            <a:stCxn id="16" idx="0"/>
            <a:endCxn id="23" idx="6"/>
          </p:cNvCxnSpPr>
          <p:nvPr/>
        </p:nvCxnSpPr>
        <p:spPr>
          <a:xfrm flipH="1" flipV="1">
            <a:off x="9209890" y="3471145"/>
            <a:ext cx="2070230" cy="592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7" name="Straight Connector 2156">
            <a:extLst>
              <a:ext uri="{FF2B5EF4-FFF2-40B4-BE49-F238E27FC236}">
                <a16:creationId xmlns:a16="http://schemas.microsoft.com/office/drawing/2014/main" id="{BB7CC245-FB19-7586-4AAC-ECA6D85AFC35}"/>
              </a:ext>
            </a:extLst>
          </p:cNvPr>
          <p:cNvCxnSpPr>
            <a:cxnSpLocks/>
            <a:stCxn id="12" idx="1"/>
            <a:endCxn id="17" idx="1"/>
          </p:cNvCxnSpPr>
          <p:nvPr/>
        </p:nvCxnSpPr>
        <p:spPr>
          <a:xfrm flipV="1">
            <a:off x="5487096" y="2321321"/>
            <a:ext cx="2177411" cy="18646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0E122E-A20D-843C-08A4-8B73A3DF9470}"/>
              </a:ext>
            </a:extLst>
          </p:cNvPr>
          <p:cNvCxnSpPr>
            <a:cxnSpLocks/>
            <a:stCxn id="12" idx="3"/>
            <a:endCxn id="18" idx="3"/>
          </p:cNvCxnSpPr>
          <p:nvPr/>
        </p:nvCxnSpPr>
        <p:spPr>
          <a:xfrm>
            <a:off x="5487096" y="4776604"/>
            <a:ext cx="3417219" cy="18140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7BED38-C333-F707-5EE5-75B42E2BB21E}"/>
              </a:ext>
            </a:extLst>
          </p:cNvPr>
          <p:cNvCxnSpPr>
            <a:cxnSpLocks/>
            <a:stCxn id="17" idx="7"/>
            <a:endCxn id="16" idx="7"/>
          </p:cNvCxnSpPr>
          <p:nvPr/>
        </p:nvCxnSpPr>
        <p:spPr>
          <a:xfrm>
            <a:off x="8235930" y="2321321"/>
            <a:ext cx="3329901" cy="18646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229540-2031-EB98-3C3F-3883FA067D67}"/>
              </a:ext>
            </a:extLst>
          </p:cNvPr>
          <p:cNvCxnSpPr>
            <a:cxnSpLocks/>
            <a:stCxn id="18" idx="5"/>
            <a:endCxn id="16" idx="5"/>
          </p:cNvCxnSpPr>
          <p:nvPr/>
        </p:nvCxnSpPr>
        <p:spPr>
          <a:xfrm flipV="1">
            <a:off x="9475738" y="4776604"/>
            <a:ext cx="2090093" cy="18140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225529-DD72-495C-F1F6-DA92285DE99B}"/>
              </a:ext>
            </a:extLst>
          </p:cNvPr>
          <p:cNvCxnSpPr>
            <a:cxnSpLocks/>
            <a:stCxn id="20" idx="3"/>
            <a:endCxn id="41" idx="7"/>
          </p:cNvCxnSpPr>
          <p:nvPr/>
        </p:nvCxnSpPr>
        <p:spPr>
          <a:xfrm flipH="1">
            <a:off x="7111877" y="3563513"/>
            <a:ext cx="194952" cy="3404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1FEABB2A-5BE1-556B-9EF7-81A400654323}"/>
              </a:ext>
            </a:extLst>
          </p:cNvPr>
          <p:cNvCxnSpPr>
            <a:cxnSpLocks/>
            <a:stCxn id="55" idx="3"/>
            <a:endCxn id="47" idx="7"/>
          </p:cNvCxnSpPr>
          <p:nvPr/>
        </p:nvCxnSpPr>
        <p:spPr>
          <a:xfrm flipH="1">
            <a:off x="9760950" y="4995951"/>
            <a:ext cx="163094" cy="266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68032E-944C-7E22-030D-E06EB64F8EA2}"/>
              </a:ext>
            </a:extLst>
          </p:cNvPr>
          <p:cNvCxnSpPr/>
          <p:nvPr/>
        </p:nvCxnSpPr>
        <p:spPr>
          <a:xfrm>
            <a:off x="6363855" y="2911930"/>
            <a:ext cx="482510" cy="32079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83927-E782-BE9B-7B4E-9D28E6D3236E}"/>
              </a:ext>
            </a:extLst>
          </p:cNvPr>
          <p:cNvCxnSpPr>
            <a:cxnSpLocks/>
          </p:cNvCxnSpPr>
          <p:nvPr/>
        </p:nvCxnSpPr>
        <p:spPr>
          <a:xfrm flipH="1">
            <a:off x="6271771" y="3253658"/>
            <a:ext cx="457528" cy="64698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99E06C-5A5A-E565-D96F-0B52664574D1}"/>
              </a:ext>
            </a:extLst>
          </p:cNvPr>
          <p:cNvCxnSpPr>
            <a:cxnSpLocks/>
          </p:cNvCxnSpPr>
          <p:nvPr/>
        </p:nvCxnSpPr>
        <p:spPr>
          <a:xfrm flipV="1">
            <a:off x="6437745" y="3676073"/>
            <a:ext cx="674132" cy="18963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B642B5-C115-6751-830D-E637EB170701}"/>
              </a:ext>
            </a:extLst>
          </p:cNvPr>
          <p:cNvSpPr txBox="1"/>
          <p:nvPr/>
        </p:nvSpPr>
        <p:spPr>
          <a:xfrm>
            <a:off x="471055" y="2687782"/>
            <a:ext cx="42730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(Once all hexes are colored)</a:t>
            </a:r>
            <a:r>
              <a:rPr lang="en-US" sz="1400">
                <a:solidFill>
                  <a:schemeClr val="bg1"/>
                </a:solidFill>
              </a:rPr>
              <a:t> walk through the game board, entering on the (start, start) edge, and using gateway edges with (</a:t>
            </a:r>
            <a:r>
              <a:rPr lang="en-US" sz="1400" b="1">
                <a:solidFill>
                  <a:schemeClr val="accent5"/>
                </a:solidFill>
              </a:rPr>
              <a:t>red,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b="1">
                <a:solidFill>
                  <a:schemeClr val="accent1"/>
                </a:solidFill>
              </a:rPr>
              <a:t>blue</a:t>
            </a:r>
            <a:r>
              <a:rPr lang="en-US" sz="1400" b="1">
                <a:solidFill>
                  <a:schemeClr val="bg1"/>
                </a:solidFill>
              </a:rPr>
              <a:t>) endpoints.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bg1"/>
                </a:solidFill>
              </a:rPr>
              <a:t>Claim:</a:t>
            </a:r>
            <a:r>
              <a:rPr lang="en-US" sz="1400">
                <a:solidFill>
                  <a:schemeClr val="bg1"/>
                </a:solidFill>
              </a:rPr>
              <a:t> the walk eventually exits the board through either (start, end) edge, but </a:t>
            </a:r>
            <a:r>
              <a:rPr lang="en-US" sz="1400" b="1">
                <a:solidFill>
                  <a:schemeClr val="bg1"/>
                </a:solidFill>
              </a:rPr>
              <a:t>not</a:t>
            </a:r>
            <a:r>
              <a:rPr lang="en-US" sz="1400">
                <a:solidFill>
                  <a:schemeClr val="bg1"/>
                </a:solidFill>
              </a:rPr>
              <a:t> through the (end, end) 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bg1"/>
                </a:solidFill>
              </a:rPr>
              <a:t>Proof Sketch: </a:t>
            </a:r>
            <a:r>
              <a:rPr lang="en-US" sz="1400">
                <a:solidFill>
                  <a:schemeClr val="bg1"/>
                </a:solidFill>
              </a:rPr>
              <a:t>every time we walk through an edge, we specifically have </a:t>
            </a:r>
            <a:r>
              <a:rPr lang="en-US" sz="1400" b="1">
                <a:solidFill>
                  <a:schemeClr val="accent5"/>
                </a:solidFill>
              </a:rPr>
              <a:t>red on the left</a:t>
            </a:r>
            <a:r>
              <a:rPr lang="en-US" sz="1400">
                <a:solidFill>
                  <a:schemeClr val="accent5"/>
                </a:solidFill>
              </a:rPr>
              <a:t> </a:t>
            </a:r>
            <a:r>
              <a:rPr lang="en-US" sz="1400">
                <a:solidFill>
                  <a:schemeClr val="bg1"/>
                </a:solidFill>
              </a:rPr>
              <a:t>and </a:t>
            </a:r>
            <a:r>
              <a:rPr lang="en-US" sz="1400" b="1">
                <a:solidFill>
                  <a:schemeClr val="accent1"/>
                </a:solidFill>
              </a:rPr>
              <a:t>blue on the right</a:t>
            </a:r>
            <a:r>
              <a:rPr lang="en-US" sz="1400">
                <a:solidFill>
                  <a:schemeClr val="bg1"/>
                </a:solidFill>
              </a:rPr>
              <a:t>.</a:t>
            </a:r>
            <a:endParaRPr lang="en-US" sz="1400" b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610893-19CD-F75F-77CF-8F15F73A2E96}"/>
              </a:ext>
            </a:extLst>
          </p:cNvPr>
          <p:cNvCxnSpPr>
            <a:cxnSpLocks/>
          </p:cNvCxnSpPr>
          <p:nvPr/>
        </p:nvCxnSpPr>
        <p:spPr>
          <a:xfrm flipH="1">
            <a:off x="7209353" y="5588938"/>
            <a:ext cx="406879" cy="61161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B5D414-74FB-E35D-1220-F083268C6396}"/>
              </a:ext>
            </a:extLst>
          </p:cNvPr>
          <p:cNvCxnSpPr>
            <a:cxnSpLocks/>
          </p:cNvCxnSpPr>
          <p:nvPr/>
        </p:nvCxnSpPr>
        <p:spPr>
          <a:xfrm flipV="1">
            <a:off x="9444913" y="2792105"/>
            <a:ext cx="574798" cy="52096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0CC2EA0-6005-1F09-0B1D-7C82EA8DA528}"/>
              </a:ext>
            </a:extLst>
          </p:cNvPr>
          <p:cNvSpPr txBox="1"/>
          <p:nvPr/>
        </p:nvSpPr>
        <p:spPr>
          <a:xfrm flipH="1">
            <a:off x="10046850" y="2620882"/>
            <a:ext cx="115734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possible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573C0D-95AA-213D-4C1C-3ECF4BD499A5}"/>
              </a:ext>
            </a:extLst>
          </p:cNvPr>
          <p:cNvSpPr txBox="1"/>
          <p:nvPr/>
        </p:nvSpPr>
        <p:spPr>
          <a:xfrm flipH="1">
            <a:off x="6585037" y="6249752"/>
            <a:ext cx="1157346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possible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87F923-174B-6CC4-EFF7-9E833B4059FF}"/>
              </a:ext>
            </a:extLst>
          </p:cNvPr>
          <p:cNvCxnSpPr>
            <a:cxnSpLocks/>
          </p:cNvCxnSpPr>
          <p:nvPr/>
        </p:nvCxnSpPr>
        <p:spPr>
          <a:xfrm>
            <a:off x="10426590" y="5519060"/>
            <a:ext cx="449472" cy="48100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446C842-6F63-E3C7-BE75-E1C769E59057}"/>
              </a:ext>
            </a:extLst>
          </p:cNvPr>
          <p:cNvSpPr txBox="1"/>
          <p:nvPr/>
        </p:nvSpPr>
        <p:spPr>
          <a:xfrm flipH="1">
            <a:off x="10654569" y="6070062"/>
            <a:ext cx="1157346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Not possible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62A4EAB-9884-7D47-7292-D75D33FC935F}"/>
              </a:ext>
            </a:extLst>
          </p:cNvPr>
          <p:cNvCxnSpPr/>
          <p:nvPr/>
        </p:nvCxnSpPr>
        <p:spPr>
          <a:xfrm>
            <a:off x="10574706" y="6070062"/>
            <a:ext cx="1349439" cy="64293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74043D9-444E-9A84-CA8C-D2081D541070}"/>
              </a:ext>
            </a:extLst>
          </p:cNvPr>
          <p:cNvCxnSpPr>
            <a:cxnSpLocks/>
          </p:cNvCxnSpPr>
          <p:nvPr/>
        </p:nvCxnSpPr>
        <p:spPr>
          <a:xfrm flipV="1">
            <a:off x="10574706" y="5946399"/>
            <a:ext cx="1423330" cy="80826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23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D1D5-00C9-A8E6-B208-9031C40C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07" y="-155864"/>
            <a:ext cx="10625229" cy="1147053"/>
          </a:xfrm>
        </p:spPr>
        <p:txBody>
          <a:bodyPr/>
          <a:lstStyle/>
          <a:p>
            <a:r>
              <a:rPr lang="en-US"/>
              <a:t>Hex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7FA1-5515-E480-D4D5-FE1022C1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07" y="1291936"/>
            <a:ext cx="10620855" cy="15251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Hex is a two-player competitive game, played between </a:t>
            </a:r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>
                <a:solidFill>
                  <a:schemeClr val="bg1"/>
                </a:solidFill>
              </a:rPr>
              <a:t> and </a:t>
            </a:r>
            <a:r>
              <a:rPr lang="en-US" b="1">
                <a:solidFill>
                  <a:schemeClr val="accent1"/>
                </a:solidFill>
              </a:rPr>
              <a:t>blue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The game board is a symmetric grid of hexagons.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The players take turns claiming any blank hexagon and coloring it their color.	</a:t>
            </a:r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>
                <a:solidFill>
                  <a:schemeClr val="bg1"/>
                </a:solidFill>
              </a:rPr>
              <a:t> goes first.</a:t>
            </a:r>
          </a:p>
        </p:txBody>
      </p:sp>
      <p:pic>
        <p:nvPicPr>
          <p:cNvPr id="2050" name="Picture 2" descr="Hex">
            <a:extLst>
              <a:ext uri="{FF2B5EF4-FFF2-40B4-BE49-F238E27FC236}">
                <a16:creationId xmlns:a16="http://schemas.microsoft.com/office/drawing/2014/main" id="{4B198FD4-6044-4ECD-1C64-3F832B731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736" y="3786909"/>
            <a:ext cx="4030528" cy="28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33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1A4F85FF-176F-0125-EE43-8406DA734742}"/>
              </a:ext>
            </a:extLst>
          </p:cNvPr>
          <p:cNvCxnSpPr>
            <a:cxnSpLocks/>
            <a:stCxn id="33" idx="3"/>
            <a:endCxn id="46" idx="7"/>
          </p:cNvCxnSpPr>
          <p:nvPr/>
        </p:nvCxnSpPr>
        <p:spPr>
          <a:xfrm flipH="1">
            <a:off x="9198761" y="4548037"/>
            <a:ext cx="370855" cy="71467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A61826-9E63-309D-01D7-275F97A404DE}"/>
              </a:ext>
            </a:extLst>
          </p:cNvPr>
          <p:cNvCxnSpPr>
            <a:cxnSpLocks/>
            <a:stCxn id="21" idx="3"/>
            <a:endCxn id="39" idx="7"/>
          </p:cNvCxnSpPr>
          <p:nvPr/>
        </p:nvCxnSpPr>
        <p:spPr>
          <a:xfrm flipH="1">
            <a:off x="7485129" y="3563514"/>
            <a:ext cx="369422" cy="79978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id="{ADFBF1E4-9111-4565-74A9-EEBD0B5A424C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7151504" y="3996338"/>
            <a:ext cx="203852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A38BB8-5FD2-8261-08AF-2C708AFB74B8}"/>
              </a:ext>
            </a:extLst>
          </p:cNvPr>
          <p:cNvCxnSpPr>
            <a:cxnSpLocks/>
            <a:stCxn id="22" idx="3"/>
            <a:endCxn id="51" idx="7"/>
          </p:cNvCxnSpPr>
          <p:nvPr/>
        </p:nvCxnSpPr>
        <p:spPr>
          <a:xfrm flipH="1">
            <a:off x="7796696" y="3563513"/>
            <a:ext cx="620044" cy="12373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A89E26F-1212-DAE7-359F-A9498E199465}"/>
              </a:ext>
            </a:extLst>
          </p:cNvPr>
          <p:cNvCxnSpPr>
            <a:stCxn id="19" idx="6"/>
            <a:endCxn id="23" idx="2"/>
          </p:cNvCxnSpPr>
          <p:nvPr/>
        </p:nvCxnSpPr>
        <p:spPr>
          <a:xfrm>
            <a:off x="6885992" y="3471145"/>
            <a:ext cx="205331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2C099580-F8A6-7B55-065A-16485DEC84D6}"/>
              </a:ext>
            </a:extLst>
          </p:cNvPr>
          <p:cNvCxnSpPr>
            <a:cxnSpLocks/>
            <a:stCxn id="48" idx="0"/>
            <a:endCxn id="23" idx="4"/>
          </p:cNvCxnSpPr>
          <p:nvPr/>
        </p:nvCxnSpPr>
        <p:spPr>
          <a:xfrm flipH="1" flipV="1">
            <a:off x="9074596" y="3601773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D241A3-73D6-9573-8CB1-7FE0829EB4A2}"/>
              </a:ext>
            </a:extLst>
          </p:cNvPr>
          <p:cNvCxnSpPr>
            <a:cxnSpLocks/>
            <a:stCxn id="19" idx="4"/>
            <a:endCxn id="49" idx="0"/>
          </p:cNvCxnSpPr>
          <p:nvPr/>
        </p:nvCxnSpPr>
        <p:spPr>
          <a:xfrm>
            <a:off x="6750698" y="3601773"/>
            <a:ext cx="1200953" cy="16226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0C1F58A9-D6F3-1DD4-BEF7-5AAF2B42D24C}"/>
              </a:ext>
            </a:extLst>
          </p:cNvPr>
          <p:cNvCxnSpPr>
            <a:cxnSpLocks/>
            <a:stCxn id="49" idx="6"/>
            <a:endCxn id="48" idx="2"/>
          </p:cNvCxnSpPr>
          <p:nvPr/>
        </p:nvCxnSpPr>
        <p:spPr>
          <a:xfrm>
            <a:off x="8086945" y="5355077"/>
            <a:ext cx="200523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1" name="Straight Connector 2080">
            <a:extLst>
              <a:ext uri="{FF2B5EF4-FFF2-40B4-BE49-F238E27FC236}">
                <a16:creationId xmlns:a16="http://schemas.microsoft.com/office/drawing/2014/main" id="{0E0FB6F6-CDD6-BD60-7041-6F20E251E0E8}"/>
              </a:ext>
            </a:extLst>
          </p:cNvPr>
          <p:cNvCxnSpPr>
            <a:cxnSpLocks/>
            <a:stCxn id="21" idx="4"/>
            <a:endCxn id="46" idx="0"/>
          </p:cNvCxnSpPr>
          <p:nvPr/>
        </p:nvCxnSpPr>
        <p:spPr>
          <a:xfrm>
            <a:off x="7950218" y="3601774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9C545111-A987-2486-050E-6FEF90B4C4D4}"/>
              </a:ext>
            </a:extLst>
          </p:cNvPr>
          <p:cNvCxnSpPr>
            <a:cxnSpLocks/>
            <a:stCxn id="39" idx="6"/>
            <a:endCxn id="33" idx="2"/>
          </p:cNvCxnSpPr>
          <p:nvPr/>
        </p:nvCxnSpPr>
        <p:spPr>
          <a:xfrm>
            <a:off x="7524756" y="4455668"/>
            <a:ext cx="200523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ED0064-7E32-9B02-1FFF-C20868A718E2}"/>
              </a:ext>
            </a:extLst>
          </p:cNvPr>
          <p:cNvCxnSpPr>
            <a:cxnSpLocks/>
            <a:stCxn id="45" idx="3"/>
            <a:endCxn id="50" idx="7"/>
          </p:cNvCxnSpPr>
          <p:nvPr/>
        </p:nvCxnSpPr>
        <p:spPr>
          <a:xfrm flipH="1">
            <a:off x="8684649" y="4088706"/>
            <a:ext cx="545005" cy="11740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Straight Connector 2083">
            <a:extLst>
              <a:ext uri="{FF2B5EF4-FFF2-40B4-BE49-F238E27FC236}">
                <a16:creationId xmlns:a16="http://schemas.microsoft.com/office/drawing/2014/main" id="{13396FB4-0778-24AA-6D2F-5BE0298433D7}"/>
              </a:ext>
            </a:extLst>
          </p:cNvPr>
          <p:cNvCxnSpPr>
            <a:cxnSpLocks/>
            <a:stCxn id="22" idx="4"/>
            <a:endCxn id="47" idx="0"/>
          </p:cNvCxnSpPr>
          <p:nvPr/>
        </p:nvCxnSpPr>
        <p:spPr>
          <a:xfrm>
            <a:off x="8512407" y="3601773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DA195FC8-8989-3282-9B98-BB7983D6691D}"/>
              </a:ext>
            </a:extLst>
          </p:cNvPr>
          <p:cNvCxnSpPr>
            <a:cxnSpLocks/>
            <a:stCxn id="51" idx="6"/>
            <a:endCxn id="55" idx="2"/>
          </p:cNvCxnSpPr>
          <p:nvPr/>
        </p:nvCxnSpPr>
        <p:spPr>
          <a:xfrm>
            <a:off x="7836323" y="4893227"/>
            <a:ext cx="2048094" cy="103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6912CD15-1D07-5044-8BC1-48D903B94C50}"/>
              </a:ext>
            </a:extLst>
          </p:cNvPr>
          <p:cNvCxnSpPr>
            <a:cxnSpLocks/>
            <a:stCxn id="20" idx="4"/>
            <a:endCxn id="50" idx="0"/>
          </p:cNvCxnSpPr>
          <p:nvPr/>
        </p:nvCxnSpPr>
        <p:spPr>
          <a:xfrm>
            <a:off x="7402496" y="3601773"/>
            <a:ext cx="118648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806883-C550-B4EC-9C3F-F3BAFA583677}"/>
              </a:ext>
            </a:extLst>
          </p:cNvPr>
          <p:cNvCxnSpPr>
            <a:cxnSpLocks/>
            <a:stCxn id="23" idx="3"/>
            <a:endCxn id="49" idx="7"/>
          </p:cNvCxnSpPr>
          <p:nvPr/>
        </p:nvCxnSpPr>
        <p:spPr>
          <a:xfrm flipH="1">
            <a:off x="8047318" y="3563513"/>
            <a:ext cx="931611" cy="16991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93D1D5-00C9-A8E6-B208-9031C40C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07" y="-155864"/>
            <a:ext cx="10625229" cy="1147053"/>
          </a:xfrm>
        </p:spPr>
        <p:txBody>
          <a:bodyPr/>
          <a:lstStyle/>
          <a:p>
            <a:r>
              <a:rPr lang="en-US"/>
              <a:t>Hex is draw-free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BDA82-828D-B895-DEF6-FA02B407CF57}"/>
              </a:ext>
            </a:extLst>
          </p:cNvPr>
          <p:cNvSpPr txBox="1"/>
          <p:nvPr/>
        </p:nvSpPr>
        <p:spPr>
          <a:xfrm>
            <a:off x="2285234" y="1046138"/>
            <a:ext cx="7806944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The Hex Theorem, Part 2:</a:t>
            </a:r>
          </a:p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Once all hexes have been colored, either </a:t>
            </a:r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>
                <a:solidFill>
                  <a:schemeClr val="bg1"/>
                </a:solidFill>
              </a:rPr>
              <a:t> wins or </a:t>
            </a:r>
            <a:r>
              <a:rPr lang="en-US" b="1">
                <a:solidFill>
                  <a:schemeClr val="accent1"/>
                </a:solidFill>
              </a:rPr>
              <a:t>blue</a:t>
            </a:r>
            <a:r>
              <a:rPr lang="en-US">
                <a:solidFill>
                  <a:schemeClr val="bg1"/>
                </a:solidFill>
              </a:rPr>
              <a:t> wins.  (No ties.)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7FE090-A4A5-1276-2FFB-9E113DFC40BA}"/>
              </a:ext>
            </a:extLst>
          </p:cNvPr>
          <p:cNvSpPr/>
          <p:nvPr/>
        </p:nvSpPr>
        <p:spPr>
          <a:xfrm>
            <a:off x="5368750" y="4063676"/>
            <a:ext cx="808115" cy="835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Blue start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6B39FC-0BE8-563C-B284-132549738761}"/>
              </a:ext>
            </a:extLst>
          </p:cNvPr>
          <p:cNvSpPr/>
          <p:nvPr/>
        </p:nvSpPr>
        <p:spPr>
          <a:xfrm>
            <a:off x="10876062" y="4063676"/>
            <a:ext cx="808115" cy="835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Blue end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3C15E-2D1D-4B2B-9CB8-5092E6195C5E}"/>
              </a:ext>
            </a:extLst>
          </p:cNvPr>
          <p:cNvSpPr/>
          <p:nvPr/>
        </p:nvSpPr>
        <p:spPr>
          <a:xfrm>
            <a:off x="7546161" y="2199002"/>
            <a:ext cx="808115" cy="83524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Red start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43C327-E814-4385-3A60-0FCEBDDA4235}"/>
              </a:ext>
            </a:extLst>
          </p:cNvPr>
          <p:cNvSpPr/>
          <p:nvPr/>
        </p:nvSpPr>
        <p:spPr>
          <a:xfrm>
            <a:off x="8785969" y="5877750"/>
            <a:ext cx="808115" cy="83524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Red end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C1D529-3E9E-7CA9-E38C-B362F419B4D3}"/>
              </a:ext>
            </a:extLst>
          </p:cNvPr>
          <p:cNvSpPr/>
          <p:nvPr/>
        </p:nvSpPr>
        <p:spPr>
          <a:xfrm>
            <a:off x="6615404" y="3340516"/>
            <a:ext cx="270588" cy="261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ED60D6-CDD2-D6A0-891A-6B326FB9A0A6}"/>
              </a:ext>
            </a:extLst>
          </p:cNvPr>
          <p:cNvSpPr/>
          <p:nvPr/>
        </p:nvSpPr>
        <p:spPr>
          <a:xfrm>
            <a:off x="7267202" y="3340516"/>
            <a:ext cx="270588" cy="261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1E20123-D777-C301-DFE3-EC6E1B1D9C9C}"/>
              </a:ext>
            </a:extLst>
          </p:cNvPr>
          <p:cNvSpPr/>
          <p:nvPr/>
        </p:nvSpPr>
        <p:spPr>
          <a:xfrm>
            <a:off x="7814924" y="3340517"/>
            <a:ext cx="270588" cy="261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D0DFF4-A12B-A67B-4ABE-96EBD042BD3C}"/>
              </a:ext>
            </a:extLst>
          </p:cNvPr>
          <p:cNvSpPr/>
          <p:nvPr/>
        </p:nvSpPr>
        <p:spPr>
          <a:xfrm>
            <a:off x="8377113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675593-465E-7ED8-3B6E-A162073CB732}"/>
              </a:ext>
            </a:extLst>
          </p:cNvPr>
          <p:cNvSpPr/>
          <p:nvPr/>
        </p:nvSpPr>
        <p:spPr>
          <a:xfrm>
            <a:off x="8939302" y="3340516"/>
            <a:ext cx="270588" cy="261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B690F1-AABB-E24C-E233-EEB7DB7BD386}"/>
              </a:ext>
            </a:extLst>
          </p:cNvPr>
          <p:cNvSpPr/>
          <p:nvPr/>
        </p:nvSpPr>
        <p:spPr>
          <a:xfrm>
            <a:off x="8365984" y="4324933"/>
            <a:ext cx="270588" cy="261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410FB8-9AFF-05AE-C576-C9FC62EC2DA4}"/>
              </a:ext>
            </a:extLst>
          </p:cNvPr>
          <p:cNvSpPr/>
          <p:nvPr/>
        </p:nvSpPr>
        <p:spPr>
          <a:xfrm>
            <a:off x="8942073" y="4324933"/>
            <a:ext cx="270588" cy="261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3E9436-2D0E-3611-143B-4D1CA593737C}"/>
              </a:ext>
            </a:extLst>
          </p:cNvPr>
          <p:cNvSpPr/>
          <p:nvPr/>
        </p:nvSpPr>
        <p:spPr>
          <a:xfrm>
            <a:off x="9529989" y="4325040"/>
            <a:ext cx="270588" cy="261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C68149A-7667-80EF-6E0A-86E02905EBFB}"/>
              </a:ext>
            </a:extLst>
          </p:cNvPr>
          <p:cNvSpPr/>
          <p:nvPr/>
        </p:nvSpPr>
        <p:spPr>
          <a:xfrm>
            <a:off x="7254168" y="432503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48ABAD2-A2C5-A662-13BF-4CBE1BE83337}"/>
              </a:ext>
            </a:extLst>
          </p:cNvPr>
          <p:cNvSpPr/>
          <p:nvPr/>
        </p:nvSpPr>
        <p:spPr>
          <a:xfrm>
            <a:off x="7859824" y="4325087"/>
            <a:ext cx="270588" cy="261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9AC054-8FFA-6AE2-12A5-D429F5B932CF}"/>
              </a:ext>
            </a:extLst>
          </p:cNvPr>
          <p:cNvSpPr/>
          <p:nvPr/>
        </p:nvSpPr>
        <p:spPr>
          <a:xfrm>
            <a:off x="6880916" y="3865710"/>
            <a:ext cx="270588" cy="261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8CDC41-8525-3096-6AB9-6F475B22ADA4}"/>
              </a:ext>
            </a:extLst>
          </p:cNvPr>
          <p:cNvSpPr/>
          <p:nvPr/>
        </p:nvSpPr>
        <p:spPr>
          <a:xfrm>
            <a:off x="7538772" y="3865710"/>
            <a:ext cx="270588" cy="261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E0A634-4DCC-E14E-115C-88D89F403EB6}"/>
              </a:ext>
            </a:extLst>
          </p:cNvPr>
          <p:cNvSpPr/>
          <p:nvPr/>
        </p:nvSpPr>
        <p:spPr>
          <a:xfrm>
            <a:off x="8065642" y="3865708"/>
            <a:ext cx="270588" cy="261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36BA0F-3AAF-244D-7B5B-EF4FA31AB2FD}"/>
              </a:ext>
            </a:extLst>
          </p:cNvPr>
          <p:cNvSpPr/>
          <p:nvPr/>
        </p:nvSpPr>
        <p:spPr>
          <a:xfrm>
            <a:off x="8656336" y="3865709"/>
            <a:ext cx="270588" cy="261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F70E2D-F047-4DBC-A41B-CFB69F8FA126}"/>
              </a:ext>
            </a:extLst>
          </p:cNvPr>
          <p:cNvSpPr/>
          <p:nvPr/>
        </p:nvSpPr>
        <p:spPr>
          <a:xfrm>
            <a:off x="9190027" y="3865709"/>
            <a:ext cx="270588" cy="261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4D9B3F-3967-AF5E-9119-DABBCCC0EDD4}"/>
              </a:ext>
            </a:extLst>
          </p:cNvPr>
          <p:cNvSpPr/>
          <p:nvPr/>
        </p:nvSpPr>
        <p:spPr>
          <a:xfrm>
            <a:off x="8967800" y="5224450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9C3DD1B-AD65-1016-36F8-F394B28842AA}"/>
              </a:ext>
            </a:extLst>
          </p:cNvPr>
          <p:cNvSpPr/>
          <p:nvPr/>
        </p:nvSpPr>
        <p:spPr>
          <a:xfrm>
            <a:off x="9529989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BF0BFF2-0AA1-F9CD-D8F6-383D748BCC07}"/>
              </a:ext>
            </a:extLst>
          </p:cNvPr>
          <p:cNvSpPr/>
          <p:nvPr/>
        </p:nvSpPr>
        <p:spPr>
          <a:xfrm>
            <a:off x="10092178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9598078-BB93-0B45-045F-A2E41A7E012A}"/>
              </a:ext>
            </a:extLst>
          </p:cNvPr>
          <p:cNvSpPr/>
          <p:nvPr/>
        </p:nvSpPr>
        <p:spPr>
          <a:xfrm>
            <a:off x="7816357" y="5224448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9D454D8-7ECF-E0DD-9660-0B4E1B4B9008}"/>
              </a:ext>
            </a:extLst>
          </p:cNvPr>
          <p:cNvSpPr/>
          <p:nvPr/>
        </p:nvSpPr>
        <p:spPr>
          <a:xfrm>
            <a:off x="8453688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926074-A1CD-F78B-BBC0-72DFCD00598F}"/>
              </a:ext>
            </a:extLst>
          </p:cNvPr>
          <p:cNvSpPr/>
          <p:nvPr/>
        </p:nvSpPr>
        <p:spPr>
          <a:xfrm>
            <a:off x="7565735" y="4762598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0F30AF-F77B-EF93-632A-BBF059C9B2FE}"/>
              </a:ext>
            </a:extLst>
          </p:cNvPr>
          <p:cNvSpPr/>
          <p:nvPr/>
        </p:nvSpPr>
        <p:spPr>
          <a:xfrm>
            <a:off x="8167205" y="477649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AB316D-59FE-69A0-41AD-AB7E1EE2D646}"/>
              </a:ext>
            </a:extLst>
          </p:cNvPr>
          <p:cNvSpPr/>
          <p:nvPr/>
        </p:nvSpPr>
        <p:spPr>
          <a:xfrm>
            <a:off x="8732521" y="476352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1982AE-F9F4-0A8A-0E2A-C201A6924E32}"/>
              </a:ext>
            </a:extLst>
          </p:cNvPr>
          <p:cNvSpPr/>
          <p:nvPr/>
        </p:nvSpPr>
        <p:spPr>
          <a:xfrm>
            <a:off x="9275665" y="476511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2F0085-022E-9ED5-C037-7B6F82AE6709}"/>
              </a:ext>
            </a:extLst>
          </p:cNvPr>
          <p:cNvSpPr/>
          <p:nvPr/>
        </p:nvSpPr>
        <p:spPr>
          <a:xfrm>
            <a:off x="9884417" y="4772954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1" name="Straight Connector 2090">
            <a:extLst>
              <a:ext uri="{FF2B5EF4-FFF2-40B4-BE49-F238E27FC236}">
                <a16:creationId xmlns:a16="http://schemas.microsoft.com/office/drawing/2014/main" id="{EAB3B6AA-7409-5B11-B2DE-53160009B0CF}"/>
              </a:ext>
            </a:extLst>
          </p:cNvPr>
          <p:cNvCxnSpPr>
            <a:cxnSpLocks/>
            <a:stCxn id="19" idx="7"/>
            <a:endCxn id="17" idx="2"/>
          </p:cNvCxnSpPr>
          <p:nvPr/>
        </p:nvCxnSpPr>
        <p:spPr>
          <a:xfrm flipV="1">
            <a:off x="6846365" y="2616626"/>
            <a:ext cx="699796" cy="7621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Straight Connector 2093">
            <a:extLst>
              <a:ext uri="{FF2B5EF4-FFF2-40B4-BE49-F238E27FC236}">
                <a16:creationId xmlns:a16="http://schemas.microsoft.com/office/drawing/2014/main" id="{1DB9D7EE-5F77-CB15-2B8A-AC125627BC95}"/>
              </a:ext>
            </a:extLst>
          </p:cNvPr>
          <p:cNvCxnSpPr>
            <a:cxnSpLocks/>
            <a:stCxn id="20" idx="0"/>
            <a:endCxn id="17" idx="3"/>
          </p:cNvCxnSpPr>
          <p:nvPr/>
        </p:nvCxnSpPr>
        <p:spPr>
          <a:xfrm flipV="1">
            <a:off x="7402496" y="2911930"/>
            <a:ext cx="262011" cy="4285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" name="Straight Connector 2098">
            <a:extLst>
              <a:ext uri="{FF2B5EF4-FFF2-40B4-BE49-F238E27FC236}">
                <a16:creationId xmlns:a16="http://schemas.microsoft.com/office/drawing/2014/main" id="{D7C861A2-225E-AACD-FCAC-62A61D66CD36}"/>
              </a:ext>
            </a:extLst>
          </p:cNvPr>
          <p:cNvCxnSpPr>
            <a:cxnSpLocks/>
            <a:stCxn id="21" idx="0"/>
            <a:endCxn id="17" idx="4"/>
          </p:cNvCxnSpPr>
          <p:nvPr/>
        </p:nvCxnSpPr>
        <p:spPr>
          <a:xfrm flipV="1">
            <a:off x="7950218" y="3034249"/>
            <a:ext cx="1" cy="3062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2" name="Straight Connector 2101">
            <a:extLst>
              <a:ext uri="{FF2B5EF4-FFF2-40B4-BE49-F238E27FC236}">
                <a16:creationId xmlns:a16="http://schemas.microsoft.com/office/drawing/2014/main" id="{CE92264F-7015-444C-7D9B-B56813F91E00}"/>
              </a:ext>
            </a:extLst>
          </p:cNvPr>
          <p:cNvCxnSpPr>
            <a:cxnSpLocks/>
            <a:stCxn id="22" idx="0"/>
            <a:endCxn id="17" idx="5"/>
          </p:cNvCxnSpPr>
          <p:nvPr/>
        </p:nvCxnSpPr>
        <p:spPr>
          <a:xfrm flipH="1" flipV="1">
            <a:off x="8235930" y="2911930"/>
            <a:ext cx="276477" cy="4285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5" name="Straight Connector 2104">
            <a:extLst>
              <a:ext uri="{FF2B5EF4-FFF2-40B4-BE49-F238E27FC236}">
                <a16:creationId xmlns:a16="http://schemas.microsoft.com/office/drawing/2014/main" id="{EB43E0CB-C501-2708-32F0-C709F4824B61}"/>
              </a:ext>
            </a:extLst>
          </p:cNvPr>
          <p:cNvCxnSpPr>
            <a:cxnSpLocks/>
            <a:stCxn id="23" idx="1"/>
            <a:endCxn id="17" idx="6"/>
          </p:cNvCxnSpPr>
          <p:nvPr/>
        </p:nvCxnSpPr>
        <p:spPr>
          <a:xfrm flipH="1" flipV="1">
            <a:off x="8354276" y="2616626"/>
            <a:ext cx="624653" cy="7621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9" name="Straight Connector 2108">
            <a:extLst>
              <a:ext uri="{FF2B5EF4-FFF2-40B4-BE49-F238E27FC236}">
                <a16:creationId xmlns:a16="http://schemas.microsoft.com/office/drawing/2014/main" id="{DE06B6E4-BBBB-126F-FE64-FA2009630DDE}"/>
              </a:ext>
            </a:extLst>
          </p:cNvPr>
          <p:cNvCxnSpPr>
            <a:cxnSpLocks/>
            <a:stCxn id="12" idx="0"/>
            <a:endCxn id="19" idx="2"/>
          </p:cNvCxnSpPr>
          <p:nvPr/>
        </p:nvCxnSpPr>
        <p:spPr>
          <a:xfrm flipV="1">
            <a:off x="5772808" y="3471145"/>
            <a:ext cx="842596" cy="592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2" name="Straight Connector 2111">
            <a:extLst>
              <a:ext uri="{FF2B5EF4-FFF2-40B4-BE49-F238E27FC236}">
                <a16:creationId xmlns:a16="http://schemas.microsoft.com/office/drawing/2014/main" id="{7326E281-B450-7359-3973-1C4E0956ECD8}"/>
              </a:ext>
            </a:extLst>
          </p:cNvPr>
          <p:cNvCxnSpPr>
            <a:cxnSpLocks/>
            <a:stCxn id="12" idx="7"/>
            <a:endCxn id="41" idx="2"/>
          </p:cNvCxnSpPr>
          <p:nvPr/>
        </p:nvCxnSpPr>
        <p:spPr>
          <a:xfrm flipV="1">
            <a:off x="6058519" y="3996339"/>
            <a:ext cx="822397" cy="1896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5" name="Straight Connector 2114">
            <a:extLst>
              <a:ext uri="{FF2B5EF4-FFF2-40B4-BE49-F238E27FC236}">
                <a16:creationId xmlns:a16="http://schemas.microsoft.com/office/drawing/2014/main" id="{E27F9951-29DE-6BFD-6109-C3DB3ACBACDD}"/>
              </a:ext>
            </a:extLst>
          </p:cNvPr>
          <p:cNvCxnSpPr>
            <a:cxnSpLocks/>
            <a:stCxn id="12" idx="6"/>
            <a:endCxn id="39" idx="2"/>
          </p:cNvCxnSpPr>
          <p:nvPr/>
        </p:nvCxnSpPr>
        <p:spPr>
          <a:xfrm flipV="1">
            <a:off x="6176865" y="4455668"/>
            <a:ext cx="1077303" cy="256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Straight Connector 2117">
            <a:extLst>
              <a:ext uri="{FF2B5EF4-FFF2-40B4-BE49-F238E27FC236}">
                <a16:creationId xmlns:a16="http://schemas.microsoft.com/office/drawing/2014/main" id="{EDA6CB66-C5D5-F804-C11E-3103D2266AC6}"/>
              </a:ext>
            </a:extLst>
          </p:cNvPr>
          <p:cNvCxnSpPr>
            <a:cxnSpLocks/>
            <a:stCxn id="12" idx="5"/>
            <a:endCxn id="51" idx="2"/>
          </p:cNvCxnSpPr>
          <p:nvPr/>
        </p:nvCxnSpPr>
        <p:spPr>
          <a:xfrm>
            <a:off x="6058519" y="4776604"/>
            <a:ext cx="1507216" cy="1166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1" name="Straight Connector 2120">
            <a:extLst>
              <a:ext uri="{FF2B5EF4-FFF2-40B4-BE49-F238E27FC236}">
                <a16:creationId xmlns:a16="http://schemas.microsoft.com/office/drawing/2014/main" id="{12183070-0DEE-878A-0FE7-6AA3F7FA38F9}"/>
              </a:ext>
            </a:extLst>
          </p:cNvPr>
          <p:cNvCxnSpPr>
            <a:cxnSpLocks/>
            <a:stCxn id="12" idx="4"/>
            <a:endCxn id="49" idx="2"/>
          </p:cNvCxnSpPr>
          <p:nvPr/>
        </p:nvCxnSpPr>
        <p:spPr>
          <a:xfrm>
            <a:off x="5772808" y="4898923"/>
            <a:ext cx="2043549" cy="4561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4" name="Straight Connector 2123">
            <a:extLst>
              <a:ext uri="{FF2B5EF4-FFF2-40B4-BE49-F238E27FC236}">
                <a16:creationId xmlns:a16="http://schemas.microsoft.com/office/drawing/2014/main" id="{3ECC51A7-2D9B-348D-89C9-F661D653A36F}"/>
              </a:ext>
            </a:extLst>
          </p:cNvPr>
          <p:cNvCxnSpPr>
            <a:cxnSpLocks/>
            <a:stCxn id="49" idx="4"/>
            <a:endCxn id="18" idx="2"/>
          </p:cNvCxnSpPr>
          <p:nvPr/>
        </p:nvCxnSpPr>
        <p:spPr>
          <a:xfrm>
            <a:off x="7951651" y="5485705"/>
            <a:ext cx="834318" cy="8096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7" name="Straight Connector 2126">
            <a:extLst>
              <a:ext uri="{FF2B5EF4-FFF2-40B4-BE49-F238E27FC236}">
                <a16:creationId xmlns:a16="http://schemas.microsoft.com/office/drawing/2014/main" id="{7957938A-EE9C-3A3F-3E0C-677A5A977695}"/>
              </a:ext>
            </a:extLst>
          </p:cNvPr>
          <p:cNvCxnSpPr>
            <a:cxnSpLocks/>
            <a:stCxn id="50" idx="4"/>
            <a:endCxn id="18" idx="1"/>
          </p:cNvCxnSpPr>
          <p:nvPr/>
        </p:nvCxnSpPr>
        <p:spPr>
          <a:xfrm>
            <a:off x="8588982" y="5485706"/>
            <a:ext cx="315333" cy="514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0" name="Straight Connector 2129">
            <a:extLst>
              <a:ext uri="{FF2B5EF4-FFF2-40B4-BE49-F238E27FC236}">
                <a16:creationId xmlns:a16="http://schemas.microsoft.com/office/drawing/2014/main" id="{6471BD04-C75E-8B85-AB48-61DFA44DE61A}"/>
              </a:ext>
            </a:extLst>
          </p:cNvPr>
          <p:cNvCxnSpPr>
            <a:cxnSpLocks/>
            <a:stCxn id="46" idx="4"/>
            <a:endCxn id="18" idx="0"/>
          </p:cNvCxnSpPr>
          <p:nvPr/>
        </p:nvCxnSpPr>
        <p:spPr>
          <a:xfrm>
            <a:off x="9103094" y="5485707"/>
            <a:ext cx="86933" cy="3920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3" name="Straight Connector 2132">
            <a:extLst>
              <a:ext uri="{FF2B5EF4-FFF2-40B4-BE49-F238E27FC236}">
                <a16:creationId xmlns:a16="http://schemas.microsoft.com/office/drawing/2014/main" id="{F1D8FEAD-C539-C90F-B6F8-99112E96536B}"/>
              </a:ext>
            </a:extLst>
          </p:cNvPr>
          <p:cNvCxnSpPr>
            <a:cxnSpLocks/>
            <a:stCxn id="47" idx="4"/>
            <a:endCxn id="18" idx="7"/>
          </p:cNvCxnSpPr>
          <p:nvPr/>
        </p:nvCxnSpPr>
        <p:spPr>
          <a:xfrm flipH="1">
            <a:off x="9475738" y="5485706"/>
            <a:ext cx="189545" cy="514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6" name="Straight Connector 2135">
            <a:extLst>
              <a:ext uri="{FF2B5EF4-FFF2-40B4-BE49-F238E27FC236}">
                <a16:creationId xmlns:a16="http://schemas.microsoft.com/office/drawing/2014/main" id="{E5682871-EDAE-4333-2BF2-F87985EB3C95}"/>
              </a:ext>
            </a:extLst>
          </p:cNvPr>
          <p:cNvCxnSpPr>
            <a:cxnSpLocks/>
            <a:stCxn id="48" idx="4"/>
            <a:endCxn id="18" idx="6"/>
          </p:cNvCxnSpPr>
          <p:nvPr/>
        </p:nvCxnSpPr>
        <p:spPr>
          <a:xfrm flipH="1">
            <a:off x="9594084" y="5485706"/>
            <a:ext cx="633388" cy="8096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" name="Straight Connector 2138">
            <a:extLst>
              <a:ext uri="{FF2B5EF4-FFF2-40B4-BE49-F238E27FC236}">
                <a16:creationId xmlns:a16="http://schemas.microsoft.com/office/drawing/2014/main" id="{EEDCEB68-3548-62C4-97BB-07BC810020EB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0362766" y="4903582"/>
            <a:ext cx="917353" cy="4514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3" name="Straight Connector 2142">
            <a:extLst>
              <a:ext uri="{FF2B5EF4-FFF2-40B4-BE49-F238E27FC236}">
                <a16:creationId xmlns:a16="http://schemas.microsoft.com/office/drawing/2014/main" id="{6C599588-55F4-8CCD-0FAC-8687CA4FC861}"/>
              </a:ext>
            </a:extLst>
          </p:cNvPr>
          <p:cNvCxnSpPr>
            <a:cxnSpLocks/>
            <a:stCxn id="16" idx="3"/>
            <a:endCxn id="55" idx="6"/>
          </p:cNvCxnSpPr>
          <p:nvPr/>
        </p:nvCxnSpPr>
        <p:spPr>
          <a:xfrm flipH="1">
            <a:off x="10155005" y="4776604"/>
            <a:ext cx="839403" cy="12697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6" name="Straight Connector 2145">
            <a:extLst>
              <a:ext uri="{FF2B5EF4-FFF2-40B4-BE49-F238E27FC236}">
                <a16:creationId xmlns:a16="http://schemas.microsoft.com/office/drawing/2014/main" id="{E185A4AD-6138-D298-7909-5F4592BEB6F1}"/>
              </a:ext>
            </a:extLst>
          </p:cNvPr>
          <p:cNvCxnSpPr>
            <a:cxnSpLocks/>
            <a:stCxn id="16" idx="2"/>
            <a:endCxn id="33" idx="6"/>
          </p:cNvCxnSpPr>
          <p:nvPr/>
        </p:nvCxnSpPr>
        <p:spPr>
          <a:xfrm flipH="1" flipV="1">
            <a:off x="9800577" y="4455669"/>
            <a:ext cx="1075485" cy="25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9" name="Straight Connector 2148">
            <a:extLst>
              <a:ext uri="{FF2B5EF4-FFF2-40B4-BE49-F238E27FC236}">
                <a16:creationId xmlns:a16="http://schemas.microsoft.com/office/drawing/2014/main" id="{3F7BC9DF-AB45-A9A0-EE2C-1931A568F06D}"/>
              </a:ext>
            </a:extLst>
          </p:cNvPr>
          <p:cNvCxnSpPr>
            <a:cxnSpLocks/>
            <a:stCxn id="16" idx="1"/>
            <a:endCxn id="45" idx="6"/>
          </p:cNvCxnSpPr>
          <p:nvPr/>
        </p:nvCxnSpPr>
        <p:spPr>
          <a:xfrm flipH="1" flipV="1">
            <a:off x="9460615" y="3996338"/>
            <a:ext cx="1533793" cy="1896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" name="Straight Connector 2151">
            <a:extLst>
              <a:ext uri="{FF2B5EF4-FFF2-40B4-BE49-F238E27FC236}">
                <a16:creationId xmlns:a16="http://schemas.microsoft.com/office/drawing/2014/main" id="{A79DEE25-2BBC-6202-EA32-2347352DB9B5}"/>
              </a:ext>
            </a:extLst>
          </p:cNvPr>
          <p:cNvCxnSpPr>
            <a:cxnSpLocks/>
            <a:stCxn id="16" idx="0"/>
            <a:endCxn id="23" idx="6"/>
          </p:cNvCxnSpPr>
          <p:nvPr/>
        </p:nvCxnSpPr>
        <p:spPr>
          <a:xfrm flipH="1" flipV="1">
            <a:off x="9209890" y="3471145"/>
            <a:ext cx="2070230" cy="592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7" name="Straight Connector 2156">
            <a:extLst>
              <a:ext uri="{FF2B5EF4-FFF2-40B4-BE49-F238E27FC236}">
                <a16:creationId xmlns:a16="http://schemas.microsoft.com/office/drawing/2014/main" id="{BB7CC245-FB19-7586-4AAC-ECA6D85AFC35}"/>
              </a:ext>
            </a:extLst>
          </p:cNvPr>
          <p:cNvCxnSpPr>
            <a:cxnSpLocks/>
            <a:stCxn id="12" idx="1"/>
            <a:endCxn id="17" idx="1"/>
          </p:cNvCxnSpPr>
          <p:nvPr/>
        </p:nvCxnSpPr>
        <p:spPr>
          <a:xfrm flipV="1">
            <a:off x="5487096" y="2321321"/>
            <a:ext cx="2177411" cy="18646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0E122E-A20D-843C-08A4-8B73A3DF9470}"/>
              </a:ext>
            </a:extLst>
          </p:cNvPr>
          <p:cNvCxnSpPr>
            <a:cxnSpLocks/>
            <a:stCxn id="12" idx="3"/>
            <a:endCxn id="18" idx="3"/>
          </p:cNvCxnSpPr>
          <p:nvPr/>
        </p:nvCxnSpPr>
        <p:spPr>
          <a:xfrm>
            <a:off x="5487096" y="4776604"/>
            <a:ext cx="3417219" cy="18140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7BED38-C333-F707-5EE5-75B42E2BB21E}"/>
              </a:ext>
            </a:extLst>
          </p:cNvPr>
          <p:cNvCxnSpPr>
            <a:cxnSpLocks/>
            <a:stCxn id="17" idx="7"/>
            <a:endCxn id="16" idx="7"/>
          </p:cNvCxnSpPr>
          <p:nvPr/>
        </p:nvCxnSpPr>
        <p:spPr>
          <a:xfrm>
            <a:off x="8235930" y="2321321"/>
            <a:ext cx="3329901" cy="18646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229540-2031-EB98-3C3F-3883FA067D67}"/>
              </a:ext>
            </a:extLst>
          </p:cNvPr>
          <p:cNvCxnSpPr>
            <a:cxnSpLocks/>
            <a:stCxn id="18" idx="5"/>
            <a:endCxn id="16" idx="5"/>
          </p:cNvCxnSpPr>
          <p:nvPr/>
        </p:nvCxnSpPr>
        <p:spPr>
          <a:xfrm flipV="1">
            <a:off x="9475738" y="4776604"/>
            <a:ext cx="2090093" cy="18140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225529-DD72-495C-F1F6-DA92285DE99B}"/>
              </a:ext>
            </a:extLst>
          </p:cNvPr>
          <p:cNvCxnSpPr>
            <a:cxnSpLocks/>
            <a:stCxn id="20" idx="3"/>
            <a:endCxn id="41" idx="7"/>
          </p:cNvCxnSpPr>
          <p:nvPr/>
        </p:nvCxnSpPr>
        <p:spPr>
          <a:xfrm flipH="1">
            <a:off x="7111877" y="3563513"/>
            <a:ext cx="194952" cy="3404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1FEABB2A-5BE1-556B-9EF7-81A400654323}"/>
              </a:ext>
            </a:extLst>
          </p:cNvPr>
          <p:cNvCxnSpPr>
            <a:cxnSpLocks/>
            <a:stCxn id="55" idx="3"/>
            <a:endCxn id="47" idx="7"/>
          </p:cNvCxnSpPr>
          <p:nvPr/>
        </p:nvCxnSpPr>
        <p:spPr>
          <a:xfrm flipH="1">
            <a:off x="9760950" y="4995951"/>
            <a:ext cx="163094" cy="266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68032E-944C-7E22-030D-E06EB64F8EA2}"/>
              </a:ext>
            </a:extLst>
          </p:cNvPr>
          <p:cNvCxnSpPr/>
          <p:nvPr/>
        </p:nvCxnSpPr>
        <p:spPr>
          <a:xfrm>
            <a:off x="6363855" y="2911930"/>
            <a:ext cx="482510" cy="32079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83927-E782-BE9B-7B4E-9D28E6D3236E}"/>
              </a:ext>
            </a:extLst>
          </p:cNvPr>
          <p:cNvCxnSpPr>
            <a:cxnSpLocks/>
          </p:cNvCxnSpPr>
          <p:nvPr/>
        </p:nvCxnSpPr>
        <p:spPr>
          <a:xfrm flipH="1">
            <a:off x="6271771" y="3253658"/>
            <a:ext cx="457528" cy="64698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99E06C-5A5A-E565-D96F-0B52664574D1}"/>
              </a:ext>
            </a:extLst>
          </p:cNvPr>
          <p:cNvCxnSpPr>
            <a:cxnSpLocks/>
          </p:cNvCxnSpPr>
          <p:nvPr/>
        </p:nvCxnSpPr>
        <p:spPr>
          <a:xfrm flipV="1">
            <a:off x="6437745" y="3676073"/>
            <a:ext cx="674132" cy="18963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B642B5-C115-6751-830D-E637EB170701}"/>
              </a:ext>
            </a:extLst>
          </p:cNvPr>
          <p:cNvSpPr txBox="1"/>
          <p:nvPr/>
        </p:nvSpPr>
        <p:spPr>
          <a:xfrm>
            <a:off x="471055" y="2687782"/>
            <a:ext cx="42730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(Once all hexes are colored)</a:t>
            </a:r>
            <a:r>
              <a:rPr lang="en-US" sz="1400">
                <a:solidFill>
                  <a:schemeClr val="bg1"/>
                </a:solidFill>
              </a:rPr>
              <a:t> walk through the game board, entering on the (start, start) edge, and using gateway edges with (</a:t>
            </a:r>
            <a:r>
              <a:rPr lang="en-US" sz="1400" b="1">
                <a:solidFill>
                  <a:schemeClr val="accent5"/>
                </a:solidFill>
              </a:rPr>
              <a:t>red,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b="1">
                <a:solidFill>
                  <a:schemeClr val="accent1"/>
                </a:solidFill>
              </a:rPr>
              <a:t>blue</a:t>
            </a:r>
            <a:r>
              <a:rPr lang="en-US" sz="1400" b="1">
                <a:solidFill>
                  <a:schemeClr val="bg1"/>
                </a:solidFill>
              </a:rPr>
              <a:t>) endpoints.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bg1"/>
                </a:solidFill>
              </a:rPr>
              <a:t>Claim:</a:t>
            </a:r>
            <a:r>
              <a:rPr lang="en-US" sz="1400">
                <a:solidFill>
                  <a:schemeClr val="bg1"/>
                </a:solidFill>
              </a:rPr>
              <a:t> the walk eventually exits the board through either (start, end) edge, but </a:t>
            </a:r>
            <a:r>
              <a:rPr lang="en-US" sz="1400" b="1">
                <a:solidFill>
                  <a:schemeClr val="bg1"/>
                </a:solidFill>
              </a:rPr>
              <a:t>not</a:t>
            </a:r>
            <a:r>
              <a:rPr lang="en-US" sz="1400">
                <a:solidFill>
                  <a:schemeClr val="bg1"/>
                </a:solidFill>
              </a:rPr>
              <a:t> through the (end, end) 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bg1"/>
                </a:solidFill>
              </a:rPr>
              <a:t>Proof Sketch: </a:t>
            </a:r>
            <a:r>
              <a:rPr lang="en-US" sz="1400">
                <a:solidFill>
                  <a:schemeClr val="bg1"/>
                </a:solidFill>
              </a:rPr>
              <a:t>every time we walk through an edge, we specifically have </a:t>
            </a:r>
            <a:r>
              <a:rPr lang="en-US" sz="1400" b="1">
                <a:solidFill>
                  <a:schemeClr val="accent5"/>
                </a:solidFill>
              </a:rPr>
              <a:t>red on the left</a:t>
            </a:r>
            <a:r>
              <a:rPr lang="en-US" sz="1400">
                <a:solidFill>
                  <a:schemeClr val="accent5"/>
                </a:solidFill>
              </a:rPr>
              <a:t> </a:t>
            </a:r>
            <a:r>
              <a:rPr lang="en-US" sz="1400">
                <a:solidFill>
                  <a:schemeClr val="bg1"/>
                </a:solidFill>
              </a:rPr>
              <a:t>and </a:t>
            </a:r>
            <a:r>
              <a:rPr lang="en-US" sz="1400" b="1">
                <a:solidFill>
                  <a:schemeClr val="accent1"/>
                </a:solidFill>
              </a:rPr>
              <a:t>blue on the right</a:t>
            </a:r>
            <a:r>
              <a:rPr lang="en-US" sz="1400">
                <a:solidFill>
                  <a:schemeClr val="bg1"/>
                </a:solidFill>
              </a:rPr>
              <a:t>.</a:t>
            </a:r>
            <a:endParaRPr lang="en-US" sz="1400" b="1">
              <a:solidFill>
                <a:schemeClr val="bg1"/>
              </a:solidFill>
            </a:endParaRPr>
          </a:p>
          <a:p>
            <a:endParaRPr lang="en-US" sz="1400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If the path leaves through the top-right edge, that implies a </a:t>
            </a:r>
            <a:r>
              <a:rPr lang="en-US" sz="1400" b="1">
                <a:solidFill>
                  <a:schemeClr val="accent1"/>
                </a:solidFill>
              </a:rPr>
              <a:t>blue win</a:t>
            </a:r>
            <a:r>
              <a:rPr lang="en-US" sz="140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B5D414-74FB-E35D-1220-F083268C6396}"/>
              </a:ext>
            </a:extLst>
          </p:cNvPr>
          <p:cNvCxnSpPr>
            <a:cxnSpLocks/>
          </p:cNvCxnSpPr>
          <p:nvPr/>
        </p:nvCxnSpPr>
        <p:spPr>
          <a:xfrm flipV="1">
            <a:off x="9444913" y="2792105"/>
            <a:ext cx="574798" cy="52096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7AB8E8-AE1B-0A31-974F-219DCCC3D9A3}"/>
              </a:ext>
            </a:extLst>
          </p:cNvPr>
          <p:cNvCxnSpPr>
            <a:cxnSpLocks/>
          </p:cNvCxnSpPr>
          <p:nvPr/>
        </p:nvCxnSpPr>
        <p:spPr>
          <a:xfrm flipV="1">
            <a:off x="7028873" y="3181927"/>
            <a:ext cx="122631" cy="4941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CCC72E-CCC4-42A7-0F56-79DEEA4627DA}"/>
              </a:ext>
            </a:extLst>
          </p:cNvPr>
          <p:cNvCxnSpPr>
            <a:cxnSpLocks/>
          </p:cNvCxnSpPr>
          <p:nvPr/>
        </p:nvCxnSpPr>
        <p:spPr>
          <a:xfrm>
            <a:off x="7254168" y="3181927"/>
            <a:ext cx="410339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A200F0D-4A05-3860-939D-D2F2E4A10CDB}"/>
              </a:ext>
            </a:extLst>
          </p:cNvPr>
          <p:cNvCxnSpPr>
            <a:cxnSpLocks/>
          </p:cNvCxnSpPr>
          <p:nvPr/>
        </p:nvCxnSpPr>
        <p:spPr>
          <a:xfrm>
            <a:off x="7664507" y="3181927"/>
            <a:ext cx="0" cy="49414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Straight Arrow Connector 2049">
            <a:extLst>
              <a:ext uri="{FF2B5EF4-FFF2-40B4-BE49-F238E27FC236}">
                <a16:creationId xmlns:a16="http://schemas.microsoft.com/office/drawing/2014/main" id="{C53F4558-677A-D3C9-8CA2-936593C9E548}"/>
              </a:ext>
            </a:extLst>
          </p:cNvPr>
          <p:cNvCxnSpPr>
            <a:cxnSpLocks/>
          </p:cNvCxnSpPr>
          <p:nvPr/>
        </p:nvCxnSpPr>
        <p:spPr>
          <a:xfrm>
            <a:off x="7616825" y="3676073"/>
            <a:ext cx="333393" cy="18963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>
            <a:extLst>
              <a:ext uri="{FF2B5EF4-FFF2-40B4-BE49-F238E27FC236}">
                <a16:creationId xmlns:a16="http://schemas.microsoft.com/office/drawing/2014/main" id="{E7E300C4-22B7-1C0E-375E-EC292D6D4B71}"/>
              </a:ext>
            </a:extLst>
          </p:cNvPr>
          <p:cNvCxnSpPr>
            <a:cxnSpLocks/>
          </p:cNvCxnSpPr>
          <p:nvPr/>
        </p:nvCxnSpPr>
        <p:spPr>
          <a:xfrm>
            <a:off x="7898849" y="3852146"/>
            <a:ext cx="95176" cy="34226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Arrow Connector 2057">
            <a:extLst>
              <a:ext uri="{FF2B5EF4-FFF2-40B4-BE49-F238E27FC236}">
                <a16:creationId xmlns:a16="http://schemas.microsoft.com/office/drawing/2014/main" id="{57B43C0C-816B-6491-7E8D-54D2D4928C58}"/>
              </a:ext>
            </a:extLst>
          </p:cNvPr>
          <p:cNvCxnSpPr>
            <a:cxnSpLocks/>
          </p:cNvCxnSpPr>
          <p:nvPr/>
        </p:nvCxnSpPr>
        <p:spPr>
          <a:xfrm>
            <a:off x="7966808" y="4180837"/>
            <a:ext cx="310989" cy="12933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Straight Arrow Connector 2061">
            <a:extLst>
              <a:ext uri="{FF2B5EF4-FFF2-40B4-BE49-F238E27FC236}">
                <a16:creationId xmlns:a16="http://schemas.microsoft.com/office/drawing/2014/main" id="{268F0674-717C-240D-2FB3-C4CB4E0E5064}"/>
              </a:ext>
            </a:extLst>
          </p:cNvPr>
          <p:cNvCxnSpPr>
            <a:cxnSpLocks/>
          </p:cNvCxnSpPr>
          <p:nvPr/>
        </p:nvCxnSpPr>
        <p:spPr>
          <a:xfrm flipV="1">
            <a:off x="8251449" y="4122900"/>
            <a:ext cx="283027" cy="19367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>
            <a:extLst>
              <a:ext uri="{FF2B5EF4-FFF2-40B4-BE49-F238E27FC236}">
                <a16:creationId xmlns:a16="http://schemas.microsoft.com/office/drawing/2014/main" id="{44B4D7C2-E712-78CE-C883-281A6C917B1F}"/>
              </a:ext>
            </a:extLst>
          </p:cNvPr>
          <p:cNvCxnSpPr>
            <a:cxnSpLocks/>
          </p:cNvCxnSpPr>
          <p:nvPr/>
        </p:nvCxnSpPr>
        <p:spPr>
          <a:xfrm>
            <a:off x="8517770" y="4121945"/>
            <a:ext cx="306784" cy="18067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Straight Arrow Connector 2069">
            <a:extLst>
              <a:ext uri="{FF2B5EF4-FFF2-40B4-BE49-F238E27FC236}">
                <a16:creationId xmlns:a16="http://schemas.microsoft.com/office/drawing/2014/main" id="{BA04663F-70DE-FFE2-55F1-D21EBE2D1802}"/>
              </a:ext>
            </a:extLst>
          </p:cNvPr>
          <p:cNvCxnSpPr>
            <a:cxnSpLocks/>
          </p:cNvCxnSpPr>
          <p:nvPr/>
        </p:nvCxnSpPr>
        <p:spPr>
          <a:xfrm flipV="1">
            <a:off x="8805064" y="4141840"/>
            <a:ext cx="264259" cy="16647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Straight Arrow Connector 2074">
            <a:extLst>
              <a:ext uri="{FF2B5EF4-FFF2-40B4-BE49-F238E27FC236}">
                <a16:creationId xmlns:a16="http://schemas.microsoft.com/office/drawing/2014/main" id="{07045F85-D3A4-B68A-C0E9-FD108F276C8E}"/>
              </a:ext>
            </a:extLst>
          </p:cNvPr>
          <p:cNvCxnSpPr>
            <a:cxnSpLocks/>
          </p:cNvCxnSpPr>
          <p:nvPr/>
        </p:nvCxnSpPr>
        <p:spPr>
          <a:xfrm>
            <a:off x="9084286" y="4137401"/>
            <a:ext cx="270146" cy="13375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Straight Arrow Connector 2077">
            <a:extLst>
              <a:ext uri="{FF2B5EF4-FFF2-40B4-BE49-F238E27FC236}">
                <a16:creationId xmlns:a16="http://schemas.microsoft.com/office/drawing/2014/main" id="{974BB457-23DC-7D2A-B551-01600DA9C430}"/>
              </a:ext>
            </a:extLst>
          </p:cNvPr>
          <p:cNvCxnSpPr>
            <a:cxnSpLocks/>
          </p:cNvCxnSpPr>
          <p:nvPr/>
        </p:nvCxnSpPr>
        <p:spPr>
          <a:xfrm flipV="1">
            <a:off x="9359705" y="4204279"/>
            <a:ext cx="512359" cy="8937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2" name="Straight Arrow Connector 2081">
            <a:extLst>
              <a:ext uri="{FF2B5EF4-FFF2-40B4-BE49-F238E27FC236}">
                <a16:creationId xmlns:a16="http://schemas.microsoft.com/office/drawing/2014/main" id="{D5D6D5F2-50A9-6D0C-9459-F0CE71030F0E}"/>
              </a:ext>
            </a:extLst>
          </p:cNvPr>
          <p:cNvCxnSpPr>
            <a:cxnSpLocks/>
          </p:cNvCxnSpPr>
          <p:nvPr/>
        </p:nvCxnSpPr>
        <p:spPr>
          <a:xfrm flipH="1" flipV="1">
            <a:off x="9651034" y="3791216"/>
            <a:ext cx="264974" cy="43218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6" name="Straight Arrow Connector 2085">
            <a:extLst>
              <a:ext uri="{FF2B5EF4-FFF2-40B4-BE49-F238E27FC236}">
                <a16:creationId xmlns:a16="http://schemas.microsoft.com/office/drawing/2014/main" id="{C17F31A7-2409-03F1-378C-102B4171B130}"/>
              </a:ext>
            </a:extLst>
          </p:cNvPr>
          <p:cNvCxnSpPr>
            <a:cxnSpLocks/>
          </p:cNvCxnSpPr>
          <p:nvPr/>
        </p:nvCxnSpPr>
        <p:spPr>
          <a:xfrm flipH="1" flipV="1">
            <a:off x="9470085" y="3336975"/>
            <a:ext cx="120581" cy="46023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03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1A4F85FF-176F-0125-EE43-8406DA734742}"/>
              </a:ext>
            </a:extLst>
          </p:cNvPr>
          <p:cNvCxnSpPr>
            <a:cxnSpLocks/>
            <a:stCxn id="33" idx="3"/>
            <a:endCxn id="46" idx="7"/>
          </p:cNvCxnSpPr>
          <p:nvPr/>
        </p:nvCxnSpPr>
        <p:spPr>
          <a:xfrm flipH="1">
            <a:off x="9198761" y="4548037"/>
            <a:ext cx="370855" cy="71467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A61826-9E63-309D-01D7-275F97A404DE}"/>
              </a:ext>
            </a:extLst>
          </p:cNvPr>
          <p:cNvCxnSpPr>
            <a:cxnSpLocks/>
            <a:stCxn id="21" idx="3"/>
            <a:endCxn id="39" idx="7"/>
          </p:cNvCxnSpPr>
          <p:nvPr/>
        </p:nvCxnSpPr>
        <p:spPr>
          <a:xfrm flipH="1">
            <a:off x="7485129" y="3563514"/>
            <a:ext cx="369422" cy="79978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id="{ADFBF1E4-9111-4565-74A9-EEBD0B5A424C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 flipV="1">
            <a:off x="7151504" y="3996338"/>
            <a:ext cx="203852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A38BB8-5FD2-8261-08AF-2C708AFB74B8}"/>
              </a:ext>
            </a:extLst>
          </p:cNvPr>
          <p:cNvCxnSpPr>
            <a:cxnSpLocks/>
            <a:stCxn id="22" idx="3"/>
            <a:endCxn id="51" idx="7"/>
          </p:cNvCxnSpPr>
          <p:nvPr/>
        </p:nvCxnSpPr>
        <p:spPr>
          <a:xfrm flipH="1">
            <a:off x="7796696" y="3563513"/>
            <a:ext cx="620044" cy="123734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A89E26F-1212-DAE7-359F-A9498E199465}"/>
              </a:ext>
            </a:extLst>
          </p:cNvPr>
          <p:cNvCxnSpPr>
            <a:stCxn id="19" idx="6"/>
            <a:endCxn id="23" idx="2"/>
          </p:cNvCxnSpPr>
          <p:nvPr/>
        </p:nvCxnSpPr>
        <p:spPr>
          <a:xfrm>
            <a:off x="6885992" y="3471145"/>
            <a:ext cx="205331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2C099580-F8A6-7B55-065A-16485DEC84D6}"/>
              </a:ext>
            </a:extLst>
          </p:cNvPr>
          <p:cNvCxnSpPr>
            <a:cxnSpLocks/>
            <a:stCxn id="48" idx="0"/>
            <a:endCxn id="23" idx="4"/>
          </p:cNvCxnSpPr>
          <p:nvPr/>
        </p:nvCxnSpPr>
        <p:spPr>
          <a:xfrm flipH="1" flipV="1">
            <a:off x="9074596" y="3601773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D241A3-73D6-9573-8CB1-7FE0829EB4A2}"/>
              </a:ext>
            </a:extLst>
          </p:cNvPr>
          <p:cNvCxnSpPr>
            <a:cxnSpLocks/>
            <a:stCxn id="19" idx="4"/>
            <a:endCxn id="49" idx="0"/>
          </p:cNvCxnSpPr>
          <p:nvPr/>
        </p:nvCxnSpPr>
        <p:spPr>
          <a:xfrm>
            <a:off x="6750698" y="3601773"/>
            <a:ext cx="1200953" cy="16226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0C1F58A9-D6F3-1DD4-BEF7-5AAF2B42D24C}"/>
              </a:ext>
            </a:extLst>
          </p:cNvPr>
          <p:cNvCxnSpPr>
            <a:cxnSpLocks/>
            <a:stCxn id="49" idx="6"/>
            <a:endCxn id="48" idx="2"/>
          </p:cNvCxnSpPr>
          <p:nvPr/>
        </p:nvCxnSpPr>
        <p:spPr>
          <a:xfrm>
            <a:off x="8086945" y="5355077"/>
            <a:ext cx="200523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1" name="Straight Connector 2080">
            <a:extLst>
              <a:ext uri="{FF2B5EF4-FFF2-40B4-BE49-F238E27FC236}">
                <a16:creationId xmlns:a16="http://schemas.microsoft.com/office/drawing/2014/main" id="{0E0FB6F6-CDD6-BD60-7041-6F20E251E0E8}"/>
              </a:ext>
            </a:extLst>
          </p:cNvPr>
          <p:cNvCxnSpPr>
            <a:cxnSpLocks/>
            <a:stCxn id="21" idx="4"/>
            <a:endCxn id="46" idx="0"/>
          </p:cNvCxnSpPr>
          <p:nvPr/>
        </p:nvCxnSpPr>
        <p:spPr>
          <a:xfrm>
            <a:off x="7950218" y="3601774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9C545111-A987-2486-050E-6FEF90B4C4D4}"/>
              </a:ext>
            </a:extLst>
          </p:cNvPr>
          <p:cNvCxnSpPr>
            <a:cxnSpLocks/>
            <a:stCxn id="39" idx="6"/>
            <a:endCxn id="33" idx="2"/>
          </p:cNvCxnSpPr>
          <p:nvPr/>
        </p:nvCxnSpPr>
        <p:spPr>
          <a:xfrm>
            <a:off x="7524756" y="4455668"/>
            <a:ext cx="2005233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ED0064-7E32-9B02-1FFF-C20868A718E2}"/>
              </a:ext>
            </a:extLst>
          </p:cNvPr>
          <p:cNvCxnSpPr>
            <a:cxnSpLocks/>
            <a:stCxn id="45" idx="3"/>
            <a:endCxn id="50" idx="7"/>
          </p:cNvCxnSpPr>
          <p:nvPr/>
        </p:nvCxnSpPr>
        <p:spPr>
          <a:xfrm flipH="1">
            <a:off x="8684649" y="4088706"/>
            <a:ext cx="545005" cy="11740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Straight Connector 2083">
            <a:extLst>
              <a:ext uri="{FF2B5EF4-FFF2-40B4-BE49-F238E27FC236}">
                <a16:creationId xmlns:a16="http://schemas.microsoft.com/office/drawing/2014/main" id="{13396FB4-0778-24AA-6D2F-5BE0298433D7}"/>
              </a:ext>
            </a:extLst>
          </p:cNvPr>
          <p:cNvCxnSpPr>
            <a:cxnSpLocks/>
            <a:stCxn id="22" idx="4"/>
            <a:endCxn id="47" idx="0"/>
          </p:cNvCxnSpPr>
          <p:nvPr/>
        </p:nvCxnSpPr>
        <p:spPr>
          <a:xfrm>
            <a:off x="8512407" y="3601773"/>
            <a:ext cx="115287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DA195FC8-8989-3282-9B98-BB7983D6691D}"/>
              </a:ext>
            </a:extLst>
          </p:cNvPr>
          <p:cNvCxnSpPr>
            <a:cxnSpLocks/>
            <a:stCxn id="51" idx="6"/>
            <a:endCxn id="55" idx="2"/>
          </p:cNvCxnSpPr>
          <p:nvPr/>
        </p:nvCxnSpPr>
        <p:spPr>
          <a:xfrm>
            <a:off x="7836323" y="4893227"/>
            <a:ext cx="2048094" cy="103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6912CD15-1D07-5044-8BC1-48D903B94C50}"/>
              </a:ext>
            </a:extLst>
          </p:cNvPr>
          <p:cNvCxnSpPr>
            <a:cxnSpLocks/>
            <a:stCxn id="20" idx="4"/>
            <a:endCxn id="50" idx="0"/>
          </p:cNvCxnSpPr>
          <p:nvPr/>
        </p:nvCxnSpPr>
        <p:spPr>
          <a:xfrm>
            <a:off x="7402496" y="3601773"/>
            <a:ext cx="1186486" cy="1622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806883-C550-B4EC-9C3F-F3BAFA583677}"/>
              </a:ext>
            </a:extLst>
          </p:cNvPr>
          <p:cNvCxnSpPr>
            <a:cxnSpLocks/>
            <a:stCxn id="23" idx="3"/>
            <a:endCxn id="49" idx="7"/>
          </p:cNvCxnSpPr>
          <p:nvPr/>
        </p:nvCxnSpPr>
        <p:spPr>
          <a:xfrm flipH="1">
            <a:off x="8047318" y="3563513"/>
            <a:ext cx="931611" cy="169919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93D1D5-00C9-A8E6-B208-9031C40C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07" y="-155864"/>
            <a:ext cx="10625229" cy="1147053"/>
          </a:xfrm>
        </p:spPr>
        <p:txBody>
          <a:bodyPr/>
          <a:lstStyle/>
          <a:p>
            <a:r>
              <a:rPr lang="en-US"/>
              <a:t>Hex is draw-free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BDA82-828D-B895-DEF6-FA02B407CF57}"/>
              </a:ext>
            </a:extLst>
          </p:cNvPr>
          <p:cNvSpPr txBox="1"/>
          <p:nvPr/>
        </p:nvSpPr>
        <p:spPr>
          <a:xfrm>
            <a:off x="2285234" y="1046138"/>
            <a:ext cx="7806944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The Hex Theorem, Part 2:</a:t>
            </a:r>
          </a:p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Once all hexes have been colored, either </a:t>
            </a:r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>
                <a:solidFill>
                  <a:schemeClr val="bg1"/>
                </a:solidFill>
              </a:rPr>
              <a:t> wins or </a:t>
            </a:r>
            <a:r>
              <a:rPr lang="en-US" b="1">
                <a:solidFill>
                  <a:schemeClr val="accent1"/>
                </a:solidFill>
              </a:rPr>
              <a:t>blue</a:t>
            </a:r>
            <a:r>
              <a:rPr lang="en-US">
                <a:solidFill>
                  <a:schemeClr val="bg1"/>
                </a:solidFill>
              </a:rPr>
              <a:t> wins.  (No ties.)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7FE090-A4A5-1276-2FFB-9E113DFC40BA}"/>
              </a:ext>
            </a:extLst>
          </p:cNvPr>
          <p:cNvSpPr/>
          <p:nvPr/>
        </p:nvSpPr>
        <p:spPr>
          <a:xfrm>
            <a:off x="5368750" y="4063676"/>
            <a:ext cx="808115" cy="835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Blue start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6B39FC-0BE8-563C-B284-132549738761}"/>
              </a:ext>
            </a:extLst>
          </p:cNvPr>
          <p:cNvSpPr/>
          <p:nvPr/>
        </p:nvSpPr>
        <p:spPr>
          <a:xfrm>
            <a:off x="10876062" y="4063676"/>
            <a:ext cx="808115" cy="835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Blue end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3C15E-2D1D-4B2B-9CB8-5092E6195C5E}"/>
              </a:ext>
            </a:extLst>
          </p:cNvPr>
          <p:cNvSpPr/>
          <p:nvPr/>
        </p:nvSpPr>
        <p:spPr>
          <a:xfrm>
            <a:off x="7546161" y="2199002"/>
            <a:ext cx="808115" cy="83524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Red start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43C327-E814-4385-3A60-0FCEBDDA4235}"/>
              </a:ext>
            </a:extLst>
          </p:cNvPr>
          <p:cNvSpPr/>
          <p:nvPr/>
        </p:nvSpPr>
        <p:spPr>
          <a:xfrm>
            <a:off x="8785969" y="5877750"/>
            <a:ext cx="808115" cy="83524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Red end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C1D529-3E9E-7CA9-E38C-B362F419B4D3}"/>
              </a:ext>
            </a:extLst>
          </p:cNvPr>
          <p:cNvSpPr/>
          <p:nvPr/>
        </p:nvSpPr>
        <p:spPr>
          <a:xfrm>
            <a:off x="6615404" y="3340516"/>
            <a:ext cx="270588" cy="261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ED60D6-CDD2-D6A0-891A-6B326FB9A0A6}"/>
              </a:ext>
            </a:extLst>
          </p:cNvPr>
          <p:cNvSpPr/>
          <p:nvPr/>
        </p:nvSpPr>
        <p:spPr>
          <a:xfrm>
            <a:off x="7267202" y="3340516"/>
            <a:ext cx="270588" cy="261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1E20123-D777-C301-DFE3-EC6E1B1D9C9C}"/>
              </a:ext>
            </a:extLst>
          </p:cNvPr>
          <p:cNvSpPr/>
          <p:nvPr/>
        </p:nvSpPr>
        <p:spPr>
          <a:xfrm>
            <a:off x="7814924" y="3340517"/>
            <a:ext cx="270588" cy="261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D0DFF4-A12B-A67B-4ABE-96EBD042BD3C}"/>
              </a:ext>
            </a:extLst>
          </p:cNvPr>
          <p:cNvSpPr/>
          <p:nvPr/>
        </p:nvSpPr>
        <p:spPr>
          <a:xfrm>
            <a:off x="8377113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675593-465E-7ED8-3B6E-A162073CB732}"/>
              </a:ext>
            </a:extLst>
          </p:cNvPr>
          <p:cNvSpPr/>
          <p:nvPr/>
        </p:nvSpPr>
        <p:spPr>
          <a:xfrm>
            <a:off x="8939302" y="3340516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B690F1-AABB-E24C-E233-EEB7DB7BD386}"/>
              </a:ext>
            </a:extLst>
          </p:cNvPr>
          <p:cNvSpPr/>
          <p:nvPr/>
        </p:nvSpPr>
        <p:spPr>
          <a:xfrm>
            <a:off x="8365984" y="4324933"/>
            <a:ext cx="270588" cy="261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410FB8-9AFF-05AE-C576-C9FC62EC2DA4}"/>
              </a:ext>
            </a:extLst>
          </p:cNvPr>
          <p:cNvSpPr/>
          <p:nvPr/>
        </p:nvSpPr>
        <p:spPr>
          <a:xfrm>
            <a:off x="8942073" y="4324933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3E9436-2D0E-3611-143B-4D1CA593737C}"/>
              </a:ext>
            </a:extLst>
          </p:cNvPr>
          <p:cNvSpPr/>
          <p:nvPr/>
        </p:nvSpPr>
        <p:spPr>
          <a:xfrm>
            <a:off x="9529989" y="4325040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C68149A-7667-80EF-6E0A-86E02905EBFB}"/>
              </a:ext>
            </a:extLst>
          </p:cNvPr>
          <p:cNvSpPr/>
          <p:nvPr/>
        </p:nvSpPr>
        <p:spPr>
          <a:xfrm>
            <a:off x="7254168" y="432503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48ABAD2-A2C5-A662-13BF-4CBE1BE83337}"/>
              </a:ext>
            </a:extLst>
          </p:cNvPr>
          <p:cNvSpPr/>
          <p:nvPr/>
        </p:nvSpPr>
        <p:spPr>
          <a:xfrm>
            <a:off x="7859824" y="4325087"/>
            <a:ext cx="270588" cy="261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9AC054-8FFA-6AE2-12A5-D429F5B932CF}"/>
              </a:ext>
            </a:extLst>
          </p:cNvPr>
          <p:cNvSpPr/>
          <p:nvPr/>
        </p:nvSpPr>
        <p:spPr>
          <a:xfrm>
            <a:off x="6880916" y="3865710"/>
            <a:ext cx="270588" cy="261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8CDC41-8525-3096-6AB9-6F475B22ADA4}"/>
              </a:ext>
            </a:extLst>
          </p:cNvPr>
          <p:cNvSpPr/>
          <p:nvPr/>
        </p:nvSpPr>
        <p:spPr>
          <a:xfrm>
            <a:off x="7538772" y="3865710"/>
            <a:ext cx="270588" cy="261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E0A634-4DCC-E14E-115C-88D89F403EB6}"/>
              </a:ext>
            </a:extLst>
          </p:cNvPr>
          <p:cNvSpPr/>
          <p:nvPr/>
        </p:nvSpPr>
        <p:spPr>
          <a:xfrm>
            <a:off x="8065642" y="3865708"/>
            <a:ext cx="270588" cy="261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36BA0F-3AAF-244D-7B5B-EF4FA31AB2FD}"/>
              </a:ext>
            </a:extLst>
          </p:cNvPr>
          <p:cNvSpPr/>
          <p:nvPr/>
        </p:nvSpPr>
        <p:spPr>
          <a:xfrm>
            <a:off x="8656336" y="386570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F70E2D-F047-4DBC-A41B-CFB69F8FA126}"/>
              </a:ext>
            </a:extLst>
          </p:cNvPr>
          <p:cNvSpPr/>
          <p:nvPr/>
        </p:nvSpPr>
        <p:spPr>
          <a:xfrm>
            <a:off x="9190027" y="386570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4D9B3F-3967-AF5E-9119-DABBCCC0EDD4}"/>
              </a:ext>
            </a:extLst>
          </p:cNvPr>
          <p:cNvSpPr/>
          <p:nvPr/>
        </p:nvSpPr>
        <p:spPr>
          <a:xfrm>
            <a:off x="8967800" y="5224450"/>
            <a:ext cx="270588" cy="261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9C3DD1B-AD65-1016-36F8-F394B28842AA}"/>
              </a:ext>
            </a:extLst>
          </p:cNvPr>
          <p:cNvSpPr/>
          <p:nvPr/>
        </p:nvSpPr>
        <p:spPr>
          <a:xfrm>
            <a:off x="9529989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BF0BFF2-0AA1-F9CD-D8F6-383D748BCC07}"/>
              </a:ext>
            </a:extLst>
          </p:cNvPr>
          <p:cNvSpPr/>
          <p:nvPr/>
        </p:nvSpPr>
        <p:spPr>
          <a:xfrm>
            <a:off x="10092178" y="522444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9598078-BB93-0B45-045F-A2E41A7E012A}"/>
              </a:ext>
            </a:extLst>
          </p:cNvPr>
          <p:cNvSpPr/>
          <p:nvPr/>
        </p:nvSpPr>
        <p:spPr>
          <a:xfrm>
            <a:off x="7816357" y="5224448"/>
            <a:ext cx="270588" cy="261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9D454D8-7ECF-E0DD-9660-0B4E1B4B9008}"/>
              </a:ext>
            </a:extLst>
          </p:cNvPr>
          <p:cNvSpPr/>
          <p:nvPr/>
        </p:nvSpPr>
        <p:spPr>
          <a:xfrm>
            <a:off x="8453688" y="5224449"/>
            <a:ext cx="270588" cy="261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926074-A1CD-F78B-BBC0-72DFCD00598F}"/>
              </a:ext>
            </a:extLst>
          </p:cNvPr>
          <p:cNvSpPr/>
          <p:nvPr/>
        </p:nvSpPr>
        <p:spPr>
          <a:xfrm>
            <a:off x="7565735" y="4762598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80F30AF-F77B-EF93-632A-BBF059C9B2FE}"/>
              </a:ext>
            </a:extLst>
          </p:cNvPr>
          <p:cNvSpPr/>
          <p:nvPr/>
        </p:nvSpPr>
        <p:spPr>
          <a:xfrm>
            <a:off x="8167205" y="4776496"/>
            <a:ext cx="270588" cy="26125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AB316D-59FE-69A0-41AD-AB7E1EE2D646}"/>
              </a:ext>
            </a:extLst>
          </p:cNvPr>
          <p:cNvSpPr/>
          <p:nvPr/>
        </p:nvSpPr>
        <p:spPr>
          <a:xfrm>
            <a:off x="8732521" y="4763526"/>
            <a:ext cx="270588" cy="2612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41982AE-F9F4-0A8A-0E2A-C201A6924E32}"/>
              </a:ext>
            </a:extLst>
          </p:cNvPr>
          <p:cNvSpPr/>
          <p:nvPr/>
        </p:nvSpPr>
        <p:spPr>
          <a:xfrm>
            <a:off x="9275665" y="4765119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2F0085-022E-9ED5-C037-7B6F82AE6709}"/>
              </a:ext>
            </a:extLst>
          </p:cNvPr>
          <p:cNvSpPr/>
          <p:nvPr/>
        </p:nvSpPr>
        <p:spPr>
          <a:xfrm>
            <a:off x="9884417" y="4772954"/>
            <a:ext cx="270588" cy="2612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1" name="Straight Connector 2090">
            <a:extLst>
              <a:ext uri="{FF2B5EF4-FFF2-40B4-BE49-F238E27FC236}">
                <a16:creationId xmlns:a16="http://schemas.microsoft.com/office/drawing/2014/main" id="{EAB3B6AA-7409-5B11-B2DE-53160009B0CF}"/>
              </a:ext>
            </a:extLst>
          </p:cNvPr>
          <p:cNvCxnSpPr>
            <a:cxnSpLocks/>
            <a:stCxn id="19" idx="7"/>
            <a:endCxn id="17" idx="2"/>
          </p:cNvCxnSpPr>
          <p:nvPr/>
        </p:nvCxnSpPr>
        <p:spPr>
          <a:xfrm flipV="1">
            <a:off x="6846365" y="2616626"/>
            <a:ext cx="699796" cy="7621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Straight Connector 2093">
            <a:extLst>
              <a:ext uri="{FF2B5EF4-FFF2-40B4-BE49-F238E27FC236}">
                <a16:creationId xmlns:a16="http://schemas.microsoft.com/office/drawing/2014/main" id="{1DB9D7EE-5F77-CB15-2B8A-AC125627BC95}"/>
              </a:ext>
            </a:extLst>
          </p:cNvPr>
          <p:cNvCxnSpPr>
            <a:cxnSpLocks/>
            <a:stCxn id="20" idx="0"/>
            <a:endCxn id="17" idx="3"/>
          </p:cNvCxnSpPr>
          <p:nvPr/>
        </p:nvCxnSpPr>
        <p:spPr>
          <a:xfrm flipV="1">
            <a:off x="7402496" y="2911930"/>
            <a:ext cx="262011" cy="4285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" name="Straight Connector 2098">
            <a:extLst>
              <a:ext uri="{FF2B5EF4-FFF2-40B4-BE49-F238E27FC236}">
                <a16:creationId xmlns:a16="http://schemas.microsoft.com/office/drawing/2014/main" id="{D7C861A2-225E-AACD-FCAC-62A61D66CD36}"/>
              </a:ext>
            </a:extLst>
          </p:cNvPr>
          <p:cNvCxnSpPr>
            <a:cxnSpLocks/>
            <a:stCxn id="21" idx="0"/>
            <a:endCxn id="17" idx="4"/>
          </p:cNvCxnSpPr>
          <p:nvPr/>
        </p:nvCxnSpPr>
        <p:spPr>
          <a:xfrm flipV="1">
            <a:off x="7950218" y="3034249"/>
            <a:ext cx="1" cy="3062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2" name="Straight Connector 2101">
            <a:extLst>
              <a:ext uri="{FF2B5EF4-FFF2-40B4-BE49-F238E27FC236}">
                <a16:creationId xmlns:a16="http://schemas.microsoft.com/office/drawing/2014/main" id="{CE92264F-7015-444C-7D9B-B56813F91E00}"/>
              </a:ext>
            </a:extLst>
          </p:cNvPr>
          <p:cNvCxnSpPr>
            <a:cxnSpLocks/>
            <a:stCxn id="22" idx="0"/>
            <a:endCxn id="17" idx="5"/>
          </p:cNvCxnSpPr>
          <p:nvPr/>
        </p:nvCxnSpPr>
        <p:spPr>
          <a:xfrm flipH="1" flipV="1">
            <a:off x="8235930" y="2911930"/>
            <a:ext cx="276477" cy="4285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5" name="Straight Connector 2104">
            <a:extLst>
              <a:ext uri="{FF2B5EF4-FFF2-40B4-BE49-F238E27FC236}">
                <a16:creationId xmlns:a16="http://schemas.microsoft.com/office/drawing/2014/main" id="{EB43E0CB-C501-2708-32F0-C709F4824B61}"/>
              </a:ext>
            </a:extLst>
          </p:cNvPr>
          <p:cNvCxnSpPr>
            <a:cxnSpLocks/>
            <a:stCxn id="23" idx="1"/>
            <a:endCxn id="17" idx="6"/>
          </p:cNvCxnSpPr>
          <p:nvPr/>
        </p:nvCxnSpPr>
        <p:spPr>
          <a:xfrm flipH="1" flipV="1">
            <a:off x="8354276" y="2616626"/>
            <a:ext cx="624653" cy="7621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9" name="Straight Connector 2108">
            <a:extLst>
              <a:ext uri="{FF2B5EF4-FFF2-40B4-BE49-F238E27FC236}">
                <a16:creationId xmlns:a16="http://schemas.microsoft.com/office/drawing/2014/main" id="{DE06B6E4-BBBB-126F-FE64-FA2009630DDE}"/>
              </a:ext>
            </a:extLst>
          </p:cNvPr>
          <p:cNvCxnSpPr>
            <a:cxnSpLocks/>
            <a:stCxn id="12" idx="0"/>
            <a:endCxn id="19" idx="2"/>
          </p:cNvCxnSpPr>
          <p:nvPr/>
        </p:nvCxnSpPr>
        <p:spPr>
          <a:xfrm flipV="1">
            <a:off x="5772808" y="3471145"/>
            <a:ext cx="842596" cy="592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2" name="Straight Connector 2111">
            <a:extLst>
              <a:ext uri="{FF2B5EF4-FFF2-40B4-BE49-F238E27FC236}">
                <a16:creationId xmlns:a16="http://schemas.microsoft.com/office/drawing/2014/main" id="{7326E281-B450-7359-3973-1C4E0956ECD8}"/>
              </a:ext>
            </a:extLst>
          </p:cNvPr>
          <p:cNvCxnSpPr>
            <a:cxnSpLocks/>
            <a:stCxn id="12" idx="7"/>
            <a:endCxn id="41" idx="2"/>
          </p:cNvCxnSpPr>
          <p:nvPr/>
        </p:nvCxnSpPr>
        <p:spPr>
          <a:xfrm flipV="1">
            <a:off x="6058519" y="3996339"/>
            <a:ext cx="822397" cy="1896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5" name="Straight Connector 2114">
            <a:extLst>
              <a:ext uri="{FF2B5EF4-FFF2-40B4-BE49-F238E27FC236}">
                <a16:creationId xmlns:a16="http://schemas.microsoft.com/office/drawing/2014/main" id="{E27F9951-29DE-6BFD-6109-C3DB3ACBACDD}"/>
              </a:ext>
            </a:extLst>
          </p:cNvPr>
          <p:cNvCxnSpPr>
            <a:cxnSpLocks/>
            <a:stCxn id="12" idx="6"/>
            <a:endCxn id="39" idx="2"/>
          </p:cNvCxnSpPr>
          <p:nvPr/>
        </p:nvCxnSpPr>
        <p:spPr>
          <a:xfrm flipV="1">
            <a:off x="6176865" y="4455668"/>
            <a:ext cx="1077303" cy="256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Straight Connector 2117">
            <a:extLst>
              <a:ext uri="{FF2B5EF4-FFF2-40B4-BE49-F238E27FC236}">
                <a16:creationId xmlns:a16="http://schemas.microsoft.com/office/drawing/2014/main" id="{EDA6CB66-C5D5-F804-C11E-3103D2266AC6}"/>
              </a:ext>
            </a:extLst>
          </p:cNvPr>
          <p:cNvCxnSpPr>
            <a:cxnSpLocks/>
            <a:stCxn id="12" idx="5"/>
            <a:endCxn id="51" idx="2"/>
          </p:cNvCxnSpPr>
          <p:nvPr/>
        </p:nvCxnSpPr>
        <p:spPr>
          <a:xfrm>
            <a:off x="6058519" y="4776604"/>
            <a:ext cx="1507216" cy="1166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1" name="Straight Connector 2120">
            <a:extLst>
              <a:ext uri="{FF2B5EF4-FFF2-40B4-BE49-F238E27FC236}">
                <a16:creationId xmlns:a16="http://schemas.microsoft.com/office/drawing/2014/main" id="{12183070-0DEE-878A-0FE7-6AA3F7FA38F9}"/>
              </a:ext>
            </a:extLst>
          </p:cNvPr>
          <p:cNvCxnSpPr>
            <a:cxnSpLocks/>
            <a:stCxn id="12" idx="4"/>
            <a:endCxn id="49" idx="2"/>
          </p:cNvCxnSpPr>
          <p:nvPr/>
        </p:nvCxnSpPr>
        <p:spPr>
          <a:xfrm>
            <a:off x="5772808" y="4898923"/>
            <a:ext cx="2043549" cy="45615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4" name="Straight Connector 2123">
            <a:extLst>
              <a:ext uri="{FF2B5EF4-FFF2-40B4-BE49-F238E27FC236}">
                <a16:creationId xmlns:a16="http://schemas.microsoft.com/office/drawing/2014/main" id="{3ECC51A7-2D9B-348D-89C9-F661D653A36F}"/>
              </a:ext>
            </a:extLst>
          </p:cNvPr>
          <p:cNvCxnSpPr>
            <a:cxnSpLocks/>
            <a:stCxn id="49" idx="4"/>
            <a:endCxn id="18" idx="2"/>
          </p:cNvCxnSpPr>
          <p:nvPr/>
        </p:nvCxnSpPr>
        <p:spPr>
          <a:xfrm>
            <a:off x="7951651" y="5485705"/>
            <a:ext cx="834318" cy="8096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7" name="Straight Connector 2126">
            <a:extLst>
              <a:ext uri="{FF2B5EF4-FFF2-40B4-BE49-F238E27FC236}">
                <a16:creationId xmlns:a16="http://schemas.microsoft.com/office/drawing/2014/main" id="{7957938A-EE9C-3A3F-3E0C-677A5A977695}"/>
              </a:ext>
            </a:extLst>
          </p:cNvPr>
          <p:cNvCxnSpPr>
            <a:cxnSpLocks/>
            <a:stCxn id="50" idx="4"/>
            <a:endCxn id="18" idx="1"/>
          </p:cNvCxnSpPr>
          <p:nvPr/>
        </p:nvCxnSpPr>
        <p:spPr>
          <a:xfrm>
            <a:off x="8588982" y="5485706"/>
            <a:ext cx="315333" cy="514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0" name="Straight Connector 2129">
            <a:extLst>
              <a:ext uri="{FF2B5EF4-FFF2-40B4-BE49-F238E27FC236}">
                <a16:creationId xmlns:a16="http://schemas.microsoft.com/office/drawing/2014/main" id="{6471BD04-C75E-8B85-AB48-61DFA44DE61A}"/>
              </a:ext>
            </a:extLst>
          </p:cNvPr>
          <p:cNvCxnSpPr>
            <a:cxnSpLocks/>
            <a:stCxn id="46" idx="4"/>
            <a:endCxn id="18" idx="0"/>
          </p:cNvCxnSpPr>
          <p:nvPr/>
        </p:nvCxnSpPr>
        <p:spPr>
          <a:xfrm>
            <a:off x="9103094" y="5485707"/>
            <a:ext cx="86933" cy="3920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3" name="Straight Connector 2132">
            <a:extLst>
              <a:ext uri="{FF2B5EF4-FFF2-40B4-BE49-F238E27FC236}">
                <a16:creationId xmlns:a16="http://schemas.microsoft.com/office/drawing/2014/main" id="{F1D8FEAD-C539-C90F-B6F8-99112E96536B}"/>
              </a:ext>
            </a:extLst>
          </p:cNvPr>
          <p:cNvCxnSpPr>
            <a:cxnSpLocks/>
            <a:stCxn id="47" idx="4"/>
            <a:endCxn id="18" idx="7"/>
          </p:cNvCxnSpPr>
          <p:nvPr/>
        </p:nvCxnSpPr>
        <p:spPr>
          <a:xfrm flipH="1">
            <a:off x="9475738" y="5485706"/>
            <a:ext cx="189545" cy="5143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6" name="Straight Connector 2135">
            <a:extLst>
              <a:ext uri="{FF2B5EF4-FFF2-40B4-BE49-F238E27FC236}">
                <a16:creationId xmlns:a16="http://schemas.microsoft.com/office/drawing/2014/main" id="{E5682871-EDAE-4333-2BF2-F87985EB3C95}"/>
              </a:ext>
            </a:extLst>
          </p:cNvPr>
          <p:cNvCxnSpPr>
            <a:cxnSpLocks/>
            <a:stCxn id="48" idx="4"/>
            <a:endCxn id="18" idx="6"/>
          </p:cNvCxnSpPr>
          <p:nvPr/>
        </p:nvCxnSpPr>
        <p:spPr>
          <a:xfrm flipH="1">
            <a:off x="9594084" y="5485706"/>
            <a:ext cx="633388" cy="80966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9" name="Straight Connector 2138">
            <a:extLst>
              <a:ext uri="{FF2B5EF4-FFF2-40B4-BE49-F238E27FC236}">
                <a16:creationId xmlns:a16="http://schemas.microsoft.com/office/drawing/2014/main" id="{EEDCEB68-3548-62C4-97BB-07BC810020EB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0362766" y="4903582"/>
            <a:ext cx="917353" cy="4514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3" name="Straight Connector 2142">
            <a:extLst>
              <a:ext uri="{FF2B5EF4-FFF2-40B4-BE49-F238E27FC236}">
                <a16:creationId xmlns:a16="http://schemas.microsoft.com/office/drawing/2014/main" id="{6C599588-55F4-8CCD-0FAC-8687CA4FC861}"/>
              </a:ext>
            </a:extLst>
          </p:cNvPr>
          <p:cNvCxnSpPr>
            <a:cxnSpLocks/>
            <a:stCxn id="16" idx="3"/>
            <a:endCxn id="55" idx="6"/>
          </p:cNvCxnSpPr>
          <p:nvPr/>
        </p:nvCxnSpPr>
        <p:spPr>
          <a:xfrm flipH="1">
            <a:off x="10155005" y="4776604"/>
            <a:ext cx="839403" cy="12697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6" name="Straight Connector 2145">
            <a:extLst>
              <a:ext uri="{FF2B5EF4-FFF2-40B4-BE49-F238E27FC236}">
                <a16:creationId xmlns:a16="http://schemas.microsoft.com/office/drawing/2014/main" id="{E185A4AD-6138-D298-7909-5F4592BEB6F1}"/>
              </a:ext>
            </a:extLst>
          </p:cNvPr>
          <p:cNvCxnSpPr>
            <a:cxnSpLocks/>
            <a:stCxn id="16" idx="2"/>
            <a:endCxn id="33" idx="6"/>
          </p:cNvCxnSpPr>
          <p:nvPr/>
        </p:nvCxnSpPr>
        <p:spPr>
          <a:xfrm flipH="1" flipV="1">
            <a:off x="9800577" y="4455669"/>
            <a:ext cx="1075485" cy="256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9" name="Straight Connector 2148">
            <a:extLst>
              <a:ext uri="{FF2B5EF4-FFF2-40B4-BE49-F238E27FC236}">
                <a16:creationId xmlns:a16="http://schemas.microsoft.com/office/drawing/2014/main" id="{3F7BC9DF-AB45-A9A0-EE2C-1931A568F06D}"/>
              </a:ext>
            </a:extLst>
          </p:cNvPr>
          <p:cNvCxnSpPr>
            <a:cxnSpLocks/>
            <a:stCxn id="16" idx="1"/>
            <a:endCxn id="45" idx="6"/>
          </p:cNvCxnSpPr>
          <p:nvPr/>
        </p:nvCxnSpPr>
        <p:spPr>
          <a:xfrm flipH="1" flipV="1">
            <a:off x="9460615" y="3996338"/>
            <a:ext cx="1533793" cy="1896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2" name="Straight Connector 2151">
            <a:extLst>
              <a:ext uri="{FF2B5EF4-FFF2-40B4-BE49-F238E27FC236}">
                <a16:creationId xmlns:a16="http://schemas.microsoft.com/office/drawing/2014/main" id="{A79DEE25-2BBC-6202-EA32-2347352DB9B5}"/>
              </a:ext>
            </a:extLst>
          </p:cNvPr>
          <p:cNvCxnSpPr>
            <a:cxnSpLocks/>
            <a:stCxn id="16" idx="0"/>
            <a:endCxn id="23" idx="6"/>
          </p:cNvCxnSpPr>
          <p:nvPr/>
        </p:nvCxnSpPr>
        <p:spPr>
          <a:xfrm flipH="1" flipV="1">
            <a:off x="9209890" y="3471145"/>
            <a:ext cx="2070230" cy="5925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7" name="Straight Connector 2156">
            <a:extLst>
              <a:ext uri="{FF2B5EF4-FFF2-40B4-BE49-F238E27FC236}">
                <a16:creationId xmlns:a16="http://schemas.microsoft.com/office/drawing/2014/main" id="{BB7CC245-FB19-7586-4AAC-ECA6D85AFC35}"/>
              </a:ext>
            </a:extLst>
          </p:cNvPr>
          <p:cNvCxnSpPr>
            <a:cxnSpLocks/>
            <a:stCxn id="12" idx="1"/>
            <a:endCxn id="17" idx="1"/>
          </p:cNvCxnSpPr>
          <p:nvPr/>
        </p:nvCxnSpPr>
        <p:spPr>
          <a:xfrm flipV="1">
            <a:off x="5487096" y="2321321"/>
            <a:ext cx="2177411" cy="18646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0E122E-A20D-843C-08A4-8B73A3DF9470}"/>
              </a:ext>
            </a:extLst>
          </p:cNvPr>
          <p:cNvCxnSpPr>
            <a:cxnSpLocks/>
            <a:stCxn id="12" idx="3"/>
            <a:endCxn id="18" idx="3"/>
          </p:cNvCxnSpPr>
          <p:nvPr/>
        </p:nvCxnSpPr>
        <p:spPr>
          <a:xfrm>
            <a:off x="5487096" y="4776604"/>
            <a:ext cx="3417219" cy="18140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7BED38-C333-F707-5EE5-75B42E2BB21E}"/>
              </a:ext>
            </a:extLst>
          </p:cNvPr>
          <p:cNvCxnSpPr>
            <a:cxnSpLocks/>
            <a:stCxn id="17" idx="7"/>
            <a:endCxn id="16" idx="7"/>
          </p:cNvCxnSpPr>
          <p:nvPr/>
        </p:nvCxnSpPr>
        <p:spPr>
          <a:xfrm>
            <a:off x="8235930" y="2321321"/>
            <a:ext cx="3329901" cy="18646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229540-2031-EB98-3C3F-3883FA067D67}"/>
              </a:ext>
            </a:extLst>
          </p:cNvPr>
          <p:cNvCxnSpPr>
            <a:cxnSpLocks/>
            <a:stCxn id="18" idx="5"/>
            <a:endCxn id="16" idx="5"/>
          </p:cNvCxnSpPr>
          <p:nvPr/>
        </p:nvCxnSpPr>
        <p:spPr>
          <a:xfrm flipV="1">
            <a:off x="9475738" y="4776604"/>
            <a:ext cx="2090093" cy="18140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225529-DD72-495C-F1F6-DA92285DE99B}"/>
              </a:ext>
            </a:extLst>
          </p:cNvPr>
          <p:cNvCxnSpPr>
            <a:cxnSpLocks/>
            <a:stCxn id="20" idx="3"/>
            <a:endCxn id="41" idx="7"/>
          </p:cNvCxnSpPr>
          <p:nvPr/>
        </p:nvCxnSpPr>
        <p:spPr>
          <a:xfrm flipH="1">
            <a:off x="7111877" y="3563513"/>
            <a:ext cx="194952" cy="34045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1FEABB2A-5BE1-556B-9EF7-81A400654323}"/>
              </a:ext>
            </a:extLst>
          </p:cNvPr>
          <p:cNvCxnSpPr>
            <a:cxnSpLocks/>
            <a:stCxn id="55" idx="3"/>
            <a:endCxn id="47" idx="7"/>
          </p:cNvCxnSpPr>
          <p:nvPr/>
        </p:nvCxnSpPr>
        <p:spPr>
          <a:xfrm flipH="1">
            <a:off x="9760950" y="4995951"/>
            <a:ext cx="163094" cy="266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68032E-944C-7E22-030D-E06EB64F8EA2}"/>
              </a:ext>
            </a:extLst>
          </p:cNvPr>
          <p:cNvCxnSpPr/>
          <p:nvPr/>
        </p:nvCxnSpPr>
        <p:spPr>
          <a:xfrm>
            <a:off x="6363855" y="2911930"/>
            <a:ext cx="482510" cy="32079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83927-E782-BE9B-7B4E-9D28E6D3236E}"/>
              </a:ext>
            </a:extLst>
          </p:cNvPr>
          <p:cNvCxnSpPr>
            <a:cxnSpLocks/>
          </p:cNvCxnSpPr>
          <p:nvPr/>
        </p:nvCxnSpPr>
        <p:spPr>
          <a:xfrm flipH="1">
            <a:off x="6271771" y="3253658"/>
            <a:ext cx="457528" cy="64698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99E06C-5A5A-E565-D96F-0B52664574D1}"/>
              </a:ext>
            </a:extLst>
          </p:cNvPr>
          <p:cNvCxnSpPr>
            <a:cxnSpLocks/>
          </p:cNvCxnSpPr>
          <p:nvPr/>
        </p:nvCxnSpPr>
        <p:spPr>
          <a:xfrm flipV="1">
            <a:off x="6437745" y="3676073"/>
            <a:ext cx="674132" cy="18963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B642B5-C115-6751-830D-E637EB170701}"/>
              </a:ext>
            </a:extLst>
          </p:cNvPr>
          <p:cNvSpPr txBox="1"/>
          <p:nvPr/>
        </p:nvSpPr>
        <p:spPr>
          <a:xfrm>
            <a:off x="471055" y="2687782"/>
            <a:ext cx="427304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(Once all hexes are colored)</a:t>
            </a:r>
            <a:r>
              <a:rPr lang="en-US" sz="1400">
                <a:solidFill>
                  <a:schemeClr val="bg1"/>
                </a:solidFill>
              </a:rPr>
              <a:t> walk through the game board, entering on the (start, start) edge, and using gateway edges with (</a:t>
            </a:r>
            <a:r>
              <a:rPr lang="en-US" sz="1400" b="1">
                <a:solidFill>
                  <a:schemeClr val="accent5"/>
                </a:solidFill>
              </a:rPr>
              <a:t>red,</a:t>
            </a:r>
            <a:r>
              <a:rPr lang="en-US" sz="1400">
                <a:solidFill>
                  <a:schemeClr val="bg1"/>
                </a:solidFill>
              </a:rPr>
              <a:t> </a:t>
            </a:r>
            <a:r>
              <a:rPr lang="en-US" sz="1400" b="1">
                <a:solidFill>
                  <a:schemeClr val="accent1"/>
                </a:solidFill>
              </a:rPr>
              <a:t>blue</a:t>
            </a:r>
            <a:r>
              <a:rPr lang="en-US" sz="1400" b="1">
                <a:solidFill>
                  <a:schemeClr val="bg1"/>
                </a:solidFill>
              </a:rPr>
              <a:t>) endpoints.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bg1"/>
                </a:solidFill>
              </a:rPr>
              <a:t>Claim:</a:t>
            </a:r>
            <a:r>
              <a:rPr lang="en-US" sz="1400">
                <a:solidFill>
                  <a:schemeClr val="bg1"/>
                </a:solidFill>
              </a:rPr>
              <a:t> the walk eventually exits the board through either (start, end) edge, but </a:t>
            </a:r>
            <a:r>
              <a:rPr lang="en-US" sz="1400" b="1">
                <a:solidFill>
                  <a:schemeClr val="bg1"/>
                </a:solidFill>
              </a:rPr>
              <a:t>not</a:t>
            </a:r>
            <a:r>
              <a:rPr lang="en-US" sz="1400">
                <a:solidFill>
                  <a:schemeClr val="bg1"/>
                </a:solidFill>
              </a:rPr>
              <a:t> through the (end, end) 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bg1"/>
                </a:solidFill>
              </a:rPr>
              <a:t>Proof Sketch: </a:t>
            </a:r>
            <a:r>
              <a:rPr lang="en-US" sz="1400">
                <a:solidFill>
                  <a:schemeClr val="bg1"/>
                </a:solidFill>
              </a:rPr>
              <a:t>every time we walk through an edge, we specifically have </a:t>
            </a:r>
            <a:r>
              <a:rPr lang="en-US" sz="1400" b="1">
                <a:solidFill>
                  <a:schemeClr val="accent5"/>
                </a:solidFill>
              </a:rPr>
              <a:t>red on the left</a:t>
            </a:r>
            <a:r>
              <a:rPr lang="en-US" sz="1400">
                <a:solidFill>
                  <a:schemeClr val="accent5"/>
                </a:solidFill>
              </a:rPr>
              <a:t> </a:t>
            </a:r>
            <a:r>
              <a:rPr lang="en-US" sz="1400">
                <a:solidFill>
                  <a:schemeClr val="bg1"/>
                </a:solidFill>
              </a:rPr>
              <a:t>and </a:t>
            </a:r>
            <a:r>
              <a:rPr lang="en-US" sz="1400" b="1">
                <a:solidFill>
                  <a:schemeClr val="accent1"/>
                </a:solidFill>
              </a:rPr>
              <a:t>blue on the right</a:t>
            </a:r>
            <a:r>
              <a:rPr lang="en-US" sz="140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If the path leaves through the top-right edge, that implies a </a:t>
            </a:r>
            <a:r>
              <a:rPr lang="en-US" sz="1400" b="1">
                <a:solidFill>
                  <a:schemeClr val="accent1"/>
                </a:solidFill>
              </a:rPr>
              <a:t>blue win</a:t>
            </a:r>
            <a:r>
              <a:rPr lang="en-US" sz="140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If the path leaves through the bottom-left edge, that implies a </a:t>
            </a:r>
            <a:r>
              <a:rPr lang="en-US" sz="1400">
                <a:solidFill>
                  <a:schemeClr val="accent5"/>
                </a:solidFill>
              </a:rPr>
              <a:t>red win</a:t>
            </a:r>
            <a:r>
              <a:rPr lang="en-US" sz="140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In either case, the game is not a tie.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b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610893-19CD-F75F-77CF-8F15F73A2E96}"/>
              </a:ext>
            </a:extLst>
          </p:cNvPr>
          <p:cNvCxnSpPr>
            <a:cxnSpLocks/>
          </p:cNvCxnSpPr>
          <p:nvPr/>
        </p:nvCxnSpPr>
        <p:spPr>
          <a:xfrm flipH="1">
            <a:off x="7209353" y="5588938"/>
            <a:ext cx="406879" cy="611619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32A61B-0C51-69BA-8F52-284160F8F01B}"/>
              </a:ext>
            </a:extLst>
          </p:cNvPr>
          <p:cNvCxnSpPr>
            <a:cxnSpLocks/>
          </p:cNvCxnSpPr>
          <p:nvPr/>
        </p:nvCxnSpPr>
        <p:spPr>
          <a:xfrm>
            <a:off x="7088981" y="3652838"/>
            <a:ext cx="347663" cy="21287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AAF036-8934-D4CD-A37B-7EFB880B2F0F}"/>
              </a:ext>
            </a:extLst>
          </p:cNvPr>
          <p:cNvCxnSpPr>
            <a:cxnSpLocks/>
          </p:cNvCxnSpPr>
          <p:nvPr/>
        </p:nvCxnSpPr>
        <p:spPr>
          <a:xfrm flipV="1">
            <a:off x="7436644" y="3631406"/>
            <a:ext cx="269081" cy="26923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B32649-33E7-C113-A05D-FFB5DD1294A3}"/>
              </a:ext>
            </a:extLst>
          </p:cNvPr>
          <p:cNvCxnSpPr>
            <a:cxnSpLocks/>
          </p:cNvCxnSpPr>
          <p:nvPr/>
        </p:nvCxnSpPr>
        <p:spPr>
          <a:xfrm>
            <a:off x="7705725" y="3631406"/>
            <a:ext cx="244493" cy="18097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Straight Arrow Connector 2049">
            <a:extLst>
              <a:ext uri="{FF2B5EF4-FFF2-40B4-BE49-F238E27FC236}">
                <a16:creationId xmlns:a16="http://schemas.microsoft.com/office/drawing/2014/main" id="{A2964CA5-0457-58BC-6E02-F77FB8229C3E}"/>
              </a:ext>
            </a:extLst>
          </p:cNvPr>
          <p:cNvCxnSpPr>
            <a:cxnSpLocks/>
          </p:cNvCxnSpPr>
          <p:nvPr/>
        </p:nvCxnSpPr>
        <p:spPr>
          <a:xfrm>
            <a:off x="7950218" y="3812381"/>
            <a:ext cx="43638" cy="37361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Straight Arrow Connector 2053">
            <a:extLst>
              <a:ext uri="{FF2B5EF4-FFF2-40B4-BE49-F238E27FC236}">
                <a16:creationId xmlns:a16="http://schemas.microsoft.com/office/drawing/2014/main" id="{5EC96B0B-4963-34F9-95D6-D0FDFAD90D9C}"/>
              </a:ext>
            </a:extLst>
          </p:cNvPr>
          <p:cNvCxnSpPr>
            <a:cxnSpLocks/>
          </p:cNvCxnSpPr>
          <p:nvPr/>
        </p:nvCxnSpPr>
        <p:spPr>
          <a:xfrm>
            <a:off x="7993856" y="4205288"/>
            <a:ext cx="266700" cy="11964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Arrow Connector 2057">
            <a:extLst>
              <a:ext uri="{FF2B5EF4-FFF2-40B4-BE49-F238E27FC236}">
                <a16:creationId xmlns:a16="http://schemas.microsoft.com/office/drawing/2014/main" id="{069A0335-9974-0334-D822-AE7FA42E9917}"/>
              </a:ext>
            </a:extLst>
          </p:cNvPr>
          <p:cNvCxnSpPr>
            <a:cxnSpLocks/>
          </p:cNvCxnSpPr>
          <p:nvPr/>
        </p:nvCxnSpPr>
        <p:spPr>
          <a:xfrm>
            <a:off x="8235930" y="4324933"/>
            <a:ext cx="24626" cy="30183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Straight Arrow Connector 2061">
            <a:extLst>
              <a:ext uri="{FF2B5EF4-FFF2-40B4-BE49-F238E27FC236}">
                <a16:creationId xmlns:a16="http://schemas.microsoft.com/office/drawing/2014/main" id="{7E39397F-7E6F-AF0A-8F52-987B10650FFB}"/>
              </a:ext>
            </a:extLst>
          </p:cNvPr>
          <p:cNvCxnSpPr>
            <a:cxnSpLocks/>
          </p:cNvCxnSpPr>
          <p:nvPr/>
        </p:nvCxnSpPr>
        <p:spPr>
          <a:xfrm>
            <a:off x="8260556" y="4626769"/>
            <a:ext cx="278607" cy="14618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Arrow Connector 2066">
            <a:extLst>
              <a:ext uri="{FF2B5EF4-FFF2-40B4-BE49-F238E27FC236}">
                <a16:creationId xmlns:a16="http://schemas.microsoft.com/office/drawing/2014/main" id="{96DC609C-4B93-999C-FFFB-4A0BD267EDC0}"/>
              </a:ext>
            </a:extLst>
          </p:cNvPr>
          <p:cNvCxnSpPr>
            <a:cxnSpLocks/>
          </p:cNvCxnSpPr>
          <p:nvPr/>
        </p:nvCxnSpPr>
        <p:spPr>
          <a:xfrm>
            <a:off x="8588982" y="4762598"/>
            <a:ext cx="47590" cy="31422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Straight Arrow Connector 2069">
            <a:extLst>
              <a:ext uri="{FF2B5EF4-FFF2-40B4-BE49-F238E27FC236}">
                <a16:creationId xmlns:a16="http://schemas.microsoft.com/office/drawing/2014/main" id="{63F03C96-4C5C-62AC-392D-86AEDB754D30}"/>
              </a:ext>
            </a:extLst>
          </p:cNvPr>
          <p:cNvCxnSpPr>
            <a:cxnSpLocks/>
          </p:cNvCxnSpPr>
          <p:nvPr/>
        </p:nvCxnSpPr>
        <p:spPr>
          <a:xfrm>
            <a:off x="8636572" y="5076825"/>
            <a:ext cx="240728" cy="14762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Straight Arrow Connector 2074">
            <a:extLst>
              <a:ext uri="{FF2B5EF4-FFF2-40B4-BE49-F238E27FC236}">
                <a16:creationId xmlns:a16="http://schemas.microsoft.com/office/drawing/2014/main" id="{1C735F70-F63F-0BBA-75FE-0585CD58AD06}"/>
              </a:ext>
            </a:extLst>
          </p:cNvPr>
          <p:cNvCxnSpPr>
            <a:cxnSpLocks/>
          </p:cNvCxnSpPr>
          <p:nvPr/>
        </p:nvCxnSpPr>
        <p:spPr>
          <a:xfrm>
            <a:off x="8877300" y="5224448"/>
            <a:ext cx="62002" cy="38815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Straight Arrow Connector 2077">
            <a:extLst>
              <a:ext uri="{FF2B5EF4-FFF2-40B4-BE49-F238E27FC236}">
                <a16:creationId xmlns:a16="http://schemas.microsoft.com/office/drawing/2014/main" id="{0D73CC8A-5043-D95A-3299-50B724869485}"/>
              </a:ext>
            </a:extLst>
          </p:cNvPr>
          <p:cNvCxnSpPr>
            <a:cxnSpLocks/>
          </p:cNvCxnSpPr>
          <p:nvPr/>
        </p:nvCxnSpPr>
        <p:spPr>
          <a:xfrm flipH="1">
            <a:off x="8477250" y="5629275"/>
            <a:ext cx="449674" cy="18258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2" name="Straight Arrow Connector 2081">
            <a:extLst>
              <a:ext uri="{FF2B5EF4-FFF2-40B4-BE49-F238E27FC236}">
                <a16:creationId xmlns:a16="http://schemas.microsoft.com/office/drawing/2014/main" id="{6ED1E742-7282-DB26-1BF3-3E1780A0FDD9}"/>
              </a:ext>
            </a:extLst>
          </p:cNvPr>
          <p:cNvCxnSpPr>
            <a:cxnSpLocks/>
          </p:cNvCxnSpPr>
          <p:nvPr/>
        </p:nvCxnSpPr>
        <p:spPr>
          <a:xfrm flipH="1" flipV="1">
            <a:off x="7664507" y="5612606"/>
            <a:ext cx="789181" cy="1992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1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3C3C-A7ED-2973-6269-56795925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wrapup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BC534-B8E2-4729-66C9-14AD2EDB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This was a non-constructive proof:</a:t>
            </a:r>
          </a:p>
          <a:p>
            <a:pPr algn="ctr"/>
            <a:r>
              <a:rPr lang="en-US">
                <a:solidFill>
                  <a:schemeClr val="bg1"/>
                </a:solidFill>
              </a:rPr>
              <a:t>It showed that </a:t>
            </a:r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>
                <a:solidFill>
                  <a:schemeClr val="bg1"/>
                </a:solidFill>
              </a:rPr>
              <a:t> has a winning strategy, but it didn’t actually find a winning strategy.</a:t>
            </a:r>
          </a:p>
          <a:p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A constructive solution to hex is unknown!  This game is still played competitively, despite the hex theorem.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chemeClr val="bg1"/>
                </a:solidFill>
              </a:rPr>
              <a:t>“Combinatorial Game Theory” </a:t>
            </a:r>
            <a:r>
              <a:rPr lang="en-US">
                <a:solidFill>
                  <a:schemeClr val="bg1"/>
                </a:solidFill>
              </a:rPr>
              <a:t>is a subfield of math and computer science, which studies games like tic-tac-toe, chomp, chess, checkers, hex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Strategy-stealing is one clever way to figure out who wins a game under best play.  But there are many others!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1234A-3E95-D283-E713-28C7A6930F2C}"/>
              </a:ext>
            </a:extLst>
          </p:cNvPr>
          <p:cNvSpPr txBox="1"/>
          <p:nvPr/>
        </p:nvSpPr>
        <p:spPr>
          <a:xfrm>
            <a:off x="8671376" y="421632"/>
            <a:ext cx="2959464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The Hex Theorem:</a:t>
            </a:r>
          </a:p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 b="1">
                <a:solidFill>
                  <a:schemeClr val="bg1"/>
                </a:solidFill>
              </a:rPr>
              <a:t> has a winning strategy.</a:t>
            </a:r>
          </a:p>
        </p:txBody>
      </p:sp>
    </p:spTree>
    <p:extLst>
      <p:ext uri="{BB962C8B-B14F-4D97-AF65-F5344CB8AC3E}">
        <p14:creationId xmlns:p14="http://schemas.microsoft.com/office/powerpoint/2010/main" val="111472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D1D5-00C9-A8E6-B208-9031C40C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07" y="-155864"/>
            <a:ext cx="10625229" cy="1147053"/>
          </a:xfrm>
        </p:spPr>
        <p:txBody>
          <a:bodyPr/>
          <a:lstStyle/>
          <a:p>
            <a:r>
              <a:rPr lang="en-US"/>
              <a:t>Hex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7FA1-5515-E480-D4D5-FE1022C1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07" y="1291936"/>
            <a:ext cx="10620855" cy="15251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Hex is a two-player competitive game, played between </a:t>
            </a:r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>
                <a:solidFill>
                  <a:schemeClr val="bg1"/>
                </a:solidFill>
              </a:rPr>
              <a:t> and </a:t>
            </a:r>
            <a:r>
              <a:rPr lang="en-US" b="1">
                <a:solidFill>
                  <a:schemeClr val="accent1"/>
                </a:solidFill>
              </a:rPr>
              <a:t>blue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The game board is a symmetric grid of hexagons.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The players take turns claiming any blank hexagon and coloring it their color.	</a:t>
            </a:r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>
                <a:solidFill>
                  <a:schemeClr val="bg1"/>
                </a:solidFill>
              </a:rPr>
              <a:t> goes first.</a:t>
            </a:r>
          </a:p>
        </p:txBody>
      </p:sp>
      <p:pic>
        <p:nvPicPr>
          <p:cNvPr id="2050" name="Picture 2" descr="Hex">
            <a:extLst>
              <a:ext uri="{FF2B5EF4-FFF2-40B4-BE49-F238E27FC236}">
                <a16:creationId xmlns:a16="http://schemas.microsoft.com/office/drawing/2014/main" id="{4B198FD4-6044-4ECD-1C64-3F832B731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736" y="3786909"/>
            <a:ext cx="4030528" cy="28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0B27EF-3591-3969-CD71-A44D6B9A2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3786909"/>
            <a:ext cx="40386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0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D1D5-00C9-A8E6-B208-9031C40C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07" y="-155864"/>
            <a:ext cx="10625229" cy="1147053"/>
          </a:xfrm>
        </p:spPr>
        <p:txBody>
          <a:bodyPr/>
          <a:lstStyle/>
          <a:p>
            <a:r>
              <a:rPr lang="en-US"/>
              <a:t>Hex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7FA1-5515-E480-D4D5-FE1022C1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07" y="1291936"/>
            <a:ext cx="10620855" cy="15251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Hex is a two-player competitive game, played between </a:t>
            </a:r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>
                <a:solidFill>
                  <a:schemeClr val="bg1"/>
                </a:solidFill>
              </a:rPr>
              <a:t> and </a:t>
            </a:r>
            <a:r>
              <a:rPr lang="en-US" b="1">
                <a:solidFill>
                  <a:schemeClr val="accent1"/>
                </a:solidFill>
              </a:rPr>
              <a:t>blue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The game board is a symmetric grid of hexagons.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The players take turns claiming any blank hexagon and coloring it their color.	</a:t>
            </a:r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>
                <a:solidFill>
                  <a:schemeClr val="bg1"/>
                </a:solidFill>
              </a:rPr>
              <a:t> goes first.</a:t>
            </a:r>
          </a:p>
        </p:txBody>
      </p:sp>
      <p:pic>
        <p:nvPicPr>
          <p:cNvPr id="2050" name="Picture 2" descr="Hex">
            <a:extLst>
              <a:ext uri="{FF2B5EF4-FFF2-40B4-BE49-F238E27FC236}">
                <a16:creationId xmlns:a16="http://schemas.microsoft.com/office/drawing/2014/main" id="{4B198FD4-6044-4ECD-1C64-3F832B731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736" y="3786909"/>
            <a:ext cx="4030528" cy="28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7D3276-5E3A-DB58-5CAC-922F6F39F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0" y="3802402"/>
            <a:ext cx="40386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4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D1D5-00C9-A8E6-B208-9031C40C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07" y="-155864"/>
            <a:ext cx="10625229" cy="1147053"/>
          </a:xfrm>
        </p:spPr>
        <p:txBody>
          <a:bodyPr/>
          <a:lstStyle/>
          <a:p>
            <a:r>
              <a:rPr lang="en-US"/>
              <a:t>Hex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7FA1-5515-E480-D4D5-FE1022C1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07" y="1291936"/>
            <a:ext cx="10620855" cy="15251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Hex is a two-player competitive game, played between </a:t>
            </a:r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>
                <a:solidFill>
                  <a:schemeClr val="bg1"/>
                </a:solidFill>
              </a:rPr>
              <a:t> and </a:t>
            </a:r>
            <a:r>
              <a:rPr lang="en-US" b="1">
                <a:solidFill>
                  <a:schemeClr val="accent1"/>
                </a:solidFill>
              </a:rPr>
              <a:t>blue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The game board is a symmetric grid of hexagons.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The players take turns claiming any blank hexagon and coloring it their color.	</a:t>
            </a:r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>
                <a:solidFill>
                  <a:schemeClr val="bg1"/>
                </a:solidFill>
              </a:rPr>
              <a:t> goes first.</a:t>
            </a:r>
          </a:p>
        </p:txBody>
      </p:sp>
      <p:pic>
        <p:nvPicPr>
          <p:cNvPr id="2050" name="Picture 2" descr="Hex">
            <a:extLst>
              <a:ext uri="{FF2B5EF4-FFF2-40B4-BE49-F238E27FC236}">
                <a16:creationId xmlns:a16="http://schemas.microsoft.com/office/drawing/2014/main" id="{4B198FD4-6044-4ECD-1C64-3F832B731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736" y="3786909"/>
            <a:ext cx="4030528" cy="28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425C20-C58E-5A6F-F23B-40408E5CD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664" y="3790857"/>
            <a:ext cx="40386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D1D5-00C9-A8E6-B208-9031C40C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07" y="-155864"/>
            <a:ext cx="10625229" cy="1147053"/>
          </a:xfrm>
        </p:spPr>
        <p:txBody>
          <a:bodyPr/>
          <a:lstStyle/>
          <a:p>
            <a:r>
              <a:rPr lang="en-US"/>
              <a:t>Hex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7FA1-5515-E480-D4D5-FE1022C1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07" y="1291936"/>
            <a:ext cx="10620855" cy="15251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Hex is a two-player competitive game, played between </a:t>
            </a:r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>
                <a:solidFill>
                  <a:schemeClr val="bg1"/>
                </a:solidFill>
              </a:rPr>
              <a:t> and </a:t>
            </a:r>
            <a:r>
              <a:rPr lang="en-US" b="1">
                <a:solidFill>
                  <a:schemeClr val="accent1"/>
                </a:solidFill>
              </a:rPr>
              <a:t>blue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The game board is a symmetric grid of hexagons.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The players take turns claiming any blank hexagon and coloring it their color.	</a:t>
            </a:r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>
                <a:solidFill>
                  <a:schemeClr val="bg1"/>
                </a:solidFill>
              </a:rPr>
              <a:t> goes first.</a:t>
            </a:r>
          </a:p>
        </p:txBody>
      </p:sp>
      <p:pic>
        <p:nvPicPr>
          <p:cNvPr id="2050" name="Picture 2" descr="Hex">
            <a:extLst>
              <a:ext uri="{FF2B5EF4-FFF2-40B4-BE49-F238E27FC236}">
                <a16:creationId xmlns:a16="http://schemas.microsoft.com/office/drawing/2014/main" id="{4B198FD4-6044-4ECD-1C64-3F832B731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736" y="3786909"/>
            <a:ext cx="4030528" cy="28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982A16-44D5-66EE-A271-07992D799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736" y="3786909"/>
            <a:ext cx="40386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7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D1D5-00C9-A8E6-B208-9031C40C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07" y="-155864"/>
            <a:ext cx="10625229" cy="1147053"/>
          </a:xfrm>
        </p:spPr>
        <p:txBody>
          <a:bodyPr/>
          <a:lstStyle/>
          <a:p>
            <a:r>
              <a:rPr lang="en-US"/>
              <a:t>Hex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7FA1-5515-E480-D4D5-FE1022C1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07" y="1291936"/>
            <a:ext cx="10620855" cy="2491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>
                <a:solidFill>
                  <a:schemeClr val="bg1"/>
                </a:solidFill>
              </a:rPr>
              <a:t>Hex is a two-player competitive game, played between </a:t>
            </a:r>
            <a:r>
              <a:rPr lang="en-US" sz="1900" b="1">
                <a:solidFill>
                  <a:schemeClr val="accent5"/>
                </a:solidFill>
              </a:rPr>
              <a:t>red</a:t>
            </a:r>
            <a:r>
              <a:rPr lang="en-US" sz="1900">
                <a:solidFill>
                  <a:schemeClr val="bg1"/>
                </a:solidFill>
              </a:rPr>
              <a:t> and </a:t>
            </a:r>
            <a:r>
              <a:rPr lang="en-US" sz="1900" b="1">
                <a:solidFill>
                  <a:schemeClr val="accent1"/>
                </a:solidFill>
              </a:rPr>
              <a:t>blue</a:t>
            </a:r>
            <a:r>
              <a:rPr lang="en-US" sz="190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900">
                <a:solidFill>
                  <a:schemeClr val="bg1"/>
                </a:solidFill>
              </a:rPr>
              <a:t>The game board is a symmetric grid of hexagons.</a:t>
            </a:r>
          </a:p>
          <a:p>
            <a:pPr marL="0" indent="0">
              <a:buNone/>
            </a:pPr>
            <a:r>
              <a:rPr lang="en-US" sz="1900">
                <a:solidFill>
                  <a:schemeClr val="bg1"/>
                </a:solidFill>
              </a:rPr>
              <a:t>The players take turns claiming any blank hexagon and coloring it their color.	</a:t>
            </a:r>
            <a:r>
              <a:rPr lang="en-US" sz="1900" b="1">
                <a:solidFill>
                  <a:schemeClr val="accent5"/>
                </a:solidFill>
              </a:rPr>
              <a:t>Red</a:t>
            </a:r>
            <a:r>
              <a:rPr lang="en-US" sz="1900">
                <a:solidFill>
                  <a:schemeClr val="bg1"/>
                </a:solidFill>
              </a:rPr>
              <a:t> goes first.</a:t>
            </a:r>
          </a:p>
          <a:p>
            <a:pPr marL="0" indent="0">
              <a:buNone/>
            </a:pPr>
            <a:r>
              <a:rPr lang="en-US" sz="1900" b="1">
                <a:solidFill>
                  <a:schemeClr val="accent5"/>
                </a:solidFill>
              </a:rPr>
              <a:t>Red</a:t>
            </a:r>
            <a:r>
              <a:rPr lang="en-US" sz="1900">
                <a:solidFill>
                  <a:schemeClr val="bg1"/>
                </a:solidFill>
              </a:rPr>
              <a:t> wins if there is a contiguous chain of </a:t>
            </a:r>
            <a:r>
              <a:rPr lang="en-US" sz="1900">
                <a:solidFill>
                  <a:schemeClr val="accent5"/>
                </a:solidFill>
              </a:rPr>
              <a:t>red hexes </a:t>
            </a:r>
            <a:r>
              <a:rPr lang="en-US" sz="1900">
                <a:solidFill>
                  <a:schemeClr val="bg1"/>
                </a:solidFill>
              </a:rPr>
              <a:t>from top to bottom.</a:t>
            </a:r>
          </a:p>
          <a:p>
            <a:pPr marL="0" indent="0">
              <a:buNone/>
            </a:pPr>
            <a:r>
              <a:rPr lang="en-US" sz="1900" b="1">
                <a:solidFill>
                  <a:schemeClr val="accent1"/>
                </a:solidFill>
              </a:rPr>
              <a:t>Blue</a:t>
            </a:r>
            <a:r>
              <a:rPr lang="en-US" sz="1900">
                <a:solidFill>
                  <a:schemeClr val="bg1"/>
                </a:solidFill>
              </a:rPr>
              <a:t> wins if there is a contiguous chain of </a:t>
            </a:r>
            <a:r>
              <a:rPr lang="en-US" sz="1900">
                <a:solidFill>
                  <a:schemeClr val="accent1"/>
                </a:solidFill>
              </a:rPr>
              <a:t>blue hexes</a:t>
            </a:r>
            <a:r>
              <a:rPr lang="en-US" sz="1900">
                <a:solidFill>
                  <a:schemeClr val="bg1"/>
                </a:solidFill>
              </a:rPr>
              <a:t> from left to right.</a:t>
            </a:r>
          </a:p>
        </p:txBody>
      </p:sp>
      <p:pic>
        <p:nvPicPr>
          <p:cNvPr id="2050" name="Picture 2" descr="Hex">
            <a:extLst>
              <a:ext uri="{FF2B5EF4-FFF2-40B4-BE49-F238E27FC236}">
                <a16:creationId xmlns:a16="http://schemas.microsoft.com/office/drawing/2014/main" id="{4B198FD4-6044-4ECD-1C64-3F832B731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736" y="3786909"/>
            <a:ext cx="4030528" cy="28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8F9419-15DD-E7DE-BF44-3A7FD4C60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006" y="3786909"/>
            <a:ext cx="4038600" cy="2800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10A382-972D-3664-9FCC-D15AFB876F8D}"/>
              </a:ext>
            </a:extLst>
          </p:cNvPr>
          <p:cNvSpPr txBox="1"/>
          <p:nvPr/>
        </p:nvSpPr>
        <p:spPr>
          <a:xfrm>
            <a:off x="7089332" y="3782961"/>
            <a:ext cx="111120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/>
                </a:solidFill>
              </a:rPr>
              <a:t>Red wins</a:t>
            </a:r>
          </a:p>
        </p:txBody>
      </p:sp>
    </p:spTree>
    <p:extLst>
      <p:ext uri="{BB962C8B-B14F-4D97-AF65-F5344CB8AC3E}">
        <p14:creationId xmlns:p14="http://schemas.microsoft.com/office/powerpoint/2010/main" val="70028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D1D5-00C9-A8E6-B208-9031C40C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07" y="-155864"/>
            <a:ext cx="10625229" cy="1147053"/>
          </a:xfrm>
        </p:spPr>
        <p:txBody>
          <a:bodyPr/>
          <a:lstStyle/>
          <a:p>
            <a:r>
              <a:rPr lang="en-US"/>
              <a:t>Hex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7FA1-5515-E480-D4D5-FE1022C1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07" y="1291936"/>
            <a:ext cx="10620855" cy="2491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>
                <a:solidFill>
                  <a:schemeClr val="bg1"/>
                </a:solidFill>
              </a:rPr>
              <a:t>Hex is a two-player competitive game, played between </a:t>
            </a:r>
            <a:r>
              <a:rPr lang="en-US" sz="1900" b="1">
                <a:solidFill>
                  <a:schemeClr val="accent5"/>
                </a:solidFill>
              </a:rPr>
              <a:t>red</a:t>
            </a:r>
            <a:r>
              <a:rPr lang="en-US" sz="1900">
                <a:solidFill>
                  <a:schemeClr val="bg1"/>
                </a:solidFill>
              </a:rPr>
              <a:t> and </a:t>
            </a:r>
            <a:r>
              <a:rPr lang="en-US" sz="1900" b="1">
                <a:solidFill>
                  <a:schemeClr val="accent1"/>
                </a:solidFill>
              </a:rPr>
              <a:t>blue</a:t>
            </a:r>
            <a:r>
              <a:rPr lang="en-US" sz="190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900">
                <a:solidFill>
                  <a:schemeClr val="bg1"/>
                </a:solidFill>
              </a:rPr>
              <a:t>The game board is a symmetric grid of hexagons.</a:t>
            </a:r>
          </a:p>
          <a:p>
            <a:pPr marL="0" indent="0">
              <a:buNone/>
            </a:pPr>
            <a:r>
              <a:rPr lang="en-US" sz="1900">
                <a:solidFill>
                  <a:schemeClr val="bg1"/>
                </a:solidFill>
              </a:rPr>
              <a:t>The players take turns claiming any blank hexagon and coloring it their color.	</a:t>
            </a:r>
            <a:r>
              <a:rPr lang="en-US" sz="1900" b="1">
                <a:solidFill>
                  <a:schemeClr val="accent5"/>
                </a:solidFill>
              </a:rPr>
              <a:t>Red</a:t>
            </a:r>
            <a:r>
              <a:rPr lang="en-US" sz="1900">
                <a:solidFill>
                  <a:schemeClr val="bg1"/>
                </a:solidFill>
              </a:rPr>
              <a:t> goes first.</a:t>
            </a:r>
          </a:p>
          <a:p>
            <a:pPr marL="0" indent="0">
              <a:buNone/>
            </a:pPr>
            <a:r>
              <a:rPr lang="en-US" sz="1900" b="1">
                <a:solidFill>
                  <a:schemeClr val="accent5"/>
                </a:solidFill>
              </a:rPr>
              <a:t>Red</a:t>
            </a:r>
            <a:r>
              <a:rPr lang="en-US" sz="1900">
                <a:solidFill>
                  <a:schemeClr val="bg1"/>
                </a:solidFill>
              </a:rPr>
              <a:t> wins if there is a contiguous chain of </a:t>
            </a:r>
            <a:r>
              <a:rPr lang="en-US" sz="1900">
                <a:solidFill>
                  <a:schemeClr val="accent5"/>
                </a:solidFill>
              </a:rPr>
              <a:t>red hexes </a:t>
            </a:r>
            <a:r>
              <a:rPr lang="en-US" sz="1900">
                <a:solidFill>
                  <a:schemeClr val="bg1"/>
                </a:solidFill>
              </a:rPr>
              <a:t>from top to bottom.</a:t>
            </a:r>
          </a:p>
          <a:p>
            <a:pPr marL="0" indent="0">
              <a:buNone/>
            </a:pPr>
            <a:r>
              <a:rPr lang="en-US" sz="1900" b="1">
                <a:solidFill>
                  <a:schemeClr val="accent1"/>
                </a:solidFill>
              </a:rPr>
              <a:t>Blue</a:t>
            </a:r>
            <a:r>
              <a:rPr lang="en-US" sz="1900">
                <a:solidFill>
                  <a:schemeClr val="bg1"/>
                </a:solidFill>
              </a:rPr>
              <a:t> wins if there is a contiguous chain of </a:t>
            </a:r>
            <a:r>
              <a:rPr lang="en-US" sz="1900">
                <a:solidFill>
                  <a:schemeClr val="accent1"/>
                </a:solidFill>
              </a:rPr>
              <a:t>blue hexes</a:t>
            </a:r>
            <a:r>
              <a:rPr lang="en-US" sz="1900">
                <a:solidFill>
                  <a:schemeClr val="bg1"/>
                </a:solidFill>
              </a:rPr>
              <a:t> from left to right.</a:t>
            </a:r>
          </a:p>
        </p:txBody>
      </p:sp>
      <p:pic>
        <p:nvPicPr>
          <p:cNvPr id="2050" name="Picture 2" descr="Hex">
            <a:extLst>
              <a:ext uri="{FF2B5EF4-FFF2-40B4-BE49-F238E27FC236}">
                <a16:creationId xmlns:a16="http://schemas.microsoft.com/office/drawing/2014/main" id="{4B198FD4-6044-4ECD-1C64-3F832B731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736" y="3786909"/>
            <a:ext cx="4030528" cy="280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8F9419-15DD-E7DE-BF44-3A7FD4C60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006" y="3786909"/>
            <a:ext cx="4038600" cy="2800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10A382-972D-3664-9FCC-D15AFB876F8D}"/>
              </a:ext>
            </a:extLst>
          </p:cNvPr>
          <p:cNvSpPr txBox="1"/>
          <p:nvPr/>
        </p:nvSpPr>
        <p:spPr>
          <a:xfrm>
            <a:off x="7089332" y="3782961"/>
            <a:ext cx="111120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5"/>
                </a:solidFill>
              </a:rPr>
              <a:t>Red wins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48F12-925B-5AC2-F354-0DF8399FC542}"/>
              </a:ext>
            </a:extLst>
          </p:cNvPr>
          <p:cNvSpPr txBox="1"/>
          <p:nvPr/>
        </p:nvSpPr>
        <p:spPr>
          <a:xfrm>
            <a:off x="8746447" y="4550401"/>
            <a:ext cx="2959464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The Hex Theorem:</a:t>
            </a:r>
          </a:p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 b="1">
                <a:solidFill>
                  <a:schemeClr val="bg1"/>
                </a:solidFill>
              </a:rPr>
              <a:t> has a winning strategy.</a:t>
            </a:r>
          </a:p>
        </p:txBody>
      </p:sp>
    </p:spTree>
    <p:extLst>
      <p:ext uri="{BB962C8B-B14F-4D97-AF65-F5344CB8AC3E}">
        <p14:creationId xmlns:p14="http://schemas.microsoft.com/office/powerpoint/2010/main" val="215834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3D1D5-00C9-A8E6-B208-9031C40C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07" y="-155864"/>
            <a:ext cx="10625229" cy="1147053"/>
          </a:xfrm>
        </p:spPr>
        <p:txBody>
          <a:bodyPr/>
          <a:lstStyle/>
          <a:p>
            <a:r>
              <a:rPr lang="en-US"/>
              <a:t>The Hex Theorem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F10764-DA15-CD48-2040-90E79C3AC267}"/>
              </a:ext>
            </a:extLst>
          </p:cNvPr>
          <p:cNvSpPr txBox="1"/>
          <p:nvPr/>
        </p:nvSpPr>
        <p:spPr>
          <a:xfrm>
            <a:off x="1054295" y="4312228"/>
            <a:ext cx="4055919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The Hex Theorem, Part 1:</a:t>
            </a:r>
          </a:p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 b="1">
                <a:solidFill>
                  <a:schemeClr val="accent1"/>
                </a:solidFill>
              </a:rPr>
              <a:t>Blue</a:t>
            </a:r>
            <a:r>
              <a:rPr lang="en-US">
                <a:solidFill>
                  <a:schemeClr val="bg1"/>
                </a:solidFill>
              </a:rPr>
              <a:t> does </a:t>
            </a:r>
            <a:r>
              <a:rPr lang="en-US" b="1">
                <a:solidFill>
                  <a:schemeClr val="bg1"/>
                </a:solidFill>
              </a:rPr>
              <a:t>not</a:t>
            </a:r>
            <a:r>
              <a:rPr lang="en-US">
                <a:solidFill>
                  <a:schemeClr val="bg1"/>
                </a:solidFill>
              </a:rPr>
              <a:t> have a winning strategy.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BDF9C4-F5A4-AC93-20ED-F33890A6131D}"/>
              </a:ext>
            </a:extLst>
          </p:cNvPr>
          <p:cNvSpPr txBox="1"/>
          <p:nvPr/>
        </p:nvSpPr>
        <p:spPr>
          <a:xfrm>
            <a:off x="4542721" y="1530110"/>
            <a:ext cx="2959464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The Hex Theorem:</a:t>
            </a:r>
          </a:p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 b="1">
                <a:solidFill>
                  <a:schemeClr val="bg1"/>
                </a:solidFill>
              </a:rPr>
              <a:t> has a winning strategy.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AE704-A559-999D-92AA-A9E160D93873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3082255" y="2545773"/>
            <a:ext cx="2940198" cy="176645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D276572-0BB4-6332-5300-2ACB229C4D1F}"/>
              </a:ext>
            </a:extLst>
          </p:cNvPr>
          <p:cNvSpPr txBox="1"/>
          <p:nvPr/>
        </p:nvSpPr>
        <p:spPr>
          <a:xfrm>
            <a:off x="6096000" y="4312228"/>
            <a:ext cx="5880396" cy="12926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The Hex Theorem, Part 2:</a:t>
            </a:r>
          </a:p>
          <a:p>
            <a:pPr algn="ctr"/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en-US">
                <a:solidFill>
                  <a:schemeClr val="bg1"/>
                </a:solidFill>
              </a:rPr>
              <a:t>Once all hexes have been colored, either </a:t>
            </a:r>
            <a:r>
              <a:rPr lang="en-US" b="1">
                <a:solidFill>
                  <a:schemeClr val="accent5"/>
                </a:solidFill>
              </a:rPr>
              <a:t>red</a:t>
            </a:r>
            <a:r>
              <a:rPr lang="en-US">
                <a:solidFill>
                  <a:schemeClr val="bg1"/>
                </a:solidFill>
              </a:rPr>
              <a:t> wins or </a:t>
            </a:r>
            <a:r>
              <a:rPr lang="en-US" b="1">
                <a:solidFill>
                  <a:schemeClr val="accent1"/>
                </a:solidFill>
              </a:rPr>
              <a:t>blue</a:t>
            </a:r>
            <a:r>
              <a:rPr lang="en-US">
                <a:solidFill>
                  <a:schemeClr val="bg1"/>
                </a:solidFill>
              </a:rPr>
              <a:t> wins.  (No ties.)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E52A70-B853-3839-3CF0-CB5166AFB9E4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6022453" y="2545773"/>
            <a:ext cx="3013745" cy="176645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81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1679</Words>
  <Application>Microsoft Office PowerPoint</Application>
  <PresentationFormat>Widescreen</PresentationFormat>
  <Paragraphs>210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Grandview</vt:lpstr>
      <vt:lpstr>Grandview Display</vt:lpstr>
      <vt:lpstr>CitationVTI</vt:lpstr>
      <vt:lpstr>Bonus Lecture: The Hex Theorem</vt:lpstr>
      <vt:lpstr>Hex</vt:lpstr>
      <vt:lpstr>Hex</vt:lpstr>
      <vt:lpstr>Hex</vt:lpstr>
      <vt:lpstr>Hex</vt:lpstr>
      <vt:lpstr>Hex</vt:lpstr>
      <vt:lpstr>Hex</vt:lpstr>
      <vt:lpstr>Hex</vt:lpstr>
      <vt:lpstr>The Hex Theorem</vt:lpstr>
      <vt:lpstr>Hex is not a win for blue</vt:lpstr>
      <vt:lpstr>Hex is not a win for blue</vt:lpstr>
      <vt:lpstr>Hex is draw-free</vt:lpstr>
      <vt:lpstr>Hex is draw-free</vt:lpstr>
      <vt:lpstr>Hex is draw-free</vt:lpstr>
      <vt:lpstr>Hex is draw-free</vt:lpstr>
      <vt:lpstr>Hex is draw-free</vt:lpstr>
      <vt:lpstr>Hex is draw-free</vt:lpstr>
      <vt:lpstr>Hex is draw-free</vt:lpstr>
      <vt:lpstr>Hex is draw-free</vt:lpstr>
      <vt:lpstr>Hex is draw-free</vt:lpstr>
      <vt:lpstr>Hex is draw-free</vt:lpstr>
      <vt:lpstr>wrapup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Bonus Lecture: The Hex Theorem</dc:title>
  <dc:creator>Bodwin, Gregory</dc:creator>
  <cp:lastModifiedBy>Bodwin, Gregory</cp:lastModifiedBy>
  <cp:revision>43</cp:revision>
  <dcterms:created xsi:type="dcterms:W3CDTF">2023-09-03T19:31:04Z</dcterms:created>
  <dcterms:modified xsi:type="dcterms:W3CDTF">2023-09-04T17:12:40Z</dcterms:modified>
</cp:coreProperties>
</file>