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73" r:id="rId9"/>
    <p:sldId id="28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7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A6B4-EE65-1336-057B-626746B99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376EE-04AB-7DAA-03A0-E8C3A5DDD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348B-6BC5-136E-A72B-F0B7D388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D3AB-8C9C-4B6F-A321-575174A7CC2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F88BE-5593-2FA4-D714-2ECA5353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7A7A7-669F-6A21-7720-15EA4283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15FD-A24E-4AD6-8369-18419391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3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4A53-8D44-7E76-041C-3014795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C028B-15C5-3563-CA1D-E1E25F229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6E494-AAC0-1F11-F460-61F8538E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D3AB-8C9C-4B6F-A321-575174A7CC2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E0FD5-2624-98FB-6E4A-AAD57D35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38FB-A541-B24F-6CE4-085C8FC9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15FD-A24E-4AD6-8369-18419391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74434-07DB-575F-E5E5-C4CA4D933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37967-8407-6651-5C9D-A51C9AF32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736C-564C-0A0E-E5E1-E876B0DB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D3AB-8C9C-4B6F-A321-575174A7CC2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D7A05-222E-EA99-A623-1C421D4A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36161-D5C4-BB4D-2D13-F3D8928E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15FD-A24E-4AD6-8369-18419391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7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AE1A-4CDA-04FB-354E-9F248D5E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2C80-EA83-69EB-238E-560844C66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ED63F-9999-E163-DADA-C92BE009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D3AB-8C9C-4B6F-A321-575174A7CC2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58179-E144-84CA-EDF9-C3DDFACE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16435-A8A9-D021-A8F0-BA1D6418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15FD-A24E-4AD6-8369-18419391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99A8-86A5-933F-20D1-0027DC48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A5E54-0111-2865-136D-DC5CF43CC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D1D9E-DC40-089C-6B9B-0D350618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D3AB-8C9C-4B6F-A321-575174A7CC2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083F6-9C22-F5EF-ED5F-7B0EC753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20EF-890C-C6AF-92B5-99673EB8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15FD-A24E-4AD6-8369-18419391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0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E773-72BE-30B7-6487-44B0323D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1827-EE3D-4E94-C259-F4C764FB1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8F049-2E52-44EB-F500-4066651ED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79311-7997-34F3-4076-6A766AEC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D3AB-8C9C-4B6F-A321-575174A7CC2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70E4E-525D-0B64-9D48-12EEF6AB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C6272-4066-21F2-D2E6-0E5EC9DA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15FD-A24E-4AD6-8369-18419391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AB55-C7B9-9F68-4095-7EEBF757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B4F3E-5424-CCD2-E541-CE6DC9F8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8F2AD-339E-BC8C-8FA8-735313C40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BDD3A-AF50-FF4F-6498-01478FA83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A5496-1ED5-81D3-6436-C894A1091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A65C4-ACDE-1B3B-5366-F98BD6D3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D3AB-8C9C-4B6F-A321-575174A7CC2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A6D07-74B3-9463-5A34-3A40687A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A23EF-8015-5A0F-D436-CE63D9A5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15FD-A24E-4AD6-8369-18419391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0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C3FE-63DA-15F8-890F-1190DE0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20768-4009-C21E-C847-F598F83A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D3AB-8C9C-4B6F-A321-575174A7CC2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24297-AF12-7943-C3D4-ABF0F856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2A599-7522-8DB1-7B7F-F4B8B630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15FD-A24E-4AD6-8369-18419391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8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CACAF-7187-E49E-A7A8-26576B40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D3AB-8C9C-4B6F-A321-575174A7CC2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2E70B-7872-D684-40B0-93AFCF91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D4D3-F875-1A96-38B2-E155E27C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15FD-A24E-4AD6-8369-18419391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BD96-ED09-1244-1ADE-0A751156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C8E1-DA67-F190-0BE1-A8C5E265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C5BF9-6EE2-1DD8-6767-28131EE7F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50684-24B8-1D45-0AB4-D394EA4D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D3AB-8C9C-4B6F-A321-575174A7CC2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FEDB8-F7AF-5FED-B720-9B652DC8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5BC37-77B1-001C-FBA5-B9E056BC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15FD-A24E-4AD6-8369-18419391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0B14-7EBE-822C-D712-29B0658F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1B286-432B-7175-EBF6-AD7141649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F02E5-CF00-01AE-26CC-D5695CF4F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69773-876B-ADEC-EDC1-6916E4BF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D3AB-8C9C-4B6F-A321-575174A7CC2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5037C-F593-2CEA-FC20-EC643FCB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9344C-6115-82B3-C40C-A903B9B1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15FD-A24E-4AD6-8369-18419391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2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7C91A-25AA-4552-E8E7-C1E72D60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1071-C0CA-1164-BD92-1ADBB792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3C6D1-903B-16A1-BB2E-A254C68DA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4D3AB-8C9C-4B6F-A321-575174A7CC2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34170-40B0-9B34-2246-84ACF6B29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3032-6B7A-9EDF-7999-931B1F0FD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D15FD-A24E-4AD6-8369-18419391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9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4846-1180-439E-C171-C5A4DDF42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Bonus: Sperner’s Lemma and the Rental Harmony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3EB1F-11BB-E747-8143-A4667CE5B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935929"/>
            <a:ext cx="6780700" cy="498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8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19FD-947E-C209-8316-B9281507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6" y="1588497"/>
            <a:ext cx="6644643" cy="4095233"/>
          </a:xfrm>
        </p:spPr>
        <p:txBody>
          <a:bodyPr>
            <a:normAutofit/>
          </a:bodyPr>
          <a:lstStyle/>
          <a:p>
            <a:r>
              <a:rPr lang="en-US" sz="2000" dirty="0"/>
              <a:t>The possible rent allocations can be arranged in a </a:t>
            </a:r>
            <a:r>
              <a:rPr lang="en-US" sz="2000" b="1"/>
              <a:t>triangle</a:t>
            </a:r>
            <a:r>
              <a:rPr lang="en-US" sz="2000"/>
              <a:t>.</a:t>
            </a:r>
          </a:p>
          <a:p>
            <a:r>
              <a:rPr lang="en-US" sz="2000"/>
              <a:t>Divide it into subtriangles, so that adjacent points differ by at most $1 rent for each room.</a:t>
            </a:r>
          </a:p>
          <a:p>
            <a:pPr lvl="1"/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(many more than pictured here)</a:t>
            </a:r>
          </a:p>
          <a:p>
            <a:r>
              <a:rPr lang="en-US" sz="2000"/>
              <a:t>Assign points to Alice/Bob/Charlie so that each subtriangle has points with all three owners.</a:t>
            </a:r>
          </a:p>
          <a:p>
            <a:r>
              <a:rPr lang="en-US" sz="2000">
                <a:sym typeface="Wingdings" panose="05000000000000000000" pitchFamily="2" charset="2"/>
              </a:rPr>
              <a:t>At each point, ask the owner which room they prefer</a:t>
            </a:r>
            <a:endParaRPr lang="en-US" sz="1600">
              <a:sym typeface="Wingdings" panose="05000000000000000000" pitchFamily="2" charset="2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C6ED04-864B-C07F-6E12-62FCBE531EA0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>
          <a:xfrm>
            <a:off x="7167832" y="5486401"/>
            <a:ext cx="2175507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5BAA3D-9BDD-DA5C-297C-9B31ED1C3C8F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7505290" y="4971994"/>
            <a:ext cx="1459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53853D-8F58-703B-FA9F-3CCBBED2F7FC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8370407" y="3970871"/>
            <a:ext cx="1373048" cy="1990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B564ED-55E1-D0A1-AA4A-4631CD03AC2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6706466" y="3970871"/>
            <a:ext cx="1371440" cy="201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4D0941-E137-15B2-36DB-5E4F8082CA49}"/>
              </a:ext>
            </a:extLst>
          </p:cNvPr>
          <p:cNvSpPr/>
          <p:nvPr/>
        </p:nvSpPr>
        <p:spPr>
          <a:xfrm>
            <a:off x="7276690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119DD0-C9E5-44E1-EC38-A4FFC972F7EF}"/>
              </a:ext>
            </a:extLst>
          </p:cNvPr>
          <p:cNvSpPr/>
          <p:nvPr/>
        </p:nvSpPr>
        <p:spPr>
          <a:xfrm>
            <a:off x="6939232" y="5372101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84763-BAC4-D513-A73D-28A1EB83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Rental Harmony Theorem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E06DFD-1104-EB38-CC15-562E7F1404E2}"/>
              </a:ext>
            </a:extLst>
          </p:cNvPr>
          <p:cNvSpPr/>
          <p:nvPr/>
        </p:nvSpPr>
        <p:spPr>
          <a:xfrm>
            <a:off x="8017327" y="3576120"/>
            <a:ext cx="413659" cy="4624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B7B70F-5981-7DFB-9E80-723E0FA1FF13}"/>
              </a:ext>
            </a:extLst>
          </p:cNvPr>
          <p:cNvSpPr/>
          <p:nvPr/>
        </p:nvSpPr>
        <p:spPr>
          <a:xfrm>
            <a:off x="6367328" y="5933534"/>
            <a:ext cx="397325" cy="3830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353CA-83E1-A28E-4607-42382BD84B32}"/>
              </a:ext>
            </a:extLst>
          </p:cNvPr>
          <p:cNvSpPr/>
          <p:nvPr/>
        </p:nvSpPr>
        <p:spPr>
          <a:xfrm>
            <a:off x="9682841" y="5900057"/>
            <a:ext cx="413901" cy="4165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DA559B-D2D5-E071-FD09-9114D186E323}"/>
              </a:ext>
            </a:extLst>
          </p:cNvPr>
          <p:cNvSpPr/>
          <p:nvPr/>
        </p:nvSpPr>
        <p:spPr>
          <a:xfrm>
            <a:off x="8590884" y="43487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BD4DE9-3815-3F79-E902-F40663E63B57}"/>
              </a:ext>
            </a:extLst>
          </p:cNvPr>
          <p:cNvSpPr/>
          <p:nvPr/>
        </p:nvSpPr>
        <p:spPr>
          <a:xfrm>
            <a:off x="7603672" y="436675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FE7349-EF89-7A9E-4FF3-AE34168EDA6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64653" y="6108321"/>
            <a:ext cx="2918188" cy="16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200A3FE-CA9E-BD22-E4E3-7868F4964BE5}"/>
              </a:ext>
            </a:extLst>
          </p:cNvPr>
          <p:cNvSpPr/>
          <p:nvPr/>
        </p:nvSpPr>
        <p:spPr>
          <a:xfrm>
            <a:off x="8964387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A96A31-88E8-7AC8-6DC1-44B9462255D0}"/>
              </a:ext>
            </a:extLst>
          </p:cNvPr>
          <p:cNvSpPr/>
          <p:nvPr/>
        </p:nvSpPr>
        <p:spPr>
          <a:xfrm>
            <a:off x="9343339" y="537748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BDAEF8-463E-1163-19B8-53A0A422F8E2}"/>
              </a:ext>
            </a:extLst>
          </p:cNvPr>
          <p:cNvSpPr/>
          <p:nvPr/>
        </p:nvSpPr>
        <p:spPr>
          <a:xfrm>
            <a:off x="7304319" y="601789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001590-3548-12A2-23D8-6627FB381BA7}"/>
              </a:ext>
            </a:extLst>
          </p:cNvPr>
          <p:cNvSpPr/>
          <p:nvPr/>
        </p:nvSpPr>
        <p:spPr>
          <a:xfrm>
            <a:off x="8022775" y="60310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330BC3-396D-F61F-656F-9147D04481E0}"/>
              </a:ext>
            </a:extLst>
          </p:cNvPr>
          <p:cNvSpPr/>
          <p:nvPr/>
        </p:nvSpPr>
        <p:spPr>
          <a:xfrm>
            <a:off x="8850089" y="6031096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BD0346-F8E9-8343-DE8E-BE13D9DC756A}"/>
              </a:ext>
            </a:extLst>
          </p:cNvPr>
          <p:cNvSpPr/>
          <p:nvPr/>
        </p:nvSpPr>
        <p:spPr>
          <a:xfrm>
            <a:off x="8061168" y="4864319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C5ED10-FB10-DD3E-61B7-7E664984BD9F}"/>
              </a:ext>
            </a:extLst>
          </p:cNvPr>
          <p:cNvSpPr/>
          <p:nvPr/>
        </p:nvSpPr>
        <p:spPr>
          <a:xfrm>
            <a:off x="7603676" y="5375771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ABBE8E-FB47-2DF2-96D9-4D475D5136F8}"/>
              </a:ext>
            </a:extLst>
          </p:cNvPr>
          <p:cNvSpPr/>
          <p:nvPr/>
        </p:nvSpPr>
        <p:spPr>
          <a:xfrm>
            <a:off x="8430991" y="5372101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E35372-443D-CBF2-633C-A79A39D9D0FC}"/>
              </a:ext>
            </a:extLst>
          </p:cNvPr>
          <p:cNvCxnSpPr>
            <a:stCxn id="8" idx="6"/>
            <a:endCxn id="7" idx="2"/>
          </p:cNvCxnSpPr>
          <p:nvPr/>
        </p:nvCxnSpPr>
        <p:spPr>
          <a:xfrm flipV="1">
            <a:off x="7832272" y="4463096"/>
            <a:ext cx="758612" cy="17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73D863-C62E-1C86-BC23-901A4DFD4FF8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7134354" y="5567223"/>
            <a:ext cx="203443" cy="484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264A97-C57C-7223-0888-45FABC9D9796}"/>
              </a:ext>
            </a:extLst>
          </p:cNvPr>
          <p:cNvCxnSpPr>
            <a:cxnSpLocks/>
            <a:stCxn id="20" idx="3"/>
            <a:endCxn id="16" idx="7"/>
          </p:cNvCxnSpPr>
          <p:nvPr/>
        </p:nvCxnSpPr>
        <p:spPr>
          <a:xfrm flipH="1">
            <a:off x="7499441" y="5549288"/>
            <a:ext cx="137712" cy="50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B40B45-9700-EC0C-443F-370FBBC809E4}"/>
              </a:ext>
            </a:extLst>
          </p:cNvPr>
          <p:cNvCxnSpPr>
            <a:cxnSpLocks/>
            <a:stCxn id="21" idx="3"/>
            <a:endCxn id="17" idx="7"/>
          </p:cNvCxnSpPr>
          <p:nvPr/>
        </p:nvCxnSpPr>
        <p:spPr>
          <a:xfrm flipH="1">
            <a:off x="8217897" y="5545618"/>
            <a:ext cx="246571" cy="51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67B839-4228-BB63-7A3B-11E24C10D639}"/>
              </a:ext>
            </a:extLst>
          </p:cNvPr>
          <p:cNvCxnSpPr>
            <a:cxnSpLocks/>
            <a:stCxn id="20" idx="5"/>
            <a:endCxn id="17" idx="1"/>
          </p:cNvCxnSpPr>
          <p:nvPr/>
        </p:nvCxnSpPr>
        <p:spPr>
          <a:xfrm>
            <a:off x="7798795" y="5549288"/>
            <a:ext cx="257458" cy="51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7FE75B-5CD6-5893-95AE-6B3D73C7BEE5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8626110" y="5545618"/>
            <a:ext cx="257456" cy="515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BB9306-1D73-2DFC-B4E2-155F8DA6EE2A}"/>
              </a:ext>
            </a:extLst>
          </p:cNvPr>
          <p:cNvCxnSpPr>
            <a:cxnSpLocks/>
            <a:stCxn id="13" idx="3"/>
            <a:endCxn id="18" idx="7"/>
          </p:cNvCxnSpPr>
          <p:nvPr/>
        </p:nvCxnSpPr>
        <p:spPr>
          <a:xfrm flipH="1">
            <a:off x="9045208" y="5572609"/>
            <a:ext cx="331609" cy="48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323127-5AE3-45EE-1362-E569201B164A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7471812" y="5052816"/>
            <a:ext cx="165341" cy="352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5E6408-E5FF-ECBB-F425-5F5F691B96AA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7798795" y="5037836"/>
            <a:ext cx="295850" cy="367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5BD845-6167-ED1E-A1C3-B2D63B61B0A0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8256287" y="5037836"/>
            <a:ext cx="208181" cy="36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B7C969-9E86-A461-7444-AE1DA175285C}"/>
              </a:ext>
            </a:extLst>
          </p:cNvPr>
          <p:cNvCxnSpPr>
            <a:cxnSpLocks/>
            <a:stCxn id="12" idx="3"/>
            <a:endCxn id="21" idx="7"/>
          </p:cNvCxnSpPr>
          <p:nvPr/>
        </p:nvCxnSpPr>
        <p:spPr>
          <a:xfrm flipH="1">
            <a:off x="8626110" y="5052816"/>
            <a:ext cx="371755" cy="34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CAC52B-9DD8-D82F-BFA4-289ED02D827B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7798794" y="4561879"/>
            <a:ext cx="295851" cy="33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5D49BA-DB8A-46C4-D43A-68E4AB72A3C6}"/>
              </a:ext>
            </a:extLst>
          </p:cNvPr>
          <p:cNvCxnSpPr>
            <a:cxnSpLocks/>
            <a:stCxn id="7" idx="3"/>
            <a:endCxn id="19" idx="7"/>
          </p:cNvCxnSpPr>
          <p:nvPr/>
        </p:nvCxnSpPr>
        <p:spPr>
          <a:xfrm flipH="1">
            <a:off x="8256287" y="4543918"/>
            <a:ext cx="368075" cy="350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813013-5213-8F5B-4469-F22A93F370A2}"/>
              </a:ext>
            </a:extLst>
          </p:cNvPr>
          <p:cNvSpPr txBox="1"/>
          <p:nvPr/>
        </p:nvSpPr>
        <p:spPr>
          <a:xfrm>
            <a:off x="5161451" y="5600701"/>
            <a:ext cx="124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$3000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0C68C9-C264-7103-D67C-396B7EACCB89}"/>
              </a:ext>
            </a:extLst>
          </p:cNvPr>
          <p:cNvSpPr txBox="1"/>
          <p:nvPr/>
        </p:nvSpPr>
        <p:spPr>
          <a:xfrm>
            <a:off x="7601197" y="2615227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$3000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8E920E-7FC3-053F-D21F-0E15552404A4}"/>
              </a:ext>
            </a:extLst>
          </p:cNvPr>
          <p:cNvSpPr txBox="1"/>
          <p:nvPr/>
        </p:nvSpPr>
        <p:spPr>
          <a:xfrm>
            <a:off x="10096743" y="5683731"/>
            <a:ext cx="1460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$3000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60D77D-E09C-76B7-9C5D-EE852832EEE1}"/>
              </a:ext>
            </a:extLst>
          </p:cNvPr>
          <p:cNvCxnSpPr/>
          <p:nvPr/>
        </p:nvCxnSpPr>
        <p:spPr>
          <a:xfrm>
            <a:off x="3983525" y="4595357"/>
            <a:ext cx="4033802" cy="29873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BF4D94-9205-1657-8C81-A0960C8AB736}"/>
              </a:ext>
            </a:extLst>
          </p:cNvPr>
          <p:cNvSpPr txBox="1"/>
          <p:nvPr/>
        </p:nvSpPr>
        <p:spPr>
          <a:xfrm>
            <a:off x="2607649" y="4118839"/>
            <a:ext cx="239668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At rent allocation of</a:t>
            </a:r>
          </a:p>
          <a:p>
            <a:r>
              <a:rPr lang="en-US">
                <a:solidFill>
                  <a:srgbClr val="C00000"/>
                </a:solidFill>
              </a:rPr>
              <a:t>Red: $500</a:t>
            </a:r>
          </a:p>
          <a:p>
            <a:r>
              <a:rPr lang="en-US">
                <a:solidFill>
                  <a:schemeClr val="accent1"/>
                </a:solidFill>
              </a:rPr>
              <a:t>Blue: $2000</a:t>
            </a:r>
          </a:p>
          <a:p>
            <a:r>
              <a:rPr lang="en-US">
                <a:solidFill>
                  <a:schemeClr val="accent6"/>
                </a:solidFill>
              </a:rPr>
              <a:t>Green: $500</a:t>
            </a:r>
          </a:p>
          <a:p>
            <a:r>
              <a:rPr lang="en-US"/>
              <a:t>what does Alice prefer?</a:t>
            </a:r>
          </a:p>
        </p:txBody>
      </p:sp>
    </p:spTree>
    <p:extLst>
      <p:ext uri="{BB962C8B-B14F-4D97-AF65-F5344CB8AC3E}">
        <p14:creationId xmlns:p14="http://schemas.microsoft.com/office/powerpoint/2010/main" val="96865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19FD-947E-C209-8316-B9281507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6" y="1588497"/>
            <a:ext cx="6644643" cy="4095233"/>
          </a:xfrm>
        </p:spPr>
        <p:txBody>
          <a:bodyPr>
            <a:normAutofit/>
          </a:bodyPr>
          <a:lstStyle/>
          <a:p>
            <a:r>
              <a:rPr lang="en-US" sz="2000" dirty="0"/>
              <a:t>The possible rent allocations can be arranged in a </a:t>
            </a:r>
            <a:r>
              <a:rPr lang="en-US" sz="2000" b="1"/>
              <a:t>triangle</a:t>
            </a:r>
            <a:r>
              <a:rPr lang="en-US" sz="2000"/>
              <a:t>.</a:t>
            </a:r>
          </a:p>
          <a:p>
            <a:r>
              <a:rPr lang="en-US" sz="2000"/>
              <a:t>Divide it into subtriangles, so that adjacent points differ by at most $1 rent for each room.</a:t>
            </a:r>
          </a:p>
          <a:p>
            <a:pPr lvl="1"/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(many more than pictured here)</a:t>
            </a:r>
          </a:p>
          <a:p>
            <a:r>
              <a:rPr lang="en-US" sz="2000"/>
              <a:t>Assign points to Alice/Bob/Charlie so that each subtriangle has points with all three owners.</a:t>
            </a:r>
          </a:p>
          <a:p>
            <a:r>
              <a:rPr lang="en-US" sz="2000">
                <a:sym typeface="Wingdings" panose="05000000000000000000" pitchFamily="2" charset="2"/>
              </a:rPr>
              <a:t>At each point, ask the owner which room they prefer</a:t>
            </a:r>
            <a:endParaRPr lang="en-US" sz="1600">
              <a:sym typeface="Wingdings" panose="05000000000000000000" pitchFamily="2" charset="2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C6ED04-864B-C07F-6E12-62FCBE531EA0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>
          <a:xfrm>
            <a:off x="7167832" y="5486401"/>
            <a:ext cx="2175507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5BAA3D-9BDD-DA5C-297C-9B31ED1C3C8F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7505290" y="4971994"/>
            <a:ext cx="1459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53853D-8F58-703B-FA9F-3CCBBED2F7FC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8370407" y="3970871"/>
            <a:ext cx="1373048" cy="1990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B564ED-55E1-D0A1-AA4A-4631CD03AC2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6706466" y="3970871"/>
            <a:ext cx="1371440" cy="201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4D0941-E137-15B2-36DB-5E4F8082CA49}"/>
              </a:ext>
            </a:extLst>
          </p:cNvPr>
          <p:cNvSpPr/>
          <p:nvPr/>
        </p:nvSpPr>
        <p:spPr>
          <a:xfrm>
            <a:off x="7276690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119DD0-C9E5-44E1-EC38-A4FFC972F7EF}"/>
              </a:ext>
            </a:extLst>
          </p:cNvPr>
          <p:cNvSpPr/>
          <p:nvPr/>
        </p:nvSpPr>
        <p:spPr>
          <a:xfrm>
            <a:off x="6939232" y="5372101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84763-BAC4-D513-A73D-28A1EB83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Rental Harmony Theorem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E06DFD-1104-EB38-CC15-562E7F1404E2}"/>
              </a:ext>
            </a:extLst>
          </p:cNvPr>
          <p:cNvSpPr/>
          <p:nvPr/>
        </p:nvSpPr>
        <p:spPr>
          <a:xfrm>
            <a:off x="8017327" y="3576120"/>
            <a:ext cx="413659" cy="4624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B7B70F-5981-7DFB-9E80-723E0FA1FF13}"/>
              </a:ext>
            </a:extLst>
          </p:cNvPr>
          <p:cNvSpPr/>
          <p:nvPr/>
        </p:nvSpPr>
        <p:spPr>
          <a:xfrm>
            <a:off x="6367328" y="5933534"/>
            <a:ext cx="397325" cy="3830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353CA-83E1-A28E-4607-42382BD84B32}"/>
              </a:ext>
            </a:extLst>
          </p:cNvPr>
          <p:cNvSpPr/>
          <p:nvPr/>
        </p:nvSpPr>
        <p:spPr>
          <a:xfrm>
            <a:off x="9682841" y="5900057"/>
            <a:ext cx="413901" cy="4165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DA559B-D2D5-E071-FD09-9114D186E323}"/>
              </a:ext>
            </a:extLst>
          </p:cNvPr>
          <p:cNvSpPr/>
          <p:nvPr/>
        </p:nvSpPr>
        <p:spPr>
          <a:xfrm>
            <a:off x="8590884" y="43487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BD4DE9-3815-3F79-E902-F40663E63B57}"/>
              </a:ext>
            </a:extLst>
          </p:cNvPr>
          <p:cNvSpPr/>
          <p:nvPr/>
        </p:nvSpPr>
        <p:spPr>
          <a:xfrm>
            <a:off x="7603672" y="436675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FE7349-EF89-7A9E-4FF3-AE34168EDA6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64653" y="6108321"/>
            <a:ext cx="2918188" cy="16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200A3FE-CA9E-BD22-E4E3-7868F4964BE5}"/>
              </a:ext>
            </a:extLst>
          </p:cNvPr>
          <p:cNvSpPr/>
          <p:nvPr/>
        </p:nvSpPr>
        <p:spPr>
          <a:xfrm>
            <a:off x="8964387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A96A31-88E8-7AC8-6DC1-44B9462255D0}"/>
              </a:ext>
            </a:extLst>
          </p:cNvPr>
          <p:cNvSpPr/>
          <p:nvPr/>
        </p:nvSpPr>
        <p:spPr>
          <a:xfrm>
            <a:off x="9343339" y="537748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BDAEF8-463E-1163-19B8-53A0A422F8E2}"/>
              </a:ext>
            </a:extLst>
          </p:cNvPr>
          <p:cNvSpPr/>
          <p:nvPr/>
        </p:nvSpPr>
        <p:spPr>
          <a:xfrm>
            <a:off x="7304319" y="601789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001590-3548-12A2-23D8-6627FB381BA7}"/>
              </a:ext>
            </a:extLst>
          </p:cNvPr>
          <p:cNvSpPr/>
          <p:nvPr/>
        </p:nvSpPr>
        <p:spPr>
          <a:xfrm>
            <a:off x="8022775" y="60310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330BC3-396D-F61F-656F-9147D04481E0}"/>
              </a:ext>
            </a:extLst>
          </p:cNvPr>
          <p:cNvSpPr/>
          <p:nvPr/>
        </p:nvSpPr>
        <p:spPr>
          <a:xfrm>
            <a:off x="8850089" y="6031096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BD0346-F8E9-8343-DE8E-BE13D9DC756A}"/>
              </a:ext>
            </a:extLst>
          </p:cNvPr>
          <p:cNvSpPr/>
          <p:nvPr/>
        </p:nvSpPr>
        <p:spPr>
          <a:xfrm>
            <a:off x="8061168" y="4864319"/>
            <a:ext cx="228596" cy="2032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C5ED10-FB10-DD3E-61B7-7E664984BD9F}"/>
              </a:ext>
            </a:extLst>
          </p:cNvPr>
          <p:cNvSpPr/>
          <p:nvPr/>
        </p:nvSpPr>
        <p:spPr>
          <a:xfrm>
            <a:off x="7603676" y="5375771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ABBE8E-FB47-2DF2-96D9-4D475D5136F8}"/>
              </a:ext>
            </a:extLst>
          </p:cNvPr>
          <p:cNvSpPr/>
          <p:nvPr/>
        </p:nvSpPr>
        <p:spPr>
          <a:xfrm>
            <a:off x="8430991" y="5372101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E35372-443D-CBF2-633C-A79A39D9D0FC}"/>
              </a:ext>
            </a:extLst>
          </p:cNvPr>
          <p:cNvCxnSpPr>
            <a:stCxn id="8" idx="6"/>
            <a:endCxn id="7" idx="2"/>
          </p:cNvCxnSpPr>
          <p:nvPr/>
        </p:nvCxnSpPr>
        <p:spPr>
          <a:xfrm flipV="1">
            <a:off x="7832272" y="4463096"/>
            <a:ext cx="758612" cy="17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73D863-C62E-1C86-BC23-901A4DFD4FF8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7134354" y="5567223"/>
            <a:ext cx="203443" cy="484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264A97-C57C-7223-0888-45FABC9D9796}"/>
              </a:ext>
            </a:extLst>
          </p:cNvPr>
          <p:cNvCxnSpPr>
            <a:cxnSpLocks/>
            <a:stCxn id="20" idx="3"/>
            <a:endCxn id="16" idx="7"/>
          </p:cNvCxnSpPr>
          <p:nvPr/>
        </p:nvCxnSpPr>
        <p:spPr>
          <a:xfrm flipH="1">
            <a:off x="7499441" y="5549288"/>
            <a:ext cx="137712" cy="50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B40B45-9700-EC0C-443F-370FBBC809E4}"/>
              </a:ext>
            </a:extLst>
          </p:cNvPr>
          <p:cNvCxnSpPr>
            <a:cxnSpLocks/>
            <a:stCxn id="21" idx="3"/>
            <a:endCxn id="17" idx="7"/>
          </p:cNvCxnSpPr>
          <p:nvPr/>
        </p:nvCxnSpPr>
        <p:spPr>
          <a:xfrm flipH="1">
            <a:off x="8217897" y="5545618"/>
            <a:ext cx="246571" cy="51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67B839-4228-BB63-7A3B-11E24C10D639}"/>
              </a:ext>
            </a:extLst>
          </p:cNvPr>
          <p:cNvCxnSpPr>
            <a:cxnSpLocks/>
            <a:stCxn id="20" idx="5"/>
            <a:endCxn id="17" idx="1"/>
          </p:cNvCxnSpPr>
          <p:nvPr/>
        </p:nvCxnSpPr>
        <p:spPr>
          <a:xfrm>
            <a:off x="7798795" y="5549288"/>
            <a:ext cx="257458" cy="51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7FE75B-5CD6-5893-95AE-6B3D73C7BEE5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8626110" y="5545618"/>
            <a:ext cx="257456" cy="515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BB9306-1D73-2DFC-B4E2-155F8DA6EE2A}"/>
              </a:ext>
            </a:extLst>
          </p:cNvPr>
          <p:cNvCxnSpPr>
            <a:cxnSpLocks/>
            <a:stCxn id="13" idx="3"/>
            <a:endCxn id="18" idx="7"/>
          </p:cNvCxnSpPr>
          <p:nvPr/>
        </p:nvCxnSpPr>
        <p:spPr>
          <a:xfrm flipH="1">
            <a:off x="9045208" y="5572609"/>
            <a:ext cx="331609" cy="48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323127-5AE3-45EE-1362-E569201B164A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7471812" y="5052816"/>
            <a:ext cx="165341" cy="352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5E6408-E5FF-ECBB-F425-5F5F691B96AA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7798795" y="5037836"/>
            <a:ext cx="295850" cy="367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5BD845-6167-ED1E-A1C3-B2D63B61B0A0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8256287" y="5037836"/>
            <a:ext cx="208181" cy="36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B7C969-9E86-A461-7444-AE1DA175285C}"/>
              </a:ext>
            </a:extLst>
          </p:cNvPr>
          <p:cNvCxnSpPr>
            <a:cxnSpLocks/>
            <a:stCxn id="12" idx="3"/>
            <a:endCxn id="21" idx="7"/>
          </p:cNvCxnSpPr>
          <p:nvPr/>
        </p:nvCxnSpPr>
        <p:spPr>
          <a:xfrm flipH="1">
            <a:off x="8626110" y="5052816"/>
            <a:ext cx="371755" cy="34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CAC52B-9DD8-D82F-BFA4-289ED02D827B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7798794" y="4561879"/>
            <a:ext cx="295851" cy="33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5D49BA-DB8A-46C4-D43A-68E4AB72A3C6}"/>
              </a:ext>
            </a:extLst>
          </p:cNvPr>
          <p:cNvCxnSpPr>
            <a:cxnSpLocks/>
            <a:stCxn id="7" idx="3"/>
            <a:endCxn id="19" idx="7"/>
          </p:cNvCxnSpPr>
          <p:nvPr/>
        </p:nvCxnSpPr>
        <p:spPr>
          <a:xfrm flipH="1">
            <a:off x="8256287" y="4543918"/>
            <a:ext cx="368075" cy="350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813013-5213-8F5B-4469-F22A93F370A2}"/>
              </a:ext>
            </a:extLst>
          </p:cNvPr>
          <p:cNvSpPr txBox="1"/>
          <p:nvPr/>
        </p:nvSpPr>
        <p:spPr>
          <a:xfrm>
            <a:off x="5161451" y="5600701"/>
            <a:ext cx="124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$3000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0C68C9-C264-7103-D67C-396B7EACCB89}"/>
              </a:ext>
            </a:extLst>
          </p:cNvPr>
          <p:cNvSpPr txBox="1"/>
          <p:nvPr/>
        </p:nvSpPr>
        <p:spPr>
          <a:xfrm>
            <a:off x="7601197" y="2615227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$3000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8E920E-7FC3-053F-D21F-0E15552404A4}"/>
              </a:ext>
            </a:extLst>
          </p:cNvPr>
          <p:cNvSpPr txBox="1"/>
          <p:nvPr/>
        </p:nvSpPr>
        <p:spPr>
          <a:xfrm>
            <a:off x="10096743" y="5683731"/>
            <a:ext cx="1460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$3000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60D77D-E09C-76B7-9C5D-EE852832EEE1}"/>
              </a:ext>
            </a:extLst>
          </p:cNvPr>
          <p:cNvCxnSpPr/>
          <p:nvPr/>
        </p:nvCxnSpPr>
        <p:spPr>
          <a:xfrm>
            <a:off x="3983525" y="4595357"/>
            <a:ext cx="4033802" cy="29873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BF4D94-9205-1657-8C81-A0960C8AB736}"/>
              </a:ext>
            </a:extLst>
          </p:cNvPr>
          <p:cNvSpPr txBox="1"/>
          <p:nvPr/>
        </p:nvSpPr>
        <p:spPr>
          <a:xfrm>
            <a:off x="2607649" y="4118839"/>
            <a:ext cx="239668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At rent allocation of</a:t>
            </a:r>
          </a:p>
          <a:p>
            <a:r>
              <a:rPr lang="en-US">
                <a:solidFill>
                  <a:srgbClr val="C00000"/>
                </a:solidFill>
              </a:rPr>
              <a:t>Red: $500</a:t>
            </a:r>
          </a:p>
          <a:p>
            <a:r>
              <a:rPr lang="en-US">
                <a:solidFill>
                  <a:schemeClr val="accent1"/>
                </a:solidFill>
              </a:rPr>
              <a:t>Blue: $2000</a:t>
            </a:r>
          </a:p>
          <a:p>
            <a:r>
              <a:rPr lang="en-US">
                <a:solidFill>
                  <a:schemeClr val="accent6"/>
                </a:solidFill>
              </a:rPr>
              <a:t>Green: $500</a:t>
            </a:r>
          </a:p>
          <a:p>
            <a:r>
              <a:rPr lang="en-US"/>
              <a:t>what does Alice prefer?</a:t>
            </a:r>
          </a:p>
        </p:txBody>
      </p:sp>
    </p:spTree>
    <p:extLst>
      <p:ext uri="{BB962C8B-B14F-4D97-AF65-F5344CB8AC3E}">
        <p14:creationId xmlns:p14="http://schemas.microsoft.com/office/powerpoint/2010/main" val="136178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19FD-947E-C209-8316-B9281507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6" y="1588497"/>
            <a:ext cx="6644643" cy="4095233"/>
          </a:xfrm>
        </p:spPr>
        <p:txBody>
          <a:bodyPr>
            <a:normAutofit/>
          </a:bodyPr>
          <a:lstStyle/>
          <a:p>
            <a:r>
              <a:rPr lang="en-US" sz="2000" dirty="0"/>
              <a:t>The possible rent allocations can be arranged in a </a:t>
            </a:r>
            <a:r>
              <a:rPr lang="en-US" sz="2000" b="1"/>
              <a:t>triangle</a:t>
            </a:r>
            <a:r>
              <a:rPr lang="en-US" sz="2000"/>
              <a:t>.</a:t>
            </a:r>
          </a:p>
          <a:p>
            <a:r>
              <a:rPr lang="en-US" sz="2000"/>
              <a:t>Divide it into subtriangles, so that adjacent points differ by at most $1 rent for each room.</a:t>
            </a:r>
          </a:p>
          <a:p>
            <a:pPr lvl="1"/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(many more than pictured here)</a:t>
            </a:r>
          </a:p>
          <a:p>
            <a:r>
              <a:rPr lang="en-US" sz="2000"/>
              <a:t>Assign points to Alice/Bob/Charlie so that each subtriangle has points with all three owners.</a:t>
            </a:r>
          </a:p>
          <a:p>
            <a:r>
              <a:rPr lang="en-US" sz="2000">
                <a:sym typeface="Wingdings" panose="05000000000000000000" pitchFamily="2" charset="2"/>
              </a:rPr>
              <a:t>At each point, ask the owner which room they prefer</a:t>
            </a:r>
            <a:endParaRPr lang="en-US" sz="1600">
              <a:sym typeface="Wingdings" panose="05000000000000000000" pitchFamily="2" charset="2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C6ED04-864B-C07F-6E12-62FCBE531EA0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>
          <a:xfrm>
            <a:off x="7167832" y="5486401"/>
            <a:ext cx="2175507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5BAA3D-9BDD-DA5C-297C-9B31ED1C3C8F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7505290" y="4971994"/>
            <a:ext cx="1459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53853D-8F58-703B-FA9F-3CCBBED2F7FC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8370407" y="3970871"/>
            <a:ext cx="1373048" cy="1990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B564ED-55E1-D0A1-AA4A-4631CD03AC2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6706466" y="3970871"/>
            <a:ext cx="1371440" cy="201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4D0941-E137-15B2-36DB-5E4F8082CA49}"/>
              </a:ext>
            </a:extLst>
          </p:cNvPr>
          <p:cNvSpPr/>
          <p:nvPr/>
        </p:nvSpPr>
        <p:spPr>
          <a:xfrm>
            <a:off x="7276690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119DD0-C9E5-44E1-EC38-A4FFC972F7EF}"/>
              </a:ext>
            </a:extLst>
          </p:cNvPr>
          <p:cNvSpPr/>
          <p:nvPr/>
        </p:nvSpPr>
        <p:spPr>
          <a:xfrm>
            <a:off x="6939232" y="5372101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84763-BAC4-D513-A73D-28A1EB83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Rental Harmony Theorem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E06DFD-1104-EB38-CC15-562E7F1404E2}"/>
              </a:ext>
            </a:extLst>
          </p:cNvPr>
          <p:cNvSpPr/>
          <p:nvPr/>
        </p:nvSpPr>
        <p:spPr>
          <a:xfrm>
            <a:off x="8017327" y="3576120"/>
            <a:ext cx="413659" cy="4624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B7B70F-5981-7DFB-9E80-723E0FA1FF13}"/>
              </a:ext>
            </a:extLst>
          </p:cNvPr>
          <p:cNvSpPr/>
          <p:nvPr/>
        </p:nvSpPr>
        <p:spPr>
          <a:xfrm>
            <a:off x="6367328" y="5933534"/>
            <a:ext cx="397325" cy="3830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353CA-83E1-A28E-4607-42382BD84B32}"/>
              </a:ext>
            </a:extLst>
          </p:cNvPr>
          <p:cNvSpPr/>
          <p:nvPr/>
        </p:nvSpPr>
        <p:spPr>
          <a:xfrm>
            <a:off x="9682841" y="5900057"/>
            <a:ext cx="413901" cy="4165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DA559B-D2D5-E071-FD09-9114D186E323}"/>
              </a:ext>
            </a:extLst>
          </p:cNvPr>
          <p:cNvSpPr/>
          <p:nvPr/>
        </p:nvSpPr>
        <p:spPr>
          <a:xfrm>
            <a:off x="8590884" y="43487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BD4DE9-3815-3F79-E902-F40663E63B57}"/>
              </a:ext>
            </a:extLst>
          </p:cNvPr>
          <p:cNvSpPr/>
          <p:nvPr/>
        </p:nvSpPr>
        <p:spPr>
          <a:xfrm>
            <a:off x="7603672" y="436675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FE7349-EF89-7A9E-4FF3-AE34168EDA6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64653" y="6108321"/>
            <a:ext cx="2918188" cy="16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200A3FE-CA9E-BD22-E4E3-7868F4964BE5}"/>
              </a:ext>
            </a:extLst>
          </p:cNvPr>
          <p:cNvSpPr/>
          <p:nvPr/>
        </p:nvSpPr>
        <p:spPr>
          <a:xfrm>
            <a:off x="8964387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A96A31-88E8-7AC8-6DC1-44B9462255D0}"/>
              </a:ext>
            </a:extLst>
          </p:cNvPr>
          <p:cNvSpPr/>
          <p:nvPr/>
        </p:nvSpPr>
        <p:spPr>
          <a:xfrm>
            <a:off x="9343339" y="537748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BDAEF8-463E-1163-19B8-53A0A422F8E2}"/>
              </a:ext>
            </a:extLst>
          </p:cNvPr>
          <p:cNvSpPr/>
          <p:nvPr/>
        </p:nvSpPr>
        <p:spPr>
          <a:xfrm>
            <a:off x="7304319" y="601789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001590-3548-12A2-23D8-6627FB381BA7}"/>
              </a:ext>
            </a:extLst>
          </p:cNvPr>
          <p:cNvSpPr/>
          <p:nvPr/>
        </p:nvSpPr>
        <p:spPr>
          <a:xfrm>
            <a:off x="8022775" y="60310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330BC3-396D-F61F-656F-9147D04481E0}"/>
              </a:ext>
            </a:extLst>
          </p:cNvPr>
          <p:cNvSpPr/>
          <p:nvPr/>
        </p:nvSpPr>
        <p:spPr>
          <a:xfrm>
            <a:off x="8850089" y="6031096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BD0346-F8E9-8343-DE8E-BE13D9DC756A}"/>
              </a:ext>
            </a:extLst>
          </p:cNvPr>
          <p:cNvSpPr/>
          <p:nvPr/>
        </p:nvSpPr>
        <p:spPr>
          <a:xfrm>
            <a:off x="8061168" y="4864319"/>
            <a:ext cx="228596" cy="2032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C5ED10-FB10-DD3E-61B7-7E664984BD9F}"/>
              </a:ext>
            </a:extLst>
          </p:cNvPr>
          <p:cNvSpPr/>
          <p:nvPr/>
        </p:nvSpPr>
        <p:spPr>
          <a:xfrm>
            <a:off x="7603676" y="5375771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ABBE8E-FB47-2DF2-96D9-4D475D5136F8}"/>
              </a:ext>
            </a:extLst>
          </p:cNvPr>
          <p:cNvSpPr/>
          <p:nvPr/>
        </p:nvSpPr>
        <p:spPr>
          <a:xfrm>
            <a:off x="8430991" y="5372101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E35372-443D-CBF2-633C-A79A39D9D0FC}"/>
              </a:ext>
            </a:extLst>
          </p:cNvPr>
          <p:cNvCxnSpPr>
            <a:stCxn id="8" idx="6"/>
            <a:endCxn id="7" idx="2"/>
          </p:cNvCxnSpPr>
          <p:nvPr/>
        </p:nvCxnSpPr>
        <p:spPr>
          <a:xfrm flipV="1">
            <a:off x="7832272" y="4463096"/>
            <a:ext cx="758612" cy="17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73D863-C62E-1C86-BC23-901A4DFD4FF8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7134354" y="5567223"/>
            <a:ext cx="203443" cy="484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264A97-C57C-7223-0888-45FABC9D9796}"/>
              </a:ext>
            </a:extLst>
          </p:cNvPr>
          <p:cNvCxnSpPr>
            <a:cxnSpLocks/>
            <a:stCxn id="20" idx="3"/>
            <a:endCxn id="16" idx="7"/>
          </p:cNvCxnSpPr>
          <p:nvPr/>
        </p:nvCxnSpPr>
        <p:spPr>
          <a:xfrm flipH="1">
            <a:off x="7499441" y="5549288"/>
            <a:ext cx="137712" cy="50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B40B45-9700-EC0C-443F-370FBBC809E4}"/>
              </a:ext>
            </a:extLst>
          </p:cNvPr>
          <p:cNvCxnSpPr>
            <a:cxnSpLocks/>
            <a:stCxn id="21" idx="3"/>
            <a:endCxn id="17" idx="7"/>
          </p:cNvCxnSpPr>
          <p:nvPr/>
        </p:nvCxnSpPr>
        <p:spPr>
          <a:xfrm flipH="1">
            <a:off x="8217897" y="5545618"/>
            <a:ext cx="246571" cy="51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67B839-4228-BB63-7A3B-11E24C10D639}"/>
              </a:ext>
            </a:extLst>
          </p:cNvPr>
          <p:cNvCxnSpPr>
            <a:cxnSpLocks/>
            <a:stCxn id="20" idx="5"/>
            <a:endCxn id="17" idx="1"/>
          </p:cNvCxnSpPr>
          <p:nvPr/>
        </p:nvCxnSpPr>
        <p:spPr>
          <a:xfrm>
            <a:off x="7798795" y="5549288"/>
            <a:ext cx="257458" cy="51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7FE75B-5CD6-5893-95AE-6B3D73C7BEE5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8626110" y="5545618"/>
            <a:ext cx="257456" cy="515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BB9306-1D73-2DFC-B4E2-155F8DA6EE2A}"/>
              </a:ext>
            </a:extLst>
          </p:cNvPr>
          <p:cNvCxnSpPr>
            <a:cxnSpLocks/>
            <a:stCxn id="13" idx="3"/>
            <a:endCxn id="18" idx="7"/>
          </p:cNvCxnSpPr>
          <p:nvPr/>
        </p:nvCxnSpPr>
        <p:spPr>
          <a:xfrm flipH="1">
            <a:off x="9045208" y="5572609"/>
            <a:ext cx="331609" cy="48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323127-5AE3-45EE-1362-E569201B164A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7471812" y="5052816"/>
            <a:ext cx="165341" cy="352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5E6408-E5FF-ECBB-F425-5F5F691B96AA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7798795" y="5037836"/>
            <a:ext cx="295850" cy="367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5BD845-6167-ED1E-A1C3-B2D63B61B0A0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8256287" y="5037836"/>
            <a:ext cx="208181" cy="36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B7C969-9E86-A461-7444-AE1DA175285C}"/>
              </a:ext>
            </a:extLst>
          </p:cNvPr>
          <p:cNvCxnSpPr>
            <a:cxnSpLocks/>
            <a:stCxn id="12" idx="3"/>
            <a:endCxn id="21" idx="7"/>
          </p:cNvCxnSpPr>
          <p:nvPr/>
        </p:nvCxnSpPr>
        <p:spPr>
          <a:xfrm flipH="1">
            <a:off x="8626110" y="5052816"/>
            <a:ext cx="371755" cy="34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CAC52B-9DD8-D82F-BFA4-289ED02D827B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7798794" y="4561879"/>
            <a:ext cx="295851" cy="33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5D49BA-DB8A-46C4-D43A-68E4AB72A3C6}"/>
              </a:ext>
            </a:extLst>
          </p:cNvPr>
          <p:cNvCxnSpPr>
            <a:cxnSpLocks/>
            <a:stCxn id="7" idx="3"/>
            <a:endCxn id="19" idx="7"/>
          </p:cNvCxnSpPr>
          <p:nvPr/>
        </p:nvCxnSpPr>
        <p:spPr>
          <a:xfrm flipH="1">
            <a:off x="8256287" y="4543918"/>
            <a:ext cx="368075" cy="350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813013-5213-8F5B-4469-F22A93F370A2}"/>
              </a:ext>
            </a:extLst>
          </p:cNvPr>
          <p:cNvSpPr txBox="1"/>
          <p:nvPr/>
        </p:nvSpPr>
        <p:spPr>
          <a:xfrm>
            <a:off x="5161451" y="5600701"/>
            <a:ext cx="124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$3000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0C68C9-C264-7103-D67C-396B7EACCB89}"/>
              </a:ext>
            </a:extLst>
          </p:cNvPr>
          <p:cNvSpPr txBox="1"/>
          <p:nvPr/>
        </p:nvSpPr>
        <p:spPr>
          <a:xfrm>
            <a:off x="7601197" y="2615227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$3000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8E920E-7FC3-053F-D21F-0E15552404A4}"/>
              </a:ext>
            </a:extLst>
          </p:cNvPr>
          <p:cNvSpPr txBox="1"/>
          <p:nvPr/>
        </p:nvSpPr>
        <p:spPr>
          <a:xfrm>
            <a:off x="10096743" y="5683731"/>
            <a:ext cx="1460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$3000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60D77D-E09C-76B7-9C5D-EE852832EEE1}"/>
              </a:ext>
            </a:extLst>
          </p:cNvPr>
          <p:cNvCxnSpPr>
            <a:cxnSpLocks/>
          </p:cNvCxnSpPr>
          <p:nvPr/>
        </p:nvCxnSpPr>
        <p:spPr>
          <a:xfrm>
            <a:off x="3983525" y="4595357"/>
            <a:ext cx="3617672" cy="77674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BF4D94-9205-1657-8C81-A0960C8AB736}"/>
              </a:ext>
            </a:extLst>
          </p:cNvPr>
          <p:cNvSpPr txBox="1"/>
          <p:nvPr/>
        </p:nvSpPr>
        <p:spPr>
          <a:xfrm>
            <a:off x="2607649" y="4118839"/>
            <a:ext cx="23133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At rent allocation of</a:t>
            </a:r>
          </a:p>
          <a:p>
            <a:r>
              <a:rPr lang="en-US">
                <a:solidFill>
                  <a:srgbClr val="C00000"/>
                </a:solidFill>
              </a:rPr>
              <a:t>Red: $2000</a:t>
            </a:r>
          </a:p>
          <a:p>
            <a:r>
              <a:rPr lang="en-US">
                <a:solidFill>
                  <a:schemeClr val="accent1"/>
                </a:solidFill>
              </a:rPr>
              <a:t>Blue: $500</a:t>
            </a:r>
          </a:p>
          <a:p>
            <a:r>
              <a:rPr lang="en-US">
                <a:solidFill>
                  <a:schemeClr val="accent6"/>
                </a:solidFill>
              </a:rPr>
              <a:t>Green: $500</a:t>
            </a:r>
          </a:p>
          <a:p>
            <a:r>
              <a:rPr lang="en-US"/>
              <a:t>what does Bob prefer?</a:t>
            </a:r>
          </a:p>
        </p:txBody>
      </p:sp>
    </p:spTree>
    <p:extLst>
      <p:ext uri="{BB962C8B-B14F-4D97-AF65-F5344CB8AC3E}">
        <p14:creationId xmlns:p14="http://schemas.microsoft.com/office/powerpoint/2010/main" val="176596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19FD-947E-C209-8316-B9281507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6" y="1588497"/>
            <a:ext cx="6644643" cy="4095233"/>
          </a:xfrm>
        </p:spPr>
        <p:txBody>
          <a:bodyPr>
            <a:normAutofit/>
          </a:bodyPr>
          <a:lstStyle/>
          <a:p>
            <a:r>
              <a:rPr lang="en-US" sz="2000" dirty="0"/>
              <a:t>The possible rent allocations can be arranged in a </a:t>
            </a:r>
            <a:r>
              <a:rPr lang="en-US" sz="2000" b="1"/>
              <a:t>triangle</a:t>
            </a:r>
            <a:r>
              <a:rPr lang="en-US" sz="2000"/>
              <a:t>.</a:t>
            </a:r>
          </a:p>
          <a:p>
            <a:r>
              <a:rPr lang="en-US" sz="2000"/>
              <a:t>Divide it into subtriangles, so that adjacent points differ by at most $1 rent for each room.</a:t>
            </a:r>
          </a:p>
          <a:p>
            <a:pPr lvl="1"/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(many more than pictured here)</a:t>
            </a:r>
          </a:p>
          <a:p>
            <a:r>
              <a:rPr lang="en-US" sz="2000"/>
              <a:t>Assign points to Alice/Bob/Charlie so that each subtriangle has points with all three owners.</a:t>
            </a:r>
          </a:p>
          <a:p>
            <a:r>
              <a:rPr lang="en-US" sz="2000">
                <a:sym typeface="Wingdings" panose="05000000000000000000" pitchFamily="2" charset="2"/>
              </a:rPr>
              <a:t>At each point, ask the owner which room they prefer</a:t>
            </a:r>
            <a:endParaRPr lang="en-US" sz="1600">
              <a:sym typeface="Wingdings" panose="05000000000000000000" pitchFamily="2" charset="2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C6ED04-864B-C07F-6E12-62FCBE531EA0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>
          <a:xfrm>
            <a:off x="7167832" y="5486401"/>
            <a:ext cx="2175507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5BAA3D-9BDD-DA5C-297C-9B31ED1C3C8F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7505290" y="4971994"/>
            <a:ext cx="1459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53853D-8F58-703B-FA9F-3CCBBED2F7FC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8370407" y="3970871"/>
            <a:ext cx="1373048" cy="1990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B564ED-55E1-D0A1-AA4A-4631CD03AC2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6706466" y="3970871"/>
            <a:ext cx="1371440" cy="201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4D0941-E137-15B2-36DB-5E4F8082CA49}"/>
              </a:ext>
            </a:extLst>
          </p:cNvPr>
          <p:cNvSpPr/>
          <p:nvPr/>
        </p:nvSpPr>
        <p:spPr>
          <a:xfrm>
            <a:off x="7276690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119DD0-C9E5-44E1-EC38-A4FFC972F7EF}"/>
              </a:ext>
            </a:extLst>
          </p:cNvPr>
          <p:cNvSpPr/>
          <p:nvPr/>
        </p:nvSpPr>
        <p:spPr>
          <a:xfrm>
            <a:off x="6939232" y="5372101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84763-BAC4-D513-A73D-28A1EB83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Rental Harmony Theorem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E06DFD-1104-EB38-CC15-562E7F1404E2}"/>
              </a:ext>
            </a:extLst>
          </p:cNvPr>
          <p:cNvSpPr/>
          <p:nvPr/>
        </p:nvSpPr>
        <p:spPr>
          <a:xfrm>
            <a:off x="8017327" y="3576120"/>
            <a:ext cx="413659" cy="4624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B7B70F-5981-7DFB-9E80-723E0FA1FF13}"/>
              </a:ext>
            </a:extLst>
          </p:cNvPr>
          <p:cNvSpPr/>
          <p:nvPr/>
        </p:nvSpPr>
        <p:spPr>
          <a:xfrm>
            <a:off x="6367328" y="5933534"/>
            <a:ext cx="397325" cy="3830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353CA-83E1-A28E-4607-42382BD84B32}"/>
              </a:ext>
            </a:extLst>
          </p:cNvPr>
          <p:cNvSpPr/>
          <p:nvPr/>
        </p:nvSpPr>
        <p:spPr>
          <a:xfrm>
            <a:off x="9682841" y="5900057"/>
            <a:ext cx="413901" cy="4165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DA559B-D2D5-E071-FD09-9114D186E323}"/>
              </a:ext>
            </a:extLst>
          </p:cNvPr>
          <p:cNvSpPr/>
          <p:nvPr/>
        </p:nvSpPr>
        <p:spPr>
          <a:xfrm>
            <a:off x="8590884" y="43487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BD4DE9-3815-3F79-E902-F40663E63B57}"/>
              </a:ext>
            </a:extLst>
          </p:cNvPr>
          <p:cNvSpPr/>
          <p:nvPr/>
        </p:nvSpPr>
        <p:spPr>
          <a:xfrm>
            <a:off x="7603672" y="436675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FE7349-EF89-7A9E-4FF3-AE34168EDA6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64653" y="6108321"/>
            <a:ext cx="2918188" cy="16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200A3FE-CA9E-BD22-E4E3-7868F4964BE5}"/>
              </a:ext>
            </a:extLst>
          </p:cNvPr>
          <p:cNvSpPr/>
          <p:nvPr/>
        </p:nvSpPr>
        <p:spPr>
          <a:xfrm>
            <a:off x="8964387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A96A31-88E8-7AC8-6DC1-44B9462255D0}"/>
              </a:ext>
            </a:extLst>
          </p:cNvPr>
          <p:cNvSpPr/>
          <p:nvPr/>
        </p:nvSpPr>
        <p:spPr>
          <a:xfrm>
            <a:off x="9343339" y="537748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BDAEF8-463E-1163-19B8-53A0A422F8E2}"/>
              </a:ext>
            </a:extLst>
          </p:cNvPr>
          <p:cNvSpPr/>
          <p:nvPr/>
        </p:nvSpPr>
        <p:spPr>
          <a:xfrm>
            <a:off x="7304319" y="601789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001590-3548-12A2-23D8-6627FB381BA7}"/>
              </a:ext>
            </a:extLst>
          </p:cNvPr>
          <p:cNvSpPr/>
          <p:nvPr/>
        </p:nvSpPr>
        <p:spPr>
          <a:xfrm>
            <a:off x="8022775" y="60310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330BC3-396D-F61F-656F-9147D04481E0}"/>
              </a:ext>
            </a:extLst>
          </p:cNvPr>
          <p:cNvSpPr/>
          <p:nvPr/>
        </p:nvSpPr>
        <p:spPr>
          <a:xfrm>
            <a:off x="8850089" y="6031096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BD0346-F8E9-8343-DE8E-BE13D9DC756A}"/>
              </a:ext>
            </a:extLst>
          </p:cNvPr>
          <p:cNvSpPr/>
          <p:nvPr/>
        </p:nvSpPr>
        <p:spPr>
          <a:xfrm>
            <a:off x="8061168" y="4864319"/>
            <a:ext cx="228596" cy="2032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C5ED10-FB10-DD3E-61B7-7E664984BD9F}"/>
              </a:ext>
            </a:extLst>
          </p:cNvPr>
          <p:cNvSpPr/>
          <p:nvPr/>
        </p:nvSpPr>
        <p:spPr>
          <a:xfrm>
            <a:off x="7603676" y="5375771"/>
            <a:ext cx="228596" cy="2032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ABBE8E-FB47-2DF2-96D9-4D475D5136F8}"/>
              </a:ext>
            </a:extLst>
          </p:cNvPr>
          <p:cNvSpPr/>
          <p:nvPr/>
        </p:nvSpPr>
        <p:spPr>
          <a:xfrm>
            <a:off x="8430991" y="5372101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E35372-443D-CBF2-633C-A79A39D9D0FC}"/>
              </a:ext>
            </a:extLst>
          </p:cNvPr>
          <p:cNvCxnSpPr>
            <a:stCxn id="8" idx="6"/>
            <a:endCxn id="7" idx="2"/>
          </p:cNvCxnSpPr>
          <p:nvPr/>
        </p:nvCxnSpPr>
        <p:spPr>
          <a:xfrm flipV="1">
            <a:off x="7832272" y="4463096"/>
            <a:ext cx="758612" cy="17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73D863-C62E-1C86-BC23-901A4DFD4FF8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7134354" y="5567223"/>
            <a:ext cx="203443" cy="484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264A97-C57C-7223-0888-45FABC9D9796}"/>
              </a:ext>
            </a:extLst>
          </p:cNvPr>
          <p:cNvCxnSpPr>
            <a:cxnSpLocks/>
            <a:stCxn id="20" idx="3"/>
            <a:endCxn id="16" idx="7"/>
          </p:cNvCxnSpPr>
          <p:nvPr/>
        </p:nvCxnSpPr>
        <p:spPr>
          <a:xfrm flipH="1">
            <a:off x="7499441" y="5549288"/>
            <a:ext cx="137712" cy="50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B40B45-9700-EC0C-443F-370FBBC809E4}"/>
              </a:ext>
            </a:extLst>
          </p:cNvPr>
          <p:cNvCxnSpPr>
            <a:cxnSpLocks/>
            <a:stCxn id="21" idx="3"/>
            <a:endCxn id="17" idx="7"/>
          </p:cNvCxnSpPr>
          <p:nvPr/>
        </p:nvCxnSpPr>
        <p:spPr>
          <a:xfrm flipH="1">
            <a:off x="8217897" y="5545618"/>
            <a:ext cx="246571" cy="51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67B839-4228-BB63-7A3B-11E24C10D639}"/>
              </a:ext>
            </a:extLst>
          </p:cNvPr>
          <p:cNvCxnSpPr>
            <a:cxnSpLocks/>
            <a:stCxn id="20" idx="5"/>
            <a:endCxn id="17" idx="1"/>
          </p:cNvCxnSpPr>
          <p:nvPr/>
        </p:nvCxnSpPr>
        <p:spPr>
          <a:xfrm>
            <a:off x="7798795" y="5549288"/>
            <a:ext cx="257458" cy="51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7FE75B-5CD6-5893-95AE-6B3D73C7BEE5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8626110" y="5545618"/>
            <a:ext cx="257456" cy="515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BB9306-1D73-2DFC-B4E2-155F8DA6EE2A}"/>
              </a:ext>
            </a:extLst>
          </p:cNvPr>
          <p:cNvCxnSpPr>
            <a:cxnSpLocks/>
            <a:stCxn id="13" idx="3"/>
            <a:endCxn id="18" idx="7"/>
          </p:cNvCxnSpPr>
          <p:nvPr/>
        </p:nvCxnSpPr>
        <p:spPr>
          <a:xfrm flipH="1">
            <a:off x="9045208" y="5572609"/>
            <a:ext cx="331609" cy="48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323127-5AE3-45EE-1362-E569201B164A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7471812" y="5052816"/>
            <a:ext cx="165341" cy="352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5E6408-E5FF-ECBB-F425-5F5F691B96AA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7798795" y="5037836"/>
            <a:ext cx="295850" cy="367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5BD845-6167-ED1E-A1C3-B2D63B61B0A0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8256287" y="5037836"/>
            <a:ext cx="208181" cy="36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B7C969-9E86-A461-7444-AE1DA175285C}"/>
              </a:ext>
            </a:extLst>
          </p:cNvPr>
          <p:cNvCxnSpPr>
            <a:cxnSpLocks/>
            <a:stCxn id="12" idx="3"/>
            <a:endCxn id="21" idx="7"/>
          </p:cNvCxnSpPr>
          <p:nvPr/>
        </p:nvCxnSpPr>
        <p:spPr>
          <a:xfrm flipH="1">
            <a:off x="8626110" y="5052816"/>
            <a:ext cx="371755" cy="34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CAC52B-9DD8-D82F-BFA4-289ED02D827B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7798794" y="4561879"/>
            <a:ext cx="295851" cy="33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5D49BA-DB8A-46C4-D43A-68E4AB72A3C6}"/>
              </a:ext>
            </a:extLst>
          </p:cNvPr>
          <p:cNvCxnSpPr>
            <a:cxnSpLocks/>
            <a:stCxn id="7" idx="3"/>
            <a:endCxn id="19" idx="7"/>
          </p:cNvCxnSpPr>
          <p:nvPr/>
        </p:nvCxnSpPr>
        <p:spPr>
          <a:xfrm flipH="1">
            <a:off x="8256287" y="4543918"/>
            <a:ext cx="368075" cy="350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813013-5213-8F5B-4469-F22A93F370A2}"/>
              </a:ext>
            </a:extLst>
          </p:cNvPr>
          <p:cNvSpPr txBox="1"/>
          <p:nvPr/>
        </p:nvSpPr>
        <p:spPr>
          <a:xfrm>
            <a:off x="5161451" y="5600701"/>
            <a:ext cx="124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$3000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0C68C9-C264-7103-D67C-396B7EACCB89}"/>
              </a:ext>
            </a:extLst>
          </p:cNvPr>
          <p:cNvSpPr txBox="1"/>
          <p:nvPr/>
        </p:nvSpPr>
        <p:spPr>
          <a:xfrm>
            <a:off x="7601197" y="2615227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$3000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8E920E-7FC3-053F-D21F-0E15552404A4}"/>
              </a:ext>
            </a:extLst>
          </p:cNvPr>
          <p:cNvSpPr txBox="1"/>
          <p:nvPr/>
        </p:nvSpPr>
        <p:spPr>
          <a:xfrm>
            <a:off x="10096743" y="5683731"/>
            <a:ext cx="1460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$3000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60D77D-E09C-76B7-9C5D-EE852832EEE1}"/>
              </a:ext>
            </a:extLst>
          </p:cNvPr>
          <p:cNvCxnSpPr>
            <a:cxnSpLocks/>
          </p:cNvCxnSpPr>
          <p:nvPr/>
        </p:nvCxnSpPr>
        <p:spPr>
          <a:xfrm>
            <a:off x="3983525" y="4595357"/>
            <a:ext cx="3617672" cy="77674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BF4D94-9205-1657-8C81-A0960C8AB736}"/>
              </a:ext>
            </a:extLst>
          </p:cNvPr>
          <p:cNvSpPr txBox="1"/>
          <p:nvPr/>
        </p:nvSpPr>
        <p:spPr>
          <a:xfrm>
            <a:off x="2607649" y="4118839"/>
            <a:ext cx="23133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At rent allocation of</a:t>
            </a:r>
          </a:p>
          <a:p>
            <a:r>
              <a:rPr lang="en-US">
                <a:solidFill>
                  <a:srgbClr val="C00000"/>
                </a:solidFill>
              </a:rPr>
              <a:t>Red: $2000</a:t>
            </a:r>
          </a:p>
          <a:p>
            <a:r>
              <a:rPr lang="en-US">
                <a:solidFill>
                  <a:schemeClr val="accent1"/>
                </a:solidFill>
              </a:rPr>
              <a:t>Blue: $500</a:t>
            </a:r>
          </a:p>
          <a:p>
            <a:r>
              <a:rPr lang="en-US">
                <a:solidFill>
                  <a:schemeClr val="accent6"/>
                </a:solidFill>
              </a:rPr>
              <a:t>Green: $500</a:t>
            </a:r>
          </a:p>
          <a:p>
            <a:r>
              <a:rPr lang="en-US"/>
              <a:t>what does Bob prefer?</a:t>
            </a:r>
          </a:p>
        </p:txBody>
      </p:sp>
    </p:spTree>
    <p:extLst>
      <p:ext uri="{BB962C8B-B14F-4D97-AF65-F5344CB8AC3E}">
        <p14:creationId xmlns:p14="http://schemas.microsoft.com/office/powerpoint/2010/main" val="201631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19FD-947E-C209-8316-B9281507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6" y="1588497"/>
            <a:ext cx="6644643" cy="4095233"/>
          </a:xfrm>
        </p:spPr>
        <p:txBody>
          <a:bodyPr>
            <a:normAutofit/>
          </a:bodyPr>
          <a:lstStyle/>
          <a:p>
            <a:r>
              <a:rPr lang="en-US" sz="2000" dirty="0"/>
              <a:t>The possible rent allocations can be arranged in a </a:t>
            </a:r>
            <a:r>
              <a:rPr lang="en-US" sz="2000" b="1"/>
              <a:t>triangle</a:t>
            </a:r>
            <a:r>
              <a:rPr lang="en-US" sz="2000"/>
              <a:t>.</a:t>
            </a:r>
          </a:p>
          <a:p>
            <a:r>
              <a:rPr lang="en-US" sz="2000"/>
              <a:t>Divide it into subtriangles, so that adjacent points differ by at most $1 rent for each room.</a:t>
            </a:r>
          </a:p>
          <a:p>
            <a:pPr lvl="1"/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(many more than pictured here)</a:t>
            </a:r>
          </a:p>
          <a:p>
            <a:r>
              <a:rPr lang="en-US" sz="2000"/>
              <a:t>Assign points to Alice/Bob/Charlie so that each subtriangle has points with all three owners.</a:t>
            </a:r>
          </a:p>
          <a:p>
            <a:r>
              <a:rPr lang="en-US" sz="2000">
                <a:sym typeface="Wingdings" panose="05000000000000000000" pitchFamily="2" charset="2"/>
              </a:rPr>
              <a:t>At each point, ask the owner which room they prefer</a:t>
            </a:r>
            <a:endParaRPr lang="en-US" sz="1600">
              <a:sym typeface="Wingdings" panose="05000000000000000000" pitchFamily="2" charset="2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C6ED04-864B-C07F-6E12-62FCBE531EA0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>
          <a:xfrm>
            <a:off x="7167832" y="5486401"/>
            <a:ext cx="2175507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5BAA3D-9BDD-DA5C-297C-9B31ED1C3C8F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7505290" y="4971994"/>
            <a:ext cx="1459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53853D-8F58-703B-FA9F-3CCBBED2F7FC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8370407" y="3970871"/>
            <a:ext cx="1373048" cy="1990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B564ED-55E1-D0A1-AA4A-4631CD03AC2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6706466" y="3970871"/>
            <a:ext cx="1371440" cy="201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4D0941-E137-15B2-36DB-5E4F8082CA49}"/>
              </a:ext>
            </a:extLst>
          </p:cNvPr>
          <p:cNvSpPr/>
          <p:nvPr/>
        </p:nvSpPr>
        <p:spPr>
          <a:xfrm>
            <a:off x="7276690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119DD0-C9E5-44E1-EC38-A4FFC972F7EF}"/>
              </a:ext>
            </a:extLst>
          </p:cNvPr>
          <p:cNvSpPr/>
          <p:nvPr/>
        </p:nvSpPr>
        <p:spPr>
          <a:xfrm>
            <a:off x="6939232" y="5372101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84763-BAC4-D513-A73D-28A1EB83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Rental Harmony Theorem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E06DFD-1104-EB38-CC15-562E7F1404E2}"/>
              </a:ext>
            </a:extLst>
          </p:cNvPr>
          <p:cNvSpPr/>
          <p:nvPr/>
        </p:nvSpPr>
        <p:spPr>
          <a:xfrm>
            <a:off x="8017327" y="3576120"/>
            <a:ext cx="413659" cy="4624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B7B70F-5981-7DFB-9E80-723E0FA1FF13}"/>
              </a:ext>
            </a:extLst>
          </p:cNvPr>
          <p:cNvSpPr/>
          <p:nvPr/>
        </p:nvSpPr>
        <p:spPr>
          <a:xfrm>
            <a:off x="6367328" y="5933534"/>
            <a:ext cx="397325" cy="3830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353CA-83E1-A28E-4607-42382BD84B32}"/>
              </a:ext>
            </a:extLst>
          </p:cNvPr>
          <p:cNvSpPr/>
          <p:nvPr/>
        </p:nvSpPr>
        <p:spPr>
          <a:xfrm>
            <a:off x="9682841" y="5900057"/>
            <a:ext cx="413901" cy="4165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DA559B-D2D5-E071-FD09-9114D186E323}"/>
              </a:ext>
            </a:extLst>
          </p:cNvPr>
          <p:cNvSpPr/>
          <p:nvPr/>
        </p:nvSpPr>
        <p:spPr>
          <a:xfrm>
            <a:off x="8590884" y="43487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BD4DE9-3815-3F79-E902-F40663E63B57}"/>
              </a:ext>
            </a:extLst>
          </p:cNvPr>
          <p:cNvSpPr/>
          <p:nvPr/>
        </p:nvSpPr>
        <p:spPr>
          <a:xfrm>
            <a:off x="7603672" y="436675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FE7349-EF89-7A9E-4FF3-AE34168EDA6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64653" y="6108321"/>
            <a:ext cx="2918188" cy="16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200A3FE-CA9E-BD22-E4E3-7868F4964BE5}"/>
              </a:ext>
            </a:extLst>
          </p:cNvPr>
          <p:cNvSpPr/>
          <p:nvPr/>
        </p:nvSpPr>
        <p:spPr>
          <a:xfrm>
            <a:off x="8964387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A96A31-88E8-7AC8-6DC1-44B9462255D0}"/>
              </a:ext>
            </a:extLst>
          </p:cNvPr>
          <p:cNvSpPr/>
          <p:nvPr/>
        </p:nvSpPr>
        <p:spPr>
          <a:xfrm>
            <a:off x="9343339" y="537748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BDAEF8-463E-1163-19B8-53A0A422F8E2}"/>
              </a:ext>
            </a:extLst>
          </p:cNvPr>
          <p:cNvSpPr/>
          <p:nvPr/>
        </p:nvSpPr>
        <p:spPr>
          <a:xfrm>
            <a:off x="7304319" y="601789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001590-3548-12A2-23D8-6627FB381BA7}"/>
              </a:ext>
            </a:extLst>
          </p:cNvPr>
          <p:cNvSpPr/>
          <p:nvPr/>
        </p:nvSpPr>
        <p:spPr>
          <a:xfrm>
            <a:off x="8022775" y="60310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330BC3-396D-F61F-656F-9147D04481E0}"/>
              </a:ext>
            </a:extLst>
          </p:cNvPr>
          <p:cNvSpPr/>
          <p:nvPr/>
        </p:nvSpPr>
        <p:spPr>
          <a:xfrm>
            <a:off x="8850089" y="6031096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BD0346-F8E9-8343-DE8E-BE13D9DC756A}"/>
              </a:ext>
            </a:extLst>
          </p:cNvPr>
          <p:cNvSpPr/>
          <p:nvPr/>
        </p:nvSpPr>
        <p:spPr>
          <a:xfrm>
            <a:off x="8061168" y="4864319"/>
            <a:ext cx="228596" cy="2032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C5ED10-FB10-DD3E-61B7-7E664984BD9F}"/>
              </a:ext>
            </a:extLst>
          </p:cNvPr>
          <p:cNvSpPr/>
          <p:nvPr/>
        </p:nvSpPr>
        <p:spPr>
          <a:xfrm>
            <a:off x="7603676" y="5375771"/>
            <a:ext cx="228596" cy="2032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ABBE8E-FB47-2DF2-96D9-4D475D5136F8}"/>
              </a:ext>
            </a:extLst>
          </p:cNvPr>
          <p:cNvSpPr/>
          <p:nvPr/>
        </p:nvSpPr>
        <p:spPr>
          <a:xfrm>
            <a:off x="8430991" y="5372101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E35372-443D-CBF2-633C-A79A39D9D0FC}"/>
              </a:ext>
            </a:extLst>
          </p:cNvPr>
          <p:cNvCxnSpPr>
            <a:stCxn id="8" idx="6"/>
            <a:endCxn id="7" idx="2"/>
          </p:cNvCxnSpPr>
          <p:nvPr/>
        </p:nvCxnSpPr>
        <p:spPr>
          <a:xfrm flipV="1">
            <a:off x="7832272" y="4463096"/>
            <a:ext cx="758612" cy="17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73D863-C62E-1C86-BC23-901A4DFD4FF8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7134354" y="5567223"/>
            <a:ext cx="203443" cy="484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264A97-C57C-7223-0888-45FABC9D9796}"/>
              </a:ext>
            </a:extLst>
          </p:cNvPr>
          <p:cNvCxnSpPr>
            <a:cxnSpLocks/>
            <a:stCxn id="20" idx="3"/>
            <a:endCxn id="16" idx="7"/>
          </p:cNvCxnSpPr>
          <p:nvPr/>
        </p:nvCxnSpPr>
        <p:spPr>
          <a:xfrm flipH="1">
            <a:off x="7499441" y="5549288"/>
            <a:ext cx="137712" cy="50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B40B45-9700-EC0C-443F-370FBBC809E4}"/>
              </a:ext>
            </a:extLst>
          </p:cNvPr>
          <p:cNvCxnSpPr>
            <a:cxnSpLocks/>
            <a:stCxn id="21" idx="3"/>
            <a:endCxn id="17" idx="7"/>
          </p:cNvCxnSpPr>
          <p:nvPr/>
        </p:nvCxnSpPr>
        <p:spPr>
          <a:xfrm flipH="1">
            <a:off x="8217897" y="5545618"/>
            <a:ext cx="246571" cy="51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67B839-4228-BB63-7A3B-11E24C10D639}"/>
              </a:ext>
            </a:extLst>
          </p:cNvPr>
          <p:cNvCxnSpPr>
            <a:cxnSpLocks/>
            <a:stCxn id="20" idx="5"/>
            <a:endCxn id="17" idx="1"/>
          </p:cNvCxnSpPr>
          <p:nvPr/>
        </p:nvCxnSpPr>
        <p:spPr>
          <a:xfrm>
            <a:off x="7798795" y="5549288"/>
            <a:ext cx="257458" cy="51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7FE75B-5CD6-5893-95AE-6B3D73C7BEE5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8626110" y="5545618"/>
            <a:ext cx="257456" cy="515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BB9306-1D73-2DFC-B4E2-155F8DA6EE2A}"/>
              </a:ext>
            </a:extLst>
          </p:cNvPr>
          <p:cNvCxnSpPr>
            <a:cxnSpLocks/>
            <a:stCxn id="13" idx="3"/>
            <a:endCxn id="18" idx="7"/>
          </p:cNvCxnSpPr>
          <p:nvPr/>
        </p:nvCxnSpPr>
        <p:spPr>
          <a:xfrm flipH="1">
            <a:off x="9045208" y="5572609"/>
            <a:ext cx="331609" cy="48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323127-5AE3-45EE-1362-E569201B164A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7471812" y="5052816"/>
            <a:ext cx="165341" cy="352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5E6408-E5FF-ECBB-F425-5F5F691B96AA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7798795" y="5037836"/>
            <a:ext cx="295850" cy="367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5BD845-6167-ED1E-A1C3-B2D63B61B0A0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8256287" y="5037836"/>
            <a:ext cx="208181" cy="36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B7C969-9E86-A461-7444-AE1DA175285C}"/>
              </a:ext>
            </a:extLst>
          </p:cNvPr>
          <p:cNvCxnSpPr>
            <a:cxnSpLocks/>
            <a:stCxn id="12" idx="3"/>
            <a:endCxn id="21" idx="7"/>
          </p:cNvCxnSpPr>
          <p:nvPr/>
        </p:nvCxnSpPr>
        <p:spPr>
          <a:xfrm flipH="1">
            <a:off x="8626110" y="5052816"/>
            <a:ext cx="371755" cy="34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CAC52B-9DD8-D82F-BFA4-289ED02D827B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7798794" y="4561879"/>
            <a:ext cx="295851" cy="33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5D49BA-DB8A-46C4-D43A-68E4AB72A3C6}"/>
              </a:ext>
            </a:extLst>
          </p:cNvPr>
          <p:cNvCxnSpPr>
            <a:cxnSpLocks/>
            <a:stCxn id="7" idx="3"/>
            <a:endCxn id="19" idx="7"/>
          </p:cNvCxnSpPr>
          <p:nvPr/>
        </p:nvCxnSpPr>
        <p:spPr>
          <a:xfrm flipH="1">
            <a:off x="8256287" y="4543918"/>
            <a:ext cx="368075" cy="350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813013-5213-8F5B-4469-F22A93F370A2}"/>
              </a:ext>
            </a:extLst>
          </p:cNvPr>
          <p:cNvSpPr txBox="1"/>
          <p:nvPr/>
        </p:nvSpPr>
        <p:spPr>
          <a:xfrm>
            <a:off x="5161451" y="5600701"/>
            <a:ext cx="124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$3000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0C68C9-C264-7103-D67C-396B7EACCB89}"/>
              </a:ext>
            </a:extLst>
          </p:cNvPr>
          <p:cNvSpPr txBox="1"/>
          <p:nvPr/>
        </p:nvSpPr>
        <p:spPr>
          <a:xfrm>
            <a:off x="7601197" y="2615227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$3000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8E920E-7FC3-053F-D21F-0E15552404A4}"/>
              </a:ext>
            </a:extLst>
          </p:cNvPr>
          <p:cNvSpPr txBox="1"/>
          <p:nvPr/>
        </p:nvSpPr>
        <p:spPr>
          <a:xfrm>
            <a:off x="10096743" y="5683731"/>
            <a:ext cx="1460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$3000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60D77D-E09C-76B7-9C5D-EE852832EEE1}"/>
              </a:ext>
            </a:extLst>
          </p:cNvPr>
          <p:cNvCxnSpPr>
            <a:cxnSpLocks/>
          </p:cNvCxnSpPr>
          <p:nvPr/>
        </p:nvCxnSpPr>
        <p:spPr>
          <a:xfrm>
            <a:off x="3983525" y="4595357"/>
            <a:ext cx="4306239" cy="80651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BF4D94-9205-1657-8C81-A0960C8AB736}"/>
              </a:ext>
            </a:extLst>
          </p:cNvPr>
          <p:cNvSpPr txBox="1"/>
          <p:nvPr/>
        </p:nvSpPr>
        <p:spPr>
          <a:xfrm>
            <a:off x="2607649" y="4118839"/>
            <a:ext cx="26018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At rent allocation of</a:t>
            </a:r>
          </a:p>
          <a:p>
            <a:r>
              <a:rPr lang="en-US">
                <a:solidFill>
                  <a:srgbClr val="C00000"/>
                </a:solidFill>
              </a:rPr>
              <a:t>Red: $500</a:t>
            </a:r>
          </a:p>
          <a:p>
            <a:r>
              <a:rPr lang="en-US">
                <a:solidFill>
                  <a:schemeClr val="accent1"/>
                </a:solidFill>
              </a:rPr>
              <a:t>Blue: $500</a:t>
            </a:r>
          </a:p>
          <a:p>
            <a:r>
              <a:rPr lang="en-US">
                <a:solidFill>
                  <a:schemeClr val="accent6"/>
                </a:solidFill>
              </a:rPr>
              <a:t>Green: $2000</a:t>
            </a:r>
          </a:p>
          <a:p>
            <a:r>
              <a:rPr lang="en-US"/>
              <a:t>what does Charlie prefer?</a:t>
            </a:r>
          </a:p>
        </p:txBody>
      </p:sp>
    </p:spTree>
    <p:extLst>
      <p:ext uri="{BB962C8B-B14F-4D97-AF65-F5344CB8AC3E}">
        <p14:creationId xmlns:p14="http://schemas.microsoft.com/office/powerpoint/2010/main" val="296471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19FD-947E-C209-8316-B9281507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6" y="1588497"/>
            <a:ext cx="6644643" cy="4095233"/>
          </a:xfrm>
        </p:spPr>
        <p:txBody>
          <a:bodyPr>
            <a:normAutofit/>
          </a:bodyPr>
          <a:lstStyle/>
          <a:p>
            <a:r>
              <a:rPr lang="en-US" sz="2000" dirty="0"/>
              <a:t>The possible rent allocations can be arranged in a </a:t>
            </a:r>
            <a:r>
              <a:rPr lang="en-US" sz="2000" b="1"/>
              <a:t>triangle</a:t>
            </a:r>
            <a:r>
              <a:rPr lang="en-US" sz="2000"/>
              <a:t>.</a:t>
            </a:r>
          </a:p>
          <a:p>
            <a:r>
              <a:rPr lang="en-US" sz="2000"/>
              <a:t>Divide it into subtriangles, so that adjacent points differ by at most $1 rent for each room.</a:t>
            </a:r>
          </a:p>
          <a:p>
            <a:pPr lvl="1"/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(many more than pictured here)</a:t>
            </a:r>
          </a:p>
          <a:p>
            <a:r>
              <a:rPr lang="en-US" sz="2000"/>
              <a:t>Assign points to Alice/Bob/Charlie so that each subtriangle has points with all three owners.</a:t>
            </a:r>
          </a:p>
          <a:p>
            <a:r>
              <a:rPr lang="en-US" sz="2000">
                <a:sym typeface="Wingdings" panose="05000000000000000000" pitchFamily="2" charset="2"/>
              </a:rPr>
              <a:t>At each point, ask the owner which room they prefer</a:t>
            </a:r>
            <a:endParaRPr lang="en-US" sz="1600">
              <a:sym typeface="Wingdings" panose="05000000000000000000" pitchFamily="2" charset="2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C6ED04-864B-C07F-6E12-62FCBE531EA0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>
          <a:xfrm>
            <a:off x="7167832" y="5486401"/>
            <a:ext cx="2175507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5BAA3D-9BDD-DA5C-297C-9B31ED1C3C8F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7505290" y="4971994"/>
            <a:ext cx="1459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53853D-8F58-703B-FA9F-3CCBBED2F7FC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8370407" y="3970871"/>
            <a:ext cx="1373048" cy="1990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B564ED-55E1-D0A1-AA4A-4631CD03AC2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6706466" y="3970871"/>
            <a:ext cx="1371440" cy="201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4D0941-E137-15B2-36DB-5E4F8082CA49}"/>
              </a:ext>
            </a:extLst>
          </p:cNvPr>
          <p:cNvSpPr/>
          <p:nvPr/>
        </p:nvSpPr>
        <p:spPr>
          <a:xfrm>
            <a:off x="7276690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119DD0-C9E5-44E1-EC38-A4FFC972F7EF}"/>
              </a:ext>
            </a:extLst>
          </p:cNvPr>
          <p:cNvSpPr/>
          <p:nvPr/>
        </p:nvSpPr>
        <p:spPr>
          <a:xfrm>
            <a:off x="6939232" y="5372101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84763-BAC4-D513-A73D-28A1EB83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Rental Harmony Theorem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E06DFD-1104-EB38-CC15-562E7F1404E2}"/>
              </a:ext>
            </a:extLst>
          </p:cNvPr>
          <p:cNvSpPr/>
          <p:nvPr/>
        </p:nvSpPr>
        <p:spPr>
          <a:xfrm>
            <a:off x="8017327" y="3576120"/>
            <a:ext cx="413659" cy="4624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B7B70F-5981-7DFB-9E80-723E0FA1FF13}"/>
              </a:ext>
            </a:extLst>
          </p:cNvPr>
          <p:cNvSpPr/>
          <p:nvPr/>
        </p:nvSpPr>
        <p:spPr>
          <a:xfrm>
            <a:off x="6367328" y="5933534"/>
            <a:ext cx="397325" cy="3830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353CA-83E1-A28E-4607-42382BD84B32}"/>
              </a:ext>
            </a:extLst>
          </p:cNvPr>
          <p:cNvSpPr/>
          <p:nvPr/>
        </p:nvSpPr>
        <p:spPr>
          <a:xfrm>
            <a:off x="9682841" y="5900057"/>
            <a:ext cx="413901" cy="4165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DA559B-D2D5-E071-FD09-9114D186E323}"/>
              </a:ext>
            </a:extLst>
          </p:cNvPr>
          <p:cNvSpPr/>
          <p:nvPr/>
        </p:nvSpPr>
        <p:spPr>
          <a:xfrm>
            <a:off x="8590884" y="43487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BD4DE9-3815-3F79-E902-F40663E63B57}"/>
              </a:ext>
            </a:extLst>
          </p:cNvPr>
          <p:cNvSpPr/>
          <p:nvPr/>
        </p:nvSpPr>
        <p:spPr>
          <a:xfrm>
            <a:off x="7603672" y="436675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FE7349-EF89-7A9E-4FF3-AE34168EDA6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64653" y="6108321"/>
            <a:ext cx="2918188" cy="16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200A3FE-CA9E-BD22-E4E3-7868F4964BE5}"/>
              </a:ext>
            </a:extLst>
          </p:cNvPr>
          <p:cNvSpPr/>
          <p:nvPr/>
        </p:nvSpPr>
        <p:spPr>
          <a:xfrm>
            <a:off x="8964387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A96A31-88E8-7AC8-6DC1-44B9462255D0}"/>
              </a:ext>
            </a:extLst>
          </p:cNvPr>
          <p:cNvSpPr/>
          <p:nvPr/>
        </p:nvSpPr>
        <p:spPr>
          <a:xfrm>
            <a:off x="9343339" y="537748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BDAEF8-463E-1163-19B8-53A0A422F8E2}"/>
              </a:ext>
            </a:extLst>
          </p:cNvPr>
          <p:cNvSpPr/>
          <p:nvPr/>
        </p:nvSpPr>
        <p:spPr>
          <a:xfrm>
            <a:off x="7304319" y="601789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001590-3548-12A2-23D8-6627FB381BA7}"/>
              </a:ext>
            </a:extLst>
          </p:cNvPr>
          <p:cNvSpPr/>
          <p:nvPr/>
        </p:nvSpPr>
        <p:spPr>
          <a:xfrm>
            <a:off x="8022775" y="60310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330BC3-396D-F61F-656F-9147D04481E0}"/>
              </a:ext>
            </a:extLst>
          </p:cNvPr>
          <p:cNvSpPr/>
          <p:nvPr/>
        </p:nvSpPr>
        <p:spPr>
          <a:xfrm>
            <a:off x="8850089" y="6031096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BD0346-F8E9-8343-DE8E-BE13D9DC756A}"/>
              </a:ext>
            </a:extLst>
          </p:cNvPr>
          <p:cNvSpPr/>
          <p:nvPr/>
        </p:nvSpPr>
        <p:spPr>
          <a:xfrm>
            <a:off x="8061168" y="4864319"/>
            <a:ext cx="228596" cy="2032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C5ED10-FB10-DD3E-61B7-7E664984BD9F}"/>
              </a:ext>
            </a:extLst>
          </p:cNvPr>
          <p:cNvSpPr/>
          <p:nvPr/>
        </p:nvSpPr>
        <p:spPr>
          <a:xfrm>
            <a:off x="7603676" y="5375771"/>
            <a:ext cx="228596" cy="2032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ABBE8E-FB47-2DF2-96D9-4D475D5136F8}"/>
              </a:ext>
            </a:extLst>
          </p:cNvPr>
          <p:cNvSpPr/>
          <p:nvPr/>
        </p:nvSpPr>
        <p:spPr>
          <a:xfrm>
            <a:off x="8430991" y="5372101"/>
            <a:ext cx="228596" cy="2032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E35372-443D-CBF2-633C-A79A39D9D0FC}"/>
              </a:ext>
            </a:extLst>
          </p:cNvPr>
          <p:cNvCxnSpPr>
            <a:stCxn id="8" idx="6"/>
            <a:endCxn id="7" idx="2"/>
          </p:cNvCxnSpPr>
          <p:nvPr/>
        </p:nvCxnSpPr>
        <p:spPr>
          <a:xfrm flipV="1">
            <a:off x="7832272" y="4463096"/>
            <a:ext cx="758612" cy="17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73D863-C62E-1C86-BC23-901A4DFD4FF8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7134354" y="5567223"/>
            <a:ext cx="203443" cy="484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264A97-C57C-7223-0888-45FABC9D9796}"/>
              </a:ext>
            </a:extLst>
          </p:cNvPr>
          <p:cNvCxnSpPr>
            <a:cxnSpLocks/>
            <a:stCxn id="20" idx="3"/>
            <a:endCxn id="16" idx="7"/>
          </p:cNvCxnSpPr>
          <p:nvPr/>
        </p:nvCxnSpPr>
        <p:spPr>
          <a:xfrm flipH="1">
            <a:off x="7499441" y="5549288"/>
            <a:ext cx="137712" cy="50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B40B45-9700-EC0C-443F-370FBBC809E4}"/>
              </a:ext>
            </a:extLst>
          </p:cNvPr>
          <p:cNvCxnSpPr>
            <a:cxnSpLocks/>
            <a:stCxn id="21" idx="3"/>
            <a:endCxn id="17" idx="7"/>
          </p:cNvCxnSpPr>
          <p:nvPr/>
        </p:nvCxnSpPr>
        <p:spPr>
          <a:xfrm flipH="1">
            <a:off x="8217897" y="5545618"/>
            <a:ext cx="246571" cy="51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67B839-4228-BB63-7A3B-11E24C10D639}"/>
              </a:ext>
            </a:extLst>
          </p:cNvPr>
          <p:cNvCxnSpPr>
            <a:cxnSpLocks/>
            <a:stCxn id="20" idx="5"/>
            <a:endCxn id="17" idx="1"/>
          </p:cNvCxnSpPr>
          <p:nvPr/>
        </p:nvCxnSpPr>
        <p:spPr>
          <a:xfrm>
            <a:off x="7798795" y="5549288"/>
            <a:ext cx="257458" cy="51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7FE75B-5CD6-5893-95AE-6B3D73C7BEE5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8626110" y="5545618"/>
            <a:ext cx="257456" cy="515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BB9306-1D73-2DFC-B4E2-155F8DA6EE2A}"/>
              </a:ext>
            </a:extLst>
          </p:cNvPr>
          <p:cNvCxnSpPr>
            <a:cxnSpLocks/>
            <a:stCxn id="13" idx="3"/>
            <a:endCxn id="18" idx="7"/>
          </p:cNvCxnSpPr>
          <p:nvPr/>
        </p:nvCxnSpPr>
        <p:spPr>
          <a:xfrm flipH="1">
            <a:off x="9045208" y="5572609"/>
            <a:ext cx="331609" cy="48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323127-5AE3-45EE-1362-E569201B164A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7471812" y="5052816"/>
            <a:ext cx="165341" cy="352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5E6408-E5FF-ECBB-F425-5F5F691B96AA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7798795" y="5037836"/>
            <a:ext cx="295850" cy="367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5BD845-6167-ED1E-A1C3-B2D63B61B0A0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8256287" y="5037836"/>
            <a:ext cx="208181" cy="36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B7C969-9E86-A461-7444-AE1DA175285C}"/>
              </a:ext>
            </a:extLst>
          </p:cNvPr>
          <p:cNvCxnSpPr>
            <a:cxnSpLocks/>
            <a:stCxn id="12" idx="3"/>
            <a:endCxn id="21" idx="7"/>
          </p:cNvCxnSpPr>
          <p:nvPr/>
        </p:nvCxnSpPr>
        <p:spPr>
          <a:xfrm flipH="1">
            <a:off x="8626110" y="5052816"/>
            <a:ext cx="371755" cy="34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CAC52B-9DD8-D82F-BFA4-289ED02D827B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7798794" y="4561879"/>
            <a:ext cx="295851" cy="33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5D49BA-DB8A-46C4-D43A-68E4AB72A3C6}"/>
              </a:ext>
            </a:extLst>
          </p:cNvPr>
          <p:cNvCxnSpPr>
            <a:cxnSpLocks/>
            <a:stCxn id="7" idx="3"/>
            <a:endCxn id="19" idx="7"/>
          </p:cNvCxnSpPr>
          <p:nvPr/>
        </p:nvCxnSpPr>
        <p:spPr>
          <a:xfrm flipH="1">
            <a:off x="8256287" y="4543918"/>
            <a:ext cx="368075" cy="350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813013-5213-8F5B-4469-F22A93F370A2}"/>
              </a:ext>
            </a:extLst>
          </p:cNvPr>
          <p:cNvSpPr txBox="1"/>
          <p:nvPr/>
        </p:nvSpPr>
        <p:spPr>
          <a:xfrm>
            <a:off x="5161451" y="5600701"/>
            <a:ext cx="124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$3000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0C68C9-C264-7103-D67C-396B7EACCB89}"/>
              </a:ext>
            </a:extLst>
          </p:cNvPr>
          <p:cNvSpPr txBox="1"/>
          <p:nvPr/>
        </p:nvSpPr>
        <p:spPr>
          <a:xfrm>
            <a:off x="7601197" y="2615227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$3000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8E920E-7FC3-053F-D21F-0E15552404A4}"/>
              </a:ext>
            </a:extLst>
          </p:cNvPr>
          <p:cNvSpPr txBox="1"/>
          <p:nvPr/>
        </p:nvSpPr>
        <p:spPr>
          <a:xfrm>
            <a:off x="10096743" y="5683731"/>
            <a:ext cx="1460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$3000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60D77D-E09C-76B7-9C5D-EE852832EEE1}"/>
              </a:ext>
            </a:extLst>
          </p:cNvPr>
          <p:cNvCxnSpPr>
            <a:cxnSpLocks/>
          </p:cNvCxnSpPr>
          <p:nvPr/>
        </p:nvCxnSpPr>
        <p:spPr>
          <a:xfrm>
            <a:off x="3983525" y="4595357"/>
            <a:ext cx="4306239" cy="80651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BF4D94-9205-1657-8C81-A0960C8AB736}"/>
              </a:ext>
            </a:extLst>
          </p:cNvPr>
          <p:cNvSpPr txBox="1"/>
          <p:nvPr/>
        </p:nvSpPr>
        <p:spPr>
          <a:xfrm>
            <a:off x="2607649" y="4118839"/>
            <a:ext cx="26018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At rent allocation of</a:t>
            </a:r>
          </a:p>
          <a:p>
            <a:r>
              <a:rPr lang="en-US">
                <a:solidFill>
                  <a:srgbClr val="C00000"/>
                </a:solidFill>
              </a:rPr>
              <a:t>Red: $500</a:t>
            </a:r>
          </a:p>
          <a:p>
            <a:r>
              <a:rPr lang="en-US">
                <a:solidFill>
                  <a:schemeClr val="accent1"/>
                </a:solidFill>
              </a:rPr>
              <a:t>Blue: $500</a:t>
            </a:r>
          </a:p>
          <a:p>
            <a:r>
              <a:rPr lang="en-US">
                <a:solidFill>
                  <a:schemeClr val="accent6"/>
                </a:solidFill>
              </a:rPr>
              <a:t>Green: $2000</a:t>
            </a:r>
          </a:p>
          <a:p>
            <a:r>
              <a:rPr lang="en-US"/>
              <a:t>what does Charlie prefer?</a:t>
            </a:r>
          </a:p>
        </p:txBody>
      </p:sp>
    </p:spTree>
    <p:extLst>
      <p:ext uri="{BB962C8B-B14F-4D97-AF65-F5344CB8AC3E}">
        <p14:creationId xmlns:p14="http://schemas.microsoft.com/office/powerpoint/2010/main" val="423988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19FD-947E-C209-8316-B9281507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6" y="1588497"/>
            <a:ext cx="6644643" cy="4095233"/>
          </a:xfrm>
        </p:spPr>
        <p:txBody>
          <a:bodyPr>
            <a:normAutofit/>
          </a:bodyPr>
          <a:lstStyle/>
          <a:p>
            <a:r>
              <a:rPr lang="en-US" sz="2000" dirty="0"/>
              <a:t>The possible rent allocations can be arranged in a </a:t>
            </a:r>
            <a:r>
              <a:rPr lang="en-US" sz="2000" b="1"/>
              <a:t>triangle</a:t>
            </a:r>
            <a:r>
              <a:rPr lang="en-US" sz="2000"/>
              <a:t>.</a:t>
            </a:r>
          </a:p>
          <a:p>
            <a:r>
              <a:rPr lang="en-US" sz="2000"/>
              <a:t>Divide it into subtriangles, so that adjacent points differ by at most $1 rent for each room.</a:t>
            </a:r>
          </a:p>
          <a:p>
            <a:pPr lvl="1"/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(many more than pictured here)</a:t>
            </a:r>
          </a:p>
          <a:p>
            <a:r>
              <a:rPr lang="en-US" sz="2000"/>
              <a:t>Assign points to Alice/Bob/Charlie so that each subtriangle has points with all three owners.</a:t>
            </a:r>
          </a:p>
          <a:p>
            <a:r>
              <a:rPr lang="en-US" sz="2000">
                <a:sym typeface="Wingdings" panose="05000000000000000000" pitchFamily="2" charset="2"/>
              </a:rPr>
              <a:t>At each point, ask the owner which room they prefer</a:t>
            </a:r>
            <a:endParaRPr lang="en-US" sz="1600">
              <a:sym typeface="Wingdings" panose="05000000000000000000" pitchFamily="2" charset="2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C6ED04-864B-C07F-6E12-62FCBE531EA0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>
          <a:xfrm>
            <a:off x="7167832" y="5486401"/>
            <a:ext cx="2175507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5BAA3D-9BDD-DA5C-297C-9B31ED1C3C8F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7505290" y="4971994"/>
            <a:ext cx="1459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53853D-8F58-703B-FA9F-3CCBBED2F7FC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8370407" y="3970871"/>
            <a:ext cx="1373048" cy="1990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B564ED-55E1-D0A1-AA4A-4631CD03AC2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6706466" y="3970871"/>
            <a:ext cx="1371440" cy="201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4D0941-E137-15B2-36DB-5E4F8082CA49}"/>
              </a:ext>
            </a:extLst>
          </p:cNvPr>
          <p:cNvSpPr/>
          <p:nvPr/>
        </p:nvSpPr>
        <p:spPr>
          <a:xfrm>
            <a:off x="7276690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119DD0-C9E5-44E1-EC38-A4FFC972F7EF}"/>
              </a:ext>
            </a:extLst>
          </p:cNvPr>
          <p:cNvSpPr/>
          <p:nvPr/>
        </p:nvSpPr>
        <p:spPr>
          <a:xfrm>
            <a:off x="6939232" y="5372101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84763-BAC4-D513-A73D-28A1EB83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Rental Harmony Theorem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E06DFD-1104-EB38-CC15-562E7F1404E2}"/>
              </a:ext>
            </a:extLst>
          </p:cNvPr>
          <p:cNvSpPr/>
          <p:nvPr/>
        </p:nvSpPr>
        <p:spPr>
          <a:xfrm>
            <a:off x="8017327" y="3576120"/>
            <a:ext cx="413659" cy="4624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B7B70F-5981-7DFB-9E80-723E0FA1FF13}"/>
              </a:ext>
            </a:extLst>
          </p:cNvPr>
          <p:cNvSpPr/>
          <p:nvPr/>
        </p:nvSpPr>
        <p:spPr>
          <a:xfrm>
            <a:off x="6367328" y="5933534"/>
            <a:ext cx="397325" cy="3830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353CA-83E1-A28E-4607-42382BD84B32}"/>
              </a:ext>
            </a:extLst>
          </p:cNvPr>
          <p:cNvSpPr/>
          <p:nvPr/>
        </p:nvSpPr>
        <p:spPr>
          <a:xfrm>
            <a:off x="9682841" y="5900057"/>
            <a:ext cx="413901" cy="4165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DA559B-D2D5-E071-FD09-9114D186E323}"/>
              </a:ext>
            </a:extLst>
          </p:cNvPr>
          <p:cNvSpPr/>
          <p:nvPr/>
        </p:nvSpPr>
        <p:spPr>
          <a:xfrm>
            <a:off x="8590884" y="43487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BD4DE9-3815-3F79-E902-F40663E63B57}"/>
              </a:ext>
            </a:extLst>
          </p:cNvPr>
          <p:cNvSpPr/>
          <p:nvPr/>
        </p:nvSpPr>
        <p:spPr>
          <a:xfrm>
            <a:off x="7603672" y="436675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FE7349-EF89-7A9E-4FF3-AE34168EDA6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64653" y="6108321"/>
            <a:ext cx="2918188" cy="16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200A3FE-CA9E-BD22-E4E3-7868F4964BE5}"/>
              </a:ext>
            </a:extLst>
          </p:cNvPr>
          <p:cNvSpPr/>
          <p:nvPr/>
        </p:nvSpPr>
        <p:spPr>
          <a:xfrm>
            <a:off x="8964387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A96A31-88E8-7AC8-6DC1-44B9462255D0}"/>
              </a:ext>
            </a:extLst>
          </p:cNvPr>
          <p:cNvSpPr/>
          <p:nvPr/>
        </p:nvSpPr>
        <p:spPr>
          <a:xfrm>
            <a:off x="9343339" y="537748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BDAEF8-463E-1163-19B8-53A0A422F8E2}"/>
              </a:ext>
            </a:extLst>
          </p:cNvPr>
          <p:cNvSpPr/>
          <p:nvPr/>
        </p:nvSpPr>
        <p:spPr>
          <a:xfrm>
            <a:off x="7304319" y="601789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001590-3548-12A2-23D8-6627FB381BA7}"/>
              </a:ext>
            </a:extLst>
          </p:cNvPr>
          <p:cNvSpPr/>
          <p:nvPr/>
        </p:nvSpPr>
        <p:spPr>
          <a:xfrm>
            <a:off x="8022775" y="60310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330BC3-396D-F61F-656F-9147D04481E0}"/>
              </a:ext>
            </a:extLst>
          </p:cNvPr>
          <p:cNvSpPr/>
          <p:nvPr/>
        </p:nvSpPr>
        <p:spPr>
          <a:xfrm>
            <a:off x="8850089" y="6031096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BD0346-F8E9-8343-DE8E-BE13D9DC756A}"/>
              </a:ext>
            </a:extLst>
          </p:cNvPr>
          <p:cNvSpPr/>
          <p:nvPr/>
        </p:nvSpPr>
        <p:spPr>
          <a:xfrm>
            <a:off x="8061168" y="4864319"/>
            <a:ext cx="228596" cy="2032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C5ED10-FB10-DD3E-61B7-7E664984BD9F}"/>
              </a:ext>
            </a:extLst>
          </p:cNvPr>
          <p:cNvSpPr/>
          <p:nvPr/>
        </p:nvSpPr>
        <p:spPr>
          <a:xfrm>
            <a:off x="7603676" y="5375771"/>
            <a:ext cx="228596" cy="2032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ABBE8E-FB47-2DF2-96D9-4D475D5136F8}"/>
              </a:ext>
            </a:extLst>
          </p:cNvPr>
          <p:cNvSpPr/>
          <p:nvPr/>
        </p:nvSpPr>
        <p:spPr>
          <a:xfrm>
            <a:off x="8430991" y="5372101"/>
            <a:ext cx="228596" cy="2032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E35372-443D-CBF2-633C-A79A39D9D0FC}"/>
              </a:ext>
            </a:extLst>
          </p:cNvPr>
          <p:cNvCxnSpPr>
            <a:stCxn id="8" idx="6"/>
            <a:endCxn id="7" idx="2"/>
          </p:cNvCxnSpPr>
          <p:nvPr/>
        </p:nvCxnSpPr>
        <p:spPr>
          <a:xfrm flipV="1">
            <a:off x="7832272" y="4463096"/>
            <a:ext cx="758612" cy="17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73D863-C62E-1C86-BC23-901A4DFD4FF8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7134354" y="5567223"/>
            <a:ext cx="203443" cy="484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264A97-C57C-7223-0888-45FABC9D9796}"/>
              </a:ext>
            </a:extLst>
          </p:cNvPr>
          <p:cNvCxnSpPr>
            <a:cxnSpLocks/>
            <a:stCxn id="20" idx="3"/>
            <a:endCxn id="16" idx="7"/>
          </p:cNvCxnSpPr>
          <p:nvPr/>
        </p:nvCxnSpPr>
        <p:spPr>
          <a:xfrm flipH="1">
            <a:off x="7499441" y="5549288"/>
            <a:ext cx="137712" cy="50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B40B45-9700-EC0C-443F-370FBBC809E4}"/>
              </a:ext>
            </a:extLst>
          </p:cNvPr>
          <p:cNvCxnSpPr>
            <a:cxnSpLocks/>
            <a:stCxn id="21" idx="3"/>
            <a:endCxn id="17" idx="7"/>
          </p:cNvCxnSpPr>
          <p:nvPr/>
        </p:nvCxnSpPr>
        <p:spPr>
          <a:xfrm flipH="1">
            <a:off x="8217897" y="5545618"/>
            <a:ext cx="246571" cy="51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67B839-4228-BB63-7A3B-11E24C10D639}"/>
              </a:ext>
            </a:extLst>
          </p:cNvPr>
          <p:cNvCxnSpPr>
            <a:cxnSpLocks/>
            <a:stCxn id="20" idx="5"/>
            <a:endCxn id="17" idx="1"/>
          </p:cNvCxnSpPr>
          <p:nvPr/>
        </p:nvCxnSpPr>
        <p:spPr>
          <a:xfrm>
            <a:off x="7798795" y="5549288"/>
            <a:ext cx="257458" cy="51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7FE75B-5CD6-5893-95AE-6B3D73C7BEE5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8626110" y="5545618"/>
            <a:ext cx="257456" cy="515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BB9306-1D73-2DFC-B4E2-155F8DA6EE2A}"/>
              </a:ext>
            </a:extLst>
          </p:cNvPr>
          <p:cNvCxnSpPr>
            <a:cxnSpLocks/>
            <a:stCxn id="13" idx="3"/>
            <a:endCxn id="18" idx="7"/>
          </p:cNvCxnSpPr>
          <p:nvPr/>
        </p:nvCxnSpPr>
        <p:spPr>
          <a:xfrm flipH="1">
            <a:off x="9045208" y="5572609"/>
            <a:ext cx="331609" cy="48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323127-5AE3-45EE-1362-E569201B164A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7471812" y="5052816"/>
            <a:ext cx="165341" cy="352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5E6408-E5FF-ECBB-F425-5F5F691B96AA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7798795" y="5037836"/>
            <a:ext cx="295850" cy="367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5BD845-6167-ED1E-A1C3-B2D63B61B0A0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8256287" y="5037836"/>
            <a:ext cx="208181" cy="36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B7C969-9E86-A461-7444-AE1DA175285C}"/>
              </a:ext>
            </a:extLst>
          </p:cNvPr>
          <p:cNvCxnSpPr>
            <a:cxnSpLocks/>
            <a:stCxn id="12" idx="3"/>
            <a:endCxn id="21" idx="7"/>
          </p:cNvCxnSpPr>
          <p:nvPr/>
        </p:nvCxnSpPr>
        <p:spPr>
          <a:xfrm flipH="1">
            <a:off x="8626110" y="5052816"/>
            <a:ext cx="371755" cy="34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CAC52B-9DD8-D82F-BFA4-289ED02D827B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7798794" y="4561879"/>
            <a:ext cx="295851" cy="33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5D49BA-DB8A-46C4-D43A-68E4AB72A3C6}"/>
              </a:ext>
            </a:extLst>
          </p:cNvPr>
          <p:cNvCxnSpPr>
            <a:cxnSpLocks/>
            <a:stCxn id="7" idx="3"/>
            <a:endCxn id="19" idx="7"/>
          </p:cNvCxnSpPr>
          <p:nvPr/>
        </p:nvCxnSpPr>
        <p:spPr>
          <a:xfrm flipH="1">
            <a:off x="8256287" y="4543918"/>
            <a:ext cx="368075" cy="350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813013-5213-8F5B-4469-F22A93F370A2}"/>
              </a:ext>
            </a:extLst>
          </p:cNvPr>
          <p:cNvSpPr txBox="1"/>
          <p:nvPr/>
        </p:nvSpPr>
        <p:spPr>
          <a:xfrm>
            <a:off x="5161451" y="5600701"/>
            <a:ext cx="124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$3000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0C68C9-C264-7103-D67C-396B7EACCB89}"/>
              </a:ext>
            </a:extLst>
          </p:cNvPr>
          <p:cNvSpPr txBox="1"/>
          <p:nvPr/>
        </p:nvSpPr>
        <p:spPr>
          <a:xfrm>
            <a:off x="7601197" y="2615227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$3000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8E920E-7FC3-053F-D21F-0E15552404A4}"/>
              </a:ext>
            </a:extLst>
          </p:cNvPr>
          <p:cNvSpPr txBox="1"/>
          <p:nvPr/>
        </p:nvSpPr>
        <p:spPr>
          <a:xfrm>
            <a:off x="10096743" y="5683731"/>
            <a:ext cx="1460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$3000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BF4D94-9205-1657-8C81-A0960C8AB736}"/>
              </a:ext>
            </a:extLst>
          </p:cNvPr>
          <p:cNvSpPr txBox="1"/>
          <p:nvPr/>
        </p:nvSpPr>
        <p:spPr>
          <a:xfrm>
            <a:off x="1039408" y="4182091"/>
            <a:ext cx="5042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Note:</a:t>
            </a:r>
            <a:r>
              <a:rPr lang="en-US"/>
              <a:t> free rent assumption </a:t>
            </a:r>
            <a:r>
              <a:rPr lang="en-US">
                <a:sym typeface="Wingdings" panose="05000000000000000000" pitchFamily="2" charset="2"/>
              </a:rPr>
              <a:t> sides are monocolor!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2629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19FD-947E-C209-8316-B9281507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6" y="1588497"/>
            <a:ext cx="6644643" cy="4095233"/>
          </a:xfrm>
        </p:spPr>
        <p:txBody>
          <a:bodyPr>
            <a:normAutofit/>
          </a:bodyPr>
          <a:lstStyle/>
          <a:p>
            <a:r>
              <a:rPr lang="en-US" sz="2000" dirty="0"/>
              <a:t>The possible rent allocations can be arranged in a </a:t>
            </a:r>
            <a:r>
              <a:rPr lang="en-US" sz="2000" b="1"/>
              <a:t>triangle</a:t>
            </a:r>
            <a:r>
              <a:rPr lang="en-US" sz="2000"/>
              <a:t>.</a:t>
            </a:r>
          </a:p>
          <a:p>
            <a:r>
              <a:rPr lang="en-US" sz="2000"/>
              <a:t>Divide it into subtriangles, so that adjacent points differ by at most $1 rent for each room.</a:t>
            </a:r>
          </a:p>
          <a:p>
            <a:pPr lvl="1"/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(many more than pictured here)</a:t>
            </a:r>
          </a:p>
          <a:p>
            <a:r>
              <a:rPr lang="en-US" sz="2000"/>
              <a:t>Assign points to Alice/Bob/Charlie so that each subtriangle has points with all three owners.</a:t>
            </a:r>
          </a:p>
          <a:p>
            <a:r>
              <a:rPr lang="en-US" sz="2000">
                <a:sym typeface="Wingdings" panose="05000000000000000000" pitchFamily="2" charset="2"/>
              </a:rPr>
              <a:t>At each point, ask the owner which room they prefer</a:t>
            </a:r>
            <a:endParaRPr lang="en-US" sz="1600">
              <a:sym typeface="Wingdings" panose="05000000000000000000" pitchFamily="2" charset="2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C6ED04-864B-C07F-6E12-62FCBE531EA0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>
          <a:xfrm>
            <a:off x="7167832" y="5486401"/>
            <a:ext cx="2175507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5BAA3D-9BDD-DA5C-297C-9B31ED1C3C8F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7505290" y="4971994"/>
            <a:ext cx="1459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53853D-8F58-703B-FA9F-3CCBBED2F7FC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8370407" y="3970871"/>
            <a:ext cx="1373048" cy="1990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B564ED-55E1-D0A1-AA4A-4631CD03AC2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6706466" y="3970871"/>
            <a:ext cx="1371440" cy="201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4D0941-E137-15B2-36DB-5E4F8082CA49}"/>
              </a:ext>
            </a:extLst>
          </p:cNvPr>
          <p:cNvSpPr/>
          <p:nvPr/>
        </p:nvSpPr>
        <p:spPr>
          <a:xfrm>
            <a:off x="7276690" y="4857694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119DD0-C9E5-44E1-EC38-A4FFC972F7EF}"/>
              </a:ext>
            </a:extLst>
          </p:cNvPr>
          <p:cNvSpPr/>
          <p:nvPr/>
        </p:nvSpPr>
        <p:spPr>
          <a:xfrm>
            <a:off x="6939232" y="5372101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84763-BAC4-D513-A73D-28A1EB83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Rental Harmony Theorem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E06DFD-1104-EB38-CC15-562E7F1404E2}"/>
              </a:ext>
            </a:extLst>
          </p:cNvPr>
          <p:cNvSpPr/>
          <p:nvPr/>
        </p:nvSpPr>
        <p:spPr>
          <a:xfrm>
            <a:off x="8017327" y="3576120"/>
            <a:ext cx="413659" cy="4624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B7B70F-5981-7DFB-9E80-723E0FA1FF13}"/>
              </a:ext>
            </a:extLst>
          </p:cNvPr>
          <p:cNvSpPr/>
          <p:nvPr/>
        </p:nvSpPr>
        <p:spPr>
          <a:xfrm>
            <a:off x="6367328" y="5933534"/>
            <a:ext cx="397325" cy="3830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353CA-83E1-A28E-4607-42382BD84B32}"/>
              </a:ext>
            </a:extLst>
          </p:cNvPr>
          <p:cNvSpPr/>
          <p:nvPr/>
        </p:nvSpPr>
        <p:spPr>
          <a:xfrm>
            <a:off x="9682841" y="5900057"/>
            <a:ext cx="413901" cy="4165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DA559B-D2D5-E071-FD09-9114D186E323}"/>
              </a:ext>
            </a:extLst>
          </p:cNvPr>
          <p:cNvSpPr/>
          <p:nvPr/>
        </p:nvSpPr>
        <p:spPr>
          <a:xfrm>
            <a:off x="8590884" y="4348796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BD4DE9-3815-3F79-E902-F40663E63B57}"/>
              </a:ext>
            </a:extLst>
          </p:cNvPr>
          <p:cNvSpPr/>
          <p:nvPr/>
        </p:nvSpPr>
        <p:spPr>
          <a:xfrm>
            <a:off x="7603672" y="4366757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FE7349-EF89-7A9E-4FF3-AE34168EDA6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64653" y="6108321"/>
            <a:ext cx="2918188" cy="16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200A3FE-CA9E-BD22-E4E3-7868F4964BE5}"/>
              </a:ext>
            </a:extLst>
          </p:cNvPr>
          <p:cNvSpPr/>
          <p:nvPr/>
        </p:nvSpPr>
        <p:spPr>
          <a:xfrm>
            <a:off x="8964387" y="4857694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A96A31-88E8-7AC8-6DC1-44B9462255D0}"/>
              </a:ext>
            </a:extLst>
          </p:cNvPr>
          <p:cNvSpPr/>
          <p:nvPr/>
        </p:nvSpPr>
        <p:spPr>
          <a:xfrm>
            <a:off x="9343339" y="5377487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BDAEF8-463E-1163-19B8-53A0A422F8E2}"/>
              </a:ext>
            </a:extLst>
          </p:cNvPr>
          <p:cNvSpPr/>
          <p:nvPr/>
        </p:nvSpPr>
        <p:spPr>
          <a:xfrm>
            <a:off x="7304319" y="6017898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001590-3548-12A2-23D8-6627FB381BA7}"/>
              </a:ext>
            </a:extLst>
          </p:cNvPr>
          <p:cNvSpPr/>
          <p:nvPr/>
        </p:nvSpPr>
        <p:spPr>
          <a:xfrm>
            <a:off x="8022775" y="6031096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330BC3-396D-F61F-656F-9147D04481E0}"/>
              </a:ext>
            </a:extLst>
          </p:cNvPr>
          <p:cNvSpPr/>
          <p:nvPr/>
        </p:nvSpPr>
        <p:spPr>
          <a:xfrm>
            <a:off x="8850089" y="6031096"/>
            <a:ext cx="228596" cy="2032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BD0346-F8E9-8343-DE8E-BE13D9DC756A}"/>
              </a:ext>
            </a:extLst>
          </p:cNvPr>
          <p:cNvSpPr/>
          <p:nvPr/>
        </p:nvSpPr>
        <p:spPr>
          <a:xfrm>
            <a:off x="8061168" y="4864319"/>
            <a:ext cx="228596" cy="2032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C5ED10-FB10-DD3E-61B7-7E664984BD9F}"/>
              </a:ext>
            </a:extLst>
          </p:cNvPr>
          <p:cNvSpPr/>
          <p:nvPr/>
        </p:nvSpPr>
        <p:spPr>
          <a:xfrm>
            <a:off x="7603676" y="5375771"/>
            <a:ext cx="228596" cy="2032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ABBE8E-FB47-2DF2-96D9-4D475D5136F8}"/>
              </a:ext>
            </a:extLst>
          </p:cNvPr>
          <p:cNvSpPr/>
          <p:nvPr/>
        </p:nvSpPr>
        <p:spPr>
          <a:xfrm>
            <a:off x="8430991" y="5372101"/>
            <a:ext cx="228596" cy="2032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E35372-443D-CBF2-633C-A79A39D9D0FC}"/>
              </a:ext>
            </a:extLst>
          </p:cNvPr>
          <p:cNvCxnSpPr>
            <a:stCxn id="8" idx="6"/>
            <a:endCxn id="7" idx="2"/>
          </p:cNvCxnSpPr>
          <p:nvPr/>
        </p:nvCxnSpPr>
        <p:spPr>
          <a:xfrm flipV="1">
            <a:off x="7832272" y="4463096"/>
            <a:ext cx="758612" cy="17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73D863-C62E-1C86-BC23-901A4DFD4FF8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7134354" y="5567223"/>
            <a:ext cx="203443" cy="484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264A97-C57C-7223-0888-45FABC9D9796}"/>
              </a:ext>
            </a:extLst>
          </p:cNvPr>
          <p:cNvCxnSpPr>
            <a:cxnSpLocks/>
            <a:stCxn id="20" idx="3"/>
            <a:endCxn id="16" idx="7"/>
          </p:cNvCxnSpPr>
          <p:nvPr/>
        </p:nvCxnSpPr>
        <p:spPr>
          <a:xfrm flipH="1">
            <a:off x="7499441" y="5549288"/>
            <a:ext cx="137712" cy="50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B40B45-9700-EC0C-443F-370FBBC809E4}"/>
              </a:ext>
            </a:extLst>
          </p:cNvPr>
          <p:cNvCxnSpPr>
            <a:cxnSpLocks/>
            <a:stCxn id="21" idx="3"/>
            <a:endCxn id="17" idx="7"/>
          </p:cNvCxnSpPr>
          <p:nvPr/>
        </p:nvCxnSpPr>
        <p:spPr>
          <a:xfrm flipH="1">
            <a:off x="8217897" y="5545618"/>
            <a:ext cx="246571" cy="51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67B839-4228-BB63-7A3B-11E24C10D639}"/>
              </a:ext>
            </a:extLst>
          </p:cNvPr>
          <p:cNvCxnSpPr>
            <a:cxnSpLocks/>
            <a:stCxn id="20" idx="5"/>
            <a:endCxn id="17" idx="1"/>
          </p:cNvCxnSpPr>
          <p:nvPr/>
        </p:nvCxnSpPr>
        <p:spPr>
          <a:xfrm>
            <a:off x="7798795" y="5549288"/>
            <a:ext cx="257458" cy="51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7FE75B-5CD6-5893-95AE-6B3D73C7BEE5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8626110" y="5545618"/>
            <a:ext cx="257456" cy="515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BB9306-1D73-2DFC-B4E2-155F8DA6EE2A}"/>
              </a:ext>
            </a:extLst>
          </p:cNvPr>
          <p:cNvCxnSpPr>
            <a:cxnSpLocks/>
            <a:stCxn id="13" idx="3"/>
            <a:endCxn id="18" idx="7"/>
          </p:cNvCxnSpPr>
          <p:nvPr/>
        </p:nvCxnSpPr>
        <p:spPr>
          <a:xfrm flipH="1">
            <a:off x="9045208" y="5572609"/>
            <a:ext cx="331609" cy="48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323127-5AE3-45EE-1362-E569201B164A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7471812" y="5052816"/>
            <a:ext cx="165341" cy="352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5E6408-E5FF-ECBB-F425-5F5F691B96AA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7798795" y="5037836"/>
            <a:ext cx="295850" cy="367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5BD845-6167-ED1E-A1C3-B2D63B61B0A0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8256287" y="5037836"/>
            <a:ext cx="208181" cy="36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B7C969-9E86-A461-7444-AE1DA175285C}"/>
              </a:ext>
            </a:extLst>
          </p:cNvPr>
          <p:cNvCxnSpPr>
            <a:cxnSpLocks/>
            <a:stCxn id="12" idx="3"/>
            <a:endCxn id="21" idx="7"/>
          </p:cNvCxnSpPr>
          <p:nvPr/>
        </p:nvCxnSpPr>
        <p:spPr>
          <a:xfrm flipH="1">
            <a:off x="8626110" y="5052816"/>
            <a:ext cx="371755" cy="34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CAC52B-9DD8-D82F-BFA4-289ED02D827B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7798794" y="4561879"/>
            <a:ext cx="295851" cy="33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5D49BA-DB8A-46C4-D43A-68E4AB72A3C6}"/>
              </a:ext>
            </a:extLst>
          </p:cNvPr>
          <p:cNvCxnSpPr>
            <a:cxnSpLocks/>
            <a:stCxn id="7" idx="3"/>
            <a:endCxn id="19" idx="7"/>
          </p:cNvCxnSpPr>
          <p:nvPr/>
        </p:nvCxnSpPr>
        <p:spPr>
          <a:xfrm flipH="1">
            <a:off x="8256287" y="4543918"/>
            <a:ext cx="368075" cy="350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813013-5213-8F5B-4469-F22A93F370A2}"/>
              </a:ext>
            </a:extLst>
          </p:cNvPr>
          <p:cNvSpPr txBox="1"/>
          <p:nvPr/>
        </p:nvSpPr>
        <p:spPr>
          <a:xfrm>
            <a:off x="5161451" y="5600701"/>
            <a:ext cx="124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$3000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0C68C9-C264-7103-D67C-396B7EACCB89}"/>
              </a:ext>
            </a:extLst>
          </p:cNvPr>
          <p:cNvSpPr txBox="1"/>
          <p:nvPr/>
        </p:nvSpPr>
        <p:spPr>
          <a:xfrm>
            <a:off x="7601197" y="2615227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$3000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8E920E-7FC3-053F-D21F-0E15552404A4}"/>
              </a:ext>
            </a:extLst>
          </p:cNvPr>
          <p:cNvSpPr txBox="1"/>
          <p:nvPr/>
        </p:nvSpPr>
        <p:spPr>
          <a:xfrm>
            <a:off x="10096743" y="5683731"/>
            <a:ext cx="1460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$3000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BF4D94-9205-1657-8C81-A0960C8AB736}"/>
              </a:ext>
            </a:extLst>
          </p:cNvPr>
          <p:cNvSpPr txBox="1"/>
          <p:nvPr/>
        </p:nvSpPr>
        <p:spPr>
          <a:xfrm>
            <a:off x="1039408" y="4182091"/>
            <a:ext cx="5042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Note:</a:t>
            </a:r>
            <a:r>
              <a:rPr lang="en-US"/>
              <a:t> free rent assumption </a:t>
            </a:r>
            <a:r>
              <a:rPr lang="en-US">
                <a:sym typeface="Wingdings" panose="05000000000000000000" pitchFamily="2" charset="2"/>
              </a:rPr>
              <a:t> sides are monocolor!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86153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19FD-947E-C209-8316-B9281507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6" y="1588497"/>
            <a:ext cx="6644643" cy="4095233"/>
          </a:xfrm>
        </p:spPr>
        <p:txBody>
          <a:bodyPr>
            <a:normAutofit/>
          </a:bodyPr>
          <a:lstStyle/>
          <a:p>
            <a:r>
              <a:rPr lang="en-US" sz="2000" dirty="0"/>
              <a:t>The possible rent allocations can be arranged in a </a:t>
            </a:r>
            <a:r>
              <a:rPr lang="en-US" sz="2000" b="1"/>
              <a:t>triangle</a:t>
            </a:r>
            <a:r>
              <a:rPr lang="en-US" sz="2000"/>
              <a:t>.</a:t>
            </a:r>
          </a:p>
          <a:p>
            <a:r>
              <a:rPr lang="en-US" sz="2000"/>
              <a:t>Divide it into subtriangles, so that adjacent points differ by at most $1 rent for each room.</a:t>
            </a:r>
          </a:p>
          <a:p>
            <a:pPr lvl="1"/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(many more than pictured here)</a:t>
            </a:r>
          </a:p>
          <a:p>
            <a:r>
              <a:rPr lang="en-US" sz="2000"/>
              <a:t>Assign points to Alice/Bob/Charlie so that each subtriangle has points with all three owners.</a:t>
            </a:r>
          </a:p>
          <a:p>
            <a:r>
              <a:rPr lang="en-US" sz="2000">
                <a:sym typeface="Wingdings" panose="05000000000000000000" pitchFamily="2" charset="2"/>
              </a:rPr>
              <a:t>At each point, ask the owner which room they prefer</a:t>
            </a:r>
            <a:endParaRPr lang="en-US" sz="1600">
              <a:sym typeface="Wingdings" panose="05000000000000000000" pitchFamily="2" charset="2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C6ED04-864B-C07F-6E12-62FCBE531EA0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>
          <a:xfrm>
            <a:off x="7167832" y="5486401"/>
            <a:ext cx="2175507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5BAA3D-9BDD-DA5C-297C-9B31ED1C3C8F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7505290" y="4971994"/>
            <a:ext cx="1459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53853D-8F58-703B-FA9F-3CCBBED2F7FC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8786006" y="4543918"/>
            <a:ext cx="590811" cy="8670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B564ED-55E1-D0A1-AA4A-4631CD03AC22}"/>
              </a:ext>
            </a:extLst>
          </p:cNvPr>
          <p:cNvCxnSpPr>
            <a:cxnSpLocks/>
            <a:stCxn id="8" idx="3"/>
            <a:endCxn id="15" idx="7"/>
          </p:cNvCxnSpPr>
          <p:nvPr/>
        </p:nvCxnSpPr>
        <p:spPr>
          <a:xfrm flipH="1">
            <a:off x="7134354" y="4561879"/>
            <a:ext cx="502796" cy="843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4D0941-E137-15B2-36DB-5E4F8082CA49}"/>
              </a:ext>
            </a:extLst>
          </p:cNvPr>
          <p:cNvSpPr/>
          <p:nvPr/>
        </p:nvSpPr>
        <p:spPr>
          <a:xfrm>
            <a:off x="7276690" y="4857694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119DD0-C9E5-44E1-EC38-A4FFC972F7EF}"/>
              </a:ext>
            </a:extLst>
          </p:cNvPr>
          <p:cNvSpPr/>
          <p:nvPr/>
        </p:nvSpPr>
        <p:spPr>
          <a:xfrm>
            <a:off x="6939232" y="5372101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84763-BAC4-D513-A73D-28A1EB83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Rental Harmony Theorem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DA559B-D2D5-E071-FD09-9114D186E323}"/>
              </a:ext>
            </a:extLst>
          </p:cNvPr>
          <p:cNvSpPr/>
          <p:nvPr/>
        </p:nvSpPr>
        <p:spPr>
          <a:xfrm>
            <a:off x="8590884" y="4348796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BD4DE9-3815-3F79-E902-F40663E63B57}"/>
              </a:ext>
            </a:extLst>
          </p:cNvPr>
          <p:cNvSpPr/>
          <p:nvPr/>
        </p:nvSpPr>
        <p:spPr>
          <a:xfrm>
            <a:off x="7603672" y="4366757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FE7349-EF89-7A9E-4FF3-AE34168EDA67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7532919" y="6132198"/>
            <a:ext cx="1317170" cy="5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200A3FE-CA9E-BD22-E4E3-7868F4964BE5}"/>
              </a:ext>
            </a:extLst>
          </p:cNvPr>
          <p:cNvSpPr/>
          <p:nvPr/>
        </p:nvSpPr>
        <p:spPr>
          <a:xfrm>
            <a:off x="8964387" y="4857694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A96A31-88E8-7AC8-6DC1-44B9462255D0}"/>
              </a:ext>
            </a:extLst>
          </p:cNvPr>
          <p:cNvSpPr/>
          <p:nvPr/>
        </p:nvSpPr>
        <p:spPr>
          <a:xfrm>
            <a:off x="9343339" y="5377487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BDAEF8-463E-1163-19B8-53A0A422F8E2}"/>
              </a:ext>
            </a:extLst>
          </p:cNvPr>
          <p:cNvSpPr/>
          <p:nvPr/>
        </p:nvSpPr>
        <p:spPr>
          <a:xfrm>
            <a:off x="7304319" y="6017898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001590-3548-12A2-23D8-6627FB381BA7}"/>
              </a:ext>
            </a:extLst>
          </p:cNvPr>
          <p:cNvSpPr/>
          <p:nvPr/>
        </p:nvSpPr>
        <p:spPr>
          <a:xfrm>
            <a:off x="8022775" y="6031096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330BC3-396D-F61F-656F-9147D04481E0}"/>
              </a:ext>
            </a:extLst>
          </p:cNvPr>
          <p:cNvSpPr/>
          <p:nvPr/>
        </p:nvSpPr>
        <p:spPr>
          <a:xfrm>
            <a:off x="8850089" y="6031096"/>
            <a:ext cx="228596" cy="2032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BD0346-F8E9-8343-DE8E-BE13D9DC756A}"/>
              </a:ext>
            </a:extLst>
          </p:cNvPr>
          <p:cNvSpPr/>
          <p:nvPr/>
        </p:nvSpPr>
        <p:spPr>
          <a:xfrm>
            <a:off x="8061168" y="4864319"/>
            <a:ext cx="228596" cy="2032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C5ED10-FB10-DD3E-61B7-7E664984BD9F}"/>
              </a:ext>
            </a:extLst>
          </p:cNvPr>
          <p:cNvSpPr/>
          <p:nvPr/>
        </p:nvSpPr>
        <p:spPr>
          <a:xfrm>
            <a:off x="7603676" y="5375771"/>
            <a:ext cx="228596" cy="2032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ABBE8E-FB47-2DF2-96D9-4D475D5136F8}"/>
              </a:ext>
            </a:extLst>
          </p:cNvPr>
          <p:cNvSpPr/>
          <p:nvPr/>
        </p:nvSpPr>
        <p:spPr>
          <a:xfrm>
            <a:off x="8430991" y="5372101"/>
            <a:ext cx="228596" cy="2032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E35372-443D-CBF2-633C-A79A39D9D0FC}"/>
              </a:ext>
            </a:extLst>
          </p:cNvPr>
          <p:cNvCxnSpPr>
            <a:stCxn id="8" idx="6"/>
            <a:endCxn id="7" idx="2"/>
          </p:cNvCxnSpPr>
          <p:nvPr/>
        </p:nvCxnSpPr>
        <p:spPr>
          <a:xfrm flipV="1">
            <a:off x="7832272" y="4463096"/>
            <a:ext cx="758612" cy="17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73D863-C62E-1C86-BC23-901A4DFD4FF8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7134354" y="5567223"/>
            <a:ext cx="203443" cy="484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264A97-C57C-7223-0888-45FABC9D9796}"/>
              </a:ext>
            </a:extLst>
          </p:cNvPr>
          <p:cNvCxnSpPr>
            <a:cxnSpLocks/>
            <a:stCxn id="20" idx="3"/>
            <a:endCxn id="16" idx="7"/>
          </p:cNvCxnSpPr>
          <p:nvPr/>
        </p:nvCxnSpPr>
        <p:spPr>
          <a:xfrm flipH="1">
            <a:off x="7499441" y="5549288"/>
            <a:ext cx="137712" cy="50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B40B45-9700-EC0C-443F-370FBBC809E4}"/>
              </a:ext>
            </a:extLst>
          </p:cNvPr>
          <p:cNvCxnSpPr>
            <a:cxnSpLocks/>
            <a:stCxn id="21" idx="3"/>
            <a:endCxn id="17" idx="7"/>
          </p:cNvCxnSpPr>
          <p:nvPr/>
        </p:nvCxnSpPr>
        <p:spPr>
          <a:xfrm flipH="1">
            <a:off x="8217897" y="5545618"/>
            <a:ext cx="246571" cy="51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67B839-4228-BB63-7A3B-11E24C10D639}"/>
              </a:ext>
            </a:extLst>
          </p:cNvPr>
          <p:cNvCxnSpPr>
            <a:cxnSpLocks/>
            <a:stCxn id="20" idx="5"/>
            <a:endCxn id="17" idx="1"/>
          </p:cNvCxnSpPr>
          <p:nvPr/>
        </p:nvCxnSpPr>
        <p:spPr>
          <a:xfrm>
            <a:off x="7798795" y="5549288"/>
            <a:ext cx="257458" cy="51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7FE75B-5CD6-5893-95AE-6B3D73C7BEE5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8626110" y="5545618"/>
            <a:ext cx="257456" cy="515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BB9306-1D73-2DFC-B4E2-155F8DA6EE2A}"/>
              </a:ext>
            </a:extLst>
          </p:cNvPr>
          <p:cNvCxnSpPr>
            <a:cxnSpLocks/>
            <a:stCxn id="13" idx="3"/>
            <a:endCxn id="18" idx="7"/>
          </p:cNvCxnSpPr>
          <p:nvPr/>
        </p:nvCxnSpPr>
        <p:spPr>
          <a:xfrm flipH="1">
            <a:off x="9045208" y="5572609"/>
            <a:ext cx="331609" cy="48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323127-5AE3-45EE-1362-E569201B164A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7471812" y="5052816"/>
            <a:ext cx="165341" cy="352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5E6408-E5FF-ECBB-F425-5F5F691B96AA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7798795" y="5037836"/>
            <a:ext cx="295850" cy="367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5BD845-6167-ED1E-A1C3-B2D63B61B0A0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8256287" y="5037836"/>
            <a:ext cx="208181" cy="36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B7C969-9E86-A461-7444-AE1DA175285C}"/>
              </a:ext>
            </a:extLst>
          </p:cNvPr>
          <p:cNvCxnSpPr>
            <a:cxnSpLocks/>
            <a:stCxn id="12" idx="3"/>
            <a:endCxn id="21" idx="7"/>
          </p:cNvCxnSpPr>
          <p:nvPr/>
        </p:nvCxnSpPr>
        <p:spPr>
          <a:xfrm flipH="1">
            <a:off x="8626110" y="5052816"/>
            <a:ext cx="371755" cy="34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CAC52B-9DD8-D82F-BFA4-289ED02D827B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7798794" y="4561879"/>
            <a:ext cx="295851" cy="33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5D49BA-DB8A-46C4-D43A-68E4AB72A3C6}"/>
              </a:ext>
            </a:extLst>
          </p:cNvPr>
          <p:cNvCxnSpPr>
            <a:cxnSpLocks/>
            <a:stCxn id="7" idx="3"/>
            <a:endCxn id="19" idx="7"/>
          </p:cNvCxnSpPr>
          <p:nvPr/>
        </p:nvCxnSpPr>
        <p:spPr>
          <a:xfrm flipH="1">
            <a:off x="8256287" y="4543918"/>
            <a:ext cx="368075" cy="350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BF4D94-9205-1657-8C81-A0960C8AB736}"/>
              </a:ext>
            </a:extLst>
          </p:cNvPr>
          <p:cNvSpPr txBox="1"/>
          <p:nvPr/>
        </p:nvSpPr>
        <p:spPr>
          <a:xfrm>
            <a:off x="1039408" y="4182091"/>
            <a:ext cx="5042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Note:</a:t>
            </a:r>
            <a:r>
              <a:rPr lang="en-US"/>
              <a:t> free rent assumption </a:t>
            </a:r>
            <a:r>
              <a:rPr lang="en-US">
                <a:sym typeface="Wingdings" panose="05000000000000000000" pitchFamily="2" charset="2"/>
              </a:rPr>
              <a:t> sides are monocolor!</a:t>
            </a:r>
            <a:endParaRPr lang="en-US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29FAA4-FD8D-3E25-DFFB-83D701B044FD}"/>
              </a:ext>
            </a:extLst>
          </p:cNvPr>
          <p:cNvSpPr txBox="1"/>
          <p:nvPr/>
        </p:nvSpPr>
        <p:spPr>
          <a:xfrm>
            <a:off x="818562" y="4709078"/>
            <a:ext cx="5275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Trick: ignore the corner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there is exactly one external edge for each color-pair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a gateway (say </a:t>
            </a:r>
            <a:r>
              <a:rPr lang="en-US" b="1" dirty="0">
                <a:solidFill>
                  <a:srgbClr val="C00000"/>
                </a:solidFill>
              </a:rPr>
              <a:t>red</a:t>
            </a:r>
            <a:r>
              <a:rPr lang="en-US" dirty="0"/>
              <a:t>-</a:t>
            </a:r>
            <a:r>
              <a:rPr lang="en-US" b="1" dirty="0">
                <a:solidFill>
                  <a:schemeClr val="accent1"/>
                </a:solidFill>
              </a:rPr>
              <a:t>blue</a:t>
            </a:r>
            <a:r>
              <a:rPr lang="en-US" dirty="0"/>
              <a:t>) and start walking.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used the only external gateway, so the path must end in a 3-colored triangle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fair allocation (up to $1)!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B42D34-4D45-18F5-54F9-721D58DB2AE7}"/>
              </a:ext>
            </a:extLst>
          </p:cNvPr>
          <p:cNvCxnSpPr/>
          <p:nvPr/>
        </p:nvCxnSpPr>
        <p:spPr>
          <a:xfrm flipH="1" flipV="1">
            <a:off x="8964387" y="5683730"/>
            <a:ext cx="412430" cy="2372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0CEF16-F81E-82B4-AA1F-90C80AA951D5}"/>
              </a:ext>
            </a:extLst>
          </p:cNvPr>
          <p:cNvCxnSpPr>
            <a:cxnSpLocks/>
          </p:cNvCxnSpPr>
          <p:nvPr/>
        </p:nvCxnSpPr>
        <p:spPr>
          <a:xfrm flipV="1">
            <a:off x="8907238" y="5293373"/>
            <a:ext cx="84459" cy="43136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A0906B-339B-49C0-FC38-2B8F491DE9AA}"/>
              </a:ext>
            </a:extLst>
          </p:cNvPr>
          <p:cNvCxnSpPr>
            <a:cxnSpLocks/>
          </p:cNvCxnSpPr>
          <p:nvPr/>
        </p:nvCxnSpPr>
        <p:spPr>
          <a:xfrm flipH="1" flipV="1">
            <a:off x="8615049" y="5086294"/>
            <a:ext cx="390012" cy="21791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65DB38B-CF4E-6716-ACED-FD58821F3870}"/>
              </a:ext>
            </a:extLst>
          </p:cNvPr>
          <p:cNvCxnSpPr>
            <a:cxnSpLocks/>
          </p:cNvCxnSpPr>
          <p:nvPr/>
        </p:nvCxnSpPr>
        <p:spPr>
          <a:xfrm flipH="1">
            <a:off x="8137075" y="5121202"/>
            <a:ext cx="447950" cy="18300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DBACAA-0E10-055A-6E4F-6A3FA56E55DF}"/>
              </a:ext>
            </a:extLst>
          </p:cNvPr>
          <p:cNvCxnSpPr>
            <a:cxnSpLocks/>
          </p:cNvCxnSpPr>
          <p:nvPr/>
        </p:nvCxnSpPr>
        <p:spPr>
          <a:xfrm flipH="1" flipV="1">
            <a:off x="7712534" y="5167117"/>
            <a:ext cx="420858" cy="17981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3620513D-06C2-0F10-D457-16A6EB4EFEDB}"/>
              </a:ext>
            </a:extLst>
          </p:cNvPr>
          <p:cNvSpPr/>
          <p:nvPr/>
        </p:nvSpPr>
        <p:spPr>
          <a:xfrm>
            <a:off x="7627850" y="5015099"/>
            <a:ext cx="225727" cy="22860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6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95FE-E0B0-27A8-97C1-80DBBF3E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Mechanism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F30EA-BB2D-17A1-CC5D-56265E68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Rental Harmony Theorem is an example of </a:t>
            </a:r>
            <a:r>
              <a:rPr lang="en-US" b="1" dirty="0">
                <a:solidFill>
                  <a:schemeClr val="accent1"/>
                </a:solidFill>
              </a:rPr>
              <a:t>mechanism design</a:t>
            </a:r>
            <a:r>
              <a:rPr lang="en-US" dirty="0"/>
              <a:t>, a modern field on the boundary of computer science, economics (game theory), and law.</a:t>
            </a:r>
          </a:p>
          <a:p>
            <a:endParaRPr lang="en-US" dirty="0"/>
          </a:p>
          <a:p>
            <a:r>
              <a:rPr lang="en-US" dirty="0"/>
              <a:t>The goal is to write </a:t>
            </a:r>
            <a:r>
              <a:rPr lang="en-US" b="1" dirty="0"/>
              <a:t>algorithms</a:t>
            </a:r>
            <a:r>
              <a:rPr lang="en-US" dirty="0"/>
              <a:t> that set prices, allocate resources, write contracts, etc. in a way that is provably </a:t>
            </a:r>
            <a:r>
              <a:rPr lang="en-US" b="1" dirty="0">
                <a:solidFill>
                  <a:srgbClr val="C00000"/>
                </a:solidFill>
              </a:rPr>
              <a:t>“fair.”</a:t>
            </a:r>
          </a:p>
          <a:p>
            <a:pPr lvl="1"/>
            <a:r>
              <a:rPr lang="en-US" dirty="0"/>
              <a:t>Definition of “fair” changes in context – this one was called “envy-freeness”</a:t>
            </a:r>
          </a:p>
          <a:p>
            <a:pPr lvl="1"/>
            <a:endParaRPr lang="en-US" dirty="0"/>
          </a:p>
          <a:p>
            <a:r>
              <a:rPr lang="en-US" dirty="0"/>
              <a:t>More on mechanism design in EECS 477, or in Econ/SI departments</a:t>
            </a:r>
          </a:p>
        </p:txBody>
      </p:sp>
    </p:spTree>
    <p:extLst>
      <p:ext uri="{BB962C8B-B14F-4D97-AF65-F5344CB8AC3E}">
        <p14:creationId xmlns:p14="http://schemas.microsoft.com/office/powerpoint/2010/main" val="302462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D312-DAC2-0752-B119-13AB5CD1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Warmup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A43F-D604-44E7-C62A-0B351898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Place points on a line segment, and color each point either </a:t>
            </a:r>
            <a:r>
              <a:rPr lang="en-US" b="1" dirty="0">
                <a:solidFill>
                  <a:srgbClr val="C00000"/>
                </a:solidFill>
              </a:rPr>
              <a:t>red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1"/>
                </a:solidFill>
              </a:rPr>
              <a:t>blue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b="1" dirty="0"/>
              <a:t>Only Rule</a:t>
            </a:r>
            <a:r>
              <a:rPr lang="en-US" dirty="0"/>
              <a:t>: points at either end must be differently colored.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B6FD88-3833-0318-0369-1E5274ADB49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51858" y="3712031"/>
            <a:ext cx="9557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A082D2A-D958-BD11-705D-68E06A17944A}"/>
              </a:ext>
            </a:extLst>
          </p:cNvPr>
          <p:cNvSpPr/>
          <p:nvPr/>
        </p:nvSpPr>
        <p:spPr>
          <a:xfrm>
            <a:off x="838200" y="3516089"/>
            <a:ext cx="413658" cy="3918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5F7DB0-8213-E637-2015-395BB0454171}"/>
              </a:ext>
            </a:extLst>
          </p:cNvPr>
          <p:cNvSpPr/>
          <p:nvPr/>
        </p:nvSpPr>
        <p:spPr>
          <a:xfrm>
            <a:off x="10798629" y="3516089"/>
            <a:ext cx="413658" cy="3918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F443A8-826C-51D6-7BE0-8AD4AFDB7A34}"/>
              </a:ext>
            </a:extLst>
          </p:cNvPr>
          <p:cNvSpPr/>
          <p:nvPr/>
        </p:nvSpPr>
        <p:spPr>
          <a:xfrm>
            <a:off x="8915406" y="3505202"/>
            <a:ext cx="413658" cy="3918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F1AF77-BA5B-7E4E-58AB-6E08447C93FB}"/>
              </a:ext>
            </a:extLst>
          </p:cNvPr>
          <p:cNvSpPr/>
          <p:nvPr/>
        </p:nvSpPr>
        <p:spPr>
          <a:xfrm>
            <a:off x="6727378" y="3516089"/>
            <a:ext cx="413658" cy="3918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F450C8-E0AD-4AE5-B1E0-34ABD92212CA}"/>
              </a:ext>
            </a:extLst>
          </p:cNvPr>
          <p:cNvSpPr/>
          <p:nvPr/>
        </p:nvSpPr>
        <p:spPr>
          <a:xfrm>
            <a:off x="4441374" y="3505202"/>
            <a:ext cx="413658" cy="3918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E471CB-F236-E95A-D1F5-95ED249D689F}"/>
              </a:ext>
            </a:extLst>
          </p:cNvPr>
          <p:cNvSpPr/>
          <p:nvPr/>
        </p:nvSpPr>
        <p:spPr>
          <a:xfrm>
            <a:off x="2569028" y="3505202"/>
            <a:ext cx="413658" cy="3918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1FF92-D3C1-913E-4AA9-4EBBDA879458}"/>
              </a:ext>
            </a:extLst>
          </p:cNvPr>
          <p:cNvSpPr txBox="1"/>
          <p:nvPr/>
        </p:nvSpPr>
        <p:spPr>
          <a:xfrm>
            <a:off x="1107034" y="4454767"/>
            <a:ext cx="9977931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Theorem</a:t>
            </a:r>
            <a:r>
              <a:rPr lang="en-US" sz="2800" b="1" dirty="0"/>
              <a:t>:</a:t>
            </a:r>
            <a:endParaRPr lang="en-US" sz="2800" dirty="0"/>
          </a:p>
          <a:p>
            <a:pPr algn="ctr"/>
            <a:r>
              <a:rPr lang="en-US" sz="2800" dirty="0"/>
              <a:t>There exists a pair of </a:t>
            </a:r>
            <a:r>
              <a:rPr lang="en-US" sz="2800" b="1" dirty="0"/>
              <a:t>adjacent</a:t>
            </a:r>
            <a:r>
              <a:rPr lang="en-US" sz="2800" dirty="0"/>
              <a:t> points that are differently-colored.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In fact, there are an </a:t>
            </a:r>
            <a:r>
              <a:rPr lang="en-US" sz="2800" b="1" dirty="0"/>
              <a:t>odd number</a:t>
            </a:r>
            <a:r>
              <a:rPr lang="en-US" sz="2800" dirty="0"/>
              <a:t> of such pairs.</a:t>
            </a: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809F6858-5C6A-1170-88AE-92BC52ADA5FF}"/>
              </a:ext>
            </a:extLst>
          </p:cNvPr>
          <p:cNvSpPr/>
          <p:nvPr/>
        </p:nvSpPr>
        <p:spPr>
          <a:xfrm>
            <a:off x="3374582" y="3073965"/>
            <a:ext cx="566058" cy="53339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2585C5F3-B664-148A-BBE9-9376356C1F9D}"/>
              </a:ext>
            </a:extLst>
          </p:cNvPr>
          <p:cNvSpPr/>
          <p:nvPr/>
        </p:nvSpPr>
        <p:spPr>
          <a:xfrm>
            <a:off x="9780817" y="3106737"/>
            <a:ext cx="566058" cy="53339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0D80BDDB-9954-3347-82C8-9AA2162F51A0}"/>
              </a:ext>
            </a:extLst>
          </p:cNvPr>
          <p:cNvSpPr/>
          <p:nvPr/>
        </p:nvSpPr>
        <p:spPr>
          <a:xfrm>
            <a:off x="7717985" y="3080662"/>
            <a:ext cx="566058" cy="53339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0652-E1B7-088E-1FD5-454E00DD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Sperner’s</a:t>
            </a:r>
            <a:r>
              <a:rPr lang="en-US" dirty="0"/>
              <a:t> Lemma </a:t>
            </a:r>
            <a:r>
              <a:rPr lang="en-US" sz="2800" dirty="0"/>
              <a:t>is the generalization to 2d and beyond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FC8E52-B0BF-9FD3-DDFF-2847E4B30F97}"/>
              </a:ext>
            </a:extLst>
          </p:cNvPr>
          <p:cNvSpPr txBox="1">
            <a:spLocks/>
          </p:cNvSpPr>
          <p:nvPr/>
        </p:nvSpPr>
        <p:spPr>
          <a:xfrm>
            <a:off x="838200" y="1542596"/>
            <a:ext cx="10515600" cy="2169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Place points to subdivide a </a:t>
            </a:r>
            <a:r>
              <a:rPr lang="en-US" b="1" dirty="0"/>
              <a:t>big triangle</a:t>
            </a:r>
            <a:r>
              <a:rPr lang="en-US" dirty="0"/>
              <a:t> into </a:t>
            </a:r>
            <a:r>
              <a:rPr lang="en-US" b="1" dirty="0"/>
              <a:t>smaller triangles</a:t>
            </a:r>
            <a:r>
              <a:rPr lang="en-US" dirty="0"/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F96D9F-F489-87C4-604D-29DFBD8EF352}"/>
              </a:ext>
            </a:extLst>
          </p:cNvPr>
          <p:cNvSpPr/>
          <p:nvPr/>
        </p:nvSpPr>
        <p:spPr>
          <a:xfrm>
            <a:off x="5981700" y="389708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42985E-52DE-CD12-42C3-0DEFF1114233}"/>
              </a:ext>
            </a:extLst>
          </p:cNvPr>
          <p:cNvSpPr/>
          <p:nvPr/>
        </p:nvSpPr>
        <p:spPr>
          <a:xfrm>
            <a:off x="4500425" y="602062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70A3-55B8-CB83-16C4-36175DB446C7}"/>
              </a:ext>
            </a:extLst>
          </p:cNvPr>
          <p:cNvSpPr/>
          <p:nvPr/>
        </p:nvSpPr>
        <p:spPr>
          <a:xfrm>
            <a:off x="7647214" y="598714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A5B962-AC13-B44C-3CCD-0143056D58B6}"/>
              </a:ext>
            </a:extLst>
          </p:cNvPr>
          <p:cNvSpPr/>
          <p:nvPr/>
        </p:nvSpPr>
        <p:spPr>
          <a:xfrm>
            <a:off x="6395359" y="445384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1F19C4-B8F9-A2EB-317C-995373BF2AAF}"/>
              </a:ext>
            </a:extLst>
          </p:cNvPr>
          <p:cNvSpPr/>
          <p:nvPr/>
        </p:nvSpPr>
        <p:spPr>
          <a:xfrm>
            <a:off x="5568044" y="445384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A62B3F-0A89-BF9D-DAC3-94A043FE9DF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4695547" y="4092207"/>
            <a:ext cx="1319631" cy="1961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AEBA8-5F0F-5083-3429-16422B81D89D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6176822" y="4092207"/>
            <a:ext cx="1503870" cy="1928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53FCB9-C842-189D-69F8-91A56A07A1D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4729025" y="6101442"/>
            <a:ext cx="2918189" cy="33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7C9E932-58FE-266A-D80A-AA330C6E2A51}"/>
              </a:ext>
            </a:extLst>
          </p:cNvPr>
          <p:cNvSpPr/>
          <p:nvPr/>
        </p:nvSpPr>
        <p:spPr>
          <a:xfrm>
            <a:off x="6814457" y="4942113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01FA7B-8441-7A20-FFA0-0401F6787806}"/>
              </a:ext>
            </a:extLst>
          </p:cNvPr>
          <p:cNvSpPr/>
          <p:nvPr/>
        </p:nvSpPr>
        <p:spPr>
          <a:xfrm>
            <a:off x="7190016" y="546457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7BFB3-0BBD-C694-C521-CE81E67AE314}"/>
              </a:ext>
            </a:extLst>
          </p:cNvPr>
          <p:cNvSpPr/>
          <p:nvPr/>
        </p:nvSpPr>
        <p:spPr>
          <a:xfrm>
            <a:off x="5241062" y="4944779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69A36E-564F-20DA-EAB6-4EAFE3ADEC31}"/>
              </a:ext>
            </a:extLst>
          </p:cNvPr>
          <p:cNvSpPr/>
          <p:nvPr/>
        </p:nvSpPr>
        <p:spPr>
          <a:xfrm>
            <a:off x="4903604" y="545918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588835-0814-664B-B1E9-79B642DF7191}"/>
              </a:ext>
            </a:extLst>
          </p:cNvPr>
          <p:cNvSpPr/>
          <p:nvPr/>
        </p:nvSpPr>
        <p:spPr>
          <a:xfrm>
            <a:off x="5257801" y="6003881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816DFD-8DBD-9838-F55D-0BBA89038ADD}"/>
              </a:ext>
            </a:extLst>
          </p:cNvPr>
          <p:cNvSpPr/>
          <p:nvPr/>
        </p:nvSpPr>
        <p:spPr>
          <a:xfrm>
            <a:off x="5987147" y="5990683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8DD4FC-F58C-557E-5275-42B708DAA869}"/>
              </a:ext>
            </a:extLst>
          </p:cNvPr>
          <p:cNvSpPr/>
          <p:nvPr/>
        </p:nvSpPr>
        <p:spPr>
          <a:xfrm>
            <a:off x="6814461" y="5982109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8637E6-5DC8-CAD6-8B80-6A56BA2CD7AD}"/>
              </a:ext>
            </a:extLst>
          </p:cNvPr>
          <p:cNvSpPr/>
          <p:nvPr/>
        </p:nvSpPr>
        <p:spPr>
          <a:xfrm>
            <a:off x="5991101" y="4954769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B2D80D-4A15-2500-2FCA-B024699304E6}"/>
              </a:ext>
            </a:extLst>
          </p:cNvPr>
          <p:cNvSpPr/>
          <p:nvPr/>
        </p:nvSpPr>
        <p:spPr>
          <a:xfrm>
            <a:off x="5568048" y="5462856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B4F4064-9DBC-AD81-D25E-851E172B1649}"/>
              </a:ext>
            </a:extLst>
          </p:cNvPr>
          <p:cNvSpPr/>
          <p:nvPr/>
        </p:nvSpPr>
        <p:spPr>
          <a:xfrm>
            <a:off x="6395363" y="5459186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32A15F-92F8-ED92-3488-797494907598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5796644" y="4568142"/>
            <a:ext cx="598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0CC73D-9830-C699-0256-F3B783484C71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 flipV="1">
            <a:off x="5469662" y="5056413"/>
            <a:ext cx="1344795" cy="2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25991B-A3BB-A4FD-59EC-DD85C6C68C61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>
            <a:off x="5132204" y="5573486"/>
            <a:ext cx="2057812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AF13EC-AC05-2386-9654-AA4D2B115212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>
            <a:off x="5098726" y="5654308"/>
            <a:ext cx="192553" cy="383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E8CA42-8DD5-CBE1-7EA0-CAA32A6C4871}"/>
              </a:ext>
            </a:extLst>
          </p:cNvPr>
          <p:cNvCxnSpPr>
            <a:cxnSpLocks/>
            <a:stCxn id="30" idx="3"/>
            <a:endCxn id="26" idx="7"/>
          </p:cNvCxnSpPr>
          <p:nvPr/>
        </p:nvCxnSpPr>
        <p:spPr>
          <a:xfrm flipH="1">
            <a:off x="5452923" y="5636373"/>
            <a:ext cx="148602" cy="400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512E516-4849-959E-263C-AABEBE01C867}"/>
              </a:ext>
            </a:extLst>
          </p:cNvPr>
          <p:cNvCxnSpPr>
            <a:cxnSpLocks/>
            <a:stCxn id="31" idx="3"/>
            <a:endCxn id="27" idx="7"/>
          </p:cNvCxnSpPr>
          <p:nvPr/>
        </p:nvCxnSpPr>
        <p:spPr>
          <a:xfrm flipH="1">
            <a:off x="6182269" y="5632703"/>
            <a:ext cx="246571" cy="391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81728D-FE12-5B17-6AB2-1CA90A4C6017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5763167" y="5636373"/>
            <a:ext cx="257458" cy="38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893A84-E521-51FE-4508-8115AA4BD8B4}"/>
              </a:ext>
            </a:extLst>
          </p:cNvPr>
          <p:cNvCxnSpPr>
            <a:cxnSpLocks/>
            <a:stCxn id="31" idx="5"/>
            <a:endCxn id="28" idx="1"/>
          </p:cNvCxnSpPr>
          <p:nvPr/>
        </p:nvCxnSpPr>
        <p:spPr>
          <a:xfrm>
            <a:off x="6590482" y="5632703"/>
            <a:ext cx="257456" cy="379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5E6AF76-CD12-3D0B-6647-6CCF817E71C6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009580" y="5659694"/>
            <a:ext cx="213914" cy="352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93A591-A237-E55D-BE3A-03CFE3F3C48C}"/>
              </a:ext>
            </a:extLst>
          </p:cNvPr>
          <p:cNvCxnSpPr>
            <a:cxnSpLocks/>
            <a:stCxn id="24" idx="5"/>
            <a:endCxn id="30" idx="1"/>
          </p:cNvCxnSpPr>
          <p:nvPr/>
        </p:nvCxnSpPr>
        <p:spPr>
          <a:xfrm>
            <a:off x="5436184" y="5139901"/>
            <a:ext cx="165341" cy="352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24EB629-E034-8544-2182-DE281CA6BC9A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5763167" y="5128286"/>
            <a:ext cx="261411" cy="364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9A38A3-FFDA-3E14-1225-FA0119C341C3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6186220" y="5128286"/>
            <a:ext cx="242620" cy="360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D1651A5-F1E9-F343-0CC6-D2EFCA62FDFA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6590482" y="5137235"/>
            <a:ext cx="257453" cy="351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AE1696-F5C4-92F9-11A0-9FA528E3A316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5763166" y="4648964"/>
            <a:ext cx="261412" cy="335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651CCA2-3BB7-FC47-0064-EE478217F6D4}"/>
              </a:ext>
            </a:extLst>
          </p:cNvPr>
          <p:cNvCxnSpPr>
            <a:cxnSpLocks/>
            <a:stCxn id="10" idx="3"/>
            <a:endCxn id="29" idx="7"/>
          </p:cNvCxnSpPr>
          <p:nvPr/>
        </p:nvCxnSpPr>
        <p:spPr>
          <a:xfrm flipH="1">
            <a:off x="6186220" y="4648964"/>
            <a:ext cx="242617" cy="335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3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25991B-A3BB-A4FD-59EC-DD85C6C68C61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>
            <a:off x="1931804" y="5595491"/>
            <a:ext cx="2057812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0CC73D-9830-C699-0256-F3B783484C71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 flipV="1">
            <a:off x="2269262" y="5078418"/>
            <a:ext cx="1344795" cy="2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A62B3F-0A89-BF9D-DAC3-94A043FE9DF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495147" y="4114212"/>
            <a:ext cx="1319631" cy="1961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AEBA8-5F0F-5083-3429-16422B81D89D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2976422" y="4114212"/>
            <a:ext cx="1503870" cy="1928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760652-E1B7-088E-1FD5-454E00DD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Sperner’s</a:t>
            </a:r>
            <a:r>
              <a:rPr lang="en-US" dirty="0"/>
              <a:t> Lemma </a:t>
            </a:r>
            <a:r>
              <a:rPr lang="en-US" sz="2800" dirty="0"/>
              <a:t>is the generalization to 2d and beyond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FC8E52-B0BF-9FD3-DDFF-2847E4B30F97}"/>
              </a:ext>
            </a:extLst>
          </p:cNvPr>
          <p:cNvSpPr txBox="1">
            <a:spLocks/>
          </p:cNvSpPr>
          <p:nvPr/>
        </p:nvSpPr>
        <p:spPr>
          <a:xfrm>
            <a:off x="261257" y="1519963"/>
            <a:ext cx="11669486" cy="2169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Place points to subdivide a </a:t>
            </a:r>
            <a:r>
              <a:rPr lang="en-US" b="1" dirty="0"/>
              <a:t>big triangle</a:t>
            </a:r>
            <a:r>
              <a:rPr lang="en-US" dirty="0"/>
              <a:t> into </a:t>
            </a:r>
            <a:r>
              <a:rPr lang="en-US" b="1" dirty="0"/>
              <a:t>smaller triangles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Color each point </a:t>
            </a:r>
            <a:r>
              <a:rPr lang="en-US" b="1" dirty="0">
                <a:solidFill>
                  <a:srgbClr val="C00000"/>
                </a:solidFill>
              </a:rPr>
              <a:t>red,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blue, </a:t>
            </a:r>
            <a:r>
              <a:rPr lang="en-US" dirty="0"/>
              <a:t>or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green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Only Rule</a:t>
            </a:r>
            <a:r>
              <a:rPr lang="en-US" dirty="0"/>
              <a:t>: one side is </a:t>
            </a:r>
            <a:r>
              <a:rPr lang="en-US" dirty="0">
                <a:solidFill>
                  <a:srgbClr val="C00000"/>
                </a:solidFill>
              </a:rPr>
              <a:t>non-red</a:t>
            </a:r>
            <a:r>
              <a:rPr lang="en-US" dirty="0"/>
              <a:t>, one side is </a:t>
            </a:r>
            <a:r>
              <a:rPr lang="en-US" dirty="0">
                <a:solidFill>
                  <a:schemeClr val="accent1"/>
                </a:solidFill>
              </a:rPr>
              <a:t>non-blue</a:t>
            </a:r>
            <a:r>
              <a:rPr lang="en-US" dirty="0"/>
              <a:t>, and one side is </a:t>
            </a:r>
            <a:r>
              <a:rPr lang="en-US" dirty="0">
                <a:solidFill>
                  <a:schemeClr val="accent6"/>
                </a:solidFill>
              </a:rPr>
              <a:t>non-green</a:t>
            </a:r>
            <a:r>
              <a:rPr lang="en-US" dirty="0"/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F96D9F-F489-87C4-604D-29DFBD8EF352}"/>
              </a:ext>
            </a:extLst>
          </p:cNvPr>
          <p:cNvSpPr/>
          <p:nvPr/>
        </p:nvSpPr>
        <p:spPr>
          <a:xfrm>
            <a:off x="2781300" y="3919090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42985E-52DE-CD12-42C3-0DEFF1114233}"/>
              </a:ext>
            </a:extLst>
          </p:cNvPr>
          <p:cNvSpPr/>
          <p:nvPr/>
        </p:nvSpPr>
        <p:spPr>
          <a:xfrm>
            <a:off x="1300025" y="604262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70A3-55B8-CB83-16C4-36175DB446C7}"/>
              </a:ext>
            </a:extLst>
          </p:cNvPr>
          <p:cNvSpPr/>
          <p:nvPr/>
        </p:nvSpPr>
        <p:spPr>
          <a:xfrm>
            <a:off x="4446814" y="6009147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A5B962-AC13-B44C-3CCD-0143056D58B6}"/>
              </a:ext>
            </a:extLst>
          </p:cNvPr>
          <p:cNvSpPr/>
          <p:nvPr/>
        </p:nvSpPr>
        <p:spPr>
          <a:xfrm>
            <a:off x="3194959" y="4475847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1F19C4-B8F9-A2EB-317C-995373BF2AAF}"/>
              </a:ext>
            </a:extLst>
          </p:cNvPr>
          <p:cNvSpPr/>
          <p:nvPr/>
        </p:nvSpPr>
        <p:spPr>
          <a:xfrm>
            <a:off x="2367644" y="4475847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53FCB9-C842-189D-69F8-91A56A07A1D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528625" y="6123447"/>
            <a:ext cx="2918189" cy="33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7C9E932-58FE-266A-D80A-AA330C6E2A51}"/>
              </a:ext>
            </a:extLst>
          </p:cNvPr>
          <p:cNvSpPr/>
          <p:nvPr/>
        </p:nvSpPr>
        <p:spPr>
          <a:xfrm>
            <a:off x="3614057" y="4964118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01FA7B-8441-7A20-FFA0-0401F6787806}"/>
              </a:ext>
            </a:extLst>
          </p:cNvPr>
          <p:cNvSpPr/>
          <p:nvPr/>
        </p:nvSpPr>
        <p:spPr>
          <a:xfrm>
            <a:off x="3989616" y="5486577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7BFB3-0BBD-C694-C521-CE81E67AE314}"/>
              </a:ext>
            </a:extLst>
          </p:cNvPr>
          <p:cNvSpPr/>
          <p:nvPr/>
        </p:nvSpPr>
        <p:spPr>
          <a:xfrm>
            <a:off x="2040662" y="496678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69A36E-564F-20DA-EAB6-4EAFE3ADEC31}"/>
              </a:ext>
            </a:extLst>
          </p:cNvPr>
          <p:cNvSpPr/>
          <p:nvPr/>
        </p:nvSpPr>
        <p:spPr>
          <a:xfrm>
            <a:off x="1703204" y="5481191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588835-0814-664B-B1E9-79B642DF7191}"/>
              </a:ext>
            </a:extLst>
          </p:cNvPr>
          <p:cNvSpPr/>
          <p:nvPr/>
        </p:nvSpPr>
        <p:spPr>
          <a:xfrm>
            <a:off x="2057401" y="602588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816DFD-8DBD-9838-F55D-0BBA89038ADD}"/>
              </a:ext>
            </a:extLst>
          </p:cNvPr>
          <p:cNvSpPr/>
          <p:nvPr/>
        </p:nvSpPr>
        <p:spPr>
          <a:xfrm>
            <a:off x="2786747" y="601268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8DD4FC-F58C-557E-5275-42B708DAA869}"/>
              </a:ext>
            </a:extLst>
          </p:cNvPr>
          <p:cNvSpPr/>
          <p:nvPr/>
        </p:nvSpPr>
        <p:spPr>
          <a:xfrm>
            <a:off x="3614061" y="6004114"/>
            <a:ext cx="228596" cy="20328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8637E6-5DC8-CAD6-8B80-6A56BA2CD7AD}"/>
              </a:ext>
            </a:extLst>
          </p:cNvPr>
          <p:cNvSpPr/>
          <p:nvPr/>
        </p:nvSpPr>
        <p:spPr>
          <a:xfrm>
            <a:off x="2790701" y="4976774"/>
            <a:ext cx="228596" cy="2032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B2D80D-4A15-2500-2FCA-B024699304E6}"/>
              </a:ext>
            </a:extLst>
          </p:cNvPr>
          <p:cNvSpPr/>
          <p:nvPr/>
        </p:nvSpPr>
        <p:spPr>
          <a:xfrm>
            <a:off x="2367648" y="5484861"/>
            <a:ext cx="228596" cy="2032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B4F4064-9DBC-AD81-D25E-851E172B1649}"/>
              </a:ext>
            </a:extLst>
          </p:cNvPr>
          <p:cNvSpPr/>
          <p:nvPr/>
        </p:nvSpPr>
        <p:spPr>
          <a:xfrm>
            <a:off x="3194963" y="5481191"/>
            <a:ext cx="228596" cy="2032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32A15F-92F8-ED92-3488-797494907598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2596244" y="4590147"/>
            <a:ext cx="598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AF13EC-AC05-2386-9654-AA4D2B115212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>
            <a:off x="1898326" y="5676313"/>
            <a:ext cx="192553" cy="383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E8CA42-8DD5-CBE1-7EA0-CAA32A6C4871}"/>
              </a:ext>
            </a:extLst>
          </p:cNvPr>
          <p:cNvCxnSpPr>
            <a:cxnSpLocks/>
            <a:stCxn id="30" idx="3"/>
            <a:endCxn id="26" idx="7"/>
          </p:cNvCxnSpPr>
          <p:nvPr/>
        </p:nvCxnSpPr>
        <p:spPr>
          <a:xfrm flipH="1">
            <a:off x="2252523" y="5658378"/>
            <a:ext cx="148602" cy="400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512E516-4849-959E-263C-AABEBE01C867}"/>
              </a:ext>
            </a:extLst>
          </p:cNvPr>
          <p:cNvCxnSpPr>
            <a:cxnSpLocks/>
            <a:stCxn id="31" idx="3"/>
            <a:endCxn id="27" idx="7"/>
          </p:cNvCxnSpPr>
          <p:nvPr/>
        </p:nvCxnSpPr>
        <p:spPr>
          <a:xfrm flipH="1">
            <a:off x="2981869" y="5654708"/>
            <a:ext cx="246571" cy="391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81728D-FE12-5B17-6AB2-1CA90A4C6017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2562767" y="5658378"/>
            <a:ext cx="257458" cy="38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893A84-E521-51FE-4508-8115AA4BD8B4}"/>
              </a:ext>
            </a:extLst>
          </p:cNvPr>
          <p:cNvCxnSpPr>
            <a:cxnSpLocks/>
            <a:stCxn id="31" idx="5"/>
            <a:endCxn id="28" idx="1"/>
          </p:cNvCxnSpPr>
          <p:nvPr/>
        </p:nvCxnSpPr>
        <p:spPr>
          <a:xfrm>
            <a:off x="3390082" y="5654708"/>
            <a:ext cx="257456" cy="379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5E6AF76-CD12-3D0B-6647-6CCF817E71C6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3809180" y="5681699"/>
            <a:ext cx="213914" cy="352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93A591-A237-E55D-BE3A-03CFE3F3C48C}"/>
              </a:ext>
            </a:extLst>
          </p:cNvPr>
          <p:cNvCxnSpPr>
            <a:cxnSpLocks/>
            <a:stCxn id="24" idx="5"/>
            <a:endCxn id="30" idx="1"/>
          </p:cNvCxnSpPr>
          <p:nvPr/>
        </p:nvCxnSpPr>
        <p:spPr>
          <a:xfrm>
            <a:off x="2235784" y="5161906"/>
            <a:ext cx="165341" cy="352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24EB629-E034-8544-2182-DE281CA6BC9A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2562767" y="5150291"/>
            <a:ext cx="261411" cy="364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9A38A3-FFDA-3E14-1225-FA0119C341C3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2985820" y="5150291"/>
            <a:ext cx="242620" cy="360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D1651A5-F1E9-F343-0CC6-D2EFCA62FDFA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3390082" y="5159240"/>
            <a:ext cx="257453" cy="351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AE1696-F5C4-92F9-11A0-9FA528E3A316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2562766" y="4670969"/>
            <a:ext cx="261412" cy="335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651CCA2-3BB7-FC47-0064-EE478217F6D4}"/>
              </a:ext>
            </a:extLst>
          </p:cNvPr>
          <p:cNvCxnSpPr>
            <a:cxnSpLocks/>
            <a:stCxn id="10" idx="3"/>
            <a:endCxn id="29" idx="7"/>
          </p:cNvCxnSpPr>
          <p:nvPr/>
        </p:nvCxnSpPr>
        <p:spPr>
          <a:xfrm flipH="1">
            <a:off x="2985820" y="4670969"/>
            <a:ext cx="242617" cy="335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14F2F1-CA15-0771-85F5-6ACEAB06E777}"/>
              </a:ext>
            </a:extLst>
          </p:cNvPr>
          <p:cNvSpPr txBox="1"/>
          <p:nvPr/>
        </p:nvSpPr>
        <p:spPr>
          <a:xfrm rot="18181249">
            <a:off x="1135004" y="4703664"/>
            <a:ext cx="119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Non-green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C9934E-1BE2-61EF-8942-4A84DB26AD97}"/>
              </a:ext>
            </a:extLst>
          </p:cNvPr>
          <p:cNvSpPr txBox="1"/>
          <p:nvPr/>
        </p:nvSpPr>
        <p:spPr>
          <a:xfrm rot="3081195">
            <a:off x="3649304" y="4635690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Non-red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A080A-3C42-92B2-E552-566CA1BA56DF}"/>
              </a:ext>
            </a:extLst>
          </p:cNvPr>
          <p:cNvSpPr txBox="1"/>
          <p:nvPr/>
        </p:nvSpPr>
        <p:spPr>
          <a:xfrm>
            <a:off x="2440057" y="630041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Non-blue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C7A9E1-F270-68D7-7A22-D0B659F02204}"/>
              </a:ext>
            </a:extLst>
          </p:cNvPr>
          <p:cNvSpPr txBox="1"/>
          <p:nvPr/>
        </p:nvSpPr>
        <p:spPr>
          <a:xfrm>
            <a:off x="5454561" y="3749907"/>
            <a:ext cx="6000516" cy="28007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Theorem</a:t>
            </a:r>
            <a:r>
              <a:rPr lang="en-US" sz="2800" b="1" dirty="0"/>
              <a:t>:</a:t>
            </a:r>
            <a:endParaRPr lang="en-US" sz="2800" dirty="0"/>
          </a:p>
          <a:p>
            <a:pPr algn="ctr"/>
            <a:r>
              <a:rPr lang="en-US" sz="2800" dirty="0"/>
              <a:t>There exists a triangle of </a:t>
            </a:r>
            <a:r>
              <a:rPr lang="en-US" sz="2800" b="1" dirty="0"/>
              <a:t>adjacent</a:t>
            </a:r>
            <a:r>
              <a:rPr lang="en-US" sz="2800" dirty="0"/>
              <a:t> points that are all differently-colored.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In fact, there are an </a:t>
            </a:r>
            <a:r>
              <a:rPr lang="en-US" sz="2800" b="1" dirty="0"/>
              <a:t>odd number</a:t>
            </a:r>
            <a:r>
              <a:rPr lang="en-US" sz="2800" dirty="0"/>
              <a:t> of such triangles.</a:t>
            </a: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382B48F5-C128-07AB-6FFC-2C79725E291F}"/>
              </a:ext>
            </a:extLst>
          </p:cNvPr>
          <p:cNvSpPr/>
          <p:nvPr/>
        </p:nvSpPr>
        <p:spPr>
          <a:xfrm>
            <a:off x="3116525" y="4703423"/>
            <a:ext cx="400304" cy="37232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A3BF9DA3-45CB-FA02-7FBF-C4A12F544545}"/>
              </a:ext>
            </a:extLst>
          </p:cNvPr>
          <p:cNvSpPr/>
          <p:nvPr/>
        </p:nvSpPr>
        <p:spPr>
          <a:xfrm>
            <a:off x="3112483" y="5716018"/>
            <a:ext cx="400304" cy="37232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54DAAE69-F34E-6D71-9E8E-2D03090D218E}"/>
              </a:ext>
            </a:extLst>
          </p:cNvPr>
          <p:cNvSpPr/>
          <p:nvPr/>
        </p:nvSpPr>
        <p:spPr>
          <a:xfrm>
            <a:off x="3091289" y="5064573"/>
            <a:ext cx="400304" cy="37232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8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25991B-A3BB-A4FD-59EC-DD85C6C68C61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>
            <a:off x="8866005" y="4548644"/>
            <a:ext cx="2057812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0CC73D-9830-C699-0256-F3B783484C71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 flipV="1">
            <a:off x="9203463" y="4031571"/>
            <a:ext cx="1344795" cy="2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A62B3F-0A89-BF9D-DAC3-94A043FE9DF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429348" y="3067365"/>
            <a:ext cx="1319631" cy="1961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AEBA8-5F0F-5083-3429-16422B81D89D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910623" y="3067365"/>
            <a:ext cx="1503870" cy="1928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760652-E1B7-088E-1FD5-454E00DD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Sperner’s</a:t>
            </a:r>
            <a:r>
              <a:rPr lang="en-US" dirty="0"/>
              <a:t> Lemma </a:t>
            </a:r>
            <a:r>
              <a:rPr lang="en-US" sz="2800" dirty="0"/>
              <a:t>is the generalization to 2d and beyond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F96D9F-F489-87C4-604D-29DFBD8EF352}"/>
              </a:ext>
            </a:extLst>
          </p:cNvPr>
          <p:cNvSpPr/>
          <p:nvPr/>
        </p:nvSpPr>
        <p:spPr>
          <a:xfrm>
            <a:off x="9715501" y="2872243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42985E-52DE-CD12-42C3-0DEFF1114233}"/>
              </a:ext>
            </a:extLst>
          </p:cNvPr>
          <p:cNvSpPr/>
          <p:nvPr/>
        </p:nvSpPr>
        <p:spPr>
          <a:xfrm>
            <a:off x="8234226" y="499577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70A3-55B8-CB83-16C4-36175DB446C7}"/>
              </a:ext>
            </a:extLst>
          </p:cNvPr>
          <p:cNvSpPr/>
          <p:nvPr/>
        </p:nvSpPr>
        <p:spPr>
          <a:xfrm>
            <a:off x="11381015" y="49623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A5B962-AC13-B44C-3CCD-0143056D58B6}"/>
              </a:ext>
            </a:extLst>
          </p:cNvPr>
          <p:cNvSpPr/>
          <p:nvPr/>
        </p:nvSpPr>
        <p:spPr>
          <a:xfrm>
            <a:off x="10129160" y="3429000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1F19C4-B8F9-A2EB-317C-995373BF2AAF}"/>
              </a:ext>
            </a:extLst>
          </p:cNvPr>
          <p:cNvSpPr/>
          <p:nvPr/>
        </p:nvSpPr>
        <p:spPr>
          <a:xfrm>
            <a:off x="9301845" y="3429000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53FCB9-C842-189D-69F8-91A56A07A1D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8462826" y="5076600"/>
            <a:ext cx="2918189" cy="33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7C9E932-58FE-266A-D80A-AA330C6E2A51}"/>
              </a:ext>
            </a:extLst>
          </p:cNvPr>
          <p:cNvSpPr/>
          <p:nvPr/>
        </p:nvSpPr>
        <p:spPr>
          <a:xfrm>
            <a:off x="10548258" y="3917271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01FA7B-8441-7A20-FFA0-0401F6787806}"/>
              </a:ext>
            </a:extLst>
          </p:cNvPr>
          <p:cNvSpPr/>
          <p:nvPr/>
        </p:nvSpPr>
        <p:spPr>
          <a:xfrm>
            <a:off x="10923817" y="4439730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7BFB3-0BBD-C694-C521-CE81E67AE314}"/>
              </a:ext>
            </a:extLst>
          </p:cNvPr>
          <p:cNvSpPr/>
          <p:nvPr/>
        </p:nvSpPr>
        <p:spPr>
          <a:xfrm>
            <a:off x="8974863" y="3919937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69A36E-564F-20DA-EAB6-4EAFE3ADEC31}"/>
              </a:ext>
            </a:extLst>
          </p:cNvPr>
          <p:cNvSpPr/>
          <p:nvPr/>
        </p:nvSpPr>
        <p:spPr>
          <a:xfrm>
            <a:off x="8637405" y="4434344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588835-0814-664B-B1E9-79B642DF7191}"/>
              </a:ext>
            </a:extLst>
          </p:cNvPr>
          <p:cNvSpPr/>
          <p:nvPr/>
        </p:nvSpPr>
        <p:spPr>
          <a:xfrm>
            <a:off x="8991602" y="49790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816DFD-8DBD-9838-F55D-0BBA89038ADD}"/>
              </a:ext>
            </a:extLst>
          </p:cNvPr>
          <p:cNvSpPr/>
          <p:nvPr/>
        </p:nvSpPr>
        <p:spPr>
          <a:xfrm>
            <a:off x="9720948" y="496584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8DD4FC-F58C-557E-5275-42B708DAA869}"/>
              </a:ext>
            </a:extLst>
          </p:cNvPr>
          <p:cNvSpPr/>
          <p:nvPr/>
        </p:nvSpPr>
        <p:spPr>
          <a:xfrm>
            <a:off x="10548262" y="4957267"/>
            <a:ext cx="228596" cy="20328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8637E6-5DC8-CAD6-8B80-6A56BA2CD7AD}"/>
              </a:ext>
            </a:extLst>
          </p:cNvPr>
          <p:cNvSpPr/>
          <p:nvPr/>
        </p:nvSpPr>
        <p:spPr>
          <a:xfrm>
            <a:off x="9724902" y="3929927"/>
            <a:ext cx="228596" cy="2032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B2D80D-4A15-2500-2FCA-B024699304E6}"/>
              </a:ext>
            </a:extLst>
          </p:cNvPr>
          <p:cNvSpPr/>
          <p:nvPr/>
        </p:nvSpPr>
        <p:spPr>
          <a:xfrm>
            <a:off x="9301849" y="4438014"/>
            <a:ext cx="228596" cy="2032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B4F4064-9DBC-AD81-D25E-851E172B1649}"/>
              </a:ext>
            </a:extLst>
          </p:cNvPr>
          <p:cNvSpPr/>
          <p:nvPr/>
        </p:nvSpPr>
        <p:spPr>
          <a:xfrm>
            <a:off x="10129164" y="4434344"/>
            <a:ext cx="228596" cy="2032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32A15F-92F8-ED92-3488-797494907598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9530445" y="3543300"/>
            <a:ext cx="598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AF13EC-AC05-2386-9654-AA4D2B115212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>
            <a:off x="8832527" y="4629466"/>
            <a:ext cx="192553" cy="383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E8CA42-8DD5-CBE1-7EA0-CAA32A6C4871}"/>
              </a:ext>
            </a:extLst>
          </p:cNvPr>
          <p:cNvCxnSpPr>
            <a:cxnSpLocks/>
            <a:stCxn id="30" idx="3"/>
            <a:endCxn id="26" idx="7"/>
          </p:cNvCxnSpPr>
          <p:nvPr/>
        </p:nvCxnSpPr>
        <p:spPr>
          <a:xfrm flipH="1">
            <a:off x="9186724" y="4611531"/>
            <a:ext cx="148602" cy="400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512E516-4849-959E-263C-AABEBE01C867}"/>
              </a:ext>
            </a:extLst>
          </p:cNvPr>
          <p:cNvCxnSpPr>
            <a:cxnSpLocks/>
            <a:stCxn id="31" idx="3"/>
            <a:endCxn id="27" idx="7"/>
          </p:cNvCxnSpPr>
          <p:nvPr/>
        </p:nvCxnSpPr>
        <p:spPr>
          <a:xfrm flipH="1">
            <a:off x="9916070" y="4607861"/>
            <a:ext cx="246571" cy="391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81728D-FE12-5B17-6AB2-1CA90A4C6017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9496968" y="4611531"/>
            <a:ext cx="257458" cy="38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893A84-E521-51FE-4508-8115AA4BD8B4}"/>
              </a:ext>
            </a:extLst>
          </p:cNvPr>
          <p:cNvCxnSpPr>
            <a:cxnSpLocks/>
            <a:stCxn id="31" idx="5"/>
            <a:endCxn id="28" idx="1"/>
          </p:cNvCxnSpPr>
          <p:nvPr/>
        </p:nvCxnSpPr>
        <p:spPr>
          <a:xfrm>
            <a:off x="10324283" y="4607861"/>
            <a:ext cx="257456" cy="379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5E6AF76-CD12-3D0B-6647-6CCF817E71C6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10743381" y="4634852"/>
            <a:ext cx="213914" cy="352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93A591-A237-E55D-BE3A-03CFE3F3C48C}"/>
              </a:ext>
            </a:extLst>
          </p:cNvPr>
          <p:cNvCxnSpPr>
            <a:cxnSpLocks/>
            <a:stCxn id="24" idx="5"/>
            <a:endCxn id="30" idx="1"/>
          </p:cNvCxnSpPr>
          <p:nvPr/>
        </p:nvCxnSpPr>
        <p:spPr>
          <a:xfrm>
            <a:off x="9169985" y="4115059"/>
            <a:ext cx="165341" cy="352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24EB629-E034-8544-2182-DE281CA6BC9A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9496968" y="4103444"/>
            <a:ext cx="261411" cy="364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9A38A3-FFDA-3E14-1225-FA0119C341C3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9920021" y="4103444"/>
            <a:ext cx="242620" cy="360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D1651A5-F1E9-F343-0CC6-D2EFCA62FDFA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0324283" y="4112393"/>
            <a:ext cx="257453" cy="351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AE1696-F5C4-92F9-11A0-9FA528E3A316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9496967" y="3624122"/>
            <a:ext cx="261412" cy="335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651CCA2-3BB7-FC47-0064-EE478217F6D4}"/>
              </a:ext>
            </a:extLst>
          </p:cNvPr>
          <p:cNvCxnSpPr>
            <a:cxnSpLocks/>
            <a:stCxn id="10" idx="3"/>
            <a:endCxn id="29" idx="7"/>
          </p:cNvCxnSpPr>
          <p:nvPr/>
        </p:nvCxnSpPr>
        <p:spPr>
          <a:xfrm flipH="1">
            <a:off x="9920021" y="3624122"/>
            <a:ext cx="242617" cy="335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C7A9E1-F270-68D7-7A22-D0B659F02204}"/>
              </a:ext>
            </a:extLst>
          </p:cNvPr>
          <p:cNvSpPr txBox="1"/>
          <p:nvPr/>
        </p:nvSpPr>
        <p:spPr>
          <a:xfrm>
            <a:off x="471120" y="1690688"/>
            <a:ext cx="7991705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Theorem</a:t>
            </a:r>
            <a:r>
              <a:rPr lang="en-US" sz="2800" b="1" dirty="0"/>
              <a:t>:</a:t>
            </a:r>
            <a:endParaRPr lang="en-US" sz="2800" dirty="0"/>
          </a:p>
          <a:p>
            <a:pPr algn="ctr"/>
            <a:r>
              <a:rPr lang="en-US" sz="2800" dirty="0"/>
              <a:t>In any valid coloring, there exists a 3-colored triangle.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0EC22-B4CA-9BB4-81CB-9A5E12F6D9BD}"/>
              </a:ext>
            </a:extLst>
          </p:cNvPr>
          <p:cNvSpPr txBox="1"/>
          <p:nvPr/>
        </p:nvSpPr>
        <p:spPr>
          <a:xfrm>
            <a:off x="283226" y="2929472"/>
            <a:ext cx="68575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Choose your least favorite color.  (We’ll use </a:t>
            </a:r>
            <a:r>
              <a:rPr lang="en-US" sz="2400" b="1" dirty="0">
                <a:solidFill>
                  <a:schemeClr val="accent6"/>
                </a:solidFill>
              </a:rPr>
              <a:t>green</a:t>
            </a:r>
            <a:r>
              <a:rPr lang="en-US" sz="24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Line segments of the other two colors (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-</a:t>
            </a:r>
            <a:r>
              <a:rPr lang="en-US" sz="2400" b="1" dirty="0">
                <a:solidFill>
                  <a:schemeClr val="accent1"/>
                </a:solidFill>
              </a:rPr>
              <a:t>blue</a:t>
            </a:r>
            <a:r>
              <a:rPr lang="en-US" sz="2400" dirty="0"/>
              <a:t>) are </a:t>
            </a:r>
            <a:r>
              <a:rPr lang="en-US" sz="2400" b="1" dirty="0"/>
              <a:t>“gateways.”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Take a walk through the triangle, only moving through gateway edges.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walks will </a:t>
            </a:r>
            <a:r>
              <a:rPr lang="en-US" sz="2000" b="1" dirty="0"/>
              <a:t>exit the triangle</a:t>
            </a:r>
            <a:r>
              <a:rPr lang="en-US" sz="2000" dirty="0"/>
              <a:t>.  These use up 2 boundary gateways.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walks will </a:t>
            </a:r>
            <a:r>
              <a:rPr lang="en-US" sz="2000" b="1" dirty="0"/>
              <a:t>dead end in the triangle</a:t>
            </a:r>
            <a:r>
              <a:rPr lang="en-US" sz="2000" dirty="0"/>
              <a:t>.  These end at a 3-colored triangle!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EC7562-B48F-5454-6F18-7C476240DD73}"/>
              </a:ext>
            </a:extLst>
          </p:cNvPr>
          <p:cNvCxnSpPr/>
          <p:nvPr/>
        </p:nvCxnSpPr>
        <p:spPr>
          <a:xfrm>
            <a:off x="8637405" y="4103444"/>
            <a:ext cx="532580" cy="3309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0601FF-21ED-DDF9-7FD7-ED588DD1B519}"/>
              </a:ext>
            </a:extLst>
          </p:cNvPr>
          <p:cNvCxnSpPr>
            <a:cxnSpLocks/>
          </p:cNvCxnSpPr>
          <p:nvPr/>
        </p:nvCxnSpPr>
        <p:spPr>
          <a:xfrm flipH="1">
            <a:off x="9025080" y="4434344"/>
            <a:ext cx="144905" cy="39891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0FB510-8521-9110-3C3D-9BC11DAA2F62}"/>
              </a:ext>
            </a:extLst>
          </p:cNvPr>
          <p:cNvCxnSpPr>
            <a:cxnSpLocks/>
          </p:cNvCxnSpPr>
          <p:nvPr/>
        </p:nvCxnSpPr>
        <p:spPr>
          <a:xfrm flipH="1">
            <a:off x="8637405" y="4833257"/>
            <a:ext cx="387675" cy="12401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1C3C79-DC73-E85F-A9C2-DA10A0D7A1B2}"/>
              </a:ext>
            </a:extLst>
          </p:cNvPr>
          <p:cNvCxnSpPr>
            <a:cxnSpLocks/>
          </p:cNvCxnSpPr>
          <p:nvPr/>
        </p:nvCxnSpPr>
        <p:spPr>
          <a:xfrm flipH="1" flipV="1">
            <a:off x="8234226" y="4662944"/>
            <a:ext cx="403179" cy="29432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9D964-3CA2-898A-2A6F-A830EDC6F595}"/>
              </a:ext>
            </a:extLst>
          </p:cNvPr>
          <p:cNvCxnSpPr/>
          <p:nvPr/>
        </p:nvCxnSpPr>
        <p:spPr>
          <a:xfrm>
            <a:off x="8964387" y="3568899"/>
            <a:ext cx="532580" cy="3309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878D5A-B383-5121-16EB-80019B90AB96}"/>
              </a:ext>
            </a:extLst>
          </p:cNvPr>
          <p:cNvCxnSpPr>
            <a:cxnSpLocks/>
          </p:cNvCxnSpPr>
          <p:nvPr/>
        </p:nvCxnSpPr>
        <p:spPr>
          <a:xfrm flipV="1">
            <a:off x="9525003" y="3711822"/>
            <a:ext cx="314197" cy="20544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BBC3C4-60AA-3E41-A30E-F10F9D18FF29}"/>
              </a:ext>
            </a:extLst>
          </p:cNvPr>
          <p:cNvCxnSpPr>
            <a:cxnSpLocks/>
          </p:cNvCxnSpPr>
          <p:nvPr/>
        </p:nvCxnSpPr>
        <p:spPr>
          <a:xfrm>
            <a:off x="9851239" y="3715101"/>
            <a:ext cx="439720" cy="1371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tar: 5 Points 61">
            <a:extLst>
              <a:ext uri="{FF2B5EF4-FFF2-40B4-BE49-F238E27FC236}">
                <a16:creationId xmlns:a16="http://schemas.microsoft.com/office/drawing/2014/main" id="{2621BD0C-0825-A00E-B06E-63A5CED8386C}"/>
              </a:ext>
            </a:extLst>
          </p:cNvPr>
          <p:cNvSpPr/>
          <p:nvPr/>
        </p:nvSpPr>
        <p:spPr>
          <a:xfrm>
            <a:off x="10060047" y="3645001"/>
            <a:ext cx="400304" cy="37232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730AE7-4F73-3957-F31B-623382CD3F3F}"/>
              </a:ext>
            </a:extLst>
          </p:cNvPr>
          <p:cNvSpPr txBox="1"/>
          <p:nvPr/>
        </p:nvSpPr>
        <p:spPr>
          <a:xfrm>
            <a:off x="7233560" y="5654486"/>
            <a:ext cx="478427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are an odd # of </a:t>
            </a:r>
            <a:r>
              <a:rPr lang="en-US" b="1" dirty="0">
                <a:solidFill>
                  <a:srgbClr val="C00000"/>
                </a:solidFill>
              </a:rPr>
              <a:t>red</a:t>
            </a:r>
            <a:r>
              <a:rPr lang="en-US" dirty="0"/>
              <a:t>-</a:t>
            </a:r>
            <a:r>
              <a:rPr lang="en-US" b="1" dirty="0">
                <a:solidFill>
                  <a:schemeClr val="accent1"/>
                </a:solidFill>
              </a:rPr>
              <a:t>blue</a:t>
            </a:r>
            <a:r>
              <a:rPr lang="en-US" dirty="0"/>
              <a:t> boundary gateways, by previous proof.</a:t>
            </a:r>
          </a:p>
          <a:p>
            <a:pPr algn="ctr"/>
            <a:r>
              <a:rPr lang="en-US" dirty="0"/>
              <a:t>So we must get at least one dead-end walk!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3E8AD6F-50CD-0AD2-CF23-000B672BBE2D}"/>
                  </a:ext>
                </a:extLst>
              </p:cNvPr>
              <p:cNvSpPr txBox="1"/>
              <p:nvPr/>
            </p:nvSpPr>
            <p:spPr>
              <a:xfrm rot="18222384">
                <a:off x="6952990" y="3715133"/>
                <a:ext cx="3036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red-blue boundary gateways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3E8AD6F-50CD-0AD2-CF23-000B672BB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22384">
                <a:off x="6952990" y="3715133"/>
                <a:ext cx="3036344" cy="369332"/>
              </a:xfrm>
              <a:prstGeom prst="rect">
                <a:avLst/>
              </a:prstGeom>
              <a:blipFill>
                <a:blip r:embed="rId2"/>
                <a:stretch>
                  <a:fillRect t="-1559" r="-4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21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0652-E1B7-088E-1FD5-454E00DD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Sperner’s</a:t>
            </a:r>
            <a:r>
              <a:rPr lang="en-US" dirty="0"/>
              <a:t> Lemma </a:t>
            </a:r>
            <a:r>
              <a:rPr lang="en-US" sz="2800" dirty="0"/>
              <a:t>is the generalization to 2d and beyond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C7A9E1-F270-68D7-7A22-D0B659F02204}"/>
              </a:ext>
            </a:extLst>
          </p:cNvPr>
          <p:cNvSpPr txBox="1"/>
          <p:nvPr/>
        </p:nvSpPr>
        <p:spPr>
          <a:xfrm>
            <a:off x="371904" y="1527365"/>
            <a:ext cx="8927224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Theorem</a:t>
            </a:r>
            <a:r>
              <a:rPr lang="en-US" sz="2800" b="1" dirty="0"/>
              <a:t>:</a:t>
            </a:r>
            <a:endParaRPr lang="en-US" sz="2800" dirty="0"/>
          </a:p>
          <a:p>
            <a:pPr algn="ctr"/>
            <a:r>
              <a:rPr lang="en-US" sz="2400" dirty="0"/>
              <a:t>In any valid coloring, there are </a:t>
            </a:r>
            <a:r>
              <a:rPr lang="en-US" sz="2400" b="1" dirty="0"/>
              <a:t>an odd number </a:t>
            </a:r>
            <a:r>
              <a:rPr lang="en-US" sz="2400" dirty="0"/>
              <a:t>of 3-colored triangles.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0EC22-B4CA-9BB4-81CB-9A5E12F6D9BD}"/>
              </a:ext>
            </a:extLst>
          </p:cNvPr>
          <p:cNvSpPr txBox="1"/>
          <p:nvPr/>
        </p:nvSpPr>
        <p:spPr>
          <a:xfrm>
            <a:off x="283226" y="2705518"/>
            <a:ext cx="68575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Take a walk through the triangle, only moving through </a:t>
            </a:r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-</a:t>
            </a:r>
            <a:r>
              <a:rPr lang="en-US" sz="2400" b="1" dirty="0">
                <a:solidFill>
                  <a:schemeClr val="accent1"/>
                </a:solidFill>
              </a:rPr>
              <a:t>blue</a:t>
            </a:r>
            <a:r>
              <a:rPr lang="en-US" sz="2400" dirty="0"/>
              <a:t> gateway edges.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walks will </a:t>
            </a:r>
            <a:r>
              <a:rPr lang="en-US" sz="2000" b="1" dirty="0"/>
              <a:t>exit the triangle</a:t>
            </a:r>
            <a:r>
              <a:rPr lang="en-US" sz="2000" dirty="0"/>
              <a:t>.  These use up 2 boundary gateways.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 odd # walks will </a:t>
            </a:r>
            <a:r>
              <a:rPr lang="en-US" sz="2000" b="1" dirty="0"/>
              <a:t>dead end in the triangle</a:t>
            </a:r>
            <a:r>
              <a:rPr lang="en-US" sz="2000" dirty="0"/>
              <a:t>.  These end at a 3-colored triangle!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if we missed a 3-colored triangle?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Start a new walk from that triangle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Walk can’t exit the triangle (we used all the boundary gateways already)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 it must end at another 3-colored triangle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C83A81-0493-89B0-0218-E0BA2A1026E9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8866005" y="4548644"/>
            <a:ext cx="2057812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094DD9-1AEA-CA58-CA2F-CD70752EFEAB}"/>
              </a:ext>
            </a:extLst>
          </p:cNvPr>
          <p:cNvCxnSpPr>
            <a:cxnSpLocks/>
            <a:stCxn id="41" idx="6"/>
            <a:endCxn id="34" idx="2"/>
          </p:cNvCxnSpPr>
          <p:nvPr/>
        </p:nvCxnSpPr>
        <p:spPr>
          <a:xfrm flipV="1">
            <a:off x="9203463" y="4031571"/>
            <a:ext cx="1344795" cy="2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077C02-6939-4CE6-DE22-9C695842AC8A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8429348" y="3067365"/>
            <a:ext cx="1319631" cy="1961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A7FF93-DF47-F5F9-0AF9-3C7C53C88941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9910623" y="3067365"/>
            <a:ext cx="1503870" cy="1928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B402C4E-7BBA-C53A-317E-DB0A14E997DC}"/>
              </a:ext>
            </a:extLst>
          </p:cNvPr>
          <p:cNvSpPr/>
          <p:nvPr/>
        </p:nvSpPr>
        <p:spPr>
          <a:xfrm>
            <a:off x="9715501" y="2872243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E631AA-5C50-7EB9-CDC8-B7C18EFDCB64}"/>
              </a:ext>
            </a:extLst>
          </p:cNvPr>
          <p:cNvSpPr/>
          <p:nvPr/>
        </p:nvSpPr>
        <p:spPr>
          <a:xfrm>
            <a:off x="8234226" y="499577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B88546-BACC-1636-3EF6-3AD20FDA9F90}"/>
              </a:ext>
            </a:extLst>
          </p:cNvPr>
          <p:cNvSpPr/>
          <p:nvPr/>
        </p:nvSpPr>
        <p:spPr>
          <a:xfrm>
            <a:off x="11381015" y="4962300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E6AE01-E247-139E-07A2-B8BFBA5BFCAD}"/>
              </a:ext>
            </a:extLst>
          </p:cNvPr>
          <p:cNvSpPr/>
          <p:nvPr/>
        </p:nvSpPr>
        <p:spPr>
          <a:xfrm>
            <a:off x="10129160" y="3429000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98F075-615E-99EC-2E3A-78153C3E134F}"/>
              </a:ext>
            </a:extLst>
          </p:cNvPr>
          <p:cNvSpPr/>
          <p:nvPr/>
        </p:nvSpPr>
        <p:spPr>
          <a:xfrm>
            <a:off x="9301845" y="3429000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785E0B-58F7-21B8-52FD-F826829FB931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8462826" y="5076600"/>
            <a:ext cx="2918189" cy="33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40D53FE-088E-7929-33A7-F4DD9C1A298D}"/>
              </a:ext>
            </a:extLst>
          </p:cNvPr>
          <p:cNvSpPr/>
          <p:nvPr/>
        </p:nvSpPr>
        <p:spPr>
          <a:xfrm>
            <a:off x="10548258" y="3917271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6FA57B4-6613-6FB4-830B-00C035321801}"/>
              </a:ext>
            </a:extLst>
          </p:cNvPr>
          <p:cNvSpPr/>
          <p:nvPr/>
        </p:nvSpPr>
        <p:spPr>
          <a:xfrm>
            <a:off x="10923817" y="4439730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A916461-31A3-4A68-4FDF-0EA3F6A94C61}"/>
              </a:ext>
            </a:extLst>
          </p:cNvPr>
          <p:cNvSpPr/>
          <p:nvPr/>
        </p:nvSpPr>
        <p:spPr>
          <a:xfrm>
            <a:off x="8974863" y="3919937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A7BB1A3-9C34-AE83-A897-6A721143919D}"/>
              </a:ext>
            </a:extLst>
          </p:cNvPr>
          <p:cNvSpPr/>
          <p:nvPr/>
        </p:nvSpPr>
        <p:spPr>
          <a:xfrm>
            <a:off x="8637405" y="4434344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9734C93-7B62-3B4E-E5FE-9DD5944B9AAE}"/>
              </a:ext>
            </a:extLst>
          </p:cNvPr>
          <p:cNvSpPr/>
          <p:nvPr/>
        </p:nvSpPr>
        <p:spPr>
          <a:xfrm>
            <a:off x="8991602" y="49790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8B07D37-7CEB-0187-C531-F90D2A27DA82}"/>
              </a:ext>
            </a:extLst>
          </p:cNvPr>
          <p:cNvSpPr/>
          <p:nvPr/>
        </p:nvSpPr>
        <p:spPr>
          <a:xfrm>
            <a:off x="9720948" y="496584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4A05744-45BA-9567-D638-4352D2437233}"/>
              </a:ext>
            </a:extLst>
          </p:cNvPr>
          <p:cNvSpPr/>
          <p:nvPr/>
        </p:nvSpPr>
        <p:spPr>
          <a:xfrm>
            <a:off x="10548262" y="4957267"/>
            <a:ext cx="228596" cy="20328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E42F53D-F67C-7C55-0228-0549AB30C182}"/>
              </a:ext>
            </a:extLst>
          </p:cNvPr>
          <p:cNvSpPr/>
          <p:nvPr/>
        </p:nvSpPr>
        <p:spPr>
          <a:xfrm>
            <a:off x="9724902" y="3929927"/>
            <a:ext cx="228596" cy="2032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F4ED6C-25AB-B0D3-641C-094463F37378}"/>
              </a:ext>
            </a:extLst>
          </p:cNvPr>
          <p:cNvSpPr/>
          <p:nvPr/>
        </p:nvSpPr>
        <p:spPr>
          <a:xfrm>
            <a:off x="9301849" y="4438014"/>
            <a:ext cx="228596" cy="2032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0356847-55C1-E6CA-3DBD-4012498C5025}"/>
              </a:ext>
            </a:extLst>
          </p:cNvPr>
          <p:cNvSpPr/>
          <p:nvPr/>
        </p:nvSpPr>
        <p:spPr>
          <a:xfrm>
            <a:off x="10129164" y="4434344"/>
            <a:ext cx="228596" cy="2032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0BDCA37-AA90-6036-FE6F-3058730C0907}"/>
              </a:ext>
            </a:extLst>
          </p:cNvPr>
          <p:cNvCxnSpPr>
            <a:stCxn id="32" idx="6"/>
            <a:endCxn id="21" idx="2"/>
          </p:cNvCxnSpPr>
          <p:nvPr/>
        </p:nvCxnSpPr>
        <p:spPr>
          <a:xfrm>
            <a:off x="9530445" y="3543300"/>
            <a:ext cx="598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E33DE89-60F2-9EFC-02C0-72E61F4BEDAC}"/>
              </a:ext>
            </a:extLst>
          </p:cNvPr>
          <p:cNvCxnSpPr>
            <a:cxnSpLocks/>
            <a:stCxn id="44" idx="5"/>
            <a:endCxn id="45" idx="1"/>
          </p:cNvCxnSpPr>
          <p:nvPr/>
        </p:nvCxnSpPr>
        <p:spPr>
          <a:xfrm>
            <a:off x="8832527" y="4629466"/>
            <a:ext cx="192553" cy="383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CDF19A-9400-DBE2-2C7A-C370C3F3F3E9}"/>
              </a:ext>
            </a:extLst>
          </p:cNvPr>
          <p:cNvCxnSpPr>
            <a:cxnSpLocks/>
            <a:stCxn id="55" idx="3"/>
            <a:endCxn id="45" idx="7"/>
          </p:cNvCxnSpPr>
          <p:nvPr/>
        </p:nvCxnSpPr>
        <p:spPr>
          <a:xfrm flipH="1">
            <a:off x="9186724" y="4611531"/>
            <a:ext cx="148602" cy="400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E3C7DCE-5E44-E874-5778-11DEB864E416}"/>
              </a:ext>
            </a:extLst>
          </p:cNvPr>
          <p:cNvCxnSpPr>
            <a:cxnSpLocks/>
            <a:stCxn id="58" idx="3"/>
            <a:endCxn id="48" idx="7"/>
          </p:cNvCxnSpPr>
          <p:nvPr/>
        </p:nvCxnSpPr>
        <p:spPr>
          <a:xfrm flipH="1">
            <a:off x="9916070" y="4607861"/>
            <a:ext cx="246571" cy="391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1FAC445-498C-5204-5B0E-4F8A591AD73D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9496968" y="4611531"/>
            <a:ext cx="257458" cy="38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D88B40-47B5-C731-0366-9BCC940FCA5C}"/>
              </a:ext>
            </a:extLst>
          </p:cNvPr>
          <p:cNvCxnSpPr>
            <a:cxnSpLocks/>
            <a:stCxn id="58" idx="5"/>
            <a:endCxn id="49" idx="1"/>
          </p:cNvCxnSpPr>
          <p:nvPr/>
        </p:nvCxnSpPr>
        <p:spPr>
          <a:xfrm>
            <a:off x="10324283" y="4607861"/>
            <a:ext cx="257456" cy="379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4E3FF34-F849-B9A6-B947-49A76DB1C3A2}"/>
              </a:ext>
            </a:extLst>
          </p:cNvPr>
          <p:cNvCxnSpPr>
            <a:cxnSpLocks/>
            <a:stCxn id="40" idx="3"/>
            <a:endCxn id="49" idx="7"/>
          </p:cNvCxnSpPr>
          <p:nvPr/>
        </p:nvCxnSpPr>
        <p:spPr>
          <a:xfrm flipH="1">
            <a:off x="10743381" y="4634852"/>
            <a:ext cx="213914" cy="352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F681382-9891-BE68-7BD6-07F26E9EFECA}"/>
              </a:ext>
            </a:extLst>
          </p:cNvPr>
          <p:cNvCxnSpPr>
            <a:cxnSpLocks/>
            <a:stCxn id="41" idx="5"/>
            <a:endCxn id="55" idx="1"/>
          </p:cNvCxnSpPr>
          <p:nvPr/>
        </p:nvCxnSpPr>
        <p:spPr>
          <a:xfrm>
            <a:off x="9169985" y="4115059"/>
            <a:ext cx="165341" cy="352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1BB0C5F-57B7-2C36-257A-0B3DA474E7D1}"/>
              </a:ext>
            </a:extLst>
          </p:cNvPr>
          <p:cNvCxnSpPr>
            <a:cxnSpLocks/>
            <a:stCxn id="53" idx="3"/>
            <a:endCxn id="55" idx="7"/>
          </p:cNvCxnSpPr>
          <p:nvPr/>
        </p:nvCxnSpPr>
        <p:spPr>
          <a:xfrm flipH="1">
            <a:off x="9496968" y="4103444"/>
            <a:ext cx="261411" cy="364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E0002F0-CBCD-2916-5DFE-6D4CB6834250}"/>
              </a:ext>
            </a:extLst>
          </p:cNvPr>
          <p:cNvCxnSpPr>
            <a:cxnSpLocks/>
            <a:stCxn id="53" idx="5"/>
            <a:endCxn id="58" idx="1"/>
          </p:cNvCxnSpPr>
          <p:nvPr/>
        </p:nvCxnSpPr>
        <p:spPr>
          <a:xfrm>
            <a:off x="9920021" y="4103444"/>
            <a:ext cx="242620" cy="360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F551DA-4E77-D51A-A372-7D3F05F56C7A}"/>
              </a:ext>
            </a:extLst>
          </p:cNvPr>
          <p:cNvCxnSpPr>
            <a:cxnSpLocks/>
            <a:stCxn id="34" idx="3"/>
            <a:endCxn id="58" idx="7"/>
          </p:cNvCxnSpPr>
          <p:nvPr/>
        </p:nvCxnSpPr>
        <p:spPr>
          <a:xfrm flipH="1">
            <a:off x="10324283" y="4112393"/>
            <a:ext cx="257453" cy="351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27AED2A-8CA3-51E3-1D19-60179849F393}"/>
              </a:ext>
            </a:extLst>
          </p:cNvPr>
          <p:cNvCxnSpPr>
            <a:cxnSpLocks/>
            <a:stCxn id="32" idx="5"/>
            <a:endCxn id="53" idx="1"/>
          </p:cNvCxnSpPr>
          <p:nvPr/>
        </p:nvCxnSpPr>
        <p:spPr>
          <a:xfrm>
            <a:off x="9496967" y="3624122"/>
            <a:ext cx="261412" cy="335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CA8DD74-FA86-E6B0-563F-39F7DDD2B4B0}"/>
              </a:ext>
            </a:extLst>
          </p:cNvPr>
          <p:cNvCxnSpPr>
            <a:cxnSpLocks/>
            <a:stCxn id="21" idx="3"/>
            <a:endCxn id="53" idx="7"/>
          </p:cNvCxnSpPr>
          <p:nvPr/>
        </p:nvCxnSpPr>
        <p:spPr>
          <a:xfrm flipH="1">
            <a:off x="9920021" y="3624122"/>
            <a:ext cx="242617" cy="335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6BAD55D-2DAF-841D-DE04-9793977427E3}"/>
              </a:ext>
            </a:extLst>
          </p:cNvPr>
          <p:cNvCxnSpPr/>
          <p:nvPr/>
        </p:nvCxnSpPr>
        <p:spPr>
          <a:xfrm>
            <a:off x="8637405" y="4103444"/>
            <a:ext cx="532580" cy="3309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FBE0699-B3F9-EED8-57FD-35BA73505902}"/>
              </a:ext>
            </a:extLst>
          </p:cNvPr>
          <p:cNvCxnSpPr>
            <a:cxnSpLocks/>
          </p:cNvCxnSpPr>
          <p:nvPr/>
        </p:nvCxnSpPr>
        <p:spPr>
          <a:xfrm flipH="1">
            <a:off x="9025080" y="4434344"/>
            <a:ext cx="144905" cy="39891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7B43B9-431A-CAB2-FD52-C25C54DCC778}"/>
              </a:ext>
            </a:extLst>
          </p:cNvPr>
          <p:cNvCxnSpPr>
            <a:cxnSpLocks/>
          </p:cNvCxnSpPr>
          <p:nvPr/>
        </p:nvCxnSpPr>
        <p:spPr>
          <a:xfrm flipH="1">
            <a:off x="8637405" y="4833257"/>
            <a:ext cx="387675" cy="12401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61F25A8-93B4-658C-9599-DE5CF970D41D}"/>
              </a:ext>
            </a:extLst>
          </p:cNvPr>
          <p:cNvCxnSpPr>
            <a:cxnSpLocks/>
          </p:cNvCxnSpPr>
          <p:nvPr/>
        </p:nvCxnSpPr>
        <p:spPr>
          <a:xfrm flipH="1" flipV="1">
            <a:off x="8234226" y="4662944"/>
            <a:ext cx="403179" cy="29432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33E1D1C-5B29-5B91-30CB-02F4085FC501}"/>
              </a:ext>
            </a:extLst>
          </p:cNvPr>
          <p:cNvCxnSpPr/>
          <p:nvPr/>
        </p:nvCxnSpPr>
        <p:spPr>
          <a:xfrm>
            <a:off x="8964387" y="3568899"/>
            <a:ext cx="532580" cy="3309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5617901-0BBC-140F-3E2E-BE557F823F83}"/>
              </a:ext>
            </a:extLst>
          </p:cNvPr>
          <p:cNvCxnSpPr>
            <a:cxnSpLocks/>
          </p:cNvCxnSpPr>
          <p:nvPr/>
        </p:nvCxnSpPr>
        <p:spPr>
          <a:xfrm flipV="1">
            <a:off x="9525003" y="3711822"/>
            <a:ext cx="314197" cy="20544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35DC28B-5906-B10F-BFDA-5911334B2F1F}"/>
              </a:ext>
            </a:extLst>
          </p:cNvPr>
          <p:cNvCxnSpPr>
            <a:cxnSpLocks/>
          </p:cNvCxnSpPr>
          <p:nvPr/>
        </p:nvCxnSpPr>
        <p:spPr>
          <a:xfrm>
            <a:off x="9851239" y="3715101"/>
            <a:ext cx="439720" cy="1371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9EEEF46A-660F-D8AD-F5DA-0E91390D07F0}"/>
              </a:ext>
            </a:extLst>
          </p:cNvPr>
          <p:cNvSpPr/>
          <p:nvPr/>
        </p:nvSpPr>
        <p:spPr>
          <a:xfrm>
            <a:off x="10060047" y="3645001"/>
            <a:ext cx="400304" cy="37232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E82A1A-0CBF-64D4-7588-E5E6F4CDF612}"/>
                  </a:ext>
                </a:extLst>
              </p:cNvPr>
              <p:cNvSpPr txBox="1"/>
              <p:nvPr/>
            </p:nvSpPr>
            <p:spPr>
              <a:xfrm rot="18222384">
                <a:off x="6964801" y="3712790"/>
                <a:ext cx="3036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red-blue boundary gateways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E82A1A-0CBF-64D4-7588-E5E6F4CDF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22384">
                <a:off x="6964801" y="3712790"/>
                <a:ext cx="3036344" cy="369332"/>
              </a:xfrm>
              <a:prstGeom prst="rect">
                <a:avLst/>
              </a:prstGeom>
              <a:blipFill>
                <a:blip r:embed="rId2"/>
                <a:stretch>
                  <a:fillRect t="-1782" r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Star: 5 Points 90">
            <a:extLst>
              <a:ext uri="{FF2B5EF4-FFF2-40B4-BE49-F238E27FC236}">
                <a16:creationId xmlns:a16="http://schemas.microsoft.com/office/drawing/2014/main" id="{19E6070E-8E67-1C56-0148-50F6195B89A2}"/>
              </a:ext>
            </a:extLst>
          </p:cNvPr>
          <p:cNvSpPr/>
          <p:nvPr/>
        </p:nvSpPr>
        <p:spPr>
          <a:xfrm>
            <a:off x="10029034" y="4004514"/>
            <a:ext cx="400304" cy="37232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289E70B-42C9-7E09-0A69-190816673449}"/>
              </a:ext>
            </a:extLst>
          </p:cNvPr>
          <p:cNvCxnSpPr>
            <a:cxnSpLocks/>
          </p:cNvCxnSpPr>
          <p:nvPr/>
        </p:nvCxnSpPr>
        <p:spPr>
          <a:xfrm flipH="1">
            <a:off x="9784004" y="4220410"/>
            <a:ext cx="438504" cy="1430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0C979D7-0311-7DF7-E372-73B4690FAC6B}"/>
              </a:ext>
            </a:extLst>
          </p:cNvPr>
          <p:cNvCxnSpPr>
            <a:cxnSpLocks/>
          </p:cNvCxnSpPr>
          <p:nvPr/>
        </p:nvCxnSpPr>
        <p:spPr>
          <a:xfrm>
            <a:off x="9784004" y="4328337"/>
            <a:ext cx="33759" cy="4817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FAFE722-FE06-0149-A94B-76F8545ABFBF}"/>
              </a:ext>
            </a:extLst>
          </p:cNvPr>
          <p:cNvCxnSpPr>
            <a:cxnSpLocks/>
          </p:cNvCxnSpPr>
          <p:nvPr/>
        </p:nvCxnSpPr>
        <p:spPr>
          <a:xfrm>
            <a:off x="9798642" y="4721455"/>
            <a:ext cx="473050" cy="1729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tar: 5 Points 100">
            <a:extLst>
              <a:ext uri="{FF2B5EF4-FFF2-40B4-BE49-F238E27FC236}">
                <a16:creationId xmlns:a16="http://schemas.microsoft.com/office/drawing/2014/main" id="{03011739-9241-3129-9681-0063B33B1D39}"/>
              </a:ext>
            </a:extLst>
          </p:cNvPr>
          <p:cNvSpPr/>
          <p:nvPr/>
        </p:nvSpPr>
        <p:spPr>
          <a:xfrm>
            <a:off x="10060381" y="4668540"/>
            <a:ext cx="400304" cy="37232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5B705B-838E-B83B-584C-E997930530BC}"/>
              </a:ext>
            </a:extLst>
          </p:cNvPr>
          <p:cNvSpPr txBox="1"/>
          <p:nvPr/>
        </p:nvSpPr>
        <p:spPr>
          <a:xfrm>
            <a:off x="7024008" y="5959054"/>
            <a:ext cx="47842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3-colored triangles come in </a:t>
            </a:r>
            <a:r>
              <a:rPr lang="en-US" b="1" dirty="0"/>
              <a:t>pairs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44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01" grpId="0" animBg="1"/>
      <p:bldP spid="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B9AA-461C-94D1-D4D3-EA72F1A4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Rental Harmony Theorem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F4708-8941-A51C-BCF5-14DE114BC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7554687" cy="26157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Alice, Bob, and Charlie need to share a 3-bedroom apartment.</a:t>
            </a:r>
          </a:p>
          <a:p>
            <a:r>
              <a:rPr lang="en-US" sz="1900" dirty="0"/>
              <a:t>Rent is $3000/month.</a:t>
            </a:r>
          </a:p>
          <a:p>
            <a:r>
              <a:rPr lang="en-US" sz="1900" dirty="0"/>
              <a:t>Rooms are painted </a:t>
            </a:r>
            <a:r>
              <a:rPr lang="en-US" sz="1900" b="1" dirty="0">
                <a:solidFill>
                  <a:srgbClr val="C00000"/>
                </a:solidFill>
              </a:rPr>
              <a:t>red</a:t>
            </a:r>
            <a:r>
              <a:rPr lang="en-US" sz="1900" dirty="0"/>
              <a:t>, </a:t>
            </a:r>
            <a:r>
              <a:rPr lang="en-US" sz="1900" b="1" dirty="0">
                <a:solidFill>
                  <a:schemeClr val="accent1"/>
                </a:solidFill>
              </a:rPr>
              <a:t>blue</a:t>
            </a:r>
            <a:r>
              <a:rPr lang="en-US" sz="1900" dirty="0"/>
              <a:t>, </a:t>
            </a:r>
            <a:r>
              <a:rPr lang="en-US" sz="1900" b="1" dirty="0">
                <a:solidFill>
                  <a:schemeClr val="accent6"/>
                </a:solidFill>
              </a:rPr>
              <a:t>green</a:t>
            </a:r>
          </a:p>
          <a:p>
            <a:r>
              <a:rPr lang="en-US" sz="1900" dirty="0"/>
              <a:t>Rooms are distinct, and they might have different preferences on the rooms.</a:t>
            </a:r>
          </a:p>
          <a:p>
            <a:r>
              <a:rPr lang="en-US" sz="1900" b="1" dirty="0"/>
              <a:t>Goal</a:t>
            </a:r>
            <a:r>
              <a:rPr lang="en-US" sz="1900" dirty="0"/>
              <a:t>: assign each person a room, </a:t>
            </a:r>
            <a:r>
              <a:rPr lang="en-US" sz="1900" b="1" dirty="0"/>
              <a:t>and</a:t>
            </a:r>
            <a:r>
              <a:rPr lang="en-US" sz="1900" dirty="0"/>
              <a:t> a portion of rent, in a way that is “fair.”</a:t>
            </a:r>
          </a:p>
          <a:p>
            <a:r>
              <a:rPr lang="en-US" sz="1900" b="1" dirty="0"/>
              <a:t>Assumption: </a:t>
            </a:r>
            <a:r>
              <a:rPr lang="en-US" sz="1900" dirty="0"/>
              <a:t>Everyone prefers free rooms to paid rooms.</a:t>
            </a:r>
            <a:endParaRPr lang="en-US" sz="19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DEED2-D5EF-9D18-13E7-167F8F520C4F}"/>
              </a:ext>
            </a:extLst>
          </p:cNvPr>
          <p:cNvSpPr txBox="1"/>
          <p:nvPr/>
        </p:nvSpPr>
        <p:spPr>
          <a:xfrm>
            <a:off x="1256923" y="4811961"/>
            <a:ext cx="9998906" cy="1538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Rental Harmony Theorem:</a:t>
            </a:r>
          </a:p>
          <a:p>
            <a:pPr algn="ctr"/>
            <a:r>
              <a:rPr lang="en-US" dirty="0"/>
              <a:t>It is possible to assign Alice, Bob, Charlie rooms and rent contributions, so that nobody prefers another’s assignment to their own.</a:t>
            </a:r>
          </a:p>
          <a:p>
            <a:pPr algn="ctr"/>
            <a:endParaRPr lang="en-US" dirty="0"/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 will prove “approximate version” – everyone is within $1 month/rent of preferring their assignment to the others.</a:t>
            </a:r>
          </a:p>
        </p:txBody>
      </p:sp>
      <p:pic>
        <p:nvPicPr>
          <p:cNvPr id="1028" name="Picture 4" descr="Condo Vs. Apartment: What's The Difference? – Forbes Advisor">
            <a:extLst>
              <a:ext uri="{FF2B5EF4-FFF2-40B4-BE49-F238E27FC236}">
                <a16:creationId xmlns:a16="http://schemas.microsoft.com/office/drawing/2014/main" id="{73D1D775-D67E-9AD1-C680-70FB72844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072" y="1859810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19FD-947E-C209-8316-B9281507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6" y="1588497"/>
            <a:ext cx="6644643" cy="4095233"/>
          </a:xfrm>
        </p:spPr>
        <p:txBody>
          <a:bodyPr>
            <a:normAutofit/>
          </a:bodyPr>
          <a:lstStyle/>
          <a:p>
            <a:r>
              <a:rPr lang="en-US" sz="2000" dirty="0"/>
              <a:t>The possible rent allocations can be arranged in a </a:t>
            </a:r>
            <a:r>
              <a:rPr lang="en-US" sz="2000" b="1" dirty="0"/>
              <a:t>triangle</a:t>
            </a:r>
            <a:r>
              <a:rPr lang="en-US" sz="2000" dirty="0"/>
              <a:t>.</a:t>
            </a:r>
          </a:p>
          <a:p>
            <a:r>
              <a:rPr lang="en-US" sz="2000" dirty="0"/>
              <a:t>Divide it into </a:t>
            </a:r>
            <a:r>
              <a:rPr lang="en-US" sz="2000" dirty="0" err="1"/>
              <a:t>subtriangles</a:t>
            </a:r>
            <a:r>
              <a:rPr lang="en-US" sz="2000" dirty="0"/>
              <a:t>, so that adjacent points differ by at most $1 rent for each room.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(many more than pictured here)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C6ED04-864B-C07F-6E12-62FCBE531EA0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>
          <a:xfrm>
            <a:off x="7167832" y="5486401"/>
            <a:ext cx="2175507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5BAA3D-9BDD-DA5C-297C-9B31ED1C3C8F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7505290" y="4971994"/>
            <a:ext cx="1459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53853D-8F58-703B-FA9F-3CCBBED2F7FC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8370407" y="3970871"/>
            <a:ext cx="1373048" cy="1990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B564ED-55E1-D0A1-AA4A-4631CD03AC2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6706466" y="3970871"/>
            <a:ext cx="1371440" cy="201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4D0941-E137-15B2-36DB-5E4F8082CA49}"/>
              </a:ext>
            </a:extLst>
          </p:cNvPr>
          <p:cNvSpPr/>
          <p:nvPr/>
        </p:nvSpPr>
        <p:spPr>
          <a:xfrm>
            <a:off x="7276690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119DD0-C9E5-44E1-EC38-A4FFC972F7EF}"/>
              </a:ext>
            </a:extLst>
          </p:cNvPr>
          <p:cNvSpPr/>
          <p:nvPr/>
        </p:nvSpPr>
        <p:spPr>
          <a:xfrm>
            <a:off x="6939232" y="5372101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84763-BAC4-D513-A73D-28A1EB83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Rental Harmony Theorem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E06DFD-1104-EB38-CC15-562E7F1404E2}"/>
              </a:ext>
            </a:extLst>
          </p:cNvPr>
          <p:cNvSpPr/>
          <p:nvPr/>
        </p:nvSpPr>
        <p:spPr>
          <a:xfrm>
            <a:off x="8017327" y="3576120"/>
            <a:ext cx="413659" cy="4624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B7B70F-5981-7DFB-9E80-723E0FA1FF13}"/>
              </a:ext>
            </a:extLst>
          </p:cNvPr>
          <p:cNvSpPr/>
          <p:nvPr/>
        </p:nvSpPr>
        <p:spPr>
          <a:xfrm>
            <a:off x="6367328" y="5933534"/>
            <a:ext cx="397325" cy="3830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353CA-83E1-A28E-4607-42382BD84B32}"/>
              </a:ext>
            </a:extLst>
          </p:cNvPr>
          <p:cNvSpPr/>
          <p:nvPr/>
        </p:nvSpPr>
        <p:spPr>
          <a:xfrm>
            <a:off x="9682841" y="5900057"/>
            <a:ext cx="413901" cy="4165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DA559B-D2D5-E071-FD09-9114D186E323}"/>
              </a:ext>
            </a:extLst>
          </p:cNvPr>
          <p:cNvSpPr/>
          <p:nvPr/>
        </p:nvSpPr>
        <p:spPr>
          <a:xfrm>
            <a:off x="8590884" y="43487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BD4DE9-3815-3F79-E902-F40663E63B57}"/>
              </a:ext>
            </a:extLst>
          </p:cNvPr>
          <p:cNvSpPr/>
          <p:nvPr/>
        </p:nvSpPr>
        <p:spPr>
          <a:xfrm>
            <a:off x="7603672" y="436675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FE7349-EF89-7A9E-4FF3-AE34168EDA6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64653" y="6108321"/>
            <a:ext cx="2918188" cy="16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200A3FE-CA9E-BD22-E4E3-7868F4964BE5}"/>
              </a:ext>
            </a:extLst>
          </p:cNvPr>
          <p:cNvSpPr/>
          <p:nvPr/>
        </p:nvSpPr>
        <p:spPr>
          <a:xfrm>
            <a:off x="8964387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A96A31-88E8-7AC8-6DC1-44B9462255D0}"/>
              </a:ext>
            </a:extLst>
          </p:cNvPr>
          <p:cNvSpPr/>
          <p:nvPr/>
        </p:nvSpPr>
        <p:spPr>
          <a:xfrm>
            <a:off x="9343339" y="537748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BDAEF8-463E-1163-19B8-53A0A422F8E2}"/>
              </a:ext>
            </a:extLst>
          </p:cNvPr>
          <p:cNvSpPr/>
          <p:nvPr/>
        </p:nvSpPr>
        <p:spPr>
          <a:xfrm>
            <a:off x="7304319" y="601789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001590-3548-12A2-23D8-6627FB381BA7}"/>
              </a:ext>
            </a:extLst>
          </p:cNvPr>
          <p:cNvSpPr/>
          <p:nvPr/>
        </p:nvSpPr>
        <p:spPr>
          <a:xfrm>
            <a:off x="8022775" y="60310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330BC3-396D-F61F-656F-9147D04481E0}"/>
              </a:ext>
            </a:extLst>
          </p:cNvPr>
          <p:cNvSpPr/>
          <p:nvPr/>
        </p:nvSpPr>
        <p:spPr>
          <a:xfrm>
            <a:off x="8850089" y="6031096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BD0346-F8E9-8343-DE8E-BE13D9DC756A}"/>
              </a:ext>
            </a:extLst>
          </p:cNvPr>
          <p:cNvSpPr/>
          <p:nvPr/>
        </p:nvSpPr>
        <p:spPr>
          <a:xfrm>
            <a:off x="8061168" y="4864319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C5ED10-FB10-DD3E-61B7-7E664984BD9F}"/>
              </a:ext>
            </a:extLst>
          </p:cNvPr>
          <p:cNvSpPr/>
          <p:nvPr/>
        </p:nvSpPr>
        <p:spPr>
          <a:xfrm>
            <a:off x="7603676" y="5375771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ABBE8E-FB47-2DF2-96D9-4D475D5136F8}"/>
              </a:ext>
            </a:extLst>
          </p:cNvPr>
          <p:cNvSpPr/>
          <p:nvPr/>
        </p:nvSpPr>
        <p:spPr>
          <a:xfrm>
            <a:off x="8430991" y="5372101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E35372-443D-CBF2-633C-A79A39D9D0FC}"/>
              </a:ext>
            </a:extLst>
          </p:cNvPr>
          <p:cNvCxnSpPr>
            <a:stCxn id="8" idx="6"/>
            <a:endCxn id="7" idx="2"/>
          </p:cNvCxnSpPr>
          <p:nvPr/>
        </p:nvCxnSpPr>
        <p:spPr>
          <a:xfrm flipV="1">
            <a:off x="7832272" y="4463096"/>
            <a:ext cx="758612" cy="17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73D863-C62E-1C86-BC23-901A4DFD4FF8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7134354" y="5567223"/>
            <a:ext cx="203443" cy="484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264A97-C57C-7223-0888-45FABC9D9796}"/>
              </a:ext>
            </a:extLst>
          </p:cNvPr>
          <p:cNvCxnSpPr>
            <a:cxnSpLocks/>
            <a:stCxn id="20" idx="3"/>
            <a:endCxn id="16" idx="7"/>
          </p:cNvCxnSpPr>
          <p:nvPr/>
        </p:nvCxnSpPr>
        <p:spPr>
          <a:xfrm flipH="1">
            <a:off x="7499441" y="5549288"/>
            <a:ext cx="137712" cy="50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B40B45-9700-EC0C-443F-370FBBC809E4}"/>
              </a:ext>
            </a:extLst>
          </p:cNvPr>
          <p:cNvCxnSpPr>
            <a:cxnSpLocks/>
            <a:stCxn id="21" idx="3"/>
            <a:endCxn id="17" idx="7"/>
          </p:cNvCxnSpPr>
          <p:nvPr/>
        </p:nvCxnSpPr>
        <p:spPr>
          <a:xfrm flipH="1">
            <a:off x="8217897" y="5545618"/>
            <a:ext cx="246571" cy="51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67B839-4228-BB63-7A3B-11E24C10D639}"/>
              </a:ext>
            </a:extLst>
          </p:cNvPr>
          <p:cNvCxnSpPr>
            <a:cxnSpLocks/>
            <a:stCxn id="20" idx="5"/>
            <a:endCxn id="17" idx="1"/>
          </p:cNvCxnSpPr>
          <p:nvPr/>
        </p:nvCxnSpPr>
        <p:spPr>
          <a:xfrm>
            <a:off x="7798795" y="5549288"/>
            <a:ext cx="257458" cy="51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7FE75B-5CD6-5893-95AE-6B3D73C7BEE5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8626110" y="5545618"/>
            <a:ext cx="257456" cy="515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BB9306-1D73-2DFC-B4E2-155F8DA6EE2A}"/>
              </a:ext>
            </a:extLst>
          </p:cNvPr>
          <p:cNvCxnSpPr>
            <a:cxnSpLocks/>
            <a:stCxn id="13" idx="3"/>
            <a:endCxn id="18" idx="7"/>
          </p:cNvCxnSpPr>
          <p:nvPr/>
        </p:nvCxnSpPr>
        <p:spPr>
          <a:xfrm flipH="1">
            <a:off x="9045208" y="5572609"/>
            <a:ext cx="331609" cy="48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323127-5AE3-45EE-1362-E569201B164A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7471812" y="5052816"/>
            <a:ext cx="165341" cy="352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5E6408-E5FF-ECBB-F425-5F5F691B96AA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7798795" y="5037836"/>
            <a:ext cx="295850" cy="367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5BD845-6167-ED1E-A1C3-B2D63B61B0A0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8256287" y="5037836"/>
            <a:ext cx="208181" cy="36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B7C969-9E86-A461-7444-AE1DA175285C}"/>
              </a:ext>
            </a:extLst>
          </p:cNvPr>
          <p:cNvCxnSpPr>
            <a:cxnSpLocks/>
            <a:stCxn id="12" idx="3"/>
            <a:endCxn id="21" idx="7"/>
          </p:cNvCxnSpPr>
          <p:nvPr/>
        </p:nvCxnSpPr>
        <p:spPr>
          <a:xfrm flipH="1">
            <a:off x="8626110" y="5052816"/>
            <a:ext cx="371755" cy="34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CAC52B-9DD8-D82F-BFA4-289ED02D827B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7798794" y="4561879"/>
            <a:ext cx="295851" cy="33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5D49BA-DB8A-46C4-D43A-68E4AB72A3C6}"/>
              </a:ext>
            </a:extLst>
          </p:cNvPr>
          <p:cNvCxnSpPr>
            <a:cxnSpLocks/>
            <a:stCxn id="7" idx="3"/>
            <a:endCxn id="19" idx="7"/>
          </p:cNvCxnSpPr>
          <p:nvPr/>
        </p:nvCxnSpPr>
        <p:spPr>
          <a:xfrm flipH="1">
            <a:off x="8256287" y="4543918"/>
            <a:ext cx="368075" cy="350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813013-5213-8F5B-4469-F22A93F370A2}"/>
              </a:ext>
            </a:extLst>
          </p:cNvPr>
          <p:cNvSpPr txBox="1"/>
          <p:nvPr/>
        </p:nvSpPr>
        <p:spPr>
          <a:xfrm>
            <a:off x="5161451" y="5600701"/>
            <a:ext cx="124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$3000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0C68C9-C264-7103-D67C-396B7EACCB89}"/>
              </a:ext>
            </a:extLst>
          </p:cNvPr>
          <p:cNvSpPr txBox="1"/>
          <p:nvPr/>
        </p:nvSpPr>
        <p:spPr>
          <a:xfrm>
            <a:off x="7601197" y="2615227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$3000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8E920E-7FC3-053F-D21F-0E15552404A4}"/>
              </a:ext>
            </a:extLst>
          </p:cNvPr>
          <p:cNvSpPr txBox="1"/>
          <p:nvPr/>
        </p:nvSpPr>
        <p:spPr>
          <a:xfrm>
            <a:off x="10096743" y="5683731"/>
            <a:ext cx="1460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$3000</a:t>
            </a:r>
          </a:p>
        </p:txBody>
      </p:sp>
    </p:spTree>
    <p:extLst>
      <p:ext uri="{BB962C8B-B14F-4D97-AF65-F5344CB8AC3E}">
        <p14:creationId xmlns:p14="http://schemas.microsoft.com/office/powerpoint/2010/main" val="397760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19FD-947E-C209-8316-B9281507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6" y="1588497"/>
            <a:ext cx="6644643" cy="4095233"/>
          </a:xfrm>
        </p:spPr>
        <p:txBody>
          <a:bodyPr>
            <a:normAutofit/>
          </a:bodyPr>
          <a:lstStyle/>
          <a:p>
            <a:r>
              <a:rPr lang="en-US" sz="2000" dirty="0"/>
              <a:t>The possible rent allocations can be arranged in a </a:t>
            </a:r>
            <a:r>
              <a:rPr lang="en-US" sz="2000" b="1" dirty="0"/>
              <a:t>triangle</a:t>
            </a:r>
            <a:r>
              <a:rPr lang="en-US" sz="2000" dirty="0"/>
              <a:t>.</a:t>
            </a:r>
          </a:p>
          <a:p>
            <a:r>
              <a:rPr lang="en-US" sz="2000" dirty="0"/>
              <a:t>Divide it into </a:t>
            </a:r>
            <a:r>
              <a:rPr lang="en-US" sz="2000" dirty="0" err="1"/>
              <a:t>subtriangles</a:t>
            </a:r>
            <a:r>
              <a:rPr lang="en-US" sz="2000" dirty="0"/>
              <a:t>, so that adjacent points differ by at most $1 rent for each room.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(many more than pictured here)</a:t>
            </a:r>
          </a:p>
          <a:p>
            <a:r>
              <a:rPr lang="en-US" sz="2000" dirty="0"/>
              <a:t>Assign points to Alice/Bob/Charlie so that each </a:t>
            </a:r>
            <a:r>
              <a:rPr lang="en-US" sz="2000" dirty="0" err="1"/>
              <a:t>subtriangle</a:t>
            </a:r>
            <a:r>
              <a:rPr lang="en-US" sz="2000" dirty="0"/>
              <a:t> has points with all three owners.</a:t>
            </a:r>
          </a:p>
          <a:p>
            <a:r>
              <a:rPr lang="en-US" sz="2000" dirty="0">
                <a:sym typeface="Wingdings" panose="05000000000000000000" pitchFamily="2" charset="2"/>
              </a:rPr>
              <a:t>At each point, ask the owner which room they prefer</a:t>
            </a:r>
            <a:endParaRPr lang="en-US" sz="1600" dirty="0">
              <a:sym typeface="Wingdings" panose="05000000000000000000" pitchFamily="2" charset="2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C6ED04-864B-C07F-6E12-62FCBE531EA0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>
          <a:xfrm>
            <a:off x="7167832" y="5486401"/>
            <a:ext cx="2175507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5BAA3D-9BDD-DA5C-297C-9B31ED1C3C8F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7505290" y="4971994"/>
            <a:ext cx="1459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53853D-8F58-703B-FA9F-3CCBBED2F7FC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8370407" y="3970871"/>
            <a:ext cx="1373048" cy="1990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B564ED-55E1-D0A1-AA4A-4631CD03AC2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6706466" y="3970871"/>
            <a:ext cx="1371440" cy="201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4D0941-E137-15B2-36DB-5E4F8082CA49}"/>
              </a:ext>
            </a:extLst>
          </p:cNvPr>
          <p:cNvSpPr/>
          <p:nvPr/>
        </p:nvSpPr>
        <p:spPr>
          <a:xfrm>
            <a:off x="7276690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119DD0-C9E5-44E1-EC38-A4FFC972F7EF}"/>
              </a:ext>
            </a:extLst>
          </p:cNvPr>
          <p:cNvSpPr/>
          <p:nvPr/>
        </p:nvSpPr>
        <p:spPr>
          <a:xfrm>
            <a:off x="6939232" y="5372101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84763-BAC4-D513-A73D-28A1EB83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Rental Harmony Theorem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E06DFD-1104-EB38-CC15-562E7F1404E2}"/>
              </a:ext>
            </a:extLst>
          </p:cNvPr>
          <p:cNvSpPr/>
          <p:nvPr/>
        </p:nvSpPr>
        <p:spPr>
          <a:xfrm>
            <a:off x="8017327" y="3576120"/>
            <a:ext cx="413659" cy="4624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B7B70F-5981-7DFB-9E80-723E0FA1FF13}"/>
              </a:ext>
            </a:extLst>
          </p:cNvPr>
          <p:cNvSpPr/>
          <p:nvPr/>
        </p:nvSpPr>
        <p:spPr>
          <a:xfrm>
            <a:off x="6367328" y="5933534"/>
            <a:ext cx="397325" cy="3830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353CA-83E1-A28E-4607-42382BD84B32}"/>
              </a:ext>
            </a:extLst>
          </p:cNvPr>
          <p:cNvSpPr/>
          <p:nvPr/>
        </p:nvSpPr>
        <p:spPr>
          <a:xfrm>
            <a:off x="9682841" y="5900057"/>
            <a:ext cx="413901" cy="4165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DA559B-D2D5-E071-FD09-9114D186E323}"/>
              </a:ext>
            </a:extLst>
          </p:cNvPr>
          <p:cNvSpPr/>
          <p:nvPr/>
        </p:nvSpPr>
        <p:spPr>
          <a:xfrm>
            <a:off x="8590884" y="43487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BD4DE9-3815-3F79-E902-F40663E63B57}"/>
              </a:ext>
            </a:extLst>
          </p:cNvPr>
          <p:cNvSpPr/>
          <p:nvPr/>
        </p:nvSpPr>
        <p:spPr>
          <a:xfrm>
            <a:off x="7603672" y="436675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FE7349-EF89-7A9E-4FF3-AE34168EDA6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64653" y="6108321"/>
            <a:ext cx="2918188" cy="16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200A3FE-CA9E-BD22-E4E3-7868F4964BE5}"/>
              </a:ext>
            </a:extLst>
          </p:cNvPr>
          <p:cNvSpPr/>
          <p:nvPr/>
        </p:nvSpPr>
        <p:spPr>
          <a:xfrm>
            <a:off x="8964387" y="485769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A96A31-88E8-7AC8-6DC1-44B9462255D0}"/>
              </a:ext>
            </a:extLst>
          </p:cNvPr>
          <p:cNvSpPr/>
          <p:nvPr/>
        </p:nvSpPr>
        <p:spPr>
          <a:xfrm>
            <a:off x="9343339" y="537748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BDAEF8-463E-1163-19B8-53A0A422F8E2}"/>
              </a:ext>
            </a:extLst>
          </p:cNvPr>
          <p:cNvSpPr/>
          <p:nvPr/>
        </p:nvSpPr>
        <p:spPr>
          <a:xfrm>
            <a:off x="7304319" y="601789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001590-3548-12A2-23D8-6627FB381BA7}"/>
              </a:ext>
            </a:extLst>
          </p:cNvPr>
          <p:cNvSpPr/>
          <p:nvPr/>
        </p:nvSpPr>
        <p:spPr>
          <a:xfrm>
            <a:off x="8022775" y="603109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330BC3-396D-F61F-656F-9147D04481E0}"/>
              </a:ext>
            </a:extLst>
          </p:cNvPr>
          <p:cNvSpPr/>
          <p:nvPr/>
        </p:nvSpPr>
        <p:spPr>
          <a:xfrm>
            <a:off x="8850089" y="6031096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BD0346-F8E9-8343-DE8E-BE13D9DC756A}"/>
              </a:ext>
            </a:extLst>
          </p:cNvPr>
          <p:cNvSpPr/>
          <p:nvPr/>
        </p:nvSpPr>
        <p:spPr>
          <a:xfrm>
            <a:off x="8061168" y="4864319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C5ED10-FB10-DD3E-61B7-7E664984BD9F}"/>
              </a:ext>
            </a:extLst>
          </p:cNvPr>
          <p:cNvSpPr/>
          <p:nvPr/>
        </p:nvSpPr>
        <p:spPr>
          <a:xfrm>
            <a:off x="7603676" y="5375771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ABBE8E-FB47-2DF2-96D9-4D475D5136F8}"/>
              </a:ext>
            </a:extLst>
          </p:cNvPr>
          <p:cNvSpPr/>
          <p:nvPr/>
        </p:nvSpPr>
        <p:spPr>
          <a:xfrm>
            <a:off x="8430991" y="5372101"/>
            <a:ext cx="228596" cy="2032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E35372-443D-CBF2-633C-A79A39D9D0FC}"/>
              </a:ext>
            </a:extLst>
          </p:cNvPr>
          <p:cNvCxnSpPr>
            <a:stCxn id="8" idx="6"/>
            <a:endCxn id="7" idx="2"/>
          </p:cNvCxnSpPr>
          <p:nvPr/>
        </p:nvCxnSpPr>
        <p:spPr>
          <a:xfrm flipV="1">
            <a:off x="7832272" y="4463096"/>
            <a:ext cx="758612" cy="17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73D863-C62E-1C86-BC23-901A4DFD4FF8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7134354" y="5567223"/>
            <a:ext cx="203443" cy="484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264A97-C57C-7223-0888-45FABC9D9796}"/>
              </a:ext>
            </a:extLst>
          </p:cNvPr>
          <p:cNvCxnSpPr>
            <a:cxnSpLocks/>
            <a:stCxn id="20" idx="3"/>
            <a:endCxn id="16" idx="7"/>
          </p:cNvCxnSpPr>
          <p:nvPr/>
        </p:nvCxnSpPr>
        <p:spPr>
          <a:xfrm flipH="1">
            <a:off x="7499441" y="5549288"/>
            <a:ext cx="137712" cy="50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B40B45-9700-EC0C-443F-370FBBC809E4}"/>
              </a:ext>
            </a:extLst>
          </p:cNvPr>
          <p:cNvCxnSpPr>
            <a:cxnSpLocks/>
            <a:stCxn id="21" idx="3"/>
            <a:endCxn id="17" idx="7"/>
          </p:cNvCxnSpPr>
          <p:nvPr/>
        </p:nvCxnSpPr>
        <p:spPr>
          <a:xfrm flipH="1">
            <a:off x="8217897" y="5545618"/>
            <a:ext cx="246571" cy="51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67B839-4228-BB63-7A3B-11E24C10D639}"/>
              </a:ext>
            </a:extLst>
          </p:cNvPr>
          <p:cNvCxnSpPr>
            <a:cxnSpLocks/>
            <a:stCxn id="20" idx="5"/>
            <a:endCxn id="17" idx="1"/>
          </p:cNvCxnSpPr>
          <p:nvPr/>
        </p:nvCxnSpPr>
        <p:spPr>
          <a:xfrm>
            <a:off x="7798795" y="5549288"/>
            <a:ext cx="257458" cy="51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7FE75B-5CD6-5893-95AE-6B3D73C7BEE5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8626110" y="5545618"/>
            <a:ext cx="257456" cy="515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BB9306-1D73-2DFC-B4E2-155F8DA6EE2A}"/>
              </a:ext>
            </a:extLst>
          </p:cNvPr>
          <p:cNvCxnSpPr>
            <a:cxnSpLocks/>
            <a:stCxn id="13" idx="3"/>
            <a:endCxn id="18" idx="7"/>
          </p:cNvCxnSpPr>
          <p:nvPr/>
        </p:nvCxnSpPr>
        <p:spPr>
          <a:xfrm flipH="1">
            <a:off x="9045208" y="5572609"/>
            <a:ext cx="331609" cy="48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323127-5AE3-45EE-1362-E569201B164A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7471812" y="5052816"/>
            <a:ext cx="165341" cy="352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5E6408-E5FF-ECBB-F425-5F5F691B96AA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7798795" y="5037836"/>
            <a:ext cx="295850" cy="367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5BD845-6167-ED1E-A1C3-B2D63B61B0A0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8256287" y="5037836"/>
            <a:ext cx="208181" cy="36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B7C969-9E86-A461-7444-AE1DA175285C}"/>
              </a:ext>
            </a:extLst>
          </p:cNvPr>
          <p:cNvCxnSpPr>
            <a:cxnSpLocks/>
            <a:stCxn id="12" idx="3"/>
            <a:endCxn id="21" idx="7"/>
          </p:cNvCxnSpPr>
          <p:nvPr/>
        </p:nvCxnSpPr>
        <p:spPr>
          <a:xfrm flipH="1">
            <a:off x="8626110" y="5052816"/>
            <a:ext cx="371755" cy="34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CAC52B-9DD8-D82F-BFA4-289ED02D827B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7798794" y="4561879"/>
            <a:ext cx="295851" cy="33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5D49BA-DB8A-46C4-D43A-68E4AB72A3C6}"/>
              </a:ext>
            </a:extLst>
          </p:cNvPr>
          <p:cNvCxnSpPr>
            <a:cxnSpLocks/>
            <a:stCxn id="7" idx="3"/>
            <a:endCxn id="19" idx="7"/>
          </p:cNvCxnSpPr>
          <p:nvPr/>
        </p:nvCxnSpPr>
        <p:spPr>
          <a:xfrm flipH="1">
            <a:off x="8256287" y="4543918"/>
            <a:ext cx="368075" cy="350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813013-5213-8F5B-4469-F22A93F370A2}"/>
              </a:ext>
            </a:extLst>
          </p:cNvPr>
          <p:cNvSpPr txBox="1"/>
          <p:nvPr/>
        </p:nvSpPr>
        <p:spPr>
          <a:xfrm>
            <a:off x="5161451" y="5600701"/>
            <a:ext cx="124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$3000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0C68C9-C264-7103-D67C-396B7EACCB89}"/>
              </a:ext>
            </a:extLst>
          </p:cNvPr>
          <p:cNvSpPr txBox="1"/>
          <p:nvPr/>
        </p:nvSpPr>
        <p:spPr>
          <a:xfrm>
            <a:off x="7601197" y="2615227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$3000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8E920E-7FC3-053F-D21F-0E15552404A4}"/>
              </a:ext>
            </a:extLst>
          </p:cNvPr>
          <p:cNvSpPr txBox="1"/>
          <p:nvPr/>
        </p:nvSpPr>
        <p:spPr>
          <a:xfrm>
            <a:off x="10096743" y="5683731"/>
            <a:ext cx="1460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Red: $0</a:t>
            </a:r>
          </a:p>
          <a:p>
            <a:r>
              <a:rPr lang="en-US" dirty="0">
                <a:solidFill>
                  <a:schemeClr val="accent1"/>
                </a:solidFill>
              </a:rPr>
              <a:t>Blue: $0</a:t>
            </a:r>
          </a:p>
          <a:p>
            <a:r>
              <a:rPr lang="en-US" dirty="0">
                <a:solidFill>
                  <a:schemeClr val="accent6"/>
                </a:solidFill>
              </a:rPr>
              <a:t>Green: $3000</a:t>
            </a:r>
          </a:p>
        </p:txBody>
      </p:sp>
    </p:spTree>
    <p:extLst>
      <p:ext uri="{BB962C8B-B14F-4D97-AF65-F5344CB8AC3E}">
        <p14:creationId xmlns:p14="http://schemas.microsoft.com/office/powerpoint/2010/main" val="422565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2102</Words>
  <Application>Microsoft Office PowerPoint</Application>
  <PresentationFormat>Widescreen</PresentationFormat>
  <Paragraphs>403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Bonus: Sperner’s Lemma and the Rental Harmony Theorem</vt:lpstr>
      <vt:lpstr>A Warmup Proof</vt:lpstr>
      <vt:lpstr>Sperner’s Lemma is the generalization to 2d and beyond</vt:lpstr>
      <vt:lpstr>Sperner’s Lemma is the generalization to 2d and beyond</vt:lpstr>
      <vt:lpstr>Sperner’s Lemma is the generalization to 2d and beyond</vt:lpstr>
      <vt:lpstr>Sperner’s Lemma is the generalization to 2d and beyond</vt:lpstr>
      <vt:lpstr>The Rental Harmony Theorem</vt:lpstr>
      <vt:lpstr>The Rental Harmony Theorem</vt:lpstr>
      <vt:lpstr>The Rental Harmony Theorem</vt:lpstr>
      <vt:lpstr>The Rental Harmony Theorem</vt:lpstr>
      <vt:lpstr>The Rental Harmony Theorem</vt:lpstr>
      <vt:lpstr>The Rental Harmony Theorem</vt:lpstr>
      <vt:lpstr>The Rental Harmony Theorem</vt:lpstr>
      <vt:lpstr>The Rental Harmony Theorem</vt:lpstr>
      <vt:lpstr>The Rental Harmony Theorem</vt:lpstr>
      <vt:lpstr>The Rental Harmony Theorem</vt:lpstr>
      <vt:lpstr>The Rental Harmony Theorem</vt:lpstr>
      <vt:lpstr>The Rental Harmony Theorem</vt:lpstr>
      <vt:lpstr>Mechanism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Bonus: Sperner’s Lemma</dc:title>
  <dc:creator>Bodwin, Gregory</dc:creator>
  <cp:lastModifiedBy>Bodwin, Gregory</cp:lastModifiedBy>
  <cp:revision>68</cp:revision>
  <dcterms:created xsi:type="dcterms:W3CDTF">2023-08-27T17:02:03Z</dcterms:created>
  <dcterms:modified xsi:type="dcterms:W3CDTF">2023-09-14T22:05:59Z</dcterms:modified>
</cp:coreProperties>
</file>