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C1B6-6386-EC0E-7687-E61C0036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9A1A2-3A41-66C7-81B6-8F193AA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D9BA-B2EF-65E0-4E5D-462B92E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B5FF-CA47-EBC5-CFB2-39BDE7F8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5375-6C9D-856E-20B6-E65A500B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A8B1-81F8-1A5E-6305-3319B38A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20CF0-42D1-E525-5271-1351DF79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4A53-09D4-FECE-FA3A-C55AA72C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9578-81FC-CE1A-EED7-6A71676D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3F12-B6BC-96FD-188D-79129AB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90447-5A8E-3B13-DF82-9CF0BB0D1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7592-953D-4598-436C-874B74D4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9A2A-499F-ED5F-6F40-F2F5EBF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9E78-9B38-4952-2FEF-AA55BA4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2904-B4EC-93A4-40BC-D029885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26AB-4EB2-12AE-AD9B-817780FA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09E0-3FAC-DFBE-0E69-DAC95C9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4C8A-F749-8412-D298-ED00DA6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BC4E-E6CA-CFE3-4DE3-7B3DB4D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AB2-8859-A900-F942-CADC40AE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FCB8-0EA1-396E-A9E4-D49E21F0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DA82-A809-D32A-56BF-92C0BBF4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ECD0-294B-8020-C538-B4302BC0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3C4E-76B8-FF21-3AA9-3485E47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C74E-06FA-4765-B59F-99D7FDAF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7EC-F5B2-A141-C4A4-C384DED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434F-DF26-2C0C-B8A0-1300257C8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BEF85-1173-6A85-513E-85E200FE0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C848-064B-8DFB-474C-535F7AFD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8BEE5-BF4C-33D3-16DF-CE1BB0C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DB91-DAC3-67D3-E3F8-19A8BC5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4C9-DBEB-9E7E-3A8F-987FEF14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4C07-A721-BF29-F0F1-371976E2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61D7-262F-241B-B8DB-4C890FB7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21047-A31C-6127-BFEC-60991B8D5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E55C2-9BA4-9590-6DB6-08AE2CD5B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D905-D8F7-FE12-442E-B107294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3D1F7-25FB-2ADF-8EA5-25F76F32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4A9F3-2B69-8114-E597-90382D07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BF49-A57F-32E9-6D2A-51EA11C7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E726-50DC-55FB-24E6-A00B2E0C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8EBE1-0DC8-A1EC-D7B8-B5B56A5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DC0E1-89B4-9402-CA2A-88F4960D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8833-9A7A-C299-483F-5014AF2B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D8773-6AFE-E8A7-2D00-246823E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D26DD-B5E0-894D-AA12-7F3818FD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9C9-9461-5DA3-67EF-626C5164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7F6E-7D6A-902B-B1AA-64BD0B8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D4CD-AC5E-5388-8B58-43363E24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E663-1383-F63A-A96D-F61B30E1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120B-9B84-2EA0-E615-2B94846E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B1A8-22F0-3633-203C-74F304F3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1725-A5F8-6B42-C335-0D211702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FD488-B2DE-9CEE-21E4-CD0DC0FA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42D2-634B-15C2-F043-4AF713930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0968-54F1-4CEB-DF2A-F3137C41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4173-E239-A834-9C90-95032639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9EB1B-D1F3-F77E-EBFF-BE165917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5745-6ED1-183B-9149-6F759F18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F057-E3BE-3823-C84D-2EDBBA43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F351-9A3A-AE5A-F208-F158925C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E70A-41F0-4FBD-8FF3-F90C2AC0E32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5568-4567-8920-5733-52EBF4C16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8697-A3B9-4110-55B7-EA17081D2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C54E-AF40-476A-A067-AD8F3AC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F8F5A-7F7D-5C30-C2FE-17D93EE4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Bonus: Calisson Tiling</a:t>
            </a:r>
          </a:p>
        </p:txBody>
      </p:sp>
      <p:pic>
        <p:nvPicPr>
          <p:cNvPr id="1026" name="Picture 2" descr="Calisson d'Aix en Provence, French pastries - Bake-Street.com">
            <a:extLst>
              <a:ext uri="{FF2B5EF4-FFF2-40B4-BE49-F238E27FC236}">
                <a16:creationId xmlns:a16="http://schemas.microsoft.com/office/drawing/2014/main" id="{38C1766C-D6D8-956E-9B88-7E31289B0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 b="13725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4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1C2D-A7F1-568C-C118-4B5E9F9C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633464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Proof by Optical Illusion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67F9-F540-ED7D-9F83-A4350EA2404D}"/>
              </a:ext>
            </a:extLst>
          </p:cNvPr>
          <p:cNvSpPr txBox="1"/>
          <p:nvPr/>
        </p:nvSpPr>
        <p:spPr>
          <a:xfrm>
            <a:off x="630936" y="2522601"/>
            <a:ext cx="595736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Theorem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Every </a:t>
            </a:r>
            <a:r>
              <a:rPr lang="en-US" sz="2400" dirty="0" err="1"/>
              <a:t>calisson</a:t>
            </a:r>
            <a:r>
              <a:rPr lang="en-US" sz="2400" dirty="0"/>
              <a:t> tiling uses the same number of </a:t>
            </a:r>
            <a:r>
              <a:rPr lang="en-US" sz="2400" dirty="0" err="1"/>
              <a:t>calissons</a:t>
            </a:r>
            <a:r>
              <a:rPr lang="en-US" sz="2400" dirty="0"/>
              <a:t> in each of the three orientations.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A9AB8-EBDC-2540-A998-8C248FC2709F}"/>
                  </a:ext>
                </a:extLst>
              </p:cNvPr>
              <p:cNvSpPr txBox="1"/>
              <p:nvPr/>
            </p:nvSpPr>
            <p:spPr>
              <a:xfrm>
                <a:off x="630936" y="3973174"/>
                <a:ext cx="10585704" cy="26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an arbitrary </a:t>
                </a:r>
                <a:r>
                  <a:rPr lang="en-US" sz="2400" dirty="0" err="1"/>
                  <a:t>calisson</a:t>
                </a:r>
                <a:r>
                  <a:rPr lang="en-US" sz="2400" dirty="0"/>
                  <a:t> tiling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we color the </a:t>
                </a:r>
                <a:r>
                  <a:rPr lang="en-US" sz="2400" dirty="0" err="1"/>
                  <a:t>calissons</a:t>
                </a:r>
                <a:r>
                  <a:rPr lang="en-US" sz="2400" dirty="0"/>
                  <a:t> by tiling, we see a picture that looks like a 3d stack of boxes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(!!)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Imagine rotating the 3d box stack so that we’re looking down on it from the top left.  We see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grid of exactly one side of the boxes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right-leaning </a:t>
                </a:r>
                <a:r>
                  <a:rPr lang="en-US" sz="2400" b="1" dirty="0" err="1"/>
                  <a:t>calissons</a:t>
                </a:r>
                <a:r>
                  <a:rPr lang="en-US" sz="2400" b="1" dirty="0"/>
                  <a:t>, (similar logic)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upright and left-leaning as well.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A9AB8-EBDC-2540-A998-8C248FC27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73174"/>
                <a:ext cx="10585704" cy="2685992"/>
              </a:xfrm>
              <a:prstGeom prst="rect">
                <a:avLst/>
              </a:prstGeom>
              <a:blipFill>
                <a:blip r:embed="rId2"/>
                <a:stretch>
                  <a:fillRect l="-922" t="-1818" r="-17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917AA5A-C83C-E04F-D296-580A01EA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5336" y="349821"/>
            <a:ext cx="3506289" cy="30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F3DA4F-84A7-B4AA-8EF5-5720D61A7607}"/>
              </a:ext>
            </a:extLst>
          </p:cNvPr>
          <p:cNvCxnSpPr>
            <a:cxnSpLocks/>
          </p:cNvCxnSpPr>
          <p:nvPr/>
        </p:nvCxnSpPr>
        <p:spPr>
          <a:xfrm flipH="1">
            <a:off x="7813040" y="2857881"/>
            <a:ext cx="895096" cy="6548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4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BBDC-75C7-A38E-3DAC-CB8912D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0846-CB5A-5B8C-E4FF-68019211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92"/>
            <a:ext cx="10515600" cy="4351338"/>
          </a:xfrm>
        </p:spPr>
        <p:txBody>
          <a:bodyPr/>
          <a:lstStyle/>
          <a:p>
            <a:r>
              <a:rPr lang="en-US" dirty="0"/>
              <a:t>Proofs contain two parts: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insight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why </a:t>
            </a:r>
            <a:r>
              <a:rPr lang="en-US" dirty="0"/>
              <a:t>is the proposition true?</a:t>
            </a:r>
          </a:p>
          <a:p>
            <a:pPr lvl="1"/>
            <a:r>
              <a:rPr lang="en-US" dirty="0"/>
              <a:t>And then a </a:t>
            </a:r>
            <a:r>
              <a:rPr lang="en-US" b="1" dirty="0">
                <a:solidFill>
                  <a:schemeClr val="accent1"/>
                </a:solidFill>
              </a:rPr>
              <a:t>logical certificate</a:t>
            </a:r>
            <a:r>
              <a:rPr lang="en-US" b="1" dirty="0"/>
              <a:t>:</a:t>
            </a:r>
            <a:r>
              <a:rPr lang="en-US" dirty="0"/>
              <a:t> any correct insight down into a correct chain of low-level logic.</a:t>
            </a:r>
          </a:p>
          <a:p>
            <a:r>
              <a:rPr lang="en-US" dirty="0"/>
              <a:t>These </a:t>
            </a:r>
            <a:r>
              <a:rPr lang="en-US" b="1" dirty="0">
                <a:solidFill>
                  <a:schemeClr val="accent1"/>
                </a:solidFill>
              </a:rPr>
              <a:t>logical certificates </a:t>
            </a:r>
            <a:r>
              <a:rPr lang="en-US" dirty="0"/>
              <a:t>are cool because they can turn the process of </a:t>
            </a:r>
            <a:r>
              <a:rPr lang="en-US" b="1" dirty="0">
                <a:solidFill>
                  <a:srgbClr val="C00000"/>
                </a:solidFill>
              </a:rPr>
              <a:t>insight-finding</a:t>
            </a:r>
            <a:r>
              <a:rPr lang="en-US" dirty="0"/>
              <a:t> into formal math!</a:t>
            </a:r>
          </a:p>
          <a:p>
            <a:r>
              <a:rPr lang="en-US" dirty="0"/>
              <a:t>But the </a:t>
            </a:r>
            <a:r>
              <a:rPr lang="en-US" i="1" dirty="0"/>
              <a:t>entire point </a:t>
            </a:r>
            <a:r>
              <a:rPr lang="en-US" dirty="0"/>
              <a:t>of </a:t>
            </a:r>
            <a:r>
              <a:rPr lang="en-US" dirty="0" err="1"/>
              <a:t>math+CS</a:t>
            </a:r>
            <a:r>
              <a:rPr lang="en-US" dirty="0"/>
              <a:t> are the insights.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519468-F833-946B-1596-3F468BC6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5200" y="4456112"/>
            <a:ext cx="2470985" cy="21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1A76E-E65B-3F66-DC87-12A52F99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Calissons</a:t>
            </a:r>
          </a:p>
        </p:txBody>
      </p:sp>
      <p:sp>
        <p:nvSpPr>
          <p:cNvPr id="206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1A06-43DF-FBCB-B297-E30A3DBB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calisson</a:t>
            </a:r>
            <a:r>
              <a:rPr lang="en-US" sz="2200" dirty="0"/>
              <a:t> is a diamond-shaped cookie popular in France</a:t>
            </a:r>
          </a:p>
          <a:p>
            <a:r>
              <a:rPr lang="en-US" sz="2200" dirty="0"/>
              <a:t>Traditionally sold in a hexagonal box</a:t>
            </a:r>
          </a:p>
          <a:p>
            <a:r>
              <a:rPr lang="en-US" sz="2200" dirty="0"/>
              <a:t>To save space, the packers need to pack as many diamonds into each hexagon as possible.</a:t>
            </a:r>
          </a:p>
        </p:txBody>
      </p:sp>
      <p:pic>
        <p:nvPicPr>
          <p:cNvPr id="2050" name="Picture 2" descr="Hexagon Gift Box Bakery Cookies Pastry Cupcake Packaging Paper - Etsy">
            <a:extLst>
              <a:ext uri="{FF2B5EF4-FFF2-40B4-BE49-F238E27FC236}">
                <a16:creationId xmlns:a16="http://schemas.microsoft.com/office/drawing/2014/main" id="{68EA0A9C-42DF-F8AC-6D2E-B27719682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2359E-CE0F-B617-3A81-52B676E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Calisson Tiling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A5311-CE53-1AE1-2B00-86B17CAC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979289"/>
            <a:ext cx="5458968" cy="4899422"/>
          </a:xfrm>
          <a:prstGeom prst="rect">
            <a:avLst/>
          </a:prstGeom>
        </p:spPr>
      </p:pic>
      <p:sp>
        <p:nvSpPr>
          <p:cNvPr id="309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06FC4-A98D-7D86-CFAD-53054FD67120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If we </a:t>
            </a:r>
            <a:r>
              <a:rPr lang="en-US" sz="2200" b="1" dirty="0"/>
              <a:t>perfectly tile</a:t>
            </a:r>
            <a:r>
              <a:rPr lang="en-US" sz="2200" dirty="0"/>
              <a:t> our hexagonal box using </a:t>
            </a:r>
            <a:r>
              <a:rPr lang="en-US" sz="2200" dirty="0" err="1"/>
              <a:t>calissons</a:t>
            </a:r>
            <a:r>
              <a:rPr lang="en-US" sz="2200" dirty="0"/>
              <a:t>, every </a:t>
            </a:r>
            <a:r>
              <a:rPr lang="en-US" sz="2200" dirty="0" err="1"/>
              <a:t>calisson</a:t>
            </a:r>
            <a:r>
              <a:rPr lang="en-US" sz="2200" dirty="0"/>
              <a:t> we place will have one of three possible orientations.</a:t>
            </a:r>
          </a:p>
        </p:txBody>
      </p:sp>
    </p:spTree>
    <p:extLst>
      <p:ext uri="{BB962C8B-B14F-4D97-AF65-F5344CB8AC3E}">
        <p14:creationId xmlns:p14="http://schemas.microsoft.com/office/powerpoint/2010/main" val="216187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4F64-9374-2D36-1914-505B0AA1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You Try It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6BC-1B44-5645-BE19-66ACC979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Tile this (smaller) box with </a:t>
            </a:r>
            <a:r>
              <a:rPr lang="en-US" sz="2200" dirty="0" err="1"/>
              <a:t>calissons</a:t>
            </a:r>
            <a:r>
              <a:rPr lang="en-US" sz="2200" dirty="0"/>
              <a:t>.</a:t>
            </a:r>
          </a:p>
          <a:p>
            <a:r>
              <a:rPr lang="en-US" sz="2200" dirty="0"/>
              <a:t>You will need 12 </a:t>
            </a:r>
            <a:r>
              <a:rPr lang="en-US" sz="2200" dirty="0" err="1"/>
              <a:t>calissons</a:t>
            </a:r>
            <a:r>
              <a:rPr lang="en-US" sz="2200" dirty="0"/>
              <a:t> total.</a:t>
            </a:r>
          </a:p>
          <a:p>
            <a:r>
              <a:rPr lang="en-US" sz="2200" b="1" dirty="0"/>
              <a:t>How many </a:t>
            </a:r>
            <a:r>
              <a:rPr lang="en-US" sz="2200" b="1" dirty="0" err="1"/>
              <a:t>calissons</a:t>
            </a:r>
            <a:r>
              <a:rPr lang="en-US" sz="2200" b="1" dirty="0"/>
              <a:t> did you use in each orientation?</a:t>
            </a:r>
          </a:p>
          <a:p>
            <a:endParaRPr lang="en-US" sz="2200" b="1" dirty="0"/>
          </a:p>
          <a:p>
            <a:endParaRPr lang="en-US" sz="2200" b="1" dirty="0"/>
          </a:p>
        </p:txBody>
      </p:sp>
      <p:pic>
        <p:nvPicPr>
          <p:cNvPr id="4098" name="Picture 2" descr="modeling - Subdivide hexagon surface into equilateral triangles - Blender  Stack Exchange">
            <a:extLst>
              <a:ext uri="{FF2B5EF4-FFF2-40B4-BE49-F238E27FC236}">
                <a16:creationId xmlns:a16="http://schemas.microsoft.com/office/drawing/2014/main" id="{5DFCC2B4-7C9F-34F4-AFD9-446D2093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808540">
            <a:off x="6430853" y="1097026"/>
            <a:ext cx="482697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D2B50-4578-59AC-4878-C019F9DB65EA}"/>
              </a:ext>
            </a:extLst>
          </p:cNvPr>
          <p:cNvSpPr txBox="1"/>
          <p:nvPr/>
        </p:nvSpPr>
        <p:spPr>
          <a:xfrm>
            <a:off x="1361293" y="4572979"/>
            <a:ext cx="358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Upright: 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EACD6-6509-834A-B14A-6908D8538EB6}"/>
              </a:ext>
            </a:extLst>
          </p:cNvPr>
          <p:cNvSpPr txBox="1"/>
          <p:nvPr/>
        </p:nvSpPr>
        <p:spPr>
          <a:xfrm>
            <a:off x="1359729" y="5418201"/>
            <a:ext cx="435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Right-Leaning: 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650CE-3376-32D9-DD02-9C7494E63552}"/>
              </a:ext>
            </a:extLst>
          </p:cNvPr>
          <p:cNvSpPr txBox="1"/>
          <p:nvPr/>
        </p:nvSpPr>
        <p:spPr>
          <a:xfrm>
            <a:off x="1462786" y="6130668"/>
            <a:ext cx="41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Left-Leaning: _______________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6E6BDC5-DD5A-0027-B8B9-8EEA357D8FE5}"/>
              </a:ext>
            </a:extLst>
          </p:cNvPr>
          <p:cNvSpPr/>
          <p:nvPr/>
        </p:nvSpPr>
        <p:spPr>
          <a:xfrm>
            <a:off x="577367" y="4165314"/>
            <a:ext cx="584691" cy="5451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BDEABE6-3826-3C0C-82BB-FC81C8BFAA50}"/>
              </a:ext>
            </a:extLst>
          </p:cNvPr>
          <p:cNvSpPr/>
          <p:nvPr/>
        </p:nvSpPr>
        <p:spPr>
          <a:xfrm rot="10800000">
            <a:off x="577366" y="4720860"/>
            <a:ext cx="584691" cy="5451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E6CD0-01F3-759F-BC45-A566104E75A7}"/>
              </a:ext>
            </a:extLst>
          </p:cNvPr>
          <p:cNvSpPr/>
          <p:nvPr/>
        </p:nvSpPr>
        <p:spPr>
          <a:xfrm rot="3715044">
            <a:off x="795037" y="5306435"/>
            <a:ext cx="584691" cy="5451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F42EE0A-17D0-A63F-EC86-764856BA9A94}"/>
              </a:ext>
            </a:extLst>
          </p:cNvPr>
          <p:cNvSpPr/>
          <p:nvPr/>
        </p:nvSpPr>
        <p:spPr>
          <a:xfrm rot="14515044">
            <a:off x="310085" y="5567077"/>
            <a:ext cx="584691" cy="5451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E1BD605-422B-849C-B716-CF0737955806}"/>
              </a:ext>
            </a:extLst>
          </p:cNvPr>
          <p:cNvSpPr/>
          <p:nvPr/>
        </p:nvSpPr>
        <p:spPr>
          <a:xfrm rot="10800000">
            <a:off x="441928" y="6137580"/>
            <a:ext cx="584691" cy="545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874F73-81DB-1D96-8F55-E6A5EFA8D10B}"/>
              </a:ext>
            </a:extLst>
          </p:cNvPr>
          <p:cNvSpPr/>
          <p:nvPr/>
        </p:nvSpPr>
        <p:spPr>
          <a:xfrm>
            <a:off x="735909" y="6148257"/>
            <a:ext cx="584691" cy="545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odeling - Subdivide hexagon surface into equilateral triangles - Blender  Stack Exchange">
            <a:extLst>
              <a:ext uri="{FF2B5EF4-FFF2-40B4-BE49-F238E27FC236}">
                <a16:creationId xmlns:a16="http://schemas.microsoft.com/office/drawing/2014/main" id="{3A7CBDC7-A9E1-F886-2A19-D1A5ADAB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808540">
            <a:off x="6430853" y="1097026"/>
            <a:ext cx="482697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F64-9374-2D36-1914-505B0AA1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You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6BC-1B44-5645-BE19-66ACC979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Tile this (smaller) box with </a:t>
            </a:r>
            <a:r>
              <a:rPr lang="en-US" sz="2200" dirty="0" err="1"/>
              <a:t>calissons</a:t>
            </a:r>
            <a:r>
              <a:rPr lang="en-US" sz="2200" dirty="0"/>
              <a:t>.</a:t>
            </a:r>
          </a:p>
          <a:p>
            <a:r>
              <a:rPr lang="en-US" sz="2200" dirty="0"/>
              <a:t>You will need 12 </a:t>
            </a:r>
            <a:r>
              <a:rPr lang="en-US" sz="2200" dirty="0" err="1"/>
              <a:t>calissons</a:t>
            </a:r>
            <a:r>
              <a:rPr lang="en-US" sz="2200" dirty="0"/>
              <a:t> total.</a:t>
            </a:r>
          </a:p>
          <a:p>
            <a:r>
              <a:rPr lang="en-US" sz="2200" b="1" dirty="0"/>
              <a:t>How many </a:t>
            </a:r>
            <a:r>
              <a:rPr lang="en-US" sz="2200" b="1" dirty="0" err="1"/>
              <a:t>calissons</a:t>
            </a:r>
            <a:r>
              <a:rPr lang="en-US" sz="2200" b="1" dirty="0"/>
              <a:t> did you use in each orientation?</a:t>
            </a:r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D2B50-4578-59AC-4878-C019F9DB65EA}"/>
              </a:ext>
            </a:extLst>
          </p:cNvPr>
          <p:cNvSpPr txBox="1"/>
          <p:nvPr/>
        </p:nvSpPr>
        <p:spPr>
          <a:xfrm>
            <a:off x="1361293" y="4572979"/>
            <a:ext cx="343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Upright: _____</a:t>
            </a:r>
            <a:r>
              <a:rPr lang="en-US" sz="2400" b="1" dirty="0"/>
              <a:t>4</a:t>
            </a:r>
            <a:r>
              <a:rPr lang="en-US" sz="2400" dirty="0"/>
              <a:t>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EACD6-6509-834A-B14A-6908D8538EB6}"/>
              </a:ext>
            </a:extLst>
          </p:cNvPr>
          <p:cNvSpPr txBox="1"/>
          <p:nvPr/>
        </p:nvSpPr>
        <p:spPr>
          <a:xfrm>
            <a:off x="1359729" y="5418201"/>
            <a:ext cx="464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Right-Leaning: _____</a:t>
            </a:r>
            <a:r>
              <a:rPr lang="en-US" sz="2400" b="1" dirty="0"/>
              <a:t> 4 </a:t>
            </a:r>
            <a:r>
              <a:rPr lang="en-US" sz="2400" dirty="0"/>
              <a:t>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650CE-3376-32D9-DD02-9C7494E63552}"/>
              </a:ext>
            </a:extLst>
          </p:cNvPr>
          <p:cNvSpPr txBox="1"/>
          <p:nvPr/>
        </p:nvSpPr>
        <p:spPr>
          <a:xfrm>
            <a:off x="1462786" y="6130668"/>
            <a:ext cx="4479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Left-Leaning: ______</a:t>
            </a:r>
            <a:r>
              <a:rPr lang="en-US" sz="2400" b="1" dirty="0"/>
              <a:t> 4 </a:t>
            </a:r>
            <a:r>
              <a:rPr lang="en-US" sz="2400" dirty="0"/>
              <a:t>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E11DF-F61E-0807-F46D-ADD273BE20D1}"/>
              </a:ext>
            </a:extLst>
          </p:cNvPr>
          <p:cNvSpPr txBox="1"/>
          <p:nvPr/>
        </p:nvSpPr>
        <p:spPr>
          <a:xfrm>
            <a:off x="6249879" y="2264655"/>
            <a:ext cx="515730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Conjecture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Every </a:t>
            </a:r>
            <a:r>
              <a:rPr lang="en-US" sz="2400" dirty="0" err="1"/>
              <a:t>calisson</a:t>
            </a:r>
            <a:r>
              <a:rPr lang="en-US" sz="2400" dirty="0"/>
              <a:t> tiling uses the same number of </a:t>
            </a:r>
            <a:r>
              <a:rPr lang="en-US" sz="2400" dirty="0" err="1"/>
              <a:t>calissons</a:t>
            </a:r>
            <a:r>
              <a:rPr lang="en-US" sz="2400" dirty="0"/>
              <a:t> in each of the three orientations.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(…but why would this have to be true?)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19E93C6-DC3B-4A19-13E3-1CA05C846C74}"/>
              </a:ext>
            </a:extLst>
          </p:cNvPr>
          <p:cNvSpPr/>
          <p:nvPr/>
        </p:nvSpPr>
        <p:spPr>
          <a:xfrm>
            <a:off x="577367" y="4165314"/>
            <a:ext cx="584691" cy="5451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18A6122-8FD2-F5DC-DD70-89D8C903B30E}"/>
              </a:ext>
            </a:extLst>
          </p:cNvPr>
          <p:cNvSpPr/>
          <p:nvPr/>
        </p:nvSpPr>
        <p:spPr>
          <a:xfrm rot="10800000">
            <a:off x="577366" y="4720860"/>
            <a:ext cx="584691" cy="54512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F3E8409-9EEE-F2EE-FB52-D0BD877BB285}"/>
              </a:ext>
            </a:extLst>
          </p:cNvPr>
          <p:cNvSpPr/>
          <p:nvPr/>
        </p:nvSpPr>
        <p:spPr>
          <a:xfrm rot="3715044">
            <a:off x="795037" y="5306435"/>
            <a:ext cx="584691" cy="5451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AF6C2B9-A594-A9F6-46E8-649BAE7929C7}"/>
              </a:ext>
            </a:extLst>
          </p:cNvPr>
          <p:cNvSpPr/>
          <p:nvPr/>
        </p:nvSpPr>
        <p:spPr>
          <a:xfrm rot="14515044">
            <a:off x="310085" y="5567077"/>
            <a:ext cx="584691" cy="5451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F06D849-653E-AB25-A332-B704337CF755}"/>
              </a:ext>
            </a:extLst>
          </p:cNvPr>
          <p:cNvSpPr/>
          <p:nvPr/>
        </p:nvSpPr>
        <p:spPr>
          <a:xfrm rot="10800000">
            <a:off x="441928" y="6137580"/>
            <a:ext cx="584691" cy="545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41C832D-CC2C-ED57-A1E6-F8056A1618F0}"/>
              </a:ext>
            </a:extLst>
          </p:cNvPr>
          <p:cNvSpPr/>
          <p:nvPr/>
        </p:nvSpPr>
        <p:spPr>
          <a:xfrm>
            <a:off x="735909" y="6148257"/>
            <a:ext cx="584691" cy="545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7FD97-CE59-0E1B-2DBB-DAEAED94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I’ll Try It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0A0-47A1-96A5-8FFA-8C7B043E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Here’s a tiling of a bigger hexagon, with </a:t>
            </a:r>
            <a:r>
              <a:rPr lang="en-US" sz="2200" dirty="0" err="1"/>
              <a:t>calissons</a:t>
            </a:r>
            <a:r>
              <a:rPr lang="en-US" sz="2200" dirty="0"/>
              <a:t> colored by orientation.</a:t>
            </a:r>
          </a:p>
          <a:p>
            <a:r>
              <a:rPr lang="en-US" sz="2200" dirty="0"/>
              <a:t>Notice anything?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31EF0B-7AE8-AC08-6F00-B1A7CBDB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540" y="1772221"/>
            <a:ext cx="4172785" cy="3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1C2D-A7F1-568C-C118-4B5E9F9C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633464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Proof by Optical Illusion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9FE6A7-9C2E-B64D-2AFC-3B35AA6F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5336" y="349821"/>
            <a:ext cx="3506289" cy="30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067F9-F540-ED7D-9F83-A4350EA2404D}"/>
              </a:ext>
            </a:extLst>
          </p:cNvPr>
          <p:cNvSpPr txBox="1"/>
          <p:nvPr/>
        </p:nvSpPr>
        <p:spPr>
          <a:xfrm>
            <a:off x="630936" y="2522601"/>
            <a:ext cx="595736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Theorem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Every </a:t>
            </a:r>
            <a:r>
              <a:rPr lang="en-US" sz="2400" dirty="0" err="1"/>
              <a:t>calisson</a:t>
            </a:r>
            <a:r>
              <a:rPr lang="en-US" sz="2400" dirty="0"/>
              <a:t> tiling uses the same number of </a:t>
            </a:r>
            <a:r>
              <a:rPr lang="en-US" sz="2400" dirty="0" err="1"/>
              <a:t>calissons</a:t>
            </a:r>
            <a:r>
              <a:rPr lang="en-US" sz="2400" dirty="0"/>
              <a:t> in each of the three orientations.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A9AB8-EBDC-2540-A998-8C248FC2709F}"/>
              </a:ext>
            </a:extLst>
          </p:cNvPr>
          <p:cNvSpPr txBox="1"/>
          <p:nvPr/>
        </p:nvSpPr>
        <p:spPr>
          <a:xfrm>
            <a:off x="630936" y="3973174"/>
            <a:ext cx="10372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an arbitrary </a:t>
            </a:r>
            <a:r>
              <a:rPr lang="en-US" sz="2400" dirty="0" err="1"/>
              <a:t>calisson</a:t>
            </a:r>
            <a:r>
              <a:rPr lang="en-US" sz="2400" dirty="0"/>
              <a:t> tiling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we color the </a:t>
            </a:r>
            <a:r>
              <a:rPr lang="en-US" sz="2400" dirty="0" err="1"/>
              <a:t>calissons</a:t>
            </a:r>
            <a:r>
              <a:rPr lang="en-US" sz="2400" dirty="0"/>
              <a:t> by tiling, we see a picture that looks like a 3d stack of boxes </a:t>
            </a:r>
            <a:r>
              <a:rPr lang="en-US" sz="2400" dirty="0">
                <a:solidFill>
                  <a:srgbClr val="FF0000"/>
                </a:solidFill>
              </a:rPr>
              <a:t>(!!)</a:t>
            </a:r>
          </a:p>
        </p:txBody>
      </p:sp>
    </p:spTree>
    <p:extLst>
      <p:ext uri="{BB962C8B-B14F-4D97-AF65-F5344CB8AC3E}">
        <p14:creationId xmlns:p14="http://schemas.microsoft.com/office/powerpoint/2010/main" val="385723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1C2D-A7F1-568C-C118-4B5E9F9C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633464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Proof by Optical Illusion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9FE6A7-9C2E-B64D-2AFC-3B35AA6F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5336" y="349821"/>
            <a:ext cx="3506289" cy="30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067F9-F540-ED7D-9F83-A4350EA2404D}"/>
              </a:ext>
            </a:extLst>
          </p:cNvPr>
          <p:cNvSpPr txBox="1"/>
          <p:nvPr/>
        </p:nvSpPr>
        <p:spPr>
          <a:xfrm>
            <a:off x="630936" y="2522601"/>
            <a:ext cx="595736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Theorem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Every </a:t>
            </a:r>
            <a:r>
              <a:rPr lang="en-US" sz="2400" dirty="0" err="1"/>
              <a:t>calisson</a:t>
            </a:r>
            <a:r>
              <a:rPr lang="en-US" sz="2400" dirty="0"/>
              <a:t> tiling uses the same number of </a:t>
            </a:r>
            <a:r>
              <a:rPr lang="en-US" sz="2400" dirty="0" err="1"/>
              <a:t>calissons</a:t>
            </a:r>
            <a:r>
              <a:rPr lang="en-US" sz="2400" dirty="0"/>
              <a:t> in each of the three orientations.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A9AB8-EBDC-2540-A998-8C248FC2709F}"/>
              </a:ext>
            </a:extLst>
          </p:cNvPr>
          <p:cNvSpPr txBox="1"/>
          <p:nvPr/>
        </p:nvSpPr>
        <p:spPr>
          <a:xfrm>
            <a:off x="630936" y="3973174"/>
            <a:ext cx="1058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Proof: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Consider an arbitrary calisson tiling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When we color the calissons by tiling, we see a picture that looks like a 3d stack of boxes </a:t>
            </a:r>
            <a:r>
              <a:rPr lang="en-US" sz="2400">
                <a:solidFill>
                  <a:srgbClr val="FF0000"/>
                </a:solidFill>
              </a:rPr>
              <a:t>(!!)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Imagine rotating the 3d box stack so that we’re looking down on it from the top left.  What do we see?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4ED87A-0C7B-6C4A-FF5D-0488B3DD7597}"/>
              </a:ext>
            </a:extLst>
          </p:cNvPr>
          <p:cNvCxnSpPr/>
          <p:nvPr/>
        </p:nvCxnSpPr>
        <p:spPr>
          <a:xfrm flipH="1" flipV="1">
            <a:off x="7975600" y="213360"/>
            <a:ext cx="812800" cy="67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4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1C2D-A7F1-568C-C118-4B5E9F9C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633464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Proof by Optical Illusion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67F9-F540-ED7D-9F83-A4350EA2404D}"/>
              </a:ext>
            </a:extLst>
          </p:cNvPr>
          <p:cNvSpPr txBox="1"/>
          <p:nvPr/>
        </p:nvSpPr>
        <p:spPr>
          <a:xfrm>
            <a:off x="630936" y="2522601"/>
            <a:ext cx="595736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Theorem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Every </a:t>
            </a:r>
            <a:r>
              <a:rPr lang="en-US" sz="2400" dirty="0" err="1"/>
              <a:t>calisson</a:t>
            </a:r>
            <a:r>
              <a:rPr lang="en-US" sz="2400" dirty="0"/>
              <a:t> tiling uses the same number of </a:t>
            </a:r>
            <a:r>
              <a:rPr lang="en-US" sz="2400" dirty="0" err="1"/>
              <a:t>calissons</a:t>
            </a:r>
            <a:r>
              <a:rPr lang="en-US" sz="2400" dirty="0"/>
              <a:t> in each of the three orientations.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A9AB8-EBDC-2540-A998-8C248FC2709F}"/>
                  </a:ext>
                </a:extLst>
              </p:cNvPr>
              <p:cNvSpPr txBox="1"/>
              <p:nvPr/>
            </p:nvSpPr>
            <p:spPr>
              <a:xfrm>
                <a:off x="630936" y="3973174"/>
                <a:ext cx="105857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an arbitrary </a:t>
                </a:r>
                <a:r>
                  <a:rPr lang="en-US" sz="2400" dirty="0" err="1"/>
                  <a:t>calisson</a:t>
                </a:r>
                <a:r>
                  <a:rPr lang="en-US" sz="2400" dirty="0"/>
                  <a:t> tiling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we color the </a:t>
                </a:r>
                <a:r>
                  <a:rPr lang="en-US" sz="2400" dirty="0" err="1"/>
                  <a:t>calissons</a:t>
                </a:r>
                <a:r>
                  <a:rPr lang="en-US" sz="2400" dirty="0"/>
                  <a:t> by tiling, we see a picture that looks like a 3d stack of boxes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(!!)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Imagine rotating the 3d box stack so that we’re looking down on it from the top left.  What do we see?  </a:t>
                </a:r>
                <a:r>
                  <a:rPr lang="en-US" sz="2400" b="1" dirty="0"/>
                  <a:t>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grid of exactly one side of the boxes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A9AB8-EBDC-2540-A998-8C248FC27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73174"/>
                <a:ext cx="10585704" cy="2308324"/>
              </a:xfrm>
              <a:prstGeom prst="rect">
                <a:avLst/>
              </a:prstGeom>
              <a:blipFill>
                <a:blip r:embed="rId2"/>
                <a:stretch>
                  <a:fillRect l="-922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F38F59-31DF-C858-C83F-3D17E155D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32539"/>
              </p:ext>
            </p:extLst>
          </p:nvPr>
        </p:nvGraphicFramePr>
        <p:xfrm>
          <a:off x="8273414" y="980420"/>
          <a:ext cx="2384425" cy="244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15880" imgH="1454040" progId="PBrush">
                  <p:embed/>
                </p:oleObj>
              </mc:Choice>
              <mc:Fallback>
                <p:oleObj name="Bitmap Image" r:id="rId3" imgW="1415880" imgH="145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3414" y="980420"/>
                        <a:ext cx="2384425" cy="244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7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Bitmap Image</vt:lpstr>
      <vt:lpstr>Bonus: Calisson Tiling</vt:lpstr>
      <vt:lpstr>Calissons</vt:lpstr>
      <vt:lpstr>Calisson Tiling</vt:lpstr>
      <vt:lpstr>You Try It</vt:lpstr>
      <vt:lpstr>You Try It</vt:lpstr>
      <vt:lpstr>I’ll Try It</vt:lpstr>
      <vt:lpstr>Proof by Optical Illusion</vt:lpstr>
      <vt:lpstr>Proof by Optical Illusion</vt:lpstr>
      <vt:lpstr>Proof by Optical Illusion</vt:lpstr>
      <vt:lpstr>Proof by Optical Illusion</vt:lpstr>
      <vt:lpstr>Moral of the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Bonus: Calisson Tiling</dc:title>
  <dc:creator>Bodwin, Gregory</dc:creator>
  <cp:lastModifiedBy>Bodwin, Gregory</cp:lastModifiedBy>
  <cp:revision>17</cp:revision>
  <dcterms:created xsi:type="dcterms:W3CDTF">2022-10-10T14:33:43Z</dcterms:created>
  <dcterms:modified xsi:type="dcterms:W3CDTF">2023-09-07T15:58:02Z</dcterms:modified>
</cp:coreProperties>
</file>