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09EA-4463-41DD-9432-0479F3F7EA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85B9-D009-4531-8660-95203152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D85B9-D009-4531-8660-952031520F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1C4C-CC91-275E-742A-4400EDB9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D8E0-76B4-5348-641A-476E37D52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2DB4-EDE5-8FB7-73F7-DD116FF0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2309-26B0-EB4A-FB13-F8F12341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011D-D807-5C4A-55E0-ABB2674E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AE3-9C07-24E5-8430-E949D53B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8055C-4611-D557-B986-B3067779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1B84-7142-F0EE-4020-0C5DF190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CC4A-3E8A-1C10-E492-7E53F792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84F4-7B43-B04B-88FF-8EC64DA1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56876-75BB-F39F-6F98-EC2477C3D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5E47F-C779-3E91-4E2F-136699EA4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A169-29B2-F221-7703-384428BC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BD19-E729-5C66-A9D5-C01267A5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F3B8-DD77-F375-C1A5-6386C3E4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788A-F488-630E-0918-F0E41A24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823E-5AA9-0626-0F7E-88479AB85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F3CA8-8DBA-4ACB-5398-6C2BB16C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4A0D-B0C6-D2C6-2068-9281A7BF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23D4-B9D2-EAE6-78B0-9591858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18E9-E74A-4D4F-5878-643BB1E0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D9599-D24E-9F25-B782-A7287383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67E8-3945-2817-5A7E-658B5535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5674-C385-EDF3-2B61-58206E53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601C-623B-82F6-5BF4-A92EB877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E349-8282-286F-59BE-AC68A151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39F1-E07E-AEE5-92E7-15F373229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5D2EE-72C1-6A22-AA4C-511E05116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ABFD-BAB4-3570-1D41-62549C85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E7B8-BA3D-E162-9A38-D88395E7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34830-4FAF-8130-B788-91033C33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2359-A9E5-38FD-3521-DCE7DFCE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0FEC8-4D33-B945-49DF-41C74900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C625-0185-7910-2957-79A94A934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D8214-C184-50F1-0F3C-17FDE450D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71F24-1F6E-3482-E457-746DA13F2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C6AC9-7ABD-E841-A251-3168566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E1167-653C-1EF1-861E-E3EA2000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6337E-DE8F-A118-7D2F-8DD3DB20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2E32-4D43-6109-1DE0-DC86DA58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7E4EE-8843-727D-F35B-60800EFD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E367-68E9-128C-B951-A34A1975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5FC7-A3B5-ED80-EE37-8B4AE769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3294A-AB52-6FA8-7ABE-74396378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5C2C3-7B59-01F1-11F5-05B7445C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F63E0-0149-C410-2648-A3744B33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C758-A8E4-9E0E-480F-C7DDF864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6734-59A3-87D7-00D4-7BC50839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95B51-8DCD-EA83-FB42-C05BD790B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2812-FEA2-BEBC-A928-B9F21A9C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F1D0D-160D-921C-0E3B-2513F85A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BE046-3DCA-E0CE-0E36-E5E25B34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4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81BF-9C53-CDC9-8F13-A9E74059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803EF-96B9-A4F3-50E8-FFD8FD989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37CBC-F109-E78F-11C5-B803FE2B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F39B2-CFE7-199F-A712-2FF9D6BB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A3470-D060-2F71-DCE2-F5EFA3AE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246D-59E8-616B-A387-B150ADF6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4C01D-F6CD-756C-7884-E424E4E4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6E0C-785D-7F59-E120-E62A1E7E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7F66-CE39-44B2-A024-49FAC4326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4FAD-8E9A-4EC6-BF79-EB2A00399D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49DA-1972-EEF3-721C-12FD4BB34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6188-7D0F-D003-70BA-EC458466A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E127-4A01-4F6F-AD21-D6EC5589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tone skipping: a sport with lots of science and technique involved | Photo: Ridols/Creative Commons">
            <a:extLst>
              <a:ext uri="{FF2B5EF4-FFF2-40B4-BE49-F238E27FC236}">
                <a16:creationId xmlns:a16="http://schemas.microsoft.com/office/drawing/2014/main" id="{E222B84C-469A-6B6E-EF72-DE3E94C6C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t="9091" r="2305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28CC9-1707-06F5-696A-32C171FE2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Bonus Lecture: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Escape!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74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D354-5D84-16B0-C21F-A1CF9F79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Potential Function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E4F9-39FE-9383-BABE-5419A902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“potential function”</a:t>
            </a:r>
            <a:r>
              <a:rPr lang="en-US" dirty="0">
                <a:solidFill>
                  <a:schemeClr val="bg1"/>
                </a:solidFill>
              </a:rPr>
              <a:t> is a quantity that </a:t>
            </a:r>
            <a:r>
              <a:rPr lang="en-US" dirty="0" smtClean="0">
                <a:solidFill>
                  <a:schemeClr val="bg1"/>
                </a:solidFill>
              </a:rPr>
              <a:t>changes </a:t>
            </a:r>
            <a:r>
              <a:rPr lang="en-US" dirty="0">
                <a:solidFill>
                  <a:schemeClr val="bg1"/>
                </a:solidFill>
              </a:rPr>
              <a:t>(or doesn’t) in a predictable way, as a system changes.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Here, the potential function was the sum of </a:t>
            </a:r>
            <a:r>
              <a:rPr lang="en-US" dirty="0" smtClean="0">
                <a:solidFill>
                  <a:schemeClr val="bg1"/>
                </a:solidFill>
              </a:rPr>
              <a:t>numbers in cells </a:t>
            </a:r>
            <a:r>
              <a:rPr lang="en-US" dirty="0">
                <a:solidFill>
                  <a:schemeClr val="bg1"/>
                </a:solidFill>
              </a:rPr>
              <a:t>with stones.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Used in Computer Science to analyze the behavior of algorithms: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Your data structures and variables change over a </a:t>
            </a:r>
            <a:r>
              <a:rPr lang="en-US" b="1" dirty="0">
                <a:solidFill>
                  <a:schemeClr val="bg1"/>
                </a:solidFill>
              </a:rPr>
              <a:t>while/for</a:t>
            </a:r>
            <a:r>
              <a:rPr lang="en-US" dirty="0">
                <a:solidFill>
                  <a:schemeClr val="bg1"/>
                </a:solidFill>
              </a:rPr>
              <a:t> loop – but what properties are guaranteed to stay the same?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Later Bonus Lectures:</a:t>
            </a:r>
            <a:r>
              <a:rPr lang="en-US" dirty="0">
                <a:solidFill>
                  <a:schemeClr val="bg1"/>
                </a:solidFill>
              </a:rPr>
              <a:t> More potential function proofs, with even sneakier potential functions.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991D6-422E-9076-591E-61BF074C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Escape!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7765-A2D3-DFD1-8C4E-99153F18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Escape! is played on a grid extending infinitely up and to the right.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Initially, the bottom-left three squares have a </a:t>
            </a:r>
            <a:r>
              <a:rPr lang="en-US" sz="2000" b="1" dirty="0">
                <a:solidFill>
                  <a:schemeClr val="bg1"/>
                </a:solidFill>
              </a:rPr>
              <a:t>stone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AB79E-1A62-1704-8863-E3785D04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54" y="1850813"/>
            <a:ext cx="4913995" cy="481571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5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991D6-422E-9076-591E-61BF074C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Escape!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7765-A2D3-DFD1-8C4E-99153F18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Escape! is played on a grid extending infinitely up and to the right.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Initially, the bottom-left three squares have a </a:t>
            </a:r>
            <a:r>
              <a:rPr lang="en-US" sz="2000" b="1" dirty="0">
                <a:solidFill>
                  <a:schemeClr val="bg1"/>
                </a:solidFill>
              </a:rPr>
              <a:t>stone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the cells immediately up and to the right of a stone are empty, then you may remove that stone, and add new stones in the two empty cells.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E4CDA32-82E5-141E-4439-75FF6F66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3943" y="1850812"/>
            <a:ext cx="4918057" cy="44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73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991D6-422E-9076-591E-61BF074C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Escape!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7765-A2D3-DFD1-8C4E-99153F18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473779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Escape! is played on a grid extending infinitely up and to the right.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Initially, the bottom-left three squares have a </a:t>
            </a:r>
            <a:r>
              <a:rPr lang="en-US" sz="2000" b="1" dirty="0">
                <a:solidFill>
                  <a:schemeClr val="bg1"/>
                </a:solidFill>
              </a:rPr>
              <a:t>stone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the cells immediately up and to the right of a stone are empty, then you may remove that stone, and add new stones in the two empty cells.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Then repeat.  You win as soon as all three of the initially-filled squares are vacated.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D82DBCB-C4B6-7A2C-3CC1-E56B59DD7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554" y="1850811"/>
            <a:ext cx="4920446" cy="48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94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91D6-422E-9076-591E-61BF074C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103979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Escape!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D82DBCB-C4B6-7A2C-3CC1-E56B59DD7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554" y="1850811"/>
            <a:ext cx="4920446" cy="48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F6993-05C0-FF3B-E2AD-3526BCE3705C}"/>
              </a:ext>
            </a:extLst>
          </p:cNvPr>
          <p:cNvSpPr txBox="1"/>
          <p:nvPr/>
        </p:nvSpPr>
        <p:spPr>
          <a:xfrm>
            <a:off x="609600" y="185081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Try it! 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tinyurl.com/bdd3ttub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F9496D-066F-7E23-95D4-C26E680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922420"/>
            <a:ext cx="6553200" cy="3467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many moves do you think it will take you to win?</a:t>
            </a:r>
          </a:p>
          <a:p>
            <a:r>
              <a:rPr lang="en-US" dirty="0">
                <a:solidFill>
                  <a:schemeClr val="bg1"/>
                </a:solidFill>
              </a:rPr>
              <a:t>1-10</a:t>
            </a:r>
          </a:p>
          <a:p>
            <a:r>
              <a:rPr lang="en-US" dirty="0">
                <a:solidFill>
                  <a:schemeClr val="bg1"/>
                </a:solidFill>
              </a:rPr>
              <a:t>10-25</a:t>
            </a:r>
          </a:p>
          <a:p>
            <a:r>
              <a:rPr lang="en-US" dirty="0">
                <a:solidFill>
                  <a:schemeClr val="bg1"/>
                </a:solidFill>
              </a:rPr>
              <a:t>25-50</a:t>
            </a:r>
          </a:p>
          <a:p>
            <a:r>
              <a:rPr lang="en-US" dirty="0">
                <a:solidFill>
                  <a:schemeClr val="bg1"/>
                </a:solidFill>
              </a:rPr>
              <a:t>50-100</a:t>
            </a:r>
          </a:p>
          <a:p>
            <a:r>
              <a:rPr lang="en-US" dirty="0">
                <a:solidFill>
                  <a:schemeClr val="bg1"/>
                </a:solidFill>
              </a:rPr>
              <a:t>100+</a:t>
            </a:r>
          </a:p>
          <a:p>
            <a:r>
              <a:rPr lang="en-US" dirty="0">
                <a:solidFill>
                  <a:schemeClr val="bg1"/>
                </a:solidFill>
              </a:rPr>
              <a:t>I don’t think I can win this game</a:t>
            </a:r>
          </a:p>
        </p:txBody>
      </p:sp>
    </p:spTree>
    <p:extLst>
      <p:ext uri="{BB962C8B-B14F-4D97-AF65-F5344CB8AC3E}">
        <p14:creationId xmlns:p14="http://schemas.microsoft.com/office/powerpoint/2010/main" val="26742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09CF-1B4A-9471-DEDC-17578961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6E4-0D6C-1398-6734-25B1C179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288B77-3DF9-58F9-38F3-AAC8A49E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58D6-63DB-CB54-88FD-E6155445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Escape!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5DF8-B637-F6AB-5693-8648B4EC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82"/>
            <a:ext cx="10515600" cy="14074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Escape!, as the game board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>
                <a:solidFill>
                  <a:schemeClr val="bg1"/>
                </a:solidFill>
              </a:rPr>
              <a:t> (over moves), can we invent a useful quantity that is guaranteed to stay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93AB2-56EE-AE2D-E96E-680AF60D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5" y="2726645"/>
            <a:ext cx="3531406" cy="3460777"/>
          </a:xfrm>
          <a:prstGeom prst="rect">
            <a:avLst/>
          </a:prstGeom>
        </p:spPr>
      </p:pic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81E74449-7C08-6DF5-3165-4D14E3AA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57" y="2676164"/>
            <a:ext cx="3411992" cy="359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58D6-63DB-CB54-88FD-E6155445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Escape!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A5DF8-B637-F6AB-5693-8648B4EC4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1082"/>
                <a:ext cx="7282543" cy="39220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Write numbers in the squares of the game board like this.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Initially, the </a:t>
                </a:r>
                <a:r>
                  <a:rPr lang="en-US" b="1" dirty="0">
                    <a:solidFill>
                      <a:schemeClr val="bg1"/>
                    </a:solidFill>
                  </a:rPr>
                  <a:t>sum of cells with stones in them</a:t>
                </a:r>
                <a:r>
                  <a:rPr lang="en-US" dirty="0">
                    <a:solidFill>
                      <a:schemeClr val="bg1"/>
                    </a:solidFill>
                  </a:rPr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As you move stones, this never changes: the sum of cells with stones will always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So What?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A5DF8-B637-F6AB-5693-8648B4EC4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1082"/>
                <a:ext cx="7282543" cy="3922032"/>
              </a:xfrm>
              <a:blipFill>
                <a:blip r:embed="rId2"/>
                <a:stretch>
                  <a:fillRect l="-1508" t="-2644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81E74449-7C08-6DF5-3165-4D14E3AA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42" y="365125"/>
            <a:ext cx="2849936" cy="300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704C0EE0-161C-F9D4-CDAC-2A82DDFE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3541" y="4020492"/>
            <a:ext cx="2849936" cy="26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58D6-63DB-CB54-88FD-E6155445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Escape!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A5DF8-B637-F6AB-5693-8648B4EC4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401082"/>
                <a:ext cx="6030686" cy="485820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infinite sum of </a:t>
                </a:r>
                <a:r>
                  <a:rPr lang="en-US" b="1" dirty="0">
                    <a:solidFill>
                      <a:schemeClr val="bg1"/>
                    </a:solidFill>
                  </a:rPr>
                  <a:t>all</a:t>
                </a:r>
                <a:r>
                  <a:rPr lang="en-US" dirty="0">
                    <a:solidFill>
                      <a:schemeClr val="bg1"/>
                    </a:solidFill>
                  </a:rPr>
                  <a:t> cells in the game board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The sum of the three starting cells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If we vacate the three starting cells, </a:t>
                </a:r>
                <a:r>
                  <a:rPr lang="en-US" b="1" dirty="0">
                    <a:solidFill>
                      <a:schemeClr val="bg1"/>
                    </a:solidFill>
                  </a:rPr>
                  <a:t>and</a:t>
                </a:r>
                <a:r>
                  <a:rPr lang="en-US" dirty="0">
                    <a:solidFill>
                      <a:schemeClr val="bg1"/>
                    </a:solidFill>
                  </a:rPr>
                  <a:t> the sum of cells with stones adds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we must have a stone in </a:t>
                </a:r>
                <a:r>
                  <a:rPr lang="en-US" b="1" dirty="0">
                    <a:solidFill>
                      <a:schemeClr val="bg1"/>
                    </a:solidFill>
                  </a:rPr>
                  <a:t>every</a:t>
                </a:r>
                <a:r>
                  <a:rPr lang="en-US" dirty="0">
                    <a:solidFill>
                      <a:schemeClr val="bg1"/>
                    </a:solidFill>
                  </a:rPr>
                  <a:t> other spot in the board.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That requires infinitely many stones!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Impossible to win Escape! in finitely many moves.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b="1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A5DF8-B637-F6AB-5693-8648B4EC4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401082"/>
                <a:ext cx="6030686" cy="4858204"/>
              </a:xfrm>
              <a:blipFill>
                <a:blip r:embed="rId2"/>
                <a:stretch>
                  <a:fillRect l="-1820" t="-2133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81E74449-7C08-6DF5-3165-4D14E3AA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00" y="1840574"/>
            <a:ext cx="2849936" cy="300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07BD61-483D-A5E5-D6A3-28148365A770}"/>
                  </a:ext>
                </a:extLst>
              </p:cNvPr>
              <p:cNvSpPr txBox="1"/>
              <p:nvPr/>
            </p:nvSpPr>
            <p:spPr>
              <a:xfrm>
                <a:off x="10487651" y="4123973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07BD61-483D-A5E5-D6A3-28148365A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651" y="4123973"/>
                <a:ext cx="6126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E9FA42-34FB-97B0-773A-5CA8ABDB7053}"/>
                  </a:ext>
                </a:extLst>
              </p:cNvPr>
              <p:cNvSpPr txBox="1"/>
              <p:nvPr/>
            </p:nvSpPr>
            <p:spPr>
              <a:xfrm>
                <a:off x="10389736" y="3620837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E9FA42-34FB-97B0-773A-5CA8ABDB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736" y="3620837"/>
                <a:ext cx="86433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B97116-1317-74C9-FCCF-B8705CD26DB6}"/>
                  </a:ext>
                </a:extLst>
              </p:cNvPr>
              <p:cNvSpPr txBox="1"/>
              <p:nvPr/>
            </p:nvSpPr>
            <p:spPr>
              <a:xfrm>
                <a:off x="10389736" y="3157043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B97116-1317-74C9-FCCF-B8705CD2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736" y="3157043"/>
                <a:ext cx="86433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63D251-6054-8F6B-AF3E-343F924063CF}"/>
                  </a:ext>
                </a:extLst>
              </p:cNvPr>
              <p:cNvSpPr txBox="1"/>
              <p:nvPr/>
            </p:nvSpPr>
            <p:spPr>
              <a:xfrm>
                <a:off x="10361814" y="2653907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63D251-6054-8F6B-AF3E-343F92406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814" y="2653907"/>
                <a:ext cx="86433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0B4444-5560-9D2F-69EE-F303383C3B9D}"/>
                  </a:ext>
                </a:extLst>
              </p:cNvPr>
              <p:cNvSpPr txBox="1"/>
              <p:nvPr/>
            </p:nvSpPr>
            <p:spPr>
              <a:xfrm>
                <a:off x="10594880" y="208506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0B4444-5560-9D2F-69EE-F303383C3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80" y="2085067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0EE322-087F-C9E6-8B1B-1317B83EE29F}"/>
              </a:ext>
            </a:extLst>
          </p:cNvPr>
          <p:cNvCxnSpPr/>
          <p:nvPr/>
        </p:nvCxnSpPr>
        <p:spPr>
          <a:xfrm flipH="1">
            <a:off x="10432330" y="4709041"/>
            <a:ext cx="72330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A863AF-5E34-2098-B7F0-43FEC877159E}"/>
                  </a:ext>
                </a:extLst>
              </p:cNvPr>
              <p:cNvSpPr txBox="1"/>
              <p:nvPr/>
            </p:nvSpPr>
            <p:spPr>
              <a:xfrm>
                <a:off x="10501518" y="4803895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A863AF-5E34-2098-B7F0-43FEC877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518" y="4803895"/>
                <a:ext cx="6126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AB3A18-82A1-E47C-178A-EEA18AC903C5}"/>
              </a:ext>
            </a:extLst>
          </p:cNvPr>
          <p:cNvCxnSpPr>
            <a:cxnSpLocks/>
          </p:cNvCxnSpPr>
          <p:nvPr/>
        </p:nvCxnSpPr>
        <p:spPr>
          <a:xfrm>
            <a:off x="6868887" y="2653907"/>
            <a:ext cx="1034142" cy="147006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437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Bonus Lecture: Escape!</vt:lpstr>
      <vt:lpstr>Escape!</vt:lpstr>
      <vt:lpstr>Escape!</vt:lpstr>
      <vt:lpstr>Escape!</vt:lpstr>
      <vt:lpstr>Escape!</vt:lpstr>
      <vt:lpstr>PowerPoint Presentation</vt:lpstr>
      <vt:lpstr>Escape! Analysis</vt:lpstr>
      <vt:lpstr>Escape! Analysis</vt:lpstr>
      <vt:lpstr>Escape! Analysis</vt:lpstr>
      <vt:lpstr>Potential Function Proofs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 Lecture: Escape!</dc:title>
  <dc:creator>Bodwin, Gregory</dc:creator>
  <cp:lastModifiedBy>Bodwin, Gregory</cp:lastModifiedBy>
  <cp:revision>17</cp:revision>
  <dcterms:created xsi:type="dcterms:W3CDTF">2023-08-27T14:51:01Z</dcterms:created>
  <dcterms:modified xsi:type="dcterms:W3CDTF">2023-08-31T17:57:11Z</dcterms:modified>
</cp:coreProperties>
</file>