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png"/>
  <Override PartName="/ppt/media/image3.jpg" ContentType="image/png"/>
  <Override PartName="/ppt/media/image4.jpg" ContentType="image/png"/>
  <Override PartName="/ppt/media/image5.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2"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7" r:id="rId18"/>
    <p:sldId id="283" r:id="rId19"/>
    <p:sldId id="284" r:id="rId20"/>
    <p:sldId id="278" r:id="rId21"/>
    <p:sldId id="274" r:id="rId22"/>
    <p:sldId id="285" r:id="rId23"/>
    <p:sldId id="272" r:id="rId24"/>
    <p:sldId id="273" r:id="rId25"/>
    <p:sldId id="286" r:id="rId26"/>
    <p:sldId id="279" r:id="rId27"/>
    <p:sldId id="280" r:id="rId28"/>
    <p:sldId id="275" r:id="rId29"/>
    <p:sldId id="287" r:id="rId30"/>
    <p:sldId id="288" r:id="rId31"/>
    <p:sldId id="289" r:id="rId32"/>
    <p:sldId id="290" r:id="rId33"/>
    <p:sldId id="276" r:id="rId34"/>
    <p:sldId id="28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CFCF01-052B-A547-9ED9-F80B0C5D3DA2}" v="259" dt="2019-03-13T16:11:50.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5"/>
    <p:restoredTop sz="94694"/>
  </p:normalViewPr>
  <p:slideViewPr>
    <p:cSldViewPr snapToGrid="0" snapToObjects="1">
      <p:cViewPr varScale="1">
        <p:scale>
          <a:sx n="142" d="100"/>
          <a:sy n="142" d="100"/>
        </p:scale>
        <p:origin x="18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ne Schultz" userId="9e75b9ce70ee06c1" providerId="LiveId" clId="{D1CFCF01-052B-A547-9ED9-F80B0C5D3DA2}"/>
    <pc:docChg chg="undo custSel mod addSld delSld modSld">
      <pc:chgData name="Ryne Schultz" userId="9e75b9ce70ee06c1" providerId="LiveId" clId="{D1CFCF01-052B-A547-9ED9-F80B0C5D3DA2}" dt="2019-03-13T16:12:54.648" v="2516" actId="26606"/>
      <pc:docMkLst>
        <pc:docMk/>
      </pc:docMkLst>
      <pc:sldChg chg="addSp modSp mod setBg">
        <pc:chgData name="Ryne Schultz" userId="9e75b9ce70ee06c1" providerId="LiveId" clId="{D1CFCF01-052B-A547-9ED9-F80B0C5D3DA2}" dt="2019-03-13T16:10:41.751" v="2490" actId="26606"/>
        <pc:sldMkLst>
          <pc:docMk/>
          <pc:sldMk cId="168216850" sldId="256"/>
        </pc:sldMkLst>
        <pc:spChg chg="mod">
          <ac:chgData name="Ryne Schultz" userId="9e75b9ce70ee06c1" providerId="LiveId" clId="{D1CFCF01-052B-A547-9ED9-F80B0C5D3DA2}" dt="2019-03-13T16:10:41.751" v="2490" actId="26606"/>
          <ac:spMkLst>
            <pc:docMk/>
            <pc:sldMk cId="168216850" sldId="256"/>
            <ac:spMk id="2" creationId="{BF67DBF7-5D4E-BD4B-B702-E09C37A94AD5}"/>
          </ac:spMkLst>
        </pc:spChg>
        <pc:spChg chg="mod">
          <ac:chgData name="Ryne Schultz" userId="9e75b9ce70ee06c1" providerId="LiveId" clId="{D1CFCF01-052B-A547-9ED9-F80B0C5D3DA2}" dt="2019-03-13T16:10:41.751" v="2490" actId="26606"/>
          <ac:spMkLst>
            <pc:docMk/>
            <pc:sldMk cId="168216850" sldId="256"/>
            <ac:spMk id="3" creationId="{AFDFF9DA-56C4-B741-9791-C9AE6DB24F21}"/>
          </ac:spMkLst>
        </pc:spChg>
        <pc:spChg chg="add">
          <ac:chgData name="Ryne Schultz" userId="9e75b9ce70ee06c1" providerId="LiveId" clId="{D1CFCF01-052B-A547-9ED9-F80B0C5D3DA2}" dt="2019-03-13T16:10:41.751" v="2490" actId="26606"/>
          <ac:spMkLst>
            <pc:docMk/>
            <pc:sldMk cId="168216850" sldId="256"/>
            <ac:spMk id="8" creationId="{328C565D-A991-4381-AC37-76A58A4A128F}"/>
          </ac:spMkLst>
        </pc:spChg>
        <pc:spChg chg="add">
          <ac:chgData name="Ryne Schultz" userId="9e75b9ce70ee06c1" providerId="LiveId" clId="{D1CFCF01-052B-A547-9ED9-F80B0C5D3DA2}" dt="2019-03-13T16:10:41.751" v="2490" actId="26606"/>
          <ac:spMkLst>
            <pc:docMk/>
            <pc:sldMk cId="168216850" sldId="256"/>
            <ac:spMk id="10" creationId="{B7180431-F4DE-415D-BCBB-9316423C37C1}"/>
          </ac:spMkLst>
        </pc:spChg>
        <pc:spChg chg="add">
          <ac:chgData name="Ryne Schultz" userId="9e75b9ce70ee06c1" providerId="LiveId" clId="{D1CFCF01-052B-A547-9ED9-F80B0C5D3DA2}" dt="2019-03-13T16:10:41.751" v="2490" actId="26606"/>
          <ac:spMkLst>
            <pc:docMk/>
            <pc:sldMk cId="168216850" sldId="256"/>
            <ac:spMk id="12" creationId="{EEABD997-5EF9-4E9B-AFBB-F6DFAAF3ADF0}"/>
          </ac:spMkLst>
        </pc:spChg>
        <pc:spChg chg="add">
          <ac:chgData name="Ryne Schultz" userId="9e75b9ce70ee06c1" providerId="LiveId" clId="{D1CFCF01-052B-A547-9ED9-F80B0C5D3DA2}" dt="2019-03-13T16:10:41.751" v="2490" actId="26606"/>
          <ac:spMkLst>
            <pc:docMk/>
            <pc:sldMk cId="168216850" sldId="256"/>
            <ac:spMk id="14" creationId="{E9AB5EE6-A047-4B18-B998-D46DF3CC36FE}"/>
          </ac:spMkLst>
        </pc:spChg>
      </pc:sldChg>
      <pc:sldChg chg="modSp">
        <pc:chgData name="Ryne Schultz" userId="9e75b9ce70ee06c1" providerId="LiveId" clId="{D1CFCF01-052B-A547-9ED9-F80B0C5D3DA2}" dt="2019-03-13T14:16:40.849" v="181" actId="20577"/>
        <pc:sldMkLst>
          <pc:docMk/>
          <pc:sldMk cId="3425585150" sldId="258"/>
        </pc:sldMkLst>
        <pc:spChg chg="mod">
          <ac:chgData name="Ryne Schultz" userId="9e75b9ce70ee06c1" providerId="LiveId" clId="{D1CFCF01-052B-A547-9ED9-F80B0C5D3DA2}" dt="2019-03-13T14:16:40.849" v="181" actId="20577"/>
          <ac:spMkLst>
            <pc:docMk/>
            <pc:sldMk cId="3425585150" sldId="258"/>
            <ac:spMk id="3" creationId="{3060AFA2-B397-8249-8FF7-75197377592E}"/>
          </ac:spMkLst>
        </pc:spChg>
      </pc:sldChg>
      <pc:sldChg chg="modSp">
        <pc:chgData name="Ryne Schultz" userId="9e75b9ce70ee06c1" providerId="LiveId" clId="{D1CFCF01-052B-A547-9ED9-F80B0C5D3DA2}" dt="2019-03-13T14:19:44.892" v="201" actId="20577"/>
        <pc:sldMkLst>
          <pc:docMk/>
          <pc:sldMk cId="3653656664" sldId="259"/>
        </pc:sldMkLst>
        <pc:spChg chg="mod">
          <ac:chgData name="Ryne Schultz" userId="9e75b9ce70ee06c1" providerId="LiveId" clId="{D1CFCF01-052B-A547-9ED9-F80B0C5D3DA2}" dt="2019-03-13T14:19:44.892" v="201" actId="20577"/>
          <ac:spMkLst>
            <pc:docMk/>
            <pc:sldMk cId="3653656664" sldId="259"/>
            <ac:spMk id="3" creationId="{3060AFA2-B397-8249-8FF7-75197377592E}"/>
          </ac:spMkLst>
        </pc:spChg>
      </pc:sldChg>
      <pc:sldChg chg="modSp">
        <pc:chgData name="Ryne Schultz" userId="9e75b9ce70ee06c1" providerId="LiveId" clId="{D1CFCF01-052B-A547-9ED9-F80B0C5D3DA2}" dt="2019-03-13T14:26:29.387" v="450"/>
        <pc:sldMkLst>
          <pc:docMk/>
          <pc:sldMk cId="3733943955" sldId="260"/>
        </pc:sldMkLst>
        <pc:spChg chg="mod">
          <ac:chgData name="Ryne Schultz" userId="9e75b9ce70ee06c1" providerId="LiveId" clId="{D1CFCF01-052B-A547-9ED9-F80B0C5D3DA2}" dt="2019-03-13T14:20:49.911" v="202"/>
          <ac:spMkLst>
            <pc:docMk/>
            <pc:sldMk cId="3733943955" sldId="260"/>
            <ac:spMk id="2" creationId="{43E245D9-148A-7449-AFD0-0BD50243C4AE}"/>
          </ac:spMkLst>
        </pc:spChg>
        <pc:spChg chg="mod">
          <ac:chgData name="Ryne Schultz" userId="9e75b9ce70ee06c1" providerId="LiveId" clId="{D1CFCF01-052B-A547-9ED9-F80B0C5D3DA2}" dt="2019-03-13T14:26:29.387" v="450"/>
          <ac:spMkLst>
            <pc:docMk/>
            <pc:sldMk cId="3733943955" sldId="260"/>
            <ac:spMk id="3" creationId="{3060AFA2-B397-8249-8FF7-75197377592E}"/>
          </ac:spMkLst>
        </pc:spChg>
      </pc:sldChg>
      <pc:sldChg chg="modSp">
        <pc:chgData name="Ryne Schultz" userId="9e75b9ce70ee06c1" providerId="LiveId" clId="{D1CFCF01-052B-A547-9ED9-F80B0C5D3DA2}" dt="2019-03-13T14:27:24.818" v="462" actId="20577"/>
        <pc:sldMkLst>
          <pc:docMk/>
          <pc:sldMk cId="3895180183" sldId="261"/>
        </pc:sldMkLst>
        <pc:spChg chg="mod">
          <ac:chgData name="Ryne Schultz" userId="9e75b9ce70ee06c1" providerId="LiveId" clId="{D1CFCF01-052B-A547-9ED9-F80B0C5D3DA2}" dt="2019-03-13T14:27:24.818" v="462" actId="20577"/>
          <ac:spMkLst>
            <pc:docMk/>
            <pc:sldMk cId="3895180183" sldId="261"/>
            <ac:spMk id="3" creationId="{3168156D-39E8-7442-A8D5-513AB0185B80}"/>
          </ac:spMkLst>
        </pc:spChg>
      </pc:sldChg>
      <pc:sldChg chg="modSp">
        <pc:chgData name="Ryne Schultz" userId="9e75b9ce70ee06c1" providerId="LiveId" clId="{D1CFCF01-052B-A547-9ED9-F80B0C5D3DA2}" dt="2019-03-13T14:30:27.842" v="622" actId="27636"/>
        <pc:sldMkLst>
          <pc:docMk/>
          <pc:sldMk cId="3212009164" sldId="262"/>
        </pc:sldMkLst>
        <pc:spChg chg="mod">
          <ac:chgData name="Ryne Schultz" userId="9e75b9ce70ee06c1" providerId="LiveId" clId="{D1CFCF01-052B-A547-9ED9-F80B0C5D3DA2}" dt="2019-03-13T14:30:27.842" v="622" actId="27636"/>
          <ac:spMkLst>
            <pc:docMk/>
            <pc:sldMk cId="3212009164" sldId="262"/>
            <ac:spMk id="3" creationId="{3168156D-39E8-7442-A8D5-513AB0185B80}"/>
          </ac:spMkLst>
        </pc:spChg>
      </pc:sldChg>
      <pc:sldChg chg="addSp delSp modSp">
        <pc:chgData name="Ryne Schultz" userId="9e75b9ce70ee06c1" providerId="LiveId" clId="{D1CFCF01-052B-A547-9ED9-F80B0C5D3DA2}" dt="2019-03-13T14:31:27.502" v="634"/>
        <pc:sldMkLst>
          <pc:docMk/>
          <pc:sldMk cId="2909826815" sldId="264"/>
        </pc:sldMkLst>
        <pc:spChg chg="mod">
          <ac:chgData name="Ryne Schultz" userId="9e75b9ce70ee06c1" providerId="LiveId" clId="{D1CFCF01-052B-A547-9ED9-F80B0C5D3DA2}" dt="2019-03-13T14:31:27.502" v="634"/>
          <ac:spMkLst>
            <pc:docMk/>
            <pc:sldMk cId="2909826815" sldId="264"/>
            <ac:spMk id="3" creationId="{3168156D-39E8-7442-A8D5-513AB0185B80}"/>
          </ac:spMkLst>
        </pc:spChg>
        <pc:graphicFrameChg chg="add del mod">
          <ac:chgData name="Ryne Schultz" userId="9e75b9ce70ee06c1" providerId="LiveId" clId="{D1CFCF01-052B-A547-9ED9-F80B0C5D3DA2}" dt="2019-03-13T14:31:24.321" v="632" actId="478"/>
          <ac:graphicFrameMkLst>
            <pc:docMk/>
            <pc:sldMk cId="2909826815" sldId="264"/>
            <ac:graphicFrameMk id="4" creationId="{496E7A29-8847-1046-9E28-C9591C092FF0}"/>
          </ac:graphicFrameMkLst>
        </pc:graphicFrameChg>
      </pc:sldChg>
      <pc:sldChg chg="modSp">
        <pc:chgData name="Ryne Schultz" userId="9e75b9ce70ee06c1" providerId="LiveId" clId="{D1CFCF01-052B-A547-9ED9-F80B0C5D3DA2}" dt="2019-03-13T14:36:24.945" v="828" actId="20577"/>
        <pc:sldMkLst>
          <pc:docMk/>
          <pc:sldMk cId="1968873111" sldId="265"/>
        </pc:sldMkLst>
        <pc:spChg chg="mod">
          <ac:chgData name="Ryne Schultz" userId="9e75b9ce70ee06c1" providerId="LiveId" clId="{D1CFCF01-052B-A547-9ED9-F80B0C5D3DA2}" dt="2019-03-13T14:36:24.945" v="828" actId="20577"/>
          <ac:spMkLst>
            <pc:docMk/>
            <pc:sldMk cId="1968873111" sldId="265"/>
            <ac:spMk id="3" creationId="{3168156D-39E8-7442-A8D5-513AB0185B80}"/>
          </ac:spMkLst>
        </pc:spChg>
      </pc:sldChg>
      <pc:sldChg chg="modSp">
        <pc:chgData name="Ryne Schultz" userId="9e75b9ce70ee06c1" providerId="LiveId" clId="{D1CFCF01-052B-A547-9ED9-F80B0C5D3DA2}" dt="2019-03-13T14:39:00.633" v="873" actId="14100"/>
        <pc:sldMkLst>
          <pc:docMk/>
          <pc:sldMk cId="1708884599" sldId="266"/>
        </pc:sldMkLst>
        <pc:spChg chg="mod">
          <ac:chgData name="Ryne Schultz" userId="9e75b9ce70ee06c1" providerId="LiveId" clId="{D1CFCF01-052B-A547-9ED9-F80B0C5D3DA2}" dt="2019-03-13T14:39:00.633" v="873" actId="14100"/>
          <ac:spMkLst>
            <pc:docMk/>
            <pc:sldMk cId="1708884599" sldId="266"/>
            <ac:spMk id="3" creationId="{3168156D-39E8-7442-A8D5-513AB0185B80}"/>
          </ac:spMkLst>
        </pc:spChg>
      </pc:sldChg>
      <pc:sldChg chg="modSp">
        <pc:chgData name="Ryne Schultz" userId="9e75b9ce70ee06c1" providerId="LiveId" clId="{D1CFCF01-052B-A547-9ED9-F80B0C5D3DA2}" dt="2019-03-13T14:42:49.824" v="1148" actId="20577"/>
        <pc:sldMkLst>
          <pc:docMk/>
          <pc:sldMk cId="3673755696" sldId="267"/>
        </pc:sldMkLst>
        <pc:spChg chg="mod">
          <ac:chgData name="Ryne Schultz" userId="9e75b9ce70ee06c1" providerId="LiveId" clId="{D1CFCF01-052B-A547-9ED9-F80B0C5D3DA2}" dt="2019-03-13T14:42:49.824" v="1148" actId="20577"/>
          <ac:spMkLst>
            <pc:docMk/>
            <pc:sldMk cId="3673755696" sldId="267"/>
            <ac:spMk id="3" creationId="{3168156D-39E8-7442-A8D5-513AB0185B80}"/>
          </ac:spMkLst>
        </pc:spChg>
      </pc:sldChg>
      <pc:sldChg chg="modSp">
        <pc:chgData name="Ryne Schultz" userId="9e75b9ce70ee06c1" providerId="LiveId" clId="{D1CFCF01-052B-A547-9ED9-F80B0C5D3DA2}" dt="2019-03-12T19:21:31.670" v="2" actId="20577"/>
        <pc:sldMkLst>
          <pc:docMk/>
          <pc:sldMk cId="570512283" sldId="268"/>
        </pc:sldMkLst>
        <pc:spChg chg="mod">
          <ac:chgData name="Ryne Schultz" userId="9e75b9ce70ee06c1" providerId="LiveId" clId="{D1CFCF01-052B-A547-9ED9-F80B0C5D3DA2}" dt="2019-03-12T19:21:31.670" v="2" actId="20577"/>
          <ac:spMkLst>
            <pc:docMk/>
            <pc:sldMk cId="570512283" sldId="268"/>
            <ac:spMk id="2" creationId="{E4BB7DFC-E491-9A4B-B0DD-C3B7FC48508E}"/>
          </ac:spMkLst>
        </pc:spChg>
      </pc:sldChg>
      <pc:sldChg chg="del">
        <pc:chgData name="Ryne Schultz" userId="9e75b9ce70ee06c1" providerId="LiveId" clId="{D1CFCF01-052B-A547-9ED9-F80B0C5D3DA2}" dt="2019-03-13T14:42:58.759" v="1149" actId="2696"/>
        <pc:sldMkLst>
          <pc:docMk/>
          <pc:sldMk cId="1176069957" sldId="269"/>
        </pc:sldMkLst>
      </pc:sldChg>
      <pc:sldChg chg="modSp">
        <pc:chgData name="Ryne Schultz" userId="9e75b9ce70ee06c1" providerId="LiveId" clId="{D1CFCF01-052B-A547-9ED9-F80B0C5D3DA2}" dt="2019-03-13T14:44:51.872" v="1196" actId="20577"/>
        <pc:sldMkLst>
          <pc:docMk/>
          <pc:sldMk cId="1850974982" sldId="270"/>
        </pc:sldMkLst>
        <pc:spChg chg="mod">
          <ac:chgData name="Ryne Schultz" userId="9e75b9ce70ee06c1" providerId="LiveId" clId="{D1CFCF01-052B-A547-9ED9-F80B0C5D3DA2}" dt="2019-03-13T14:44:51.872" v="1196" actId="20577"/>
          <ac:spMkLst>
            <pc:docMk/>
            <pc:sldMk cId="1850974982" sldId="270"/>
            <ac:spMk id="3" creationId="{3168156D-39E8-7442-A8D5-513AB0185B80}"/>
          </ac:spMkLst>
        </pc:spChg>
      </pc:sldChg>
      <pc:sldChg chg="modSp">
        <pc:chgData name="Ryne Schultz" userId="9e75b9ce70ee06c1" providerId="LiveId" clId="{D1CFCF01-052B-A547-9ED9-F80B0C5D3DA2}" dt="2019-03-13T14:59:52.746" v="1491" actId="20577"/>
        <pc:sldMkLst>
          <pc:docMk/>
          <pc:sldMk cId="2613281291" sldId="271"/>
        </pc:sldMkLst>
        <pc:spChg chg="mod">
          <ac:chgData name="Ryne Schultz" userId="9e75b9ce70ee06c1" providerId="LiveId" clId="{D1CFCF01-052B-A547-9ED9-F80B0C5D3DA2}" dt="2019-03-13T14:59:52.746" v="1491" actId="20577"/>
          <ac:spMkLst>
            <pc:docMk/>
            <pc:sldMk cId="2613281291" sldId="271"/>
            <ac:spMk id="3" creationId="{3168156D-39E8-7442-A8D5-513AB0185B80}"/>
          </ac:spMkLst>
        </pc:spChg>
      </pc:sldChg>
      <pc:sldChg chg="addSp delSp modSp mod setBg">
        <pc:chgData name="Ryne Schultz" userId="9e75b9ce70ee06c1" providerId="LiveId" clId="{D1CFCF01-052B-A547-9ED9-F80B0C5D3DA2}" dt="2019-03-13T15:40:38.233" v="2036" actId="27636"/>
        <pc:sldMkLst>
          <pc:docMk/>
          <pc:sldMk cId="4129686054" sldId="272"/>
        </pc:sldMkLst>
        <pc:spChg chg="mod">
          <ac:chgData name="Ryne Schultz" userId="9e75b9ce70ee06c1" providerId="LiveId" clId="{D1CFCF01-052B-A547-9ED9-F80B0C5D3DA2}" dt="2019-03-13T15:40:09.775" v="2032" actId="26606"/>
          <ac:spMkLst>
            <pc:docMk/>
            <pc:sldMk cId="4129686054" sldId="272"/>
            <ac:spMk id="2" creationId="{94860E1A-2888-AC4E-894A-10266383E943}"/>
          </ac:spMkLst>
        </pc:spChg>
        <pc:spChg chg="mod ord">
          <ac:chgData name="Ryne Schultz" userId="9e75b9ce70ee06c1" providerId="LiveId" clId="{D1CFCF01-052B-A547-9ED9-F80B0C5D3DA2}" dt="2019-03-13T15:40:38.233" v="2036" actId="27636"/>
          <ac:spMkLst>
            <pc:docMk/>
            <pc:sldMk cId="4129686054" sldId="272"/>
            <ac:spMk id="3" creationId="{3168156D-39E8-7442-A8D5-513AB0185B80}"/>
          </ac:spMkLst>
        </pc:spChg>
        <pc:spChg chg="add del">
          <ac:chgData name="Ryne Schultz" userId="9e75b9ce70ee06c1" providerId="LiveId" clId="{D1CFCF01-052B-A547-9ED9-F80B0C5D3DA2}" dt="2019-03-13T15:40:09.768" v="2031" actId="26606"/>
          <ac:spMkLst>
            <pc:docMk/>
            <pc:sldMk cId="4129686054" sldId="272"/>
            <ac:spMk id="10" creationId="{636F6DB7-CF8D-494A-82F6-13B58DCA9896}"/>
          </ac:spMkLst>
        </pc:spChg>
        <pc:spChg chg="add del">
          <ac:chgData name="Ryne Schultz" userId="9e75b9ce70ee06c1" providerId="LiveId" clId="{D1CFCF01-052B-A547-9ED9-F80B0C5D3DA2}" dt="2019-03-13T15:40:09.768" v="2031" actId="26606"/>
          <ac:spMkLst>
            <pc:docMk/>
            <pc:sldMk cId="4129686054" sldId="272"/>
            <ac:spMk id="12" creationId="{0B7E5194-6E82-4A44-99C3-FE7D87F34134}"/>
          </ac:spMkLst>
        </pc:spChg>
        <pc:spChg chg="add del">
          <ac:chgData name="Ryne Schultz" userId="9e75b9ce70ee06c1" providerId="LiveId" clId="{D1CFCF01-052B-A547-9ED9-F80B0C5D3DA2}" dt="2019-03-13T15:40:09.768" v="2031" actId="26606"/>
          <ac:spMkLst>
            <pc:docMk/>
            <pc:sldMk cId="4129686054" sldId="272"/>
            <ac:spMk id="14" creationId="{880E5C91-3840-45CD-9550-682766315261}"/>
          </ac:spMkLst>
        </pc:spChg>
        <pc:spChg chg="add">
          <ac:chgData name="Ryne Schultz" userId="9e75b9ce70ee06c1" providerId="LiveId" clId="{D1CFCF01-052B-A547-9ED9-F80B0C5D3DA2}" dt="2019-03-13T15:40:09.775" v="2032" actId="26606"/>
          <ac:spMkLst>
            <pc:docMk/>
            <pc:sldMk cId="4129686054" sldId="272"/>
            <ac:spMk id="16" creationId="{9E661D03-4DD4-45E7-A047-ED722E826D59}"/>
          </ac:spMkLst>
        </pc:spChg>
        <pc:picChg chg="add mod">
          <ac:chgData name="Ryne Schultz" userId="9e75b9ce70ee06c1" providerId="LiveId" clId="{D1CFCF01-052B-A547-9ED9-F80B0C5D3DA2}" dt="2019-03-13T15:40:09.775" v="2032" actId="26606"/>
          <ac:picMkLst>
            <pc:docMk/>
            <pc:sldMk cId="4129686054" sldId="272"/>
            <ac:picMk id="5" creationId="{22C4814A-EA88-1E40-8884-589A4E16EDCF}"/>
          </ac:picMkLst>
        </pc:picChg>
      </pc:sldChg>
      <pc:sldChg chg="modSp">
        <pc:chgData name="Ryne Schultz" userId="9e75b9ce70ee06c1" providerId="LiveId" clId="{D1CFCF01-052B-A547-9ED9-F80B0C5D3DA2}" dt="2019-03-13T15:44:49.121" v="2070" actId="14100"/>
        <pc:sldMkLst>
          <pc:docMk/>
          <pc:sldMk cId="3686507502" sldId="273"/>
        </pc:sldMkLst>
        <pc:spChg chg="mod">
          <ac:chgData name="Ryne Schultz" userId="9e75b9ce70ee06c1" providerId="LiveId" clId="{D1CFCF01-052B-A547-9ED9-F80B0C5D3DA2}" dt="2019-03-13T15:44:49.121" v="2070" actId="14100"/>
          <ac:spMkLst>
            <pc:docMk/>
            <pc:sldMk cId="3686507502" sldId="273"/>
            <ac:spMk id="3" creationId="{3168156D-39E8-7442-A8D5-513AB0185B80}"/>
          </ac:spMkLst>
        </pc:spChg>
      </pc:sldChg>
      <pc:sldChg chg="addSp modSp mod setBg">
        <pc:chgData name="Ryne Schultz" userId="9e75b9ce70ee06c1" providerId="LiveId" clId="{D1CFCF01-052B-A547-9ED9-F80B0C5D3DA2}" dt="2019-03-13T15:35:19.711" v="1971" actId="20577"/>
        <pc:sldMkLst>
          <pc:docMk/>
          <pc:sldMk cId="2344844583" sldId="274"/>
        </pc:sldMkLst>
        <pc:spChg chg="mod">
          <ac:chgData name="Ryne Schultz" userId="9e75b9ce70ee06c1" providerId="LiveId" clId="{D1CFCF01-052B-A547-9ED9-F80B0C5D3DA2}" dt="2019-03-13T15:34:58.509" v="1970" actId="26606"/>
          <ac:spMkLst>
            <pc:docMk/>
            <pc:sldMk cId="2344844583" sldId="274"/>
            <ac:spMk id="2" creationId="{94860E1A-2888-AC4E-894A-10266383E943}"/>
          </ac:spMkLst>
        </pc:spChg>
        <pc:spChg chg="mod">
          <ac:chgData name="Ryne Schultz" userId="9e75b9ce70ee06c1" providerId="LiveId" clId="{D1CFCF01-052B-A547-9ED9-F80B0C5D3DA2}" dt="2019-03-13T15:35:19.711" v="1971" actId="20577"/>
          <ac:spMkLst>
            <pc:docMk/>
            <pc:sldMk cId="2344844583" sldId="274"/>
            <ac:spMk id="3" creationId="{3168156D-39E8-7442-A8D5-513AB0185B80}"/>
          </ac:spMkLst>
        </pc:spChg>
        <pc:spChg chg="add">
          <ac:chgData name="Ryne Schultz" userId="9e75b9ce70ee06c1" providerId="LiveId" clId="{D1CFCF01-052B-A547-9ED9-F80B0C5D3DA2}" dt="2019-03-13T15:34:58.509" v="1970" actId="26606"/>
          <ac:spMkLst>
            <pc:docMk/>
            <pc:sldMk cId="2344844583" sldId="274"/>
            <ac:spMk id="10" creationId="{636F6DB7-CF8D-494A-82F6-13B58DCA9896}"/>
          </ac:spMkLst>
        </pc:spChg>
        <pc:spChg chg="add">
          <ac:chgData name="Ryne Schultz" userId="9e75b9ce70ee06c1" providerId="LiveId" clId="{D1CFCF01-052B-A547-9ED9-F80B0C5D3DA2}" dt="2019-03-13T15:34:58.509" v="1970" actId="26606"/>
          <ac:spMkLst>
            <pc:docMk/>
            <pc:sldMk cId="2344844583" sldId="274"/>
            <ac:spMk id="12" creationId="{0B7E5194-6E82-4A44-99C3-FE7D87F34134}"/>
          </ac:spMkLst>
        </pc:spChg>
        <pc:spChg chg="add">
          <ac:chgData name="Ryne Schultz" userId="9e75b9ce70ee06c1" providerId="LiveId" clId="{D1CFCF01-052B-A547-9ED9-F80B0C5D3DA2}" dt="2019-03-13T15:34:58.509" v="1970" actId="26606"/>
          <ac:spMkLst>
            <pc:docMk/>
            <pc:sldMk cId="2344844583" sldId="274"/>
            <ac:spMk id="14" creationId="{880E5C91-3840-45CD-9550-682766315261}"/>
          </ac:spMkLst>
        </pc:spChg>
        <pc:picChg chg="add mod">
          <ac:chgData name="Ryne Schultz" userId="9e75b9ce70ee06c1" providerId="LiveId" clId="{D1CFCF01-052B-A547-9ED9-F80B0C5D3DA2}" dt="2019-03-13T15:34:58.509" v="1970" actId="26606"/>
          <ac:picMkLst>
            <pc:docMk/>
            <pc:sldMk cId="2344844583" sldId="274"/>
            <ac:picMk id="5" creationId="{E29E866E-6FD8-C747-B436-C56FCE9D72D0}"/>
          </ac:picMkLst>
        </pc:picChg>
      </pc:sldChg>
      <pc:sldChg chg="modSp">
        <pc:chgData name="Ryne Schultz" userId="9e75b9ce70ee06c1" providerId="LiveId" clId="{D1CFCF01-052B-A547-9ED9-F80B0C5D3DA2}" dt="2019-03-13T15:59:15.988" v="2342" actId="27636"/>
        <pc:sldMkLst>
          <pc:docMk/>
          <pc:sldMk cId="840344766" sldId="275"/>
        </pc:sldMkLst>
        <pc:spChg chg="mod">
          <ac:chgData name="Ryne Schultz" userId="9e75b9ce70ee06c1" providerId="LiveId" clId="{D1CFCF01-052B-A547-9ED9-F80B0C5D3DA2}" dt="2019-03-13T15:59:15.988" v="2342" actId="27636"/>
          <ac:spMkLst>
            <pc:docMk/>
            <pc:sldMk cId="840344766" sldId="275"/>
            <ac:spMk id="3" creationId="{3168156D-39E8-7442-A8D5-513AB0185B80}"/>
          </ac:spMkLst>
        </pc:spChg>
      </pc:sldChg>
      <pc:sldChg chg="modSp">
        <pc:chgData name="Ryne Schultz" userId="9e75b9ce70ee06c1" providerId="LiveId" clId="{D1CFCF01-052B-A547-9ED9-F80B0C5D3DA2}" dt="2019-03-13T15:10:28.989" v="1770" actId="14"/>
        <pc:sldMkLst>
          <pc:docMk/>
          <pc:sldMk cId="1229374558" sldId="277"/>
        </pc:sldMkLst>
        <pc:spChg chg="mod">
          <ac:chgData name="Ryne Schultz" userId="9e75b9ce70ee06c1" providerId="LiveId" clId="{D1CFCF01-052B-A547-9ED9-F80B0C5D3DA2}" dt="2019-03-13T15:10:28.989" v="1770" actId="14"/>
          <ac:spMkLst>
            <pc:docMk/>
            <pc:sldMk cId="1229374558" sldId="277"/>
            <ac:spMk id="3" creationId="{3168156D-39E8-7442-A8D5-513AB0185B80}"/>
          </ac:spMkLst>
        </pc:spChg>
      </pc:sldChg>
      <pc:sldChg chg="modSp">
        <pc:chgData name="Ryne Schultz" userId="9e75b9ce70ee06c1" providerId="LiveId" clId="{D1CFCF01-052B-A547-9ED9-F80B0C5D3DA2}" dt="2019-03-13T15:49:22.916" v="2218" actId="14100"/>
        <pc:sldMkLst>
          <pc:docMk/>
          <pc:sldMk cId="1132538078" sldId="279"/>
        </pc:sldMkLst>
        <pc:spChg chg="mod">
          <ac:chgData name="Ryne Schultz" userId="9e75b9ce70ee06c1" providerId="LiveId" clId="{D1CFCF01-052B-A547-9ED9-F80B0C5D3DA2}" dt="2019-03-13T15:49:22.916" v="2218" actId="14100"/>
          <ac:spMkLst>
            <pc:docMk/>
            <pc:sldMk cId="1132538078" sldId="279"/>
            <ac:spMk id="3" creationId="{3168156D-39E8-7442-A8D5-513AB0185B80}"/>
          </ac:spMkLst>
        </pc:spChg>
      </pc:sldChg>
      <pc:sldChg chg="modSp">
        <pc:chgData name="Ryne Schultz" userId="9e75b9ce70ee06c1" providerId="LiveId" clId="{D1CFCF01-052B-A547-9ED9-F80B0C5D3DA2}" dt="2019-03-13T15:52:18.708" v="2254" actId="14100"/>
        <pc:sldMkLst>
          <pc:docMk/>
          <pc:sldMk cId="3906900120" sldId="280"/>
        </pc:sldMkLst>
        <pc:spChg chg="mod">
          <ac:chgData name="Ryne Schultz" userId="9e75b9ce70ee06c1" providerId="LiveId" clId="{D1CFCF01-052B-A547-9ED9-F80B0C5D3DA2}" dt="2019-03-13T15:52:18.708" v="2254" actId="14100"/>
          <ac:spMkLst>
            <pc:docMk/>
            <pc:sldMk cId="3906900120" sldId="280"/>
            <ac:spMk id="3" creationId="{3168156D-39E8-7442-A8D5-513AB0185B80}"/>
          </ac:spMkLst>
        </pc:spChg>
      </pc:sldChg>
      <pc:sldChg chg="addSp modSp mod setBg">
        <pc:chgData name="Ryne Schultz" userId="9e75b9ce70ee06c1" providerId="LiveId" clId="{D1CFCF01-052B-A547-9ED9-F80B0C5D3DA2}" dt="2019-03-13T16:09:53.531" v="2489" actId="14100"/>
        <pc:sldMkLst>
          <pc:docMk/>
          <pc:sldMk cId="928258503" sldId="281"/>
        </pc:sldMkLst>
        <pc:spChg chg="mod">
          <ac:chgData name="Ryne Schultz" userId="9e75b9ce70ee06c1" providerId="LiveId" clId="{D1CFCF01-052B-A547-9ED9-F80B0C5D3DA2}" dt="2019-03-13T16:09:44.026" v="2487" actId="26606"/>
          <ac:spMkLst>
            <pc:docMk/>
            <pc:sldMk cId="928258503" sldId="281"/>
            <ac:spMk id="2" creationId="{26D407C6-5C78-4142-A95D-EE3E874E59CD}"/>
          </ac:spMkLst>
        </pc:spChg>
        <pc:spChg chg="mod">
          <ac:chgData name="Ryne Schultz" userId="9e75b9ce70ee06c1" providerId="LiveId" clId="{D1CFCF01-052B-A547-9ED9-F80B0C5D3DA2}" dt="2019-03-13T16:09:44.026" v="2487" actId="26606"/>
          <ac:spMkLst>
            <pc:docMk/>
            <pc:sldMk cId="928258503" sldId="281"/>
            <ac:spMk id="3" creationId="{53BE1C25-52C3-E742-9373-16C3541346B0}"/>
          </ac:spMkLst>
        </pc:spChg>
        <pc:spChg chg="add">
          <ac:chgData name="Ryne Schultz" userId="9e75b9ce70ee06c1" providerId="LiveId" clId="{D1CFCF01-052B-A547-9ED9-F80B0C5D3DA2}" dt="2019-03-13T16:09:44.026" v="2487" actId="26606"/>
          <ac:spMkLst>
            <pc:docMk/>
            <pc:sldMk cId="928258503" sldId="281"/>
            <ac:spMk id="10" creationId="{879A26B8-6C4E-452B-ADD3-ED324A7AB7E8}"/>
          </ac:spMkLst>
        </pc:spChg>
        <pc:spChg chg="add">
          <ac:chgData name="Ryne Schultz" userId="9e75b9ce70ee06c1" providerId="LiveId" clId="{D1CFCF01-052B-A547-9ED9-F80B0C5D3DA2}" dt="2019-03-13T16:09:44.026" v="2487" actId="26606"/>
          <ac:spMkLst>
            <pc:docMk/>
            <pc:sldMk cId="928258503" sldId="281"/>
            <ac:spMk id="12" creationId="{9B4167E1-E2B0-4192-8DA2-6967DDFF87A5}"/>
          </ac:spMkLst>
        </pc:spChg>
        <pc:spChg chg="add">
          <ac:chgData name="Ryne Schultz" userId="9e75b9ce70ee06c1" providerId="LiveId" clId="{D1CFCF01-052B-A547-9ED9-F80B0C5D3DA2}" dt="2019-03-13T16:09:44.026" v="2487" actId="26606"/>
          <ac:spMkLst>
            <pc:docMk/>
            <pc:sldMk cId="928258503" sldId="281"/>
            <ac:spMk id="14" creationId="{D03E4FEE-2E6A-44AB-B6BA-C1AD0CD6D93B}"/>
          </ac:spMkLst>
        </pc:spChg>
        <pc:spChg chg="add">
          <ac:chgData name="Ryne Schultz" userId="9e75b9ce70ee06c1" providerId="LiveId" clId="{D1CFCF01-052B-A547-9ED9-F80B0C5D3DA2}" dt="2019-03-13T16:09:44.026" v="2487" actId="26606"/>
          <ac:spMkLst>
            <pc:docMk/>
            <pc:sldMk cId="928258503" sldId="281"/>
            <ac:spMk id="16" creationId="{0817EB59-13B3-43DA-9B91-A7CC174A6069}"/>
          </ac:spMkLst>
        </pc:spChg>
        <pc:spChg chg="add">
          <ac:chgData name="Ryne Schultz" userId="9e75b9ce70ee06c1" providerId="LiveId" clId="{D1CFCF01-052B-A547-9ED9-F80B0C5D3DA2}" dt="2019-03-13T16:09:44.026" v="2487" actId="26606"/>
          <ac:spMkLst>
            <pc:docMk/>
            <pc:sldMk cId="928258503" sldId="281"/>
            <ac:spMk id="18" creationId="{C5F09389-6A8E-46D6-B5F4-A3C55FAE62EA}"/>
          </ac:spMkLst>
        </pc:spChg>
        <pc:picChg chg="add mod">
          <ac:chgData name="Ryne Schultz" userId="9e75b9ce70ee06c1" providerId="LiveId" clId="{D1CFCF01-052B-A547-9ED9-F80B0C5D3DA2}" dt="2019-03-13T16:09:53.531" v="2489" actId="14100"/>
          <ac:picMkLst>
            <pc:docMk/>
            <pc:sldMk cId="928258503" sldId="281"/>
            <ac:picMk id="5" creationId="{4E452EDE-FE2C-EE47-B4FE-D3835487C330}"/>
          </ac:picMkLst>
        </pc:picChg>
      </pc:sldChg>
      <pc:sldChg chg="add del">
        <pc:chgData name="Ryne Schultz" userId="9e75b9ce70ee06c1" providerId="LiveId" clId="{D1CFCF01-052B-A547-9ED9-F80B0C5D3DA2}" dt="2019-03-13T13:39:00.815" v="4" actId="2696"/>
        <pc:sldMkLst>
          <pc:docMk/>
          <pc:sldMk cId="1701068933" sldId="282"/>
        </pc:sldMkLst>
      </pc:sldChg>
      <pc:sldChg chg="addSp delSp modSp add mod setBg">
        <pc:chgData name="Ryne Schultz" userId="9e75b9ce70ee06c1" providerId="LiveId" clId="{D1CFCF01-052B-A547-9ED9-F80B0C5D3DA2}" dt="2019-03-13T16:12:54.648" v="2516" actId="26606"/>
        <pc:sldMkLst>
          <pc:docMk/>
          <pc:sldMk cId="3078084359" sldId="282"/>
        </pc:sldMkLst>
        <pc:spChg chg="add del mod">
          <ac:chgData name="Ryne Schultz" userId="9e75b9ce70ee06c1" providerId="LiveId" clId="{D1CFCF01-052B-A547-9ED9-F80B0C5D3DA2}" dt="2019-03-13T16:11:07.866" v="2500"/>
          <ac:spMkLst>
            <pc:docMk/>
            <pc:sldMk cId="3078084359" sldId="282"/>
            <ac:spMk id="4" creationId="{5B1E2292-7C6A-8A4F-868E-80CC64CFD7C4}"/>
          </ac:spMkLst>
        </pc:spChg>
        <pc:spChg chg="add del">
          <ac:chgData name="Ryne Schultz" userId="9e75b9ce70ee06c1" providerId="LiveId" clId="{D1CFCF01-052B-A547-9ED9-F80B0C5D3DA2}" dt="2019-03-13T16:12:54.648" v="2516" actId="26606"/>
          <ac:spMkLst>
            <pc:docMk/>
            <pc:sldMk cId="3078084359" sldId="282"/>
            <ac:spMk id="5" creationId="{1259A422-0023-4292-8200-E080556F30F9}"/>
          </ac:spMkLst>
        </pc:spChg>
        <pc:spChg chg="add del">
          <ac:chgData name="Ryne Schultz" userId="9e75b9ce70ee06c1" providerId="LiveId" clId="{D1CFCF01-052B-A547-9ED9-F80B0C5D3DA2}" dt="2019-03-13T16:12:54.648" v="2516" actId="26606"/>
          <ac:spMkLst>
            <pc:docMk/>
            <pc:sldMk cId="3078084359" sldId="282"/>
            <ac:spMk id="6" creationId="{A2413CA5-4739-4BC9-8BB3-B0A4928D314F}"/>
          </ac:spMkLst>
        </pc:spChg>
        <pc:spChg chg="add del mod">
          <ac:chgData name="Ryne Schultz" userId="9e75b9ce70ee06c1" providerId="LiveId" clId="{D1CFCF01-052B-A547-9ED9-F80B0C5D3DA2}" dt="2019-03-13T16:11:09.973" v="2501" actId="478"/>
          <ac:spMkLst>
            <pc:docMk/>
            <pc:sldMk cId="3078084359" sldId="282"/>
            <ac:spMk id="7" creationId="{5C5E0C1D-BD37-9B4E-8843-D9B627C6D31D}"/>
          </ac:spMkLst>
        </pc:spChg>
        <pc:spChg chg="add del">
          <ac:chgData name="Ryne Schultz" userId="9e75b9ce70ee06c1" providerId="LiveId" clId="{D1CFCF01-052B-A547-9ED9-F80B0C5D3DA2}" dt="2019-03-13T13:39:48.038" v="12" actId="26606"/>
          <ac:spMkLst>
            <pc:docMk/>
            <pc:sldMk cId="3078084359" sldId="282"/>
            <ac:spMk id="8" creationId="{00C418F9-B1A3-4097-9C97-E1C9F3149701}"/>
          </ac:spMkLst>
        </pc:spChg>
        <pc:spChg chg="add">
          <ac:chgData name="Ryne Schultz" userId="9e75b9ce70ee06c1" providerId="LiveId" clId="{D1CFCF01-052B-A547-9ED9-F80B0C5D3DA2}" dt="2019-03-13T16:12:54.648" v="2516" actId="26606"/>
          <ac:spMkLst>
            <pc:docMk/>
            <pc:sldMk cId="3078084359" sldId="282"/>
            <ac:spMk id="9" creationId="{8C266B9D-DC87-430A-8D3A-2E83639A1768}"/>
          </ac:spMkLst>
        </pc:spChg>
        <pc:spChg chg="add del">
          <ac:chgData name="Ryne Schultz" userId="9e75b9ce70ee06c1" providerId="LiveId" clId="{D1CFCF01-052B-A547-9ED9-F80B0C5D3DA2}" dt="2019-03-13T13:39:48.038" v="12" actId="26606"/>
          <ac:spMkLst>
            <pc:docMk/>
            <pc:sldMk cId="3078084359" sldId="282"/>
            <ac:spMk id="10" creationId="{6B5E8ED2-C3EC-40AD-BDB9-27E589B52DAA}"/>
          </ac:spMkLst>
        </pc:spChg>
        <pc:spChg chg="add del">
          <ac:chgData name="Ryne Schultz" userId="9e75b9ce70ee06c1" providerId="LiveId" clId="{D1CFCF01-052B-A547-9ED9-F80B0C5D3DA2}" dt="2019-03-13T16:10:55.151" v="2492" actId="26606"/>
          <ac:spMkLst>
            <pc:docMk/>
            <pc:sldMk cId="3078084359" sldId="282"/>
            <ac:spMk id="11" creationId="{8C266B9D-DC87-430A-8D3A-2E83639A1768}"/>
          </ac:spMkLst>
        </pc:spChg>
        <pc:spChg chg="add">
          <ac:chgData name="Ryne Schultz" userId="9e75b9ce70ee06c1" providerId="LiveId" clId="{D1CFCF01-052B-A547-9ED9-F80B0C5D3DA2}" dt="2019-03-13T16:12:54.648" v="2516" actId="26606"/>
          <ac:spMkLst>
            <pc:docMk/>
            <pc:sldMk cId="3078084359" sldId="282"/>
            <ac:spMk id="12" creationId="{69282F36-261B-49B3-8CA9-FB857C475A0E}"/>
          </ac:spMkLst>
        </pc:spChg>
        <pc:spChg chg="add del">
          <ac:chgData name="Ryne Schultz" userId="9e75b9ce70ee06c1" providerId="LiveId" clId="{D1CFCF01-052B-A547-9ED9-F80B0C5D3DA2}" dt="2019-03-13T16:10:55.151" v="2492" actId="26606"/>
          <ac:spMkLst>
            <pc:docMk/>
            <pc:sldMk cId="3078084359" sldId="282"/>
            <ac:spMk id="13" creationId="{69282F36-261B-49B3-8CA9-FB857C475A0E}"/>
          </ac:spMkLst>
        </pc:spChg>
        <pc:spChg chg="add">
          <ac:chgData name="Ryne Schultz" userId="9e75b9ce70ee06c1" providerId="LiveId" clId="{D1CFCF01-052B-A547-9ED9-F80B0C5D3DA2}" dt="2019-03-13T16:12:54.648" v="2516" actId="26606"/>
          <ac:spMkLst>
            <pc:docMk/>
            <pc:sldMk cId="3078084359" sldId="282"/>
            <ac:spMk id="14" creationId="{B87215C3-3B83-4BE7-9213-26E084BD6158}"/>
          </ac:spMkLst>
        </pc:spChg>
        <pc:spChg chg="add del">
          <ac:chgData name="Ryne Schultz" userId="9e75b9ce70ee06c1" providerId="LiveId" clId="{D1CFCF01-052B-A547-9ED9-F80B0C5D3DA2}" dt="2019-03-13T16:10:55.151" v="2492" actId="26606"/>
          <ac:spMkLst>
            <pc:docMk/>
            <pc:sldMk cId="3078084359" sldId="282"/>
            <ac:spMk id="15" creationId="{B87215C3-3B83-4BE7-9213-26E084BD6158}"/>
          </ac:spMkLst>
        </pc:spChg>
        <pc:spChg chg="add">
          <ac:chgData name="Ryne Schultz" userId="9e75b9ce70ee06c1" providerId="LiveId" clId="{D1CFCF01-052B-A547-9ED9-F80B0C5D3DA2}" dt="2019-03-13T16:12:54.648" v="2516" actId="26606"/>
          <ac:spMkLst>
            <pc:docMk/>
            <pc:sldMk cId="3078084359" sldId="282"/>
            <ac:spMk id="16" creationId="{13A105D4-2907-419E-8223-4C266BA1E5FB}"/>
          </ac:spMkLst>
        </pc:spChg>
        <pc:spChg chg="add del">
          <ac:chgData name="Ryne Schultz" userId="9e75b9ce70ee06c1" providerId="LiveId" clId="{D1CFCF01-052B-A547-9ED9-F80B0C5D3DA2}" dt="2019-03-13T16:10:55.151" v="2492" actId="26606"/>
          <ac:spMkLst>
            <pc:docMk/>
            <pc:sldMk cId="3078084359" sldId="282"/>
            <ac:spMk id="17" creationId="{13A105D4-2907-419E-8223-4C266BA1E5FB}"/>
          </ac:spMkLst>
        </pc:spChg>
        <pc:spChg chg="add">
          <ac:chgData name="Ryne Schultz" userId="9e75b9ce70ee06c1" providerId="LiveId" clId="{D1CFCF01-052B-A547-9ED9-F80B0C5D3DA2}" dt="2019-03-13T16:12:54.648" v="2516" actId="26606"/>
          <ac:spMkLst>
            <pc:docMk/>
            <pc:sldMk cId="3078084359" sldId="282"/>
            <ac:spMk id="18" creationId="{1EEE7F17-8E08-4C69-8E22-661908E6DF72}"/>
          </ac:spMkLst>
        </pc:spChg>
        <pc:spChg chg="add del">
          <ac:chgData name="Ryne Schultz" userId="9e75b9ce70ee06c1" providerId="LiveId" clId="{D1CFCF01-052B-A547-9ED9-F80B0C5D3DA2}" dt="2019-03-13T16:10:55.151" v="2492" actId="26606"/>
          <ac:spMkLst>
            <pc:docMk/>
            <pc:sldMk cId="3078084359" sldId="282"/>
            <ac:spMk id="19" creationId="{1EEE7F17-8E08-4C69-8E22-661908E6DF72}"/>
          </ac:spMkLst>
        </pc:spChg>
        <pc:picChg chg="add mod">
          <ac:chgData name="Ryne Schultz" userId="9e75b9ce70ee06c1" providerId="LiveId" clId="{D1CFCF01-052B-A547-9ED9-F80B0C5D3DA2}" dt="2019-03-13T16:12:54.648" v="2516" actId="26606"/>
          <ac:picMkLst>
            <pc:docMk/>
            <pc:sldMk cId="3078084359" sldId="282"/>
            <ac:picMk id="3" creationId="{D49EF9ED-A3EE-9441-BE59-A321FBC5DAD0}"/>
          </ac:picMkLst>
        </pc:picChg>
      </pc:sldChg>
      <pc:sldChg chg="modSp add">
        <pc:chgData name="Ryne Schultz" userId="9e75b9ce70ee06c1" providerId="LiveId" clId="{D1CFCF01-052B-A547-9ED9-F80B0C5D3DA2}" dt="2019-03-13T15:31:40.118" v="1926" actId="20577"/>
        <pc:sldMkLst>
          <pc:docMk/>
          <pc:sldMk cId="1713691351" sldId="283"/>
        </pc:sldMkLst>
        <pc:spChg chg="mod">
          <ac:chgData name="Ryne Schultz" userId="9e75b9ce70ee06c1" providerId="LiveId" clId="{D1CFCF01-052B-A547-9ED9-F80B0C5D3DA2}" dt="2019-03-13T15:11:20.318" v="1788" actId="20577"/>
          <ac:spMkLst>
            <pc:docMk/>
            <pc:sldMk cId="1713691351" sldId="283"/>
            <ac:spMk id="2" creationId="{1BF47EC9-4E77-9E4B-A3D6-73582B9FACF3}"/>
          </ac:spMkLst>
        </pc:spChg>
        <pc:spChg chg="mod">
          <ac:chgData name="Ryne Schultz" userId="9e75b9ce70ee06c1" providerId="LiveId" clId="{D1CFCF01-052B-A547-9ED9-F80B0C5D3DA2}" dt="2019-03-13T15:31:40.118" v="1926" actId="20577"/>
          <ac:spMkLst>
            <pc:docMk/>
            <pc:sldMk cId="1713691351" sldId="283"/>
            <ac:spMk id="3" creationId="{EE76D627-B312-E548-9754-1EED1A75FAA8}"/>
          </ac:spMkLst>
        </pc:spChg>
      </pc:sldChg>
      <pc:sldChg chg="modSp add">
        <pc:chgData name="Ryne Schultz" userId="9e75b9ce70ee06c1" providerId="LiveId" clId="{D1CFCF01-052B-A547-9ED9-F80B0C5D3DA2}" dt="2019-03-13T15:33:16.270" v="1958" actId="13926"/>
        <pc:sldMkLst>
          <pc:docMk/>
          <pc:sldMk cId="4133961208" sldId="284"/>
        </pc:sldMkLst>
        <pc:spChg chg="mod">
          <ac:chgData name="Ryne Schultz" userId="9e75b9ce70ee06c1" providerId="LiveId" clId="{D1CFCF01-052B-A547-9ED9-F80B0C5D3DA2}" dt="2019-03-13T15:31:51.183" v="1928"/>
          <ac:spMkLst>
            <pc:docMk/>
            <pc:sldMk cId="4133961208" sldId="284"/>
            <ac:spMk id="2" creationId="{9399AEFE-A342-DD47-9A9A-ACDB148DD31A}"/>
          </ac:spMkLst>
        </pc:spChg>
        <pc:spChg chg="mod">
          <ac:chgData name="Ryne Schultz" userId="9e75b9ce70ee06c1" providerId="LiveId" clId="{D1CFCF01-052B-A547-9ED9-F80B0C5D3DA2}" dt="2019-03-13T15:33:16.270" v="1958" actId="13926"/>
          <ac:spMkLst>
            <pc:docMk/>
            <pc:sldMk cId="4133961208" sldId="284"/>
            <ac:spMk id="3" creationId="{9D54E84A-8EF2-944D-871E-B1857418E121}"/>
          </ac:spMkLst>
        </pc:spChg>
      </pc:sldChg>
      <pc:sldChg chg="addSp delSp modSp add">
        <pc:chgData name="Ryne Schultz" userId="9e75b9ce70ee06c1" providerId="LiveId" clId="{D1CFCF01-052B-A547-9ED9-F80B0C5D3DA2}" dt="2019-03-13T15:36:37.775" v="2018" actId="20577"/>
        <pc:sldMkLst>
          <pc:docMk/>
          <pc:sldMk cId="1121807220" sldId="285"/>
        </pc:sldMkLst>
        <pc:spChg chg="mod">
          <ac:chgData name="Ryne Schultz" userId="9e75b9ce70ee06c1" providerId="LiveId" clId="{D1CFCF01-052B-A547-9ED9-F80B0C5D3DA2}" dt="2019-03-13T15:35:27.177" v="1980" actId="20577"/>
          <ac:spMkLst>
            <pc:docMk/>
            <pc:sldMk cId="1121807220" sldId="285"/>
            <ac:spMk id="2" creationId="{94860E1A-2888-AC4E-894A-10266383E943}"/>
          </ac:spMkLst>
        </pc:spChg>
        <pc:spChg chg="mod">
          <ac:chgData name="Ryne Schultz" userId="9e75b9ce70ee06c1" providerId="LiveId" clId="{D1CFCF01-052B-A547-9ED9-F80B0C5D3DA2}" dt="2019-03-13T15:36:37.775" v="2018" actId="20577"/>
          <ac:spMkLst>
            <pc:docMk/>
            <pc:sldMk cId="1121807220" sldId="285"/>
            <ac:spMk id="3" creationId="{3168156D-39E8-7442-A8D5-513AB0185B80}"/>
          </ac:spMkLst>
        </pc:spChg>
        <pc:spChg chg="del">
          <ac:chgData name="Ryne Schultz" userId="9e75b9ce70ee06c1" providerId="LiveId" clId="{D1CFCF01-052B-A547-9ED9-F80B0C5D3DA2}" dt="2019-03-13T15:36:12.502" v="1997" actId="26606"/>
          <ac:spMkLst>
            <pc:docMk/>
            <pc:sldMk cId="1121807220" sldId="285"/>
            <ac:spMk id="10" creationId="{636F6DB7-CF8D-494A-82F6-13B58DCA9896}"/>
          </ac:spMkLst>
        </pc:spChg>
        <pc:spChg chg="del">
          <ac:chgData name="Ryne Schultz" userId="9e75b9ce70ee06c1" providerId="LiveId" clId="{D1CFCF01-052B-A547-9ED9-F80B0C5D3DA2}" dt="2019-03-13T15:36:12.502" v="1997" actId="26606"/>
          <ac:spMkLst>
            <pc:docMk/>
            <pc:sldMk cId="1121807220" sldId="285"/>
            <ac:spMk id="12" creationId="{0B7E5194-6E82-4A44-99C3-FE7D87F34134}"/>
          </ac:spMkLst>
        </pc:spChg>
        <pc:spChg chg="del">
          <ac:chgData name="Ryne Schultz" userId="9e75b9ce70ee06c1" providerId="LiveId" clId="{D1CFCF01-052B-A547-9ED9-F80B0C5D3DA2}" dt="2019-03-13T15:36:12.502" v="1997" actId="26606"/>
          <ac:spMkLst>
            <pc:docMk/>
            <pc:sldMk cId="1121807220" sldId="285"/>
            <ac:spMk id="14" creationId="{880E5C91-3840-45CD-9550-682766315261}"/>
          </ac:spMkLst>
        </pc:spChg>
        <pc:spChg chg="add">
          <ac:chgData name="Ryne Schultz" userId="9e75b9ce70ee06c1" providerId="LiveId" clId="{D1CFCF01-052B-A547-9ED9-F80B0C5D3DA2}" dt="2019-03-13T15:36:12.502" v="1997" actId="26606"/>
          <ac:spMkLst>
            <pc:docMk/>
            <pc:sldMk cId="1121807220" sldId="285"/>
            <ac:spMk id="19" creationId="{636F6DB7-CF8D-494A-82F6-13B58DCA9896}"/>
          </ac:spMkLst>
        </pc:spChg>
        <pc:spChg chg="add">
          <ac:chgData name="Ryne Schultz" userId="9e75b9ce70ee06c1" providerId="LiveId" clId="{D1CFCF01-052B-A547-9ED9-F80B0C5D3DA2}" dt="2019-03-13T15:36:12.502" v="1997" actId="26606"/>
          <ac:spMkLst>
            <pc:docMk/>
            <pc:sldMk cId="1121807220" sldId="285"/>
            <ac:spMk id="21" creationId="{0B7E5194-6E82-4A44-99C3-FE7D87F34134}"/>
          </ac:spMkLst>
        </pc:spChg>
        <pc:spChg chg="add">
          <ac:chgData name="Ryne Schultz" userId="9e75b9ce70ee06c1" providerId="LiveId" clId="{D1CFCF01-052B-A547-9ED9-F80B0C5D3DA2}" dt="2019-03-13T15:36:12.502" v="1997" actId="26606"/>
          <ac:spMkLst>
            <pc:docMk/>
            <pc:sldMk cId="1121807220" sldId="285"/>
            <ac:spMk id="23" creationId="{880E5C91-3840-45CD-9550-682766315261}"/>
          </ac:spMkLst>
        </pc:spChg>
        <pc:picChg chg="del">
          <ac:chgData name="Ryne Schultz" userId="9e75b9ce70ee06c1" providerId="LiveId" clId="{D1CFCF01-052B-A547-9ED9-F80B0C5D3DA2}" dt="2019-03-13T15:36:02.625" v="1993" actId="478"/>
          <ac:picMkLst>
            <pc:docMk/>
            <pc:sldMk cId="1121807220" sldId="285"/>
            <ac:picMk id="5" creationId="{E29E866E-6FD8-C747-B436-C56FCE9D72D0}"/>
          </ac:picMkLst>
        </pc:picChg>
        <pc:picChg chg="add mod">
          <ac:chgData name="Ryne Schultz" userId="9e75b9ce70ee06c1" providerId="LiveId" clId="{D1CFCF01-052B-A547-9ED9-F80B0C5D3DA2}" dt="2019-03-13T15:36:12.502" v="1997" actId="26606"/>
          <ac:picMkLst>
            <pc:docMk/>
            <pc:sldMk cId="1121807220" sldId="285"/>
            <ac:picMk id="6" creationId="{47B856DC-B301-4045-AEB0-6A5C7048BCD6}"/>
          </ac:picMkLst>
        </pc:picChg>
      </pc:sldChg>
      <pc:sldChg chg="addSp modSp add mod setBg">
        <pc:chgData name="Ryne Schultz" userId="9e75b9ce70ee06c1" providerId="LiveId" clId="{D1CFCF01-052B-A547-9ED9-F80B0C5D3DA2}" dt="2019-03-13T15:46:11.592" v="2084" actId="26606"/>
        <pc:sldMkLst>
          <pc:docMk/>
          <pc:sldMk cId="1991427039" sldId="286"/>
        </pc:sldMkLst>
        <pc:spChg chg="mod">
          <ac:chgData name="Ryne Schultz" userId="9e75b9ce70ee06c1" providerId="LiveId" clId="{D1CFCF01-052B-A547-9ED9-F80B0C5D3DA2}" dt="2019-03-13T15:46:11.592" v="2084" actId="26606"/>
          <ac:spMkLst>
            <pc:docMk/>
            <pc:sldMk cId="1991427039" sldId="286"/>
            <ac:spMk id="2" creationId="{94860E1A-2888-AC4E-894A-10266383E943}"/>
          </ac:spMkLst>
        </pc:spChg>
        <pc:spChg chg="mod ord">
          <ac:chgData name="Ryne Schultz" userId="9e75b9ce70ee06c1" providerId="LiveId" clId="{D1CFCF01-052B-A547-9ED9-F80B0C5D3DA2}" dt="2019-03-13T15:46:11.592" v="2084" actId="26606"/>
          <ac:spMkLst>
            <pc:docMk/>
            <pc:sldMk cId="1991427039" sldId="286"/>
            <ac:spMk id="3" creationId="{3168156D-39E8-7442-A8D5-513AB0185B80}"/>
          </ac:spMkLst>
        </pc:spChg>
        <pc:spChg chg="add">
          <ac:chgData name="Ryne Schultz" userId="9e75b9ce70ee06c1" providerId="LiveId" clId="{D1CFCF01-052B-A547-9ED9-F80B0C5D3DA2}" dt="2019-03-13T15:46:11.592" v="2084" actId="26606"/>
          <ac:spMkLst>
            <pc:docMk/>
            <pc:sldMk cId="1991427039" sldId="286"/>
            <ac:spMk id="10" creationId="{9E661D03-4DD4-45E7-A047-ED722E826D59}"/>
          </ac:spMkLst>
        </pc:spChg>
        <pc:picChg chg="add mod">
          <ac:chgData name="Ryne Schultz" userId="9e75b9ce70ee06c1" providerId="LiveId" clId="{D1CFCF01-052B-A547-9ED9-F80B0C5D3DA2}" dt="2019-03-13T15:46:11.592" v="2084" actId="26606"/>
          <ac:picMkLst>
            <pc:docMk/>
            <pc:sldMk cId="1991427039" sldId="286"/>
            <ac:picMk id="5" creationId="{692BBEFE-0C1C-DD43-B27E-592988CD9951}"/>
          </ac:picMkLst>
        </pc:picChg>
      </pc:sldChg>
      <pc:sldChg chg="modSp add">
        <pc:chgData name="Ryne Schultz" userId="9e75b9ce70ee06c1" providerId="LiveId" clId="{D1CFCF01-052B-A547-9ED9-F80B0C5D3DA2}" dt="2019-03-13T16:01:49.098" v="2397" actId="20577"/>
        <pc:sldMkLst>
          <pc:docMk/>
          <pc:sldMk cId="1701846108" sldId="287"/>
        </pc:sldMkLst>
        <pc:spChg chg="mod">
          <ac:chgData name="Ryne Schultz" userId="9e75b9ce70ee06c1" providerId="LiveId" clId="{D1CFCF01-052B-A547-9ED9-F80B0C5D3DA2}" dt="2019-03-13T15:59:39.912" v="2355" actId="20577"/>
          <ac:spMkLst>
            <pc:docMk/>
            <pc:sldMk cId="1701846108" sldId="287"/>
            <ac:spMk id="2" creationId="{94860E1A-2888-AC4E-894A-10266383E943}"/>
          </ac:spMkLst>
        </pc:spChg>
        <pc:spChg chg="mod">
          <ac:chgData name="Ryne Schultz" userId="9e75b9ce70ee06c1" providerId="LiveId" clId="{D1CFCF01-052B-A547-9ED9-F80B0C5D3DA2}" dt="2019-03-13T16:01:49.098" v="2397" actId="20577"/>
          <ac:spMkLst>
            <pc:docMk/>
            <pc:sldMk cId="1701846108" sldId="287"/>
            <ac:spMk id="3" creationId="{3168156D-39E8-7442-A8D5-513AB0185B80}"/>
          </ac:spMkLst>
        </pc:spChg>
      </pc:sldChg>
      <pc:sldChg chg="modSp add">
        <pc:chgData name="Ryne Schultz" userId="9e75b9ce70ee06c1" providerId="LiveId" clId="{D1CFCF01-052B-A547-9ED9-F80B0C5D3DA2}" dt="2019-03-13T16:03:02.606" v="2415" actId="20577"/>
        <pc:sldMkLst>
          <pc:docMk/>
          <pc:sldMk cId="3628712419" sldId="288"/>
        </pc:sldMkLst>
        <pc:spChg chg="mod">
          <ac:chgData name="Ryne Schultz" userId="9e75b9ce70ee06c1" providerId="LiveId" clId="{D1CFCF01-052B-A547-9ED9-F80B0C5D3DA2}" dt="2019-03-13T16:03:02.606" v="2415" actId="20577"/>
          <ac:spMkLst>
            <pc:docMk/>
            <pc:sldMk cId="3628712419" sldId="288"/>
            <ac:spMk id="3" creationId="{3168156D-39E8-7442-A8D5-513AB0185B80}"/>
          </ac:spMkLst>
        </pc:spChg>
      </pc:sldChg>
      <pc:sldChg chg="modSp add">
        <pc:chgData name="Ryne Schultz" userId="9e75b9ce70ee06c1" providerId="LiveId" clId="{D1CFCF01-052B-A547-9ED9-F80B0C5D3DA2}" dt="2019-03-13T16:05:07.774" v="2430" actId="20577"/>
        <pc:sldMkLst>
          <pc:docMk/>
          <pc:sldMk cId="2645048029" sldId="289"/>
        </pc:sldMkLst>
        <pc:spChg chg="mod">
          <ac:chgData name="Ryne Schultz" userId="9e75b9ce70ee06c1" providerId="LiveId" clId="{D1CFCF01-052B-A547-9ED9-F80B0C5D3DA2}" dt="2019-03-13T16:05:07.774" v="2430" actId="20577"/>
          <ac:spMkLst>
            <pc:docMk/>
            <pc:sldMk cId="2645048029" sldId="289"/>
            <ac:spMk id="3" creationId="{3168156D-39E8-7442-A8D5-513AB0185B80}"/>
          </ac:spMkLst>
        </pc:spChg>
      </pc:sldChg>
      <pc:sldChg chg="modSp add">
        <pc:chgData name="Ryne Schultz" userId="9e75b9ce70ee06c1" providerId="LiveId" clId="{D1CFCF01-052B-A547-9ED9-F80B0C5D3DA2}" dt="2019-03-13T16:06:54.301" v="2458" actId="20577"/>
        <pc:sldMkLst>
          <pc:docMk/>
          <pc:sldMk cId="1159802386" sldId="290"/>
        </pc:sldMkLst>
        <pc:spChg chg="mod">
          <ac:chgData name="Ryne Schultz" userId="9e75b9ce70ee06c1" providerId="LiveId" clId="{D1CFCF01-052B-A547-9ED9-F80B0C5D3DA2}" dt="2019-03-13T16:06:54.301" v="2458" actId="20577"/>
          <ac:spMkLst>
            <pc:docMk/>
            <pc:sldMk cId="1159802386" sldId="290"/>
            <ac:spMk id="3" creationId="{3168156D-39E8-7442-A8D5-513AB0185B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3/13/19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3/13/19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3/13/19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3/13/19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3/13/19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7DBF7-5D4E-BD4B-B702-E09C37A94AD5}"/>
              </a:ext>
            </a:extLst>
          </p:cNvPr>
          <p:cNvSpPr>
            <a:spLocks noGrp="1"/>
          </p:cNvSpPr>
          <p:nvPr>
            <p:ph type="ctrTitle"/>
          </p:nvPr>
        </p:nvSpPr>
        <p:spPr>
          <a:xfrm>
            <a:off x="4449960" y="1507414"/>
            <a:ext cx="7295507" cy="3703320"/>
          </a:xfrm>
        </p:spPr>
        <p:txBody>
          <a:bodyPr anchor="ctr">
            <a:normAutofit/>
          </a:bodyPr>
          <a:lstStyle/>
          <a:p>
            <a:r>
              <a:rPr lang="en-US" sz="4800"/>
              <a:t>Capstone 1</a:t>
            </a:r>
          </a:p>
        </p:txBody>
      </p:sp>
      <p:sp>
        <p:nvSpPr>
          <p:cNvPr id="3" name="Subtitle 2">
            <a:extLst>
              <a:ext uri="{FF2B5EF4-FFF2-40B4-BE49-F238E27FC236}">
                <a16:creationId xmlns:a16="http://schemas.microsoft.com/office/drawing/2014/main" id="{AFDFF9DA-56C4-B741-9791-C9AE6DB24F21}"/>
              </a:ext>
            </a:extLst>
          </p:cNvPr>
          <p:cNvSpPr>
            <a:spLocks noGrp="1"/>
          </p:cNvSpPr>
          <p:nvPr>
            <p:ph type="subTitle" idx="1"/>
          </p:nvPr>
        </p:nvSpPr>
        <p:spPr>
          <a:xfrm>
            <a:off x="444342" y="1507414"/>
            <a:ext cx="3330781" cy="3703320"/>
          </a:xfrm>
          <a:ln w="57150">
            <a:noFill/>
          </a:ln>
        </p:spPr>
        <p:txBody>
          <a:bodyPr anchor="ctr">
            <a:normAutofit/>
          </a:bodyPr>
          <a:lstStyle/>
          <a:p>
            <a:pPr algn="r"/>
            <a:r>
              <a:rPr lang="en-US" sz="2000"/>
              <a:t>Ryne schultz</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21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Graphical Analysis</a:t>
            </a:r>
            <a:endParaRPr lang="en-US"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p:txBody>
          <a:bodyPr/>
          <a:lstStyle/>
          <a:p>
            <a:r>
              <a:rPr lang="en-US" dirty="0"/>
              <a:t>The data is organized by Congress (specifically, the 93rd through 113th Congresses) so it makes sense to visualize the data as a time-series plot, with Congressional Number on the x-axis and the various independent variables on the y-axis.</a:t>
            </a:r>
          </a:p>
          <a:p>
            <a:r>
              <a:rPr lang="en-US" dirty="0"/>
              <a:t>A time-series plot allows us to see demographic and socioeconomic differences between Democratic and Republican districts, plotted over time.</a:t>
            </a:r>
          </a:p>
          <a:p>
            <a:r>
              <a:rPr lang="en-US" dirty="0"/>
              <a:t>Those variables that have a persistent difference between Democratic and Republican figures, over time, are likely to be the most significant variables in explaining the variation in party outcomes.</a:t>
            </a:r>
          </a:p>
          <a:p>
            <a:endParaRPr lang="en-US" dirty="0"/>
          </a:p>
        </p:txBody>
      </p:sp>
    </p:spTree>
    <p:extLst>
      <p:ext uri="{BB962C8B-B14F-4D97-AF65-F5344CB8AC3E}">
        <p14:creationId xmlns:p14="http://schemas.microsoft.com/office/powerpoint/2010/main" val="2909826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Initial findings</a:t>
            </a:r>
            <a:endParaRPr lang="en-US"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916264"/>
            <a:ext cx="11029615" cy="4818491"/>
          </a:xfrm>
        </p:spPr>
        <p:txBody>
          <a:bodyPr>
            <a:normAutofit/>
          </a:bodyPr>
          <a:lstStyle/>
          <a:p>
            <a:r>
              <a:rPr lang="en-US" dirty="0"/>
              <a:t>There has been a distinct reduction in the mobility of Americans. </a:t>
            </a:r>
          </a:p>
          <a:p>
            <a:r>
              <a:rPr lang="en-US" dirty="0"/>
              <a:t>The percent of district populations born in a foreign country has increased.</a:t>
            </a:r>
          </a:p>
          <a:p>
            <a:r>
              <a:rPr lang="en-US" dirty="0"/>
              <a:t>Unemployment rates, High School graduation rates, and higher education completion rates have also increased.</a:t>
            </a:r>
          </a:p>
          <a:p>
            <a:r>
              <a:rPr lang="en-US" dirty="0"/>
              <a:t>It also appears that inequality has increased.</a:t>
            </a:r>
          </a:p>
          <a:p>
            <a:pPr marL="0" indent="0">
              <a:buNone/>
            </a:pPr>
            <a:r>
              <a:rPr lang="en-US" dirty="0"/>
              <a:t>Though many of these national trends are represented in both Democratic and Republican districts, we also see many of these trends are more pronounced in one type of district versus another.</a:t>
            </a:r>
          </a:p>
          <a:p>
            <a:r>
              <a:rPr lang="en-US" dirty="0"/>
              <a:t>Mobility has declined less in Republican districts</a:t>
            </a:r>
          </a:p>
          <a:p>
            <a:r>
              <a:rPr lang="en-US" dirty="0"/>
              <a:t>The foreign-born population is much larger in Democratic districts</a:t>
            </a:r>
          </a:p>
          <a:p>
            <a:r>
              <a:rPr lang="en-US" dirty="0"/>
              <a:t>The greatest divergences appear when we compare Democratic and Republican districts by racial composition. </a:t>
            </a:r>
          </a:p>
          <a:p>
            <a:r>
              <a:rPr lang="en-US" dirty="0"/>
              <a:t>It is likely that more static, highly educated, and diverse districts will vote Democratic, while more mobile, less educated, and more homogenous districts will vote Republican.</a:t>
            </a:r>
          </a:p>
        </p:txBody>
      </p:sp>
    </p:spTree>
    <p:extLst>
      <p:ext uri="{BB962C8B-B14F-4D97-AF65-F5344CB8AC3E}">
        <p14:creationId xmlns:p14="http://schemas.microsoft.com/office/powerpoint/2010/main" val="196887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Variable Significance</a:t>
            </a:r>
            <a:endParaRPr lang="en-US"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908313"/>
            <a:ext cx="11029615" cy="4810539"/>
          </a:xfrm>
        </p:spPr>
        <p:txBody>
          <a:bodyPr>
            <a:normAutofit fontScale="62500" lnSpcReduction="20000"/>
          </a:bodyPr>
          <a:lstStyle/>
          <a:p>
            <a:r>
              <a:rPr lang="en-US" dirty="0"/>
              <a:t>An initial test for significance suggested that </a:t>
            </a:r>
            <a:r>
              <a:rPr lang="en-US" b="1" dirty="0"/>
              <a:t>over75k</a:t>
            </a:r>
            <a:r>
              <a:rPr lang="en-US" dirty="0"/>
              <a:t>, </a:t>
            </a:r>
            <a:r>
              <a:rPr lang="en-US" b="1" dirty="0"/>
              <a:t>over150k</a:t>
            </a:r>
            <a:r>
              <a:rPr lang="en-US" dirty="0"/>
              <a:t>, </a:t>
            </a:r>
            <a:r>
              <a:rPr lang="en-US" b="1" dirty="0"/>
              <a:t>over200k</a:t>
            </a:r>
            <a:r>
              <a:rPr lang="en-US" dirty="0"/>
              <a:t>, and </a:t>
            </a:r>
            <a:r>
              <a:rPr lang="en-US" b="1" dirty="0" err="1"/>
              <a:t>prcntUnemp</a:t>
            </a:r>
            <a:r>
              <a:rPr lang="en-US" dirty="0"/>
              <a:t> are all statistically insignificant in explaining the variation in the dependent variable. </a:t>
            </a:r>
          </a:p>
          <a:p>
            <a:r>
              <a:rPr lang="en-US" dirty="0"/>
              <a:t>Fortunately, after removing these features from the data, the rest of the variables remain significant.</a:t>
            </a:r>
          </a:p>
          <a:p>
            <a:r>
              <a:rPr lang="en-US" dirty="0"/>
              <a:t>Thus, of the original 21 features tested, only 16 were determined to be statistically significant (determined by a p-value less than 0.05):</a:t>
            </a:r>
          </a:p>
          <a:p>
            <a:pPr lvl="1"/>
            <a:r>
              <a:rPr lang="en-US" b="1" dirty="0" err="1"/>
              <a:t>recentArrivalPrcnt</a:t>
            </a:r>
            <a:endParaRPr lang="en-US" i="1" dirty="0"/>
          </a:p>
          <a:p>
            <a:pPr lvl="1"/>
            <a:r>
              <a:rPr lang="en-US" b="1" dirty="0" err="1"/>
              <a:t>totalPopBirthPlace</a:t>
            </a:r>
            <a:endParaRPr lang="en-US" i="1" dirty="0"/>
          </a:p>
          <a:p>
            <a:pPr lvl="1"/>
            <a:r>
              <a:rPr lang="en-US" b="1" dirty="0" err="1"/>
              <a:t>prcntForeignBorn</a:t>
            </a:r>
            <a:endParaRPr lang="en-US" i="1" dirty="0"/>
          </a:p>
          <a:p>
            <a:pPr lvl="1"/>
            <a:r>
              <a:rPr lang="en-US" b="1" dirty="0"/>
              <a:t>under10k</a:t>
            </a:r>
            <a:endParaRPr lang="en-US" i="1" dirty="0"/>
          </a:p>
          <a:p>
            <a:pPr lvl="1"/>
            <a:r>
              <a:rPr lang="en-US" b="1" dirty="0"/>
              <a:t>over10k</a:t>
            </a:r>
            <a:endParaRPr lang="en-US" i="1" dirty="0"/>
          </a:p>
          <a:p>
            <a:pPr lvl="1"/>
            <a:r>
              <a:rPr lang="en-US" b="1" dirty="0"/>
              <a:t>over15k</a:t>
            </a:r>
            <a:endParaRPr lang="en-US" i="1" dirty="0"/>
          </a:p>
          <a:p>
            <a:pPr lvl="1"/>
            <a:r>
              <a:rPr lang="en-US" b="1" dirty="0"/>
              <a:t>over35k</a:t>
            </a:r>
            <a:endParaRPr lang="en-US" i="1" dirty="0"/>
          </a:p>
          <a:p>
            <a:pPr lvl="1"/>
            <a:r>
              <a:rPr lang="en-US" b="1" dirty="0"/>
              <a:t>over50k</a:t>
            </a:r>
            <a:endParaRPr lang="en-US" i="1" dirty="0"/>
          </a:p>
          <a:p>
            <a:pPr lvl="1"/>
            <a:r>
              <a:rPr lang="en-US" b="1" dirty="0"/>
              <a:t>over100k</a:t>
            </a:r>
            <a:endParaRPr lang="en-US" i="1" dirty="0"/>
          </a:p>
          <a:p>
            <a:pPr lvl="1"/>
            <a:r>
              <a:rPr lang="en-US" b="1" dirty="0" err="1"/>
              <a:t>prcntBA</a:t>
            </a:r>
            <a:endParaRPr lang="en-US" i="1" dirty="0"/>
          </a:p>
          <a:p>
            <a:pPr lvl="1"/>
            <a:r>
              <a:rPr lang="en-US" b="1" dirty="0" err="1"/>
              <a:t>prcntHS</a:t>
            </a:r>
            <a:endParaRPr lang="en-US" i="1" dirty="0"/>
          </a:p>
          <a:p>
            <a:pPr lvl="1"/>
            <a:r>
              <a:rPr lang="en-US" b="1" dirty="0" err="1"/>
              <a:t>prcntAsian</a:t>
            </a:r>
            <a:endParaRPr lang="en-US" i="1" dirty="0"/>
          </a:p>
          <a:p>
            <a:pPr lvl="1"/>
            <a:r>
              <a:rPr lang="en-US" b="1" dirty="0" err="1"/>
              <a:t>prcntBlack</a:t>
            </a:r>
            <a:endParaRPr lang="en-US" i="1" dirty="0"/>
          </a:p>
          <a:p>
            <a:pPr lvl="1"/>
            <a:r>
              <a:rPr lang="en-US" b="1" dirty="0" err="1"/>
              <a:t>prcntHisp</a:t>
            </a:r>
            <a:endParaRPr lang="en-US" i="1" dirty="0"/>
          </a:p>
          <a:p>
            <a:pPr lvl="1"/>
            <a:r>
              <a:rPr lang="en-US" b="1" dirty="0" err="1"/>
              <a:t>prcntWhiteAll</a:t>
            </a:r>
            <a:endParaRPr lang="en-US" i="1" dirty="0"/>
          </a:p>
          <a:p>
            <a:pPr lvl="1"/>
            <a:r>
              <a:rPr lang="en-US" b="1" dirty="0" err="1"/>
              <a:t>gini</a:t>
            </a:r>
            <a:endParaRPr lang="en-US" i="1" dirty="0"/>
          </a:p>
          <a:p>
            <a:pPr lvl="1"/>
            <a:endParaRPr lang="en-US" dirty="0"/>
          </a:p>
        </p:txBody>
      </p:sp>
    </p:spTree>
    <p:extLst>
      <p:ext uri="{BB962C8B-B14F-4D97-AF65-F5344CB8AC3E}">
        <p14:creationId xmlns:p14="http://schemas.microsoft.com/office/powerpoint/2010/main" val="1708884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Feature Correlation</a:t>
            </a:r>
            <a:endParaRPr lang="en-US"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p:txBody>
          <a:bodyPr/>
          <a:lstStyle/>
          <a:p>
            <a:r>
              <a:rPr lang="en-US" dirty="0"/>
              <a:t>Features that are highly correlated will hinder the accuracy of our model as our model will find it difficult to discern the origination of an effect on the dependent variable.</a:t>
            </a:r>
          </a:p>
          <a:p>
            <a:r>
              <a:rPr lang="en-US" dirty="0"/>
              <a:t>Therefore we must remove highly correlated dependent variables.</a:t>
            </a:r>
          </a:p>
          <a:p>
            <a:r>
              <a:rPr lang="en-US" dirty="0"/>
              <a:t>There is a great deal of correlation amongst our various socioeconomic variables (i.e. </a:t>
            </a:r>
            <a:r>
              <a:rPr lang="en-US" b="1" dirty="0"/>
              <a:t>under10k</a:t>
            </a:r>
            <a:r>
              <a:rPr lang="en-US" dirty="0"/>
              <a:t>, </a:t>
            </a:r>
            <a:r>
              <a:rPr lang="en-US" b="1" dirty="0"/>
              <a:t>over10k</a:t>
            </a:r>
            <a:r>
              <a:rPr lang="en-US" dirty="0"/>
              <a:t>, </a:t>
            </a:r>
            <a:r>
              <a:rPr lang="en-US" b="1" dirty="0"/>
              <a:t>over15k</a:t>
            </a:r>
            <a:r>
              <a:rPr lang="en-US" dirty="0"/>
              <a:t>, etc.). In fact, given these high correlations it makes the most sense to – at the very least – remove either </a:t>
            </a:r>
            <a:r>
              <a:rPr lang="en-US" b="1" dirty="0"/>
              <a:t>under10k</a:t>
            </a:r>
            <a:r>
              <a:rPr lang="en-US" dirty="0"/>
              <a:t> or </a:t>
            </a:r>
            <a:r>
              <a:rPr lang="en-US" b="1" dirty="0"/>
              <a:t>over10k</a:t>
            </a:r>
            <a:r>
              <a:rPr lang="en-US" dirty="0"/>
              <a:t> since they are simply the inverse of one another. </a:t>
            </a:r>
          </a:p>
          <a:p>
            <a:r>
              <a:rPr lang="en-US" dirty="0"/>
              <a:t>We have opted to remove </a:t>
            </a:r>
            <a:r>
              <a:rPr lang="en-US" b="1" dirty="0"/>
              <a:t>under10k</a:t>
            </a:r>
            <a:r>
              <a:rPr lang="en-US" dirty="0"/>
              <a:t>. Thus we now have 15 relevant and significant features to utilize in our logistic regression model.</a:t>
            </a:r>
          </a:p>
        </p:txBody>
      </p:sp>
    </p:spTree>
    <p:extLst>
      <p:ext uri="{BB962C8B-B14F-4D97-AF65-F5344CB8AC3E}">
        <p14:creationId xmlns:p14="http://schemas.microsoft.com/office/powerpoint/2010/main" val="367375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7DFC-E491-9A4B-B0DD-C3B7FC48508E}"/>
              </a:ext>
            </a:extLst>
          </p:cNvPr>
          <p:cNvSpPr>
            <a:spLocks noGrp="1"/>
          </p:cNvSpPr>
          <p:nvPr>
            <p:ph type="title"/>
          </p:nvPr>
        </p:nvSpPr>
        <p:spPr/>
        <p:txBody>
          <a:bodyPr/>
          <a:lstStyle/>
          <a:p>
            <a:r>
              <a:rPr lang="en-US" b="1" dirty="0"/>
              <a:t>PART Iii: the model</a:t>
            </a:r>
            <a:endParaRPr lang="en-US" dirty="0"/>
          </a:p>
        </p:txBody>
      </p:sp>
      <p:sp>
        <p:nvSpPr>
          <p:cNvPr id="3" name="Text Placeholder 2">
            <a:extLst>
              <a:ext uri="{FF2B5EF4-FFF2-40B4-BE49-F238E27FC236}">
                <a16:creationId xmlns:a16="http://schemas.microsoft.com/office/drawing/2014/main" id="{DD894604-C1F8-2F49-9AF6-4DFFCBEA47F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051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Prepping the Data</a:t>
            </a:r>
            <a:r>
              <a:rPr lang="en-US" dirty="0"/>
              <a:t> </a:t>
            </a:r>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p:txBody>
          <a:bodyPr/>
          <a:lstStyle/>
          <a:p>
            <a:r>
              <a:rPr lang="en-US" dirty="0"/>
              <a:t>The first step in running or model is to prep our data by establishing our X and y values – our independent and dependent variables in the model.</a:t>
            </a:r>
          </a:p>
          <a:p>
            <a:r>
              <a:rPr lang="en-US" dirty="0"/>
              <a:t>The dependent variable (y) is our column </a:t>
            </a:r>
            <a:r>
              <a:rPr lang="en-US" b="1" dirty="0" err="1"/>
              <a:t>party_Democrat</a:t>
            </a:r>
            <a:r>
              <a:rPr lang="en-US" dirty="0"/>
              <a:t>. </a:t>
            </a:r>
          </a:p>
          <a:p>
            <a:r>
              <a:rPr lang="en-US" dirty="0"/>
              <a:t>Our independent variables (X) are the 15 relevant and significant variables we determined during exploratory data analysis.</a:t>
            </a:r>
          </a:p>
          <a:p>
            <a:r>
              <a:rPr lang="en-US" dirty="0"/>
              <a:t>After establishing our X and y variables, we then proceed to split the data into a training set and test set (using a 70/30 split), shuffling the data. </a:t>
            </a:r>
          </a:p>
          <a:p>
            <a:endParaRPr lang="en-US" dirty="0"/>
          </a:p>
        </p:txBody>
      </p:sp>
    </p:spTree>
    <p:extLst>
      <p:ext uri="{BB962C8B-B14F-4D97-AF65-F5344CB8AC3E}">
        <p14:creationId xmlns:p14="http://schemas.microsoft.com/office/powerpoint/2010/main" val="1850974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Tuning the Hyperparameters</a:t>
            </a:r>
            <a:endParaRPr lang="en-US"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p:txBody>
          <a:bodyPr/>
          <a:lstStyle/>
          <a:p>
            <a:r>
              <a:rPr lang="en-US" dirty="0"/>
              <a:t>When we train a model such as a logistic regression, we must choose hyperparameters that give us the best fit to the training data. </a:t>
            </a:r>
          </a:p>
          <a:p>
            <a:r>
              <a:rPr lang="en-US" dirty="0"/>
              <a:t>However we also want to avoid overfitting.</a:t>
            </a:r>
          </a:p>
          <a:p>
            <a:r>
              <a:rPr lang="en-US" dirty="0"/>
              <a:t>In our Logistic Regression model we have 4 main hyperparameters to tune:</a:t>
            </a:r>
          </a:p>
          <a:p>
            <a:pPr lvl="1"/>
            <a:r>
              <a:rPr lang="en-US" dirty="0"/>
              <a:t>C – equal to 1/lambda, or the inverse of the regularization strength.</a:t>
            </a:r>
          </a:p>
          <a:p>
            <a:pPr lvl="1"/>
            <a:r>
              <a:rPr lang="en-US" dirty="0"/>
              <a:t>K – number of folds used in cross-validation.</a:t>
            </a:r>
          </a:p>
          <a:p>
            <a:pPr lvl="1"/>
            <a:r>
              <a:rPr lang="en-US" dirty="0" err="1"/>
              <a:t>class_weight</a:t>
            </a:r>
            <a:r>
              <a:rPr lang="en-US" dirty="0"/>
              <a:t> – the weights associated with the classes of our dependent variable.</a:t>
            </a:r>
          </a:p>
          <a:p>
            <a:pPr lvl="1"/>
            <a:r>
              <a:rPr lang="en-US" dirty="0"/>
              <a:t>Solver – the optimization algorithm to use in our model.</a:t>
            </a:r>
          </a:p>
          <a:p>
            <a:pPr lvl="1"/>
            <a:endParaRPr lang="en-US" dirty="0"/>
          </a:p>
        </p:txBody>
      </p:sp>
    </p:spTree>
    <p:extLst>
      <p:ext uri="{BB962C8B-B14F-4D97-AF65-F5344CB8AC3E}">
        <p14:creationId xmlns:p14="http://schemas.microsoft.com/office/powerpoint/2010/main" val="2613281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Selecting the Solver</a:t>
            </a:r>
            <a:endParaRPr lang="en-US"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908314"/>
            <a:ext cx="11029615" cy="4731025"/>
          </a:xfrm>
        </p:spPr>
        <p:txBody>
          <a:bodyPr>
            <a:normAutofit/>
          </a:bodyPr>
          <a:lstStyle/>
          <a:p>
            <a:pPr marL="0" indent="0">
              <a:buNone/>
            </a:pPr>
            <a:r>
              <a:rPr lang="en-US" dirty="0" err="1"/>
              <a:t>Scikit</a:t>
            </a:r>
            <a:r>
              <a:rPr lang="en-US" dirty="0"/>
              <a:t>-learn provides us 5 solvers to choose from: </a:t>
            </a:r>
          </a:p>
          <a:p>
            <a:pPr marL="666900" lvl="1" indent="-342900">
              <a:buFont typeface="+mj-lt"/>
              <a:buAutoNum type="arabicPeriod"/>
            </a:pPr>
            <a:r>
              <a:rPr lang="en-US" dirty="0" err="1"/>
              <a:t>liblinear</a:t>
            </a:r>
            <a:r>
              <a:rPr lang="en-US" dirty="0"/>
              <a:t> </a:t>
            </a:r>
          </a:p>
          <a:p>
            <a:pPr marL="666900" lvl="1" indent="-342900">
              <a:buFont typeface="+mj-lt"/>
              <a:buAutoNum type="arabicPeriod"/>
            </a:pPr>
            <a:r>
              <a:rPr lang="en-US" dirty="0"/>
              <a:t>newton-cg</a:t>
            </a:r>
          </a:p>
          <a:p>
            <a:pPr marL="666900" lvl="1" indent="-342900">
              <a:buFont typeface="+mj-lt"/>
              <a:buAutoNum type="arabicPeriod"/>
            </a:pPr>
            <a:r>
              <a:rPr lang="en-US" dirty="0" err="1"/>
              <a:t>lbfgs</a:t>
            </a:r>
            <a:endParaRPr lang="en-US" dirty="0"/>
          </a:p>
          <a:p>
            <a:pPr marL="666900" lvl="1" indent="-342900">
              <a:buFont typeface="+mj-lt"/>
              <a:buAutoNum type="arabicPeriod"/>
            </a:pPr>
            <a:r>
              <a:rPr lang="en-US" dirty="0"/>
              <a:t>sag</a:t>
            </a:r>
          </a:p>
          <a:p>
            <a:pPr marL="666900" lvl="1" indent="-342900">
              <a:buFont typeface="+mj-lt"/>
              <a:buAutoNum type="arabicPeriod"/>
            </a:pPr>
            <a:r>
              <a:rPr lang="en-US" dirty="0"/>
              <a:t>saga </a:t>
            </a:r>
          </a:p>
          <a:p>
            <a:pPr marL="0" indent="0">
              <a:buNone/>
            </a:pPr>
            <a:r>
              <a:rPr lang="en-US" dirty="0"/>
              <a:t>Each algorithm has its respective strengths and weaknesses:</a:t>
            </a:r>
          </a:p>
          <a:p>
            <a:pPr lvl="1"/>
            <a:r>
              <a:rPr lang="en-US" dirty="0"/>
              <a:t>For small datasets, </a:t>
            </a:r>
            <a:r>
              <a:rPr lang="en-US" i="1" dirty="0" err="1"/>
              <a:t>liblinear</a:t>
            </a:r>
            <a:r>
              <a:rPr lang="en-US" dirty="0"/>
              <a:t> is a good choice, but is limited to one-versus-rest schemes</a:t>
            </a:r>
          </a:p>
          <a:p>
            <a:pPr lvl="1"/>
            <a:r>
              <a:rPr lang="en-US" i="1" dirty="0"/>
              <a:t>sag</a:t>
            </a:r>
            <a:r>
              <a:rPr lang="en-US" dirty="0"/>
              <a:t> and </a:t>
            </a:r>
            <a:r>
              <a:rPr lang="en-US" i="1" dirty="0"/>
              <a:t>saga</a:t>
            </a:r>
            <a:r>
              <a:rPr lang="en-US" dirty="0"/>
              <a:t> are faster for larger data sets</a:t>
            </a:r>
          </a:p>
          <a:p>
            <a:pPr lvl="1"/>
            <a:r>
              <a:rPr lang="en-US" i="1" dirty="0"/>
              <a:t>newton-cg</a:t>
            </a:r>
            <a:r>
              <a:rPr lang="en-US" dirty="0"/>
              <a:t>, </a:t>
            </a:r>
            <a:r>
              <a:rPr lang="en-US" i="1" dirty="0" err="1"/>
              <a:t>lbfgs</a:t>
            </a:r>
            <a:r>
              <a:rPr lang="en-US" dirty="0"/>
              <a:t> and </a:t>
            </a:r>
            <a:r>
              <a:rPr lang="en-US" i="1" dirty="0"/>
              <a:t>sag</a:t>
            </a:r>
            <a:r>
              <a:rPr lang="en-US" dirty="0"/>
              <a:t> are only able to handle L2 penalty </a:t>
            </a:r>
          </a:p>
          <a:p>
            <a:pPr lvl="1"/>
            <a:r>
              <a:rPr lang="en-US" i="1" dirty="0" err="1"/>
              <a:t>liblinear</a:t>
            </a:r>
            <a:r>
              <a:rPr lang="en-US" dirty="0"/>
              <a:t> and </a:t>
            </a:r>
            <a:r>
              <a:rPr lang="en-US" i="1" dirty="0"/>
              <a:t>saga</a:t>
            </a:r>
            <a:r>
              <a:rPr lang="en-US" dirty="0"/>
              <a:t> can handle L1 as well as L2 penalty </a:t>
            </a:r>
          </a:p>
          <a:p>
            <a:pPr lvl="1"/>
            <a:r>
              <a:rPr lang="en-US" dirty="0"/>
              <a:t>For multiclass problems, only </a:t>
            </a:r>
            <a:r>
              <a:rPr lang="en-US" i="1" dirty="0"/>
              <a:t>newton-cg</a:t>
            </a:r>
            <a:r>
              <a:rPr lang="en-US" dirty="0"/>
              <a:t>, </a:t>
            </a:r>
            <a:r>
              <a:rPr lang="en-US" i="1" dirty="0"/>
              <a:t>sag</a:t>
            </a:r>
            <a:r>
              <a:rPr lang="en-US" dirty="0"/>
              <a:t>, </a:t>
            </a:r>
            <a:r>
              <a:rPr lang="en-US" i="1" dirty="0"/>
              <a:t>saga</a:t>
            </a:r>
            <a:r>
              <a:rPr lang="en-US" dirty="0"/>
              <a:t> and </a:t>
            </a:r>
            <a:r>
              <a:rPr lang="en-US" i="1" dirty="0" err="1"/>
              <a:t>lbfgs</a:t>
            </a:r>
            <a:r>
              <a:rPr lang="en-US" dirty="0"/>
              <a:t> are able to handle multinomial loss</a:t>
            </a:r>
          </a:p>
        </p:txBody>
      </p:sp>
    </p:spTree>
    <p:extLst>
      <p:ext uri="{BB962C8B-B14F-4D97-AF65-F5344CB8AC3E}">
        <p14:creationId xmlns:p14="http://schemas.microsoft.com/office/powerpoint/2010/main" val="1229374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7EC9-4E77-9E4B-A3D6-73582B9FACF3}"/>
              </a:ext>
            </a:extLst>
          </p:cNvPr>
          <p:cNvSpPr>
            <a:spLocks noGrp="1"/>
          </p:cNvSpPr>
          <p:nvPr>
            <p:ph type="title"/>
          </p:nvPr>
        </p:nvSpPr>
        <p:spPr/>
        <p:txBody>
          <a:bodyPr/>
          <a:lstStyle/>
          <a:p>
            <a:r>
              <a:rPr lang="en-US" b="1" dirty="0"/>
              <a:t>Selecting the Solver (cont.)</a:t>
            </a:r>
            <a:endParaRPr lang="en-US" dirty="0"/>
          </a:p>
        </p:txBody>
      </p:sp>
      <p:sp>
        <p:nvSpPr>
          <p:cNvPr id="3" name="Content Placeholder 2">
            <a:extLst>
              <a:ext uri="{FF2B5EF4-FFF2-40B4-BE49-F238E27FC236}">
                <a16:creationId xmlns:a16="http://schemas.microsoft.com/office/drawing/2014/main" id="{EE76D627-B312-E548-9754-1EED1A75FAA8}"/>
              </a:ext>
            </a:extLst>
          </p:cNvPr>
          <p:cNvSpPr>
            <a:spLocks noGrp="1"/>
          </p:cNvSpPr>
          <p:nvPr>
            <p:ph idx="1"/>
          </p:nvPr>
        </p:nvSpPr>
        <p:spPr>
          <a:xfrm>
            <a:off x="581192" y="1900362"/>
            <a:ext cx="11029615" cy="4770782"/>
          </a:xfrm>
        </p:spPr>
        <p:txBody>
          <a:bodyPr/>
          <a:lstStyle/>
          <a:p>
            <a:r>
              <a:rPr lang="en-US" dirty="0"/>
              <a:t>Perhaps the most important aspect to consider when choosing a solver is determining the available error penalties – i.e.  L1 or L2. </a:t>
            </a:r>
          </a:p>
          <a:p>
            <a:r>
              <a:rPr lang="en-US" dirty="0"/>
              <a:t>These penalties are two different methods of accounting for error in our model.</a:t>
            </a:r>
          </a:p>
          <a:p>
            <a:r>
              <a:rPr lang="en-US" dirty="0"/>
              <a:t>A regression model that uses the L1 penalty is using Lasso Regression; a model using an L2 penalty is using Ridge Regression. </a:t>
            </a:r>
          </a:p>
          <a:p>
            <a:pPr lvl="1"/>
            <a:r>
              <a:rPr lang="en-US" dirty="0"/>
              <a:t>Lasso Regression (which stands for Least Absolute Shrinkage and Selection Operator) adds the absolute value magnitude of the coefficient as a penalty term to the loss function</a:t>
            </a:r>
          </a:p>
          <a:p>
            <a:pPr lvl="1"/>
            <a:r>
              <a:rPr lang="en-US" dirty="0"/>
              <a:t>Ridge regression adds the squared magnitude of the coefficient as a penalty term to the loss function</a:t>
            </a:r>
          </a:p>
          <a:p>
            <a:r>
              <a:rPr lang="en-US" dirty="0"/>
              <a:t>The main difference between these techniques is that Lasso Regression shrinks the less important features’ coefficients to zero.</a:t>
            </a:r>
          </a:p>
          <a:p>
            <a:r>
              <a:rPr lang="en-US" dirty="0"/>
              <a:t>We will test 5 combinations of solver and penalty to determine the best combination to use in our model.</a:t>
            </a:r>
          </a:p>
        </p:txBody>
      </p:sp>
    </p:spTree>
    <p:extLst>
      <p:ext uri="{BB962C8B-B14F-4D97-AF65-F5344CB8AC3E}">
        <p14:creationId xmlns:p14="http://schemas.microsoft.com/office/powerpoint/2010/main" val="1713691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AEFE-A342-DD47-9A9A-ACDB148DD31A}"/>
              </a:ext>
            </a:extLst>
          </p:cNvPr>
          <p:cNvSpPr>
            <a:spLocks noGrp="1"/>
          </p:cNvSpPr>
          <p:nvPr>
            <p:ph type="title"/>
          </p:nvPr>
        </p:nvSpPr>
        <p:spPr/>
        <p:txBody>
          <a:bodyPr/>
          <a:lstStyle/>
          <a:p>
            <a:r>
              <a:rPr lang="en-US" b="1" dirty="0"/>
              <a:t>Selecting the Solver (cont.)</a:t>
            </a:r>
            <a:endParaRPr lang="en-US" dirty="0"/>
          </a:p>
        </p:txBody>
      </p:sp>
      <p:sp>
        <p:nvSpPr>
          <p:cNvPr id="3" name="Content Placeholder 2">
            <a:extLst>
              <a:ext uri="{FF2B5EF4-FFF2-40B4-BE49-F238E27FC236}">
                <a16:creationId xmlns:a16="http://schemas.microsoft.com/office/drawing/2014/main" id="{9D54E84A-8EF2-944D-871E-B1857418E121}"/>
              </a:ext>
            </a:extLst>
          </p:cNvPr>
          <p:cNvSpPr>
            <a:spLocks noGrp="1"/>
          </p:cNvSpPr>
          <p:nvPr>
            <p:ph idx="1"/>
          </p:nvPr>
        </p:nvSpPr>
        <p:spPr>
          <a:xfrm>
            <a:off x="581192" y="1956022"/>
            <a:ext cx="11029615" cy="4683318"/>
          </a:xfrm>
        </p:spPr>
        <p:txBody>
          <a:bodyPr>
            <a:normAutofit/>
          </a:bodyPr>
          <a:lstStyle/>
          <a:p>
            <a:r>
              <a:rPr lang="en-US" dirty="0"/>
              <a:t>After running all 5 solvers, we arrive at the following cross-validated accuracy scores (with standard deviations provided in parentheses):</a:t>
            </a:r>
          </a:p>
          <a:p>
            <a:pPr lvl="1"/>
            <a:r>
              <a:rPr lang="en-US" dirty="0" err="1"/>
              <a:t>liblinear</a:t>
            </a:r>
            <a:r>
              <a:rPr lang="en-US" dirty="0"/>
              <a:t> (L1): 0.60 (+/- 0.11)</a:t>
            </a:r>
          </a:p>
          <a:p>
            <a:pPr lvl="1"/>
            <a:r>
              <a:rPr lang="en-US" dirty="0" err="1">
                <a:highlight>
                  <a:srgbClr val="FFFF00"/>
                </a:highlight>
              </a:rPr>
              <a:t>liblinear</a:t>
            </a:r>
            <a:r>
              <a:rPr lang="en-US" dirty="0">
                <a:highlight>
                  <a:srgbClr val="FFFF00"/>
                </a:highlight>
              </a:rPr>
              <a:t> (L2): 0.63 (+/- 0.07)</a:t>
            </a:r>
            <a:endParaRPr lang="en-US" i="1" dirty="0">
              <a:highlight>
                <a:srgbClr val="FFFF00"/>
              </a:highlight>
            </a:endParaRPr>
          </a:p>
          <a:p>
            <a:pPr lvl="1"/>
            <a:r>
              <a:rPr lang="en-US" dirty="0" err="1"/>
              <a:t>lbfgs</a:t>
            </a:r>
            <a:r>
              <a:rPr lang="en-US" dirty="0"/>
              <a:t>: 0.57 (+/- 0.08)</a:t>
            </a:r>
            <a:endParaRPr lang="en-US" i="1" dirty="0"/>
          </a:p>
          <a:p>
            <a:pPr lvl="1"/>
            <a:r>
              <a:rPr lang="en-US" dirty="0"/>
              <a:t>newton-cg: 0.61 (+/- 0.11)</a:t>
            </a:r>
            <a:endParaRPr lang="en-US" i="1" dirty="0"/>
          </a:p>
          <a:p>
            <a:pPr lvl="1"/>
            <a:r>
              <a:rPr lang="en-US" dirty="0"/>
              <a:t>sag: 0.55 (+/- 0.00)</a:t>
            </a:r>
            <a:endParaRPr lang="en-US" i="1" dirty="0"/>
          </a:p>
          <a:p>
            <a:pPr lvl="1"/>
            <a:r>
              <a:rPr lang="en-US" dirty="0"/>
              <a:t>saga (L1): 0.55 (+/- 0.00)</a:t>
            </a:r>
            <a:endParaRPr lang="en-US" i="1" dirty="0"/>
          </a:p>
          <a:p>
            <a:pPr lvl="1"/>
            <a:r>
              <a:rPr lang="en-US" dirty="0"/>
              <a:t>saga (L2): 0.55 (+/- 0.00)</a:t>
            </a:r>
          </a:p>
          <a:p>
            <a:r>
              <a:rPr lang="en-US" dirty="0"/>
              <a:t>One clear winner stands out: “</a:t>
            </a:r>
            <a:r>
              <a:rPr lang="en-US" dirty="0" err="1"/>
              <a:t>liblinear</a:t>
            </a:r>
            <a:r>
              <a:rPr lang="en-US" dirty="0"/>
              <a:t> (L2)”. This solver/penalty combination both maximizes its mean accuracy score and minimizes its standard deviation. </a:t>
            </a:r>
          </a:p>
          <a:p>
            <a:r>
              <a:rPr lang="en-US" dirty="0"/>
              <a:t>The “</a:t>
            </a:r>
            <a:r>
              <a:rPr lang="en-US" dirty="0" err="1"/>
              <a:t>liblinear</a:t>
            </a:r>
            <a:r>
              <a:rPr lang="en-US" dirty="0"/>
              <a:t>” solver implements a logistic regression model using a coordinate descent algorithm.</a:t>
            </a:r>
            <a:endParaRPr lang="en-US" i="1" dirty="0"/>
          </a:p>
        </p:txBody>
      </p:sp>
    </p:spTree>
    <p:extLst>
      <p:ext uri="{BB962C8B-B14F-4D97-AF65-F5344CB8AC3E}">
        <p14:creationId xmlns:p14="http://schemas.microsoft.com/office/powerpoint/2010/main" val="413396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0">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2">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4">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6">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D49EF9ED-A3EE-9441-BE59-A321FBC5DAD0}"/>
              </a:ext>
            </a:extLst>
          </p:cNvPr>
          <p:cNvPicPr>
            <a:picLocks noChangeAspect="1"/>
          </p:cNvPicPr>
          <p:nvPr/>
        </p:nvPicPr>
        <p:blipFill>
          <a:blip r:embed="rId2"/>
          <a:stretch>
            <a:fillRect/>
          </a:stretch>
        </p:blipFill>
        <p:spPr>
          <a:xfrm>
            <a:off x="2092357" y="599724"/>
            <a:ext cx="8000493" cy="5200321"/>
          </a:xfrm>
          <a:prstGeom prst="rect">
            <a:avLst/>
          </a:prstGeom>
        </p:spPr>
      </p:pic>
      <p:sp>
        <p:nvSpPr>
          <p:cNvPr id="18" name="Rectangle 18">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78084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7DFC-E491-9A4B-B0DD-C3B7FC48508E}"/>
              </a:ext>
            </a:extLst>
          </p:cNvPr>
          <p:cNvSpPr>
            <a:spLocks noGrp="1"/>
          </p:cNvSpPr>
          <p:nvPr>
            <p:ph type="title"/>
          </p:nvPr>
        </p:nvSpPr>
        <p:spPr/>
        <p:txBody>
          <a:bodyPr/>
          <a:lstStyle/>
          <a:p>
            <a:r>
              <a:rPr lang="en-US" b="1" dirty="0"/>
              <a:t>PART IV: Analyzing the results</a:t>
            </a:r>
            <a:endParaRPr lang="en-US" dirty="0"/>
          </a:p>
        </p:txBody>
      </p:sp>
      <p:sp>
        <p:nvSpPr>
          <p:cNvPr id="3" name="Text Placeholder 2">
            <a:extLst>
              <a:ext uri="{FF2B5EF4-FFF2-40B4-BE49-F238E27FC236}">
                <a16:creationId xmlns:a16="http://schemas.microsoft.com/office/drawing/2014/main" id="{DD894604-C1F8-2F49-9AF6-4DFFCBEA47F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5172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a:xfrm>
            <a:off x="764110" y="826346"/>
            <a:ext cx="3171905" cy="1013800"/>
          </a:xfrm>
        </p:spPr>
        <p:txBody>
          <a:bodyPr>
            <a:normAutofit/>
          </a:bodyPr>
          <a:lstStyle/>
          <a:p>
            <a:pPr>
              <a:lnSpc>
                <a:spcPct val="90000"/>
              </a:lnSpc>
            </a:pPr>
            <a:r>
              <a:rPr lang="en-US" sz="2000" b="1">
                <a:solidFill>
                  <a:srgbClr val="FFFFFF"/>
                </a:solidFill>
              </a:rPr>
              <a:t>Analyzing District Probabilities Over Time</a:t>
            </a:r>
            <a:endParaRPr lang="en-US" sz="2000">
              <a:solidFill>
                <a:srgbClr val="FFFFFF"/>
              </a:solidFill>
            </a:endParaRPr>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764110" y="2052084"/>
            <a:ext cx="3033249" cy="3856229"/>
          </a:xfrm>
        </p:spPr>
        <p:txBody>
          <a:bodyPr anchor="t">
            <a:normAutofit/>
          </a:bodyPr>
          <a:lstStyle/>
          <a:p>
            <a:r>
              <a:rPr lang="en-US" sz="1600" dirty="0">
                <a:solidFill>
                  <a:srgbClr val="FFFFFF"/>
                </a:solidFill>
              </a:rPr>
              <a:t>The first step in our analysis to look at the predicted probabilities for specific districts over time.</a:t>
            </a:r>
          </a:p>
          <a:p>
            <a:r>
              <a:rPr lang="en-US" sz="1600" dirty="0">
                <a:solidFill>
                  <a:srgbClr val="FFFFFF"/>
                </a:solidFill>
              </a:rPr>
              <a:t>For example, let us consider Alabama's First and Seventh Congressional Districts. </a:t>
            </a:r>
          </a:p>
          <a:p>
            <a:r>
              <a:rPr lang="en-US" sz="1600" dirty="0">
                <a:solidFill>
                  <a:srgbClr val="FFFFFF"/>
                </a:solidFill>
              </a:rPr>
              <a:t>Alabama’s First Congressional District incorporates southern Alabama – including the greater Mobile and Pensacola areas</a:t>
            </a:r>
          </a:p>
          <a:p>
            <a:endParaRPr lang="en-US" sz="1600" dirty="0">
              <a:solidFill>
                <a:srgbClr val="FFFFFF"/>
              </a:solidFill>
            </a:endParaRPr>
          </a:p>
        </p:txBody>
      </p:sp>
      <p:sp>
        <p:nvSpPr>
          <p:cNvPr id="14" name="Rectangle 13">
            <a:extLst>
              <a:ext uri="{FF2B5EF4-FFF2-40B4-BE49-F238E27FC236}">
                <a16:creationId xmlns:a16="http://schemas.microsoft.com/office/drawing/2014/main" id="{880E5C91-3840-45CD-9550-682766315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E29E866E-6FD8-C747-B436-C56FCE9D72D0}"/>
              </a:ext>
            </a:extLst>
          </p:cNvPr>
          <p:cNvPicPr>
            <a:picLocks noChangeAspect="1"/>
          </p:cNvPicPr>
          <p:nvPr/>
        </p:nvPicPr>
        <p:blipFill>
          <a:blip r:embed="rId2"/>
          <a:stretch>
            <a:fillRect/>
          </a:stretch>
        </p:blipFill>
        <p:spPr>
          <a:xfrm>
            <a:off x="4568800" y="1033670"/>
            <a:ext cx="6866506" cy="4789386"/>
          </a:xfrm>
          <a:prstGeom prst="rect">
            <a:avLst/>
          </a:prstGeom>
        </p:spPr>
      </p:pic>
    </p:spTree>
    <p:extLst>
      <p:ext uri="{BB962C8B-B14F-4D97-AF65-F5344CB8AC3E}">
        <p14:creationId xmlns:p14="http://schemas.microsoft.com/office/powerpoint/2010/main" val="2344844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a:xfrm>
            <a:off x="764110" y="826346"/>
            <a:ext cx="3171905" cy="1013800"/>
          </a:xfrm>
        </p:spPr>
        <p:txBody>
          <a:bodyPr>
            <a:normAutofit/>
          </a:bodyPr>
          <a:lstStyle/>
          <a:p>
            <a:pPr>
              <a:lnSpc>
                <a:spcPct val="90000"/>
              </a:lnSpc>
            </a:pPr>
            <a:r>
              <a:rPr lang="en-US" sz="2000" b="1" dirty="0">
                <a:solidFill>
                  <a:srgbClr val="FFFFFF"/>
                </a:solidFill>
              </a:rPr>
              <a:t>Analyzing District Probabilities Over Time (Cont.)</a:t>
            </a:r>
            <a:endParaRPr lang="en-US" sz="2000" dirty="0">
              <a:solidFill>
                <a:srgbClr val="FFFFFF"/>
              </a:solidFill>
            </a:endParaRPr>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764110" y="2052084"/>
            <a:ext cx="3033249" cy="3856229"/>
          </a:xfrm>
        </p:spPr>
        <p:txBody>
          <a:bodyPr anchor="t">
            <a:normAutofit/>
          </a:bodyPr>
          <a:lstStyle/>
          <a:p>
            <a:pPr>
              <a:lnSpc>
                <a:spcPct val="90000"/>
              </a:lnSpc>
            </a:pPr>
            <a:r>
              <a:rPr lang="en-US" sz="1600" dirty="0">
                <a:solidFill>
                  <a:srgbClr val="FFFFFF"/>
                </a:solidFill>
              </a:rPr>
              <a:t>Alabama’s Seventh Congressional District incorporates parts of Birmingham, Montgomery, and Selma – areas that comprise the heart of Alabama’s “Black Belt”. </a:t>
            </a:r>
          </a:p>
          <a:p>
            <a:pPr>
              <a:lnSpc>
                <a:spcPct val="90000"/>
              </a:lnSpc>
            </a:pPr>
            <a:r>
              <a:rPr lang="en-US" sz="1600" dirty="0">
                <a:solidFill>
                  <a:srgbClr val="FFFFFF"/>
                </a:solidFill>
              </a:rPr>
              <a:t>Our model capable of picking up on these distinctions and trends and successfully categorized Alabama’s First Congressional District as Republican and Alabama’s Seventh Congressional District as Democratic.</a:t>
            </a:r>
          </a:p>
        </p:txBody>
      </p:sp>
      <p:sp>
        <p:nvSpPr>
          <p:cNvPr id="23" name="Rectangle 22">
            <a:extLst>
              <a:ext uri="{FF2B5EF4-FFF2-40B4-BE49-F238E27FC236}">
                <a16:creationId xmlns:a16="http://schemas.microsoft.com/office/drawing/2014/main" id="{880E5C91-3840-45CD-9550-682766315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47B856DC-B301-4045-AEB0-6A5C7048BCD6}"/>
              </a:ext>
            </a:extLst>
          </p:cNvPr>
          <p:cNvPicPr>
            <a:picLocks noChangeAspect="1"/>
          </p:cNvPicPr>
          <p:nvPr/>
        </p:nvPicPr>
        <p:blipFill>
          <a:blip r:embed="rId2"/>
          <a:stretch>
            <a:fillRect/>
          </a:stretch>
        </p:blipFill>
        <p:spPr>
          <a:xfrm>
            <a:off x="4568800" y="1033670"/>
            <a:ext cx="6866506" cy="4789386"/>
          </a:xfrm>
          <a:prstGeom prst="rect">
            <a:avLst/>
          </a:prstGeom>
        </p:spPr>
      </p:pic>
    </p:spTree>
    <p:extLst>
      <p:ext uri="{BB962C8B-B14F-4D97-AF65-F5344CB8AC3E}">
        <p14:creationId xmlns:p14="http://schemas.microsoft.com/office/powerpoint/2010/main" val="1121807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a:xfrm>
            <a:off x="581192" y="702156"/>
            <a:ext cx="11029616" cy="1013800"/>
          </a:xfrm>
        </p:spPr>
        <p:txBody>
          <a:bodyPr>
            <a:normAutofit/>
          </a:bodyPr>
          <a:lstStyle/>
          <a:p>
            <a:r>
              <a:rPr lang="en-US" b="1">
                <a:solidFill>
                  <a:srgbClr val="FFFFFF"/>
                </a:solidFill>
              </a:rPr>
              <a:t>Plotting the Probability Distribution</a:t>
            </a:r>
            <a:endParaRPr lang="en-US">
              <a:solidFill>
                <a:srgbClr val="FFFFFF"/>
              </a:solidFill>
            </a:endParaRPr>
          </a:p>
        </p:txBody>
      </p:sp>
      <p:sp>
        <p:nvSpPr>
          <p:cNvPr id="16" name="Rectangle 9">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text on a white background&#10;&#10;Description automatically generated">
            <a:extLst>
              <a:ext uri="{FF2B5EF4-FFF2-40B4-BE49-F238E27FC236}">
                <a16:creationId xmlns:a16="http://schemas.microsoft.com/office/drawing/2014/main" id="{22C4814A-EA88-1E40-8884-589A4E16EDCF}"/>
              </a:ext>
            </a:extLst>
          </p:cNvPr>
          <p:cNvPicPr>
            <a:picLocks noChangeAspect="1"/>
          </p:cNvPicPr>
          <p:nvPr/>
        </p:nvPicPr>
        <p:blipFill>
          <a:blip r:embed="rId2"/>
          <a:stretch>
            <a:fillRect/>
          </a:stretch>
        </p:blipFill>
        <p:spPr>
          <a:xfrm>
            <a:off x="657225" y="2363897"/>
            <a:ext cx="4962525" cy="3643537"/>
          </a:xfrm>
          <a:prstGeom prst="rect">
            <a:avLst/>
          </a:prstGeom>
        </p:spPr>
      </p:pic>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6335805" y="2180496"/>
            <a:ext cx="5275001" cy="4045683"/>
          </a:xfrm>
        </p:spPr>
        <p:txBody>
          <a:bodyPr>
            <a:normAutofit fontScale="92500" lnSpcReduction="10000"/>
          </a:bodyPr>
          <a:lstStyle/>
          <a:p>
            <a:r>
              <a:rPr lang="en-US" dirty="0"/>
              <a:t>One of the main benefits of using a Logistic Regression for categorization problems is that – unlike other categorization methods – logistic regression provides a level of confidence in its prediction in the form of a probability.</a:t>
            </a:r>
          </a:p>
          <a:p>
            <a:r>
              <a:rPr lang="en-US" dirty="0"/>
              <a:t>This probability denotes the probability of a given observation being categorized as a 1, given that observation’s independent variable values.</a:t>
            </a:r>
          </a:p>
          <a:p>
            <a:r>
              <a:rPr lang="en-US" dirty="0"/>
              <a:t>A strong model would likely be bi-modal </a:t>
            </a:r>
          </a:p>
          <a:p>
            <a:r>
              <a:rPr lang="en-US" dirty="0"/>
              <a:t>A poor model’s distribution would be concentrated around the middle.</a:t>
            </a:r>
          </a:p>
          <a:p>
            <a:r>
              <a:rPr lang="en-US" dirty="0"/>
              <a:t>Sure enough, when we plot the distribution, we see a large congregation of predicted probabilities around the center, largely around 40%. </a:t>
            </a:r>
          </a:p>
          <a:p>
            <a:endParaRPr lang="en-US" dirty="0"/>
          </a:p>
        </p:txBody>
      </p:sp>
    </p:spTree>
    <p:extLst>
      <p:ext uri="{BB962C8B-B14F-4D97-AF65-F5344CB8AC3E}">
        <p14:creationId xmlns:p14="http://schemas.microsoft.com/office/powerpoint/2010/main" val="4129686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Using K-Means to Categorize District Probabilities</a:t>
            </a:r>
            <a:endParaRPr lang="en-US"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940118"/>
            <a:ext cx="11029615" cy="4762832"/>
          </a:xfrm>
        </p:spPr>
        <p:txBody>
          <a:bodyPr>
            <a:normAutofit/>
          </a:bodyPr>
          <a:lstStyle/>
          <a:p>
            <a:r>
              <a:rPr lang="en-US" dirty="0"/>
              <a:t>Now that we have a distribution of probabilities, we can analyze this distribution at a more granular level by applying yet another categorization model to the probabilities – K-means clustering.</a:t>
            </a:r>
          </a:p>
          <a:p>
            <a:r>
              <a:rPr lang="en-US" dirty="0"/>
              <a:t>K-means clustering is one of the simplest and most popular unsupervised machine learning algorithms in use today. </a:t>
            </a:r>
          </a:p>
          <a:p>
            <a:r>
              <a:rPr lang="en-US" dirty="0"/>
              <a:t>Unsupervised algorithms – in contrast to supervised algorithms like Logistic Regression – make inferences from datasets using only input vectors without referring to known, or labelled, outcomes.</a:t>
            </a:r>
          </a:p>
          <a:p>
            <a:r>
              <a:rPr lang="en-US" dirty="0"/>
              <a:t>The objective of K-means is straightforward: group similar data points together and discover underlying patterns. </a:t>
            </a:r>
          </a:p>
          <a:p>
            <a:r>
              <a:rPr lang="en-US" dirty="0"/>
              <a:t>To achieve this objective, K-means looks for a fixed number of clusters in a dataset – allocating each data point to the nearest cluster, while at the same time keeping the centroids (the center of the cluster) as small as possible.</a:t>
            </a:r>
          </a:p>
          <a:p>
            <a:r>
              <a:rPr lang="en-US" dirty="0"/>
              <a:t>Initially, these centroids are randomly assigned. However, the algorithm performs iterative calculations to optimize the positions of the centroids – seeking to continually reduce the in-cluster sum of squares.</a:t>
            </a:r>
          </a:p>
        </p:txBody>
      </p:sp>
    </p:spTree>
    <p:extLst>
      <p:ext uri="{BB962C8B-B14F-4D97-AF65-F5344CB8AC3E}">
        <p14:creationId xmlns:p14="http://schemas.microsoft.com/office/powerpoint/2010/main" val="3686507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a:xfrm>
            <a:off x="581192" y="702156"/>
            <a:ext cx="11029616" cy="1013800"/>
          </a:xfrm>
        </p:spPr>
        <p:txBody>
          <a:bodyPr>
            <a:normAutofit/>
          </a:bodyPr>
          <a:lstStyle/>
          <a:p>
            <a:r>
              <a:rPr lang="en-US" b="1">
                <a:solidFill>
                  <a:srgbClr val="FFFFFF"/>
                </a:solidFill>
              </a:rPr>
              <a:t>Using K-Means to Categorize District Probabilities (Cont.)</a:t>
            </a:r>
            <a:endParaRPr lang="en-US">
              <a:solidFill>
                <a:srgbClr val="FFFFFF"/>
              </a:solidFill>
            </a:endParaRPr>
          </a:p>
        </p:txBody>
      </p:sp>
      <p:sp>
        <p:nvSpPr>
          <p:cNvPr id="10" name="Rectangle 9">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692BBEFE-0C1C-DD43-B27E-592988CD9951}"/>
              </a:ext>
            </a:extLst>
          </p:cNvPr>
          <p:cNvPicPr>
            <a:picLocks noChangeAspect="1"/>
          </p:cNvPicPr>
          <p:nvPr/>
        </p:nvPicPr>
        <p:blipFill>
          <a:blip r:embed="rId2"/>
          <a:stretch>
            <a:fillRect/>
          </a:stretch>
        </p:blipFill>
        <p:spPr>
          <a:xfrm>
            <a:off x="657225" y="2454985"/>
            <a:ext cx="4962525" cy="3461360"/>
          </a:xfrm>
          <a:prstGeom prst="rect">
            <a:avLst/>
          </a:prstGeom>
        </p:spPr>
      </p:pic>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6335805" y="2180496"/>
            <a:ext cx="5275001" cy="4045683"/>
          </a:xfrm>
        </p:spPr>
        <p:txBody>
          <a:bodyPr>
            <a:normAutofit/>
          </a:bodyPr>
          <a:lstStyle/>
          <a:p>
            <a:pPr>
              <a:lnSpc>
                <a:spcPct val="90000"/>
              </a:lnSpc>
            </a:pPr>
            <a:r>
              <a:rPr lang="en-US" sz="1500"/>
              <a:t>We can plot the in-cluster sum of squares against k to determine the optimal k value to apply to our K-means clustering model – a graph known as a Scree Plot.</a:t>
            </a:r>
          </a:p>
          <a:p>
            <a:pPr>
              <a:lnSpc>
                <a:spcPct val="90000"/>
              </a:lnSpc>
            </a:pPr>
            <a:r>
              <a:rPr lang="en-US" sz="1500"/>
              <a:t>The optimal K value is determined by finding the “elbow” of the graph – i.e. the point or region in the graph where the distortion (i.e. the in-cluster sum of squares) initially falls precipitously and then begins to flatten as K increases.</a:t>
            </a:r>
          </a:p>
          <a:p>
            <a:pPr>
              <a:lnSpc>
                <a:spcPct val="90000"/>
              </a:lnSpc>
            </a:pPr>
            <a:r>
              <a:rPr lang="en-US" sz="1500"/>
              <a:t>The “elbow” of our graph appears to be around three, meaning the optimal K value is 3 clusters. </a:t>
            </a:r>
          </a:p>
          <a:p>
            <a:pPr>
              <a:lnSpc>
                <a:spcPct val="90000"/>
              </a:lnSpc>
            </a:pPr>
            <a:r>
              <a:rPr lang="en-US" sz="1500"/>
              <a:t>This makes intuitive sense since, when we consider our distribution of predicted probabilities, we have three main categories of probability – solidly Republican (signified by those probabilities nearest to 0), solidly Democratic (signified by those probabilities nearest to 1), and swing (signified by those probabilities nearest to 0.5).</a:t>
            </a:r>
          </a:p>
          <a:p>
            <a:pPr>
              <a:lnSpc>
                <a:spcPct val="90000"/>
              </a:lnSpc>
            </a:pPr>
            <a:endParaRPr lang="en-US" sz="1500"/>
          </a:p>
        </p:txBody>
      </p:sp>
    </p:spTree>
    <p:extLst>
      <p:ext uri="{BB962C8B-B14F-4D97-AF65-F5344CB8AC3E}">
        <p14:creationId xmlns:p14="http://schemas.microsoft.com/office/powerpoint/2010/main" val="1991427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Analyzing the Clusters</a:t>
            </a:r>
            <a:endParaRPr lang="en-US"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908313"/>
            <a:ext cx="11029615" cy="4818490"/>
          </a:xfrm>
        </p:spPr>
        <p:txBody>
          <a:bodyPr>
            <a:normAutofit/>
          </a:bodyPr>
          <a:lstStyle/>
          <a:p>
            <a:r>
              <a:rPr lang="en-US" dirty="0"/>
              <a:t>After setting K to 3 and fitting the K-means model to our predicted probabilities, we can now assign each observation a cluster value, signifying solidly Republican districts, solidly Democratic districts, and swing districts and analyze each cluster individually:</a:t>
            </a:r>
          </a:p>
          <a:p>
            <a:pPr lvl="1"/>
            <a:r>
              <a:rPr lang="en-US" dirty="0"/>
              <a:t>Our solidly Democratic cluster has a mean </a:t>
            </a:r>
            <a:r>
              <a:rPr lang="en-US" b="1" dirty="0" err="1"/>
              <a:t>Democratic_proba</a:t>
            </a:r>
            <a:r>
              <a:rPr lang="en-US" b="1" dirty="0"/>
              <a:t> </a:t>
            </a:r>
            <a:r>
              <a:rPr lang="en-US" dirty="0"/>
              <a:t>value of 0.794939 (+/- 0.072610), a minimum predicted probability of 0.681358, a maximum predicted probability of 0.956188, and comprises ~13% of our predicted probabilities.</a:t>
            </a:r>
          </a:p>
          <a:p>
            <a:pPr lvl="1"/>
            <a:r>
              <a:rPr lang="en-US" dirty="0"/>
              <a:t>Our solidly Republican cluster has a mean </a:t>
            </a:r>
            <a:r>
              <a:rPr lang="en-US" b="1" dirty="0" err="1"/>
              <a:t>Democratic_proba</a:t>
            </a:r>
            <a:r>
              <a:rPr lang="en-US" b="1" dirty="0"/>
              <a:t> </a:t>
            </a:r>
            <a:r>
              <a:rPr lang="en-US" dirty="0"/>
              <a:t>value of 0.382546 (+/- 0.049380), a minimum predicted probability of 0.256615, a maximum predicted probability of 0.475021, and comprises ~53% of our predicted probabilities.</a:t>
            </a:r>
          </a:p>
          <a:p>
            <a:pPr lvl="1"/>
            <a:r>
              <a:rPr lang="en-US" dirty="0"/>
              <a:t>Finally, our swing cluster has a mean </a:t>
            </a:r>
            <a:r>
              <a:rPr lang="en-US" b="1" dirty="0" err="1"/>
              <a:t>Democratic_proba</a:t>
            </a:r>
            <a:r>
              <a:rPr lang="en-US" b="1" dirty="0"/>
              <a:t> </a:t>
            </a:r>
            <a:r>
              <a:rPr lang="en-US" dirty="0"/>
              <a:t>value of 0.567847 (+/- 0.058248), a minimum predicted probability of 0.475205, a maximum predicted probability of 0.680796, and comprises ~34% of our predicted probabilities.</a:t>
            </a:r>
          </a:p>
          <a:p>
            <a:r>
              <a:rPr lang="en-US" dirty="0"/>
              <a:t>When we analyze our clusters by unique district, we find the following breakdown:</a:t>
            </a:r>
          </a:p>
          <a:p>
            <a:pPr lvl="1"/>
            <a:r>
              <a:rPr lang="en-US" dirty="0"/>
              <a:t>Number of Democratic Districts: 63</a:t>
            </a:r>
          </a:p>
          <a:p>
            <a:pPr lvl="1"/>
            <a:r>
              <a:rPr lang="en-US" dirty="0"/>
              <a:t>Number of Swing Districts: 130</a:t>
            </a:r>
          </a:p>
          <a:p>
            <a:pPr lvl="1"/>
            <a:r>
              <a:rPr lang="en-US" dirty="0"/>
              <a:t>Number of Republican Districts: 243</a:t>
            </a:r>
          </a:p>
        </p:txBody>
      </p:sp>
    </p:spTree>
    <p:extLst>
      <p:ext uri="{BB962C8B-B14F-4D97-AF65-F5344CB8AC3E}">
        <p14:creationId xmlns:p14="http://schemas.microsoft.com/office/powerpoint/2010/main" val="1132538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Analyzing Swing District Trends</a:t>
            </a:r>
            <a:endParaRPr lang="en-US"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900362"/>
            <a:ext cx="11029615" cy="4826441"/>
          </a:xfrm>
        </p:spPr>
        <p:txBody>
          <a:bodyPr>
            <a:normAutofit/>
          </a:bodyPr>
          <a:lstStyle/>
          <a:p>
            <a:r>
              <a:rPr lang="en-US" dirty="0"/>
              <a:t>Given our ability to analyze probability trends we can now analyze swing district specific trends.</a:t>
            </a:r>
          </a:p>
          <a:p>
            <a:r>
              <a:rPr lang="en-US" dirty="0"/>
              <a:t>We split the data by designating those swing districts with a positively sloped trend line (i.e. a slope greater than 0) as Democratic.</a:t>
            </a:r>
          </a:p>
          <a:p>
            <a:r>
              <a:rPr lang="en-US" dirty="0"/>
              <a:t>Inversely, we designated those swing districts with a negatively sloped trend line (i.e. a slope less than or equal to 0) as Republican.</a:t>
            </a:r>
          </a:p>
          <a:p>
            <a:r>
              <a:rPr lang="en-US" dirty="0"/>
              <a:t>After performing this split process, we arrive at the following results:</a:t>
            </a:r>
          </a:p>
          <a:p>
            <a:pPr lvl="1"/>
            <a:r>
              <a:rPr lang="en-US" dirty="0"/>
              <a:t>Number of Democratic Trending Swing Districts: 40</a:t>
            </a:r>
          </a:p>
          <a:p>
            <a:pPr lvl="1"/>
            <a:r>
              <a:rPr lang="en-US" dirty="0"/>
              <a:t>Number of Republican Trending Swing Districts: 90</a:t>
            </a:r>
          </a:p>
          <a:p>
            <a:r>
              <a:rPr lang="en-US" dirty="0"/>
              <a:t>If we then add these two figures to our solidly Democratic and solidly Republican figures we arrive at the following results:</a:t>
            </a:r>
          </a:p>
          <a:p>
            <a:pPr lvl="1"/>
            <a:r>
              <a:rPr lang="en-US" dirty="0"/>
              <a:t>Total Democratic Districts: 103</a:t>
            </a:r>
          </a:p>
          <a:p>
            <a:pPr lvl="1"/>
            <a:r>
              <a:rPr lang="en-US" dirty="0"/>
              <a:t>Total Republican Districts: 333</a:t>
            </a:r>
          </a:p>
        </p:txBody>
      </p:sp>
    </p:spTree>
    <p:extLst>
      <p:ext uri="{BB962C8B-B14F-4D97-AF65-F5344CB8AC3E}">
        <p14:creationId xmlns:p14="http://schemas.microsoft.com/office/powerpoint/2010/main" val="3906900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Analyzing National Trends</a:t>
            </a:r>
            <a:endParaRPr lang="en-US"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876508"/>
            <a:ext cx="11029615" cy="4850295"/>
          </a:xfrm>
        </p:spPr>
        <p:txBody>
          <a:bodyPr>
            <a:normAutofit fontScale="47500" lnSpcReduction="20000"/>
          </a:bodyPr>
          <a:lstStyle/>
          <a:p>
            <a:r>
              <a:rPr lang="en-US" dirty="0"/>
              <a:t>Do we see these same trends on the national level?</a:t>
            </a:r>
          </a:p>
          <a:p>
            <a:r>
              <a:rPr lang="en-US" dirty="0"/>
              <a:t>To answer this question, we determined a lead time of 10 congresses (roughly 20 years into the future). We then looked at national average trends and carried them out to the 123rd Congress using a simple straight-line estimate. </a:t>
            </a:r>
          </a:p>
          <a:p>
            <a:r>
              <a:rPr lang="en-US" dirty="0"/>
              <a:t>Below are the predictions for the 123rd Congress:</a:t>
            </a:r>
          </a:p>
          <a:p>
            <a:pPr lvl="1"/>
            <a:r>
              <a:rPr lang="en-US" dirty="0"/>
              <a:t>*</a:t>
            </a:r>
            <a:r>
              <a:rPr lang="en-US" b="1" dirty="0" err="1"/>
              <a:t>recentArrivalPrcent</a:t>
            </a:r>
            <a:r>
              <a:rPr lang="en-US" dirty="0"/>
              <a:t>: -4.016875172725804</a:t>
            </a:r>
          </a:p>
          <a:p>
            <a:pPr lvl="1"/>
            <a:r>
              <a:rPr lang="en-US" dirty="0"/>
              <a:t>*</a:t>
            </a:r>
            <a:r>
              <a:rPr lang="en-US" b="1" dirty="0" err="1"/>
              <a:t>totalPopBirthPlace</a:t>
            </a:r>
            <a:r>
              <a:rPr lang="en-US" dirty="0"/>
              <a:t>: 84568.55738736317</a:t>
            </a:r>
          </a:p>
          <a:p>
            <a:pPr lvl="1"/>
            <a:r>
              <a:rPr lang="en-US" b="1" dirty="0" err="1"/>
              <a:t>prcntForeignBorn</a:t>
            </a:r>
            <a:r>
              <a:rPr lang="en-US" dirty="0"/>
              <a:t>: 21.31231173070823</a:t>
            </a:r>
          </a:p>
          <a:p>
            <a:pPr lvl="1"/>
            <a:r>
              <a:rPr lang="en-US" b="1" dirty="0"/>
              <a:t>over10k</a:t>
            </a:r>
            <a:r>
              <a:rPr lang="en-US" dirty="0"/>
              <a:t>: 97.6961015564552</a:t>
            </a:r>
          </a:p>
          <a:p>
            <a:pPr lvl="1"/>
            <a:r>
              <a:rPr lang="en-US" b="1" dirty="0"/>
              <a:t>over15k</a:t>
            </a:r>
            <a:r>
              <a:rPr lang="en-US" dirty="0"/>
              <a:t>: 92.82638209372242</a:t>
            </a:r>
          </a:p>
          <a:p>
            <a:pPr lvl="1"/>
            <a:r>
              <a:rPr lang="en-US" b="1" dirty="0"/>
              <a:t>over25k</a:t>
            </a:r>
            <a:r>
              <a:rPr lang="en-US" dirty="0"/>
              <a:t>: 76.29581465431964</a:t>
            </a:r>
          </a:p>
          <a:p>
            <a:pPr lvl="1"/>
            <a:r>
              <a:rPr lang="en-US" b="1" dirty="0"/>
              <a:t>over35k</a:t>
            </a:r>
            <a:r>
              <a:rPr lang="en-US" dirty="0"/>
              <a:t>: 65.92055329314522</a:t>
            </a:r>
          </a:p>
          <a:p>
            <a:pPr lvl="1"/>
            <a:r>
              <a:rPr lang="en-US" b="1" dirty="0"/>
              <a:t>over50k</a:t>
            </a:r>
            <a:r>
              <a:rPr lang="en-US" dirty="0"/>
              <a:t>: 53.771402189957314</a:t>
            </a:r>
          </a:p>
          <a:p>
            <a:pPr lvl="1"/>
            <a:r>
              <a:rPr lang="en-US" b="1" dirty="0"/>
              <a:t>over75k</a:t>
            </a:r>
            <a:r>
              <a:rPr lang="en-US" dirty="0"/>
              <a:t>: 32.922604798984565</a:t>
            </a:r>
          </a:p>
          <a:p>
            <a:pPr lvl="1"/>
            <a:r>
              <a:rPr lang="en-US" b="1" dirty="0"/>
              <a:t>over100k</a:t>
            </a:r>
            <a:r>
              <a:rPr lang="en-US" dirty="0"/>
              <a:t>: 21.263867918093588</a:t>
            </a:r>
          </a:p>
          <a:p>
            <a:pPr lvl="1"/>
            <a:r>
              <a:rPr lang="en-US" b="1" dirty="0"/>
              <a:t>over150k</a:t>
            </a:r>
            <a:r>
              <a:rPr lang="en-US" dirty="0"/>
              <a:t>: 11.042569854562036</a:t>
            </a:r>
          </a:p>
          <a:p>
            <a:pPr lvl="1"/>
            <a:r>
              <a:rPr lang="en-US" b="1" dirty="0"/>
              <a:t>over200k</a:t>
            </a:r>
            <a:r>
              <a:rPr lang="en-US" dirty="0"/>
              <a:t>: 6.528763957748673</a:t>
            </a:r>
          </a:p>
          <a:p>
            <a:pPr lvl="1"/>
            <a:r>
              <a:rPr lang="en-US" b="1" dirty="0" err="1"/>
              <a:t>prcntUnemp</a:t>
            </a:r>
            <a:r>
              <a:rPr lang="en-US" dirty="0"/>
              <a:t>: 11.579242459099124</a:t>
            </a:r>
          </a:p>
          <a:p>
            <a:pPr lvl="1"/>
            <a:r>
              <a:rPr lang="en-US" b="1" dirty="0" err="1"/>
              <a:t>prcntBA</a:t>
            </a:r>
            <a:r>
              <a:rPr lang="en-US" dirty="0"/>
              <a:t>: 41.29149007652366</a:t>
            </a:r>
          </a:p>
          <a:p>
            <a:pPr lvl="1"/>
            <a:r>
              <a:rPr lang="en-US" dirty="0"/>
              <a:t>*</a:t>
            </a:r>
            <a:r>
              <a:rPr lang="en-US" b="1" dirty="0" err="1"/>
              <a:t>prcntHS</a:t>
            </a:r>
            <a:r>
              <a:rPr lang="en-US" dirty="0"/>
              <a:t>: 111.3718880101539</a:t>
            </a:r>
          </a:p>
          <a:p>
            <a:pPr lvl="1"/>
            <a:r>
              <a:rPr lang="en-US" b="1" dirty="0" err="1"/>
              <a:t>prcntAsian</a:t>
            </a:r>
            <a:r>
              <a:rPr lang="en-US" dirty="0"/>
              <a:t>: 9.090032441052031</a:t>
            </a:r>
          </a:p>
          <a:p>
            <a:pPr lvl="1"/>
            <a:r>
              <a:rPr lang="en-US" dirty="0"/>
              <a:t>*</a:t>
            </a:r>
            <a:r>
              <a:rPr lang="en-US" b="1" dirty="0" err="1"/>
              <a:t>prcntBlack</a:t>
            </a:r>
            <a:r>
              <a:rPr lang="en-US" dirty="0"/>
              <a:t>: 19.182377024539065</a:t>
            </a:r>
          </a:p>
          <a:p>
            <a:pPr lvl="1"/>
            <a:r>
              <a:rPr lang="en-US" b="1" dirty="0" err="1"/>
              <a:t>prcntHisp</a:t>
            </a:r>
            <a:r>
              <a:rPr lang="en-US" dirty="0"/>
              <a:t>: 24.314302591216702</a:t>
            </a:r>
          </a:p>
          <a:p>
            <a:pPr lvl="1"/>
            <a:r>
              <a:rPr lang="en-US" dirty="0"/>
              <a:t>*</a:t>
            </a:r>
            <a:r>
              <a:rPr lang="en-US" b="1" dirty="0" err="1"/>
              <a:t>prcntWhiteAll</a:t>
            </a:r>
            <a:r>
              <a:rPr lang="en-US" dirty="0"/>
              <a:t>: 93.76057441422269</a:t>
            </a:r>
          </a:p>
          <a:p>
            <a:pPr lvl="1"/>
            <a:r>
              <a:rPr lang="en-US" dirty="0"/>
              <a:t>*</a:t>
            </a:r>
            <a:r>
              <a:rPr lang="en-US" b="1" dirty="0" err="1"/>
              <a:t>gini</a:t>
            </a:r>
            <a:r>
              <a:rPr lang="en-US" dirty="0"/>
              <a:t>: 0.7916134009698002</a:t>
            </a:r>
          </a:p>
        </p:txBody>
      </p:sp>
    </p:spTree>
    <p:extLst>
      <p:ext uri="{BB962C8B-B14F-4D97-AF65-F5344CB8AC3E}">
        <p14:creationId xmlns:p14="http://schemas.microsoft.com/office/powerpoint/2010/main" val="840344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Analyzing National Trends (cont.)</a:t>
            </a:r>
            <a:endParaRPr lang="en-US"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876508"/>
            <a:ext cx="11029615" cy="4850295"/>
          </a:xfrm>
        </p:spPr>
        <p:txBody>
          <a:bodyPr>
            <a:normAutofit fontScale="47500" lnSpcReduction="20000"/>
          </a:bodyPr>
          <a:lstStyle/>
          <a:p>
            <a:r>
              <a:rPr lang="en-US" dirty="0"/>
              <a:t>There are some initial problems with this simplistic method, and we have flagged some problem predictions with an asterisk above. </a:t>
            </a:r>
          </a:p>
          <a:p>
            <a:r>
              <a:rPr lang="en-US" dirty="0"/>
              <a:t>For example, </a:t>
            </a:r>
            <a:r>
              <a:rPr lang="en-US" b="1" dirty="0" err="1"/>
              <a:t>recentArrivalPrcent</a:t>
            </a:r>
            <a:r>
              <a:rPr lang="en-US" b="1" dirty="0"/>
              <a:t> </a:t>
            </a:r>
            <a:r>
              <a:rPr lang="en-US" dirty="0"/>
              <a:t>has a nonsensical negative value. It is simply impossible to have a negative percentage of a district’s population be a recent arrival. </a:t>
            </a:r>
          </a:p>
          <a:p>
            <a:r>
              <a:rPr lang="en-US" dirty="0"/>
              <a:t>Indeed, all the other problem predictions suffer from the same issue: namely, in using the simple straight-line method we arrive at impossible or nonsensical values that we must correct.</a:t>
            </a:r>
          </a:p>
          <a:p>
            <a:r>
              <a:rPr lang="en-US" dirty="0"/>
              <a:t>Below are the corrected predictions for the 123rd Congress:</a:t>
            </a:r>
          </a:p>
          <a:p>
            <a:pPr lvl="1"/>
            <a:r>
              <a:rPr lang="en-US" dirty="0"/>
              <a:t>*</a:t>
            </a:r>
            <a:r>
              <a:rPr lang="en-US" b="1" dirty="0" err="1"/>
              <a:t>recentArrivalPrcent</a:t>
            </a:r>
            <a:r>
              <a:rPr lang="en-US" dirty="0"/>
              <a:t>: 5.0 </a:t>
            </a:r>
          </a:p>
          <a:p>
            <a:pPr lvl="1"/>
            <a:r>
              <a:rPr lang="en-US" dirty="0"/>
              <a:t>*</a:t>
            </a:r>
            <a:r>
              <a:rPr lang="en-US" b="1" dirty="0" err="1"/>
              <a:t>totalPopBirthPlace</a:t>
            </a:r>
            <a:r>
              <a:rPr lang="en-US" dirty="0"/>
              <a:t>: 750000</a:t>
            </a:r>
          </a:p>
          <a:p>
            <a:pPr lvl="1"/>
            <a:r>
              <a:rPr lang="en-US" b="1" dirty="0" err="1"/>
              <a:t>prcntForeignBorn</a:t>
            </a:r>
            <a:r>
              <a:rPr lang="en-US" dirty="0"/>
              <a:t>: 21.31231173070823</a:t>
            </a:r>
          </a:p>
          <a:p>
            <a:pPr lvl="1"/>
            <a:r>
              <a:rPr lang="en-US" b="1" dirty="0"/>
              <a:t>over10k</a:t>
            </a:r>
            <a:r>
              <a:rPr lang="en-US" dirty="0"/>
              <a:t>: 97.6961015564552</a:t>
            </a:r>
          </a:p>
          <a:p>
            <a:pPr lvl="1"/>
            <a:r>
              <a:rPr lang="en-US" b="1" dirty="0"/>
              <a:t>over15k</a:t>
            </a:r>
            <a:r>
              <a:rPr lang="en-US" dirty="0"/>
              <a:t>: 92.82638209372242</a:t>
            </a:r>
          </a:p>
          <a:p>
            <a:pPr lvl="1"/>
            <a:r>
              <a:rPr lang="en-US" b="1" dirty="0"/>
              <a:t>over25k</a:t>
            </a:r>
            <a:r>
              <a:rPr lang="en-US" dirty="0"/>
              <a:t>: 76.29581465431964</a:t>
            </a:r>
          </a:p>
          <a:p>
            <a:pPr lvl="1"/>
            <a:r>
              <a:rPr lang="en-US" b="1" dirty="0"/>
              <a:t>over35k</a:t>
            </a:r>
            <a:r>
              <a:rPr lang="en-US" dirty="0"/>
              <a:t>: 65.92055329314522</a:t>
            </a:r>
          </a:p>
          <a:p>
            <a:pPr lvl="1"/>
            <a:r>
              <a:rPr lang="en-US" b="1" dirty="0"/>
              <a:t>over50k</a:t>
            </a:r>
            <a:r>
              <a:rPr lang="en-US" dirty="0"/>
              <a:t>: 53.771402189957314</a:t>
            </a:r>
          </a:p>
          <a:p>
            <a:pPr lvl="1"/>
            <a:r>
              <a:rPr lang="en-US" b="1" dirty="0"/>
              <a:t>over75k</a:t>
            </a:r>
            <a:r>
              <a:rPr lang="en-US" dirty="0"/>
              <a:t>: 32.922604798984565</a:t>
            </a:r>
          </a:p>
          <a:p>
            <a:pPr lvl="1"/>
            <a:r>
              <a:rPr lang="en-US" b="1" dirty="0"/>
              <a:t>over100k</a:t>
            </a:r>
            <a:r>
              <a:rPr lang="en-US" dirty="0"/>
              <a:t>: 21.263867918093588</a:t>
            </a:r>
          </a:p>
          <a:p>
            <a:pPr lvl="1"/>
            <a:r>
              <a:rPr lang="en-US" b="1" dirty="0"/>
              <a:t>over150k</a:t>
            </a:r>
            <a:r>
              <a:rPr lang="en-US" dirty="0"/>
              <a:t>: 11.042569854562036</a:t>
            </a:r>
          </a:p>
          <a:p>
            <a:pPr lvl="1"/>
            <a:r>
              <a:rPr lang="en-US" b="1" dirty="0"/>
              <a:t>over200k</a:t>
            </a:r>
            <a:r>
              <a:rPr lang="en-US" dirty="0"/>
              <a:t>: 6.528763957748673</a:t>
            </a:r>
          </a:p>
          <a:p>
            <a:pPr lvl="1"/>
            <a:r>
              <a:rPr lang="en-US" b="1" dirty="0" err="1"/>
              <a:t>prcntUnemp</a:t>
            </a:r>
            <a:r>
              <a:rPr lang="en-US" dirty="0"/>
              <a:t>: 11.579242459099124</a:t>
            </a:r>
          </a:p>
          <a:p>
            <a:pPr lvl="1"/>
            <a:r>
              <a:rPr lang="en-US" b="1" dirty="0" err="1"/>
              <a:t>prcntBA</a:t>
            </a:r>
            <a:r>
              <a:rPr lang="en-US" dirty="0"/>
              <a:t>: 41.29149007652366</a:t>
            </a:r>
          </a:p>
          <a:p>
            <a:pPr lvl="1"/>
            <a:r>
              <a:rPr lang="en-US" dirty="0"/>
              <a:t>*</a:t>
            </a:r>
            <a:r>
              <a:rPr lang="en-US" b="1" dirty="0" err="1"/>
              <a:t>prcntHS</a:t>
            </a:r>
            <a:r>
              <a:rPr lang="en-US" dirty="0"/>
              <a:t>: 90.0</a:t>
            </a:r>
          </a:p>
          <a:p>
            <a:pPr lvl="1"/>
            <a:r>
              <a:rPr lang="en-US" b="1" dirty="0" err="1"/>
              <a:t>prcntAsian</a:t>
            </a:r>
            <a:r>
              <a:rPr lang="en-US" dirty="0"/>
              <a:t>: 9.090032441052031</a:t>
            </a:r>
          </a:p>
          <a:p>
            <a:pPr lvl="1"/>
            <a:r>
              <a:rPr lang="en-US" dirty="0"/>
              <a:t>*</a:t>
            </a:r>
            <a:r>
              <a:rPr lang="en-US" b="1" dirty="0" err="1"/>
              <a:t>prcntBlack</a:t>
            </a:r>
            <a:r>
              <a:rPr lang="en-US" dirty="0"/>
              <a:t>: 12.0 </a:t>
            </a:r>
          </a:p>
          <a:p>
            <a:pPr lvl="1"/>
            <a:r>
              <a:rPr lang="en-US" b="1" dirty="0" err="1"/>
              <a:t>prcntHisp</a:t>
            </a:r>
            <a:r>
              <a:rPr lang="en-US" dirty="0"/>
              <a:t>: 24.314302591216702</a:t>
            </a:r>
          </a:p>
          <a:p>
            <a:pPr lvl="1"/>
            <a:r>
              <a:rPr lang="en-US" dirty="0"/>
              <a:t>*</a:t>
            </a:r>
            <a:r>
              <a:rPr lang="en-US" b="1" dirty="0" err="1"/>
              <a:t>prcntWhiteAll</a:t>
            </a:r>
            <a:r>
              <a:rPr lang="en-US" dirty="0"/>
              <a:t>: 93.76057441422269</a:t>
            </a:r>
          </a:p>
          <a:p>
            <a:pPr lvl="1"/>
            <a:r>
              <a:rPr lang="en-US" dirty="0"/>
              <a:t>*</a:t>
            </a:r>
            <a:r>
              <a:rPr lang="en-US" b="1" dirty="0" err="1"/>
              <a:t>gini</a:t>
            </a:r>
            <a:r>
              <a:rPr lang="en-US" dirty="0"/>
              <a:t>: 0.5</a:t>
            </a:r>
          </a:p>
        </p:txBody>
      </p:sp>
    </p:spTree>
    <p:extLst>
      <p:ext uri="{BB962C8B-B14F-4D97-AF65-F5344CB8AC3E}">
        <p14:creationId xmlns:p14="http://schemas.microsoft.com/office/powerpoint/2010/main" val="1701846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7DFC-E491-9A4B-B0DD-C3B7FC48508E}"/>
              </a:ext>
            </a:extLst>
          </p:cNvPr>
          <p:cNvSpPr>
            <a:spLocks noGrp="1"/>
          </p:cNvSpPr>
          <p:nvPr>
            <p:ph type="title"/>
          </p:nvPr>
        </p:nvSpPr>
        <p:spPr/>
        <p:txBody>
          <a:bodyPr/>
          <a:lstStyle/>
          <a:p>
            <a:r>
              <a:rPr lang="en-US" b="1" dirty="0"/>
              <a:t>PART I: DATA WRANGLING</a:t>
            </a:r>
            <a:endParaRPr lang="en-US" dirty="0"/>
          </a:p>
        </p:txBody>
      </p:sp>
      <p:sp>
        <p:nvSpPr>
          <p:cNvPr id="3" name="Text Placeholder 2">
            <a:extLst>
              <a:ext uri="{FF2B5EF4-FFF2-40B4-BE49-F238E27FC236}">
                <a16:creationId xmlns:a16="http://schemas.microsoft.com/office/drawing/2014/main" id="{DD894604-C1F8-2F49-9AF6-4DFFCBEA47F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5137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Analyzing National Trends (cont.)</a:t>
            </a:r>
            <a:endParaRPr lang="en-US"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876508"/>
            <a:ext cx="11029615" cy="4850295"/>
          </a:xfrm>
        </p:spPr>
        <p:txBody>
          <a:bodyPr>
            <a:normAutofit lnSpcReduction="10000"/>
          </a:bodyPr>
          <a:lstStyle/>
          <a:p>
            <a:r>
              <a:rPr lang="en-US" dirty="0"/>
              <a:t>In the case of </a:t>
            </a:r>
            <a:r>
              <a:rPr lang="en-US" b="1" dirty="0" err="1"/>
              <a:t>recentArrivalPrcent</a:t>
            </a:r>
            <a:r>
              <a:rPr lang="en-US" b="1" dirty="0"/>
              <a:t> </a:t>
            </a:r>
            <a:r>
              <a:rPr lang="en-US" dirty="0"/>
              <a:t>we set the prediction equal to 5%, assuming the average recent arrival percentage will stabilize.</a:t>
            </a:r>
          </a:p>
          <a:p>
            <a:r>
              <a:rPr lang="en-US" dirty="0"/>
              <a:t>For </a:t>
            </a:r>
            <a:r>
              <a:rPr lang="en-US" b="1" dirty="0" err="1"/>
              <a:t>totalPopBirthPlace</a:t>
            </a:r>
            <a:r>
              <a:rPr lang="en-US" b="1" dirty="0"/>
              <a:t> </a:t>
            </a:r>
            <a:r>
              <a:rPr lang="en-US" dirty="0"/>
              <a:t>we set the prediction equal to 750,000, assuming the average total native-born population of a district stabilizes around 750,000 people.</a:t>
            </a:r>
          </a:p>
          <a:p>
            <a:r>
              <a:rPr lang="en-US" dirty="0"/>
              <a:t>It was obviously unreasonable to assume that high school graduation rates would exceed 100% so we set </a:t>
            </a:r>
            <a:r>
              <a:rPr lang="en-US" b="1" dirty="0" err="1"/>
              <a:t>prcntHS</a:t>
            </a:r>
            <a:r>
              <a:rPr lang="en-US" b="1" dirty="0"/>
              <a:t> </a:t>
            </a:r>
            <a:r>
              <a:rPr lang="en-US" dirty="0"/>
              <a:t>equal to 90%, assuming the national average high school graduation rate will top out around the 90% level.</a:t>
            </a:r>
          </a:p>
          <a:p>
            <a:r>
              <a:rPr lang="en-US" dirty="0"/>
              <a:t>Both the national average percentages of black and white Americans appear to have topped out in the 105</a:t>
            </a:r>
            <a:r>
              <a:rPr lang="en-US" baseline="30000" dirty="0"/>
              <a:t>th</a:t>
            </a:r>
            <a:r>
              <a:rPr lang="en-US" dirty="0"/>
              <a:t> and 100</a:t>
            </a:r>
            <a:r>
              <a:rPr lang="en-US" baseline="30000" dirty="0"/>
              <a:t>th</a:t>
            </a:r>
            <a:r>
              <a:rPr lang="en-US" dirty="0"/>
              <a:t> Congresses, respectively, and so we assume that both </a:t>
            </a:r>
            <a:r>
              <a:rPr lang="en-US" b="1" dirty="0" err="1"/>
              <a:t>prcntBlack</a:t>
            </a:r>
            <a:r>
              <a:rPr lang="en-US" b="1" dirty="0"/>
              <a:t> </a:t>
            </a:r>
            <a:r>
              <a:rPr lang="en-US" dirty="0"/>
              <a:t>and</a:t>
            </a:r>
            <a:r>
              <a:rPr lang="en-US" b="1" dirty="0"/>
              <a:t> </a:t>
            </a:r>
            <a:r>
              <a:rPr lang="en-US" b="1" dirty="0" err="1"/>
              <a:t>prcntWhiteAll</a:t>
            </a:r>
            <a:r>
              <a:rPr lang="en-US" b="1" dirty="0"/>
              <a:t> </a:t>
            </a:r>
            <a:r>
              <a:rPr lang="en-US" dirty="0"/>
              <a:t>will either plateau or decline.</a:t>
            </a:r>
          </a:p>
          <a:p>
            <a:r>
              <a:rPr lang="en-US" dirty="0"/>
              <a:t>For </a:t>
            </a:r>
            <a:r>
              <a:rPr lang="en-US" b="1" dirty="0" err="1"/>
              <a:t>prcntBlack</a:t>
            </a:r>
            <a:r>
              <a:rPr lang="en-US" b="1" dirty="0"/>
              <a:t> </a:t>
            </a:r>
            <a:r>
              <a:rPr lang="en-US" dirty="0"/>
              <a:t>we assume that the national average percentage black population will decline slightly and stabilize around 12%.</a:t>
            </a:r>
          </a:p>
          <a:p>
            <a:r>
              <a:rPr lang="en-US" dirty="0"/>
              <a:t>For </a:t>
            </a:r>
            <a:r>
              <a:rPr lang="en-US" b="1" dirty="0" err="1"/>
              <a:t>prcntWhiteAll</a:t>
            </a:r>
            <a:r>
              <a:rPr lang="en-US" dirty="0"/>
              <a:t>, we simply backed into the predicted figure by subtracting the predicted Asian, Hispanic, and Black populations from 100%, arriving at a predicted national average percentage white population of ~52%.</a:t>
            </a:r>
          </a:p>
          <a:p>
            <a:r>
              <a:rPr lang="en-US" dirty="0"/>
              <a:t>Finally, for </a:t>
            </a:r>
            <a:r>
              <a:rPr lang="en-US" b="1" dirty="0" err="1"/>
              <a:t>gini</a:t>
            </a:r>
            <a:r>
              <a:rPr lang="en-US" dirty="0"/>
              <a:t>, we assumed that the near-term average of around 0.5 would hold going forward.</a:t>
            </a:r>
          </a:p>
        </p:txBody>
      </p:sp>
    </p:spTree>
    <p:extLst>
      <p:ext uri="{BB962C8B-B14F-4D97-AF65-F5344CB8AC3E}">
        <p14:creationId xmlns:p14="http://schemas.microsoft.com/office/powerpoint/2010/main" val="3628712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Analyzing National Trends (cont.)</a:t>
            </a:r>
            <a:endParaRPr lang="en-US"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876508"/>
            <a:ext cx="11029615" cy="4850295"/>
          </a:xfrm>
        </p:spPr>
        <p:txBody>
          <a:bodyPr>
            <a:normAutofit/>
          </a:bodyPr>
          <a:lstStyle/>
          <a:p>
            <a:r>
              <a:rPr lang="en-US" dirty="0"/>
              <a:t>We then took these corrected predictions and plugged them into our original logistic regression model to determine a hypothetical, national predicted probability.</a:t>
            </a:r>
          </a:p>
          <a:p>
            <a:r>
              <a:rPr lang="en-US" dirty="0"/>
              <a:t>Finally, we plugged this predicted probability into our K-means model to assign the predicted probability to a cluster. The following are the results of this process:</a:t>
            </a:r>
          </a:p>
          <a:p>
            <a:pPr lvl="1"/>
            <a:r>
              <a:rPr lang="en-US" dirty="0"/>
              <a:t>Probability Republican: 0.38957303290081235</a:t>
            </a:r>
          </a:p>
          <a:p>
            <a:pPr lvl="1"/>
            <a:r>
              <a:rPr lang="en-US" dirty="0"/>
              <a:t>Probability Democratic: 0.6104269670991876</a:t>
            </a:r>
          </a:p>
          <a:p>
            <a:pPr lvl="1"/>
            <a:r>
              <a:rPr lang="en-US" dirty="0"/>
              <a:t>Cluster Prediction: 1</a:t>
            </a:r>
          </a:p>
          <a:p>
            <a:pPr lvl="1"/>
            <a:r>
              <a:rPr lang="en-US" dirty="0"/>
              <a:t>Prediction: Swing </a:t>
            </a:r>
          </a:p>
        </p:txBody>
      </p:sp>
    </p:spTree>
    <p:extLst>
      <p:ext uri="{BB962C8B-B14F-4D97-AF65-F5344CB8AC3E}">
        <p14:creationId xmlns:p14="http://schemas.microsoft.com/office/powerpoint/2010/main" val="2645048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Analyzing National Trends (cont.)</a:t>
            </a:r>
            <a:endParaRPr lang="en-US"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876508"/>
            <a:ext cx="11029615" cy="4850295"/>
          </a:xfrm>
        </p:spPr>
        <p:txBody>
          <a:bodyPr>
            <a:normAutofit/>
          </a:bodyPr>
          <a:lstStyle/>
          <a:p>
            <a:r>
              <a:rPr lang="en-US" dirty="0"/>
              <a:t>To determine if the country is Democratic or Republican </a:t>
            </a:r>
            <a:r>
              <a:rPr lang="en-US" i="1" dirty="0"/>
              <a:t>trending</a:t>
            </a:r>
            <a:r>
              <a:rPr lang="en-US" dirty="0"/>
              <a:t>, we simply extended out our analysis to the 133</a:t>
            </a:r>
            <a:r>
              <a:rPr lang="en-US" baseline="30000" dirty="0"/>
              <a:t>rd</a:t>
            </a:r>
            <a:r>
              <a:rPr lang="en-US" dirty="0"/>
              <a:t> Congress by changing our lead time to 20 from 10.</a:t>
            </a:r>
          </a:p>
          <a:p>
            <a:r>
              <a:rPr lang="en-US" dirty="0"/>
              <a:t>The following are the results:</a:t>
            </a:r>
          </a:p>
          <a:p>
            <a:pPr lvl="1"/>
            <a:r>
              <a:rPr lang="en-US" dirty="0"/>
              <a:t>Probability Republican: 0.31643051433774216</a:t>
            </a:r>
          </a:p>
          <a:p>
            <a:pPr lvl="1"/>
            <a:r>
              <a:rPr lang="en-US" dirty="0"/>
              <a:t>Probability Democratic: 0.6835694856622578</a:t>
            </a:r>
          </a:p>
          <a:p>
            <a:pPr lvl="1"/>
            <a:r>
              <a:rPr lang="en-US" dirty="0"/>
              <a:t>Cluster Prediction: 2</a:t>
            </a:r>
          </a:p>
          <a:p>
            <a:pPr lvl="1"/>
            <a:r>
              <a:rPr lang="en-US" dirty="0"/>
              <a:t>Prediction: Solid Democratic</a:t>
            </a:r>
          </a:p>
          <a:p>
            <a:r>
              <a:rPr lang="en-US" dirty="0"/>
              <a:t>By extending our predictions further out into the future we can see a larger national trend – namely, a country that is becoming more Democratic. </a:t>
            </a:r>
          </a:p>
          <a:p>
            <a:endParaRPr lang="en-US" dirty="0"/>
          </a:p>
        </p:txBody>
      </p:sp>
    </p:spTree>
    <p:extLst>
      <p:ext uri="{BB962C8B-B14F-4D97-AF65-F5344CB8AC3E}">
        <p14:creationId xmlns:p14="http://schemas.microsoft.com/office/powerpoint/2010/main" val="1159802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7DFC-E491-9A4B-B0DD-C3B7FC48508E}"/>
              </a:ext>
            </a:extLst>
          </p:cNvPr>
          <p:cNvSpPr>
            <a:spLocks noGrp="1"/>
          </p:cNvSpPr>
          <p:nvPr>
            <p:ph type="title"/>
          </p:nvPr>
        </p:nvSpPr>
        <p:spPr/>
        <p:txBody>
          <a:bodyPr/>
          <a:lstStyle/>
          <a:p>
            <a:r>
              <a:rPr lang="en-US" b="1" dirty="0"/>
              <a:t>PART V: Conclusions</a:t>
            </a:r>
            <a:endParaRPr lang="en-US" dirty="0"/>
          </a:p>
        </p:txBody>
      </p:sp>
      <p:sp>
        <p:nvSpPr>
          <p:cNvPr id="3" name="Text Placeholder 2">
            <a:extLst>
              <a:ext uri="{FF2B5EF4-FFF2-40B4-BE49-F238E27FC236}">
                <a16:creationId xmlns:a16="http://schemas.microsoft.com/office/drawing/2014/main" id="{DD894604-C1F8-2F49-9AF6-4DFFCBEA47F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1661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6D407C6-5C78-4142-A95D-EE3E874E59CD}"/>
              </a:ext>
            </a:extLst>
          </p:cNvPr>
          <p:cNvSpPr>
            <a:spLocks noGrp="1"/>
          </p:cNvSpPr>
          <p:nvPr>
            <p:ph type="title"/>
          </p:nvPr>
        </p:nvSpPr>
        <p:spPr>
          <a:xfrm>
            <a:off x="762121" y="960723"/>
            <a:ext cx="4968489" cy="1013800"/>
          </a:xfrm>
        </p:spPr>
        <p:txBody>
          <a:bodyPr>
            <a:normAutofit/>
          </a:bodyPr>
          <a:lstStyle/>
          <a:p>
            <a:r>
              <a:rPr lang="en-US" b="1">
                <a:solidFill>
                  <a:srgbClr val="FFFFFF"/>
                </a:solidFill>
              </a:rPr>
              <a:t>Redistricting</a:t>
            </a:r>
            <a:endParaRPr lang="en-US">
              <a:solidFill>
                <a:srgbClr val="FFFFFF"/>
              </a:solidFill>
            </a:endParaRPr>
          </a:p>
        </p:txBody>
      </p:sp>
      <p:sp>
        <p:nvSpPr>
          <p:cNvPr id="14" name="Rectangle 13">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3BE1C25-52C3-E742-9373-16C3541346B0}"/>
              </a:ext>
            </a:extLst>
          </p:cNvPr>
          <p:cNvSpPr>
            <a:spLocks noGrp="1"/>
          </p:cNvSpPr>
          <p:nvPr>
            <p:ph idx="1"/>
          </p:nvPr>
        </p:nvSpPr>
        <p:spPr>
          <a:xfrm>
            <a:off x="783387" y="2254102"/>
            <a:ext cx="4947221" cy="3650344"/>
          </a:xfrm>
        </p:spPr>
        <p:txBody>
          <a:bodyPr>
            <a:normAutofit/>
          </a:bodyPr>
          <a:lstStyle/>
          <a:p>
            <a:pPr>
              <a:lnSpc>
                <a:spcPct val="90000"/>
              </a:lnSpc>
            </a:pPr>
            <a:r>
              <a:rPr lang="en-US" sz="1300">
                <a:solidFill>
                  <a:srgbClr val="FFFFFF"/>
                </a:solidFill>
              </a:rPr>
              <a:t>These results are, initially, quite confusing: though national trends point to a more Democratic nation, the individual district level demographics give Republican a definitive advantage.</a:t>
            </a:r>
          </a:p>
          <a:p>
            <a:pPr>
              <a:lnSpc>
                <a:spcPct val="90000"/>
              </a:lnSpc>
            </a:pPr>
            <a:r>
              <a:rPr lang="en-US" sz="1300">
                <a:solidFill>
                  <a:srgbClr val="FFFFFF"/>
                </a:solidFill>
              </a:rPr>
              <a:t>What’s going on here? Aren’t these trends mutually exclusive? </a:t>
            </a:r>
          </a:p>
          <a:p>
            <a:pPr>
              <a:lnSpc>
                <a:spcPct val="90000"/>
              </a:lnSpc>
            </a:pPr>
            <a:r>
              <a:rPr lang="en-US" sz="1300">
                <a:solidFill>
                  <a:srgbClr val="FFFFFF"/>
                </a:solidFill>
              </a:rPr>
              <a:t>We can have national trends pointing towards a more diverse – and be extension more Democratic – nation, while at the same time having Congressional trends that continue to favor Republicans. How?</a:t>
            </a:r>
          </a:p>
          <a:p>
            <a:pPr>
              <a:lnSpc>
                <a:spcPct val="90000"/>
              </a:lnSpc>
            </a:pPr>
            <a:r>
              <a:rPr lang="en-US" sz="1300">
                <a:solidFill>
                  <a:srgbClr val="FFFFFF"/>
                </a:solidFill>
              </a:rPr>
              <a:t>Republicans have exploited this ambiguity in recent years by concentrating their efforts on getting Republicans elected to state legislatures, where these legislators would then draw the district maps to favor Congressional Republican incumbents – a process known as “Gerrymandering”.</a:t>
            </a:r>
          </a:p>
          <a:p>
            <a:pPr>
              <a:lnSpc>
                <a:spcPct val="90000"/>
              </a:lnSpc>
            </a:pPr>
            <a:r>
              <a:rPr lang="en-US" sz="1300">
                <a:solidFill>
                  <a:srgbClr val="FFFFFF"/>
                </a:solidFill>
              </a:rPr>
              <a:t>The result are district maps (and by extension district demographics) that do not reflect national realities.</a:t>
            </a:r>
          </a:p>
          <a:p>
            <a:pPr>
              <a:lnSpc>
                <a:spcPct val="90000"/>
              </a:lnSpc>
            </a:pPr>
            <a:endParaRPr lang="en-US" sz="1300">
              <a:solidFill>
                <a:srgbClr val="FFFFFF"/>
              </a:solidFill>
            </a:endParaRPr>
          </a:p>
        </p:txBody>
      </p:sp>
      <p:sp>
        <p:nvSpPr>
          <p:cNvPr id="18" name="Rectangle 17">
            <a:extLst>
              <a:ext uri="{FF2B5EF4-FFF2-40B4-BE49-F238E27FC236}">
                <a16:creationId xmlns:a16="http://schemas.microsoft.com/office/drawing/2014/main" id="{C5F09389-6A8E-46D6-B5F4-A3C55FAE6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9" y="619125"/>
            <a:ext cx="5600006"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4E452EDE-FE2C-EE47-B4FE-D3835487C3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72580" y="614407"/>
            <a:ext cx="2886653" cy="5612938"/>
          </a:xfrm>
          <a:prstGeom prst="rect">
            <a:avLst/>
          </a:prstGeom>
        </p:spPr>
      </p:pic>
    </p:spTree>
    <p:extLst>
      <p:ext uri="{BB962C8B-B14F-4D97-AF65-F5344CB8AC3E}">
        <p14:creationId xmlns:p14="http://schemas.microsoft.com/office/powerpoint/2010/main" val="92825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45D9-148A-7449-AFD0-0BD50243C4AE}"/>
              </a:ext>
            </a:extLst>
          </p:cNvPr>
          <p:cNvSpPr>
            <a:spLocks noGrp="1"/>
          </p:cNvSpPr>
          <p:nvPr>
            <p:ph type="title"/>
          </p:nvPr>
        </p:nvSpPr>
        <p:spPr/>
        <p:txBody>
          <a:bodyPr/>
          <a:lstStyle/>
          <a:p>
            <a:r>
              <a:rPr lang="en-US" b="1" dirty="0"/>
              <a:t>Problem Statement</a:t>
            </a:r>
            <a:endParaRPr lang="en-US" dirty="0"/>
          </a:p>
        </p:txBody>
      </p:sp>
      <p:sp>
        <p:nvSpPr>
          <p:cNvPr id="3" name="Content Placeholder 2">
            <a:extLst>
              <a:ext uri="{FF2B5EF4-FFF2-40B4-BE49-F238E27FC236}">
                <a16:creationId xmlns:a16="http://schemas.microsoft.com/office/drawing/2014/main" id="{3060AFA2-B397-8249-8FF7-75197377592E}"/>
              </a:ext>
            </a:extLst>
          </p:cNvPr>
          <p:cNvSpPr>
            <a:spLocks noGrp="1"/>
          </p:cNvSpPr>
          <p:nvPr>
            <p:ph idx="1"/>
          </p:nvPr>
        </p:nvSpPr>
        <p:spPr/>
        <p:txBody>
          <a:bodyPr/>
          <a:lstStyle/>
          <a:p>
            <a:r>
              <a:rPr lang="en-US" dirty="0"/>
              <a:t>Over the past 50 years demographic and socioeconomic trends have drastically changed the United States</a:t>
            </a:r>
          </a:p>
          <a:p>
            <a:r>
              <a:rPr lang="en-US" dirty="0"/>
              <a:t>This has driven political change</a:t>
            </a:r>
          </a:p>
          <a:p>
            <a:r>
              <a:rPr lang="en-US" dirty="0"/>
              <a:t>These changes have upended the traditional political coalitions and has made political predictions more difficult (e.g. the 2016 election).</a:t>
            </a:r>
          </a:p>
          <a:p>
            <a:r>
              <a:rPr lang="en-US" dirty="0"/>
              <a:t>These changes are of particular importance to political campaigns</a:t>
            </a:r>
          </a:p>
          <a:p>
            <a:r>
              <a:rPr lang="en-US" dirty="0"/>
              <a:t>An improved prediction methodology will help political parties avoid wasting resources</a:t>
            </a:r>
          </a:p>
        </p:txBody>
      </p:sp>
    </p:spTree>
    <p:extLst>
      <p:ext uri="{BB962C8B-B14F-4D97-AF65-F5344CB8AC3E}">
        <p14:creationId xmlns:p14="http://schemas.microsoft.com/office/powerpoint/2010/main" val="342558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45D9-148A-7449-AFD0-0BD50243C4AE}"/>
              </a:ext>
            </a:extLst>
          </p:cNvPr>
          <p:cNvSpPr>
            <a:spLocks noGrp="1"/>
          </p:cNvSpPr>
          <p:nvPr>
            <p:ph type="title"/>
          </p:nvPr>
        </p:nvSpPr>
        <p:spPr/>
        <p:txBody>
          <a:bodyPr/>
          <a:lstStyle/>
          <a:p>
            <a:r>
              <a:rPr lang="en-US" b="1" dirty="0"/>
              <a:t>Data Description</a:t>
            </a:r>
            <a:endParaRPr lang="en-US" dirty="0"/>
          </a:p>
        </p:txBody>
      </p:sp>
      <p:sp>
        <p:nvSpPr>
          <p:cNvPr id="3" name="Content Placeholder 2">
            <a:extLst>
              <a:ext uri="{FF2B5EF4-FFF2-40B4-BE49-F238E27FC236}">
                <a16:creationId xmlns:a16="http://schemas.microsoft.com/office/drawing/2014/main" id="{3060AFA2-B397-8249-8FF7-75197377592E}"/>
              </a:ext>
            </a:extLst>
          </p:cNvPr>
          <p:cNvSpPr>
            <a:spLocks noGrp="1"/>
          </p:cNvSpPr>
          <p:nvPr>
            <p:ph idx="1"/>
          </p:nvPr>
        </p:nvSpPr>
        <p:spPr/>
        <p:txBody>
          <a:bodyPr/>
          <a:lstStyle/>
          <a:p>
            <a:r>
              <a:rPr lang="en-US" dirty="0"/>
              <a:t>The Census Bureau’s “My Congressional District” tool lets you browse (and download) demographic, socioeconomic, and business data corresponding to each of the country’s 435 congressional districts (plus D.C.). </a:t>
            </a:r>
          </a:p>
          <a:p>
            <a:r>
              <a:rPr lang="en-US" dirty="0"/>
              <a:t>Political scientist Ella Foster-Molina has compiled a historical dataset containing similar information for the period from 1972 to 2014.</a:t>
            </a:r>
          </a:p>
          <a:p>
            <a:r>
              <a:rPr lang="en-US" dirty="0"/>
              <a:t>This dataset also contains details about each district’s representatives – such as their personal characteristics, the committees they served on, and the number of bills they sponsored.</a:t>
            </a:r>
          </a:p>
        </p:txBody>
      </p:sp>
    </p:spTree>
    <p:extLst>
      <p:ext uri="{BB962C8B-B14F-4D97-AF65-F5344CB8AC3E}">
        <p14:creationId xmlns:p14="http://schemas.microsoft.com/office/powerpoint/2010/main" val="365365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45D9-148A-7449-AFD0-0BD50243C4AE}"/>
              </a:ext>
            </a:extLst>
          </p:cNvPr>
          <p:cNvSpPr>
            <a:spLocks noGrp="1"/>
          </p:cNvSpPr>
          <p:nvPr>
            <p:ph type="title"/>
          </p:nvPr>
        </p:nvSpPr>
        <p:spPr/>
        <p:txBody>
          <a:bodyPr/>
          <a:lstStyle/>
          <a:p>
            <a:r>
              <a:rPr lang="en-US" b="1" dirty="0"/>
              <a:t>Removing Irrelevant Data</a:t>
            </a:r>
            <a:endParaRPr lang="en-US" dirty="0"/>
          </a:p>
        </p:txBody>
      </p:sp>
      <p:sp>
        <p:nvSpPr>
          <p:cNvPr id="3" name="Content Placeholder 2">
            <a:extLst>
              <a:ext uri="{FF2B5EF4-FFF2-40B4-BE49-F238E27FC236}">
                <a16:creationId xmlns:a16="http://schemas.microsoft.com/office/drawing/2014/main" id="{3060AFA2-B397-8249-8FF7-75197377592E}"/>
              </a:ext>
            </a:extLst>
          </p:cNvPr>
          <p:cNvSpPr>
            <a:spLocks noGrp="1"/>
          </p:cNvSpPr>
          <p:nvPr>
            <p:ph idx="1"/>
          </p:nvPr>
        </p:nvSpPr>
        <p:spPr>
          <a:xfrm>
            <a:off x="581192" y="1900362"/>
            <a:ext cx="11029615" cy="4762831"/>
          </a:xfrm>
        </p:spPr>
        <p:txBody>
          <a:bodyPr>
            <a:normAutofit fontScale="92500" lnSpcReduction="20000"/>
          </a:bodyPr>
          <a:lstStyle/>
          <a:p>
            <a:r>
              <a:rPr lang="en-US" dirty="0"/>
              <a:t>Since the goal of our model is to predict district party affiliation from demographic and socioeconomic data, we removed all non-demographic and non-socioeconomic features.</a:t>
            </a:r>
          </a:p>
          <a:p>
            <a:r>
              <a:rPr lang="en-US" dirty="0">
                <a:solidFill>
                  <a:srgbClr val="000000"/>
                </a:solidFill>
                <a:latin typeface="Times New Roman" panose="02020603050405020304" pitchFamily="18" charset="0"/>
              </a:rPr>
              <a:t>After removing these irrelevant features, we are left with the following list of variables that will help us train and develop our model:</a:t>
            </a:r>
          </a:p>
          <a:p>
            <a:pPr lvl="1"/>
            <a:r>
              <a:rPr lang="en-US" b="1" dirty="0" err="1"/>
              <a:t>recentArrivalPrcnt</a:t>
            </a:r>
            <a:r>
              <a:rPr lang="en-US" dirty="0"/>
              <a:t>  - percent of the district that recently moved into the district from another county or state.</a:t>
            </a:r>
          </a:p>
          <a:p>
            <a:pPr lvl="1"/>
            <a:r>
              <a:rPr lang="en-US" b="1" dirty="0" err="1"/>
              <a:t>totalPopBirthPlace</a:t>
            </a:r>
            <a:r>
              <a:rPr lang="en-US" b="1" dirty="0"/>
              <a:t> </a:t>
            </a:r>
            <a:r>
              <a:rPr lang="en-US" dirty="0"/>
              <a:t>-</a:t>
            </a:r>
            <a:r>
              <a:rPr lang="en-US" b="1" dirty="0"/>
              <a:t> </a:t>
            </a:r>
            <a:r>
              <a:rPr lang="en-US" dirty="0"/>
              <a:t>total population used for measuring mobility and/or nativity.</a:t>
            </a:r>
          </a:p>
          <a:p>
            <a:pPr lvl="1"/>
            <a:r>
              <a:rPr lang="en-US" b="1" dirty="0" err="1"/>
              <a:t>prcntForiegnBorn</a:t>
            </a:r>
            <a:r>
              <a:rPr lang="en-US" dirty="0"/>
              <a:t> - percent of the district that was born in a foreign country.</a:t>
            </a:r>
          </a:p>
          <a:p>
            <a:pPr lvl="1"/>
            <a:r>
              <a:rPr lang="en-US" dirty="0"/>
              <a:t>10 socioeconomic features that include % of population earning below $10k, over $10k, over $15k, etc. all the way up to $200k.</a:t>
            </a:r>
          </a:p>
          <a:p>
            <a:pPr lvl="1"/>
            <a:r>
              <a:rPr lang="en-US" b="1" dirty="0" err="1"/>
              <a:t>prcntUnemp</a:t>
            </a:r>
            <a:r>
              <a:rPr lang="en-US" dirty="0"/>
              <a:t> - percent of the district’s population that is unemployed but still in the labor force.</a:t>
            </a:r>
          </a:p>
          <a:p>
            <a:pPr lvl="1"/>
            <a:r>
              <a:rPr lang="en-US" b="1" dirty="0" err="1"/>
              <a:t>prcntBA</a:t>
            </a:r>
            <a:r>
              <a:rPr lang="en-US" dirty="0"/>
              <a:t> - percent of the district with a bachelor’s degree or higher.</a:t>
            </a:r>
          </a:p>
          <a:p>
            <a:pPr lvl="1"/>
            <a:r>
              <a:rPr lang="en-US" b="1" dirty="0" err="1"/>
              <a:t>prcntHS</a:t>
            </a:r>
            <a:r>
              <a:rPr lang="en-US" dirty="0"/>
              <a:t> - percent of the district with a high school degree or higher.</a:t>
            </a:r>
          </a:p>
          <a:p>
            <a:pPr lvl="1"/>
            <a:r>
              <a:rPr lang="en-US" b="1" dirty="0" err="1"/>
              <a:t>prcntAsian</a:t>
            </a:r>
            <a:r>
              <a:rPr lang="en-US" dirty="0"/>
              <a:t> - percent of the district that is Asian.</a:t>
            </a:r>
          </a:p>
          <a:p>
            <a:pPr lvl="1"/>
            <a:r>
              <a:rPr lang="en-US" b="1" dirty="0" err="1"/>
              <a:t>prcntBlack</a:t>
            </a:r>
            <a:r>
              <a:rPr lang="en-US" dirty="0"/>
              <a:t> - percent of the district that is black, including black Hispanics.</a:t>
            </a:r>
          </a:p>
          <a:p>
            <a:pPr lvl="1"/>
            <a:r>
              <a:rPr lang="en-US" b="1" dirty="0" err="1"/>
              <a:t>prcntHisp</a:t>
            </a:r>
            <a:r>
              <a:rPr lang="en-US" dirty="0"/>
              <a:t> - percent of the district that is Hispanic, both white and black.</a:t>
            </a:r>
          </a:p>
          <a:p>
            <a:pPr lvl="1"/>
            <a:r>
              <a:rPr lang="en-US" b="1" dirty="0" err="1"/>
              <a:t>prcntWhiteAll</a:t>
            </a:r>
            <a:r>
              <a:rPr lang="en-US" dirty="0"/>
              <a:t> - percent of the district that is white, including whit Hispanics.</a:t>
            </a:r>
          </a:p>
          <a:p>
            <a:pPr lvl="1"/>
            <a:r>
              <a:rPr lang="en-US" b="1" dirty="0" err="1"/>
              <a:t>gini</a:t>
            </a:r>
            <a:r>
              <a:rPr lang="en-US" dirty="0"/>
              <a:t> - inequality index estimated from the percent of the population in each income bracket.</a:t>
            </a:r>
          </a:p>
        </p:txBody>
      </p:sp>
    </p:spTree>
    <p:extLst>
      <p:ext uri="{BB962C8B-B14F-4D97-AF65-F5344CB8AC3E}">
        <p14:creationId xmlns:p14="http://schemas.microsoft.com/office/powerpoint/2010/main" val="373394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Dealing with Missing Values</a:t>
            </a:r>
            <a:endParaRPr lang="en-US"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p:txBody>
          <a:bodyPr/>
          <a:lstStyle/>
          <a:p>
            <a:r>
              <a:rPr lang="en-US" dirty="0"/>
              <a:t>Once we removed irrelevant features from our dataset, there were very few rows that had any missing values. </a:t>
            </a:r>
          </a:p>
          <a:p>
            <a:r>
              <a:rPr lang="en-US" dirty="0"/>
              <a:t>Those rows that did have missing data were simply removed from the data.</a:t>
            </a:r>
          </a:p>
          <a:p>
            <a:pPr lvl="1"/>
            <a:r>
              <a:rPr lang="en-US" dirty="0"/>
              <a:t>The number of rows only declined from 9,312 to 9,298.</a:t>
            </a:r>
          </a:p>
        </p:txBody>
      </p:sp>
    </p:spTree>
    <p:extLst>
      <p:ext uri="{BB962C8B-B14F-4D97-AF65-F5344CB8AC3E}">
        <p14:creationId xmlns:p14="http://schemas.microsoft.com/office/powerpoint/2010/main" val="389518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dirty="0"/>
              <a:t>Processing Our Dependent Variable</a:t>
            </a:r>
            <a:endParaRPr lang="en-US"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892410"/>
            <a:ext cx="11029615" cy="4866199"/>
          </a:xfrm>
        </p:spPr>
        <p:txBody>
          <a:bodyPr>
            <a:normAutofit/>
          </a:bodyPr>
          <a:lstStyle/>
          <a:p>
            <a:r>
              <a:rPr lang="en-US" dirty="0"/>
              <a:t>The goal of our analysis is to predict – given the fundamental features of the district in question – whether that district will vote Democrat or Republican.</a:t>
            </a:r>
          </a:p>
          <a:p>
            <a:r>
              <a:rPr lang="en-US" dirty="0"/>
              <a:t>This binary type of classification lends itself well to Logistic Regression.</a:t>
            </a:r>
          </a:p>
          <a:p>
            <a:r>
              <a:rPr lang="en-US" dirty="0"/>
              <a:t>In logistic regression, the probabilities describing the possible outcomes of a single trial are modeled using the log-odds (i.e. the logarithm of the odds) for values labeled “1”, using a linear combination of one or more independent variables (i.e. our independent variables). </a:t>
            </a:r>
          </a:p>
          <a:p>
            <a:r>
              <a:rPr lang="en-US" dirty="0"/>
              <a:t>Logistic regression uses a common "S" (or “sigmoid”) curve to model a binary dependent variable. The resulting probability of the value labeled "1" can vary between 0 and 1, with the model rounding these values to determine categorization.</a:t>
            </a:r>
          </a:p>
          <a:p>
            <a:r>
              <a:rPr lang="en-US" dirty="0"/>
              <a:t>As such, our dependent variable must be converted to a numerical binary – represented by either a 0 (for Republican) or 1 (for Democrat). </a:t>
            </a:r>
          </a:p>
          <a:p>
            <a:r>
              <a:rPr lang="en-US" dirty="0"/>
              <a:t>We can accomplish this by applying one-hot encoding, a process by which we convert text-based features into numerical, binary values – represented as “1” or “0” – “True” or “False”.</a:t>
            </a:r>
          </a:p>
        </p:txBody>
      </p:sp>
    </p:spTree>
    <p:extLst>
      <p:ext uri="{BB962C8B-B14F-4D97-AF65-F5344CB8AC3E}">
        <p14:creationId xmlns:p14="http://schemas.microsoft.com/office/powerpoint/2010/main" val="321200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7DFC-E491-9A4B-B0DD-C3B7FC48508E}"/>
              </a:ext>
            </a:extLst>
          </p:cNvPr>
          <p:cNvSpPr>
            <a:spLocks noGrp="1"/>
          </p:cNvSpPr>
          <p:nvPr>
            <p:ph type="title"/>
          </p:nvPr>
        </p:nvSpPr>
        <p:spPr/>
        <p:txBody>
          <a:bodyPr/>
          <a:lstStyle/>
          <a:p>
            <a:r>
              <a:rPr lang="en-US" b="1" dirty="0"/>
              <a:t>PART Ii: Exploratory Data Analysis</a:t>
            </a:r>
            <a:r>
              <a:rPr lang="en-US" dirty="0"/>
              <a:t> </a:t>
            </a:r>
          </a:p>
        </p:txBody>
      </p:sp>
      <p:sp>
        <p:nvSpPr>
          <p:cNvPr id="3" name="Text Placeholder 2">
            <a:extLst>
              <a:ext uri="{FF2B5EF4-FFF2-40B4-BE49-F238E27FC236}">
                <a16:creationId xmlns:a16="http://schemas.microsoft.com/office/drawing/2014/main" id="{DD894604-C1F8-2F49-9AF6-4DFFCBEA47F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750375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0</TotalTime>
  <Words>3437</Words>
  <Application>Microsoft Macintosh PowerPoint</Application>
  <PresentationFormat>Widescreen</PresentationFormat>
  <Paragraphs>249</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Gill Sans MT</vt:lpstr>
      <vt:lpstr>Times New Roman</vt:lpstr>
      <vt:lpstr>Wingdings 2</vt:lpstr>
      <vt:lpstr>Dividend</vt:lpstr>
      <vt:lpstr>Capstone 1</vt:lpstr>
      <vt:lpstr>PowerPoint Presentation</vt:lpstr>
      <vt:lpstr>PART I: DATA WRANGLING</vt:lpstr>
      <vt:lpstr>Problem Statement</vt:lpstr>
      <vt:lpstr>Data Description</vt:lpstr>
      <vt:lpstr>Removing Irrelevant Data</vt:lpstr>
      <vt:lpstr>Dealing with Missing Values</vt:lpstr>
      <vt:lpstr>Processing Our Dependent Variable</vt:lpstr>
      <vt:lpstr>PART Ii: Exploratory Data Analysis </vt:lpstr>
      <vt:lpstr>Graphical Analysis</vt:lpstr>
      <vt:lpstr>Initial findings</vt:lpstr>
      <vt:lpstr>Variable Significance</vt:lpstr>
      <vt:lpstr>Feature Correlation</vt:lpstr>
      <vt:lpstr>PART Iii: the model</vt:lpstr>
      <vt:lpstr>Prepping the Data </vt:lpstr>
      <vt:lpstr>Tuning the Hyperparameters</vt:lpstr>
      <vt:lpstr>Selecting the Solver</vt:lpstr>
      <vt:lpstr>Selecting the Solver (cont.)</vt:lpstr>
      <vt:lpstr>Selecting the Solver (cont.)</vt:lpstr>
      <vt:lpstr>PART IV: Analyzing the results</vt:lpstr>
      <vt:lpstr>Analyzing District Probabilities Over Time</vt:lpstr>
      <vt:lpstr>Analyzing District Probabilities Over Time (Cont.)</vt:lpstr>
      <vt:lpstr>Plotting the Probability Distribution</vt:lpstr>
      <vt:lpstr>Using K-Means to Categorize District Probabilities</vt:lpstr>
      <vt:lpstr>Using K-Means to Categorize District Probabilities (Cont.)</vt:lpstr>
      <vt:lpstr>Analyzing the Clusters</vt:lpstr>
      <vt:lpstr>Analyzing Swing District Trends</vt:lpstr>
      <vt:lpstr>Analyzing National Trends</vt:lpstr>
      <vt:lpstr>Analyzing National Trends (cont.)</vt:lpstr>
      <vt:lpstr>Analyzing National Trends (cont.)</vt:lpstr>
      <vt:lpstr>Analyzing National Trends (cont.)</vt:lpstr>
      <vt:lpstr>Analyzing National Trends (cont.)</vt:lpstr>
      <vt:lpstr>PART V: Conclusions</vt:lpstr>
      <vt:lpstr>Redistricting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dc:title>
  <dc:creator>Ryne Schultz</dc:creator>
  <cp:lastModifiedBy>Ryne Schultz</cp:lastModifiedBy>
  <cp:revision>1</cp:revision>
  <dcterms:created xsi:type="dcterms:W3CDTF">2019-03-13T16:12:54Z</dcterms:created>
  <dcterms:modified xsi:type="dcterms:W3CDTF">2019-03-13T16:13:04Z</dcterms:modified>
</cp:coreProperties>
</file>