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ne Schultz" userId="9e75b9ce70ee06c1" providerId="LiveId" clId="{7F4B65B1-F601-B145-A719-CA9D4B9843E0}"/>
    <pc:docChg chg="modSld">
      <pc:chgData name="Ryne Schultz" userId="9e75b9ce70ee06c1" providerId="LiveId" clId="{7F4B65B1-F601-B145-A719-CA9D4B9843E0}" dt="2019-01-09T13:46:44.549" v="3" actId="20577"/>
      <pc:docMkLst>
        <pc:docMk/>
      </pc:docMkLst>
      <pc:sldChg chg="modSp">
        <pc:chgData name="Ryne Schultz" userId="9e75b9ce70ee06c1" providerId="LiveId" clId="{7F4B65B1-F601-B145-A719-CA9D4B9843E0}" dt="2019-01-09T13:46:44.549" v="3" actId="20577"/>
        <pc:sldMkLst>
          <pc:docMk/>
          <pc:sldMk cId="0" sldId="258"/>
        </pc:sldMkLst>
        <pc:spChg chg="mod">
          <ac:chgData name="Ryne Schultz" userId="9e75b9ce70ee06c1" providerId="LiveId" clId="{7F4B65B1-F601-B145-A719-CA9D4B9843E0}" dt="2019-01-09T13:46:44.549" v="3" actId="20577"/>
          <ac:spMkLst>
            <pc:docMk/>
            <pc:sldMk cId="0" sldId="258"/>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82b71546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82b7154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82b71546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82b7154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82b71546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82b71546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82b71546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82b71546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82b71546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82b71546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82b71546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82b71546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82b71546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82b71546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82b71546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82b71546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82b71546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82b71546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82b71546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82b71546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82b71546e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82b71546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82b71546e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82b71546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82b71546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82b7154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82b71546e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82b71546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82b71546e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82b71546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82b71546e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82b71546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82b71546e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82b71546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82b71546e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82b71546e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82b71546e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82b71546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61216a94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61216a9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82b7154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82b715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82b71546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82b71546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82b71546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82b7154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fivethirtyeight/2016-election-polls#presidential_polls.csv"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2016 Presidential Election Model</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Updated Election Model Walkthrough &amp; Discussion - Senior Meeting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100 Poll Moving Average</a:t>
            </a:r>
            <a:endParaRPr/>
          </a:p>
        </p:txBody>
      </p:sp>
      <p:pic>
        <p:nvPicPr>
          <p:cNvPr id="199" name="Google Shape;199;p22"/>
          <p:cNvPicPr preferRelativeResize="0"/>
          <p:nvPr/>
        </p:nvPicPr>
        <p:blipFill>
          <a:blip r:embed="rId3">
            <a:alphaModFix/>
          </a:blip>
          <a:stretch>
            <a:fillRect/>
          </a:stretch>
        </p:blipFill>
        <p:spPr>
          <a:xfrm>
            <a:off x="1476364" y="1017800"/>
            <a:ext cx="6191273" cy="3820900"/>
          </a:xfrm>
          <a:prstGeom prst="rect">
            <a:avLst/>
          </a:prstGeom>
          <a:noFill/>
          <a:ln>
            <a:noFill/>
          </a:ln>
        </p:spPr>
      </p:pic>
      <p:cxnSp>
        <p:nvCxnSpPr>
          <p:cNvPr id="200" name="Google Shape;200;p22"/>
          <p:cNvCxnSpPr/>
          <p:nvPr/>
        </p:nvCxnSpPr>
        <p:spPr>
          <a:xfrm>
            <a:off x="2927300" y="1774325"/>
            <a:ext cx="4391100" cy="372900"/>
          </a:xfrm>
          <a:prstGeom prst="straightConnector1">
            <a:avLst/>
          </a:prstGeom>
          <a:noFill/>
          <a:ln w="9525" cap="flat" cmpd="sng">
            <a:solidFill>
              <a:schemeClr val="dk2"/>
            </a:solidFill>
            <a:prstDash val="solid"/>
            <a:round/>
            <a:headEnd type="none" w="med" len="med"/>
            <a:tailEnd type="triangle" w="med" len="med"/>
          </a:ln>
        </p:spPr>
      </p:cxnSp>
      <p:cxnSp>
        <p:nvCxnSpPr>
          <p:cNvPr id="201" name="Google Shape;201;p22"/>
          <p:cNvCxnSpPr/>
          <p:nvPr/>
        </p:nvCxnSpPr>
        <p:spPr>
          <a:xfrm rot="10800000" flipH="1">
            <a:off x="3293225" y="2554450"/>
            <a:ext cx="4107900" cy="1456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Clinton’s 100 Poll Margin Moving Average</a:t>
            </a:r>
            <a:endParaRPr/>
          </a:p>
        </p:txBody>
      </p:sp>
      <p:pic>
        <p:nvPicPr>
          <p:cNvPr id="207" name="Google Shape;207;p23"/>
          <p:cNvPicPr preferRelativeResize="0"/>
          <p:nvPr/>
        </p:nvPicPr>
        <p:blipFill>
          <a:blip r:embed="rId3">
            <a:alphaModFix/>
          </a:blip>
          <a:stretch>
            <a:fillRect/>
          </a:stretch>
        </p:blipFill>
        <p:spPr>
          <a:xfrm>
            <a:off x="1476364" y="1094000"/>
            <a:ext cx="6191273" cy="3820900"/>
          </a:xfrm>
          <a:prstGeom prst="rect">
            <a:avLst/>
          </a:prstGeom>
          <a:noFill/>
          <a:ln>
            <a:noFill/>
          </a:ln>
        </p:spPr>
      </p:pic>
      <p:cxnSp>
        <p:nvCxnSpPr>
          <p:cNvPr id="208" name="Google Shape;208;p23"/>
          <p:cNvCxnSpPr/>
          <p:nvPr/>
        </p:nvCxnSpPr>
        <p:spPr>
          <a:xfrm>
            <a:off x="5108975" y="3597000"/>
            <a:ext cx="690300" cy="552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Clustering</a:t>
            </a:r>
            <a:endParaRPr/>
          </a:p>
        </p:txBody>
      </p:sp>
      <p:sp>
        <p:nvSpPr>
          <p:cNvPr id="214" name="Google Shape;214;p24"/>
          <p:cNvSpPr txBox="1">
            <a:spLocks noGrp="1"/>
          </p:cNvSpPr>
          <p:nvPr>
            <p:ph type="body" idx="4294967295"/>
          </p:nvPr>
        </p:nvSpPr>
        <p:spPr>
          <a:xfrm>
            <a:off x="311700" y="1017800"/>
            <a:ext cx="8520600" cy="3425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000"/>
              </a:spcBef>
              <a:spcAft>
                <a:spcPts val="0"/>
              </a:spcAft>
              <a:buSzPts val="1600"/>
              <a:buChar char="●"/>
            </a:pPr>
            <a:r>
              <a:rPr lang="en" sz="1600">
                <a:solidFill>
                  <a:srgbClr val="424242"/>
                </a:solidFill>
              </a:rPr>
              <a:t>K-means clustering attempts to divide data into k number of discrete groups and is highly effective at uncovering underlying data patterns.</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The k-means clustering algorithm works by: </a:t>
            </a:r>
            <a:endParaRPr sz="1600">
              <a:solidFill>
                <a:srgbClr val="424242"/>
              </a:solidFill>
            </a:endParaRPr>
          </a:p>
          <a:p>
            <a:pPr marL="457200" lvl="0" indent="-304800" algn="l" rtl="0">
              <a:lnSpc>
                <a:spcPct val="150000"/>
              </a:lnSpc>
              <a:spcBef>
                <a:spcPts val="1000"/>
              </a:spcBef>
              <a:spcAft>
                <a:spcPts val="0"/>
              </a:spcAft>
              <a:buClr>
                <a:srgbClr val="424242"/>
              </a:buClr>
              <a:buSzPts val="1200"/>
              <a:buAutoNum type="arabicPeriod"/>
            </a:pPr>
            <a:r>
              <a:rPr lang="en" sz="1200">
                <a:solidFill>
                  <a:srgbClr val="424242"/>
                </a:solidFill>
              </a:rPr>
              <a:t>Splitting data into </a:t>
            </a:r>
            <a:r>
              <a:rPr lang="en" sz="1200" i="1">
                <a:solidFill>
                  <a:srgbClr val="424242"/>
                </a:solidFill>
              </a:rPr>
              <a:t>k</a:t>
            </a:r>
            <a:r>
              <a:rPr lang="en" sz="1200">
                <a:solidFill>
                  <a:srgbClr val="424242"/>
                </a:solidFill>
              </a:rPr>
              <a:t> number of clusters by initially randomly assigning a category or class to each data point.</a:t>
            </a:r>
            <a:endParaRPr sz="1200">
              <a:solidFill>
                <a:srgbClr val="424242"/>
              </a:solidFill>
            </a:endParaRPr>
          </a:p>
          <a:p>
            <a:pPr marL="457200" lvl="0" indent="-304800" algn="l" rtl="0">
              <a:lnSpc>
                <a:spcPct val="150000"/>
              </a:lnSpc>
              <a:spcBef>
                <a:spcPts val="0"/>
              </a:spcBef>
              <a:spcAft>
                <a:spcPts val="0"/>
              </a:spcAft>
              <a:buClr>
                <a:srgbClr val="424242"/>
              </a:buClr>
              <a:buSzPts val="1200"/>
              <a:buAutoNum type="arabicPeriod"/>
            </a:pPr>
            <a:r>
              <a:rPr lang="en" sz="1200">
                <a:solidFill>
                  <a:srgbClr val="424242"/>
                </a:solidFill>
              </a:rPr>
              <a:t>Finding the </a:t>
            </a:r>
            <a:r>
              <a:rPr lang="en" sz="1200" i="1">
                <a:solidFill>
                  <a:srgbClr val="424242"/>
                </a:solidFill>
              </a:rPr>
              <a:t>k</a:t>
            </a:r>
            <a:r>
              <a:rPr lang="en" sz="1200">
                <a:solidFill>
                  <a:srgbClr val="424242"/>
                </a:solidFill>
              </a:rPr>
              <a:t> number of Centroids - i.e. the points of central tendency (or mean value) for each category or class of data points.</a:t>
            </a:r>
            <a:endParaRPr sz="1200">
              <a:solidFill>
                <a:srgbClr val="424242"/>
              </a:solidFill>
            </a:endParaRPr>
          </a:p>
          <a:p>
            <a:pPr marL="457200" lvl="0" indent="-304800" algn="l" rtl="0">
              <a:lnSpc>
                <a:spcPct val="150000"/>
              </a:lnSpc>
              <a:spcBef>
                <a:spcPts val="0"/>
              </a:spcBef>
              <a:spcAft>
                <a:spcPts val="0"/>
              </a:spcAft>
              <a:buClr>
                <a:srgbClr val="424242"/>
              </a:buClr>
              <a:buSzPts val="1200"/>
              <a:buAutoNum type="arabicPeriod"/>
            </a:pPr>
            <a:r>
              <a:rPr lang="en" sz="1200">
                <a:solidFill>
                  <a:srgbClr val="424242"/>
                </a:solidFill>
              </a:rPr>
              <a:t>Reassigning the points according to their nearest centroid by calculating their Euclidean distances.</a:t>
            </a:r>
            <a:endParaRPr sz="1200">
              <a:solidFill>
                <a:srgbClr val="424242"/>
              </a:solidFill>
            </a:endParaRPr>
          </a:p>
          <a:p>
            <a:pPr marL="457200" lvl="0" indent="-304800" algn="l" rtl="0">
              <a:lnSpc>
                <a:spcPct val="150000"/>
              </a:lnSpc>
              <a:spcBef>
                <a:spcPts val="0"/>
              </a:spcBef>
              <a:spcAft>
                <a:spcPts val="0"/>
              </a:spcAft>
              <a:buClr>
                <a:srgbClr val="424242"/>
              </a:buClr>
              <a:buSzPts val="1200"/>
              <a:buAutoNum type="arabicPeriod"/>
            </a:pPr>
            <a:r>
              <a:rPr lang="en" sz="1200">
                <a:solidFill>
                  <a:srgbClr val="424242"/>
                </a:solidFill>
              </a:rPr>
              <a:t>Recalculating the centroids.</a:t>
            </a:r>
            <a:endParaRPr sz="1200">
              <a:solidFill>
                <a:srgbClr val="424242"/>
              </a:solidFill>
            </a:endParaRPr>
          </a:p>
          <a:p>
            <a:pPr marL="457200" lvl="0" indent="-304800" algn="l" rtl="0">
              <a:lnSpc>
                <a:spcPct val="150000"/>
              </a:lnSpc>
              <a:spcBef>
                <a:spcPts val="0"/>
              </a:spcBef>
              <a:spcAft>
                <a:spcPts val="0"/>
              </a:spcAft>
              <a:buClr>
                <a:srgbClr val="424242"/>
              </a:buClr>
              <a:buSzPts val="1200"/>
              <a:buAutoNum type="arabicPeriod"/>
            </a:pPr>
            <a:r>
              <a:rPr lang="en" sz="1200">
                <a:solidFill>
                  <a:srgbClr val="424242"/>
                </a:solidFill>
              </a:rPr>
              <a:t>Repeating steps 3 and 4 until the centroids no longer change and all the data points have been successfully classified.</a:t>
            </a:r>
            <a:endParaRPr sz="1200">
              <a:solidFill>
                <a:srgbClr val="424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 Plot</a:t>
            </a:r>
            <a:endParaRPr/>
          </a:p>
        </p:txBody>
      </p:sp>
      <p:pic>
        <p:nvPicPr>
          <p:cNvPr id="220" name="Google Shape;220;p25"/>
          <p:cNvPicPr preferRelativeResize="0"/>
          <p:nvPr/>
        </p:nvPicPr>
        <p:blipFill>
          <a:blip r:embed="rId3">
            <a:alphaModFix/>
          </a:blip>
          <a:stretch>
            <a:fillRect/>
          </a:stretch>
        </p:blipFill>
        <p:spPr>
          <a:xfrm>
            <a:off x="1476364" y="1017800"/>
            <a:ext cx="6191273" cy="3820900"/>
          </a:xfrm>
          <a:prstGeom prst="rect">
            <a:avLst/>
          </a:prstGeom>
          <a:noFill/>
          <a:ln>
            <a:noFill/>
          </a:ln>
        </p:spPr>
      </p:pic>
      <p:cxnSp>
        <p:nvCxnSpPr>
          <p:cNvPr id="221" name="Google Shape;221;p25"/>
          <p:cNvCxnSpPr/>
          <p:nvPr/>
        </p:nvCxnSpPr>
        <p:spPr>
          <a:xfrm rot="10800000" flipH="1">
            <a:off x="2354100" y="3415850"/>
            <a:ext cx="614700" cy="46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311700" y="103550"/>
            <a:ext cx="3669900" cy="52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Results (</a:t>
            </a:r>
            <a:r>
              <a:rPr lang="en" i="1"/>
              <a:t>k</a:t>
            </a:r>
            <a:r>
              <a:rPr lang="en"/>
              <a:t> = 3)</a:t>
            </a:r>
            <a:endParaRPr/>
          </a:p>
        </p:txBody>
      </p:sp>
      <p:sp>
        <p:nvSpPr>
          <p:cNvPr id="227" name="Google Shape;227;p26"/>
          <p:cNvSpPr txBox="1">
            <a:spLocks noGrp="1"/>
          </p:cNvSpPr>
          <p:nvPr>
            <p:ph type="body" idx="1"/>
          </p:nvPr>
        </p:nvSpPr>
        <p:spPr>
          <a:xfrm>
            <a:off x="311700" y="551404"/>
            <a:ext cx="2808000" cy="31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a:t>Solidly Democratic States (Electoral Votes)</a:t>
            </a:r>
            <a:endParaRPr sz="1000" b="1"/>
          </a:p>
          <a:p>
            <a:pPr marL="457200" lvl="0" indent="-282575" algn="l" rtl="0">
              <a:spcBef>
                <a:spcPts val="1600"/>
              </a:spcBef>
              <a:spcAft>
                <a:spcPts val="0"/>
              </a:spcAft>
              <a:buSzPts val="850"/>
              <a:buAutoNum type="arabicPeriod"/>
            </a:pPr>
            <a:r>
              <a:rPr lang="en" sz="850"/>
              <a:t>California (55)</a:t>
            </a:r>
            <a:endParaRPr sz="850"/>
          </a:p>
          <a:p>
            <a:pPr marL="457200" lvl="0" indent="-282575" algn="l" rtl="0">
              <a:spcBef>
                <a:spcPts val="0"/>
              </a:spcBef>
              <a:spcAft>
                <a:spcPts val="0"/>
              </a:spcAft>
              <a:buSzPts val="850"/>
              <a:buAutoNum type="arabicPeriod"/>
            </a:pPr>
            <a:r>
              <a:rPr lang="en" sz="850"/>
              <a:t>Colorado (9)</a:t>
            </a:r>
            <a:endParaRPr sz="850"/>
          </a:p>
          <a:p>
            <a:pPr marL="457200" lvl="0" indent="-282575" algn="l" rtl="0">
              <a:spcBef>
                <a:spcPts val="0"/>
              </a:spcBef>
              <a:spcAft>
                <a:spcPts val="0"/>
              </a:spcAft>
              <a:buSzPts val="850"/>
              <a:buAutoNum type="arabicPeriod"/>
            </a:pPr>
            <a:r>
              <a:rPr lang="en" sz="850"/>
              <a:t>Connecticut (7)</a:t>
            </a:r>
            <a:endParaRPr sz="850"/>
          </a:p>
          <a:p>
            <a:pPr marL="457200" lvl="0" indent="-282575" algn="l" rtl="0">
              <a:spcBef>
                <a:spcPts val="0"/>
              </a:spcBef>
              <a:spcAft>
                <a:spcPts val="0"/>
              </a:spcAft>
              <a:buSzPts val="850"/>
              <a:buAutoNum type="arabicPeriod"/>
            </a:pPr>
            <a:r>
              <a:rPr lang="en" sz="850"/>
              <a:t>Delaware (3)</a:t>
            </a:r>
            <a:endParaRPr sz="850"/>
          </a:p>
          <a:p>
            <a:pPr marL="457200" lvl="0" indent="-282575" algn="l" rtl="0">
              <a:spcBef>
                <a:spcPts val="0"/>
              </a:spcBef>
              <a:spcAft>
                <a:spcPts val="0"/>
              </a:spcAft>
              <a:buSzPts val="850"/>
              <a:buAutoNum type="arabicPeriod"/>
            </a:pPr>
            <a:r>
              <a:rPr lang="en" sz="850"/>
              <a:t>District of Columbia (3)</a:t>
            </a:r>
            <a:endParaRPr sz="850"/>
          </a:p>
          <a:p>
            <a:pPr marL="457200" lvl="0" indent="-282575" algn="l" rtl="0">
              <a:spcBef>
                <a:spcPts val="0"/>
              </a:spcBef>
              <a:spcAft>
                <a:spcPts val="0"/>
              </a:spcAft>
              <a:buSzPts val="850"/>
              <a:buAutoNum type="arabicPeriod"/>
            </a:pPr>
            <a:r>
              <a:rPr lang="en" sz="850"/>
              <a:t>Hawaii (4)</a:t>
            </a:r>
            <a:endParaRPr sz="850"/>
          </a:p>
          <a:p>
            <a:pPr marL="457200" lvl="0" indent="-282575" algn="l" rtl="0">
              <a:spcBef>
                <a:spcPts val="0"/>
              </a:spcBef>
              <a:spcAft>
                <a:spcPts val="0"/>
              </a:spcAft>
              <a:buSzPts val="850"/>
              <a:buAutoNum type="arabicPeriod"/>
            </a:pPr>
            <a:r>
              <a:rPr lang="en" sz="850"/>
              <a:t>Illinois (20)</a:t>
            </a:r>
            <a:endParaRPr sz="850"/>
          </a:p>
          <a:p>
            <a:pPr marL="457200" lvl="0" indent="-282575" algn="l" rtl="0">
              <a:spcBef>
                <a:spcPts val="0"/>
              </a:spcBef>
              <a:spcAft>
                <a:spcPts val="0"/>
              </a:spcAft>
              <a:buSzPts val="850"/>
              <a:buAutoNum type="arabicPeriod"/>
            </a:pPr>
            <a:r>
              <a:rPr lang="en" sz="850"/>
              <a:t>Maine (4)</a:t>
            </a:r>
            <a:endParaRPr sz="850"/>
          </a:p>
          <a:p>
            <a:pPr marL="457200" lvl="0" indent="-282575" algn="l" rtl="0">
              <a:spcBef>
                <a:spcPts val="0"/>
              </a:spcBef>
              <a:spcAft>
                <a:spcPts val="0"/>
              </a:spcAft>
              <a:buSzPts val="850"/>
              <a:buAutoNum type="arabicPeriod"/>
            </a:pPr>
            <a:r>
              <a:rPr lang="en" sz="850"/>
              <a:t>Maryland (10)</a:t>
            </a:r>
            <a:endParaRPr sz="850"/>
          </a:p>
          <a:p>
            <a:pPr marL="457200" lvl="0" indent="-282575" algn="l" rtl="0">
              <a:spcBef>
                <a:spcPts val="0"/>
              </a:spcBef>
              <a:spcAft>
                <a:spcPts val="0"/>
              </a:spcAft>
              <a:buSzPts val="850"/>
              <a:buAutoNum type="arabicPeriod"/>
            </a:pPr>
            <a:r>
              <a:rPr lang="en" sz="850"/>
              <a:t>Massachusetts (11)</a:t>
            </a:r>
            <a:endParaRPr sz="850"/>
          </a:p>
          <a:p>
            <a:pPr marL="457200" lvl="0" indent="-282575" algn="l" rtl="0">
              <a:spcBef>
                <a:spcPts val="0"/>
              </a:spcBef>
              <a:spcAft>
                <a:spcPts val="0"/>
              </a:spcAft>
              <a:buSzPts val="850"/>
              <a:buAutoNum type="arabicPeriod"/>
            </a:pPr>
            <a:r>
              <a:rPr lang="en" sz="850"/>
              <a:t>Michigan (16)</a:t>
            </a:r>
            <a:endParaRPr sz="850"/>
          </a:p>
          <a:p>
            <a:pPr marL="457200" lvl="0" indent="-282575" algn="l" rtl="0">
              <a:spcBef>
                <a:spcPts val="0"/>
              </a:spcBef>
              <a:spcAft>
                <a:spcPts val="0"/>
              </a:spcAft>
              <a:buSzPts val="850"/>
              <a:buAutoNum type="arabicPeriod"/>
            </a:pPr>
            <a:r>
              <a:rPr lang="en" sz="850"/>
              <a:t>Minnesota (10)</a:t>
            </a:r>
            <a:endParaRPr sz="850"/>
          </a:p>
          <a:p>
            <a:pPr marL="457200" lvl="0" indent="-282575" algn="l" rtl="0">
              <a:spcBef>
                <a:spcPts val="0"/>
              </a:spcBef>
              <a:spcAft>
                <a:spcPts val="0"/>
              </a:spcAft>
              <a:buSzPts val="850"/>
              <a:buAutoNum type="arabicPeriod"/>
            </a:pPr>
            <a:r>
              <a:rPr lang="en" sz="850"/>
              <a:t>New Hampshire (4)</a:t>
            </a:r>
            <a:endParaRPr sz="850"/>
          </a:p>
          <a:p>
            <a:pPr marL="457200" lvl="0" indent="-282575" algn="l" rtl="0">
              <a:spcBef>
                <a:spcPts val="0"/>
              </a:spcBef>
              <a:spcAft>
                <a:spcPts val="0"/>
              </a:spcAft>
              <a:buSzPts val="850"/>
              <a:buAutoNum type="arabicPeriod"/>
            </a:pPr>
            <a:r>
              <a:rPr lang="en" sz="850"/>
              <a:t>New Jersey (14)</a:t>
            </a:r>
            <a:endParaRPr sz="850"/>
          </a:p>
          <a:p>
            <a:pPr marL="457200" lvl="0" indent="-282575" algn="l" rtl="0">
              <a:spcBef>
                <a:spcPts val="0"/>
              </a:spcBef>
              <a:spcAft>
                <a:spcPts val="0"/>
              </a:spcAft>
              <a:buSzPts val="850"/>
              <a:buAutoNum type="arabicPeriod"/>
            </a:pPr>
            <a:r>
              <a:rPr lang="en" sz="850"/>
              <a:t>New Mexico (5)</a:t>
            </a:r>
            <a:endParaRPr sz="850"/>
          </a:p>
          <a:p>
            <a:pPr marL="457200" lvl="0" indent="-282575" algn="l" rtl="0">
              <a:spcBef>
                <a:spcPts val="0"/>
              </a:spcBef>
              <a:spcAft>
                <a:spcPts val="0"/>
              </a:spcAft>
              <a:buSzPts val="850"/>
              <a:buAutoNum type="arabicPeriod"/>
            </a:pPr>
            <a:r>
              <a:rPr lang="en" sz="850"/>
              <a:t>New York (29)</a:t>
            </a:r>
            <a:endParaRPr sz="850"/>
          </a:p>
          <a:p>
            <a:pPr marL="457200" lvl="0" indent="-282575" algn="l" rtl="0">
              <a:spcBef>
                <a:spcPts val="0"/>
              </a:spcBef>
              <a:spcAft>
                <a:spcPts val="0"/>
              </a:spcAft>
              <a:buSzPts val="850"/>
              <a:buAutoNum type="arabicPeriod"/>
            </a:pPr>
            <a:r>
              <a:rPr lang="en" sz="850"/>
              <a:t>Oregon (7)</a:t>
            </a:r>
            <a:endParaRPr sz="850"/>
          </a:p>
          <a:p>
            <a:pPr marL="457200" lvl="0" indent="-282575" algn="l" rtl="0">
              <a:spcBef>
                <a:spcPts val="0"/>
              </a:spcBef>
              <a:spcAft>
                <a:spcPts val="0"/>
              </a:spcAft>
              <a:buSzPts val="850"/>
              <a:buAutoNum type="arabicPeriod"/>
            </a:pPr>
            <a:r>
              <a:rPr lang="en" sz="850"/>
              <a:t>Pennsylvania (20)</a:t>
            </a:r>
            <a:endParaRPr sz="850"/>
          </a:p>
          <a:p>
            <a:pPr marL="457200" lvl="0" indent="-282575" algn="l" rtl="0">
              <a:spcBef>
                <a:spcPts val="0"/>
              </a:spcBef>
              <a:spcAft>
                <a:spcPts val="0"/>
              </a:spcAft>
              <a:buSzPts val="850"/>
              <a:buAutoNum type="arabicPeriod"/>
            </a:pPr>
            <a:r>
              <a:rPr lang="en" sz="850"/>
              <a:t>Rhode Island (4)</a:t>
            </a:r>
            <a:endParaRPr sz="850"/>
          </a:p>
          <a:p>
            <a:pPr marL="457200" lvl="0" indent="-282575" algn="l" rtl="0">
              <a:spcBef>
                <a:spcPts val="0"/>
              </a:spcBef>
              <a:spcAft>
                <a:spcPts val="0"/>
              </a:spcAft>
              <a:buSzPts val="850"/>
              <a:buAutoNum type="arabicPeriod"/>
            </a:pPr>
            <a:r>
              <a:rPr lang="en" sz="850"/>
              <a:t>Vermont (3)</a:t>
            </a:r>
            <a:endParaRPr sz="850"/>
          </a:p>
          <a:p>
            <a:pPr marL="457200" lvl="0" indent="-282575" algn="l" rtl="0">
              <a:spcBef>
                <a:spcPts val="0"/>
              </a:spcBef>
              <a:spcAft>
                <a:spcPts val="0"/>
              </a:spcAft>
              <a:buSzPts val="850"/>
              <a:buAutoNum type="arabicPeriod"/>
            </a:pPr>
            <a:r>
              <a:rPr lang="en" sz="850"/>
              <a:t>Virginia (13)</a:t>
            </a:r>
            <a:endParaRPr sz="850"/>
          </a:p>
          <a:p>
            <a:pPr marL="457200" lvl="0" indent="-282575" algn="l" rtl="0">
              <a:spcBef>
                <a:spcPts val="0"/>
              </a:spcBef>
              <a:spcAft>
                <a:spcPts val="0"/>
              </a:spcAft>
              <a:buSzPts val="850"/>
              <a:buAutoNum type="arabicPeriod"/>
            </a:pPr>
            <a:r>
              <a:rPr lang="en" sz="850"/>
              <a:t>Washington (12)</a:t>
            </a:r>
            <a:endParaRPr sz="850"/>
          </a:p>
          <a:p>
            <a:pPr marL="457200" lvl="0" indent="-282575" algn="l" rtl="0">
              <a:spcBef>
                <a:spcPts val="0"/>
              </a:spcBef>
              <a:spcAft>
                <a:spcPts val="0"/>
              </a:spcAft>
              <a:buSzPts val="850"/>
              <a:buAutoNum type="arabicPeriod"/>
            </a:pPr>
            <a:r>
              <a:rPr lang="en" sz="850"/>
              <a:t>Wisconsin (10)</a:t>
            </a:r>
            <a:endParaRPr sz="850"/>
          </a:p>
          <a:p>
            <a:pPr marL="0" lvl="0" indent="0" algn="l" rtl="0">
              <a:spcBef>
                <a:spcPts val="1600"/>
              </a:spcBef>
              <a:spcAft>
                <a:spcPts val="0"/>
              </a:spcAft>
              <a:buNone/>
            </a:pPr>
            <a:r>
              <a:rPr lang="en" sz="850" b="1"/>
              <a:t>Total Electoral Votes: 273</a:t>
            </a:r>
            <a:endParaRPr sz="850" b="1"/>
          </a:p>
          <a:p>
            <a:pPr marL="0" lvl="0" indent="0" algn="l" rtl="0">
              <a:spcBef>
                <a:spcPts val="1600"/>
              </a:spcBef>
              <a:spcAft>
                <a:spcPts val="1600"/>
              </a:spcAft>
              <a:buNone/>
            </a:pPr>
            <a:endParaRPr b="1"/>
          </a:p>
        </p:txBody>
      </p:sp>
      <p:sp>
        <p:nvSpPr>
          <p:cNvPr id="228" name="Google Shape;228;p26"/>
          <p:cNvSpPr txBox="1">
            <a:spLocks noGrp="1"/>
          </p:cNvSpPr>
          <p:nvPr>
            <p:ph type="body" idx="1"/>
          </p:nvPr>
        </p:nvSpPr>
        <p:spPr>
          <a:xfrm>
            <a:off x="3207300" y="551404"/>
            <a:ext cx="2808000" cy="31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a:t>Swing States (Electoral Votes)</a:t>
            </a:r>
            <a:endParaRPr sz="1000" b="1"/>
          </a:p>
          <a:p>
            <a:pPr marL="457200" lvl="0" indent="-282575" algn="l" rtl="0">
              <a:spcBef>
                <a:spcPts val="1600"/>
              </a:spcBef>
              <a:spcAft>
                <a:spcPts val="0"/>
              </a:spcAft>
              <a:buSzPts val="850"/>
              <a:buAutoNum type="arabicPeriod"/>
            </a:pPr>
            <a:r>
              <a:rPr lang="en" sz="850"/>
              <a:t>Alaska (3)</a:t>
            </a:r>
            <a:endParaRPr sz="850"/>
          </a:p>
          <a:p>
            <a:pPr marL="457200" lvl="0" indent="-282575" algn="l" rtl="0">
              <a:spcBef>
                <a:spcPts val="0"/>
              </a:spcBef>
              <a:spcAft>
                <a:spcPts val="0"/>
              </a:spcAft>
              <a:buSzPts val="850"/>
              <a:buAutoNum type="arabicPeriod"/>
            </a:pPr>
            <a:r>
              <a:rPr lang="en" sz="850"/>
              <a:t>Arizona (11)</a:t>
            </a:r>
            <a:endParaRPr sz="850"/>
          </a:p>
          <a:p>
            <a:pPr marL="457200" lvl="0" indent="-282575" algn="l" rtl="0">
              <a:spcBef>
                <a:spcPts val="0"/>
              </a:spcBef>
              <a:spcAft>
                <a:spcPts val="0"/>
              </a:spcAft>
              <a:buSzPts val="850"/>
              <a:buAutoNum type="arabicPeriod"/>
            </a:pPr>
            <a:r>
              <a:rPr lang="en" sz="850"/>
              <a:t>Florida (29)</a:t>
            </a:r>
            <a:endParaRPr sz="850"/>
          </a:p>
          <a:p>
            <a:pPr marL="457200" lvl="0" indent="-282575" algn="l" rtl="0">
              <a:spcBef>
                <a:spcPts val="0"/>
              </a:spcBef>
              <a:spcAft>
                <a:spcPts val="0"/>
              </a:spcAft>
              <a:buSzPts val="850"/>
              <a:buAutoNum type="arabicPeriod"/>
            </a:pPr>
            <a:r>
              <a:rPr lang="en" sz="850"/>
              <a:t>Georgia (16)</a:t>
            </a:r>
            <a:endParaRPr sz="850"/>
          </a:p>
          <a:p>
            <a:pPr marL="457200" lvl="0" indent="-282575" algn="l" rtl="0">
              <a:spcBef>
                <a:spcPts val="0"/>
              </a:spcBef>
              <a:spcAft>
                <a:spcPts val="0"/>
              </a:spcAft>
              <a:buSzPts val="850"/>
              <a:buAutoNum type="arabicPeriod"/>
            </a:pPr>
            <a:r>
              <a:rPr lang="en" sz="850"/>
              <a:t>Indiana (11)</a:t>
            </a:r>
            <a:endParaRPr sz="850"/>
          </a:p>
          <a:p>
            <a:pPr marL="457200" lvl="0" indent="-282575" algn="l" rtl="0">
              <a:spcBef>
                <a:spcPts val="0"/>
              </a:spcBef>
              <a:spcAft>
                <a:spcPts val="0"/>
              </a:spcAft>
              <a:buSzPts val="850"/>
              <a:buAutoNum type="arabicPeriod"/>
            </a:pPr>
            <a:r>
              <a:rPr lang="en" sz="850"/>
              <a:t>Iowa (6)</a:t>
            </a:r>
            <a:endParaRPr sz="850"/>
          </a:p>
          <a:p>
            <a:pPr marL="457200" lvl="0" indent="-282575" algn="l" rtl="0">
              <a:spcBef>
                <a:spcPts val="0"/>
              </a:spcBef>
              <a:spcAft>
                <a:spcPts val="0"/>
              </a:spcAft>
              <a:buSzPts val="850"/>
              <a:buAutoNum type="arabicPeriod"/>
            </a:pPr>
            <a:r>
              <a:rPr lang="en" sz="850"/>
              <a:t>Kansas (6)</a:t>
            </a:r>
            <a:endParaRPr sz="850"/>
          </a:p>
          <a:p>
            <a:pPr marL="457200" lvl="0" indent="-282575" algn="l" rtl="0">
              <a:spcBef>
                <a:spcPts val="0"/>
              </a:spcBef>
              <a:spcAft>
                <a:spcPts val="0"/>
              </a:spcAft>
              <a:buSzPts val="850"/>
              <a:buAutoNum type="arabicPeriod"/>
            </a:pPr>
            <a:r>
              <a:rPr lang="en" sz="850"/>
              <a:t>Missouri (10)</a:t>
            </a:r>
            <a:endParaRPr sz="850"/>
          </a:p>
          <a:p>
            <a:pPr marL="457200" lvl="0" indent="-282575" algn="l" rtl="0">
              <a:spcBef>
                <a:spcPts val="0"/>
              </a:spcBef>
              <a:spcAft>
                <a:spcPts val="0"/>
              </a:spcAft>
              <a:buSzPts val="850"/>
              <a:buAutoNum type="arabicPeriod"/>
            </a:pPr>
            <a:r>
              <a:rPr lang="en" sz="850"/>
              <a:t>Nevada (6)</a:t>
            </a:r>
            <a:endParaRPr sz="850"/>
          </a:p>
          <a:p>
            <a:pPr marL="457200" lvl="0" indent="-282575" algn="l" rtl="0">
              <a:spcBef>
                <a:spcPts val="0"/>
              </a:spcBef>
              <a:spcAft>
                <a:spcPts val="0"/>
              </a:spcAft>
              <a:buSzPts val="850"/>
              <a:buAutoNum type="arabicPeriod"/>
            </a:pPr>
            <a:r>
              <a:rPr lang="en" sz="850"/>
              <a:t>North Carolina (15)</a:t>
            </a:r>
            <a:endParaRPr sz="850"/>
          </a:p>
          <a:p>
            <a:pPr marL="457200" lvl="0" indent="-282575" algn="l" rtl="0">
              <a:spcBef>
                <a:spcPts val="0"/>
              </a:spcBef>
              <a:spcAft>
                <a:spcPts val="0"/>
              </a:spcAft>
              <a:buSzPts val="850"/>
              <a:buAutoNum type="arabicPeriod"/>
            </a:pPr>
            <a:r>
              <a:rPr lang="en" sz="850"/>
              <a:t>Ohio (18)</a:t>
            </a:r>
            <a:endParaRPr sz="850"/>
          </a:p>
          <a:p>
            <a:pPr marL="457200" lvl="0" indent="-282575" algn="l" rtl="0">
              <a:spcBef>
                <a:spcPts val="0"/>
              </a:spcBef>
              <a:spcAft>
                <a:spcPts val="0"/>
              </a:spcAft>
              <a:buSzPts val="850"/>
              <a:buAutoNum type="arabicPeriod"/>
            </a:pPr>
            <a:r>
              <a:rPr lang="en" sz="850"/>
              <a:t>South Carolina (9)</a:t>
            </a:r>
            <a:endParaRPr sz="850"/>
          </a:p>
          <a:p>
            <a:pPr marL="457200" lvl="0" indent="-282575" algn="l" rtl="0">
              <a:spcBef>
                <a:spcPts val="0"/>
              </a:spcBef>
              <a:spcAft>
                <a:spcPts val="0"/>
              </a:spcAft>
              <a:buSzPts val="850"/>
              <a:buAutoNum type="arabicPeriod"/>
            </a:pPr>
            <a:r>
              <a:rPr lang="en" sz="850"/>
              <a:t>Texas (38)</a:t>
            </a:r>
            <a:endParaRPr sz="850"/>
          </a:p>
          <a:p>
            <a:pPr marL="457200" lvl="0" indent="-282575" algn="l" rtl="0">
              <a:spcBef>
                <a:spcPts val="0"/>
              </a:spcBef>
              <a:spcAft>
                <a:spcPts val="0"/>
              </a:spcAft>
              <a:buSzPts val="850"/>
              <a:buAutoNum type="arabicPeriod"/>
            </a:pPr>
            <a:r>
              <a:rPr lang="en" sz="850"/>
              <a:t>Utah (6)</a:t>
            </a:r>
            <a:endParaRPr sz="850"/>
          </a:p>
          <a:p>
            <a:pPr marL="0" lvl="0" indent="0" algn="l" rtl="0">
              <a:spcBef>
                <a:spcPts val="1600"/>
              </a:spcBef>
              <a:spcAft>
                <a:spcPts val="1600"/>
              </a:spcAft>
              <a:buNone/>
            </a:pPr>
            <a:r>
              <a:rPr lang="en" sz="850" b="1"/>
              <a:t>Total Electoral Votes: 184</a:t>
            </a:r>
            <a:endParaRPr sz="850" b="1"/>
          </a:p>
        </p:txBody>
      </p:sp>
      <p:sp>
        <p:nvSpPr>
          <p:cNvPr id="229" name="Google Shape;229;p26"/>
          <p:cNvSpPr txBox="1">
            <a:spLocks noGrp="1"/>
          </p:cNvSpPr>
          <p:nvPr>
            <p:ph type="body" idx="1"/>
          </p:nvPr>
        </p:nvSpPr>
        <p:spPr>
          <a:xfrm>
            <a:off x="6102900" y="551404"/>
            <a:ext cx="2808000" cy="31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a:t>Solidly Republican States (Electoral Votes)</a:t>
            </a:r>
            <a:endParaRPr sz="1000" b="1"/>
          </a:p>
          <a:p>
            <a:pPr marL="457200" lvl="0" indent="-282575" algn="l" rtl="0">
              <a:spcBef>
                <a:spcPts val="1600"/>
              </a:spcBef>
              <a:spcAft>
                <a:spcPts val="0"/>
              </a:spcAft>
              <a:buSzPts val="850"/>
              <a:buFont typeface="Arial"/>
              <a:buAutoNum type="arabicPeriod"/>
            </a:pPr>
            <a:r>
              <a:rPr lang="en" sz="850"/>
              <a:t>Alabama (9)</a:t>
            </a:r>
            <a:endParaRPr sz="850"/>
          </a:p>
          <a:p>
            <a:pPr marL="457200" lvl="0" indent="-282575" algn="l" rtl="0">
              <a:spcBef>
                <a:spcPts val="0"/>
              </a:spcBef>
              <a:spcAft>
                <a:spcPts val="0"/>
              </a:spcAft>
              <a:buSzPts val="850"/>
              <a:buFont typeface="Arial"/>
              <a:buAutoNum type="arabicPeriod"/>
            </a:pPr>
            <a:r>
              <a:rPr lang="en" sz="850"/>
              <a:t>Arkansas (6)</a:t>
            </a:r>
            <a:endParaRPr sz="850"/>
          </a:p>
          <a:p>
            <a:pPr marL="457200" lvl="0" indent="-282575" algn="l" rtl="0">
              <a:spcBef>
                <a:spcPts val="0"/>
              </a:spcBef>
              <a:spcAft>
                <a:spcPts val="0"/>
              </a:spcAft>
              <a:buSzPts val="850"/>
              <a:buFont typeface="Arial"/>
              <a:buAutoNum type="arabicPeriod"/>
            </a:pPr>
            <a:r>
              <a:rPr lang="en" sz="850"/>
              <a:t>Idaho (4)</a:t>
            </a:r>
            <a:endParaRPr sz="850"/>
          </a:p>
          <a:p>
            <a:pPr marL="457200" lvl="0" indent="-282575" algn="l" rtl="0">
              <a:spcBef>
                <a:spcPts val="0"/>
              </a:spcBef>
              <a:spcAft>
                <a:spcPts val="0"/>
              </a:spcAft>
              <a:buSzPts val="850"/>
              <a:buFont typeface="Arial"/>
              <a:buAutoNum type="arabicPeriod"/>
            </a:pPr>
            <a:r>
              <a:rPr lang="en" sz="850"/>
              <a:t>Kentucky (8)</a:t>
            </a:r>
            <a:endParaRPr sz="850"/>
          </a:p>
          <a:p>
            <a:pPr marL="457200" lvl="0" indent="-282575" algn="l" rtl="0">
              <a:spcBef>
                <a:spcPts val="0"/>
              </a:spcBef>
              <a:spcAft>
                <a:spcPts val="0"/>
              </a:spcAft>
              <a:buSzPts val="850"/>
              <a:buFont typeface="Arial"/>
              <a:buAutoNum type="arabicPeriod"/>
            </a:pPr>
            <a:r>
              <a:rPr lang="en" sz="850"/>
              <a:t>Louisiana (8)</a:t>
            </a:r>
            <a:endParaRPr sz="850"/>
          </a:p>
          <a:p>
            <a:pPr marL="457200" lvl="0" indent="-282575" algn="l" rtl="0">
              <a:spcBef>
                <a:spcPts val="0"/>
              </a:spcBef>
              <a:spcAft>
                <a:spcPts val="0"/>
              </a:spcAft>
              <a:buSzPts val="850"/>
              <a:buFont typeface="Arial"/>
              <a:buAutoNum type="arabicPeriod"/>
            </a:pPr>
            <a:r>
              <a:rPr lang="en" sz="850"/>
              <a:t>Mississippi (6)</a:t>
            </a:r>
            <a:endParaRPr sz="850"/>
          </a:p>
          <a:p>
            <a:pPr marL="457200" lvl="0" indent="-282575" algn="l" rtl="0">
              <a:spcBef>
                <a:spcPts val="0"/>
              </a:spcBef>
              <a:spcAft>
                <a:spcPts val="0"/>
              </a:spcAft>
              <a:buSzPts val="850"/>
              <a:buFont typeface="Arial"/>
              <a:buAutoNum type="arabicPeriod"/>
            </a:pPr>
            <a:r>
              <a:rPr lang="en" sz="850"/>
              <a:t>Montana (3)</a:t>
            </a:r>
            <a:endParaRPr sz="850"/>
          </a:p>
          <a:p>
            <a:pPr marL="457200" lvl="0" indent="-282575" algn="l" rtl="0">
              <a:spcBef>
                <a:spcPts val="0"/>
              </a:spcBef>
              <a:spcAft>
                <a:spcPts val="0"/>
              </a:spcAft>
              <a:buSzPts val="850"/>
              <a:buFont typeface="Arial"/>
              <a:buAutoNum type="arabicPeriod"/>
            </a:pPr>
            <a:r>
              <a:rPr lang="en" sz="850"/>
              <a:t>Nebraska (5)</a:t>
            </a:r>
            <a:endParaRPr sz="850"/>
          </a:p>
          <a:p>
            <a:pPr marL="457200" lvl="0" indent="-282575" algn="l" rtl="0">
              <a:spcBef>
                <a:spcPts val="0"/>
              </a:spcBef>
              <a:spcAft>
                <a:spcPts val="0"/>
              </a:spcAft>
              <a:buSzPts val="850"/>
              <a:buFont typeface="Arial"/>
              <a:buAutoNum type="arabicPeriod"/>
            </a:pPr>
            <a:r>
              <a:rPr lang="en" sz="850"/>
              <a:t>North Dakota (3)</a:t>
            </a:r>
            <a:endParaRPr sz="850"/>
          </a:p>
          <a:p>
            <a:pPr marL="457200" lvl="0" indent="-282575" algn="l" rtl="0">
              <a:spcBef>
                <a:spcPts val="0"/>
              </a:spcBef>
              <a:spcAft>
                <a:spcPts val="0"/>
              </a:spcAft>
              <a:buSzPts val="850"/>
              <a:buFont typeface="Arial"/>
              <a:buAutoNum type="arabicPeriod"/>
            </a:pPr>
            <a:r>
              <a:rPr lang="en" sz="850"/>
              <a:t>Oklahoma (7)</a:t>
            </a:r>
            <a:endParaRPr sz="850"/>
          </a:p>
          <a:p>
            <a:pPr marL="457200" lvl="0" indent="-282575" algn="l" rtl="0">
              <a:spcBef>
                <a:spcPts val="0"/>
              </a:spcBef>
              <a:spcAft>
                <a:spcPts val="0"/>
              </a:spcAft>
              <a:buSzPts val="850"/>
              <a:buFont typeface="Arial"/>
              <a:buAutoNum type="arabicPeriod"/>
            </a:pPr>
            <a:r>
              <a:rPr lang="en" sz="850"/>
              <a:t>South Dakota (3)</a:t>
            </a:r>
            <a:endParaRPr sz="850"/>
          </a:p>
          <a:p>
            <a:pPr marL="457200" lvl="0" indent="-282575" algn="l" rtl="0">
              <a:spcBef>
                <a:spcPts val="0"/>
              </a:spcBef>
              <a:spcAft>
                <a:spcPts val="0"/>
              </a:spcAft>
              <a:buSzPts val="850"/>
              <a:buFont typeface="Arial"/>
              <a:buAutoNum type="arabicPeriod"/>
            </a:pPr>
            <a:r>
              <a:rPr lang="en" sz="850"/>
              <a:t>Tennessee (11)</a:t>
            </a:r>
            <a:endParaRPr sz="850"/>
          </a:p>
          <a:p>
            <a:pPr marL="457200" lvl="0" indent="-282575" algn="l" rtl="0">
              <a:spcBef>
                <a:spcPts val="0"/>
              </a:spcBef>
              <a:spcAft>
                <a:spcPts val="0"/>
              </a:spcAft>
              <a:buSzPts val="850"/>
              <a:buFont typeface="Arial"/>
              <a:buAutoNum type="arabicPeriod"/>
            </a:pPr>
            <a:r>
              <a:rPr lang="en" sz="850"/>
              <a:t>West Virginia (5)</a:t>
            </a:r>
            <a:endParaRPr sz="850"/>
          </a:p>
          <a:p>
            <a:pPr marL="457200" lvl="0" indent="-282575" algn="l" rtl="0">
              <a:spcBef>
                <a:spcPts val="0"/>
              </a:spcBef>
              <a:spcAft>
                <a:spcPts val="0"/>
              </a:spcAft>
              <a:buSzPts val="850"/>
              <a:buFont typeface="Arial"/>
              <a:buAutoNum type="arabicPeriod"/>
            </a:pPr>
            <a:r>
              <a:rPr lang="en" sz="850"/>
              <a:t>Wyoming (3)</a:t>
            </a:r>
            <a:endParaRPr sz="850"/>
          </a:p>
          <a:p>
            <a:pPr marL="0" lvl="0" indent="0" algn="l" rtl="0">
              <a:spcBef>
                <a:spcPts val="1600"/>
              </a:spcBef>
              <a:spcAft>
                <a:spcPts val="1600"/>
              </a:spcAft>
              <a:buNone/>
            </a:pPr>
            <a:r>
              <a:rPr lang="en" sz="850" b="1"/>
              <a:t>Total Electoral Votes: 81</a:t>
            </a:r>
            <a:endParaRPr sz="85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Results (</a:t>
            </a:r>
            <a:r>
              <a:rPr lang="en" i="1"/>
              <a:t>k</a:t>
            </a:r>
            <a:r>
              <a:rPr lang="en"/>
              <a:t> = 3) - Mapped</a:t>
            </a:r>
            <a:endParaRPr/>
          </a:p>
        </p:txBody>
      </p:sp>
      <p:pic>
        <p:nvPicPr>
          <p:cNvPr id="235" name="Google Shape;235;p27"/>
          <p:cNvPicPr preferRelativeResize="0"/>
          <p:nvPr/>
        </p:nvPicPr>
        <p:blipFill>
          <a:blip r:embed="rId3">
            <a:alphaModFix/>
          </a:blip>
          <a:stretch>
            <a:fillRect/>
          </a:stretch>
        </p:blipFill>
        <p:spPr>
          <a:xfrm>
            <a:off x="2112692" y="1094000"/>
            <a:ext cx="4918615" cy="3820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title"/>
          </p:nvPr>
        </p:nvSpPr>
        <p:spPr>
          <a:xfrm>
            <a:off x="311700" y="103550"/>
            <a:ext cx="3669900" cy="52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Results (</a:t>
            </a:r>
            <a:r>
              <a:rPr lang="en" i="1"/>
              <a:t>k</a:t>
            </a:r>
            <a:r>
              <a:rPr lang="en"/>
              <a:t> = 2)</a:t>
            </a:r>
            <a:endParaRPr/>
          </a:p>
        </p:txBody>
      </p:sp>
      <p:sp>
        <p:nvSpPr>
          <p:cNvPr id="241" name="Google Shape;241;p28"/>
          <p:cNvSpPr txBox="1">
            <a:spLocks noGrp="1"/>
          </p:cNvSpPr>
          <p:nvPr>
            <p:ph type="body" idx="1"/>
          </p:nvPr>
        </p:nvSpPr>
        <p:spPr>
          <a:xfrm>
            <a:off x="1911900" y="551404"/>
            <a:ext cx="2808000" cy="31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a:t>Democratic States (Electoral Votes)</a:t>
            </a:r>
            <a:endParaRPr sz="1000" b="1"/>
          </a:p>
          <a:p>
            <a:pPr marL="457200" lvl="0" indent="-273050" algn="l" rtl="0">
              <a:spcBef>
                <a:spcPts val="1600"/>
              </a:spcBef>
              <a:spcAft>
                <a:spcPts val="0"/>
              </a:spcAft>
              <a:buSzPts val="700"/>
              <a:buAutoNum type="arabicPeriod"/>
            </a:pPr>
            <a:r>
              <a:rPr lang="en" sz="700"/>
              <a:t>California (55)</a:t>
            </a:r>
            <a:endParaRPr sz="700"/>
          </a:p>
          <a:p>
            <a:pPr marL="457200" lvl="0" indent="-273050" algn="l" rtl="0">
              <a:spcBef>
                <a:spcPts val="0"/>
              </a:spcBef>
              <a:spcAft>
                <a:spcPts val="0"/>
              </a:spcAft>
              <a:buSzPts val="700"/>
              <a:buAutoNum type="arabicPeriod"/>
            </a:pPr>
            <a:r>
              <a:rPr lang="en" sz="700"/>
              <a:t>Colorado (9)</a:t>
            </a:r>
            <a:endParaRPr sz="700"/>
          </a:p>
          <a:p>
            <a:pPr marL="457200" lvl="0" indent="-273050" algn="l" rtl="0">
              <a:spcBef>
                <a:spcPts val="0"/>
              </a:spcBef>
              <a:spcAft>
                <a:spcPts val="0"/>
              </a:spcAft>
              <a:buSzPts val="700"/>
              <a:buAutoNum type="arabicPeriod"/>
            </a:pPr>
            <a:r>
              <a:rPr lang="en" sz="700"/>
              <a:t>Connecticut (7)</a:t>
            </a:r>
            <a:endParaRPr sz="700"/>
          </a:p>
          <a:p>
            <a:pPr marL="457200" lvl="0" indent="-273050" algn="l" rtl="0">
              <a:spcBef>
                <a:spcPts val="0"/>
              </a:spcBef>
              <a:spcAft>
                <a:spcPts val="0"/>
              </a:spcAft>
              <a:buSzPts val="700"/>
              <a:buAutoNum type="arabicPeriod"/>
            </a:pPr>
            <a:r>
              <a:rPr lang="en" sz="700"/>
              <a:t>Delaware (3)</a:t>
            </a:r>
            <a:endParaRPr sz="700"/>
          </a:p>
          <a:p>
            <a:pPr marL="457200" lvl="0" indent="-273050" algn="l" rtl="0">
              <a:spcBef>
                <a:spcPts val="0"/>
              </a:spcBef>
              <a:spcAft>
                <a:spcPts val="0"/>
              </a:spcAft>
              <a:buSzPts val="700"/>
              <a:buAutoNum type="arabicPeriod"/>
            </a:pPr>
            <a:r>
              <a:rPr lang="en" sz="700"/>
              <a:t>District of Columbia (3)</a:t>
            </a:r>
            <a:endParaRPr sz="700"/>
          </a:p>
          <a:p>
            <a:pPr marL="457200" lvl="0" indent="-273050" algn="l" rtl="0">
              <a:spcBef>
                <a:spcPts val="0"/>
              </a:spcBef>
              <a:spcAft>
                <a:spcPts val="0"/>
              </a:spcAft>
              <a:buSzPts val="700"/>
              <a:buAutoNum type="arabicPeriod"/>
            </a:pPr>
            <a:r>
              <a:rPr lang="en" sz="700"/>
              <a:t>Hawaii (4)</a:t>
            </a:r>
            <a:endParaRPr sz="700"/>
          </a:p>
          <a:p>
            <a:pPr marL="457200" lvl="0" indent="-273050" algn="l" rtl="0">
              <a:spcBef>
                <a:spcPts val="0"/>
              </a:spcBef>
              <a:spcAft>
                <a:spcPts val="0"/>
              </a:spcAft>
              <a:buSzPts val="700"/>
              <a:buAutoNum type="arabicPeriod"/>
            </a:pPr>
            <a:r>
              <a:rPr lang="en" sz="700"/>
              <a:t>Illinois (20)</a:t>
            </a:r>
            <a:endParaRPr sz="700"/>
          </a:p>
          <a:p>
            <a:pPr marL="457200" lvl="0" indent="-273050" algn="l" rtl="0">
              <a:spcBef>
                <a:spcPts val="0"/>
              </a:spcBef>
              <a:spcAft>
                <a:spcPts val="0"/>
              </a:spcAft>
              <a:buSzPts val="700"/>
              <a:buAutoNum type="arabicPeriod"/>
            </a:pPr>
            <a:r>
              <a:rPr lang="en" sz="700"/>
              <a:t>Maine (4)</a:t>
            </a:r>
            <a:endParaRPr sz="700"/>
          </a:p>
          <a:p>
            <a:pPr marL="457200" lvl="0" indent="-273050" algn="l" rtl="0">
              <a:spcBef>
                <a:spcPts val="0"/>
              </a:spcBef>
              <a:spcAft>
                <a:spcPts val="0"/>
              </a:spcAft>
              <a:buSzPts val="700"/>
              <a:buAutoNum type="arabicPeriod"/>
            </a:pPr>
            <a:r>
              <a:rPr lang="en" sz="700"/>
              <a:t>Maryland (10)</a:t>
            </a:r>
            <a:endParaRPr sz="700"/>
          </a:p>
          <a:p>
            <a:pPr marL="457200" lvl="0" indent="-273050" algn="l" rtl="0">
              <a:spcBef>
                <a:spcPts val="0"/>
              </a:spcBef>
              <a:spcAft>
                <a:spcPts val="0"/>
              </a:spcAft>
              <a:buSzPts val="700"/>
              <a:buAutoNum type="arabicPeriod"/>
            </a:pPr>
            <a:r>
              <a:rPr lang="en" sz="700"/>
              <a:t>Massachusetts (11)</a:t>
            </a:r>
            <a:endParaRPr sz="700"/>
          </a:p>
          <a:p>
            <a:pPr marL="457200" lvl="0" indent="-273050" algn="l" rtl="0">
              <a:spcBef>
                <a:spcPts val="0"/>
              </a:spcBef>
              <a:spcAft>
                <a:spcPts val="0"/>
              </a:spcAft>
              <a:buSzPts val="700"/>
              <a:buAutoNum type="arabicPeriod"/>
            </a:pPr>
            <a:r>
              <a:rPr lang="en" sz="700"/>
              <a:t>Michigan (16)</a:t>
            </a:r>
            <a:endParaRPr sz="700"/>
          </a:p>
          <a:p>
            <a:pPr marL="457200" lvl="0" indent="-273050" algn="l" rtl="0">
              <a:spcBef>
                <a:spcPts val="0"/>
              </a:spcBef>
              <a:spcAft>
                <a:spcPts val="0"/>
              </a:spcAft>
              <a:buSzPts val="700"/>
              <a:buAutoNum type="arabicPeriod"/>
            </a:pPr>
            <a:r>
              <a:rPr lang="en" sz="700"/>
              <a:t>Minnesota (10)</a:t>
            </a:r>
            <a:endParaRPr sz="700"/>
          </a:p>
          <a:p>
            <a:pPr marL="457200" lvl="0" indent="-273050" algn="l" rtl="0">
              <a:spcBef>
                <a:spcPts val="0"/>
              </a:spcBef>
              <a:spcAft>
                <a:spcPts val="0"/>
              </a:spcAft>
              <a:buSzPts val="700"/>
              <a:buAutoNum type="arabicPeriod"/>
            </a:pPr>
            <a:r>
              <a:rPr lang="en" sz="700"/>
              <a:t>New Hampshire (4)</a:t>
            </a:r>
            <a:endParaRPr sz="700"/>
          </a:p>
          <a:p>
            <a:pPr marL="457200" lvl="0" indent="-273050" algn="l" rtl="0">
              <a:spcBef>
                <a:spcPts val="0"/>
              </a:spcBef>
              <a:spcAft>
                <a:spcPts val="0"/>
              </a:spcAft>
              <a:buSzPts val="700"/>
              <a:buAutoNum type="arabicPeriod"/>
            </a:pPr>
            <a:r>
              <a:rPr lang="en" sz="700"/>
              <a:t>New Jersey (14)</a:t>
            </a:r>
            <a:endParaRPr sz="700"/>
          </a:p>
          <a:p>
            <a:pPr marL="457200" lvl="0" indent="-273050" algn="l" rtl="0">
              <a:spcBef>
                <a:spcPts val="0"/>
              </a:spcBef>
              <a:spcAft>
                <a:spcPts val="0"/>
              </a:spcAft>
              <a:buSzPts val="700"/>
              <a:buAutoNum type="arabicPeriod"/>
            </a:pPr>
            <a:r>
              <a:rPr lang="en" sz="700"/>
              <a:t>New Mexico (5)</a:t>
            </a:r>
            <a:endParaRPr sz="700"/>
          </a:p>
          <a:p>
            <a:pPr marL="457200" lvl="0" indent="-273050" algn="l" rtl="0">
              <a:spcBef>
                <a:spcPts val="0"/>
              </a:spcBef>
              <a:spcAft>
                <a:spcPts val="0"/>
              </a:spcAft>
              <a:buSzPts val="700"/>
              <a:buAutoNum type="arabicPeriod"/>
            </a:pPr>
            <a:r>
              <a:rPr lang="en" sz="700"/>
              <a:t>New York (29)</a:t>
            </a:r>
            <a:endParaRPr sz="700"/>
          </a:p>
          <a:p>
            <a:pPr marL="457200" lvl="0" indent="-273050" algn="l" rtl="0">
              <a:spcBef>
                <a:spcPts val="0"/>
              </a:spcBef>
              <a:spcAft>
                <a:spcPts val="0"/>
              </a:spcAft>
              <a:buSzPts val="700"/>
              <a:buAutoNum type="arabicPeriod"/>
            </a:pPr>
            <a:r>
              <a:rPr lang="en" sz="700"/>
              <a:t>Oregon (7)</a:t>
            </a:r>
            <a:endParaRPr sz="700"/>
          </a:p>
          <a:p>
            <a:pPr marL="457200" lvl="0" indent="-273050" algn="l" rtl="0">
              <a:spcBef>
                <a:spcPts val="0"/>
              </a:spcBef>
              <a:spcAft>
                <a:spcPts val="0"/>
              </a:spcAft>
              <a:buSzPts val="700"/>
              <a:buAutoNum type="arabicPeriod"/>
            </a:pPr>
            <a:r>
              <a:rPr lang="en" sz="700"/>
              <a:t>Pennsylvania (20)</a:t>
            </a:r>
            <a:endParaRPr sz="700"/>
          </a:p>
          <a:p>
            <a:pPr marL="457200" lvl="0" indent="-273050" algn="l" rtl="0">
              <a:spcBef>
                <a:spcPts val="0"/>
              </a:spcBef>
              <a:spcAft>
                <a:spcPts val="0"/>
              </a:spcAft>
              <a:buSzPts val="700"/>
              <a:buAutoNum type="arabicPeriod"/>
            </a:pPr>
            <a:r>
              <a:rPr lang="en" sz="700"/>
              <a:t>Rhode Island (4)</a:t>
            </a:r>
            <a:endParaRPr sz="700"/>
          </a:p>
          <a:p>
            <a:pPr marL="457200" lvl="0" indent="-273050" algn="l" rtl="0">
              <a:spcBef>
                <a:spcPts val="0"/>
              </a:spcBef>
              <a:spcAft>
                <a:spcPts val="0"/>
              </a:spcAft>
              <a:buSzPts val="700"/>
              <a:buAutoNum type="arabicPeriod"/>
            </a:pPr>
            <a:r>
              <a:rPr lang="en" sz="700"/>
              <a:t>Vermont (3)</a:t>
            </a:r>
            <a:endParaRPr sz="700"/>
          </a:p>
          <a:p>
            <a:pPr marL="457200" lvl="0" indent="-273050" algn="l" rtl="0">
              <a:spcBef>
                <a:spcPts val="0"/>
              </a:spcBef>
              <a:spcAft>
                <a:spcPts val="0"/>
              </a:spcAft>
              <a:buSzPts val="700"/>
              <a:buAutoNum type="arabicPeriod"/>
            </a:pPr>
            <a:r>
              <a:rPr lang="en" sz="700"/>
              <a:t>Virginia (13)</a:t>
            </a:r>
            <a:endParaRPr sz="700"/>
          </a:p>
          <a:p>
            <a:pPr marL="457200" lvl="0" indent="-273050" algn="l" rtl="0">
              <a:spcBef>
                <a:spcPts val="0"/>
              </a:spcBef>
              <a:spcAft>
                <a:spcPts val="0"/>
              </a:spcAft>
              <a:buSzPts val="700"/>
              <a:buAutoNum type="arabicPeriod"/>
            </a:pPr>
            <a:r>
              <a:rPr lang="en" sz="700"/>
              <a:t>Washington (12)</a:t>
            </a:r>
            <a:endParaRPr sz="700"/>
          </a:p>
          <a:p>
            <a:pPr marL="457200" lvl="0" indent="-273050" algn="l" rtl="0">
              <a:spcBef>
                <a:spcPts val="0"/>
              </a:spcBef>
              <a:spcAft>
                <a:spcPts val="0"/>
              </a:spcAft>
              <a:buSzPts val="700"/>
              <a:buAutoNum type="arabicPeriod"/>
            </a:pPr>
            <a:r>
              <a:rPr lang="en" sz="700"/>
              <a:t>Wisconsin (10)</a:t>
            </a:r>
            <a:endParaRPr sz="700"/>
          </a:p>
          <a:p>
            <a:pPr marL="0" lvl="0" indent="0" algn="l" rtl="0">
              <a:spcBef>
                <a:spcPts val="1600"/>
              </a:spcBef>
              <a:spcAft>
                <a:spcPts val="0"/>
              </a:spcAft>
              <a:buNone/>
            </a:pPr>
            <a:r>
              <a:rPr lang="en" sz="700" b="1"/>
              <a:t>Total Electoral Votes: 273</a:t>
            </a:r>
            <a:endParaRPr sz="700" b="1"/>
          </a:p>
          <a:p>
            <a:pPr marL="0" lvl="0" indent="0" algn="l" rtl="0">
              <a:spcBef>
                <a:spcPts val="1600"/>
              </a:spcBef>
              <a:spcAft>
                <a:spcPts val="1600"/>
              </a:spcAft>
              <a:buNone/>
            </a:pPr>
            <a:endParaRPr b="1"/>
          </a:p>
        </p:txBody>
      </p:sp>
      <p:sp>
        <p:nvSpPr>
          <p:cNvPr id="242" name="Google Shape;242;p28"/>
          <p:cNvSpPr txBox="1">
            <a:spLocks noGrp="1"/>
          </p:cNvSpPr>
          <p:nvPr>
            <p:ph type="body" idx="1"/>
          </p:nvPr>
        </p:nvSpPr>
        <p:spPr>
          <a:xfrm>
            <a:off x="4655100" y="551404"/>
            <a:ext cx="2808000" cy="31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1"/>
              <a:t>Republican States (Electoral Votes)</a:t>
            </a:r>
            <a:endParaRPr sz="1000" b="1"/>
          </a:p>
          <a:p>
            <a:pPr marL="457200" lvl="0" indent="-273050" algn="l" rtl="0">
              <a:spcBef>
                <a:spcPts val="1600"/>
              </a:spcBef>
              <a:spcAft>
                <a:spcPts val="0"/>
              </a:spcAft>
              <a:buSzPts val="700"/>
              <a:buFont typeface="Arial"/>
              <a:buAutoNum type="arabicPeriod"/>
            </a:pPr>
            <a:r>
              <a:rPr lang="en" sz="700"/>
              <a:t>Alabama (9)</a:t>
            </a:r>
            <a:endParaRPr sz="700"/>
          </a:p>
          <a:p>
            <a:pPr marL="457200" lvl="0" indent="-273050" algn="l" rtl="0">
              <a:spcBef>
                <a:spcPts val="0"/>
              </a:spcBef>
              <a:spcAft>
                <a:spcPts val="0"/>
              </a:spcAft>
              <a:buSzPts val="700"/>
              <a:buFont typeface="Arial"/>
              <a:buAutoNum type="arabicPeriod"/>
            </a:pPr>
            <a:r>
              <a:rPr lang="en" sz="700"/>
              <a:t>Alaska (3)</a:t>
            </a:r>
            <a:endParaRPr sz="700"/>
          </a:p>
          <a:p>
            <a:pPr marL="457200" lvl="0" indent="-273050" algn="l" rtl="0">
              <a:spcBef>
                <a:spcPts val="0"/>
              </a:spcBef>
              <a:spcAft>
                <a:spcPts val="0"/>
              </a:spcAft>
              <a:buSzPts val="700"/>
              <a:buFont typeface="Arial"/>
              <a:buAutoNum type="arabicPeriod"/>
            </a:pPr>
            <a:r>
              <a:rPr lang="en" sz="700"/>
              <a:t>Arizona (11)</a:t>
            </a:r>
            <a:endParaRPr sz="700"/>
          </a:p>
          <a:p>
            <a:pPr marL="457200" lvl="0" indent="-273050" algn="l" rtl="0">
              <a:spcBef>
                <a:spcPts val="0"/>
              </a:spcBef>
              <a:spcAft>
                <a:spcPts val="0"/>
              </a:spcAft>
              <a:buSzPts val="700"/>
              <a:buFont typeface="Arial"/>
              <a:buAutoNum type="arabicPeriod"/>
            </a:pPr>
            <a:r>
              <a:rPr lang="en" sz="700"/>
              <a:t>Arkansas (6)</a:t>
            </a:r>
            <a:endParaRPr sz="700"/>
          </a:p>
          <a:p>
            <a:pPr marL="457200" lvl="0" indent="-273050" algn="l" rtl="0">
              <a:spcBef>
                <a:spcPts val="0"/>
              </a:spcBef>
              <a:spcAft>
                <a:spcPts val="0"/>
              </a:spcAft>
              <a:buSzPts val="700"/>
              <a:buFont typeface="Arial"/>
              <a:buAutoNum type="arabicPeriod"/>
            </a:pPr>
            <a:r>
              <a:rPr lang="en" sz="700"/>
              <a:t>Florida (29)</a:t>
            </a:r>
            <a:endParaRPr sz="700"/>
          </a:p>
          <a:p>
            <a:pPr marL="457200" lvl="0" indent="-273050" algn="l" rtl="0">
              <a:spcBef>
                <a:spcPts val="0"/>
              </a:spcBef>
              <a:spcAft>
                <a:spcPts val="0"/>
              </a:spcAft>
              <a:buSzPts val="700"/>
              <a:buFont typeface="Arial"/>
              <a:buAutoNum type="arabicPeriod"/>
            </a:pPr>
            <a:r>
              <a:rPr lang="en" sz="700"/>
              <a:t>Georgia (16)</a:t>
            </a:r>
            <a:endParaRPr sz="700"/>
          </a:p>
          <a:p>
            <a:pPr marL="457200" lvl="0" indent="-273050" algn="l" rtl="0">
              <a:spcBef>
                <a:spcPts val="0"/>
              </a:spcBef>
              <a:spcAft>
                <a:spcPts val="0"/>
              </a:spcAft>
              <a:buSzPts val="700"/>
              <a:buFont typeface="Arial"/>
              <a:buAutoNum type="arabicPeriod"/>
            </a:pPr>
            <a:r>
              <a:rPr lang="en" sz="700"/>
              <a:t>Idaho (4)</a:t>
            </a:r>
            <a:endParaRPr sz="700"/>
          </a:p>
          <a:p>
            <a:pPr marL="457200" lvl="0" indent="-273050" algn="l" rtl="0">
              <a:spcBef>
                <a:spcPts val="0"/>
              </a:spcBef>
              <a:spcAft>
                <a:spcPts val="0"/>
              </a:spcAft>
              <a:buSzPts val="700"/>
              <a:buFont typeface="Arial"/>
              <a:buAutoNum type="arabicPeriod"/>
            </a:pPr>
            <a:r>
              <a:rPr lang="en" sz="700"/>
              <a:t>Indiana (11)</a:t>
            </a:r>
            <a:endParaRPr sz="700"/>
          </a:p>
          <a:p>
            <a:pPr marL="457200" lvl="0" indent="-273050" algn="l" rtl="0">
              <a:spcBef>
                <a:spcPts val="0"/>
              </a:spcBef>
              <a:spcAft>
                <a:spcPts val="0"/>
              </a:spcAft>
              <a:buSzPts val="700"/>
              <a:buFont typeface="Arial"/>
              <a:buAutoNum type="arabicPeriod"/>
            </a:pPr>
            <a:r>
              <a:rPr lang="en" sz="700"/>
              <a:t>Iowa (6)</a:t>
            </a:r>
            <a:endParaRPr sz="700"/>
          </a:p>
          <a:p>
            <a:pPr marL="457200" lvl="0" indent="-273050" algn="l" rtl="0">
              <a:spcBef>
                <a:spcPts val="0"/>
              </a:spcBef>
              <a:spcAft>
                <a:spcPts val="0"/>
              </a:spcAft>
              <a:buSzPts val="700"/>
              <a:buFont typeface="Arial"/>
              <a:buAutoNum type="arabicPeriod"/>
            </a:pPr>
            <a:r>
              <a:rPr lang="en" sz="700"/>
              <a:t>Kansas (6)</a:t>
            </a:r>
            <a:endParaRPr sz="700"/>
          </a:p>
          <a:p>
            <a:pPr marL="457200" lvl="0" indent="-273050" algn="l" rtl="0">
              <a:spcBef>
                <a:spcPts val="0"/>
              </a:spcBef>
              <a:spcAft>
                <a:spcPts val="0"/>
              </a:spcAft>
              <a:buSzPts val="700"/>
              <a:buFont typeface="Arial"/>
              <a:buAutoNum type="arabicPeriod"/>
            </a:pPr>
            <a:r>
              <a:rPr lang="en" sz="700"/>
              <a:t>Kentucky (8)</a:t>
            </a:r>
            <a:endParaRPr sz="700"/>
          </a:p>
          <a:p>
            <a:pPr marL="457200" lvl="0" indent="-273050" algn="l" rtl="0">
              <a:spcBef>
                <a:spcPts val="0"/>
              </a:spcBef>
              <a:spcAft>
                <a:spcPts val="0"/>
              </a:spcAft>
              <a:buSzPts val="700"/>
              <a:buFont typeface="Arial"/>
              <a:buAutoNum type="arabicPeriod"/>
            </a:pPr>
            <a:r>
              <a:rPr lang="en" sz="700"/>
              <a:t>Louisiana (8)</a:t>
            </a:r>
            <a:endParaRPr sz="700"/>
          </a:p>
          <a:p>
            <a:pPr marL="457200" lvl="0" indent="-273050" algn="l" rtl="0">
              <a:spcBef>
                <a:spcPts val="0"/>
              </a:spcBef>
              <a:spcAft>
                <a:spcPts val="0"/>
              </a:spcAft>
              <a:buSzPts val="700"/>
              <a:buFont typeface="Arial"/>
              <a:buAutoNum type="arabicPeriod"/>
            </a:pPr>
            <a:r>
              <a:rPr lang="en" sz="700"/>
              <a:t>Mississippi (6)</a:t>
            </a:r>
            <a:endParaRPr sz="700"/>
          </a:p>
          <a:p>
            <a:pPr marL="457200" lvl="0" indent="-273050" algn="l" rtl="0">
              <a:spcBef>
                <a:spcPts val="0"/>
              </a:spcBef>
              <a:spcAft>
                <a:spcPts val="0"/>
              </a:spcAft>
              <a:buSzPts val="700"/>
              <a:buFont typeface="Arial"/>
              <a:buAutoNum type="arabicPeriod"/>
            </a:pPr>
            <a:r>
              <a:rPr lang="en" sz="700"/>
              <a:t>Missouri (10)</a:t>
            </a:r>
            <a:endParaRPr sz="700"/>
          </a:p>
          <a:p>
            <a:pPr marL="457200" lvl="0" indent="-273050" algn="l" rtl="0">
              <a:spcBef>
                <a:spcPts val="0"/>
              </a:spcBef>
              <a:spcAft>
                <a:spcPts val="0"/>
              </a:spcAft>
              <a:buSzPts val="700"/>
              <a:buFont typeface="Arial"/>
              <a:buAutoNum type="arabicPeriod"/>
            </a:pPr>
            <a:r>
              <a:rPr lang="en" sz="700"/>
              <a:t>Montana (3)</a:t>
            </a:r>
            <a:endParaRPr sz="700"/>
          </a:p>
          <a:p>
            <a:pPr marL="457200" lvl="0" indent="-273050" algn="l" rtl="0">
              <a:spcBef>
                <a:spcPts val="0"/>
              </a:spcBef>
              <a:spcAft>
                <a:spcPts val="0"/>
              </a:spcAft>
              <a:buSzPts val="700"/>
              <a:buFont typeface="Arial"/>
              <a:buAutoNum type="arabicPeriod"/>
            </a:pPr>
            <a:r>
              <a:rPr lang="en" sz="700"/>
              <a:t>Nebraska (5)</a:t>
            </a:r>
            <a:endParaRPr sz="700"/>
          </a:p>
          <a:p>
            <a:pPr marL="457200" lvl="0" indent="-273050" algn="l" rtl="0">
              <a:spcBef>
                <a:spcPts val="0"/>
              </a:spcBef>
              <a:spcAft>
                <a:spcPts val="0"/>
              </a:spcAft>
              <a:buSzPts val="700"/>
              <a:buFont typeface="Arial"/>
              <a:buAutoNum type="arabicPeriod"/>
            </a:pPr>
            <a:r>
              <a:rPr lang="en" sz="700"/>
              <a:t>Nevada (6)</a:t>
            </a:r>
            <a:endParaRPr sz="700"/>
          </a:p>
          <a:p>
            <a:pPr marL="457200" lvl="0" indent="-273050" algn="l" rtl="0">
              <a:spcBef>
                <a:spcPts val="0"/>
              </a:spcBef>
              <a:spcAft>
                <a:spcPts val="0"/>
              </a:spcAft>
              <a:buSzPts val="700"/>
              <a:buFont typeface="Arial"/>
              <a:buAutoNum type="arabicPeriod"/>
            </a:pPr>
            <a:r>
              <a:rPr lang="en" sz="700"/>
              <a:t>North Carolina (15)</a:t>
            </a:r>
            <a:endParaRPr sz="700"/>
          </a:p>
          <a:p>
            <a:pPr marL="457200" lvl="0" indent="-273050" algn="l" rtl="0">
              <a:spcBef>
                <a:spcPts val="0"/>
              </a:spcBef>
              <a:spcAft>
                <a:spcPts val="0"/>
              </a:spcAft>
              <a:buSzPts val="700"/>
              <a:buFont typeface="Arial"/>
              <a:buAutoNum type="arabicPeriod"/>
            </a:pPr>
            <a:r>
              <a:rPr lang="en" sz="700"/>
              <a:t>North Dakota (3)</a:t>
            </a:r>
            <a:endParaRPr sz="700"/>
          </a:p>
          <a:p>
            <a:pPr marL="457200" lvl="0" indent="-273050" algn="l" rtl="0">
              <a:spcBef>
                <a:spcPts val="0"/>
              </a:spcBef>
              <a:spcAft>
                <a:spcPts val="0"/>
              </a:spcAft>
              <a:buSzPts val="700"/>
              <a:buFont typeface="Arial"/>
              <a:buAutoNum type="arabicPeriod"/>
            </a:pPr>
            <a:r>
              <a:rPr lang="en" sz="700"/>
              <a:t>Ohio (18)</a:t>
            </a:r>
            <a:endParaRPr sz="700"/>
          </a:p>
          <a:p>
            <a:pPr marL="457200" lvl="0" indent="-273050" algn="l" rtl="0">
              <a:spcBef>
                <a:spcPts val="0"/>
              </a:spcBef>
              <a:spcAft>
                <a:spcPts val="0"/>
              </a:spcAft>
              <a:buSzPts val="700"/>
              <a:buFont typeface="Arial"/>
              <a:buAutoNum type="arabicPeriod"/>
            </a:pPr>
            <a:r>
              <a:rPr lang="en" sz="700"/>
              <a:t>Oklahoma (7)</a:t>
            </a:r>
            <a:endParaRPr sz="700"/>
          </a:p>
          <a:p>
            <a:pPr marL="457200" lvl="0" indent="-273050" algn="l" rtl="0">
              <a:spcBef>
                <a:spcPts val="0"/>
              </a:spcBef>
              <a:spcAft>
                <a:spcPts val="0"/>
              </a:spcAft>
              <a:buSzPts val="700"/>
              <a:buFont typeface="Arial"/>
              <a:buAutoNum type="arabicPeriod"/>
            </a:pPr>
            <a:r>
              <a:rPr lang="en" sz="700"/>
              <a:t>South Carolina (9)</a:t>
            </a:r>
            <a:endParaRPr sz="700"/>
          </a:p>
          <a:p>
            <a:pPr marL="457200" lvl="0" indent="-273050" algn="l" rtl="0">
              <a:spcBef>
                <a:spcPts val="0"/>
              </a:spcBef>
              <a:spcAft>
                <a:spcPts val="0"/>
              </a:spcAft>
              <a:buSzPts val="700"/>
              <a:buFont typeface="Arial"/>
              <a:buAutoNum type="arabicPeriod"/>
            </a:pPr>
            <a:r>
              <a:rPr lang="en" sz="700"/>
              <a:t>South Dakota (3)</a:t>
            </a:r>
            <a:endParaRPr sz="700"/>
          </a:p>
          <a:p>
            <a:pPr marL="457200" lvl="0" indent="-273050" algn="l" rtl="0">
              <a:spcBef>
                <a:spcPts val="0"/>
              </a:spcBef>
              <a:spcAft>
                <a:spcPts val="0"/>
              </a:spcAft>
              <a:buSzPts val="700"/>
              <a:buFont typeface="Arial"/>
              <a:buAutoNum type="arabicPeriod"/>
            </a:pPr>
            <a:r>
              <a:rPr lang="en" sz="700"/>
              <a:t>Tennessee (11)</a:t>
            </a:r>
            <a:endParaRPr sz="700"/>
          </a:p>
          <a:p>
            <a:pPr marL="457200" lvl="0" indent="-273050" algn="l" rtl="0">
              <a:spcBef>
                <a:spcPts val="0"/>
              </a:spcBef>
              <a:spcAft>
                <a:spcPts val="0"/>
              </a:spcAft>
              <a:buSzPts val="700"/>
              <a:buFont typeface="Arial"/>
              <a:buAutoNum type="arabicPeriod"/>
            </a:pPr>
            <a:r>
              <a:rPr lang="en" sz="700"/>
              <a:t>Texas (38)</a:t>
            </a:r>
            <a:endParaRPr sz="700"/>
          </a:p>
          <a:p>
            <a:pPr marL="457200" lvl="0" indent="-273050" algn="l" rtl="0">
              <a:spcBef>
                <a:spcPts val="0"/>
              </a:spcBef>
              <a:spcAft>
                <a:spcPts val="0"/>
              </a:spcAft>
              <a:buSzPts val="700"/>
              <a:buFont typeface="Arial"/>
              <a:buAutoNum type="arabicPeriod"/>
            </a:pPr>
            <a:r>
              <a:rPr lang="en" sz="700"/>
              <a:t>Utah (6)</a:t>
            </a:r>
            <a:endParaRPr sz="700"/>
          </a:p>
          <a:p>
            <a:pPr marL="457200" lvl="0" indent="-273050" algn="l" rtl="0">
              <a:spcBef>
                <a:spcPts val="0"/>
              </a:spcBef>
              <a:spcAft>
                <a:spcPts val="0"/>
              </a:spcAft>
              <a:buSzPts val="700"/>
              <a:buFont typeface="Arial"/>
              <a:buAutoNum type="arabicPeriod"/>
            </a:pPr>
            <a:r>
              <a:rPr lang="en" sz="700"/>
              <a:t>West Virginia (5)</a:t>
            </a:r>
            <a:endParaRPr sz="700"/>
          </a:p>
          <a:p>
            <a:pPr marL="457200" lvl="0" indent="-273050" algn="l" rtl="0">
              <a:spcBef>
                <a:spcPts val="0"/>
              </a:spcBef>
              <a:spcAft>
                <a:spcPts val="0"/>
              </a:spcAft>
              <a:buSzPts val="700"/>
              <a:buFont typeface="Arial"/>
              <a:buAutoNum type="arabicPeriod"/>
            </a:pPr>
            <a:r>
              <a:rPr lang="en" sz="700"/>
              <a:t>Wyoming (3)</a:t>
            </a:r>
            <a:endParaRPr sz="700"/>
          </a:p>
          <a:p>
            <a:pPr marL="0" lvl="0" indent="0" algn="l" rtl="0">
              <a:spcBef>
                <a:spcPts val="1600"/>
              </a:spcBef>
              <a:spcAft>
                <a:spcPts val="1600"/>
              </a:spcAft>
              <a:buNone/>
            </a:pPr>
            <a:r>
              <a:rPr lang="en" sz="700" b="1"/>
              <a:t>Total Electoral Votes: 265</a:t>
            </a:r>
            <a:endParaRPr sz="7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Results (</a:t>
            </a:r>
            <a:r>
              <a:rPr lang="en" i="1"/>
              <a:t>k</a:t>
            </a:r>
            <a:r>
              <a:rPr lang="en"/>
              <a:t> = 2) - Mapped</a:t>
            </a:r>
            <a:endParaRPr/>
          </a:p>
        </p:txBody>
      </p:sp>
      <p:pic>
        <p:nvPicPr>
          <p:cNvPr id="248" name="Google Shape;248;p29"/>
          <p:cNvPicPr preferRelativeResize="0"/>
          <p:nvPr/>
        </p:nvPicPr>
        <p:blipFill>
          <a:blip r:embed="rId3">
            <a:alphaModFix/>
          </a:blip>
          <a:stretch>
            <a:fillRect/>
          </a:stretch>
        </p:blipFill>
        <p:spPr>
          <a:xfrm>
            <a:off x="2149912" y="1094000"/>
            <a:ext cx="4844175" cy="382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Grand Strategy</a:t>
            </a:r>
            <a:endParaRPr/>
          </a:p>
        </p:txBody>
      </p:sp>
      <p:sp>
        <p:nvSpPr>
          <p:cNvPr id="254" name="Google Shape;254;p30"/>
          <p:cNvSpPr txBox="1">
            <a:spLocks noGrp="1"/>
          </p:cNvSpPr>
          <p:nvPr>
            <p:ph type="body" idx="4294967295"/>
          </p:nvPr>
        </p:nvSpPr>
        <p:spPr>
          <a:xfrm>
            <a:off x="311700" y="1017800"/>
            <a:ext cx="8520600" cy="34251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b="1">
                <a:solidFill>
                  <a:srgbClr val="424242"/>
                </a:solidFill>
              </a:rPr>
              <a:t>Option 1 - Defensive/Conservative Strategy:</a:t>
            </a:r>
            <a:r>
              <a:rPr lang="en" sz="1600">
                <a:solidFill>
                  <a:srgbClr val="424242"/>
                </a:solidFill>
              </a:rPr>
              <a:t> Clinton should shore up her base in those states most likely to vote for her. This may not lead to an electoral blow-out, but it would be the strategy most likely to lead to victory.</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If Clinton were to adopt this strategy it would be important to know which states in her coalition are most likely to defect to Trump. She should then devote campaign resources to these “at risk” states in order to shore up her likelihood of reaching 270 electoral votes.</a:t>
            </a:r>
            <a:endParaRPr sz="1600">
              <a:solidFill>
                <a:srgbClr val="42424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Risk” States</a:t>
            </a:r>
            <a:endParaRPr/>
          </a:p>
        </p:txBody>
      </p:sp>
      <p:sp>
        <p:nvSpPr>
          <p:cNvPr id="260" name="Google Shape;260;p31"/>
          <p:cNvSpPr txBox="1">
            <a:spLocks noGrp="1"/>
          </p:cNvSpPr>
          <p:nvPr>
            <p:ph type="body" idx="4294967295"/>
          </p:nvPr>
        </p:nvSpPr>
        <p:spPr>
          <a:xfrm>
            <a:off x="311700" y="1017800"/>
            <a:ext cx="8520600" cy="34251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a:solidFill>
                  <a:srgbClr val="424242"/>
                </a:solidFill>
              </a:rPr>
              <a:t>If we look only at those states with an unrounded mean cluster group score of 1.3 or higher, and order the list from greatest electoral votes to least, we get the following "at risk" list:</a:t>
            </a:r>
            <a:endParaRPr sz="1600">
              <a:solidFill>
                <a:srgbClr val="424242"/>
              </a:solidFill>
            </a:endParaRPr>
          </a:p>
          <a:p>
            <a:pPr marL="457200" lvl="0" indent="-330200" algn="l" rtl="0">
              <a:lnSpc>
                <a:spcPct val="150000"/>
              </a:lnSpc>
              <a:spcBef>
                <a:spcPts val="1000"/>
              </a:spcBef>
              <a:spcAft>
                <a:spcPts val="0"/>
              </a:spcAft>
              <a:buClr>
                <a:srgbClr val="424242"/>
              </a:buClr>
              <a:buSzPts val="1600"/>
              <a:buAutoNum type="arabicPeriod"/>
            </a:pPr>
            <a:r>
              <a:rPr lang="en" sz="1600" b="1">
                <a:solidFill>
                  <a:srgbClr val="424242"/>
                </a:solidFill>
              </a:rPr>
              <a:t>Pennsylvania (20)</a:t>
            </a:r>
            <a:endParaRPr sz="1600" b="1">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b="1">
                <a:solidFill>
                  <a:srgbClr val="424242"/>
                </a:solidFill>
              </a:rPr>
              <a:t>Michigan (16)</a:t>
            </a:r>
            <a:endParaRPr sz="1600" b="1">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b="1">
                <a:solidFill>
                  <a:srgbClr val="424242"/>
                </a:solidFill>
              </a:rPr>
              <a:t>Wisconsin (10)</a:t>
            </a:r>
            <a:endParaRPr sz="1600" b="1">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Colorado (9)</a:t>
            </a:r>
            <a:endParaRPr sz="1600">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New Hampshire (4)</a:t>
            </a:r>
            <a:endParaRPr sz="1600">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Maine (4)</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Total Electoral Votes: 63</a:t>
            </a:r>
            <a:endParaRPr sz="1600">
              <a:solidFill>
                <a:srgbClr val="42424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Create the Model</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problem the Data Analytics team is trying to solve is to create a model that is simultaneously simple, flexible, and robust.</a:t>
            </a:r>
            <a:endParaRPr sz="1600"/>
          </a:p>
          <a:p>
            <a:pPr marL="0" lvl="0" indent="0" algn="l" rtl="0">
              <a:spcBef>
                <a:spcPts val="1600"/>
              </a:spcBef>
              <a:spcAft>
                <a:spcPts val="1600"/>
              </a:spcAft>
              <a:buNone/>
            </a:pPr>
            <a:r>
              <a:rPr lang="en" sz="1600"/>
              <a:t>The model must be easily updated and able to incorporate new info.</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Many interested parties have created overly complicated models to predict election outcomes.</a:t>
            </a:r>
            <a:endParaRPr sz="1600"/>
          </a:p>
          <a:p>
            <a:pPr marL="0" lvl="0" indent="0" algn="l" rtl="0">
              <a:spcBef>
                <a:spcPts val="1600"/>
              </a:spcBef>
              <a:spcAft>
                <a:spcPts val="1600"/>
              </a:spcAft>
              <a:buNone/>
            </a:pPr>
            <a:r>
              <a:rPr lang="en" sz="1600"/>
              <a:t>These models are often overfitted and needlessly complicated, making comprehension difficult.</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Create a simple, flexible, and robust model that is able to quickly incorporate new polling information and to provide answers to two pressing questions:</a:t>
            </a:r>
            <a:endParaRPr sz="1300"/>
          </a:p>
          <a:p>
            <a:pPr marL="457200" lvl="0" indent="-311150" algn="l" rtl="0">
              <a:spcBef>
                <a:spcPts val="1600"/>
              </a:spcBef>
              <a:spcAft>
                <a:spcPts val="0"/>
              </a:spcAft>
              <a:buSzPts val="1300"/>
              <a:buAutoNum type="arabicPeriod"/>
            </a:pPr>
            <a:r>
              <a:rPr lang="en" sz="1300"/>
              <a:t>Which states should the campaign focus on?</a:t>
            </a:r>
            <a:endParaRPr sz="1300"/>
          </a:p>
          <a:p>
            <a:pPr marL="457200" lvl="0" indent="-311150" algn="l" rtl="0">
              <a:spcBef>
                <a:spcPts val="0"/>
              </a:spcBef>
              <a:spcAft>
                <a:spcPts val="0"/>
              </a:spcAft>
              <a:buSzPts val="1300"/>
              <a:buAutoNum type="arabicPeriod"/>
            </a:pPr>
            <a:r>
              <a:rPr lang="en" sz="1300"/>
              <a:t>Who will win the election?</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Grand Strategy</a:t>
            </a:r>
            <a:endParaRPr/>
          </a:p>
        </p:txBody>
      </p:sp>
      <p:sp>
        <p:nvSpPr>
          <p:cNvPr id="266" name="Google Shape;266;p32"/>
          <p:cNvSpPr txBox="1">
            <a:spLocks noGrp="1"/>
          </p:cNvSpPr>
          <p:nvPr>
            <p:ph type="body" idx="4294967295"/>
          </p:nvPr>
        </p:nvSpPr>
        <p:spPr>
          <a:xfrm>
            <a:off x="311700" y="1017800"/>
            <a:ext cx="8520600" cy="34251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b="1">
                <a:solidFill>
                  <a:srgbClr val="424242"/>
                </a:solidFill>
              </a:rPr>
              <a:t>Option 2 - Offensive/Risky Strategy:</a:t>
            </a:r>
            <a:r>
              <a:rPr lang="en" sz="1600">
                <a:solidFill>
                  <a:srgbClr val="424242"/>
                </a:solidFill>
              </a:rPr>
              <a:t> Clinton should make a play for the swing states, dedicating resources to states with thee greatest number of electoral votes. Though Clinton may lose some blue states the result may be a larger </a:t>
            </a:r>
            <a:r>
              <a:rPr lang="en" sz="1600" i="1">
                <a:solidFill>
                  <a:srgbClr val="424242"/>
                </a:solidFill>
              </a:rPr>
              <a:t>overall</a:t>
            </a:r>
            <a:r>
              <a:rPr lang="en" sz="1600">
                <a:solidFill>
                  <a:srgbClr val="424242"/>
                </a:solidFill>
              </a:rPr>
              <a:t> electoral vote total.</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This strategy seeks to maximize electoral votes at greater electoral risk. making a push into large swing states could result in a larger electoral vote margin, and may therefore give Clinton greater political capital once in office. In other words, the goal is not just to win but to win big.</a:t>
            </a:r>
            <a:endParaRPr sz="1600">
              <a:solidFill>
                <a:srgbClr val="42424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“Hit List” States</a:t>
            </a:r>
            <a:endParaRPr/>
          </a:p>
        </p:txBody>
      </p:sp>
      <p:sp>
        <p:nvSpPr>
          <p:cNvPr id="272" name="Google Shape;272;p33"/>
          <p:cNvSpPr txBox="1">
            <a:spLocks noGrp="1"/>
          </p:cNvSpPr>
          <p:nvPr>
            <p:ph type="body" idx="4294967295"/>
          </p:nvPr>
        </p:nvSpPr>
        <p:spPr>
          <a:xfrm>
            <a:off x="311700" y="865400"/>
            <a:ext cx="8520600" cy="34251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a:solidFill>
                  <a:srgbClr val="424242"/>
                </a:solidFill>
              </a:rPr>
              <a:t>If the senior campaign team chooses this strategy it makes the most sense to campaign in those swing states with the largest number of electoral votes. Once again, these states include:</a:t>
            </a:r>
            <a:endParaRPr sz="1600">
              <a:solidFill>
                <a:srgbClr val="424242"/>
              </a:solidFill>
            </a:endParaRPr>
          </a:p>
          <a:p>
            <a:pPr marL="457200" lvl="0" indent="-330200" algn="l" rtl="0">
              <a:lnSpc>
                <a:spcPct val="150000"/>
              </a:lnSpc>
              <a:spcBef>
                <a:spcPts val="1000"/>
              </a:spcBef>
              <a:spcAft>
                <a:spcPts val="0"/>
              </a:spcAft>
              <a:buClr>
                <a:srgbClr val="424242"/>
              </a:buClr>
              <a:buSzPts val="1600"/>
              <a:buAutoNum type="arabicPeriod"/>
            </a:pPr>
            <a:r>
              <a:rPr lang="en" sz="1600" b="1">
                <a:solidFill>
                  <a:srgbClr val="424242"/>
                </a:solidFill>
              </a:rPr>
              <a:t>Florida (29)</a:t>
            </a:r>
            <a:endParaRPr sz="1600" b="1">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b="1">
                <a:solidFill>
                  <a:srgbClr val="424242"/>
                </a:solidFill>
              </a:rPr>
              <a:t>Ohio (18)</a:t>
            </a:r>
            <a:endParaRPr sz="1600" b="1">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North Carolina (15)</a:t>
            </a:r>
            <a:endParaRPr sz="1600">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Arizona (11)</a:t>
            </a:r>
            <a:endParaRPr sz="1600">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Iowa (6)</a:t>
            </a:r>
            <a:endParaRPr sz="1600">
              <a:solidFill>
                <a:srgbClr val="424242"/>
              </a:solidFill>
            </a:endParaRPr>
          </a:p>
          <a:p>
            <a:pPr marL="457200" lvl="0" indent="-330200" algn="l" rtl="0">
              <a:lnSpc>
                <a:spcPct val="150000"/>
              </a:lnSpc>
              <a:spcBef>
                <a:spcPts val="0"/>
              </a:spcBef>
              <a:spcAft>
                <a:spcPts val="0"/>
              </a:spcAft>
              <a:buClr>
                <a:srgbClr val="424242"/>
              </a:buClr>
              <a:buSzPts val="1600"/>
              <a:buAutoNum type="arabicPeriod"/>
            </a:pPr>
            <a:r>
              <a:rPr lang="en" sz="1600">
                <a:solidFill>
                  <a:srgbClr val="424242"/>
                </a:solidFill>
              </a:rPr>
              <a:t>Nevada (6)</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Total Electoral Votes: 63</a:t>
            </a:r>
            <a:endParaRPr sz="1600">
              <a:solidFill>
                <a:srgbClr val="42424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Recommendation</a:t>
            </a:r>
            <a:endParaRPr/>
          </a:p>
        </p:txBody>
      </p:sp>
      <p:sp>
        <p:nvSpPr>
          <p:cNvPr id="278" name="Google Shape;278;p34"/>
          <p:cNvSpPr txBox="1">
            <a:spLocks noGrp="1"/>
          </p:cNvSpPr>
          <p:nvPr>
            <p:ph type="body" idx="4294967295"/>
          </p:nvPr>
        </p:nvSpPr>
        <p:spPr>
          <a:xfrm>
            <a:off x="311700" y="1017800"/>
            <a:ext cx="8520600" cy="34251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a:solidFill>
                  <a:srgbClr val="424242"/>
                </a:solidFill>
              </a:rPr>
              <a:t>If Clinton were to lose all of her "at risk" states but gained all of the  swing states, the result would be a net gain of 22 electoral votes, bringing her total up to 295. Perhaps this would change the perceptions of Congress, and provide her with additional political capital once in office.</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However, if our goal is to help the campaign attain the requisite number of electoral votes </a:t>
            </a:r>
            <a:r>
              <a:rPr lang="en" sz="1600" u="sng">
                <a:solidFill>
                  <a:srgbClr val="424242"/>
                </a:solidFill>
              </a:rPr>
              <a:t>with the highest probability of success</a:t>
            </a:r>
            <a:r>
              <a:rPr lang="en" sz="1600">
                <a:solidFill>
                  <a:srgbClr val="424242"/>
                </a:solidFill>
              </a:rPr>
              <a:t>, then the only strategy that does both is the conservative strategy.</a:t>
            </a:r>
            <a:endParaRPr sz="1600">
              <a:solidFill>
                <a:srgbClr val="424242"/>
              </a:solidFill>
            </a:endParaRPr>
          </a:p>
          <a:p>
            <a:pPr marL="0" lvl="0" indent="0" algn="l" rtl="0">
              <a:lnSpc>
                <a:spcPct val="150000"/>
              </a:lnSpc>
              <a:spcBef>
                <a:spcPts val="1000"/>
              </a:spcBef>
              <a:spcAft>
                <a:spcPts val="0"/>
              </a:spcAft>
              <a:buNone/>
            </a:pPr>
            <a:r>
              <a:rPr lang="en" sz="1600">
                <a:solidFill>
                  <a:srgbClr val="424242"/>
                </a:solidFill>
              </a:rPr>
              <a:t>Therefore, </a:t>
            </a:r>
            <a:r>
              <a:rPr lang="en" sz="1600" u="sng">
                <a:solidFill>
                  <a:srgbClr val="424242"/>
                </a:solidFill>
              </a:rPr>
              <a:t>our recommendation is that the Clinton campaign devote resources to shoring up her "at risk" states and to adopt a more defensive strategy.</a:t>
            </a:r>
            <a:endParaRPr sz="1600" u="sng">
              <a:solidFill>
                <a:srgbClr val="42424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Accuracy - Swing States (</a:t>
            </a:r>
            <a:r>
              <a:rPr lang="en" i="1"/>
              <a:t>k</a:t>
            </a:r>
            <a:r>
              <a:rPr lang="en"/>
              <a:t> = 3)</a:t>
            </a:r>
            <a:endParaRPr/>
          </a:p>
        </p:txBody>
      </p:sp>
      <p:sp>
        <p:nvSpPr>
          <p:cNvPr id="284" name="Google Shape;284;p35"/>
          <p:cNvSpPr txBox="1">
            <a:spLocks noGrp="1"/>
          </p:cNvSpPr>
          <p:nvPr>
            <p:ph type="body" idx="4294967295"/>
          </p:nvPr>
        </p:nvSpPr>
        <p:spPr>
          <a:xfrm>
            <a:off x="311700" y="865400"/>
            <a:ext cx="8520600" cy="40455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600">
                <a:solidFill>
                  <a:srgbClr val="424242"/>
                </a:solidFill>
              </a:rPr>
              <a:t>Let us define a swing state as a state that had a +/-5% Clinton margin. Below is a list of these states, as well as Clinton's margin in each state (* indicates that the state was on the original list of swing states):</a:t>
            </a:r>
            <a:endParaRPr sz="1600">
              <a:solidFill>
                <a:srgbClr val="424242"/>
              </a:solidFill>
            </a:endParaRPr>
          </a:p>
          <a:p>
            <a:pPr marL="457200" lvl="0" indent="-292100" algn="l" rtl="0">
              <a:lnSpc>
                <a:spcPct val="150000"/>
              </a:lnSpc>
              <a:spcBef>
                <a:spcPts val="1000"/>
              </a:spcBef>
              <a:spcAft>
                <a:spcPts val="0"/>
              </a:spcAft>
              <a:buClr>
                <a:srgbClr val="424242"/>
              </a:buClr>
              <a:buSzPts val="1000"/>
              <a:buAutoNum type="arabicPeriod"/>
            </a:pPr>
            <a:r>
              <a:rPr lang="en" sz="1000">
                <a:solidFill>
                  <a:srgbClr val="424242"/>
                </a:solidFill>
              </a:rPr>
              <a:t>Michigan (-0.22%)</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New Hampshire (+0.37%)</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Pennsylvania (-0.72%)</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Wisconsin (-0.76%)</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Florida (-1.20%)*</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Minnesota (+1.52%)</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Nevada (+2.42%)*</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Maine (+2.96%)</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Arizona (-3.55%)*</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North Carolina (-3.66%)*</a:t>
            </a:r>
            <a:endParaRPr sz="1000">
              <a:solidFill>
                <a:srgbClr val="424242"/>
              </a:solidFill>
            </a:endParaRPr>
          </a:p>
          <a:p>
            <a:pPr marL="457200" lvl="0" indent="-292100" algn="l" rtl="0">
              <a:lnSpc>
                <a:spcPct val="150000"/>
              </a:lnSpc>
              <a:spcBef>
                <a:spcPts val="0"/>
              </a:spcBef>
              <a:spcAft>
                <a:spcPts val="0"/>
              </a:spcAft>
              <a:buClr>
                <a:srgbClr val="424242"/>
              </a:buClr>
              <a:buSzPts val="1000"/>
              <a:buAutoNum type="arabicPeriod"/>
            </a:pPr>
            <a:r>
              <a:rPr lang="en" sz="1000">
                <a:solidFill>
                  <a:srgbClr val="424242"/>
                </a:solidFill>
              </a:rPr>
              <a:t>Colorado (+4.91%)</a:t>
            </a:r>
            <a:endParaRPr sz="1000">
              <a:solidFill>
                <a:srgbClr val="424242"/>
              </a:solidFill>
            </a:endParaRPr>
          </a:p>
        </p:txBody>
      </p:sp>
      <p:sp>
        <p:nvSpPr>
          <p:cNvPr id="285" name="Google Shape;285;p35"/>
          <p:cNvSpPr/>
          <p:nvPr/>
        </p:nvSpPr>
        <p:spPr>
          <a:xfrm>
            <a:off x="2549700" y="2312200"/>
            <a:ext cx="537900" cy="24450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txBox="1"/>
          <p:nvPr/>
        </p:nvSpPr>
        <p:spPr>
          <a:xfrm>
            <a:off x="3102200" y="3297800"/>
            <a:ext cx="22143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Overall Accuracy: ~36.4%</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Accuracy - Democratic States (</a:t>
            </a:r>
            <a:r>
              <a:rPr lang="en" i="1"/>
              <a:t>k</a:t>
            </a:r>
            <a:r>
              <a:rPr lang="en"/>
              <a:t> = 3)</a:t>
            </a:r>
            <a:endParaRPr/>
          </a:p>
        </p:txBody>
      </p:sp>
      <p:sp>
        <p:nvSpPr>
          <p:cNvPr id="292" name="Google Shape;292;p36"/>
          <p:cNvSpPr txBox="1">
            <a:spLocks noGrp="1"/>
          </p:cNvSpPr>
          <p:nvPr>
            <p:ph type="body" idx="4294967295"/>
          </p:nvPr>
        </p:nvSpPr>
        <p:spPr>
          <a:xfrm>
            <a:off x="311700" y="713000"/>
            <a:ext cx="8520600" cy="40455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200">
                <a:solidFill>
                  <a:srgbClr val="424242"/>
                </a:solidFill>
              </a:rPr>
              <a:t>Below is a list of states that ended up being solid Clinton wins, which we will define as a margin greater than +5% (* indicates that the state was on the original list of solidly Clinton states):</a:t>
            </a:r>
            <a:endParaRPr sz="1200">
              <a:solidFill>
                <a:srgbClr val="424242"/>
              </a:solidFill>
            </a:endParaRPr>
          </a:p>
          <a:p>
            <a:pPr marL="457200" lvl="0" indent="-285750" algn="l" rtl="0">
              <a:lnSpc>
                <a:spcPct val="150000"/>
              </a:lnSpc>
              <a:spcBef>
                <a:spcPts val="1000"/>
              </a:spcBef>
              <a:spcAft>
                <a:spcPts val="0"/>
              </a:spcAft>
              <a:buClr>
                <a:srgbClr val="424242"/>
              </a:buClr>
              <a:buSzPts val="900"/>
              <a:buAutoNum type="arabicPeriod"/>
            </a:pPr>
            <a:r>
              <a:rPr lang="en" sz="900">
                <a:solidFill>
                  <a:srgbClr val="424242"/>
                </a:solidFill>
              </a:rPr>
              <a:t>District of Columbia (+86.78%)*</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Hawaii (+32.18%)*</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California (+30.11%)*</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Massachusetts (+27.20%)*</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Maryland (+26.42%)*</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Vermont (+26.41%)*</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New York (+22.49%)*</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Washington (+15.71%)*</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Rhode Island (+15.51%)*</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New Jersey (+14.10%)*</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Connecticut (+13.64%)*</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Delaware (+11.37%)*</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Oregon (+10.98%)*</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New Mexico (+8.21%)*</a:t>
            </a:r>
            <a:endParaRPr sz="900">
              <a:solidFill>
                <a:srgbClr val="424242"/>
              </a:solidFill>
            </a:endParaRPr>
          </a:p>
          <a:p>
            <a:pPr marL="457200" lvl="0" indent="-285750" algn="l" rtl="0">
              <a:lnSpc>
                <a:spcPct val="150000"/>
              </a:lnSpc>
              <a:spcBef>
                <a:spcPts val="0"/>
              </a:spcBef>
              <a:spcAft>
                <a:spcPts val="0"/>
              </a:spcAft>
              <a:buClr>
                <a:srgbClr val="424242"/>
              </a:buClr>
              <a:buSzPts val="900"/>
              <a:buAutoNum type="arabicPeriod"/>
            </a:pPr>
            <a:r>
              <a:rPr lang="en" sz="900">
                <a:solidFill>
                  <a:srgbClr val="424242"/>
                </a:solidFill>
              </a:rPr>
              <a:t>Virginia (+5.32%)*</a:t>
            </a:r>
            <a:endParaRPr sz="900">
              <a:solidFill>
                <a:srgbClr val="424242"/>
              </a:solidFill>
            </a:endParaRPr>
          </a:p>
        </p:txBody>
      </p:sp>
      <p:sp>
        <p:nvSpPr>
          <p:cNvPr id="293" name="Google Shape;293;p36"/>
          <p:cNvSpPr/>
          <p:nvPr/>
        </p:nvSpPr>
        <p:spPr>
          <a:xfrm>
            <a:off x="2556960" y="1601000"/>
            <a:ext cx="607800" cy="31575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txBox="1"/>
          <p:nvPr/>
        </p:nvSpPr>
        <p:spPr>
          <a:xfrm>
            <a:off x="3164750" y="2984150"/>
            <a:ext cx="22143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Overall Accuracy: 100%</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Accuracy - Republican States (</a:t>
            </a:r>
            <a:r>
              <a:rPr lang="en" i="1"/>
              <a:t>k</a:t>
            </a:r>
            <a:r>
              <a:rPr lang="en"/>
              <a:t> = 3)</a:t>
            </a:r>
            <a:endParaRPr/>
          </a:p>
        </p:txBody>
      </p:sp>
      <p:sp>
        <p:nvSpPr>
          <p:cNvPr id="300" name="Google Shape;300;p37"/>
          <p:cNvSpPr txBox="1">
            <a:spLocks noGrp="1"/>
          </p:cNvSpPr>
          <p:nvPr>
            <p:ph type="body" idx="4294967295"/>
          </p:nvPr>
        </p:nvSpPr>
        <p:spPr>
          <a:xfrm>
            <a:off x="311700" y="560600"/>
            <a:ext cx="8520600" cy="40455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000">
                <a:solidFill>
                  <a:srgbClr val="424242"/>
                </a:solidFill>
              </a:rPr>
              <a:t>Below is a list of states that ended up being solid Trump wins, which we will define as a margin less than -5% (* indicates that the state was on the original list of solidly Trump states):</a:t>
            </a:r>
            <a:endParaRPr sz="1000">
              <a:solidFill>
                <a:srgbClr val="424242"/>
              </a:solidFill>
            </a:endParaRPr>
          </a:p>
          <a:p>
            <a:pPr marL="457200" lvl="0" indent="-269875" algn="l" rtl="0">
              <a:lnSpc>
                <a:spcPct val="150000"/>
              </a:lnSpc>
              <a:spcBef>
                <a:spcPts val="1000"/>
              </a:spcBef>
              <a:spcAft>
                <a:spcPts val="0"/>
              </a:spcAft>
              <a:buClr>
                <a:srgbClr val="424242"/>
              </a:buClr>
              <a:buSzPts val="650"/>
              <a:buAutoNum type="arabicPeriod"/>
            </a:pPr>
            <a:r>
              <a:rPr lang="en" sz="650">
                <a:solidFill>
                  <a:srgbClr val="424242"/>
                </a:solidFill>
              </a:rPr>
              <a:t>Wyoming (-46.30%)*</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West Virginia (-42.07%)*</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Oklahoma (-37.08%)*</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North Dakota (-35.73%)*</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Idaho (-31.77%)*</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Kentucky (-29.84%)*</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South Dakota (-29.79%)*</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Alabama (-27.73%)*</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Arkansas (-26.92%)*</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Tennessee (-26.01%)*</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Nebraska (-25.05%)*</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Kansas (-20.60%)</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Montana (-20.42%)*</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Louisiana (-19.64%)*</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Indiana (-19.17%)</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Missouri (-18.64%)</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Utah (-18.08%)</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Mississippi (-17.83%)*</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Alaska (-14.73%)</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South Carolina (-14.27%)</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Iowa (-9.41%)</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Texas (-8.99%)</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Ohio (-8.13%)</a:t>
            </a:r>
            <a:endParaRPr sz="650">
              <a:solidFill>
                <a:srgbClr val="424242"/>
              </a:solidFill>
            </a:endParaRPr>
          </a:p>
          <a:p>
            <a:pPr marL="457200" lvl="0" indent="-269875" algn="l" rtl="0">
              <a:lnSpc>
                <a:spcPct val="150000"/>
              </a:lnSpc>
              <a:spcBef>
                <a:spcPts val="0"/>
              </a:spcBef>
              <a:spcAft>
                <a:spcPts val="0"/>
              </a:spcAft>
              <a:buClr>
                <a:srgbClr val="424242"/>
              </a:buClr>
              <a:buSzPts val="650"/>
              <a:buAutoNum type="arabicPeriod"/>
            </a:pPr>
            <a:r>
              <a:rPr lang="en" sz="650">
                <a:solidFill>
                  <a:srgbClr val="424242"/>
                </a:solidFill>
              </a:rPr>
              <a:t>Georgia (-5.13%)</a:t>
            </a:r>
            <a:endParaRPr sz="650">
              <a:solidFill>
                <a:srgbClr val="424242"/>
              </a:solidFill>
            </a:endParaRPr>
          </a:p>
        </p:txBody>
      </p:sp>
      <p:sp>
        <p:nvSpPr>
          <p:cNvPr id="301" name="Google Shape;301;p37"/>
          <p:cNvSpPr/>
          <p:nvPr/>
        </p:nvSpPr>
        <p:spPr>
          <a:xfrm>
            <a:off x="1941975" y="1355175"/>
            <a:ext cx="733500" cy="35976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txBox="1"/>
          <p:nvPr/>
        </p:nvSpPr>
        <p:spPr>
          <a:xfrm>
            <a:off x="2721200" y="2916800"/>
            <a:ext cx="22143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Overall Accuracy: ~58.3%</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Accuracy (</a:t>
            </a:r>
            <a:r>
              <a:rPr lang="en" i="1"/>
              <a:t>k</a:t>
            </a:r>
            <a:r>
              <a:rPr lang="en"/>
              <a:t> = 2)</a:t>
            </a:r>
            <a:endParaRPr/>
          </a:p>
        </p:txBody>
      </p:sp>
      <p:sp>
        <p:nvSpPr>
          <p:cNvPr id="308" name="Google Shape;308;p38"/>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400">
                <a:solidFill>
                  <a:srgbClr val="424242"/>
                </a:solidFill>
              </a:rPr>
              <a:t>In the end, we accurately predicted the winner of every state except 4 - Michigan, Nevada, Pennsylvania, and Wisconsin - a ~92% accuracy rate. If we compare this a random coin toss, we handily beat this baseline assumption of 50%. </a:t>
            </a:r>
            <a:endParaRPr sz="1400">
              <a:solidFill>
                <a:srgbClr val="424242"/>
              </a:solidFill>
            </a:endParaRPr>
          </a:p>
          <a:p>
            <a:pPr marL="0" lvl="0" indent="0" algn="l" rtl="0">
              <a:lnSpc>
                <a:spcPct val="150000"/>
              </a:lnSpc>
              <a:spcBef>
                <a:spcPts val="1000"/>
              </a:spcBef>
              <a:spcAft>
                <a:spcPts val="0"/>
              </a:spcAft>
              <a:buNone/>
            </a:pPr>
            <a:r>
              <a:rPr lang="en" sz="1400">
                <a:solidFill>
                  <a:srgbClr val="424242"/>
                </a:solidFill>
              </a:rPr>
              <a:t>Note: of those four states we got wrong, three were on our "at risk" list of states: Pennsylvania, Michigan, and Wisconsin. As part of our conservative strategy recommendation, we urged the Clinton campaign to dedicate resources to these three states in order to shore up support and to prevent defection - especially given her tenuous lead in the electoral college.</a:t>
            </a:r>
            <a:endParaRPr sz="1400">
              <a:solidFill>
                <a:srgbClr val="42424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Accuracy (</a:t>
            </a:r>
            <a:r>
              <a:rPr lang="en" i="1"/>
              <a:t>k</a:t>
            </a:r>
            <a:r>
              <a:rPr lang="en"/>
              <a:t> = 2) - Mapped</a:t>
            </a:r>
            <a:endParaRPr/>
          </a:p>
        </p:txBody>
      </p:sp>
      <p:pic>
        <p:nvPicPr>
          <p:cNvPr id="314" name="Google Shape;314;p39"/>
          <p:cNvPicPr preferRelativeResize="0"/>
          <p:nvPr/>
        </p:nvPicPr>
        <p:blipFill>
          <a:blip r:embed="rId3">
            <a:alphaModFix/>
          </a:blip>
          <a:stretch>
            <a:fillRect/>
          </a:stretch>
        </p:blipFill>
        <p:spPr>
          <a:xfrm>
            <a:off x="397303" y="1513100"/>
            <a:ext cx="3544497" cy="2795750"/>
          </a:xfrm>
          <a:prstGeom prst="rect">
            <a:avLst/>
          </a:prstGeom>
          <a:noFill/>
          <a:ln>
            <a:noFill/>
          </a:ln>
        </p:spPr>
      </p:pic>
      <p:pic>
        <p:nvPicPr>
          <p:cNvPr id="315" name="Google Shape;315;p39"/>
          <p:cNvPicPr preferRelativeResize="0"/>
          <p:nvPr/>
        </p:nvPicPr>
        <p:blipFill>
          <a:blip r:embed="rId4">
            <a:alphaModFix/>
          </a:blip>
          <a:stretch>
            <a:fillRect/>
          </a:stretch>
        </p:blipFill>
        <p:spPr>
          <a:xfrm>
            <a:off x="4784288" y="1551200"/>
            <a:ext cx="3826313" cy="2719562"/>
          </a:xfrm>
          <a:prstGeom prst="rect">
            <a:avLst/>
          </a:prstGeom>
          <a:noFill/>
          <a:ln>
            <a:noFill/>
          </a:ln>
        </p:spPr>
      </p:pic>
      <p:sp>
        <p:nvSpPr>
          <p:cNvPr id="316" name="Google Shape;316;p39"/>
          <p:cNvSpPr txBox="1"/>
          <p:nvPr/>
        </p:nvSpPr>
        <p:spPr>
          <a:xfrm>
            <a:off x="1596700" y="1255700"/>
            <a:ext cx="11457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Predicted</a:t>
            </a:r>
            <a:endParaRPr>
              <a:latin typeface="Roboto"/>
              <a:ea typeface="Roboto"/>
              <a:cs typeface="Roboto"/>
              <a:sym typeface="Roboto"/>
            </a:endParaRPr>
          </a:p>
        </p:txBody>
      </p:sp>
      <p:sp>
        <p:nvSpPr>
          <p:cNvPr id="317" name="Google Shape;317;p39"/>
          <p:cNvSpPr txBox="1"/>
          <p:nvPr/>
        </p:nvSpPr>
        <p:spPr>
          <a:xfrm>
            <a:off x="6293650" y="1255700"/>
            <a:ext cx="807600" cy="2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Actual</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Areas for Improvement/Further Exploration</a:t>
            </a:r>
            <a:endParaRPr/>
          </a:p>
        </p:txBody>
      </p:sp>
      <p:sp>
        <p:nvSpPr>
          <p:cNvPr id="323" name="Google Shape;323;p40"/>
          <p:cNvSpPr txBox="1">
            <a:spLocks noGrp="1"/>
          </p:cNvSpPr>
          <p:nvPr>
            <p:ph type="body" idx="4294967295"/>
          </p:nvPr>
        </p:nvSpPr>
        <p:spPr>
          <a:xfrm>
            <a:off x="311700" y="10774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400">
                <a:solidFill>
                  <a:srgbClr val="424242"/>
                </a:solidFill>
              </a:rPr>
              <a:t>One major limitation to the data is that the data is exclusive to 2016, meaning that we did not have previous election year data to work with. This limitation became abundantly clear early on as we attempted to create a logistic regression formula to predict the winner of each state based on Clinton and Trump’s raw polling data.</a:t>
            </a:r>
            <a:endParaRPr sz="1400">
              <a:solidFill>
                <a:srgbClr val="424242"/>
              </a:solidFill>
            </a:endParaRPr>
          </a:p>
          <a:p>
            <a:pPr marL="0" lvl="0" indent="0" algn="l" rtl="0">
              <a:lnSpc>
                <a:spcPct val="150000"/>
              </a:lnSpc>
              <a:spcBef>
                <a:spcPts val="1000"/>
              </a:spcBef>
              <a:spcAft>
                <a:spcPts val="0"/>
              </a:spcAft>
              <a:buNone/>
            </a:pPr>
            <a:r>
              <a:rPr lang="en" sz="1400">
                <a:solidFill>
                  <a:srgbClr val="424242"/>
                </a:solidFill>
              </a:rPr>
              <a:t>Some areas for further exploration include the following:</a:t>
            </a:r>
            <a:endParaRPr sz="1400">
              <a:solidFill>
                <a:srgbClr val="424242"/>
              </a:solidFill>
            </a:endParaRPr>
          </a:p>
          <a:p>
            <a:pPr marL="457200" lvl="0" indent="-317500" algn="l" rtl="0">
              <a:lnSpc>
                <a:spcPct val="150000"/>
              </a:lnSpc>
              <a:spcBef>
                <a:spcPts val="1000"/>
              </a:spcBef>
              <a:spcAft>
                <a:spcPts val="0"/>
              </a:spcAft>
              <a:buClr>
                <a:srgbClr val="424242"/>
              </a:buClr>
              <a:buSzPts val="1400"/>
              <a:buChar char="●"/>
            </a:pPr>
            <a:r>
              <a:rPr lang="en" sz="1400">
                <a:solidFill>
                  <a:srgbClr val="424242"/>
                </a:solidFill>
              </a:rPr>
              <a:t>Testing FiveThirtyEight’s pollster grading system by incorporating the adjpoll_clinton and adjpoll_trump fields into a modified version of the model.</a:t>
            </a:r>
            <a:endParaRPr sz="1400">
              <a:solidFill>
                <a:srgbClr val="424242"/>
              </a:solidFill>
            </a:endParaRPr>
          </a:p>
          <a:p>
            <a:pPr marL="457200" lvl="0" indent="-317500" algn="l" rtl="0">
              <a:lnSpc>
                <a:spcPct val="150000"/>
              </a:lnSpc>
              <a:spcBef>
                <a:spcPts val="0"/>
              </a:spcBef>
              <a:spcAft>
                <a:spcPts val="0"/>
              </a:spcAft>
              <a:buClr>
                <a:srgbClr val="424242"/>
              </a:buClr>
              <a:buSzPts val="1400"/>
              <a:buChar char="●"/>
            </a:pPr>
            <a:r>
              <a:rPr lang="en" sz="1400">
                <a:solidFill>
                  <a:srgbClr val="424242"/>
                </a:solidFill>
              </a:rPr>
              <a:t>Testing whether weighting more recent polls greater than older polls will improve the accuracy of the model.</a:t>
            </a:r>
            <a:endParaRPr sz="1400">
              <a:solidFill>
                <a:srgbClr val="424242"/>
              </a:solidFill>
            </a:endParaRPr>
          </a:p>
          <a:p>
            <a:pPr marL="457200" lvl="0" indent="-317500" algn="l" rtl="0">
              <a:lnSpc>
                <a:spcPct val="150000"/>
              </a:lnSpc>
              <a:spcBef>
                <a:spcPts val="0"/>
              </a:spcBef>
              <a:spcAft>
                <a:spcPts val="0"/>
              </a:spcAft>
              <a:buClr>
                <a:srgbClr val="424242"/>
              </a:buClr>
              <a:buSzPts val="1400"/>
              <a:buChar char="●"/>
            </a:pPr>
            <a:r>
              <a:rPr lang="en" sz="1400">
                <a:solidFill>
                  <a:srgbClr val="424242"/>
                </a:solidFill>
              </a:rPr>
              <a:t>Testing whether weighting polling data by respondent size improves the accuracy of the model.</a:t>
            </a:r>
            <a:endParaRPr sz="1400">
              <a:solidFill>
                <a:srgbClr val="424242"/>
              </a:solidFill>
            </a:endParaRPr>
          </a:p>
          <a:p>
            <a:pPr marL="0" lvl="0" indent="0" algn="l" rtl="0">
              <a:lnSpc>
                <a:spcPct val="150000"/>
              </a:lnSpc>
              <a:spcBef>
                <a:spcPts val="1000"/>
              </a:spcBef>
              <a:spcAft>
                <a:spcPts val="0"/>
              </a:spcAft>
              <a:buClr>
                <a:srgbClr val="000000"/>
              </a:buClr>
              <a:buSzPts val="1100"/>
              <a:buFont typeface="Arial"/>
              <a:buNone/>
            </a:pPr>
            <a:endParaRPr sz="1400">
              <a:solidFill>
                <a:srgbClr val="424242"/>
              </a:solidFill>
            </a:endParaRPr>
          </a:p>
          <a:p>
            <a:pPr marL="0" lvl="0" indent="0" algn="l" rtl="0">
              <a:lnSpc>
                <a:spcPct val="150000"/>
              </a:lnSpc>
              <a:spcBef>
                <a:spcPts val="1000"/>
              </a:spcBef>
              <a:spcAft>
                <a:spcPts val="0"/>
              </a:spcAft>
              <a:buClr>
                <a:srgbClr val="000000"/>
              </a:buClr>
              <a:buSzPts val="1100"/>
              <a:buFont typeface="Arial"/>
              <a:buNone/>
            </a:pPr>
            <a:endParaRPr sz="1400">
              <a:solidFill>
                <a:srgbClr val="424242"/>
              </a:solidFill>
            </a:endParaRPr>
          </a:p>
          <a:p>
            <a:pPr marL="0" lvl="0" indent="0" algn="l" rtl="0">
              <a:lnSpc>
                <a:spcPct val="150000"/>
              </a:lnSpc>
              <a:spcBef>
                <a:spcPts val="1000"/>
              </a:spcBef>
              <a:spcAft>
                <a:spcPts val="0"/>
              </a:spcAft>
              <a:buNone/>
            </a:pPr>
            <a:endParaRPr sz="1400">
              <a:solidFill>
                <a:srgbClr val="42424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Deep-Dive</a:t>
            </a:r>
            <a:endParaRPr dirty="0"/>
          </a:p>
        </p:txBody>
      </p:sp>
      <p:sp>
        <p:nvSpPr>
          <p:cNvPr id="112" name="Google Shape;112;p1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3" name="Google Shape;113;p1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Create a simple, flexible, and robust model</a:t>
            </a:r>
            <a:endParaRPr sz="1600" b="1"/>
          </a:p>
          <a:p>
            <a:pPr marL="0" lvl="0" indent="0" algn="l" rtl="0">
              <a:spcBef>
                <a:spcPts val="800"/>
              </a:spcBef>
              <a:spcAft>
                <a:spcPts val="800"/>
              </a:spcAft>
              <a:buNone/>
            </a:pPr>
            <a:r>
              <a:rPr lang="en" sz="1600"/>
              <a:t>Instead of utilizing a regression based model, the team worked to develop a machine learning model that is much simpler but just as robust.</a:t>
            </a:r>
            <a:endParaRPr sz="1600"/>
          </a:p>
        </p:txBody>
      </p:sp>
      <p:sp>
        <p:nvSpPr>
          <p:cNvPr id="115" name="Google Shape;115;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Use the model to provide a “hit list” of swing states</a:t>
            </a:r>
            <a:endParaRPr sz="1600" b="1"/>
          </a:p>
          <a:p>
            <a:pPr marL="0" lvl="0" indent="0" algn="l" rtl="0">
              <a:spcBef>
                <a:spcPts val="800"/>
              </a:spcBef>
              <a:spcAft>
                <a:spcPts val="800"/>
              </a:spcAft>
              <a:buNone/>
            </a:pPr>
            <a:r>
              <a:rPr lang="en" sz="1600"/>
              <a:t>The campaign needs a swing state “hit list” - a list of states in which to campaign.</a:t>
            </a:r>
            <a:endParaRPr sz="1600"/>
          </a:p>
        </p:txBody>
      </p:sp>
      <p:sp>
        <p:nvSpPr>
          <p:cNvPr id="118" name="Google Shape;118;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Use the model to make regularly updated, state-by-state winner predictions</a:t>
            </a:r>
            <a:endParaRPr sz="1600" b="1"/>
          </a:p>
          <a:p>
            <a:pPr marL="0" lvl="0" indent="0" algn="l" rtl="0">
              <a:spcBef>
                <a:spcPts val="800"/>
              </a:spcBef>
              <a:spcAft>
                <a:spcPts val="800"/>
              </a:spcAft>
              <a:buNone/>
            </a:pPr>
            <a:r>
              <a:rPr lang="en" sz="1600"/>
              <a:t>The model must be able to incorporate new polling data to make regularly updated winner predictions for each state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26" name="Google Shape;126;p1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K-means Clustering</a:t>
            </a:r>
            <a:endParaRPr/>
          </a:p>
        </p:txBody>
      </p:sp>
      <p:sp>
        <p:nvSpPr>
          <p:cNvPr id="127" name="Google Shape;12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team has developed a simple, flexible, and robust model, utilizing a k-means clustering model that categorizes states as either solidly Democratic, solidly Republican, or Swing. A simple modification of the model then allows us to make state-by-state winner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133" name="Google Shape;133;p17"/>
          <p:cNvSpPr txBox="1">
            <a:spLocks noGrp="1"/>
          </p:cNvSpPr>
          <p:nvPr>
            <p:ph type="body" idx="4294967295"/>
          </p:nvPr>
        </p:nvSpPr>
        <p:spPr>
          <a:xfrm>
            <a:off x="311700" y="1017800"/>
            <a:ext cx="8520600" cy="3339000"/>
          </a:xfrm>
          <a:prstGeom prst="rect">
            <a:avLst/>
          </a:prstGeom>
        </p:spPr>
        <p:txBody>
          <a:bodyPr spcFirstLastPara="1" wrap="square" lIns="91425" tIns="91425" rIns="91425" bIns="91425" anchor="t" anchorCtr="0">
            <a:noAutofit/>
          </a:bodyPr>
          <a:lstStyle/>
          <a:p>
            <a:pPr marL="457200" marR="0" lvl="0" indent="-330200" algn="l" rtl="0">
              <a:lnSpc>
                <a:spcPct val="150000"/>
              </a:lnSpc>
              <a:spcBef>
                <a:spcPts val="1000"/>
              </a:spcBef>
              <a:spcAft>
                <a:spcPts val="0"/>
              </a:spcAft>
              <a:buClr>
                <a:srgbClr val="424242"/>
              </a:buClr>
              <a:buSzPts val="1600"/>
              <a:buChar char="●"/>
            </a:pPr>
            <a:r>
              <a:rPr lang="en" sz="1600">
                <a:solidFill>
                  <a:srgbClr val="424242"/>
                </a:solidFill>
              </a:rPr>
              <a:t>The model suggests that though Clinton is the predicted winner of the 2016 presidential election, her lead is tenuous (a net margin of only 8 electoral votes). </a:t>
            </a:r>
            <a:endParaRPr sz="1600">
              <a:solidFill>
                <a:srgbClr val="424242"/>
              </a:solidFill>
            </a:endParaRPr>
          </a:p>
          <a:p>
            <a:pPr marL="457200" marR="0" lvl="0" indent="-330200" algn="l" rtl="0">
              <a:lnSpc>
                <a:spcPct val="150000"/>
              </a:lnSpc>
              <a:spcBef>
                <a:spcPts val="0"/>
              </a:spcBef>
              <a:spcAft>
                <a:spcPts val="0"/>
              </a:spcAft>
              <a:buClr>
                <a:srgbClr val="424242"/>
              </a:buClr>
              <a:buSzPts val="1600"/>
              <a:buChar char="●"/>
            </a:pPr>
            <a:r>
              <a:rPr lang="en" sz="1600">
                <a:solidFill>
                  <a:srgbClr val="424242"/>
                </a:solidFill>
              </a:rPr>
              <a:t>Therefore, it is the recommendation of the Data Analytics team that Clinton focus on shoring up her base in those Democratic states that are the most “at risk” of defecting to Trump.</a:t>
            </a:r>
            <a:endParaRPr sz="1600">
              <a:solidFill>
                <a:srgbClr val="424242"/>
              </a:solidFill>
            </a:endParaRPr>
          </a:p>
          <a:p>
            <a:pPr marL="457200" marR="0" lvl="0" indent="-330200" algn="l" rtl="0">
              <a:lnSpc>
                <a:spcPct val="150000"/>
              </a:lnSpc>
              <a:spcBef>
                <a:spcPts val="0"/>
              </a:spcBef>
              <a:spcAft>
                <a:spcPts val="0"/>
              </a:spcAft>
              <a:buClr>
                <a:srgbClr val="424242"/>
              </a:buClr>
              <a:buSzPts val="1600"/>
              <a:buChar char="●"/>
            </a:pPr>
            <a:r>
              <a:rPr lang="en" sz="1600">
                <a:solidFill>
                  <a:srgbClr val="424242"/>
                </a:solidFill>
              </a:rPr>
              <a:t>We recommend that the Clinton campaign dedicate campaign resources to the states of </a:t>
            </a:r>
            <a:r>
              <a:rPr lang="en" sz="1600" u="sng">
                <a:solidFill>
                  <a:srgbClr val="424242"/>
                </a:solidFill>
              </a:rPr>
              <a:t>Pennsylvania</a:t>
            </a:r>
            <a:r>
              <a:rPr lang="en" sz="1600">
                <a:solidFill>
                  <a:srgbClr val="424242"/>
                </a:solidFill>
              </a:rPr>
              <a:t>, </a:t>
            </a:r>
            <a:r>
              <a:rPr lang="en" sz="1600" u="sng">
                <a:solidFill>
                  <a:srgbClr val="424242"/>
                </a:solidFill>
              </a:rPr>
              <a:t>Michigan</a:t>
            </a:r>
            <a:r>
              <a:rPr lang="en" sz="1600">
                <a:solidFill>
                  <a:srgbClr val="424242"/>
                </a:solidFill>
              </a:rPr>
              <a:t>, and </a:t>
            </a:r>
            <a:r>
              <a:rPr lang="en" sz="1600" u="sng">
                <a:solidFill>
                  <a:srgbClr val="424242"/>
                </a:solidFill>
              </a:rPr>
              <a:t>Wisconsin</a:t>
            </a:r>
            <a:r>
              <a:rPr lang="en" sz="1600">
                <a:solidFill>
                  <a:srgbClr val="424242"/>
                </a:solidFill>
              </a:rPr>
              <a:t> - dedicating resources to our “hit list” of swing states only if time and resources allow.</a:t>
            </a:r>
            <a:endParaRPr sz="1600">
              <a:solidFill>
                <a:srgbClr val="424242"/>
              </a:solidFill>
            </a:endParaRPr>
          </a:p>
          <a:p>
            <a:pPr marL="0" marR="0" lvl="0" indent="0" algn="l" rtl="0">
              <a:lnSpc>
                <a:spcPct val="150000"/>
              </a:lnSpc>
              <a:spcBef>
                <a:spcPts val="1000"/>
              </a:spcBef>
              <a:spcAft>
                <a:spcPts val="0"/>
              </a:spcAft>
              <a:buNone/>
            </a:pPr>
            <a:endParaRPr sz="1600">
              <a:solidFill>
                <a:srgbClr val="4242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18"/>
          <p:cNvGrpSpPr/>
          <p:nvPr/>
        </p:nvGrpSpPr>
        <p:grpSpPr>
          <a:xfrm>
            <a:off x="4939500" y="1219611"/>
            <a:ext cx="3837000" cy="2704200"/>
            <a:chOff x="4939500" y="1219611"/>
            <a:chExt cx="3837000" cy="2704200"/>
          </a:xfrm>
        </p:grpSpPr>
        <p:cxnSp>
          <p:nvCxnSpPr>
            <p:cNvPr id="139" name="Google Shape;139;p18"/>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0" name="Google Shape;140;p18"/>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1" name="Google Shape;141;p18"/>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2" name="Google Shape;142;p18"/>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3" name="Google Shape;143;p18"/>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4" name="Google Shape;144;p18"/>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5" name="Google Shape;145;p18"/>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6" name="Google Shape;146;p18"/>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7" name="Google Shape;147;p18"/>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48" name="Google Shape;148;p18"/>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149" name="Google Shape;149;p18"/>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Walkthrough</a:t>
            </a:r>
            <a:endParaRPr/>
          </a:p>
        </p:txBody>
      </p:sp>
      <p:sp>
        <p:nvSpPr>
          <p:cNvPr id="151" name="Google Shape;151;p1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k-means clustering technique</a:t>
            </a:r>
            <a:endParaRPr/>
          </a:p>
        </p:txBody>
      </p:sp>
      <p:grpSp>
        <p:nvGrpSpPr>
          <p:cNvPr id="152" name="Google Shape;152;p18"/>
          <p:cNvGrpSpPr/>
          <p:nvPr/>
        </p:nvGrpSpPr>
        <p:grpSpPr>
          <a:xfrm>
            <a:off x="4939534" y="2017046"/>
            <a:ext cx="3825543" cy="1573620"/>
            <a:chOff x="1000000" y="2393988"/>
            <a:chExt cx="4144235" cy="1704713"/>
          </a:xfrm>
        </p:grpSpPr>
        <p:sp>
          <p:nvSpPr>
            <p:cNvPr id="153" name="Google Shape;153;p18"/>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154" name="Google Shape;154;p18"/>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8"/>
          <p:cNvGrpSpPr/>
          <p:nvPr/>
        </p:nvGrpSpPr>
        <p:grpSpPr>
          <a:xfrm>
            <a:off x="4939557" y="1778136"/>
            <a:ext cx="3836911" cy="1503799"/>
            <a:chOff x="1000025" y="2059300"/>
            <a:chExt cx="4156550" cy="1629075"/>
          </a:xfrm>
        </p:grpSpPr>
        <p:sp>
          <p:nvSpPr>
            <p:cNvPr id="163" name="Google Shape;163;p18"/>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164" name="Google Shape;164;p18"/>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a:t>
            </a:r>
            <a:endParaRPr/>
          </a:p>
        </p:txBody>
      </p:sp>
      <p:sp>
        <p:nvSpPr>
          <p:cNvPr id="177" name="Google Shape;177;p19"/>
          <p:cNvSpPr txBox="1">
            <a:spLocks noGrp="1"/>
          </p:cNvSpPr>
          <p:nvPr>
            <p:ph type="body" idx="4294967295"/>
          </p:nvPr>
        </p:nvSpPr>
        <p:spPr>
          <a:xfrm>
            <a:off x="311700" y="1017800"/>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000"/>
              </a:spcBef>
              <a:spcAft>
                <a:spcPts val="0"/>
              </a:spcAft>
              <a:buSzPts val="1600"/>
              <a:buChar char="●"/>
            </a:pPr>
            <a:r>
              <a:rPr lang="en" sz="1600">
                <a:solidFill>
                  <a:srgbClr val="424242"/>
                </a:solidFill>
              </a:rPr>
              <a:t>The data utilized in this model comes from FiveThirtyEight’s page on </a:t>
            </a:r>
            <a:r>
              <a:rPr lang="en" sz="1600" u="sng">
                <a:solidFill>
                  <a:srgbClr val="1155CC"/>
                </a:solidFill>
                <a:hlinkClick r:id="rId3"/>
              </a:rPr>
              <a:t>kaggle.com</a:t>
            </a:r>
            <a:r>
              <a:rPr lang="en" sz="1600">
                <a:solidFill>
                  <a:srgbClr val="424242"/>
                </a:solidFill>
              </a:rPr>
              <a:t>. The original file is a .csv file containing 27 fields. There were many superfluous columns in this dataset that we removed.</a:t>
            </a:r>
            <a:endParaRPr sz="1600">
              <a:solidFill>
                <a:srgbClr val="424242"/>
              </a:solidFill>
            </a:endParaRPr>
          </a:p>
          <a:p>
            <a:pPr marL="457200" lvl="0" indent="-330200" algn="l" rtl="0">
              <a:lnSpc>
                <a:spcPct val="150000"/>
              </a:lnSpc>
              <a:spcBef>
                <a:spcPts val="1000"/>
              </a:spcBef>
              <a:spcAft>
                <a:spcPts val="0"/>
              </a:spcAft>
              <a:buClr>
                <a:srgbClr val="424242"/>
              </a:buClr>
              <a:buSzPts val="1600"/>
              <a:buChar char="●"/>
            </a:pPr>
            <a:r>
              <a:rPr lang="en" sz="1600">
                <a:solidFill>
                  <a:srgbClr val="424242"/>
                </a:solidFill>
              </a:rPr>
              <a:t>The final data set included the following fields: </a:t>
            </a:r>
            <a:endParaRPr sz="1600">
              <a:solidFill>
                <a:srgbClr val="424242"/>
              </a:solidFill>
            </a:endParaRPr>
          </a:p>
          <a:p>
            <a:pPr marL="914400" lvl="1" indent="-304800" algn="l" rtl="0">
              <a:lnSpc>
                <a:spcPct val="150000"/>
              </a:lnSpc>
              <a:spcBef>
                <a:spcPts val="1000"/>
              </a:spcBef>
              <a:spcAft>
                <a:spcPts val="0"/>
              </a:spcAft>
              <a:buClr>
                <a:srgbClr val="424242"/>
              </a:buClr>
              <a:buSzPts val="1200"/>
              <a:buChar char="○"/>
            </a:pPr>
            <a:r>
              <a:rPr lang="en" sz="1200" b="1">
                <a:solidFill>
                  <a:srgbClr val="424242"/>
                </a:solidFill>
              </a:rPr>
              <a:t>state</a:t>
            </a:r>
            <a:r>
              <a:rPr lang="en" sz="1200">
                <a:solidFill>
                  <a:srgbClr val="424242"/>
                </a:solidFill>
              </a:rPr>
              <a:t> - the state from which the poll was taken (the value "U.S." signifies a national poll).</a:t>
            </a:r>
            <a:endParaRPr sz="1200">
              <a:solidFill>
                <a:srgbClr val="424242"/>
              </a:solidFill>
            </a:endParaRPr>
          </a:p>
          <a:p>
            <a:pPr marL="914400" lvl="1" indent="-304800" algn="l" rtl="0">
              <a:lnSpc>
                <a:spcPct val="150000"/>
              </a:lnSpc>
              <a:spcBef>
                <a:spcPts val="0"/>
              </a:spcBef>
              <a:spcAft>
                <a:spcPts val="0"/>
              </a:spcAft>
              <a:buClr>
                <a:srgbClr val="424242"/>
              </a:buClr>
              <a:buSzPts val="1200"/>
              <a:buFont typeface="Source Code Pro"/>
              <a:buChar char="○"/>
            </a:pPr>
            <a:r>
              <a:rPr lang="en" sz="1200" b="1">
                <a:solidFill>
                  <a:srgbClr val="424242"/>
                </a:solidFill>
              </a:rPr>
              <a:t>enddate</a:t>
            </a:r>
            <a:r>
              <a:rPr lang="en" sz="1200">
                <a:solidFill>
                  <a:srgbClr val="424242"/>
                </a:solidFill>
              </a:rPr>
              <a:t> - the date on which the poll ended.</a:t>
            </a:r>
            <a:endParaRPr sz="1200">
              <a:solidFill>
                <a:srgbClr val="424242"/>
              </a:solidFill>
            </a:endParaRPr>
          </a:p>
          <a:p>
            <a:pPr marL="914400" lvl="1" indent="-304800" algn="l" rtl="0">
              <a:lnSpc>
                <a:spcPct val="150000"/>
              </a:lnSpc>
              <a:spcBef>
                <a:spcPts val="0"/>
              </a:spcBef>
              <a:spcAft>
                <a:spcPts val="0"/>
              </a:spcAft>
              <a:buClr>
                <a:srgbClr val="424242"/>
              </a:buClr>
              <a:buSzPts val="1200"/>
              <a:buFont typeface="Source Code Pro"/>
              <a:buChar char="○"/>
            </a:pPr>
            <a:r>
              <a:rPr lang="en" sz="1200" b="1">
                <a:solidFill>
                  <a:srgbClr val="424242"/>
                </a:solidFill>
              </a:rPr>
              <a:t>pollster</a:t>
            </a:r>
            <a:r>
              <a:rPr lang="en" sz="1200">
                <a:solidFill>
                  <a:srgbClr val="424242"/>
                </a:solidFill>
              </a:rPr>
              <a:t> - the organization that conducted the poll.</a:t>
            </a:r>
            <a:endParaRPr sz="1200">
              <a:solidFill>
                <a:srgbClr val="424242"/>
              </a:solidFill>
            </a:endParaRPr>
          </a:p>
          <a:p>
            <a:pPr marL="914400" lvl="1" indent="-304800" algn="l" rtl="0">
              <a:lnSpc>
                <a:spcPct val="150000"/>
              </a:lnSpc>
              <a:spcBef>
                <a:spcPts val="0"/>
              </a:spcBef>
              <a:spcAft>
                <a:spcPts val="0"/>
              </a:spcAft>
              <a:buClr>
                <a:srgbClr val="424242"/>
              </a:buClr>
              <a:buSzPts val="1200"/>
              <a:buFont typeface="Source Code Pro"/>
              <a:buChar char="○"/>
            </a:pPr>
            <a:r>
              <a:rPr lang="en" sz="1200" b="1">
                <a:solidFill>
                  <a:srgbClr val="424242"/>
                </a:solidFill>
              </a:rPr>
              <a:t>rawpoll_clinton</a:t>
            </a:r>
            <a:r>
              <a:rPr lang="en" sz="1200">
                <a:solidFill>
                  <a:srgbClr val="424242"/>
                </a:solidFill>
              </a:rPr>
              <a:t> - the raw percentage of respondents polled who plan on voting for Clinton.</a:t>
            </a:r>
            <a:endParaRPr sz="1200">
              <a:solidFill>
                <a:srgbClr val="424242"/>
              </a:solidFill>
            </a:endParaRPr>
          </a:p>
          <a:p>
            <a:pPr marL="914400" lvl="1" indent="-304800" algn="l" rtl="0">
              <a:lnSpc>
                <a:spcPct val="150000"/>
              </a:lnSpc>
              <a:spcBef>
                <a:spcPts val="0"/>
              </a:spcBef>
              <a:spcAft>
                <a:spcPts val="0"/>
              </a:spcAft>
              <a:buClr>
                <a:srgbClr val="424242"/>
              </a:buClr>
              <a:buSzPts val="1200"/>
              <a:buFont typeface="Source Code Pro"/>
              <a:buChar char="○"/>
            </a:pPr>
            <a:r>
              <a:rPr lang="en" sz="1200" b="1">
                <a:solidFill>
                  <a:srgbClr val="424242"/>
                </a:solidFill>
              </a:rPr>
              <a:t>rawpoll_trump</a:t>
            </a:r>
            <a:r>
              <a:rPr lang="en" sz="1200">
                <a:solidFill>
                  <a:srgbClr val="424242"/>
                </a:solidFill>
              </a:rPr>
              <a:t> - the raw percentage of respondents polled who plan on voting for Trump.</a:t>
            </a:r>
            <a:endParaRPr sz="1200">
              <a:solidFill>
                <a:srgbClr val="42424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Clinton’s Raw Polling Data</a:t>
            </a:r>
            <a:endParaRPr/>
          </a:p>
        </p:txBody>
      </p:sp>
      <p:pic>
        <p:nvPicPr>
          <p:cNvPr id="183" name="Google Shape;183;p20"/>
          <p:cNvPicPr preferRelativeResize="0"/>
          <p:nvPr/>
        </p:nvPicPr>
        <p:blipFill>
          <a:blip r:embed="rId3">
            <a:alphaModFix/>
          </a:blip>
          <a:stretch>
            <a:fillRect/>
          </a:stretch>
        </p:blipFill>
        <p:spPr>
          <a:xfrm>
            <a:off x="1445350" y="1057125"/>
            <a:ext cx="6253299" cy="3859175"/>
          </a:xfrm>
          <a:prstGeom prst="rect">
            <a:avLst/>
          </a:prstGeom>
          <a:noFill/>
          <a:ln>
            <a:noFill/>
          </a:ln>
        </p:spPr>
      </p:pic>
      <p:cxnSp>
        <p:nvCxnSpPr>
          <p:cNvPr id="184" name="Google Shape;184;p20"/>
          <p:cNvCxnSpPr/>
          <p:nvPr/>
        </p:nvCxnSpPr>
        <p:spPr>
          <a:xfrm rot="10800000" flipH="1">
            <a:off x="2479850" y="2032800"/>
            <a:ext cx="4869000" cy="8592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20"/>
          <p:cNvCxnSpPr/>
          <p:nvPr/>
        </p:nvCxnSpPr>
        <p:spPr>
          <a:xfrm>
            <a:off x="2479850" y="2898975"/>
            <a:ext cx="4743300" cy="1124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Trump’s Raw Polling Data</a:t>
            </a:r>
            <a:endParaRPr/>
          </a:p>
        </p:txBody>
      </p:sp>
      <p:pic>
        <p:nvPicPr>
          <p:cNvPr id="191" name="Google Shape;191;p21"/>
          <p:cNvPicPr preferRelativeResize="0"/>
          <p:nvPr/>
        </p:nvPicPr>
        <p:blipFill>
          <a:blip r:embed="rId3">
            <a:alphaModFix/>
          </a:blip>
          <a:stretch>
            <a:fillRect/>
          </a:stretch>
        </p:blipFill>
        <p:spPr>
          <a:xfrm>
            <a:off x="1476364" y="1094000"/>
            <a:ext cx="6191273" cy="3820900"/>
          </a:xfrm>
          <a:prstGeom prst="rect">
            <a:avLst/>
          </a:prstGeom>
          <a:noFill/>
          <a:ln>
            <a:noFill/>
          </a:ln>
        </p:spPr>
      </p:pic>
      <p:cxnSp>
        <p:nvCxnSpPr>
          <p:cNvPr id="192" name="Google Shape;192;p21"/>
          <p:cNvCxnSpPr/>
          <p:nvPr/>
        </p:nvCxnSpPr>
        <p:spPr>
          <a:xfrm rot="10800000" flipH="1">
            <a:off x="2584625" y="1466850"/>
            <a:ext cx="4533600" cy="20748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21"/>
          <p:cNvCxnSpPr/>
          <p:nvPr/>
        </p:nvCxnSpPr>
        <p:spPr>
          <a:xfrm>
            <a:off x="2577650" y="3548625"/>
            <a:ext cx="4848000" cy="419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2320</Words>
  <Application>Microsoft Macintosh PowerPoint</Application>
  <PresentationFormat>On-screen Show (16:9)</PresentationFormat>
  <Paragraphs>269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Roboto</vt:lpstr>
      <vt:lpstr>Source Code Pro</vt:lpstr>
      <vt:lpstr>Arial</vt:lpstr>
      <vt:lpstr>Geometric</vt:lpstr>
      <vt:lpstr>2016 Presidential Election Model</vt:lpstr>
      <vt:lpstr>The Problem</vt:lpstr>
      <vt:lpstr>Challenges Deep-Dive</vt:lpstr>
      <vt:lpstr>Solution</vt:lpstr>
      <vt:lpstr>Recommendations</vt:lpstr>
      <vt:lpstr>Model Walkthrough</vt:lpstr>
      <vt:lpstr>The Data</vt:lpstr>
      <vt:lpstr>Clinton’s Raw Polling Data</vt:lpstr>
      <vt:lpstr>Trump’s Raw Polling Data</vt:lpstr>
      <vt:lpstr>100 Poll Moving Average</vt:lpstr>
      <vt:lpstr>Clinton’s 100 Poll Margin Moving Average</vt:lpstr>
      <vt:lpstr>K-Means Clustering</vt:lpstr>
      <vt:lpstr>Scree Plot</vt:lpstr>
      <vt:lpstr>Model Results (k = 3)</vt:lpstr>
      <vt:lpstr>Model Results (k = 3) - Mapped</vt:lpstr>
      <vt:lpstr>Model Results (k = 2)</vt:lpstr>
      <vt:lpstr>Model Results (k = 2) - Mapped</vt:lpstr>
      <vt:lpstr>Grand Strategy</vt:lpstr>
      <vt:lpstr>“At Risk” States</vt:lpstr>
      <vt:lpstr>Grand Strategy</vt:lpstr>
      <vt:lpstr>“Hit List” States</vt:lpstr>
      <vt:lpstr>Our Recommendation</vt:lpstr>
      <vt:lpstr>Results &amp; Accuracy - Swing States (k = 3)</vt:lpstr>
      <vt:lpstr>Results &amp; Accuracy - Democratic States (k = 3)</vt:lpstr>
      <vt:lpstr>Results &amp; Accuracy - Republican States (k = 3)</vt:lpstr>
      <vt:lpstr>Results &amp; Accuracy (k = 2)</vt:lpstr>
      <vt:lpstr>Results &amp; Accuracy (k = 2) - Mapped</vt:lpstr>
      <vt:lpstr>Areas for Improvement/Further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Model</dc:title>
  <cp:lastModifiedBy>Ryne Schultz</cp:lastModifiedBy>
  <cp:revision>1</cp:revision>
  <dcterms:modified xsi:type="dcterms:W3CDTF">2019-01-09T13:46:53Z</dcterms:modified>
</cp:coreProperties>
</file>