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58" r:id="rId4"/>
    <p:sldId id="261" r:id="rId5"/>
    <p:sldId id="259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5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3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2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8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572563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so.gushiwen.cn/guwen/book_46653FD803893E4F3F8B9229F3CD9433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连接各个点形成网络">
            <a:extLst>
              <a:ext uri="{FF2B5EF4-FFF2-40B4-BE49-F238E27FC236}">
                <a16:creationId xmlns:a16="http://schemas.microsoft.com/office/drawing/2014/main" id="{52396F7C-3D4B-333D-1B5D-96F7BCE6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21560" r="719" b="-1"/>
          <a:stretch/>
        </p:blipFill>
        <p:spPr>
          <a:xfrm>
            <a:off x="0" y="-5842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BACBB7-71D5-4DE5-62F0-7C7D8F4F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4" y="832757"/>
            <a:ext cx="10817171" cy="2902365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Network Visualization of the characters in </a:t>
            </a:r>
            <a:br>
              <a:rPr lang="en-US" altLang="zh-CN" sz="4000" b="1" dirty="0"/>
            </a:br>
            <a:r>
              <a:rPr lang="en-US" altLang="zh-CN" sz="4000" b="1" dirty="0"/>
              <a:t>		</a:t>
            </a:r>
            <a:r>
              <a:rPr lang="en-US" altLang="zh-CN" sz="4000" b="1" i="1" dirty="0"/>
              <a:t>Dream of the Red Chamber</a:t>
            </a:r>
            <a:br>
              <a:rPr lang="en-US" altLang="zh-CN" sz="4000" b="1" i="1" dirty="0"/>
            </a:br>
            <a:r>
              <a:rPr lang="en-US" altLang="zh-CN" sz="4000" b="1" dirty="0"/>
              <a:t> </a:t>
            </a:r>
            <a:r>
              <a:rPr lang="en-US" altLang="zh-CN" sz="4000" b="1" i="1" dirty="0"/>
              <a:t>(《</a:t>
            </a:r>
            <a:r>
              <a:rPr lang="zh-CN" altLang="en-US" sz="4000" b="1" i="1" dirty="0"/>
              <a:t>红楼梦</a:t>
            </a:r>
            <a:r>
              <a:rPr lang="en-US" altLang="zh-CN" sz="4000" b="1" i="1" dirty="0"/>
              <a:t>》).</a:t>
            </a:r>
            <a:endParaRPr lang="zh-CN" altLang="en-US" sz="4000" b="1" i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CBC69-42A2-FDC3-8021-4ED7344F0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790" y="5108706"/>
            <a:ext cx="5694061" cy="916537"/>
          </a:xfrm>
        </p:spPr>
        <p:txBody>
          <a:bodyPr>
            <a:noAutofit/>
          </a:bodyPr>
          <a:lstStyle/>
          <a:p>
            <a:r>
              <a:rPr lang="en-US" altLang="zh-CN" sz="2500" dirty="0"/>
              <a:t>Final project for Chin 370</a:t>
            </a:r>
          </a:p>
          <a:p>
            <a:r>
              <a:rPr lang="en-US" altLang="zh-CN" sz="2500" dirty="0"/>
              <a:t>			by </a:t>
            </a:r>
            <a:r>
              <a:rPr lang="en-US" altLang="zh-CN" sz="2500" dirty="0" err="1"/>
              <a:t>Ryno</a:t>
            </a:r>
            <a:r>
              <a:rPr lang="en-US" altLang="zh-CN" sz="2500" dirty="0"/>
              <a:t> Chen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0266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D3199-EF08-17F4-69F2-26BAA176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2485025"/>
            <a:ext cx="8643154" cy="1887950"/>
          </a:xfrm>
        </p:spPr>
        <p:txBody>
          <a:bodyPr>
            <a:noAutofit/>
          </a:bodyPr>
          <a:lstStyle/>
          <a:p>
            <a:pPr algn="ctr"/>
            <a:br>
              <a:rPr lang="en-US" altLang="zh-CN" sz="4000" i="1" dirty="0"/>
            </a:br>
            <a:r>
              <a:rPr lang="en-US" altLang="zh-CN" sz="4000" dirty="0">
                <a:latin typeface="+mn-lt"/>
              </a:rPr>
              <a:t>&amp;</a:t>
            </a:r>
            <a:br>
              <a:rPr lang="en-US" altLang="zh-CN" sz="4000" dirty="0">
                <a:latin typeface="+mn-lt"/>
              </a:rPr>
            </a:br>
            <a:r>
              <a:rPr lang="en-US" altLang="zh-CN" sz="4500" dirty="0">
                <a:latin typeface="+mn-lt"/>
              </a:rPr>
              <a:t>ME</a:t>
            </a:r>
            <a:br>
              <a:rPr lang="zh-CN" altLang="en-US" sz="4000" dirty="0">
                <a:latin typeface="+mn-lt"/>
              </a:rPr>
            </a:br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948EDE-1651-EA80-FD92-9595022E3C94}"/>
              </a:ext>
            </a:extLst>
          </p:cNvPr>
          <p:cNvSpPr txBox="1"/>
          <p:nvPr/>
        </p:nvSpPr>
        <p:spPr>
          <a:xfrm>
            <a:off x="2122714" y="4147457"/>
            <a:ext cx="74240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My “Good Old Time”</a:t>
            </a:r>
            <a:endParaRPr lang="zh-CN" altLang="en-US" sz="25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AD368F-F943-9B1C-FD50-3F2AAFF9F1D8}"/>
              </a:ext>
            </a:extLst>
          </p:cNvPr>
          <p:cNvSpPr txBox="1"/>
          <p:nvPr/>
        </p:nvSpPr>
        <p:spPr>
          <a:xfrm>
            <a:off x="1850571" y="2865042"/>
            <a:ext cx="81642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i="1" dirty="0"/>
              <a:t> Dream of the Red Chamber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837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1.45833E-6 -0.154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DA41A-2B8C-B0A8-5976-6EAF90CB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Web-scraping (80 Chapters)</a:t>
            </a:r>
          </a:p>
          <a:p>
            <a:r>
              <a:rPr lang="en-US" altLang="zh-CN" sz="3000" dirty="0"/>
              <a:t>Form Generation (Nodes &amp; Edges)</a:t>
            </a:r>
          </a:p>
          <a:p>
            <a:r>
              <a:rPr lang="en-US" altLang="zh-CN" sz="3000" dirty="0"/>
              <a:t>Graph Drawing:</a:t>
            </a:r>
          </a:p>
          <a:p>
            <a:pPr lvl="2"/>
            <a:r>
              <a:rPr lang="en-US" altLang="zh-CN" sz="2800" dirty="0"/>
              <a:t>Relationship</a:t>
            </a:r>
          </a:p>
          <a:p>
            <a:pPr lvl="2"/>
            <a:r>
              <a:rPr lang="en-US" altLang="zh-CN" sz="2800" dirty="0"/>
              <a:t>Significance</a:t>
            </a:r>
            <a:endParaRPr lang="zh-CN" altLang="en-US" sz="28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2A7A223-F77A-0195-7DAF-3539FD0C959C}"/>
              </a:ext>
            </a:extLst>
          </p:cNvPr>
          <p:cNvSpPr txBox="1">
            <a:spLocks/>
          </p:cNvSpPr>
          <p:nvPr/>
        </p:nvSpPr>
        <p:spPr>
          <a:xfrm>
            <a:off x="1737530" y="1144876"/>
            <a:ext cx="8716940" cy="1329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800" i="1" dirty="0"/>
              <a:t>Goals</a:t>
            </a:r>
            <a:endParaRPr lang="zh-CN" altLang="en-US" sz="3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06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FF80FBD4-0E51-03D8-3B51-30F7A162E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52" t="1444" r="3864" b="4947"/>
          <a:stretch/>
        </p:blipFill>
        <p:spPr>
          <a:xfrm>
            <a:off x="5388428" y="1524000"/>
            <a:ext cx="6672943" cy="51489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05013F-EF72-6B45-AA5A-E113EC175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324" y="276497"/>
            <a:ext cx="5852160" cy="4389120"/>
          </a:xfrm>
          <a:prstGeom prst="rect">
            <a:avLst/>
          </a:prstGeom>
          <a:ln w="127000" cap="sq">
            <a:solidFill>
              <a:srgbClr val="0070C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D346CEA-A3B9-8B33-024E-6E2F7078ECCC}"/>
              </a:ext>
            </a:extLst>
          </p:cNvPr>
          <p:cNvSpPr/>
          <p:nvPr/>
        </p:nvSpPr>
        <p:spPr>
          <a:xfrm>
            <a:off x="8806541" y="3309256"/>
            <a:ext cx="990601" cy="65314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D00BDF-4A8F-5A42-1532-8398D5FB04BE}"/>
              </a:ext>
            </a:extLst>
          </p:cNvPr>
          <p:cNvSpPr txBox="1"/>
          <p:nvPr/>
        </p:nvSpPr>
        <p:spPr>
          <a:xfrm>
            <a:off x="6536867" y="378909"/>
            <a:ext cx="5655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Results Presentation</a:t>
            </a:r>
            <a:endParaRPr lang="zh-CN" altLang="en-US" sz="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F7227-7494-AE67-EF3F-6DF2CFEC6F34}"/>
              </a:ext>
            </a:extLst>
          </p:cNvPr>
          <p:cNvSpPr txBox="1"/>
          <p:nvPr/>
        </p:nvSpPr>
        <p:spPr>
          <a:xfrm>
            <a:off x="32658" y="4720047"/>
            <a:ext cx="5655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dirty="0"/>
              <a:t>Relationships among Characters</a:t>
            </a:r>
            <a:endParaRPr lang="zh-CN" altLang="en-US" sz="45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EBE643-28B8-3340-E411-BC37D5E64923}"/>
              </a:ext>
            </a:extLst>
          </p:cNvPr>
          <p:cNvSpPr txBox="1"/>
          <p:nvPr/>
        </p:nvSpPr>
        <p:spPr>
          <a:xfrm>
            <a:off x="631373" y="468084"/>
            <a:ext cx="38317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Yet Unsolved Problem:</a:t>
            </a:r>
          </a:p>
          <a:p>
            <a:r>
              <a:rPr lang="en-US" altLang="zh-CN" sz="2500" dirty="0"/>
              <a:t>	May need to figure out how to generate the legend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513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FF80FBD4-0E51-03D8-3B51-30F7A162E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52" t="1444" r="3864" b="4947"/>
          <a:stretch/>
        </p:blipFill>
        <p:spPr>
          <a:xfrm>
            <a:off x="5388428" y="1524000"/>
            <a:ext cx="6672943" cy="5148943"/>
          </a:xfrm>
          <a:prstGeom prst="rect">
            <a:avLst/>
          </a:prstGeom>
        </p:spPr>
      </p:pic>
      <p:pic>
        <p:nvPicPr>
          <p:cNvPr id="9" name="图片 8" descr="图表, 雷达图&#10;&#10;描述已自动生成">
            <a:extLst>
              <a:ext uri="{FF2B5EF4-FFF2-40B4-BE49-F238E27FC236}">
                <a16:creationId xmlns:a16="http://schemas.microsoft.com/office/drawing/2014/main" id="{9F05013F-EF72-6B45-AA5A-E113EC175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8" y="298269"/>
            <a:ext cx="5852160" cy="4389120"/>
          </a:xfrm>
          <a:prstGeom prst="rect">
            <a:avLst/>
          </a:prstGeom>
          <a:ln w="127000" cap="sq">
            <a:solidFill>
              <a:srgbClr val="0070C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D346CEA-A3B9-8B33-024E-6E2F7078ECCC}"/>
              </a:ext>
            </a:extLst>
          </p:cNvPr>
          <p:cNvSpPr/>
          <p:nvPr/>
        </p:nvSpPr>
        <p:spPr>
          <a:xfrm>
            <a:off x="8403771" y="3886200"/>
            <a:ext cx="566058" cy="8490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AD7351-2CE1-DEE7-7EB5-50B60568E9A6}"/>
              </a:ext>
            </a:extLst>
          </p:cNvPr>
          <p:cNvSpPr txBox="1"/>
          <p:nvPr/>
        </p:nvSpPr>
        <p:spPr>
          <a:xfrm>
            <a:off x="6536867" y="378909"/>
            <a:ext cx="56551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Results Presentation</a:t>
            </a:r>
            <a:endParaRPr lang="zh-CN" altLang="en-US" sz="5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B15ED4-54DA-46A5-D924-5DE6F0038DC0}"/>
              </a:ext>
            </a:extLst>
          </p:cNvPr>
          <p:cNvSpPr txBox="1"/>
          <p:nvPr/>
        </p:nvSpPr>
        <p:spPr>
          <a:xfrm>
            <a:off x="32658" y="4720047"/>
            <a:ext cx="5655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dirty="0"/>
              <a:t>Relationships among Characters</a:t>
            </a:r>
            <a:endParaRPr lang="zh-CN" altLang="en-US" sz="45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D6CC55-240B-76FD-78A8-2F76E1435194}"/>
              </a:ext>
            </a:extLst>
          </p:cNvPr>
          <p:cNvSpPr txBox="1"/>
          <p:nvPr/>
        </p:nvSpPr>
        <p:spPr>
          <a:xfrm>
            <a:off x="609599" y="584422"/>
            <a:ext cx="25581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/>
              <a:t>NOTE:</a:t>
            </a:r>
          </a:p>
          <a:p>
            <a:r>
              <a:rPr lang="en-US" altLang="zh-CN" sz="2500" dirty="0"/>
              <a:t>	not exhaustive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53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AFEC7A22-C84A-9094-FFBC-08D2824D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143325"/>
            <a:ext cx="5852172" cy="4389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DCB7C7-1649-958C-79FA-1C1CAE8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9" y="532373"/>
            <a:ext cx="10522707" cy="1329082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latin typeface="+mn-lt"/>
              </a:rPr>
              <a:t>Character Importance 						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&amp;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					 character correlation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44B2E6-C1E1-5765-C459-59C804DF8A4F}"/>
              </a:ext>
            </a:extLst>
          </p:cNvPr>
          <p:cNvSpPr/>
          <p:nvPr/>
        </p:nvSpPr>
        <p:spPr>
          <a:xfrm>
            <a:off x="5486400" y="3897086"/>
            <a:ext cx="1099457" cy="79465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表, 形状, 雷达图, 多边形&#10;&#10;描述已自动生成">
            <a:extLst>
              <a:ext uri="{FF2B5EF4-FFF2-40B4-BE49-F238E27FC236}">
                <a16:creationId xmlns:a16="http://schemas.microsoft.com/office/drawing/2014/main" id="{8AFCC6D2-C3DC-4FD8-E30C-4B1A7B6E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46" y="2143326"/>
            <a:ext cx="5852172" cy="4389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AD00DB-53BF-7DEA-120B-B9573119E4BE}"/>
              </a:ext>
            </a:extLst>
          </p:cNvPr>
          <p:cNvSpPr txBox="1"/>
          <p:nvPr/>
        </p:nvSpPr>
        <p:spPr>
          <a:xfrm>
            <a:off x="889300" y="3897086"/>
            <a:ext cx="2068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/>
              <a:t>Color</a:t>
            </a:r>
            <a:endParaRPr lang="zh-CN" altLang="en-US" sz="35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4ED5A1-FC23-72E8-244C-D7910AFB8A29}"/>
              </a:ext>
            </a:extLst>
          </p:cNvPr>
          <p:cNvSpPr txBox="1"/>
          <p:nvPr/>
        </p:nvSpPr>
        <p:spPr>
          <a:xfrm>
            <a:off x="9993086" y="3978943"/>
            <a:ext cx="2068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dirty="0"/>
              <a:t>Weight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672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B7C7-1649-958C-79FA-1C1CAE8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9" y="532373"/>
            <a:ext cx="10522707" cy="1329082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latin typeface="+mn-lt"/>
              </a:rPr>
              <a:t>Character Importance 						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&amp;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					 character correlation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FA38081C-CA32-327F-50F0-24C407B8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2" y="2061750"/>
            <a:ext cx="5852172" cy="4389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C3244D19-9139-C3E6-0F9F-F4FEAEB82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32" y="2061750"/>
            <a:ext cx="5852172" cy="4389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56F99C-69F5-188A-7450-1A94CFE5F126}"/>
              </a:ext>
            </a:extLst>
          </p:cNvPr>
          <p:cNvSpPr txBox="1"/>
          <p:nvPr/>
        </p:nvSpPr>
        <p:spPr>
          <a:xfrm>
            <a:off x="4811489" y="2198914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 1 - 17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1DDE83-D64D-8F1F-5CB6-528422B0203B}"/>
              </a:ext>
            </a:extLst>
          </p:cNvPr>
          <p:cNvSpPr txBox="1"/>
          <p:nvPr/>
        </p:nvSpPr>
        <p:spPr>
          <a:xfrm>
            <a:off x="10761632" y="2198914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 18 - 53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2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B7C7-1649-958C-79FA-1C1CAE8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9" y="532373"/>
            <a:ext cx="10522707" cy="1329082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>
                <a:latin typeface="+mn-lt"/>
              </a:rPr>
              <a:t>Character Importance 						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&amp;</a:t>
            </a: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					 character correlation</a:t>
            </a:r>
            <a:endParaRPr lang="zh-CN" altLang="en-US" dirty="0">
              <a:latin typeface="+mn-lt"/>
            </a:endParaRPr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C8E544F2-D23C-C3F1-DED1-A579388C0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2039978"/>
            <a:ext cx="5852172" cy="4389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C30B9EB-5C98-1C88-DCE3-4A25F1C4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32" y="2039978"/>
            <a:ext cx="5852172" cy="438912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854D9A-1BC3-76A6-DBF6-4B7258893E82}"/>
              </a:ext>
            </a:extLst>
          </p:cNvPr>
          <p:cNvSpPr txBox="1"/>
          <p:nvPr/>
        </p:nvSpPr>
        <p:spPr>
          <a:xfrm>
            <a:off x="4735287" y="2198914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 54 - 80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A0E5E7-A98E-1FB1-661C-A6CF7845F609}"/>
              </a:ext>
            </a:extLst>
          </p:cNvPr>
          <p:cNvSpPr txBox="1"/>
          <p:nvPr/>
        </p:nvSpPr>
        <p:spPr>
          <a:xfrm>
            <a:off x="10620118" y="2198914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1 - 80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AD10A-F9BB-36A4-ED55-B43A0BBD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u="sng" dirty="0"/>
              <a:t>References:</a:t>
            </a:r>
            <a:br>
              <a:rPr lang="en-US" altLang="zh-CN" sz="5400" dirty="0"/>
            </a:br>
            <a:r>
              <a:rPr lang="en-US" altLang="zh-CN" sz="3000" dirty="0"/>
              <a:t>character information:</a:t>
            </a:r>
            <a:br>
              <a:rPr lang="en-US" altLang="zh-CN" sz="5400" dirty="0"/>
            </a:br>
            <a:r>
              <a:rPr lang="en-US" altLang="zh-CN" sz="1800" u="sng" dirty="0" err="1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笔记：小说《红楼梦》所有人物整理</a:t>
            </a:r>
            <a:r>
              <a:rPr lang="en-US" altLang="zh-CN" sz="1800" u="sng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 - </a:t>
            </a:r>
            <a:r>
              <a:rPr lang="en-US" altLang="zh-CN" sz="1800" u="sng" dirty="0" err="1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知乎</a:t>
            </a:r>
            <a:r>
              <a:rPr lang="en-US" altLang="zh-CN" sz="1800" u="sng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 (zhihu.com)</a:t>
            </a:r>
            <a:br>
              <a:rPr lang="en-US" altLang="zh-CN" sz="1800" u="sng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000" dirty="0"/>
              <a:t>Original text:</a:t>
            </a:r>
            <a:br>
              <a:rPr lang="en-US" altLang="zh-CN" sz="5400" dirty="0"/>
            </a:b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u="sng" dirty="0" err="1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4"/>
              </a:rPr>
              <a:t>红楼梦全文_古诗文网</a:t>
            </a:r>
            <a:r>
              <a:rPr lang="en-US" altLang="zh-CN" sz="1800" u="sng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  <a:hlinkClick r:id="rId4"/>
              </a:rPr>
              <a:t> (gushiwen.cn)</a:t>
            </a:r>
            <a:endParaRPr lang="en-US" altLang="zh-CN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A98F1AC2-8CC0-5872-C03D-96728707B1FA}"/>
              </a:ext>
            </a:extLst>
          </p:cNvPr>
          <p:cNvSpPr/>
          <p:nvPr/>
        </p:nvSpPr>
        <p:spPr>
          <a:xfrm>
            <a:off x="913631" y="1580890"/>
            <a:ext cx="36859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</a:t>
            </a:r>
          </a:p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</a:p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Listening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69120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591</TotalTime>
  <Words>208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Gill Sans MT</vt:lpstr>
      <vt:lpstr>画廊</vt:lpstr>
      <vt:lpstr>Network Visualization of the characters in    Dream of the Red Chamber  (《红楼梦》).</vt:lpstr>
      <vt:lpstr> &amp; ME </vt:lpstr>
      <vt:lpstr>PowerPoint 演示文稿</vt:lpstr>
      <vt:lpstr>PowerPoint 演示文稿</vt:lpstr>
      <vt:lpstr>PowerPoint 演示文稿</vt:lpstr>
      <vt:lpstr>Character Importance        &amp;       character correlation</vt:lpstr>
      <vt:lpstr>Character Importance        &amp;       character correlation</vt:lpstr>
      <vt:lpstr>Character Importance        &amp;       character correlation</vt:lpstr>
      <vt:lpstr>References: character information: 笔记：小说《红楼梦》所有人物整理 - 知乎 (zhihu.com) Original text: (红楼梦全文_古诗文网 (gushiwen.cn)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YN</dc:creator>
  <cp:lastModifiedBy>C YN</cp:lastModifiedBy>
  <cp:revision>8</cp:revision>
  <dcterms:created xsi:type="dcterms:W3CDTF">2023-04-26T20:34:09Z</dcterms:created>
  <dcterms:modified xsi:type="dcterms:W3CDTF">2023-05-01T00:29:52Z</dcterms:modified>
</cp:coreProperties>
</file>