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07"/>
    <p:restoredTop sz="94694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054CC3-3B6C-EA51-DC9D-699E7B87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132886"/>
          </a:xfrm>
        </p:spPr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3</a:t>
            </a:r>
            <a:r>
              <a:rPr kumimoji="1" lang="ja-JP" altLang="en-US"/>
              <a:t>回　輪読</a:t>
            </a:r>
            <a:br>
              <a:rPr kumimoji="1" lang="en-US" altLang="ja-JP" dirty="0"/>
            </a:br>
            <a:r>
              <a:rPr lang="ja-JP" altLang="en-US"/>
              <a:t>第</a:t>
            </a:r>
            <a:r>
              <a:rPr lang="en-US" altLang="ja-JP" dirty="0"/>
              <a:t>13</a:t>
            </a:r>
            <a:r>
              <a:rPr lang="ja-JP" altLang="en-US"/>
              <a:t>章　系列データ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84DA44-8C03-DFE1-AD01-9F055D66A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541683"/>
            <a:ext cx="4795431" cy="9684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sz="1300"/>
              <a:t>2024/04/30</a:t>
            </a:r>
          </a:p>
          <a:p>
            <a:pPr>
              <a:lnSpc>
                <a:spcPct val="110000"/>
              </a:lnSpc>
            </a:pPr>
            <a:r>
              <a:rPr lang="en-US" altLang="ja-JP" sz="1300"/>
              <a:t>B4 </a:t>
            </a:r>
            <a:r>
              <a:rPr lang="ja-JP" altLang="en-US" sz="1300"/>
              <a:t>小野稜介</a:t>
            </a:r>
            <a:endParaRPr kumimoji="1" lang="ja-JP" altLang="en-US" sz="1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69AF3-E7ED-A06C-6D59-ECDCE016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1" r="2629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CC41ED9-849C-83EC-02D4-AC391518EA1E}"/>
                  </a:ext>
                </a:extLst>
              </p:cNvPr>
              <p:cNvSpPr txBox="1"/>
              <p:nvPr/>
            </p:nvSpPr>
            <p:spPr>
              <a:xfrm>
                <a:off x="5643562" y="2971800"/>
                <a:ext cx="2829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ja-JP" altLang="en-US" i="1" smtClean="0">
                          <a:latin typeface="Cambria Math" panose="02040503050406030204" pitchFamily="18" charset="0"/>
                        </a:rPr>
                        <a:t>ここに数式を入力します。</a:t>
                      </a:fl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CC41ED9-849C-83EC-02D4-AC39151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62" y="2971800"/>
                <a:ext cx="2829301" cy="276999"/>
              </a:xfrm>
              <a:prstGeom prst="rect">
                <a:avLst/>
              </a:prstGeom>
              <a:blipFill>
                <a:blip r:embed="rId3"/>
                <a:stretch>
                  <a:fillRect l="-2232" t="-13636" r="-2232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57367-DCDC-6308-3A12-A56E1E81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2EF25-3343-3429-584A-DB6896CF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ja-JP" altLang="en-US"/>
              <a:t>マルコフモデル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/>
              <a:t>隠れマルコフモデル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457200" indent="-457200">
              <a:buAutoNum type="arabicPeriod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389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BC44F-67B0-3040-2280-FFF1ADB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C23DD-5BE1-62D5-DA37-92A1D884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465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ja-JP" altLang="en-US" sz="2800"/>
              <a:t>これまで</a:t>
            </a:r>
            <a:r>
              <a:rPr kumimoji="1" lang="en-US" altLang="ja-JP" sz="2800" dirty="0"/>
              <a:t> : </a:t>
            </a:r>
            <a:r>
              <a:rPr kumimoji="1" lang="ja-JP" altLang="en-US" sz="2800"/>
              <a:t>独立同分布に従うデータの集合についての議論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-</a:t>
            </a:r>
            <a:r>
              <a:rPr kumimoji="1" lang="ja-JP" altLang="en-US"/>
              <a:t>例</a:t>
            </a:r>
            <a:r>
              <a:rPr kumimoji="1" lang="en-US" altLang="ja-JP" dirty="0"/>
              <a:t> : </a:t>
            </a:r>
            <a:r>
              <a:rPr kumimoji="1" lang="ja-JP" altLang="en-US"/>
              <a:t>サイコロの出目</a:t>
            </a:r>
            <a:r>
              <a:rPr kumimoji="1" lang="en-US" altLang="ja-JP" dirty="0"/>
              <a:t>, </a:t>
            </a:r>
            <a:r>
              <a:rPr kumimoji="1" lang="ja-JP" altLang="en-US"/>
              <a:t>じゃんけんの勝率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→各データ点における確率分布の全ての積として尤度関数は表せる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ja-JP" altLang="en-US" sz="2800"/>
              <a:t>本章</a:t>
            </a:r>
            <a:r>
              <a:rPr kumimoji="1" lang="en-US" altLang="ja-JP" sz="2800" dirty="0"/>
              <a:t> : </a:t>
            </a:r>
            <a:r>
              <a:rPr kumimoji="1" lang="ja-JP" altLang="en-US" sz="2800"/>
              <a:t>この仮定が当てはまらない場合の議論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dirty="0"/>
              <a:t>	-</a:t>
            </a:r>
            <a:r>
              <a:rPr kumimoji="1" lang="ja-JP" altLang="en-US"/>
              <a:t>例</a:t>
            </a:r>
            <a:r>
              <a:rPr kumimoji="1" lang="en-US" altLang="ja-JP" dirty="0"/>
              <a:t> : </a:t>
            </a:r>
            <a:r>
              <a:rPr kumimoji="1" lang="ja-JP" altLang="en-US"/>
              <a:t>明日の天気</a:t>
            </a:r>
            <a:r>
              <a:rPr kumimoji="1" lang="en-US" altLang="ja-JP" dirty="0"/>
              <a:t>, </a:t>
            </a:r>
            <a:r>
              <a:rPr kumimoji="1" lang="ja-JP" altLang="en-US"/>
              <a:t>為替レート</a:t>
            </a:r>
            <a:r>
              <a:rPr kumimoji="1" lang="en-US" altLang="ja-JP" dirty="0"/>
              <a:t>, </a:t>
            </a:r>
            <a:r>
              <a:rPr kumimoji="1" lang="ja-JP" altLang="en-US"/>
              <a:t>音声認識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今回は分布が定常な場合を考える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46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9E3A5-CF7B-0F52-1E28-8AECD73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78434"/>
          </a:xfrm>
        </p:spPr>
        <p:txBody>
          <a:bodyPr/>
          <a:lstStyle/>
          <a:p>
            <a:r>
              <a:rPr kumimoji="1" lang="ja-JP" altLang="en-US" sz="2800"/>
              <a:t>時系列データ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/>
              <a:t>　過去の観測データをどのように扱うか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未来が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- </a:t>
            </a:r>
            <a:r>
              <a:rPr kumimoji="1" lang="ja-JP" altLang="en-US"/>
              <a:t>これまでの過去全ての観測データに依存すると考える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  </a:t>
            </a:r>
            <a:r>
              <a:rPr kumimoji="1" lang="ja-JP" altLang="en-US"/>
              <a:t>→　際限なく複雑になる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- </a:t>
            </a:r>
            <a:r>
              <a:rPr kumimoji="1" lang="ja-JP" altLang="en-US"/>
              <a:t>直近の観測値以外に依存しないと考える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　</a:t>
            </a:r>
            <a:r>
              <a:rPr kumimoji="1" lang="en-US" altLang="ja-JP" dirty="0"/>
              <a:t>  </a:t>
            </a:r>
            <a:r>
              <a:rPr kumimoji="1" lang="ja-JP" altLang="en-US"/>
              <a:t>→　マルコフモデル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58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93B0-311B-06D7-C4D6-5D967D0A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マルコフモデル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35207B-60BC-08BB-8294-7BC7431E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3174"/>
                <a:ext cx="10515600" cy="4379026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kumimoji="1" lang="ja-JP" altLang="en-US"/>
                  <a:t>系列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データ</m:t>
                    </m:r>
                  </m:oMath>
                </a14:m>
                <a:r>
                  <a:rPr kumimoji="1" lang="ja-JP" altLang="en-US"/>
                  <a:t>を最も簡単に扱う方法</a:t>
                </a:r>
                <a:endParaRPr kumimoji="1" lang="en-US" altLang="ja-JP" sz="1800" spc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35207B-60BC-08BB-8294-7BC7431E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3174"/>
                <a:ext cx="10515600" cy="4379026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00B8538A-E39B-24A9-6EDB-F0A85F03A08E}"/>
              </a:ext>
            </a:extLst>
          </p:cNvPr>
          <p:cNvSpPr/>
          <p:nvPr/>
        </p:nvSpPr>
        <p:spPr>
          <a:xfrm>
            <a:off x="838200" y="411480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114509D-25B0-8506-48DE-B903166E199E}"/>
              </a:ext>
            </a:extLst>
          </p:cNvPr>
          <p:cNvSpPr/>
          <p:nvPr/>
        </p:nvSpPr>
        <p:spPr>
          <a:xfrm>
            <a:off x="3690752" y="4120738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C5B2898-9152-A5B8-AC24-517014485025}"/>
              </a:ext>
            </a:extLst>
          </p:cNvPr>
          <p:cNvSpPr/>
          <p:nvPr/>
        </p:nvSpPr>
        <p:spPr>
          <a:xfrm>
            <a:off x="2289959" y="4120738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C200FEE-EB1D-4CD6-0E47-8297E937EB83}"/>
              </a:ext>
            </a:extLst>
          </p:cNvPr>
          <p:cNvSpPr/>
          <p:nvPr/>
        </p:nvSpPr>
        <p:spPr>
          <a:xfrm>
            <a:off x="9466693" y="410946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BCA8870-AD94-C230-8D55-1AFE19B5EA11}"/>
              </a:ext>
            </a:extLst>
          </p:cNvPr>
          <p:cNvSpPr/>
          <p:nvPr/>
        </p:nvSpPr>
        <p:spPr>
          <a:xfrm>
            <a:off x="8063345" y="410946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4827D48A-9CE9-1835-4054-35F6DC847FA8}"/>
              </a:ext>
            </a:extLst>
          </p:cNvPr>
          <p:cNvSpPr/>
          <p:nvPr/>
        </p:nvSpPr>
        <p:spPr>
          <a:xfrm>
            <a:off x="6662552" y="4114801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13CEB40-1D6A-60D5-5A98-4DCBEA201A30}"/>
              </a:ext>
            </a:extLst>
          </p:cNvPr>
          <p:cNvCxnSpPr>
            <a:stCxn id="10" idx="6"/>
            <a:endCxn id="9" idx="2"/>
          </p:cNvCxnSpPr>
          <p:nvPr/>
        </p:nvCxnSpPr>
        <p:spPr>
          <a:xfrm flipV="1">
            <a:off x="7576952" y="4566661"/>
            <a:ext cx="486393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CFA57AE-0DF3-A31A-4028-07B4659A7D6B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8977745" y="4566661"/>
            <a:ext cx="48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4D0B5AE-94E5-6E79-C545-003E34167336}"/>
                  </a:ext>
                </a:extLst>
              </p:cNvPr>
              <p:cNvSpPr txBox="1"/>
              <p:nvPr/>
            </p:nvSpPr>
            <p:spPr>
              <a:xfrm>
                <a:off x="1015002" y="3601893"/>
                <a:ext cx="56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4D0B5AE-94E5-6E79-C545-003E3416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02" y="3601893"/>
                <a:ext cx="56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B6AB54E-F3DD-0730-7720-8BA90A2A98B7}"/>
                  </a:ext>
                </a:extLst>
              </p:cNvPr>
              <p:cNvSpPr txBox="1"/>
              <p:nvPr/>
            </p:nvSpPr>
            <p:spPr>
              <a:xfrm>
                <a:off x="2463203" y="3603366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B6AB54E-F3DD-0730-7720-8BA90A2A9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03" y="3603366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AA51301-001C-0B90-A133-0EC7D9C09A3E}"/>
                  </a:ext>
                </a:extLst>
              </p:cNvPr>
              <p:cNvSpPr txBox="1"/>
              <p:nvPr/>
            </p:nvSpPr>
            <p:spPr>
              <a:xfrm>
                <a:off x="3863996" y="3601892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AA51301-001C-0B90-A133-0EC7D9C09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96" y="3601892"/>
                <a:ext cx="5679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09CD8BD-5A7B-B6EB-5894-AF5061F0D388}"/>
                  </a:ext>
                </a:extLst>
              </p:cNvPr>
              <p:cNvSpPr txBox="1"/>
              <p:nvPr/>
            </p:nvSpPr>
            <p:spPr>
              <a:xfrm>
                <a:off x="6839354" y="3601891"/>
                <a:ext cx="56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09CD8BD-5A7B-B6EB-5894-AF5061F0D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54" y="3601891"/>
                <a:ext cx="5607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429197-58E9-466D-828C-ED57E949A557}"/>
              </a:ext>
            </a:extLst>
          </p:cNvPr>
          <p:cNvSpPr txBox="1"/>
          <p:nvPr/>
        </p:nvSpPr>
        <p:spPr>
          <a:xfrm>
            <a:off x="898683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2C28B5E-AB3F-989D-8786-4B9ACB97F86D}"/>
                  </a:ext>
                </a:extLst>
              </p:cNvPr>
              <p:cNvSpPr txBox="1"/>
              <p:nvPr/>
            </p:nvSpPr>
            <p:spPr>
              <a:xfrm>
                <a:off x="8240147" y="3596553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2C28B5E-AB3F-989D-8786-4B9ACB97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47" y="3596553"/>
                <a:ext cx="5679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A795A7-4A00-1C3E-531E-F6DCCD8482EC}"/>
                  </a:ext>
                </a:extLst>
              </p:cNvPr>
              <p:cNvSpPr txBox="1"/>
              <p:nvPr/>
            </p:nvSpPr>
            <p:spPr>
              <a:xfrm>
                <a:off x="9640940" y="3603365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A795A7-4A00-1C3E-531E-F6DCCD848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40" y="3603365"/>
                <a:ext cx="56791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74449-0621-4206-DAAD-06BCF6F5BB89}"/>
              </a:ext>
            </a:extLst>
          </p:cNvPr>
          <p:cNvSpPr txBox="1"/>
          <p:nvPr/>
        </p:nvSpPr>
        <p:spPr>
          <a:xfrm>
            <a:off x="2077745" y="56460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独立同分布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1105E1-B1F9-C84F-E374-2B3C8551BDE2}"/>
              </a:ext>
            </a:extLst>
          </p:cNvPr>
          <p:cNvSpPr txBox="1"/>
          <p:nvPr/>
        </p:nvSpPr>
        <p:spPr>
          <a:xfrm>
            <a:off x="7620298" y="55792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マルコフモデル</a:t>
            </a:r>
          </a:p>
        </p:txBody>
      </p:sp>
    </p:spTree>
    <p:extLst>
      <p:ext uri="{BB962C8B-B14F-4D97-AF65-F5344CB8AC3E}">
        <p14:creationId xmlns:p14="http://schemas.microsoft.com/office/powerpoint/2010/main" val="18899034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3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172</Words>
  <Application>Microsoft Macintosh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Yu Gothic</vt:lpstr>
      <vt:lpstr>Yu Mincho</vt:lpstr>
      <vt:lpstr>Arial</vt:lpstr>
      <vt:lpstr>Cambria Math</vt:lpstr>
      <vt:lpstr>BrushVTI</vt:lpstr>
      <vt:lpstr>第3回　輪読 第13章　系列データ</vt:lpstr>
      <vt:lpstr>目次</vt:lpstr>
      <vt:lpstr>はじめに</vt:lpstr>
      <vt:lpstr>PowerPoint プレゼンテーション</vt:lpstr>
      <vt:lpstr>1.マルコフモデル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第3回　輪読 第13章　系列データ</dc:title>
  <dc:creator>ono.ryosuke.36t@st.kyoto-u.ac.jp</dc:creator>
  <cp:lastModifiedBy>ono.ryosuke.36t@st.kyoto-u.ac.jp</cp:lastModifiedBy>
  <cp:revision>4</cp:revision>
  <dcterms:created xsi:type="dcterms:W3CDTF">2024-04-18T01:39:55Z</dcterms:created>
  <dcterms:modified xsi:type="dcterms:W3CDTF">2024-04-18T09:31:01Z</dcterms:modified>
</cp:coreProperties>
</file>