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89" r:id="rId4"/>
    <p:sldId id="388" r:id="rId5"/>
    <p:sldId id="333" r:id="rId6"/>
    <p:sldId id="348" r:id="rId7"/>
    <p:sldId id="300" r:id="rId8"/>
    <p:sldId id="334" r:id="rId9"/>
    <p:sldId id="301" r:id="rId10"/>
    <p:sldId id="350" r:id="rId11"/>
    <p:sldId id="335" r:id="rId12"/>
    <p:sldId id="357" r:id="rId13"/>
    <p:sldId id="351" r:id="rId14"/>
    <p:sldId id="338" r:id="rId15"/>
    <p:sldId id="356" r:id="rId16"/>
    <p:sldId id="339" r:id="rId17"/>
    <p:sldId id="302" r:id="rId18"/>
    <p:sldId id="341" r:id="rId19"/>
    <p:sldId id="361" r:id="rId20"/>
    <p:sldId id="360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95" r:id="rId45"/>
    <p:sldId id="396" r:id="rId46"/>
    <p:sldId id="397" r:id="rId47"/>
    <p:sldId id="399" r:id="rId48"/>
    <p:sldId id="407" r:id="rId49"/>
    <p:sldId id="405" r:id="rId50"/>
    <p:sldId id="408" r:id="rId51"/>
    <p:sldId id="409" r:id="rId52"/>
    <p:sldId id="401" r:id="rId53"/>
    <p:sldId id="406" r:id="rId54"/>
    <p:sldId id="386" r:id="rId55"/>
    <p:sldId id="392" r:id="rId56"/>
    <p:sldId id="390" r:id="rId5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-K" initials="R" lastIdx="16" clrIdx="0">
    <p:extLst>
      <p:ext uri="{19B8F6BF-5375-455C-9EA6-DF929625EA0E}">
        <p15:presenceInfo xmlns:p15="http://schemas.microsoft.com/office/powerpoint/2012/main" userId="Ryo-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FF"/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55:56.327" idx="10">
    <p:pos x="10" y="10"/>
    <p:text>具体例いれまくって実装もしまくってガッチガチに仕上げる！！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10:49:00.735" idx="16">
    <p:pos x="10" y="10"/>
    <p:text>スライドの順番など再検討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7:49:31.024" idx="12">
    <p:pos x="6409" y="1855"/>
    <p:text>α=０ならジップ分布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7:50:44.200" idx="13">
    <p:pos x="6409" y="1991"/>
    <p:text>…ジップの法則(出現順位/出現回数=一定)に質量確率関数が従う</p:text>
    <p:extLst>
      <p:ext uri="{C676402C-5697-4E1C-873F-D02D1690AC5C}">
        <p15:threadingInfo xmlns:p15="http://schemas.microsoft.com/office/powerpoint/2012/main" timeZoneBias="-540">
          <p15:parentCm authorId="1" idx="12"/>
        </p15:threadingInfo>
      </p:ext>
    </p:extLst>
  </p:cm>
  <p:cm authorId="1" dt="2018-06-05T07:51:39.532" idx="14">
    <p:pos x="6409" y="2127"/>
    <p:text>メモ:ギャズビー(eを使わず50,110語)</p:text>
    <p:extLst>
      <p:ext uri="{C676402C-5697-4E1C-873F-D02D1690AC5C}">
        <p15:threadingInfo xmlns:p15="http://schemas.microsoft.com/office/powerpoint/2012/main" timeZoneBias="-540">
          <p15:parentCm authorId="1" idx="12"/>
        </p15:threadingInfo>
      </p:ext>
    </p:extLst>
  </p:cm>
  <p:cm authorId="1" dt="2018-06-05T07:51:47.756" idx="1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7:49:31.024" idx="12">
    <p:pos x="6409" y="1855"/>
    <p:text>α=０ならジップ分布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7:50:44.200" idx="13">
    <p:pos x="6409" y="1991"/>
    <p:text>…ジップの法則(出現順位/出現回数=一定)に質量確率関数が従う</p:text>
    <p:extLst>
      <p:ext uri="{C676402C-5697-4E1C-873F-D02D1690AC5C}">
        <p15:threadingInfo xmlns:p15="http://schemas.microsoft.com/office/powerpoint/2012/main" timeZoneBias="-540">
          <p15:parentCm authorId="1" idx="12"/>
        </p15:threadingInfo>
      </p:ext>
    </p:extLst>
  </p:cm>
  <p:cm authorId="1" dt="2018-06-05T07:51:39.532" idx="14">
    <p:pos x="6409" y="2127"/>
    <p:text>メモ:ギャズビー(eを使わず50,110語)</p:text>
    <p:extLst>
      <p:ext uri="{C676402C-5697-4E1C-873F-D02D1690AC5C}">
        <p15:threadingInfo xmlns:p15="http://schemas.microsoft.com/office/powerpoint/2012/main" timeZoneBias="-540">
          <p15:parentCm authorId="1" idx="12"/>
        </p15:threadingInfo>
      </p:ext>
    </p:extLst>
  </p:cm>
  <p:cm authorId="1" dt="2018-06-05T07:51:47.756" idx="1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7:49:31.024" idx="12">
    <p:pos x="6409" y="1855"/>
    <p:text>α=０ならジップ分布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7:50:44.200" idx="13">
    <p:pos x="6409" y="1991"/>
    <p:text>…ジップの法則(出現順位/出現回数=一定)に質量確率関数が従う</p:text>
    <p:extLst>
      <p:ext uri="{C676402C-5697-4E1C-873F-D02D1690AC5C}">
        <p15:threadingInfo xmlns:p15="http://schemas.microsoft.com/office/powerpoint/2012/main" timeZoneBias="-540">
          <p15:parentCm authorId="1" idx="12"/>
        </p15:threadingInfo>
      </p:ext>
    </p:extLst>
  </p:cm>
  <p:cm authorId="1" dt="2018-06-05T07:51:39.532" idx="14">
    <p:pos x="6409" y="2127"/>
    <p:text>メモ:ギャズビー(eを使わず50,110語)</p:text>
    <p:extLst>
      <p:ext uri="{C676402C-5697-4E1C-873F-D02D1690AC5C}">
        <p15:threadingInfo xmlns:p15="http://schemas.microsoft.com/office/powerpoint/2012/main" timeZoneBias="-540">
          <p15:parentCm authorId="1" idx="12"/>
        </p15:threadingInfo>
      </p:ext>
    </p:extLst>
  </p:cm>
  <p:cm authorId="1" dt="2018-06-05T07:51:47.756" idx="1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2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15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27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8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59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500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5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52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13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85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787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61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7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82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75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4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68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20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0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65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6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6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3100" dirty="0"/>
              <a:t>Sheldon</a:t>
            </a:r>
            <a:r>
              <a:rPr lang="ja-JP" altLang="en-US" sz="3100" dirty="0"/>
              <a:t> </a:t>
            </a:r>
            <a:r>
              <a:rPr lang="en-US" altLang="ja-JP" sz="3100" dirty="0"/>
              <a:t>Ross</a:t>
            </a:r>
            <a:r>
              <a:rPr lang="ja-JP" altLang="en-US" sz="3100" dirty="0"/>
              <a:t>氏著</a:t>
            </a:r>
            <a:br>
              <a:rPr kumimoji="1" lang="en-US" altLang="ja-JP" sz="3100" dirty="0"/>
            </a:br>
            <a:r>
              <a:rPr kumimoji="1" lang="en-US" altLang="ja-JP" sz="3100" dirty="0"/>
              <a:t>A FIRST COURSE INPROBABIRITY</a:t>
            </a:r>
            <a:r>
              <a:rPr lang="ja-JP" altLang="en-US" sz="3100" dirty="0"/>
              <a:t> </a:t>
            </a:r>
            <a:r>
              <a:rPr lang="en-US" altLang="ja-JP" sz="3100" dirty="0"/>
              <a:t>(EIGHTY EDITION)</a:t>
            </a:r>
            <a:r>
              <a:rPr kumimoji="1" lang="ja-JP" altLang="en-US" sz="3100" dirty="0"/>
              <a:t>より</a:t>
            </a:r>
            <a:br>
              <a:rPr kumimoji="1" lang="en-US" altLang="ja-JP" sz="3100" dirty="0"/>
            </a:br>
            <a:br>
              <a:rPr kumimoji="1" lang="en-US" altLang="ja-JP" sz="3100" dirty="0"/>
            </a:br>
            <a:r>
              <a:rPr kumimoji="1" lang="ja-JP" altLang="en-US" sz="3100" dirty="0"/>
              <a:t>第</a:t>
            </a:r>
            <a:r>
              <a:rPr lang="ja-JP" altLang="en-US" sz="3100" dirty="0"/>
              <a:t>四</a:t>
            </a:r>
            <a:r>
              <a:rPr kumimoji="1" lang="ja-JP" altLang="en-US" sz="3100" dirty="0"/>
              <a:t>章　</a:t>
            </a:r>
            <a:r>
              <a:rPr lang="ja-JP" altLang="en-US" u="sng" dirty="0"/>
              <a:t>確率</a:t>
            </a:r>
            <a:r>
              <a:rPr lang="ja-JP" altLang="en-US" u="sng"/>
              <a:t>変数</a:t>
            </a:r>
            <a:r>
              <a:rPr lang="en-US" altLang="ja-JP" sz="2800"/>
              <a:t>(</a:t>
            </a:r>
            <a:r>
              <a:rPr lang="ja-JP" altLang="en-US" sz="2800"/>
              <a:t>その２</a:t>
            </a:r>
            <a:r>
              <a:rPr lang="en-US" altLang="ja-JP" sz="2800"/>
              <a:t>)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立命館大学数理科学科４回生</a:t>
            </a:r>
            <a:endParaRPr kumimoji="1" lang="en-US" altLang="ja-JP" dirty="0"/>
          </a:p>
          <a:p>
            <a:r>
              <a:rPr lang="ja-JP" altLang="en-US" dirty="0"/>
              <a:t>２１１０１５００１０</a:t>
            </a:r>
            <a:r>
              <a:rPr lang="en-US" altLang="ja-JP" dirty="0"/>
              <a:t>-</a:t>
            </a:r>
            <a:r>
              <a:rPr lang="ja-JP" altLang="en-US" dirty="0"/>
              <a:t>９　岩﨑　和樹　</a:t>
            </a:r>
            <a:endParaRPr lang="en-US" altLang="ja-JP" dirty="0"/>
          </a:p>
          <a:p>
            <a:r>
              <a:rPr kumimoji="1" lang="ja-JP" altLang="en-US" dirty="0"/>
              <a:t>２１１０１５００２１</a:t>
            </a:r>
            <a:r>
              <a:rPr kumimoji="1" lang="en-US" altLang="ja-JP" dirty="0"/>
              <a:t>-</a:t>
            </a:r>
            <a:r>
              <a:rPr kumimoji="1" lang="ja-JP" altLang="en-US" dirty="0"/>
              <a:t>４　片山　諒</a:t>
            </a:r>
          </a:p>
        </p:txBody>
      </p:sp>
    </p:spTree>
    <p:extLst>
      <p:ext uri="{BB962C8B-B14F-4D97-AF65-F5344CB8AC3E}">
        <p14:creationId xmlns:p14="http://schemas.microsoft.com/office/powerpoint/2010/main" val="236621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44839" y="2897746"/>
            <a:ext cx="7302321" cy="1918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二項確率変数</a:t>
            </a:r>
            <a:r>
              <a:rPr kumimoji="1" lang="en-US" altLang="ja-JP" dirty="0"/>
              <a:t>(</a:t>
            </a:r>
            <a:r>
              <a:rPr lang="en-US" altLang="ja-JP" dirty="0"/>
              <a:t>3/8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673600" y="3004457"/>
            <a:ext cx="1103086" cy="126274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確率質量関数は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…</a:t>
                </a:r>
              </a:p>
              <a:p>
                <a:pPr marL="0" lvl="0" indent="0">
                  <a:buNone/>
                </a:pPr>
                <a:endParaRPr lang="en-US" altLang="ja-JP" sz="4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ja-JP" sz="5400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=0,1,…,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となる。</a:t>
                </a:r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※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注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ベルヌーイ確率変数はこれの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𝑛＝１バージョン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!!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吹き出し 5"/>
          <p:cNvSpPr/>
          <p:nvPr/>
        </p:nvSpPr>
        <p:spPr>
          <a:xfrm>
            <a:off x="5094513" y="1825625"/>
            <a:ext cx="4934858" cy="629334"/>
          </a:xfrm>
          <a:prstGeom prst="wedgeRoundRectCallout">
            <a:avLst>
              <a:gd name="adj1" fmla="val -38822"/>
              <a:gd name="adj2" fmla="val 16606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Cambria Math" panose="02040503050406030204" pitchFamily="18" charset="0"/>
              </a:rPr>
              <a:t>𝑛回の実験から𝑖回をピックアップする組み合わせ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95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二項確率変数</a:t>
            </a:r>
            <a:r>
              <a:rPr lang="en-US" altLang="ja-JP" dirty="0"/>
              <a:t>(4/8)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4625" y="1321356"/>
            <a:ext cx="64672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r>
              <a:rPr lang="ja-JP" altLang="en-US" dirty="0">
                <a:solidFill>
                  <a:prstClr val="black"/>
                </a:solidFill>
              </a:rPr>
              <a:t>成功率</a:t>
            </a:r>
            <a:r>
              <a:rPr lang="en-US" altLang="ja-JP" dirty="0">
                <a:solidFill>
                  <a:prstClr val="black"/>
                </a:solidFill>
              </a:rPr>
              <a:t>0.3</a:t>
            </a:r>
            <a:r>
              <a:rPr lang="ja-JP" altLang="en-US" dirty="0" err="1">
                <a:solidFill>
                  <a:prstClr val="black"/>
                </a:solidFill>
              </a:rPr>
              <a:t>、</a:t>
            </a:r>
            <a:r>
              <a:rPr lang="ja-JP" altLang="en-US" dirty="0">
                <a:solidFill>
                  <a:prstClr val="black"/>
                </a:solidFill>
              </a:rPr>
              <a:t>試行回数</a:t>
            </a:r>
            <a:r>
              <a:rPr lang="en-US" altLang="ja-JP" dirty="0">
                <a:solidFill>
                  <a:prstClr val="black"/>
                </a:solidFill>
              </a:rPr>
              <a:t>10</a:t>
            </a:r>
            <a:r>
              <a:rPr lang="ja-JP" altLang="en-US" dirty="0">
                <a:solidFill>
                  <a:prstClr val="black"/>
                </a:solidFill>
              </a:rPr>
              <a:t>回の二項確率変数のヒストグラム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3" cy="4351337"/>
          </a:xfrm>
        </p:spPr>
      </p:pic>
    </p:spTree>
    <p:extLst>
      <p:ext uri="{BB962C8B-B14F-4D97-AF65-F5344CB8AC3E}">
        <p14:creationId xmlns:p14="http://schemas.microsoft.com/office/powerpoint/2010/main" val="238901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199" y="2873829"/>
            <a:ext cx="9684658" cy="3352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38199" y="2278743"/>
            <a:ext cx="3458030" cy="595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二項確率変数</a:t>
            </a:r>
            <a:r>
              <a:rPr lang="en-US" altLang="ja-JP" dirty="0">
                <a:solidFill>
                  <a:prstClr val="black"/>
                </a:solidFill>
              </a:rPr>
              <a:t>(5/8)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3000" dirty="0"/>
                  <a:t>また</a:t>
                </a:r>
                <a:r>
                  <a:rPr kumimoji="1" lang="ja-JP" altLang="en-US" sz="3000" dirty="0"/>
                  <a:t>、先のコインの例では、</a:t>
                </a:r>
                <a:endParaRPr kumimoji="1" lang="en-US" altLang="ja-JP" sz="3000" dirty="0"/>
              </a:p>
              <a:p>
                <a14:m>
                  <m:oMath xmlns:m="http://schemas.openxmlformats.org/officeDocument/2006/math"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</m:t>
                    </m:r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sz="3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brk m:alnAt="7"/>
                          </m:r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3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3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sz="3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3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ja-JP" sz="3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30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n-US" altLang="ja-JP" sz="30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 sz="30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30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×(1−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3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kumimoji="1" lang="en-US" altLang="ja-JP" dirty="0"/>
              </a:p>
              <a:p>
                <a:pPr marL="0" indent="0" algn="r">
                  <a:buNone/>
                </a:pPr>
                <a:r>
                  <a:rPr lang="ja-JP" altLang="en-US" dirty="0"/>
                  <a:t>となる</a:t>
                </a:r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3995" r="-986" b="-1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42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86377" y="3815321"/>
            <a:ext cx="8512935" cy="8725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459867" y="2897746"/>
            <a:ext cx="4353058" cy="8628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二項確率変数</a:t>
            </a:r>
            <a:r>
              <a:rPr lang="en-US" altLang="ja-JP" dirty="0"/>
              <a:t>(6/8)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u="sng" dirty="0"/>
                  <a:t>二項確率変数の期待値と分散は？</a:t>
                </a:r>
                <a:endParaRPr lang="en-US" altLang="ja-JP" u="sng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kumimoji="1" lang="ja-JP" altLang="en-US" dirty="0"/>
                  <a:t>期待値</a:t>
                </a:r>
                <a:r>
                  <a:rPr kumimoji="1" lang="en-US" altLang="ja-JP" dirty="0"/>
                  <a:t>…</a:t>
                </a:r>
                <a14:m>
                  <m:oMath xmlns:m="http://schemas.openxmlformats.org/officeDocument/2006/math">
                    <m:r>
                      <a:rPr kumimoji="1" lang="en-US" altLang="ja-JP" sz="6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6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6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6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6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6000" dirty="0"/>
              </a:p>
              <a:p>
                <a:r>
                  <a:rPr lang="ja-JP" altLang="en-US" dirty="0"/>
                  <a:t>分散</a:t>
                </a:r>
                <a:r>
                  <a:rPr lang="en-US" altLang="ja-JP" dirty="0"/>
                  <a:t>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6000" i="1" dirty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6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×(1−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6000" dirty="0"/>
              </a:p>
              <a:p>
                <a:pPr marL="0" indent="0" algn="r">
                  <a:buNone/>
                </a:pPr>
                <a:r>
                  <a:rPr kumimoji="1" lang="ja-JP" altLang="en-US" dirty="0"/>
                  <a:t>となる</a:t>
                </a:r>
                <a:r>
                  <a:rPr kumimoji="1" lang="en-US" altLang="ja-JP" dirty="0"/>
                  <a:t>!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09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200" y="3599543"/>
            <a:ext cx="10105571" cy="29318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38200" y="2278743"/>
            <a:ext cx="7942943" cy="1320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643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  <a:latin typeface="+mn-ea"/>
                  </a:rPr>
                  <a:t>さらにコインの例では</a:t>
                </a:r>
                <a:r>
                  <a:rPr lang="en-US" altLang="ja-JP" sz="4000" dirty="0">
                    <a:solidFill>
                      <a:prstClr val="black"/>
                    </a:solidFill>
                    <a:latin typeface="+mn-ea"/>
                  </a:rPr>
                  <a:t>…</a:t>
                </a:r>
                <a:endParaRPr lang="en-US" altLang="ja-JP" sz="4000" b="0" dirty="0">
                  <a:solidFill>
                    <a:prstClr val="black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 sz="4000" dirty="0"/>
                  <a:t>が最大になるのは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1,2</m:t>
                    </m:r>
                  </m:oMath>
                </a14:m>
                <a:r>
                  <a:rPr kumimoji="1" lang="ja-JP" altLang="en-US" sz="4000" dirty="0"/>
                  <a:t>のとき</a:t>
                </a:r>
                <a:endParaRPr kumimoji="1" lang="en-US" altLang="ja-JP" sz="4000" dirty="0"/>
              </a:p>
              <a:p>
                <a:pPr marL="0" indent="0">
                  <a:buNone/>
                </a:pPr>
                <a:r>
                  <a:rPr lang="ja-JP" altLang="en-US" sz="4000" dirty="0">
                    <a:latin typeface="Cambria Math" panose="02040503050406030204" pitchFamily="18" charset="0"/>
                  </a:rPr>
                  <a:t>　また、</a:t>
                </a:r>
                <a14:m>
                  <m:oMath xmlns:m="http://schemas.openxmlformats.org/officeDocument/2006/math">
                    <m:r>
                      <a:rPr kumimoji="1" lang="en-US" altLang="ja-JP" sz="4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3+1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sz="4000" dirty="0"/>
              </a:p>
              <a:p>
                <a:r>
                  <a:rPr kumimoji="1" lang="en-US" altLang="ja-JP" sz="4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3−0</m:t>
                          </m:r>
                        </m:sup>
                      </m:s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3−1</m:t>
                          </m:r>
                        </m:sup>
                      </m:sSup>
                    </m:oMath>
                  </m:oMathPara>
                </a14:m>
                <a:endParaRPr lang="en-US" altLang="ja-JP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5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5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5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ja-JP" sz="5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ja-JP" sz="5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f>
                              <m:fPr>
                                <m:ctrlP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ja-JP" altLang="en-US" sz="4000" dirty="0"/>
                  <a:t> </a:t>
                </a:r>
                <a:endParaRPr kumimoji="1" lang="en-US" altLang="ja-JP" sz="4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36433"/>
              </a:xfrm>
              <a:blipFill rotWithShape="0">
                <a:blip r:embed="rId2"/>
                <a:stretch>
                  <a:fillRect l="-1623" t="-39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二項確率変数</a:t>
            </a:r>
            <a:r>
              <a:rPr lang="en-US" altLang="ja-JP" dirty="0">
                <a:solidFill>
                  <a:prstClr val="black"/>
                </a:solidFill>
              </a:rPr>
              <a:t>(7/8)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311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156952" y="4001294"/>
            <a:ext cx="9195515" cy="12275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156952" y="2395471"/>
            <a:ext cx="9878096" cy="11075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二項確率変数</a:t>
            </a:r>
            <a:r>
              <a:rPr lang="en-US" altLang="ja-JP" dirty="0">
                <a:solidFill>
                  <a:prstClr val="black"/>
                </a:solidFill>
              </a:rPr>
              <a:t>(8/8)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200" b="0" u="sng" dirty="0">
                    <a:solidFill>
                      <a:prstClr val="black"/>
                    </a:solidFill>
                    <a:latin typeface="+mn-ea"/>
                  </a:rPr>
                  <a:t>その他の性質</a:t>
                </a:r>
                <a:endParaRPr lang="en-US" altLang="ja-JP" sz="3200" b="0" u="sng" dirty="0">
                  <a:solidFill>
                    <a:prstClr val="black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3200" dirty="0">
                    <a:solidFill>
                      <a:prstClr val="black"/>
                    </a:solidFill>
                  </a:rPr>
                  <a:t>で、</a:t>
                </a:r>
                <a14:m>
                  <m:oMath xmlns:m="http://schemas.openxmlformats.org/officeDocument/2006/math"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 sz="3200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32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ja-JP" altLang="en-US" sz="3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32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ja-JP" altLang="en-US" sz="3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32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3200" dirty="0"/>
                  <a:t>で</a:t>
                </a:r>
                <a:r>
                  <a:rPr kumimoji="1" lang="ja-JP" altLang="en-US" sz="3200" u="sng" dirty="0"/>
                  <a:t>最大</a:t>
                </a:r>
                <a:r>
                  <a:rPr kumimoji="1" lang="ja-JP" altLang="en-US" sz="3200" dirty="0"/>
                  <a:t>になるのは、</a:t>
                </a:r>
                <a:endParaRPr kumimoji="1" lang="en-US" altLang="ja-JP" sz="3200" dirty="0"/>
              </a:p>
              <a:p>
                <a:pPr marL="0" indent="0">
                  <a:buNone/>
                </a:pPr>
                <a:r>
                  <a:rPr lang="ja-JP" altLang="en-US" sz="3200" dirty="0">
                    <a:latin typeface="Cambria Math" panose="02040503050406030204" pitchFamily="18" charset="0"/>
                  </a:rPr>
                  <a:t>　</a:t>
                </a:r>
                <a:r>
                  <a:rPr kumimoji="1" lang="ja-JP" altLang="en-US" sz="3200" u="sng" dirty="0">
                    <a:latin typeface="Cambria Math" panose="02040503050406030204" pitchFamily="18" charset="0"/>
                  </a:rPr>
                  <a:t>𝑘が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320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u="sng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3200" b="0" i="1" u="sng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ja-JP" sz="3200" b="0" i="1" u="sng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3200" u="sng" dirty="0"/>
                  <a:t>以下の最大の整数</a:t>
                </a:r>
                <a:r>
                  <a:rPr kumimoji="1" lang="ja-JP" altLang="en-US" sz="3200" dirty="0"/>
                  <a:t>の時</a:t>
                </a:r>
                <a:r>
                  <a:rPr kumimoji="1" lang="en-US" altLang="ja-JP" dirty="0"/>
                  <a:t>(Prop.6.1)</a:t>
                </a:r>
              </a:p>
              <a:p>
                <a:pPr marL="0" indent="0">
                  <a:buNone/>
                </a:pPr>
                <a:endParaRPr kumimoji="1" lang="en-US" altLang="ja-JP" sz="3200" dirty="0"/>
              </a:p>
              <a:p>
                <a:r>
                  <a:rPr kumimoji="1" lang="en-US" altLang="ja-JP" sz="32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4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sz="4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sz="4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kumimoji="1" lang="en-US" altLang="ja-JP" sz="4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ja-JP" altLang="en-US" sz="3200" dirty="0"/>
                  <a:t> </a:t>
                </a:r>
                <a:endParaRPr kumimoji="1" lang="en-US" altLang="ja-JP" sz="3200" dirty="0"/>
              </a:p>
              <a:p>
                <a:pPr marL="0" indent="0" algn="r">
                  <a:buNone/>
                </a:pP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) (4.6.2)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00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ポワソン確率変数</a:t>
            </a:r>
            <a:r>
              <a:rPr kumimoji="1" lang="en-US" altLang="ja-JP" dirty="0"/>
              <a:t>(1/5)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特徴</a:t>
                </a:r>
                <a:endParaRPr kumimoji="1" lang="en-US" altLang="ja-JP" sz="4000" u="sng" dirty="0"/>
              </a:p>
              <a:p>
                <a:r>
                  <a:rPr kumimoji="1" lang="ja-JP" altLang="en-US" sz="4000" u="sng" dirty="0"/>
                  <a:t>単位時間内に平均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i="1" u="sng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kumimoji="1" lang="ja-JP" altLang="en-US" sz="4000" u="sng" dirty="0"/>
                  <a:t>回起きる</a:t>
                </a:r>
                <a:r>
                  <a:rPr lang="ja-JP" altLang="en-US" sz="4000" u="sng" dirty="0"/>
                  <a:t>イベント</a:t>
                </a:r>
                <a:r>
                  <a:rPr kumimoji="1" lang="ja-JP" altLang="en-US" sz="4000" u="sng" dirty="0"/>
                  <a:t>が、実際に単位時間中にどれだけ起きるか</a:t>
                </a:r>
                <a:r>
                  <a:rPr kumimoji="1" lang="ja-JP" altLang="en-US" sz="4000" dirty="0"/>
                  <a:t>を示す</a:t>
                </a:r>
                <a:endParaRPr kumimoji="1" lang="en-US" altLang="ja-JP" sz="4000" dirty="0"/>
              </a:p>
              <a:p>
                <a:r>
                  <a:rPr kumimoji="1" lang="ja-JP" altLang="en-US" sz="4000" dirty="0"/>
                  <a:t>物事の量を計るときに使われる</a:t>
                </a:r>
                <a:endParaRPr kumimoji="1" lang="en-US" altLang="ja-JP" sz="4000" dirty="0"/>
              </a:p>
              <a:p>
                <a:pPr marL="0" indent="0" algn="ctr">
                  <a:buNone/>
                </a:pP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ウェブサイトのアクセス数、お店の来客数</a:t>
                </a:r>
                <a:r>
                  <a:rPr kumimoji="1" lang="en-US" altLang="ja-JP" dirty="0" err="1"/>
                  <a:t>etc</a:t>
                </a:r>
                <a:r>
                  <a:rPr kumimoji="1" lang="en-US" altLang="ja-JP" dirty="0"/>
                  <a:t>…)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ja-JP" sz="40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40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altLang="ja-JP" sz="4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4000" u="sng" dirty="0"/>
                  <a:t>は経験的に決める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15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075542" y="2806768"/>
            <a:ext cx="7315201" cy="22729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4614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確率質量関数は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…</a:t>
                </a:r>
              </a:p>
              <a:p>
                <a:pPr marL="0" lvl="0" indent="0">
                  <a:buNone/>
                </a:pPr>
                <a:endParaRPr lang="en-US" altLang="ja-JP" sz="4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sup>
                    </m:sSup>
                    <m:f>
                      <m:fPr>
                        <m:ctrlP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5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altLang="ja-JP" sz="5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ja-JP" b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…(b)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=0,1,2,…</m:t>
                          </m:r>
                        </m:e>
                      </m:d>
                    </m:oMath>
                  </m:oMathPara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となる。</a:t>
                </a:r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46146"/>
              </a:xfrm>
              <a:blipFill rotWithShape="0">
                <a:blip r:embed="rId2"/>
                <a:stretch>
                  <a:fillRect l="-2087" t="-4558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ポワソン</a:t>
            </a:r>
            <a:r>
              <a:rPr kumimoji="1" lang="ja-JP" altLang="en-US" u="sng" dirty="0"/>
              <a:t>確率変数</a:t>
            </a:r>
            <a:r>
              <a:rPr kumimoji="1" lang="en-US" altLang="ja-JP" dirty="0"/>
              <a:t>(2/5)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37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343955"/>
            <a:ext cx="9773992" cy="18416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ポワソン確率変数</a:t>
            </a:r>
            <a:r>
              <a:rPr kumimoji="1" lang="en-US" altLang="ja-JP" dirty="0"/>
              <a:t>(</a:t>
            </a:r>
            <a:r>
              <a:rPr lang="en-US" altLang="ja-JP" dirty="0"/>
              <a:t>3/5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u="sng" dirty="0"/>
                  <a:t>性質</a:t>
                </a:r>
                <a:endParaRPr kumimoji="1" lang="en-US" altLang="ja-JP" u="sng" dirty="0"/>
              </a:p>
              <a:p>
                <a:r>
                  <a:rPr kumimoji="1" lang="ja-JP" altLang="en-US" sz="4000" u="sng" dirty="0"/>
                  <a:t>期待値</a:t>
                </a:r>
                <a:r>
                  <a:rPr kumimoji="1" lang="ja-JP" altLang="en-US" sz="4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4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kumimoji="1" lang="en-US" altLang="ja-JP" dirty="0"/>
                  <a:t>…(</a:t>
                </a:r>
                <a:r>
                  <a:rPr kumimoji="1" lang="ja-JP" altLang="en-US" dirty="0"/>
                  <a:t>定義より妥当</a:t>
                </a:r>
                <a:r>
                  <a:rPr kumimoji="1" lang="en-US" altLang="ja-JP" dirty="0"/>
                  <a:t>)</a:t>
                </a:r>
              </a:p>
              <a:p>
                <a:endParaRPr kumimoji="1" lang="en-US" altLang="ja-JP" dirty="0"/>
              </a:p>
              <a:p>
                <a:r>
                  <a:rPr kumimoji="1" lang="ja-JP" altLang="en-US" sz="4000" u="sng" dirty="0"/>
                  <a:t>分散</a:t>
                </a:r>
                <a:r>
                  <a:rPr kumimoji="1" lang="ja-JP" altLang="en-US" sz="4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4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ja-JP" sz="4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122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638697"/>
            <a:ext cx="10515600" cy="24206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ポワソン確率変数</a:t>
            </a:r>
            <a:r>
              <a:rPr kumimoji="1" lang="en-US" altLang="ja-JP" dirty="0"/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u="sng" dirty="0"/>
                  <a:t>その他の性質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ポワソンの極限定理</a:t>
                </a:r>
                <a:r>
                  <a:rPr kumimoji="1" lang="en-US" altLang="ja-JP" dirty="0"/>
                  <a:t>)</a:t>
                </a:r>
              </a:p>
              <a:p>
                <a:pPr marL="0" indent="0">
                  <a:buNone/>
                </a:pPr>
                <a:endParaRPr kumimoji="1" lang="en-US" altLang="ja-JP" u="sng" dirty="0"/>
              </a:p>
              <a:p>
                <a:r>
                  <a:rPr lang="ja-JP" altLang="ja-JP" sz="4000" u="sng" dirty="0">
                    <a:latin typeface="Cambria Math" panose="02040503050406030204" pitchFamily="18" charset="0"/>
                  </a:rPr>
                  <a:t>𝑛</a:t>
                </a:r>
                <a:r>
                  <a:rPr lang="ja-JP" altLang="en-US" sz="4000" u="sng" dirty="0">
                    <a:latin typeface="Cambria Math" panose="02040503050406030204" pitchFamily="18" charset="0"/>
                  </a:rPr>
                  <a:t>が十分大きく</a:t>
                </a:r>
                <a:r>
                  <a:rPr lang="ja-JP" altLang="en-US" sz="4000" dirty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4000" u="sng" dirty="0">
                    <a:latin typeface="Cambria Math" panose="02040503050406030204" pitchFamily="18" charset="0"/>
                  </a:rPr>
                  <a:t>𝑝が十分小さく</a:t>
                </a:r>
                <a:r>
                  <a:rPr lang="ja-JP" altLang="en-US" sz="4000" dirty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4000" u="sng" dirty="0">
                    <a:latin typeface="Cambria Math" panose="02040503050406030204" pitchFamily="18" charset="0"/>
                  </a:rPr>
                  <a:t>𝑛𝑝が中程度</a:t>
                </a:r>
                <a:r>
                  <a:rPr lang="ja-JP" altLang="en-US" sz="4000" dirty="0">
                    <a:latin typeface="Cambria Math" panose="02040503050406030204" pitchFamily="18" charset="0"/>
                  </a:rPr>
                  <a:t>の場合の</a:t>
                </a:r>
                <a:r>
                  <a:rPr lang="ja-JP" altLang="en-US" sz="4000" u="sng" dirty="0">
                    <a:latin typeface="Cambria Math" panose="02040503050406030204" pitchFamily="18" charset="0"/>
                  </a:rPr>
                  <a:t>二項確率変数と近似</a:t>
                </a:r>
                <a:r>
                  <a:rPr lang="ja-JP" altLang="en-US" sz="4000" dirty="0">
                    <a:latin typeface="Cambria Math" panose="02040503050406030204" pitchFamily="18" charset="0"/>
                  </a:rPr>
                  <a:t>できる</a:t>
                </a:r>
                <a:endParaRPr lang="en-US" altLang="ja-JP" sz="4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sz="4000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sz="4000" dirty="0">
                    <a:latin typeface="Cambria Math" panose="02040503050406030204" pitchFamily="18" charset="0"/>
                  </a:rPr>
                  <a:t>そ</a:t>
                </a:r>
                <a:r>
                  <a:rPr kumimoji="1" lang="ja-JP" altLang="en-US" sz="4000" dirty="0">
                    <a:latin typeface="Cambria Math" panose="02040503050406030204" pitchFamily="18" charset="0"/>
                  </a:rPr>
                  <a:t>の際、</a:t>
                </a:r>
                <a14:m>
                  <m:oMath xmlns:m="http://schemas.openxmlformats.org/officeDocument/2006/math">
                    <m:r>
                      <a:rPr lang="en-US" altLang="ja-JP" sz="4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1" lang="en-US" altLang="ja-JP" sz="40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kumimoji="1" lang="ja-JP" altLang="en-US" sz="4000" dirty="0"/>
                  <a:t> とできる</a:t>
                </a:r>
                <a:r>
                  <a:rPr kumimoji="1" lang="en-US" altLang="ja-JP" sz="4000" dirty="0"/>
                  <a:t>)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上矢印吹き出し 4"/>
          <p:cNvSpPr/>
          <p:nvPr/>
        </p:nvSpPr>
        <p:spPr>
          <a:xfrm>
            <a:off x="283029" y="4799229"/>
            <a:ext cx="11625942" cy="1936523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二項分布の連続時間版</a:t>
            </a:r>
            <a:r>
              <a:rPr kumimoji="1" lang="en-US" altLang="ja-JP" sz="2800" dirty="0"/>
              <a:t>!!(</a:t>
            </a:r>
            <a:r>
              <a:rPr kumimoji="1" lang="ja-JP" altLang="en-US" sz="2800" dirty="0"/>
              <a:t>実験回数</a:t>
            </a:r>
            <a:r>
              <a:rPr kumimoji="1" lang="en-US" altLang="ja-JP" sz="2800" dirty="0"/>
              <a:t>:</a:t>
            </a:r>
            <a:r>
              <a:rPr kumimoji="1" lang="ja-JP" altLang="en-US" sz="2800" dirty="0"/>
              <a:t>非常に多い、起きる確率</a:t>
            </a:r>
            <a:r>
              <a:rPr kumimoji="1" lang="en-US" altLang="ja-JP" sz="2800" dirty="0"/>
              <a:t>:</a:t>
            </a:r>
            <a:r>
              <a:rPr kumimoji="1" lang="ja-JP" altLang="en-US" sz="2800" dirty="0"/>
              <a:t>非常に小さい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501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(</a:t>
            </a:r>
            <a:r>
              <a:rPr kumimoji="1" lang="ja-JP" altLang="en-US"/>
              <a:t>↑編集完了ここ</a:t>
            </a:r>
            <a:r>
              <a:rPr kumimoji="1" lang="ja-JP" altLang="en-US" dirty="0"/>
              <a:t>まで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↓以降は現在編集中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7760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ポワソン確率変数</a:t>
            </a:r>
            <a:r>
              <a:rPr lang="en-US" altLang="ja-JP">
                <a:solidFill>
                  <a:prstClr val="black"/>
                </a:solidFill>
              </a:rPr>
              <a:t>(5/5)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3509"/>
            <a:ext cx="5620756" cy="421556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590972" y="2098842"/>
            <a:ext cx="46010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青：平均</a:t>
            </a:r>
            <a:r>
              <a:rPr lang="en-US" altLang="ja-JP" dirty="0">
                <a:solidFill>
                  <a:prstClr val="black"/>
                </a:solidFill>
              </a:rPr>
              <a:t>3</a:t>
            </a:r>
            <a:r>
              <a:rPr lang="ja-JP" altLang="en-US" dirty="0">
                <a:solidFill>
                  <a:prstClr val="black"/>
                </a:solidFill>
              </a:rPr>
              <a:t>のポワソン確率変数のヒストグラム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47845" y="1710285"/>
            <a:ext cx="65441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赤：成功率</a:t>
            </a:r>
            <a:r>
              <a:rPr lang="en-US" altLang="ja-JP" dirty="0">
                <a:solidFill>
                  <a:prstClr val="black"/>
                </a:solidFill>
              </a:rPr>
              <a:t>0.003</a:t>
            </a:r>
            <a:r>
              <a:rPr lang="ja-JP" altLang="en-US" dirty="0" err="1">
                <a:solidFill>
                  <a:prstClr val="black"/>
                </a:solidFill>
              </a:rPr>
              <a:t>、</a:t>
            </a:r>
            <a:r>
              <a:rPr lang="ja-JP" altLang="en-US" dirty="0">
                <a:solidFill>
                  <a:prstClr val="black"/>
                </a:solidFill>
              </a:rPr>
              <a:t>試行回数</a:t>
            </a:r>
            <a:r>
              <a:rPr lang="en-US" altLang="ja-JP" dirty="0">
                <a:solidFill>
                  <a:prstClr val="black"/>
                </a:solidFill>
              </a:rPr>
              <a:t>1000</a:t>
            </a:r>
            <a:r>
              <a:rPr lang="ja-JP" altLang="en-US" dirty="0">
                <a:solidFill>
                  <a:prstClr val="black"/>
                </a:solidFill>
              </a:rPr>
              <a:t>回の二項確率変数のヒストグラム</a:t>
            </a:r>
          </a:p>
        </p:txBody>
      </p:sp>
      <p:sp>
        <p:nvSpPr>
          <p:cNvPr id="4" name="星 12 3"/>
          <p:cNvSpPr/>
          <p:nvPr/>
        </p:nvSpPr>
        <p:spPr>
          <a:xfrm>
            <a:off x="4250229" y="3087301"/>
            <a:ext cx="4417454" cy="990702"/>
          </a:xfrm>
          <a:prstGeom prst="star1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酷似！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73825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幾何確率変数</a:t>
            </a:r>
            <a:r>
              <a:rPr lang="en-US" altLang="ja-JP" dirty="0"/>
              <a:t>(1/8)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-JP" altLang="en-US" sz="4000" u="sng" dirty="0"/>
                  <a:t>特徴</a:t>
                </a:r>
                <a:endParaRPr lang="en-US" altLang="ja-JP" sz="4000" u="sng" dirty="0"/>
              </a:p>
              <a:p>
                <a:r>
                  <a:rPr lang="ja-JP" altLang="en-US" sz="4000" dirty="0"/>
                  <a:t>発生するイベントは、</a:t>
                </a:r>
                <a:r>
                  <a:rPr kumimoji="1" lang="ja-JP" altLang="en-US" sz="4000" u="sng" dirty="0"/>
                  <a:t>成功か失敗かの</a:t>
                </a:r>
                <a:r>
                  <a:rPr lang="ja-JP" altLang="en-US" sz="4000" u="sng" dirty="0"/>
                  <a:t>二</a:t>
                </a:r>
                <a:r>
                  <a:rPr kumimoji="1" lang="ja-JP" altLang="en-US" sz="4000" u="sng" dirty="0"/>
                  <a:t>択</a:t>
                </a:r>
                <a:endParaRPr kumimoji="1" lang="en-US" altLang="ja-JP" sz="4000" u="sng" dirty="0"/>
              </a:p>
              <a:p>
                <a:pPr marL="0" indent="0" algn="ctr">
                  <a:buNone/>
                </a:pPr>
                <a:r>
                  <a:rPr kumimoji="1" lang="en-US" altLang="ja-JP" sz="4000" dirty="0"/>
                  <a:t>(</a:t>
                </a:r>
                <a:r>
                  <a:rPr kumimoji="1" lang="ja-JP" altLang="en-US" sz="4000" dirty="0"/>
                  <a:t>例</a:t>
                </a:r>
                <a:r>
                  <a:rPr kumimoji="1" lang="en-US" altLang="ja-JP" sz="4000" dirty="0"/>
                  <a:t>:</a:t>
                </a:r>
                <a:r>
                  <a:rPr kumimoji="1" lang="ja-JP" altLang="en-US" sz="4000" dirty="0"/>
                  <a:t>一枚の</a:t>
                </a:r>
                <a:r>
                  <a:rPr lang="ja-JP" altLang="en-US" sz="4000" dirty="0"/>
                  <a:t>コインの表と裏</a:t>
                </a:r>
                <a:r>
                  <a:rPr lang="en-US" altLang="ja-JP" sz="4000" dirty="0"/>
                  <a:t>(</a:t>
                </a:r>
                <a:r>
                  <a:rPr lang="ja-JP" altLang="en-US" sz="4000" dirty="0"/>
                  <a:t>表</a:t>
                </a:r>
                <a:r>
                  <a:rPr lang="en-US" altLang="ja-JP" sz="4000" dirty="0"/>
                  <a:t>=</a:t>
                </a:r>
                <a:r>
                  <a:rPr lang="ja-JP" altLang="en-US" sz="4000" dirty="0"/>
                  <a:t>成功</a:t>
                </a:r>
                <a:r>
                  <a:rPr lang="en-US" altLang="ja-JP" sz="4000" dirty="0"/>
                  <a:t>))</a:t>
                </a:r>
              </a:p>
              <a:p>
                <a:r>
                  <a:rPr kumimoji="1" lang="ja-JP" altLang="en-US" sz="4000" dirty="0"/>
                  <a:t>確率変数は、</a:t>
                </a:r>
                <a:r>
                  <a:rPr kumimoji="1" lang="ja-JP" altLang="en-US" sz="4000" u="sng" dirty="0"/>
                  <a:t>実験が初めて成功したときの</a:t>
                </a:r>
                <a:endParaRPr kumimoji="1" lang="en-US" altLang="ja-JP" sz="4000" u="sng" dirty="0"/>
              </a:p>
              <a:p>
                <a:pPr marL="0" indent="0" algn="r">
                  <a:buNone/>
                </a:pPr>
                <a:r>
                  <a:rPr lang="ja-JP" altLang="en-US" sz="4000" u="sng" dirty="0"/>
                  <a:t>それまでの</a:t>
                </a:r>
                <a:r>
                  <a:rPr kumimoji="1" lang="ja-JP" altLang="en-US" sz="4000" u="sng" dirty="0"/>
                  <a:t>実験回数の合計</a:t>
                </a:r>
                <a:endParaRPr kumimoji="1" lang="en-US" altLang="ja-JP" sz="4000" u="sng" dirty="0"/>
              </a:p>
              <a:p>
                <a:r>
                  <a:rPr lang="ja-JP" altLang="en-US" sz="4000" dirty="0"/>
                  <a:t>成功する確率は</a:t>
                </a:r>
                <a:r>
                  <a:rPr lang="ja-JP" altLang="en-US" sz="6600" dirty="0">
                    <a:latin typeface="Cambria Math" panose="02040503050406030204" pitchFamily="18" charset="0"/>
                  </a:rPr>
                  <a:t>𝑝</a:t>
                </a:r>
                <a:r>
                  <a:rPr lang="ja-JP" altLang="en-US" sz="40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ja-JP" dirty="0">
                    <a:latin typeface="Cambria Math" panose="02040503050406030204" pitchFamily="18" charset="0"/>
                  </a:rPr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6162" r="-2029"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97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3039414"/>
            <a:ext cx="10515600" cy="34644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</a:t>
            </a:r>
            <a:r>
              <a:rPr kumimoji="1" lang="ja-JP" altLang="en-US" u="sng" dirty="0"/>
              <a:t>確率変数</a:t>
            </a:r>
            <a:r>
              <a:rPr lang="en-US" altLang="ja-JP" dirty="0"/>
              <a:t>(2/8)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730322" y="3129566"/>
            <a:ext cx="1751526" cy="2704564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922414" y="3129566"/>
            <a:ext cx="1751526" cy="270456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114506" y="3129566"/>
            <a:ext cx="1751526" cy="2704564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9306598" y="3129566"/>
            <a:ext cx="1751526" cy="27045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/>
                  <a:t>例</a:t>
                </a:r>
                <a:r>
                  <a:rPr lang="en-US" altLang="ja-JP" sz="3600" u="sng" dirty="0"/>
                  <a:t>:</a:t>
                </a:r>
                <a:r>
                  <a:rPr lang="ja-JP" altLang="en-US" sz="3600" dirty="0"/>
                  <a:t>表が出る確率が</a:t>
                </a:r>
                <a:r>
                  <a:rPr lang="ja-JP" altLang="en-US" sz="3600" dirty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</m:t>
                        </m:r>
                      </m:e>
                    </m:d>
                  </m:oMath>
                </a14:m>
                <a:r>
                  <a:rPr lang="ja-JP" altLang="en-US" sz="3600" dirty="0"/>
                  <a:t>のコインを</a:t>
                </a:r>
                <a:endParaRPr lang="en-US" altLang="ja-JP" sz="3600" dirty="0"/>
              </a:p>
              <a:p>
                <a:pPr marL="0" indent="0" algn="r">
                  <a:buNone/>
                </a:pPr>
                <a:r>
                  <a:rPr lang="ja-JP" altLang="en-US" sz="3600" dirty="0"/>
                  <a:t>表が出る</a:t>
                </a:r>
                <a:r>
                  <a:rPr lang="en-US" altLang="ja-JP" sz="3600" dirty="0"/>
                  <a:t>(=</a:t>
                </a:r>
                <a:r>
                  <a:rPr lang="ja-JP" altLang="en-US" sz="3600" dirty="0"/>
                  <a:t>実験成功</a:t>
                </a:r>
                <a:r>
                  <a:rPr lang="en-US" altLang="ja-JP" sz="3600" dirty="0"/>
                  <a:t>)</a:t>
                </a:r>
                <a:r>
                  <a:rPr lang="ja-JP" altLang="en-US" sz="3600" dirty="0" err="1"/>
                  <a:t>まで</a:t>
                </a:r>
                <a:r>
                  <a:rPr lang="ja-JP" altLang="en-US" sz="3600" dirty="0"/>
                  <a:t>投げる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4000" b="0" dirty="0"/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>
                    <a:ea typeface="Cambria Math" panose="02040503050406030204" pitchFamily="18" charset="0"/>
                  </a:rPr>
                  <a:t>…</a:t>
                </a:r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  <a:blipFill rotWithShape="0">
                <a:blip r:embed="rId2"/>
                <a:stretch>
                  <a:fillRect l="-1797" t="-3666" r="-2029" b="-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4085287" y="6020667"/>
            <a:ext cx="34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ja-JP" altLang="en-US" dirty="0">
                <a:solidFill>
                  <a:prstClr val="black"/>
                </a:solidFill>
              </a:rPr>
              <a:t>色分け：何回目の実験かに依る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39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92946" y="2678807"/>
            <a:ext cx="7006107" cy="15454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4000" dirty="0"/>
                  <a:t>確率質量関数は</a:t>
                </a:r>
                <a:r>
                  <a:rPr kumimoji="1" lang="en-US" altLang="ja-JP" sz="4000" dirty="0"/>
                  <a:t>…</a:t>
                </a: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4000" dirty="0"/>
              </a:p>
              <a:p>
                <a:pPr marL="0" indent="0" algn="r">
                  <a:buNone/>
                </a:pPr>
                <a:r>
                  <a:rPr lang="ja-JP" altLang="en-US" sz="4000" dirty="0"/>
                  <a:t>となる。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幾何確率変数</a:t>
            </a:r>
            <a:r>
              <a:rPr lang="en-US" altLang="ja-JP" dirty="0"/>
              <a:t>(3/8)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9599053" y="3762606"/>
                <a:ext cx="219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=1,2,3,…</m:t>
                          </m:r>
                        </m:e>
                      </m:d>
                    </m:oMath>
                  </m:oMathPara>
                </a14:m>
                <a:endParaRPr lang="ja-JP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053" y="3762606"/>
                <a:ext cx="219799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092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u="sng" dirty="0"/>
              <a:t>で</a:t>
            </a:r>
            <a:r>
              <a:rPr kumimoji="1" lang="ja-JP" altLang="en-US" sz="3600" u="sng" dirty="0"/>
              <a:t>は</a:t>
            </a:r>
            <a:r>
              <a:rPr lang="ja-JP" altLang="en-US" sz="3600" u="sng" dirty="0"/>
              <a:t>、実験</a:t>
            </a:r>
            <a:r>
              <a:rPr lang="en-US" altLang="ja-JP" sz="36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𝑛</a:t>
            </a:r>
            <a:r>
              <a:rPr lang="ja-JP" altLang="en-US" sz="3600" u="sng" dirty="0">
                <a:latin typeface="+mn-ea"/>
              </a:rPr>
              <a:t>回目までに実験が成功する確率は</a:t>
            </a:r>
            <a:r>
              <a:rPr lang="en-US" altLang="ja-JP" sz="3600" u="sng" dirty="0">
                <a:latin typeface="+mn-ea"/>
              </a:rPr>
              <a:t>…</a:t>
            </a:r>
            <a:r>
              <a:rPr lang="ja-JP" altLang="en-US" sz="3600" u="sng" dirty="0">
                <a:latin typeface="+mn-ea"/>
              </a:rPr>
              <a:t>？</a:t>
            </a:r>
            <a:endParaRPr kumimoji="1" lang="en-US" altLang="ja-JP" sz="3600" u="sng" dirty="0">
              <a:latin typeface="+mn-ea"/>
            </a:endParaRPr>
          </a:p>
          <a:p>
            <a:pPr marL="0" indent="0">
              <a:buNone/>
            </a:pPr>
            <a:endParaRPr lang="en-US" altLang="ja-JP" sz="40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54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幾何確率変数</a:t>
            </a:r>
            <a:r>
              <a:rPr lang="en-US" altLang="ja-JP" dirty="0"/>
              <a:t>(4/8)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4224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3600" u="sng" dirty="0">
                    <a:solidFill>
                      <a:prstClr val="black"/>
                    </a:solidFill>
                  </a:rPr>
                  <a:t>では、実験</a:t>
                </a:r>
                <a:r>
                  <a:rPr lang="en-US" altLang="ja-JP" sz="3600" u="sng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𝑛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回目までに実験が成功する確率は</a:t>
                </a:r>
                <a:r>
                  <a:rPr lang="en-US" altLang="ja-JP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…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？</a:t>
                </a:r>
                <a:endParaRPr lang="en-US" altLang="ja-JP" sz="3600" u="sng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marL="0" lvl="0" indent="0">
                  <a:buNone/>
                </a:pPr>
                <a:endParaRPr lang="en-US" altLang="ja-JP" sz="3600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回目</m:t>
                        </m:r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まで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40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回目</m:t>
                        </m:r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まで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回目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まで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>
                    <a:ea typeface="Cambria Math" panose="02040503050406030204" pitchFamily="18" charset="0"/>
                  </a:rPr>
                  <a:t>…</a:t>
                </a:r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  <a:blipFill rotWithShape="0">
                <a:blip r:embed="rId2"/>
                <a:stretch>
                  <a:fillRect l="-1797" t="-3413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</a:t>
            </a:r>
            <a:r>
              <a:rPr kumimoji="1" lang="ja-JP" altLang="en-US" u="sng" dirty="0"/>
              <a:t>確率変数</a:t>
            </a:r>
            <a:r>
              <a:rPr lang="en-US" altLang="ja-JP" dirty="0"/>
              <a:t>(5/8)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1186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137892" y="2897747"/>
            <a:ext cx="7916215" cy="23439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/>
                  <a:t>で</a:t>
                </a:r>
                <a:r>
                  <a:rPr kumimoji="1" lang="ja-JP" altLang="en-US" sz="3600" u="sng" dirty="0"/>
                  <a:t>は</a:t>
                </a:r>
                <a:r>
                  <a:rPr lang="ja-JP" altLang="en-US" sz="3600" u="sng" dirty="0"/>
                  <a:t>、実験</a:t>
                </a:r>
                <a:r>
                  <a:rPr lang="en-US" altLang="ja-JP" sz="3600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𝑛</a:t>
                </a:r>
                <a:r>
                  <a:rPr lang="ja-JP" altLang="en-US" sz="3600" u="sng" dirty="0">
                    <a:latin typeface="+mn-ea"/>
                  </a:rPr>
                  <a:t>回目までに実験が成功する確率は</a:t>
                </a:r>
                <a:r>
                  <a:rPr lang="en-US" altLang="ja-JP" sz="3600" u="sng" dirty="0">
                    <a:latin typeface="+mn-ea"/>
                  </a:rPr>
                  <a:t>…</a:t>
                </a:r>
                <a:r>
                  <a:rPr lang="ja-JP" altLang="en-US" sz="3600" u="sng" dirty="0">
                    <a:latin typeface="+mn-ea"/>
                  </a:rPr>
                  <a:t>？</a:t>
                </a:r>
                <a:endParaRPr kumimoji="1" lang="en-US" altLang="ja-JP" sz="3600" u="sng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sz="5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4000" dirty="0"/>
              </a:p>
              <a:p>
                <a:pPr marL="0" indent="0" algn="r">
                  <a:buNone/>
                </a:pPr>
                <a:r>
                  <a:rPr lang="ja-JP" altLang="en-US" sz="4000" dirty="0"/>
                  <a:t>で表せる！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797" t="-3269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幾何確率変数</a:t>
            </a:r>
            <a:r>
              <a:rPr lang="en-US" altLang="ja-JP" dirty="0"/>
              <a:t>(6/8)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667553" y="5937160"/>
                <a:ext cx="5550796" cy="473299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>
                    <a:solidFill>
                      <a:prstClr val="black"/>
                    </a:solidFill>
                  </a:rPr>
                  <a:t>Point: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ja-JP" altLang="en-US" sz="2400" dirty="0">
                    <a:solidFill>
                      <a:prstClr val="black"/>
                    </a:solidFill>
                  </a:rPr>
                  <a:t>のとき、この確率は１になる！</a:t>
                </a: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3" y="5937160"/>
                <a:ext cx="5550796" cy="473299"/>
              </a:xfrm>
              <a:prstGeom prst="rect">
                <a:avLst/>
              </a:prstGeom>
              <a:blipFill rotWithShape="0">
                <a:blip r:embed="rId3"/>
                <a:stretch>
                  <a:fillRect l="-1535" t="-12500" r="-1316" b="-2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717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81" y="1690688"/>
            <a:ext cx="6095238" cy="4571429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幾何確率変数</a:t>
            </a:r>
            <a:r>
              <a:rPr lang="en-US" altLang="ja-JP" dirty="0"/>
              <a:t>(7/8)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8367" y="1403573"/>
            <a:ext cx="47890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r>
              <a:rPr lang="ja-JP" altLang="en-US" dirty="0">
                <a:solidFill>
                  <a:prstClr val="black"/>
                </a:solidFill>
              </a:rPr>
              <a:t>成功率</a:t>
            </a:r>
            <a:r>
              <a:rPr lang="en-US" altLang="ja-JP" dirty="0">
                <a:solidFill>
                  <a:prstClr val="black"/>
                </a:solidFill>
              </a:rPr>
              <a:t>0.3</a:t>
            </a:r>
            <a:r>
              <a:rPr lang="ja-JP" altLang="en-US" dirty="0" err="1">
                <a:solidFill>
                  <a:prstClr val="black"/>
                </a:solidFill>
              </a:rPr>
              <a:t>の幾</a:t>
            </a:r>
            <a:r>
              <a:rPr lang="ja-JP" altLang="en-US" dirty="0">
                <a:solidFill>
                  <a:prstClr val="black"/>
                </a:solidFill>
              </a:rPr>
              <a:t>何確率変数のヒストグラム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895037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920180"/>
            <a:ext cx="5400368" cy="21827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幾何確率変数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の期待値・分散</a:t>
                </a:r>
                <a:endParaRPr lang="en-US" altLang="ja-JP" sz="3600" u="sng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marL="0" lvl="0" indent="0">
                  <a:buNone/>
                </a:pPr>
                <a:endParaRPr lang="en-US" altLang="ja-JP" sz="3600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r>
                  <a:rPr kumimoji="1" lang="ja-JP" altLang="en-US" sz="4000" b="0" dirty="0"/>
                  <a:t>期待値　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kumimoji="1" lang="en-US" altLang="ja-JP" sz="4000" b="0" dirty="0"/>
              </a:p>
              <a:p>
                <a:r>
                  <a:rPr lang="ja-JP" altLang="en-US" sz="4000" dirty="0"/>
                  <a:t>分散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endParaRPr lang="en-US" altLang="ja-JP" sz="400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kumimoji="1" lang="en-US" altLang="ja-JP" b="0" dirty="0">
                    <a:latin typeface="+mn-ea"/>
                  </a:rPr>
                  <a:t>(</a:t>
                </a:r>
                <a:r>
                  <a:rPr kumimoji="1" lang="ja-JP" altLang="en-US" b="0" dirty="0">
                    <a:latin typeface="+mn-ea"/>
                  </a:rPr>
                  <a:t>いずれも証明略</a:t>
                </a:r>
                <a:r>
                  <a:rPr kumimoji="1" lang="en-US" altLang="ja-JP" b="0" dirty="0"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  <a:blipFill rotWithShape="0">
                <a:blip r:embed="rId2"/>
                <a:stretch>
                  <a:fillRect l="-1855" t="-3413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</a:t>
            </a:r>
            <a:r>
              <a:rPr kumimoji="1" lang="ja-JP" altLang="en-US" u="sng" dirty="0"/>
              <a:t>確率変数</a:t>
            </a:r>
            <a:r>
              <a:rPr lang="en-US" altLang="ja-JP" dirty="0"/>
              <a:t>(8/8)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6912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負の二項確率変数</a:t>
            </a:r>
            <a:r>
              <a:rPr kumimoji="1" lang="en-US" altLang="ja-JP" dirty="0"/>
              <a:t>(1/8)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26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4000" u="sng" dirty="0"/>
                  <a:t>特徴</a:t>
                </a:r>
                <a:endParaRPr lang="en-US" altLang="ja-JP" sz="4000" u="sng" dirty="0"/>
              </a:p>
              <a:p>
                <a:r>
                  <a:rPr lang="ja-JP" altLang="en-US" sz="3600" dirty="0"/>
                  <a:t>発生するイベントは、</a:t>
                </a:r>
                <a:r>
                  <a:rPr lang="ja-JP" altLang="en-US" sz="3600" u="sng" dirty="0"/>
                  <a:t>成功か失敗かの二択</a:t>
                </a:r>
                <a:endParaRPr lang="en-US" altLang="ja-JP" sz="3600" u="sng" dirty="0"/>
              </a:p>
              <a:p>
                <a:pPr marL="0" indent="0" algn="ctr">
                  <a:buNone/>
                </a:pPr>
                <a:r>
                  <a:rPr lang="en-US" altLang="ja-JP" sz="3600" u="sng" dirty="0"/>
                  <a:t>(</a:t>
                </a:r>
                <a:r>
                  <a:rPr lang="ja-JP" altLang="en-US" sz="3600" u="sng" dirty="0"/>
                  <a:t>ベルヌーイ</a:t>
                </a:r>
                <a:r>
                  <a:rPr lang="en-US" altLang="ja-JP" sz="3600" u="sng" dirty="0"/>
                  <a:t>)</a:t>
                </a:r>
                <a:r>
                  <a:rPr lang="ja-JP" altLang="en-US" sz="3600" u="sng" dirty="0"/>
                  <a:t>の</a:t>
                </a:r>
                <a:r>
                  <a:rPr lang="ja-JP" altLang="en-US" sz="3600" b="1" u="sng" dirty="0"/>
                  <a:t>繰り返し</a:t>
                </a:r>
                <a:r>
                  <a:rPr lang="ja-JP" altLang="en-US" sz="3600" b="1" dirty="0"/>
                  <a:t>（さっきと同じ）</a:t>
                </a:r>
                <a:endParaRPr lang="en-US" altLang="ja-JP" sz="3600" b="1" u="sng" dirty="0"/>
              </a:p>
              <a:p>
                <a:pPr marL="0" indent="0" algn="ctr">
                  <a:buNone/>
                </a:pPr>
                <a:r>
                  <a:rPr lang="en-US" altLang="ja-JP" sz="3600" dirty="0"/>
                  <a:t>(</a:t>
                </a:r>
                <a:r>
                  <a:rPr lang="ja-JP" altLang="en-US" sz="3600" dirty="0"/>
                  <a:t>例</a:t>
                </a:r>
                <a:r>
                  <a:rPr lang="en-US" altLang="ja-JP" sz="3600" dirty="0"/>
                  <a:t>:</a:t>
                </a:r>
                <a:r>
                  <a:rPr lang="ja-JP" altLang="en-US" sz="3600" dirty="0"/>
                  <a:t>一枚のコインを</a:t>
                </a:r>
                <a:r>
                  <a:rPr lang="ja-JP" altLang="en-US" sz="3600" u="sng" dirty="0"/>
                  <a:t>複数回</a:t>
                </a:r>
                <a:r>
                  <a:rPr lang="ja-JP" altLang="en-US" sz="3600" dirty="0"/>
                  <a:t>投げた結果</a:t>
                </a:r>
                <a:r>
                  <a:rPr lang="en-US" altLang="ja-JP" sz="3600" dirty="0"/>
                  <a:t>(</a:t>
                </a:r>
                <a:r>
                  <a:rPr lang="ja-JP" altLang="en-US" sz="3600" dirty="0"/>
                  <a:t>表</a:t>
                </a:r>
                <a:r>
                  <a:rPr lang="en-US" altLang="ja-JP" sz="3600" dirty="0"/>
                  <a:t>=</a:t>
                </a:r>
                <a:r>
                  <a:rPr lang="ja-JP" altLang="en-US" sz="3600" dirty="0"/>
                  <a:t>成功</a:t>
                </a:r>
                <a:r>
                  <a:rPr lang="en-US" altLang="ja-JP" sz="3600" dirty="0"/>
                  <a:t>))</a:t>
                </a:r>
              </a:p>
              <a:p>
                <a:r>
                  <a:rPr lang="ja-JP" altLang="en-US" sz="3600" dirty="0"/>
                  <a:t>確率変数は、</a:t>
                </a:r>
                <a:r>
                  <a:rPr lang="ja-JP" altLang="en-US" sz="3600" u="sng" dirty="0"/>
                  <a:t>実験が</a:t>
                </a:r>
                <a:r>
                  <a:rPr lang="ja-JP" altLang="en-US" sz="3600" u="sng" dirty="0">
                    <a:solidFill>
                      <a:srgbClr val="FF0000"/>
                    </a:solidFill>
                  </a:rPr>
                  <a:t>計</a:t>
                </a:r>
                <a:r>
                  <a:rPr lang="ja-JP" altLang="en-US" sz="3600" u="sng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𝑟回</a:t>
                </a:r>
                <a:r>
                  <a:rPr lang="ja-JP" altLang="en-US" sz="3600" u="sng" dirty="0">
                    <a:latin typeface="Cambria Math" panose="02040503050406030204" pitchFamily="18" charset="0"/>
                  </a:rPr>
                  <a:t>成功したときの</a:t>
                </a:r>
                <a:endParaRPr lang="en-US" altLang="ja-JP" sz="3600" u="sng" dirty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sz="3600" u="sng" dirty="0">
                    <a:latin typeface="Cambria Math" panose="02040503050406030204" pitchFamily="18" charset="0"/>
                  </a:rPr>
                  <a:t>それまでの実験回数</a:t>
                </a:r>
                <a:endParaRPr lang="en-US" altLang="ja-JP" sz="3600" u="sng" dirty="0"/>
              </a:p>
              <a:p>
                <a:pPr lvl="0"/>
                <a:r>
                  <a:rPr lang="ja-JP" altLang="en-US" sz="3600" dirty="0">
                    <a:solidFill>
                      <a:prstClr val="black"/>
                    </a:solidFill>
                  </a:rPr>
                  <a:t>成功確率は</a:t>
                </a:r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en-US" altLang="ja-JP" sz="3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3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sz="3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2601"/>
              </a:xfrm>
              <a:blipFill>
                <a:blip r:embed="rId2"/>
                <a:stretch>
                  <a:fillRect l="-2087" t="-4370" r="-1739" b="-51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99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メモ：作業の進捗状況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スライドの再構成</a:t>
            </a:r>
            <a:r>
              <a:rPr kumimoji="1" lang="en-US" altLang="ja-JP" dirty="0"/>
              <a:t>(</a:t>
            </a:r>
            <a:r>
              <a:rPr kumimoji="1" lang="ja-JP" altLang="en-US" dirty="0"/>
              <a:t>説明の順番・流れ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グラフ作成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↑ここまで完了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↓ここから作業中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スライドの再編集・書き直し</a:t>
            </a:r>
            <a:endParaRPr lang="en-US" altLang="ja-JP" dirty="0"/>
          </a:p>
          <a:p>
            <a:r>
              <a:rPr lang="ja-JP" altLang="en-US" dirty="0"/>
              <a:t>グラフの差し替え・追加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0229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25699" y="3090929"/>
            <a:ext cx="10940601" cy="35416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13514" y="1825624"/>
                <a:ext cx="10515600" cy="50774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/>
                  <a:t>例</a:t>
                </a:r>
                <a:r>
                  <a:rPr lang="en-US" altLang="ja-JP" sz="3600" u="sng" dirty="0"/>
                  <a:t>:</a:t>
                </a:r>
                <a:r>
                  <a:rPr lang="ja-JP" altLang="en-US" sz="3600" dirty="0"/>
                  <a:t>表が出る確率が</a:t>
                </a:r>
                <a:r>
                  <a:rPr lang="ja-JP" altLang="en-US" sz="3600" dirty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</m:t>
                        </m:r>
                      </m:e>
                    </m:d>
                  </m:oMath>
                </a14:m>
                <a:r>
                  <a:rPr lang="ja-JP" altLang="en-US" sz="3600" dirty="0"/>
                  <a:t>のコインを</a:t>
                </a:r>
                <a:endParaRPr lang="en-US" altLang="ja-JP" sz="3600" dirty="0"/>
              </a:p>
              <a:p>
                <a:pPr marL="0" indent="0" algn="r">
                  <a:buNone/>
                </a:pPr>
                <a:r>
                  <a:rPr lang="ja-JP" altLang="en-US" sz="3600" dirty="0"/>
                  <a:t>２回表が出る</a:t>
                </a:r>
                <a:r>
                  <a:rPr lang="en-US" altLang="ja-JP" sz="3600" dirty="0"/>
                  <a:t>(=</a:t>
                </a:r>
                <a:r>
                  <a:rPr lang="ja-JP" altLang="en-US" sz="3600" dirty="0"/>
                  <a:t>実験成功</a:t>
                </a:r>
                <a:r>
                  <a:rPr lang="en-US" altLang="ja-JP" sz="3600" dirty="0"/>
                  <a:t>)</a:t>
                </a:r>
                <a:r>
                  <a:rPr lang="ja-JP" altLang="en-US" sz="3600" dirty="0" err="1"/>
                  <a:t>まで</a:t>
                </a:r>
                <a:r>
                  <a:rPr lang="ja-JP" altLang="en-US" sz="3600" dirty="0"/>
                  <a:t>投げる</a:t>
                </a:r>
                <a:endParaRPr kumimoji="1" lang="en-US" altLang="ja-JP" sz="4000" b="0" dirty="0"/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(=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ja-JP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dirty="0">
                    <a:ea typeface="Cambria Math" panose="02040503050406030204" pitchFamily="18" charset="0"/>
                  </a:rPr>
                  <a:t>…</a:t>
                </a: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3514" y="1825624"/>
                <a:ext cx="10515600" cy="5077452"/>
              </a:xfrm>
              <a:blipFill rotWithShape="0">
                <a:blip r:embed="rId2"/>
                <a:stretch>
                  <a:fillRect l="-1739" t="-3481" r="-1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負の二項</a:t>
            </a:r>
            <a:r>
              <a:rPr kumimoji="1" lang="ja-JP" altLang="en-US" u="sng" dirty="0"/>
              <a:t>確率変数</a:t>
            </a:r>
            <a:r>
              <a:rPr lang="en-US" altLang="ja-JP" dirty="0"/>
              <a:t>(2/8)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左矢印吹き出し 9"/>
              <p:cNvSpPr/>
              <p:nvPr/>
            </p:nvSpPr>
            <p:spPr>
              <a:xfrm>
                <a:off x="7086600" y="4324519"/>
                <a:ext cx="4839237" cy="1809190"/>
              </a:xfrm>
              <a:prstGeom prst="leftArrowCallout">
                <a:avLst>
                  <a:gd name="adj1" fmla="val 16534"/>
                  <a:gd name="adj2" fmla="val 25000"/>
                  <a:gd name="adj3" fmla="val 22355"/>
                  <a:gd name="adj4" fmla="val 87428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>
                    <a:solidFill>
                      <a:prstClr val="black"/>
                    </a:solidFill>
                  </a:rPr>
                  <a:t>Point:</a:t>
                </a:r>
                <a:r>
                  <a:rPr lang="ja-JP" altLang="en-US" sz="2400" dirty="0">
                    <a:solidFill>
                      <a:prstClr val="black"/>
                    </a:solidFill>
                  </a:rPr>
                  <a:t>最後の１回は必ず成功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ja-JP" altLang="en-US" sz="2400" dirty="0">
                    <a:solidFill>
                      <a:prstClr val="black"/>
                    </a:solidFill>
                  </a:rPr>
                  <a:t>→条件を満たす組み合わせは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ja-JP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実験回数</m:t>
                                </m:r>
                              </m:e>
                            </m:d>
                            <m:r>
                              <a:rPr lang="en-US" altLang="ja-JP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ja-JP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成功回数</m:t>
                                </m:r>
                              </m:e>
                            </m:d>
                            <m:r>
                              <a:rPr lang="en-US" altLang="ja-JP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lang="ja-JP" altLang="en-US" sz="2400" dirty="0">
                    <a:solidFill>
                      <a:prstClr val="black"/>
                    </a:solidFill>
                  </a:rPr>
                  <a:t>通り！！</a:t>
                </a:r>
              </a:p>
            </p:txBody>
          </p:sp>
        </mc:Choice>
        <mc:Fallback xmlns="">
          <p:sp>
            <p:nvSpPr>
              <p:cNvPr id="10" name="左矢印吹き出し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324519"/>
                <a:ext cx="4839237" cy="1809190"/>
              </a:xfrm>
              <a:prstGeom prst="leftArrowCallout">
                <a:avLst>
                  <a:gd name="adj1" fmla="val 16534"/>
                  <a:gd name="adj2" fmla="val 25000"/>
                  <a:gd name="adj3" fmla="val 22355"/>
                  <a:gd name="adj4" fmla="val 87428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624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66384" y="2903896"/>
            <a:ext cx="10059231" cy="15454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4000" dirty="0"/>
                  <a:t>確率質量関数は</a:t>
                </a:r>
                <a:r>
                  <a:rPr kumimoji="1" lang="en-US" altLang="ja-JP" sz="4000" dirty="0"/>
                  <a:t>…</a:t>
                </a: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4000" dirty="0"/>
              </a:p>
              <a:p>
                <a:pPr marL="0" indent="0" algn="r">
                  <a:buNone/>
                </a:pPr>
                <a:r>
                  <a:rPr lang="ja-JP" altLang="en-US" sz="4000" dirty="0"/>
                  <a:t>となる。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負の二項確率変数</a:t>
            </a:r>
            <a:r>
              <a:rPr lang="en-US" altLang="ja-JP" dirty="0"/>
              <a:t>(3/8)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150716" y="4449360"/>
                <a:ext cx="3447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+2,…</m:t>
                          </m:r>
                        </m:e>
                      </m:d>
                    </m:oMath>
                  </m:oMathPara>
                </a14:m>
                <a:endParaRPr lang="ja-JP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716" y="4449360"/>
                <a:ext cx="344724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118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46231"/>
            <a:ext cx="10559603" cy="23439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90092" y="1825624"/>
                <a:ext cx="10855817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/>
                  <a:t>で</a:t>
                </a:r>
                <a:r>
                  <a:rPr kumimoji="1" lang="ja-JP" altLang="en-US" sz="3600" u="sng" dirty="0"/>
                  <a:t>は</a:t>
                </a:r>
                <a:r>
                  <a:rPr lang="ja-JP" altLang="en-US" sz="3600" u="sng" dirty="0"/>
                  <a:t>、実験</a:t>
                </a:r>
                <a:r>
                  <a:rPr lang="en-US" altLang="ja-JP" sz="3600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𝑛</a:t>
                </a:r>
                <a:r>
                  <a:rPr lang="ja-JP" altLang="en-US" sz="3600" u="sng" dirty="0">
                    <a:latin typeface="+mn-ea"/>
                  </a:rPr>
                  <a:t>回目までに実験が</a:t>
                </a:r>
                <a:r>
                  <a:rPr lang="ja-JP" altLang="en-US" sz="3600" u="sng" dirty="0">
                    <a:latin typeface="Cambria Math" panose="02040503050406030204" pitchFamily="18" charset="0"/>
                  </a:rPr>
                  <a:t>𝑟回</a:t>
                </a:r>
                <a:r>
                  <a:rPr lang="ja-JP" altLang="en-US" sz="3600" u="sng" dirty="0">
                    <a:latin typeface="+mn-ea"/>
                  </a:rPr>
                  <a:t>成功する確率は</a:t>
                </a:r>
                <a:r>
                  <a:rPr lang="en-US" altLang="ja-JP" sz="3600" u="sng" dirty="0">
                    <a:latin typeface="+mn-ea"/>
                  </a:rPr>
                  <a:t>…</a:t>
                </a:r>
                <a:r>
                  <a:rPr lang="ja-JP" altLang="en-US" sz="3600" u="sng" dirty="0">
                    <a:latin typeface="+mn-ea"/>
                  </a:rPr>
                  <a:t>？</a:t>
                </a:r>
                <a:endParaRPr kumimoji="1" lang="en-US" altLang="ja-JP" sz="3600" u="sng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ja-JP" sz="5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4000" dirty="0"/>
              </a:p>
              <a:p>
                <a:pPr marL="0" indent="0" algn="r">
                  <a:buNone/>
                </a:pPr>
                <a:r>
                  <a:rPr lang="ja-JP" altLang="en-US" sz="4000" dirty="0"/>
                  <a:t>で表せる！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092" y="1825624"/>
                <a:ext cx="10855817" cy="5032376"/>
              </a:xfrm>
              <a:blipFill rotWithShape="0">
                <a:blip r:embed="rId2"/>
                <a:stretch>
                  <a:fillRect l="-1684" t="-3269" r="-20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負の二項確率変数</a:t>
            </a:r>
            <a:r>
              <a:rPr lang="en-US" altLang="ja-JP" dirty="0"/>
              <a:t>(4/8)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667553" y="5937160"/>
                <a:ext cx="5550796" cy="473299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>
                    <a:solidFill>
                      <a:prstClr val="black"/>
                    </a:solidFill>
                  </a:rPr>
                  <a:t>Point: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ja-JP" altLang="en-US" sz="2400" dirty="0">
                    <a:solidFill>
                      <a:prstClr val="black"/>
                    </a:solidFill>
                  </a:rPr>
                  <a:t>のとき、この確率は１になる！</a:t>
                </a: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3" y="5937160"/>
                <a:ext cx="5550796" cy="473299"/>
              </a:xfrm>
              <a:prstGeom prst="rect">
                <a:avLst/>
              </a:prstGeom>
              <a:blipFill rotWithShape="0">
                <a:blip r:embed="rId3"/>
                <a:stretch>
                  <a:fillRect l="-1535" t="-12500" r="-1316" b="-2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059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52616" y="2846230"/>
            <a:ext cx="10886768" cy="24041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90092" y="1825624"/>
                <a:ext cx="10855817" cy="40342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ja-JP" altLang="en-US" u="sng" dirty="0"/>
                  <a:t>次に、コインが</a:t>
                </a:r>
                <a:r>
                  <a:rPr lang="en-US" altLang="ja-JP" u="sng" dirty="0"/>
                  <a:t>3</a:t>
                </a:r>
                <a:r>
                  <a:rPr lang="ja-JP" altLang="en-US" u="sng" dirty="0"/>
                  <a:t>回裏が出る</a:t>
                </a:r>
                <a:r>
                  <a:rPr lang="ja-JP" altLang="en-US" u="sng" dirty="0">
                    <a:latin typeface="+mn-ea"/>
                  </a:rPr>
                  <a:t>までに２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回</a:t>
                </a:r>
                <a:r>
                  <a:rPr lang="ja-JP" altLang="en-US" u="sng" dirty="0">
                    <a:latin typeface="+mn-ea"/>
                  </a:rPr>
                  <a:t>表を出す確率を考える</a:t>
                </a:r>
                <a:endParaRPr kumimoji="1" lang="en-US" altLang="ja-JP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ja-JP" altLang="en-US" dirty="0">
                    <a:latin typeface="+mn-ea"/>
                  </a:rPr>
                  <a:t>条件を満たすのは失敗が２回＝実験回数が４回までのとき</a:t>
                </a:r>
                <a:r>
                  <a:rPr lang="en-US" altLang="ja-JP" dirty="0">
                    <a:latin typeface="+mn-ea"/>
                  </a:rPr>
                  <a:t>…</a:t>
                </a:r>
              </a:p>
              <a:p>
                <a:pPr marL="0" indent="0">
                  <a:buNone/>
                </a:pPr>
                <a:endParaRPr lang="en-US" altLang="ja-JP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(2+3−1)</m:t>
                          </m:r>
                        </m:sup>
                        <m:e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ja-JP" sz="48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092" y="1825624"/>
                <a:ext cx="10855817" cy="4034263"/>
              </a:xfrm>
              <a:blipFill rotWithShape="0">
                <a:blip r:embed="rId2"/>
                <a:stretch>
                  <a:fillRect l="-1011" t="-2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負の二項確率変数</a:t>
            </a:r>
            <a:r>
              <a:rPr lang="en-US" altLang="ja-JP" dirty="0"/>
              <a:t>(5/8)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3016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46231"/>
            <a:ext cx="10559603" cy="24631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90092" y="1825624"/>
                <a:ext cx="10855817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/>
                  <a:t>実験が</a:t>
                </a:r>
                <a:r>
                  <a:rPr lang="ja-JP" altLang="en-US" sz="3600" u="sng" dirty="0">
                    <a:latin typeface="Cambria Math" panose="02040503050406030204" pitchFamily="18" charset="0"/>
                  </a:rPr>
                  <a:t>𝑚</a:t>
                </a:r>
                <a:r>
                  <a:rPr lang="ja-JP" altLang="en-US" sz="3600" u="sng" dirty="0">
                    <a:latin typeface="+mn-ea"/>
                  </a:rPr>
                  <a:t>回失敗するまでに</a:t>
                </a:r>
                <a:r>
                  <a:rPr lang="ja-JP" altLang="en-US" sz="3600" u="sng" dirty="0">
                    <a:latin typeface="Cambria Math" panose="02040503050406030204" pitchFamily="18" charset="0"/>
                  </a:rPr>
                  <a:t>𝑟回</a:t>
                </a:r>
                <a:r>
                  <a:rPr lang="ja-JP" altLang="en-US" sz="3600" u="sng" dirty="0">
                    <a:latin typeface="+mn-ea"/>
                  </a:rPr>
                  <a:t>成功する確率は</a:t>
                </a:r>
                <a:r>
                  <a:rPr lang="en-US" altLang="ja-JP" sz="3600" u="sng" dirty="0">
                    <a:latin typeface="+mn-ea"/>
                  </a:rPr>
                  <a:t>…</a:t>
                </a:r>
                <a:r>
                  <a:rPr lang="ja-JP" altLang="en-US" sz="3600" u="sng" dirty="0">
                    <a:latin typeface="+mn-ea"/>
                  </a:rPr>
                  <a:t>？</a:t>
                </a:r>
                <a:endParaRPr kumimoji="1" lang="en-US" altLang="ja-JP" sz="3600" u="sng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4000" dirty="0"/>
              </a:p>
              <a:p>
                <a:pPr marL="0" indent="0" algn="r">
                  <a:buNone/>
                </a:pPr>
                <a:r>
                  <a:rPr lang="ja-JP" altLang="en-US" sz="4000" dirty="0"/>
                  <a:t>で表せる！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092" y="1825624"/>
                <a:ext cx="10855817" cy="5032376"/>
              </a:xfrm>
              <a:blipFill rotWithShape="0">
                <a:blip r:embed="rId2"/>
                <a:stretch>
                  <a:fillRect l="-1684" t="-3269" r="-20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負の二項確率変数</a:t>
            </a:r>
            <a:r>
              <a:rPr lang="en-US" altLang="ja-JP" dirty="0"/>
              <a:t>(6/8)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7072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負の二項確率変数</a:t>
            </a:r>
            <a:r>
              <a:rPr lang="en-US" altLang="ja-JP" dirty="0"/>
              <a:t>(7/8)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8367" y="1388825"/>
            <a:ext cx="63081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r>
              <a:rPr lang="ja-JP" altLang="en-US" dirty="0">
                <a:solidFill>
                  <a:prstClr val="black"/>
                </a:solidFill>
              </a:rPr>
              <a:t>成功率</a:t>
            </a:r>
            <a:r>
              <a:rPr lang="en-US" altLang="ja-JP" dirty="0">
                <a:solidFill>
                  <a:prstClr val="black"/>
                </a:solidFill>
              </a:rPr>
              <a:t>0.3</a:t>
            </a:r>
            <a:r>
              <a:rPr lang="ja-JP" altLang="en-US" dirty="0" err="1">
                <a:solidFill>
                  <a:prstClr val="black"/>
                </a:solidFill>
              </a:rPr>
              <a:t>、</a:t>
            </a:r>
            <a:r>
              <a:rPr lang="ja-JP" altLang="en-US" dirty="0">
                <a:solidFill>
                  <a:prstClr val="black"/>
                </a:solidFill>
              </a:rPr>
              <a:t>成功回数</a:t>
            </a:r>
            <a:r>
              <a:rPr lang="en-US" altLang="ja-JP" dirty="0">
                <a:solidFill>
                  <a:prstClr val="black"/>
                </a:solidFill>
              </a:rPr>
              <a:t>5</a:t>
            </a:r>
            <a:r>
              <a:rPr lang="ja-JP" altLang="en-US" dirty="0">
                <a:solidFill>
                  <a:prstClr val="black"/>
                </a:solidFill>
              </a:rPr>
              <a:t>回の負の二項確率変数のヒストグラム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3" cy="4351338"/>
          </a:xfrm>
        </p:spPr>
      </p:pic>
    </p:spTree>
    <p:extLst>
      <p:ext uri="{BB962C8B-B14F-4D97-AF65-F5344CB8AC3E}">
        <p14:creationId xmlns:p14="http://schemas.microsoft.com/office/powerpoint/2010/main" val="2297050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02194"/>
            <a:ext cx="5872316" cy="2271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負の二項確率変数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の期待値・分散</a:t>
                </a:r>
                <a:endParaRPr lang="en-US" altLang="ja-JP" sz="3600" u="sng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marL="0" lvl="0" indent="0">
                  <a:buNone/>
                </a:pPr>
                <a:endParaRPr lang="en-US" altLang="ja-JP" sz="3600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r>
                  <a:rPr kumimoji="1" lang="ja-JP" altLang="en-US" sz="4000" b="0" dirty="0"/>
                  <a:t>期待値　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kumimoji="1" lang="en-US" altLang="ja-JP" sz="4000" b="0" dirty="0"/>
              </a:p>
              <a:p>
                <a:r>
                  <a:rPr lang="ja-JP" altLang="en-US" sz="4000" dirty="0"/>
                  <a:t>分散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endParaRPr lang="en-US" altLang="ja-JP" sz="400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kumimoji="1" lang="en-US" altLang="ja-JP" b="0" dirty="0">
                    <a:latin typeface="+mn-ea"/>
                  </a:rPr>
                  <a:t>(</a:t>
                </a:r>
                <a:r>
                  <a:rPr kumimoji="1" lang="ja-JP" altLang="en-US" b="0" dirty="0">
                    <a:latin typeface="+mn-ea"/>
                  </a:rPr>
                  <a:t>いずれも証明略</a:t>
                </a:r>
                <a:r>
                  <a:rPr kumimoji="1" lang="en-US" altLang="ja-JP" b="0" dirty="0"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  <a:blipFill rotWithShape="0">
                <a:blip r:embed="rId2"/>
                <a:stretch>
                  <a:fillRect l="-1855" t="-3413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負の二項</a:t>
            </a:r>
            <a:r>
              <a:rPr kumimoji="1" lang="ja-JP" altLang="en-US" u="sng" dirty="0"/>
              <a:t>確率変数</a:t>
            </a:r>
            <a:r>
              <a:rPr lang="en-US" altLang="ja-JP" dirty="0"/>
              <a:t>(8/8)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0467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636994"/>
            <a:ext cx="10515600" cy="210243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ja-JP" altLang="en-US" sz="4000" dirty="0">
                <a:solidFill>
                  <a:prstClr val="black"/>
                </a:solidFill>
              </a:rPr>
              <a:t>例</a:t>
            </a:r>
            <a:r>
              <a:rPr lang="en-US" altLang="ja-JP" sz="4000" dirty="0">
                <a:solidFill>
                  <a:prstClr val="black"/>
                </a:solidFill>
              </a:rPr>
              <a:t>)</a:t>
            </a:r>
            <a:r>
              <a:rPr lang="ja-JP" altLang="en-US" sz="4000" u="sng" dirty="0">
                <a:solidFill>
                  <a:prstClr val="black"/>
                </a:solidFill>
              </a:rPr>
              <a:t>白い球が２個</a:t>
            </a:r>
            <a:r>
              <a:rPr lang="ja-JP" altLang="en-US" sz="4000" dirty="0">
                <a:solidFill>
                  <a:prstClr val="black"/>
                </a:solidFill>
              </a:rPr>
              <a:t>と</a:t>
            </a:r>
            <a:r>
              <a:rPr lang="ja-JP" altLang="en-US" sz="4000" u="sng" dirty="0">
                <a:solidFill>
                  <a:prstClr val="black"/>
                </a:solidFill>
              </a:rPr>
              <a:t>黒い球が４個</a:t>
            </a:r>
            <a:r>
              <a:rPr lang="ja-JP" altLang="en-US" sz="4000" dirty="0">
                <a:solidFill>
                  <a:prstClr val="black"/>
                </a:solidFill>
              </a:rPr>
              <a:t>入った袋から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ja-JP" altLang="en-US" sz="4000" u="sng" dirty="0">
                <a:solidFill>
                  <a:prstClr val="black"/>
                </a:solidFill>
              </a:rPr>
              <a:t>球をランダムに３個取り出した</a:t>
            </a:r>
            <a:r>
              <a:rPr lang="ja-JP" altLang="en-US" sz="4000" dirty="0">
                <a:solidFill>
                  <a:prstClr val="black"/>
                </a:solidFill>
              </a:rPr>
              <a:t>とき、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ja-JP" altLang="en-US" sz="4000" u="sng" dirty="0">
                <a:solidFill>
                  <a:prstClr val="black"/>
                </a:solidFill>
              </a:rPr>
              <a:t>白い球が１個入っている確率</a:t>
            </a:r>
            <a:r>
              <a:rPr lang="ja-JP" altLang="en-US" sz="4000" dirty="0">
                <a:solidFill>
                  <a:prstClr val="black"/>
                </a:solidFill>
              </a:rPr>
              <a:t>は？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超幾何</a:t>
            </a:r>
            <a:r>
              <a:rPr kumimoji="1" lang="ja-JP" altLang="en-US" u="sng" dirty="0"/>
              <a:t>確率変数</a:t>
            </a:r>
            <a:r>
              <a:rPr kumimoji="1" lang="en-US" altLang="ja-JP" dirty="0"/>
              <a:t>(1/6)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34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超幾何</a:t>
            </a:r>
            <a:r>
              <a:rPr kumimoji="1" lang="ja-JP" altLang="en-US" u="sng" dirty="0"/>
              <a:t>確率変数</a:t>
            </a:r>
            <a:r>
              <a:rPr kumimoji="1" lang="en-US" altLang="ja-JP" dirty="0"/>
              <a:t>(2/6)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特徴</a:t>
                </a:r>
                <a:endParaRPr kumimoji="1" lang="en-US" altLang="ja-JP" sz="4000" u="sng" dirty="0"/>
              </a:p>
              <a:p>
                <a:r>
                  <a:rPr kumimoji="1" lang="ja-JP" altLang="en-US" sz="4000" u="sng" dirty="0">
                    <a:latin typeface="Cambria Math" panose="02040503050406030204" pitchFamily="18" charset="0"/>
                  </a:rPr>
                  <a:t>𝑚回成功</a:t>
                </a:r>
                <a:r>
                  <a:rPr kumimoji="1" lang="ja-JP" altLang="en-US" sz="4000" dirty="0">
                    <a:latin typeface="Cambria Math" panose="02040503050406030204" pitchFamily="18" charset="0"/>
                  </a:rPr>
                  <a:t>した</a:t>
                </a:r>
                <a:r>
                  <a:rPr kumimoji="1" lang="ja-JP" altLang="en-US" sz="4000" u="sng" dirty="0">
                    <a:latin typeface="Cambria Math" panose="02040503050406030204" pitchFamily="18" charset="0"/>
                  </a:rPr>
                  <a:t>計𝑁回の実験</a:t>
                </a:r>
                <a:r>
                  <a:rPr kumimoji="1" lang="ja-JP" altLang="en-US" sz="4000" dirty="0">
                    <a:latin typeface="Cambria Math" panose="02040503050406030204" pitchFamily="18" charset="0"/>
                  </a:rPr>
                  <a:t>から</a:t>
                </a:r>
                <a:endParaRPr kumimoji="1" lang="en-US" altLang="ja-JP" sz="4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4000" u="sng" dirty="0">
                    <a:latin typeface="Cambria Math" panose="02040503050406030204" pitchFamily="18" charset="0"/>
                  </a:rPr>
                  <a:t>ランダムに𝑛回の実験をピックアップ</a:t>
                </a:r>
                <a:r>
                  <a:rPr kumimoji="1" lang="ja-JP" altLang="en-US" sz="4000" dirty="0">
                    <a:latin typeface="Cambria Math" panose="02040503050406030204" pitchFamily="18" charset="0"/>
                  </a:rPr>
                  <a:t>したとき、</a:t>
                </a:r>
                <a:endParaRPr kumimoji="1" lang="en-US" altLang="ja-JP" sz="4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4000" u="sng" dirty="0">
                    <a:latin typeface="Cambria Math" panose="02040503050406030204" pitchFamily="18" charset="0"/>
                  </a:rPr>
                  <a:t>成功した実験が𝑖</a:t>
                </a:r>
                <a:r>
                  <a:rPr lang="ja-JP" altLang="en-US" sz="4000" u="sng" dirty="0"/>
                  <a:t>回含まれている確率</a:t>
                </a:r>
                <a:r>
                  <a:rPr kumimoji="1" lang="ja-JP" altLang="en-US" sz="4000" dirty="0"/>
                  <a:t>を示す</a:t>
                </a:r>
                <a:endParaRPr kumimoji="1" lang="en-US" altLang="ja-JP" sz="4000" dirty="0"/>
              </a:p>
              <a:p>
                <a:pPr marL="0" indent="0">
                  <a:buNone/>
                </a:pPr>
                <a:r>
                  <a:rPr lang="en-US" altLang="ja-JP" sz="3200" dirty="0"/>
                  <a:t>(</a:t>
                </a:r>
                <a:r>
                  <a:rPr lang="ja-JP" altLang="en-US" sz="3200" dirty="0"/>
                  <a:t>例</a:t>
                </a:r>
                <a:r>
                  <a:rPr lang="en-US" altLang="ja-JP" sz="3200" dirty="0"/>
                  <a:t>:</a:t>
                </a:r>
                <a:r>
                  <a:rPr lang="ja-JP" altLang="en-US" sz="3200" u="sng" dirty="0"/>
                  <a:t>白い玉が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𝑚</a:t>
                </a:r>
                <a:r>
                  <a:rPr lang="ja-JP" altLang="en-US" sz="3200" u="sng" dirty="0"/>
                  <a:t>個</a:t>
                </a:r>
                <a:r>
                  <a:rPr lang="ja-JP" altLang="en-US" sz="3200" dirty="0"/>
                  <a:t>、</a:t>
                </a:r>
                <a:r>
                  <a:rPr lang="ja-JP" altLang="en-US" sz="3200" u="sng" dirty="0"/>
                  <a:t>黒い球が</a:t>
                </a:r>
                <a14:m>
                  <m:oMath xmlns:m="http://schemas.openxmlformats.org/officeDocument/2006/math">
                    <m:r>
                      <a:rPr lang="en-US" altLang="ja-JP" sz="3200" b="0" i="1" u="sng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3200" i="1" u="sng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3200" b="0" i="1" u="sng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3200" u="sng" dirty="0">
                    <a:latin typeface="Cambria Math" panose="02040503050406030204" pitchFamily="18" charset="0"/>
                  </a:rPr>
                  <a:t>個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入った袋から、球を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適当に𝑛個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取り出したとき、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白い球が𝑖個入っている確率</a:t>
                </a:r>
                <a:r>
                  <a:rPr lang="en-US" altLang="ja-JP" sz="3200" dirty="0"/>
                  <a:t>)</a:t>
                </a:r>
                <a:endParaRPr kumimoji="1"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640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07335" y="2910624"/>
            <a:ext cx="8577330" cy="37735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超幾何</a:t>
            </a:r>
            <a:r>
              <a:rPr kumimoji="1" lang="ja-JP" altLang="en-US" u="sng" dirty="0"/>
              <a:t>確率変数</a:t>
            </a:r>
            <a:r>
              <a:rPr kumimoji="1" lang="en-US" altLang="ja-JP" dirty="0"/>
              <a:t>(3/6)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851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3200" dirty="0"/>
                  <a:t>先の例でいくと</a:t>
                </a:r>
                <a:r>
                  <a:rPr lang="en-US" altLang="ja-JP" sz="3200" dirty="0"/>
                  <a:t>…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3200" dirty="0"/>
              </a:p>
              <a:p>
                <a:pPr marL="0" indent="0">
                  <a:buNone/>
                </a:pPr>
                <a:r>
                  <a:rPr lang="ja-JP" altLang="en-US" sz="3200" dirty="0"/>
                  <a:t>さらに、条件を満たす確率は</a:t>
                </a:r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ja-JP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6−2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3−1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sz="4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8510"/>
              </a:xfrm>
              <a:blipFill rotWithShape="0">
                <a:blip r:embed="rId2"/>
                <a:stretch>
                  <a:fillRect l="-1391" t="-47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36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確率変数の種類</a:t>
            </a:r>
            <a:r>
              <a:rPr kumimoji="1" lang="en-US" altLang="ja-JP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sz="3600" dirty="0"/>
              <a:t>確率変数にも性質によっていろいろとある。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コインを一回投げて表がでるかどうか</a:t>
            </a:r>
            <a:endParaRPr lang="en-US" altLang="ja-JP" sz="3600" dirty="0"/>
          </a:p>
          <a:p>
            <a:pPr algn="ctr"/>
            <a:r>
              <a:rPr lang="ja-JP" altLang="en-US" sz="3600" dirty="0"/>
              <a:t>コインを複数回投げてどのくらい表が出るか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ウェブサイトのアクセス数はどのくらいになるか？</a:t>
            </a:r>
            <a:endParaRPr lang="en-US" altLang="ja-JP" sz="3600" dirty="0"/>
          </a:p>
          <a:p>
            <a:pPr marL="0" indent="0" algn="r">
              <a:buNone/>
            </a:pPr>
            <a:r>
              <a:rPr lang="en-US" altLang="ja-JP" sz="3600" dirty="0" err="1"/>
              <a:t>e</a:t>
            </a:r>
            <a:r>
              <a:rPr kumimoji="1" lang="en-US" altLang="ja-JP" sz="3600" dirty="0" err="1"/>
              <a:t>tc</a:t>
            </a:r>
            <a:r>
              <a:rPr kumimoji="1" lang="en-US" altLang="ja-JP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17573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38399" y="2729494"/>
            <a:ext cx="7315201" cy="2988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46146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確率質量関数は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…</a:t>
                </a:r>
              </a:p>
              <a:p>
                <a:pPr marL="0" lvl="0" indent="0">
                  <a:buNone/>
                </a:pPr>
                <a:endParaRPr lang="en-US" altLang="ja-JP" sz="4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altLang="ja-JP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 algn="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となる。</a:t>
                </a:r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46146"/>
              </a:xfrm>
              <a:blipFill rotWithShape="0">
                <a:blip r:embed="rId2"/>
                <a:stretch>
                  <a:fillRect l="-2087" t="-5898" r="-2029" b="-12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超幾何</a:t>
            </a:r>
            <a:r>
              <a:rPr kumimoji="1" lang="ja-JP" altLang="en-US" u="sng" dirty="0"/>
              <a:t>確率変数</a:t>
            </a:r>
            <a:r>
              <a:rPr kumimoji="1" lang="en-US" altLang="ja-JP" dirty="0"/>
              <a:t>(</a:t>
            </a:r>
            <a:r>
              <a:rPr lang="en-US" altLang="ja-JP" dirty="0"/>
              <a:t>4/6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08568" y="5718220"/>
                <a:ext cx="27748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=0,1,2,…,</m:t>
                          </m:r>
                          <m:r>
                            <a:rPr lang="en-US" altLang="ja-JP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68" y="5718220"/>
                <a:ext cx="277486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877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超幾何確率変数</a:t>
            </a:r>
            <a:r>
              <a:rPr lang="en-US" altLang="ja-JP" dirty="0">
                <a:solidFill>
                  <a:prstClr val="black"/>
                </a:solidFill>
              </a:rPr>
              <a:t>(5/6)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747866" y="1444282"/>
                <a:ext cx="724576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例）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=1000,</m:t>
                    </m:r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=30,</m:t>
                    </m:r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のときの超幾何確率変数のヒストグラム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66" y="1444282"/>
                <a:ext cx="724576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58" t="-14754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81" y="1798866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4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31690"/>
            <a:ext cx="9957619" cy="22565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超幾何確率変数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の期待値・分散</a:t>
                </a:r>
                <a:endParaRPr lang="en-US" altLang="ja-JP" sz="3600" u="sng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marL="0" lvl="0" indent="0">
                  <a:buNone/>
                </a:pPr>
                <a:endParaRPr lang="en-US" altLang="ja-JP" sz="3600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r>
                  <a:rPr kumimoji="1" lang="ja-JP" altLang="en-US" sz="4000" b="0" dirty="0"/>
                  <a:t>期待値　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num>
                      <m:den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kumimoji="1" lang="en-US" altLang="ja-JP" sz="4000" b="0" dirty="0"/>
              </a:p>
              <a:p>
                <a:r>
                  <a:rPr lang="ja-JP" altLang="en-US" sz="4000" dirty="0"/>
                  <a:t>分散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num>
                      <m:den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+1−</m:t>
                        </m:r>
                        <m:f>
                          <m:fPr>
                            <m:ctrlP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num>
                          <m:den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endParaRPr lang="en-US" altLang="ja-JP" sz="400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kumimoji="1" lang="en-US" altLang="ja-JP" b="0" dirty="0">
                    <a:latin typeface="+mn-ea"/>
                  </a:rPr>
                  <a:t>(</a:t>
                </a:r>
                <a:r>
                  <a:rPr kumimoji="1" lang="ja-JP" altLang="en-US" b="0" dirty="0">
                    <a:latin typeface="+mn-ea"/>
                  </a:rPr>
                  <a:t>いずれも証明略</a:t>
                </a:r>
                <a:r>
                  <a:rPr kumimoji="1" lang="en-US" altLang="ja-JP" b="0" dirty="0"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  <a:blipFill rotWithShape="0">
                <a:blip r:embed="rId2"/>
                <a:stretch>
                  <a:fillRect l="-1855" t="-3413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超幾何</a:t>
            </a:r>
            <a:r>
              <a:rPr kumimoji="1" lang="ja-JP" altLang="en-US" u="sng" dirty="0"/>
              <a:t>確率変数</a:t>
            </a:r>
            <a:r>
              <a:rPr lang="en-US" altLang="ja-JP" dirty="0"/>
              <a:t>(6/6)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0465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BC69D5-9035-443F-9A1D-14DCE105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kumimoji="1" lang="en-US" altLang="ja-JP" u="sng" dirty="0"/>
            </a:br>
            <a:endParaRPr kumimoji="1" lang="ja-JP" altLang="en-US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9A268-9C6A-4C21-BA22-CCE06833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例）</a:t>
            </a:r>
            <a:endParaRPr lang="en-US" altLang="ja-JP" sz="3600" dirty="0"/>
          </a:p>
          <a:p>
            <a:r>
              <a:rPr lang="ja-JP" altLang="en-US" sz="3600" dirty="0"/>
              <a:t>ある一冊の本に登場する単語の出現頻度の順位と、その単語が全体に占める割合に相関関係はある？</a:t>
            </a:r>
            <a:endParaRPr lang="en-US" altLang="ja-JP" sz="3600" dirty="0"/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0510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BC69D5-9035-443F-9A1D-14DCE105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kumimoji="1" lang="en-US" altLang="ja-JP" u="sng" dirty="0"/>
            </a:br>
            <a:endParaRPr kumimoji="1" lang="ja-JP" altLang="en-US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9A268-9C6A-4C21-BA22-CCE06833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例）</a:t>
            </a:r>
            <a:endParaRPr lang="en-US" altLang="ja-JP" sz="3600" dirty="0"/>
          </a:p>
          <a:p>
            <a:r>
              <a:rPr lang="ja-JP" altLang="en-US" sz="3600" dirty="0"/>
              <a:t>ある一冊の本に登場する単語の出現頻度の順位と、その単語が全体に占める割合に相関関係はある？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4000" dirty="0"/>
              <a:t>　</a:t>
            </a:r>
            <a:r>
              <a:rPr kumimoji="1" lang="ja-JP" altLang="en-US" sz="3200" dirty="0"/>
              <a:t>→　アメリカのジップ</a:t>
            </a:r>
            <a:r>
              <a:rPr kumimoji="1" lang="en-US" altLang="ja-JP" sz="3200" dirty="0"/>
              <a:t>(1902</a:t>
            </a:r>
            <a:r>
              <a:rPr kumimoji="1" lang="ja-JP" altLang="en-US" sz="3200" dirty="0"/>
              <a:t>～</a:t>
            </a:r>
            <a:r>
              <a:rPr kumimoji="1" lang="en-US" altLang="ja-JP" sz="3200" dirty="0"/>
              <a:t>1950)</a:t>
            </a:r>
            <a:r>
              <a:rPr kumimoji="1" lang="ja-JP" altLang="en-US" sz="3200" dirty="0"/>
              <a:t>がユリシーズという小説で実験した結果・・・</a:t>
            </a:r>
            <a:r>
              <a:rPr lang="ja-JP" altLang="en-US" sz="3200" dirty="0"/>
              <a:t>　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1</a:t>
            </a:r>
            <a:r>
              <a:rPr lang="ja-JP" altLang="en-US" sz="3200" dirty="0"/>
              <a:t>位 </a:t>
            </a:r>
            <a:r>
              <a:rPr lang="en-US" altLang="ja-JP" sz="3200" dirty="0"/>
              <a:t>the(</a:t>
            </a:r>
            <a:r>
              <a:rPr lang="ja-JP" altLang="en-US" sz="3200" dirty="0"/>
              <a:t>約</a:t>
            </a:r>
            <a:r>
              <a:rPr lang="en-US" altLang="ja-JP" sz="3200" dirty="0"/>
              <a:t>10%)   2</a:t>
            </a:r>
            <a:r>
              <a:rPr lang="ja-JP" altLang="en-US" sz="3200" dirty="0"/>
              <a:t>位 </a:t>
            </a:r>
            <a:r>
              <a:rPr lang="en-US" altLang="ja-JP" sz="3200" dirty="0"/>
              <a:t>of(</a:t>
            </a:r>
            <a:r>
              <a:rPr lang="ja-JP" altLang="en-US" sz="3200" dirty="0"/>
              <a:t>約</a:t>
            </a:r>
            <a:r>
              <a:rPr lang="en-US" altLang="ja-JP" sz="3200" dirty="0"/>
              <a:t>5%)   3</a:t>
            </a:r>
            <a:r>
              <a:rPr lang="ja-JP" altLang="en-US" sz="3200" dirty="0"/>
              <a:t>位 </a:t>
            </a:r>
            <a:r>
              <a:rPr lang="en-US" altLang="ja-JP" sz="3200" dirty="0"/>
              <a:t>and(</a:t>
            </a:r>
            <a:r>
              <a:rPr lang="ja-JP" altLang="en-US" sz="3200" dirty="0"/>
              <a:t>約</a:t>
            </a:r>
            <a:r>
              <a:rPr lang="en-US" altLang="ja-JP" sz="3200" dirty="0"/>
              <a:t>3.3%)</a:t>
            </a:r>
            <a:r>
              <a:rPr lang="ja-JP" altLang="en-US" sz="3200" dirty="0"/>
              <a:t>・・・となった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02907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BC69D5-9035-443F-9A1D-14DCE105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kumimoji="1" lang="en-US" altLang="ja-JP" u="sng" dirty="0"/>
            </a:br>
            <a:endParaRPr kumimoji="1" lang="ja-JP" altLang="en-US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9A268-9C6A-4C21-BA22-CCE06833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681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例）</a:t>
            </a:r>
            <a:endParaRPr lang="en-US" altLang="ja-JP" sz="3600" dirty="0"/>
          </a:p>
          <a:p>
            <a:r>
              <a:rPr lang="ja-JP" altLang="en-US" sz="3600" dirty="0"/>
              <a:t>ある一冊の本に登場する単語の出現頻度の順位と、その単語が全体に占める割合に相関関係はある？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4000" dirty="0"/>
              <a:t>　</a:t>
            </a:r>
            <a:r>
              <a:rPr kumimoji="1" lang="ja-JP" altLang="en-US" sz="3200" dirty="0"/>
              <a:t>→　アメリカのジップ</a:t>
            </a:r>
            <a:r>
              <a:rPr kumimoji="1" lang="en-US" altLang="ja-JP" sz="3200" dirty="0"/>
              <a:t>(1902</a:t>
            </a:r>
            <a:r>
              <a:rPr kumimoji="1" lang="ja-JP" altLang="en-US" sz="3200" dirty="0"/>
              <a:t>～</a:t>
            </a:r>
            <a:r>
              <a:rPr kumimoji="1" lang="en-US" altLang="ja-JP" sz="3200" dirty="0"/>
              <a:t>1950)</a:t>
            </a:r>
            <a:r>
              <a:rPr kumimoji="1" lang="ja-JP" altLang="en-US" sz="3200" dirty="0"/>
              <a:t>がユリシーズという小説で実験した結果・・・</a:t>
            </a:r>
            <a:r>
              <a:rPr lang="ja-JP" altLang="en-US" sz="3200" dirty="0"/>
              <a:t>　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1</a:t>
            </a:r>
            <a:r>
              <a:rPr lang="ja-JP" altLang="en-US" sz="3200" dirty="0"/>
              <a:t>位 </a:t>
            </a:r>
            <a:r>
              <a:rPr lang="en-US" altLang="ja-JP" sz="3200" dirty="0"/>
              <a:t>the(</a:t>
            </a:r>
            <a:r>
              <a:rPr lang="ja-JP" altLang="en-US" sz="3200" dirty="0"/>
              <a:t>約</a:t>
            </a:r>
            <a:r>
              <a:rPr lang="en-US" altLang="ja-JP" sz="3200" dirty="0"/>
              <a:t>10%)   2</a:t>
            </a:r>
            <a:r>
              <a:rPr lang="ja-JP" altLang="en-US" sz="3200" dirty="0"/>
              <a:t>位 </a:t>
            </a:r>
            <a:r>
              <a:rPr lang="en-US" altLang="ja-JP" sz="3200" dirty="0"/>
              <a:t>of(</a:t>
            </a:r>
            <a:r>
              <a:rPr lang="ja-JP" altLang="en-US" sz="3200" dirty="0"/>
              <a:t>約</a:t>
            </a:r>
            <a:r>
              <a:rPr lang="en-US" altLang="ja-JP" sz="3200" dirty="0"/>
              <a:t>5%)   3</a:t>
            </a:r>
            <a:r>
              <a:rPr lang="ja-JP" altLang="en-US" sz="3200" dirty="0"/>
              <a:t>位 </a:t>
            </a:r>
            <a:r>
              <a:rPr lang="en-US" altLang="ja-JP" sz="3200" dirty="0"/>
              <a:t>and(</a:t>
            </a:r>
            <a:r>
              <a:rPr lang="ja-JP" altLang="en-US" sz="3200" dirty="0"/>
              <a:t>約</a:t>
            </a:r>
            <a:r>
              <a:rPr lang="en-US" altLang="ja-JP" sz="3200" dirty="0"/>
              <a:t>3.3%)</a:t>
            </a:r>
            <a:r>
              <a:rPr lang="ja-JP" altLang="en-US" sz="3200" dirty="0"/>
              <a:t>・・・となった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　　このように順位と確率が反比例しているような法則を、</a:t>
            </a:r>
            <a:r>
              <a:rPr kumimoji="1" lang="ja-JP" altLang="en-US" sz="3200" u="sng" dirty="0"/>
              <a:t>ジップの法則</a:t>
            </a:r>
            <a:r>
              <a:rPr kumimoji="1" lang="ja-JP" altLang="en-US" sz="3200" dirty="0"/>
              <a:t>という！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805744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539D6-A53C-488A-853B-614F4EFE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ジップの法則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FCB419-5863-43FE-876C-8EBF8F3C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/>
              <a:t>Q.</a:t>
            </a:r>
            <a:r>
              <a:rPr lang="ja-JP" altLang="en-US" sz="3600" dirty="0"/>
              <a:t>先程の本の例で、出現率第</a:t>
            </a:r>
            <a:r>
              <a:rPr lang="en-US" altLang="ja-JP" sz="3600" dirty="0"/>
              <a:t>N</a:t>
            </a:r>
            <a:r>
              <a:rPr lang="ja-JP" altLang="en-US" sz="3600" dirty="0"/>
              <a:t>位までの単語を合計すると、全体の何</a:t>
            </a:r>
            <a:r>
              <a:rPr lang="en-US" altLang="ja-JP" sz="3600" dirty="0"/>
              <a:t>%</a:t>
            </a:r>
            <a:r>
              <a:rPr lang="ja-JP" altLang="en-US" sz="3600" dirty="0"/>
              <a:t>を占める？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8027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539D6-A53C-488A-853B-614F4EFE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ジップの法則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FCB419-5863-43FE-876C-8EBF8F3CF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3600" dirty="0"/>
                  <a:t>Q.</a:t>
                </a:r>
                <a:r>
                  <a:rPr lang="ja-JP" altLang="en-US" sz="3600" dirty="0"/>
                  <a:t>先程の本の例で、出現率第</a:t>
                </a:r>
                <a:r>
                  <a:rPr lang="en-US" altLang="ja-JP" sz="3600" dirty="0"/>
                  <a:t>N</a:t>
                </a:r>
                <a:r>
                  <a:rPr lang="ja-JP" altLang="en-US" sz="3600" dirty="0"/>
                  <a:t>位までの単語を合計すると、全体の何</a:t>
                </a:r>
                <a:r>
                  <a:rPr lang="en-US" altLang="ja-JP" sz="3600" dirty="0"/>
                  <a:t>%</a:t>
                </a:r>
                <a:r>
                  <a:rPr lang="ja-JP" altLang="en-US" sz="3600" dirty="0"/>
                  <a:t>を占める？</a:t>
                </a:r>
                <a:endParaRPr lang="en-US" altLang="ja-JP" sz="3600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→出現頻度第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位の単語は全体の</a:t>
                </a:r>
                <a:r>
                  <a:rPr kumimoji="1" lang="en-US" altLang="ja-JP" dirty="0"/>
                  <a:t>10</a:t>
                </a:r>
                <a:r>
                  <a:rPr kumimoji="1" lang="ja-JP" altLang="en-US" dirty="0"/>
                  <a:t>％を占める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→</a:t>
                </a:r>
                <a:r>
                  <a:rPr kumimoji="1" lang="ja-JP" altLang="en-US" dirty="0"/>
                  <a:t>出現頻度第</a:t>
                </a:r>
                <a:r>
                  <a:rPr lang="en-US" altLang="ja-JP" dirty="0"/>
                  <a:t>n</a:t>
                </a:r>
                <a:r>
                  <a:rPr kumimoji="1" lang="ja-JP" altLang="en-US" dirty="0"/>
                  <a:t>位の単語は全体の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dirty="0"/>
                  <a:t>％を占める！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FCB419-5863-43FE-876C-8EBF8F3CF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40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3551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539D6-A53C-488A-853B-614F4EFE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ジップの法則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FCB419-5863-43FE-876C-8EBF8F3CF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3600" dirty="0"/>
                  <a:t>Q.</a:t>
                </a:r>
                <a:r>
                  <a:rPr lang="ja-JP" altLang="en-US" sz="3600" dirty="0"/>
                  <a:t>先程の本の例で、出現率第</a:t>
                </a:r>
                <a:r>
                  <a:rPr lang="en-US" altLang="ja-JP" sz="3600" dirty="0"/>
                  <a:t>N</a:t>
                </a:r>
                <a:r>
                  <a:rPr lang="ja-JP" altLang="en-US" sz="3600" dirty="0"/>
                  <a:t>位までの単語を合計すると、全体の何</a:t>
                </a:r>
                <a:r>
                  <a:rPr lang="en-US" altLang="ja-JP" sz="3600" dirty="0"/>
                  <a:t>%</a:t>
                </a:r>
                <a:r>
                  <a:rPr lang="ja-JP" altLang="en-US" sz="3600" dirty="0"/>
                  <a:t>を占める？</a:t>
                </a:r>
                <a:endParaRPr lang="en-US" altLang="ja-JP" sz="3600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→出現頻度第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位の単語は全体の</a:t>
                </a:r>
                <a:r>
                  <a:rPr kumimoji="1" lang="en-US" altLang="ja-JP" dirty="0"/>
                  <a:t>10</a:t>
                </a:r>
                <a:r>
                  <a:rPr kumimoji="1" lang="ja-JP" altLang="en-US" dirty="0"/>
                  <a:t>％を占める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→</a:t>
                </a:r>
                <a:r>
                  <a:rPr kumimoji="1" lang="ja-JP" altLang="en-US" dirty="0"/>
                  <a:t>出現頻度第</a:t>
                </a:r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位の単語は全体の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dirty="0"/>
                  <a:t>％を占める！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→第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位の単語から第</a:t>
                </a:r>
                <a:r>
                  <a:rPr lang="en-US" altLang="ja-JP" dirty="0"/>
                  <a:t>N</a:t>
                </a:r>
                <a:r>
                  <a:rPr lang="ja-JP" altLang="en-US" dirty="0"/>
                  <a:t>位までの単語を合計すると、本の全体の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kumimoji="1"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ja-JP" altLang="en-US" sz="40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4000" i="1" smtClean="0">
                        <a:latin typeface="Cambria Math" panose="02040503050406030204" pitchFamily="18" charset="0"/>
                      </a:rPr>
                      <m:t>　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kumimoji="1" lang="ja-JP" altLang="en-US" dirty="0"/>
                  <a:t>　％を占める！！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FCB419-5863-43FE-876C-8EBF8F3CF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40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684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6F620-5355-4764-86F1-56093ACF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一般化してみよう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12912-CF84-462B-85B7-38B0DFE1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N</a:t>
            </a:r>
            <a:r>
              <a:rPr lang="ja-JP" altLang="en-US" sz="3600" dirty="0"/>
              <a:t>種類の単語で構成されている本がある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→</a:t>
            </a:r>
            <a:r>
              <a:rPr lang="en-US" altLang="ja-JP" sz="3600" dirty="0"/>
              <a:t>N</a:t>
            </a:r>
            <a:r>
              <a:rPr lang="ja-JP" altLang="en-US" sz="3600" dirty="0"/>
              <a:t>番目の単語までで全体の</a:t>
            </a:r>
            <a:r>
              <a:rPr lang="en-US" altLang="ja-JP" sz="3600" dirty="0"/>
              <a:t>100%</a:t>
            </a:r>
            <a:r>
              <a:rPr lang="ja-JP" altLang="en-US" sz="3600" dirty="0"/>
              <a:t>を占める！</a:t>
            </a:r>
          </a:p>
        </p:txBody>
      </p:sp>
    </p:spTree>
    <p:extLst>
      <p:ext uri="{BB962C8B-B14F-4D97-AF65-F5344CB8AC3E}">
        <p14:creationId xmlns:p14="http://schemas.microsoft.com/office/powerpoint/2010/main" val="70804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確率変数の</a:t>
            </a:r>
            <a:r>
              <a:rPr kumimoji="1" lang="ja-JP" altLang="en-US" u="sng"/>
              <a:t>種類</a:t>
            </a:r>
            <a:r>
              <a:rPr kumimoji="1" lang="en-US" altLang="ja-JP"/>
              <a:t>(</a:t>
            </a:r>
            <a:r>
              <a:rPr lang="en-US" altLang="ja-JP"/>
              <a:t>2</a:t>
            </a:r>
            <a:r>
              <a:rPr kumimoji="1" lang="en-US" altLang="ja-JP"/>
              <a:t>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sz="3600" dirty="0"/>
              <a:t>確率変数にも性質によっていろいろとある。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ベルヌーイ確率変数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二項確率変数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ポアソン確率変数</a:t>
            </a:r>
            <a:endParaRPr lang="en-US" altLang="ja-JP" sz="3600" dirty="0"/>
          </a:p>
          <a:p>
            <a:pPr marL="0" indent="0" algn="r">
              <a:buNone/>
            </a:pPr>
            <a:r>
              <a:rPr lang="en-US" altLang="ja-JP" sz="3600" dirty="0" err="1"/>
              <a:t>e</a:t>
            </a:r>
            <a:r>
              <a:rPr kumimoji="1" lang="en-US" altLang="ja-JP" sz="3600" dirty="0" err="1"/>
              <a:t>tc</a:t>
            </a:r>
            <a:r>
              <a:rPr kumimoji="1" lang="en-US" altLang="ja-JP" sz="3600" dirty="0"/>
              <a:t>…</a:t>
            </a:r>
          </a:p>
          <a:p>
            <a:pPr marL="0" indent="0" algn="ctr">
              <a:buNone/>
            </a:pPr>
            <a:r>
              <a:rPr lang="ja-JP" altLang="en-US" sz="3600" dirty="0"/>
              <a:t>以後はそれらについて説明</a:t>
            </a:r>
            <a:r>
              <a:rPr lang="en-US" altLang="ja-JP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137400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6F620-5355-4764-86F1-56093ACF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一般化してみよう（ここ</a:t>
            </a:r>
            <a:r>
              <a:rPr kumimoji="1" lang="ja-JP" altLang="en-US" u="sng"/>
              <a:t>で詰ま</a:t>
            </a:r>
            <a:r>
              <a:rPr lang="ja-JP" altLang="en-US" u="sng"/>
              <a:t>りました</a:t>
            </a:r>
            <a:r>
              <a:rPr kumimoji="1" lang="ja-JP" altLang="en-US" u="sng"/>
              <a:t>）</a:t>
            </a:r>
            <a:endParaRPr kumimoji="1" lang="ja-JP" altLang="en-US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12912-CF84-462B-85B7-38B0DFE1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N</a:t>
            </a:r>
            <a:r>
              <a:rPr lang="ja-JP" altLang="en-US" sz="3600" dirty="0"/>
              <a:t>種類の単語で構成されている本がある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→</a:t>
            </a:r>
            <a:r>
              <a:rPr lang="en-US" altLang="ja-JP" sz="3600" dirty="0"/>
              <a:t>N</a:t>
            </a:r>
            <a:r>
              <a:rPr lang="ja-JP" altLang="en-US" sz="3600" dirty="0"/>
              <a:t>番目の単語までで全体の</a:t>
            </a:r>
            <a:r>
              <a:rPr lang="en-US" altLang="ja-JP" sz="3600" dirty="0"/>
              <a:t>100%</a:t>
            </a:r>
            <a:r>
              <a:rPr lang="ja-JP" altLang="en-US" sz="3600" dirty="0"/>
              <a:t>を占める！</a:t>
            </a:r>
          </a:p>
        </p:txBody>
      </p:sp>
    </p:spTree>
    <p:extLst>
      <p:ext uri="{BB962C8B-B14F-4D97-AF65-F5344CB8AC3E}">
        <p14:creationId xmlns:p14="http://schemas.microsoft.com/office/powerpoint/2010/main" val="3766168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31818" y="2199862"/>
            <a:ext cx="6728363" cy="1815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u="sng" dirty="0"/>
              <a:t>一般化してみよう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86408" y="1027906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ja-JP" sz="3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altLang="ja-JP" sz="4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4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ja-JP" sz="4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4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4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48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48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48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  <m: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ja-JP" sz="4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ja-JP" sz="3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408" y="1027906"/>
                <a:ext cx="10515600" cy="5032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52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31818" y="2199862"/>
            <a:ext cx="6728363" cy="1815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ja-JP" altLang="en-US" u="sng" dirty="0"/>
              <a:t>ジップ分布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86408" y="1027906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/>
                  <a:t>特徴</a:t>
                </a:r>
                <a:endParaRPr lang="en-US" altLang="ja-JP" sz="3600" u="sng" dirty="0"/>
              </a:p>
              <a:p>
                <a:r>
                  <a:rPr lang="ja-JP" altLang="en-US" sz="3600" dirty="0"/>
                  <a:t>確率質量関数が</a:t>
                </a:r>
                <a:endParaRPr lang="en-US" altLang="ja-JP" sz="3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4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ja-JP" sz="4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4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4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48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48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48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  <m: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ja-JP" sz="4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ja-JP" sz="3600" dirty="0">
                  <a:solidFill>
                    <a:prstClr val="black"/>
                  </a:solidFill>
                </a:endParaRPr>
              </a:p>
              <a:p>
                <a:pPr marL="0" lvl="0" indent="0" algn="r">
                  <a:buNone/>
                </a:pPr>
                <a:r>
                  <a:rPr lang="ja-JP" altLang="en-US" sz="3600" dirty="0">
                    <a:solidFill>
                      <a:prstClr val="black"/>
                    </a:solidFill>
                  </a:rPr>
                  <a:t>となる確率変数を、ジップ分布を持つという。</a:t>
                </a:r>
                <a:endParaRPr lang="en-US" altLang="ja-JP" sz="3600" dirty="0"/>
              </a:p>
              <a:p>
                <a:r>
                  <a:rPr lang="ja-JP" altLang="en-US" sz="3200" dirty="0"/>
                  <a:t>ゼータ分布の</a:t>
                </a:r>
                <a:r>
                  <a:rPr lang="en-US" altLang="ja-JP" sz="3200" dirty="0"/>
                  <a:t>α=0</a:t>
                </a:r>
                <a:r>
                  <a:rPr lang="ja-JP" altLang="en-US" sz="3200" dirty="0"/>
                  <a:t>バージョン</a:t>
                </a:r>
                <a:endParaRPr lang="en-US" altLang="ja-JP" sz="3200" dirty="0"/>
              </a:p>
              <a:p>
                <a:endParaRPr lang="en-US" altLang="ja-JP" sz="3200" dirty="0"/>
              </a:p>
              <a:p>
                <a:pPr marL="0" lvl="0" indent="0">
                  <a:buNone/>
                </a:pPr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408" y="1027906"/>
                <a:ext cx="10515600" cy="5032375"/>
              </a:xfrm>
              <a:blipFill>
                <a:blip r:embed="rId2"/>
                <a:stretch>
                  <a:fillRect l="-1739" t="-3636" r="-1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08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018071" y="2944068"/>
            <a:ext cx="8155858" cy="2439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4000" u="sng" dirty="0"/>
                  <a:t>特徴</a:t>
                </a:r>
                <a:endParaRPr lang="en-US" altLang="ja-JP" sz="4000" u="sng" dirty="0"/>
              </a:p>
              <a:p>
                <a:r>
                  <a:rPr lang="ja-JP" altLang="en-US" sz="4000" dirty="0"/>
                  <a:t>確率質量関数が</a:t>
                </a:r>
                <a:endParaRPr lang="en-US" altLang="ja-JP" sz="4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ja-JP" sz="5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ja-JP" sz="5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sz="5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ja-JP" sz="5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ja-JP" sz="5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5400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ja-JP" sz="5400" b="0" i="1" smtClean="0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ja-JP" sz="5400" b="0" i="1" smtClean="0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ja-JP" sz="5400" b="0" i="1" smtClean="0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5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α</m:t>
                                          </m:r>
                                          <m:r>
                                            <a:rPr lang="en-US" altLang="ja-JP" sz="5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となる確率変数を、ゼータ分布を持つという。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2087" t="-4116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ゼータ分布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7604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ゼータ分布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8367" y="1388825"/>
            <a:ext cx="63081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例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)</a:t>
            </a:r>
            <a:r>
              <a:rPr lang="en-US" altLang="ja-JP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α=1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の</a:t>
            </a:r>
            <a:r>
              <a:rPr lang="ja-JP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ゼータ分布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のヒストグラム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3" cy="4351337"/>
          </a:xfrm>
        </p:spPr>
      </p:pic>
    </p:spTree>
    <p:extLst>
      <p:ext uri="{BB962C8B-B14F-4D97-AF65-F5344CB8AC3E}">
        <p14:creationId xmlns:p14="http://schemas.microsoft.com/office/powerpoint/2010/main" val="12622585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4FB7A-A100-4F98-87F4-94AB1723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ゼータ分布</a:t>
            </a:r>
            <a:r>
              <a:rPr kumimoji="1" lang="en-US" altLang="ja-JP" u="sng" dirty="0"/>
              <a:t>(</a:t>
            </a:r>
            <a:r>
              <a:rPr kumimoji="1" lang="ja-JP" altLang="en-US" u="sng" dirty="0"/>
              <a:t>このスライド使わないかも</a:t>
            </a:r>
            <a:r>
              <a:rPr kumimoji="1" lang="en-US" altLang="ja-JP" u="sng" dirty="0"/>
              <a:t>)</a:t>
            </a:r>
            <a:endParaRPr kumimoji="1" lang="ja-JP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8C52465-E7BB-4A3A-81E6-ED30C2F6B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ja-JP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  <m:sup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ja-JP" altLang="en-US" dirty="0"/>
                  <a:t>（</a:t>
                </a:r>
                <a:r>
                  <a:rPr lang="en-US" altLang="ja-JP" dirty="0"/>
                  <a:t>=ζ(α)</a:t>
                </a:r>
                <a:r>
                  <a:rPr lang="ja-JP" altLang="en-US" dirty="0"/>
                  <a:t>）は</a:t>
                </a:r>
                <a:r>
                  <a:rPr lang="en-US" altLang="ja-JP" dirty="0"/>
                  <a:t>α&gt;0</a:t>
                </a:r>
                <a:r>
                  <a:rPr lang="ja-JP" altLang="en-US" dirty="0"/>
                  <a:t>のとき収束する（このとき、</a:t>
                </a:r>
                <a:r>
                  <a:rPr lang="en-US" altLang="ja-JP" dirty="0"/>
                  <a:t>ζ(α)</a:t>
                </a:r>
                <a:r>
                  <a:rPr lang="ja-JP" altLang="en-US" dirty="0"/>
                  <a:t>はリーマンゼータ関数と呼ばれる）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ja-JP" altLang="en-US" dirty="0"/>
                  <a:t>しかし</a:t>
                </a:r>
                <a:r>
                  <a:rPr lang="en-US" altLang="ja-JP" dirty="0"/>
                  <a:t>α=0</a:t>
                </a:r>
                <a:r>
                  <a:rPr lang="ja-JP" altLang="en-US" dirty="0"/>
                  <a:t>だと</a:t>
                </a:r>
                <a:r>
                  <a:rPr lang="en-US" altLang="ja-JP" dirty="0"/>
                  <a:t>ζ(α)</a:t>
                </a:r>
                <a:r>
                  <a:rPr lang="ja-JP" altLang="en-US" dirty="0"/>
                  <a:t>は発散する！→　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を∞まで飛ばさなければいい！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→「ジップ分布」</a:t>
                </a:r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8C52465-E7BB-4A3A-81E6-ED30C2F6B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00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ベルヌーイ確率変数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4000" u="sng" dirty="0"/>
                  <a:t>特徴</a:t>
                </a:r>
                <a:endParaRPr lang="en-US" altLang="ja-JP" sz="4000" u="sng" dirty="0"/>
              </a:p>
              <a:p>
                <a:r>
                  <a:rPr lang="ja-JP" altLang="en-US" sz="4000" dirty="0"/>
                  <a:t>発生するイベントは、</a:t>
                </a:r>
                <a:r>
                  <a:rPr kumimoji="1" lang="ja-JP" altLang="en-US" sz="4000" u="sng" dirty="0"/>
                  <a:t>成功か失敗かの</a:t>
                </a:r>
                <a:r>
                  <a:rPr lang="ja-JP" altLang="en-US" sz="4000" u="sng" dirty="0"/>
                  <a:t>二</a:t>
                </a:r>
                <a:r>
                  <a:rPr kumimoji="1" lang="ja-JP" altLang="en-US" sz="4000" u="sng" dirty="0"/>
                  <a:t>択</a:t>
                </a:r>
                <a:endParaRPr kumimoji="1" lang="en-US" altLang="ja-JP" sz="4000" u="sng" dirty="0"/>
              </a:p>
              <a:p>
                <a:pPr marL="0" indent="0" algn="ctr">
                  <a:buNone/>
                </a:pPr>
                <a:r>
                  <a:rPr kumimoji="1" lang="en-US" altLang="ja-JP" sz="4000" dirty="0"/>
                  <a:t>(</a:t>
                </a:r>
                <a:r>
                  <a:rPr kumimoji="1" lang="ja-JP" altLang="en-US" sz="4000" dirty="0"/>
                  <a:t>例</a:t>
                </a:r>
                <a:r>
                  <a:rPr kumimoji="1" lang="en-US" altLang="ja-JP" sz="4000" dirty="0"/>
                  <a:t>:</a:t>
                </a:r>
                <a:r>
                  <a:rPr kumimoji="1" lang="ja-JP" altLang="en-US" sz="4000" dirty="0"/>
                  <a:t>一枚の</a:t>
                </a:r>
                <a:r>
                  <a:rPr lang="ja-JP" altLang="en-US" sz="4000" dirty="0"/>
                  <a:t>コインの表と裏</a:t>
                </a:r>
                <a:r>
                  <a:rPr lang="en-US" altLang="ja-JP" sz="4000" dirty="0"/>
                  <a:t>(</a:t>
                </a:r>
                <a:r>
                  <a:rPr lang="ja-JP" altLang="en-US" sz="4000" dirty="0"/>
                  <a:t>表</a:t>
                </a:r>
                <a:r>
                  <a:rPr lang="en-US" altLang="ja-JP" sz="4000" dirty="0"/>
                  <a:t>=</a:t>
                </a:r>
                <a:r>
                  <a:rPr lang="ja-JP" altLang="en-US" sz="4000" dirty="0"/>
                  <a:t>成功</a:t>
                </a:r>
                <a:r>
                  <a:rPr lang="en-US" altLang="ja-JP" sz="4000" dirty="0"/>
                  <a:t>))</a:t>
                </a:r>
              </a:p>
              <a:p>
                <a:r>
                  <a:rPr kumimoji="1" lang="ja-JP" altLang="en-US" sz="4000" dirty="0"/>
                  <a:t>確率変数は、</a:t>
                </a:r>
                <a:r>
                  <a:rPr kumimoji="1" lang="ja-JP" altLang="en-US" sz="4000" u="sng" dirty="0"/>
                  <a:t>成功なら１</a:t>
                </a:r>
                <a:r>
                  <a:rPr kumimoji="1" lang="ja-JP" altLang="en-US" sz="4000" dirty="0"/>
                  <a:t>、</a:t>
                </a:r>
                <a:r>
                  <a:rPr kumimoji="1" lang="ja-JP" altLang="en-US" sz="4000" u="sng" dirty="0"/>
                  <a:t>失敗なら０</a:t>
                </a:r>
                <a:r>
                  <a:rPr kumimoji="1" lang="ja-JP" altLang="en-US" sz="4000" dirty="0"/>
                  <a:t>を出す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成功する確率は</a:t>
                </a:r>
                <a:r>
                  <a:rPr lang="ja-JP" altLang="en-US" sz="6600" dirty="0">
                    <a:latin typeface="Cambria Math" panose="02040503050406030204" pitchFamily="18" charset="0"/>
                  </a:rPr>
                  <a:t>𝑝</a:t>
                </a:r>
                <a:r>
                  <a:rPr lang="ja-JP" altLang="en-US" sz="40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ja-JP" dirty="0">
                    <a:latin typeface="Cambria Math" panose="02040503050406030204" pitchFamily="18" charset="0"/>
                  </a:rPr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90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794456" y="2678806"/>
            <a:ext cx="8603087" cy="243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ベルヌーイ確率変数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4000" dirty="0"/>
                  <a:t>確率質量関数は</a:t>
                </a:r>
                <a:r>
                  <a:rPr kumimoji="1" lang="en-US" altLang="ja-JP" sz="4000" dirty="0"/>
                  <a:t>…</a:t>
                </a: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5400" dirty="0"/>
              </a:p>
              <a:p>
                <a:pPr marL="0" indent="0">
                  <a:buNone/>
                </a:pPr>
                <a:endParaRPr lang="en-US" altLang="ja-JP" sz="4000" dirty="0"/>
              </a:p>
              <a:p>
                <a:pPr marL="0" indent="0" algn="r">
                  <a:buNone/>
                </a:pPr>
                <a:r>
                  <a:rPr lang="ja-JP" altLang="en-US" sz="4000" dirty="0"/>
                  <a:t>となる。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2029" b="-4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3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二項確率変数</a:t>
            </a:r>
            <a:r>
              <a:rPr kumimoji="1" lang="en-US" altLang="ja-JP" dirty="0"/>
              <a:t>(1/8)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4000" u="sng" dirty="0"/>
                  <a:t>特徴</a:t>
                </a:r>
                <a:endParaRPr lang="en-US" altLang="ja-JP" sz="4000" u="sng" dirty="0"/>
              </a:p>
              <a:p>
                <a:r>
                  <a:rPr lang="ja-JP" altLang="en-US" sz="4000" dirty="0"/>
                  <a:t>発生するイベントは、</a:t>
                </a:r>
                <a:r>
                  <a:rPr lang="ja-JP" altLang="en-US" sz="4000" u="sng" dirty="0"/>
                  <a:t>成功か失敗かの二択</a:t>
                </a:r>
                <a:endParaRPr lang="en-US" altLang="ja-JP" sz="4000" u="sng" dirty="0"/>
              </a:p>
              <a:p>
                <a:pPr marL="0" indent="0" algn="ctr">
                  <a:buNone/>
                </a:pPr>
                <a:r>
                  <a:rPr lang="en-US" altLang="ja-JP" sz="4000" u="sng" dirty="0"/>
                  <a:t>(</a:t>
                </a:r>
                <a:r>
                  <a:rPr lang="ja-JP" altLang="en-US" sz="4000" u="sng" dirty="0"/>
                  <a:t>ベルヌーイ</a:t>
                </a:r>
                <a:r>
                  <a:rPr lang="en-US" altLang="ja-JP" sz="4000" u="sng" dirty="0"/>
                  <a:t>)</a:t>
                </a:r>
                <a:r>
                  <a:rPr lang="ja-JP" altLang="en-US" sz="4000" u="sng" dirty="0"/>
                  <a:t>の</a:t>
                </a:r>
                <a:r>
                  <a:rPr lang="ja-JP" altLang="en-US" sz="4000" b="1" u="sng" dirty="0">
                    <a:solidFill>
                      <a:srgbClr val="FF0000"/>
                    </a:solidFill>
                  </a:rPr>
                  <a:t>繰り返し</a:t>
                </a:r>
                <a:endParaRPr lang="en-US" altLang="ja-JP" sz="4000" b="1" u="sng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ja-JP" sz="4000" dirty="0"/>
                  <a:t>(</a:t>
                </a:r>
                <a:r>
                  <a:rPr lang="ja-JP" altLang="en-US" sz="4000" dirty="0"/>
                  <a:t>例</a:t>
                </a:r>
                <a:r>
                  <a:rPr lang="en-US" altLang="ja-JP" sz="4000" dirty="0"/>
                  <a:t>:</a:t>
                </a:r>
                <a:r>
                  <a:rPr lang="ja-JP" altLang="en-US" sz="4000" dirty="0"/>
                  <a:t>一枚のコインを</a:t>
                </a:r>
                <a:r>
                  <a:rPr lang="ja-JP" altLang="en-US" sz="4000" u="sng" dirty="0"/>
                  <a:t>複数回</a:t>
                </a:r>
                <a:r>
                  <a:rPr lang="ja-JP" altLang="en-US" sz="4000" dirty="0"/>
                  <a:t>投げた結果</a:t>
                </a:r>
                <a:r>
                  <a:rPr lang="en-US" altLang="ja-JP" sz="4000" dirty="0"/>
                  <a:t>(</a:t>
                </a:r>
                <a:r>
                  <a:rPr lang="ja-JP" altLang="en-US" sz="4000" dirty="0"/>
                  <a:t>表</a:t>
                </a:r>
                <a:r>
                  <a:rPr lang="en-US" altLang="ja-JP" sz="4000" dirty="0"/>
                  <a:t>=</a:t>
                </a:r>
                <a:r>
                  <a:rPr lang="ja-JP" altLang="en-US" sz="4000" dirty="0"/>
                  <a:t>成功</a:t>
                </a:r>
                <a:r>
                  <a:rPr lang="en-US" altLang="ja-JP" sz="4000" dirty="0"/>
                  <a:t>))</a:t>
                </a:r>
              </a:p>
              <a:p>
                <a:r>
                  <a:rPr lang="ja-JP" altLang="en-US" sz="4000" dirty="0"/>
                  <a:t>確率変数は、</a:t>
                </a:r>
                <a:r>
                  <a:rPr lang="ja-JP" altLang="en-US" sz="4000" u="sng" dirty="0"/>
                  <a:t>成功なら１</a:t>
                </a:r>
                <a:r>
                  <a:rPr lang="ja-JP" altLang="en-US" sz="4000" dirty="0"/>
                  <a:t>、</a:t>
                </a:r>
                <a:r>
                  <a:rPr lang="ja-JP" altLang="en-US" sz="4000" u="sng" dirty="0"/>
                  <a:t>失敗なら０</a:t>
                </a:r>
                <a:r>
                  <a:rPr lang="ja-JP" altLang="en-US" sz="4000" dirty="0"/>
                  <a:t>を出す</a:t>
                </a:r>
                <a:endParaRPr lang="en-US" altLang="ja-JP" sz="4000" dirty="0"/>
              </a:p>
              <a:p>
                <a:pPr lvl="0"/>
                <a:r>
                  <a:rPr lang="ja-JP" altLang="en-US" sz="4000" dirty="0">
                    <a:solidFill>
                      <a:prstClr val="black"/>
                    </a:solidFill>
                  </a:rPr>
                  <a:t>成功確率は</a:t>
                </a:r>
                <a:r>
                  <a:rPr lang="ja-JP" altLang="en-US" sz="6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sz="4000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、</a:t>
                </a:r>
                <a:r>
                  <a:rPr lang="ja-JP" altLang="en-US" sz="4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試行回数は</a:t>
                </a:r>
                <a:r>
                  <a:rPr lang="ja-JP" altLang="en-US" sz="6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1565" b="-112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79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2303122"/>
            <a:ext cx="7870371" cy="33429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二項確率変数</a:t>
            </a:r>
            <a:r>
              <a:rPr lang="en-US" altLang="ja-JP" dirty="0">
                <a:solidFill>
                  <a:prstClr val="black"/>
                </a:solidFill>
              </a:rPr>
              <a:t>(2/8)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ここで、先のコイン</a:t>
                </a:r>
                <a:r>
                  <a:rPr lang="ja-JP" altLang="en-US" dirty="0"/>
                  <a:t>を３回投げる</a:t>
                </a:r>
                <a:r>
                  <a:rPr kumimoji="1" lang="ja-JP" altLang="en-US" dirty="0"/>
                  <a:t>例を考え</a:t>
                </a:r>
                <a:r>
                  <a:rPr lang="ja-JP" altLang="en-US" dirty="0"/>
                  <a:t>てみ</a:t>
                </a:r>
                <a:r>
                  <a:rPr kumimoji="1" lang="ja-JP" altLang="en-US" dirty="0"/>
                  <a:t>ると、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3−2</m:t>
                        </m:r>
                      </m:sup>
                    </m:sSup>
                  </m:oMath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3−3</m:t>
                        </m:r>
                      </m:sup>
                    </m:sSup>
                  </m:oMath>
                </a14:m>
                <a:endParaRPr kumimoji="1" lang="en-US" altLang="ja-JP" dirty="0"/>
              </a:p>
              <a:p>
                <a:pPr marL="0" indent="0" algn="r">
                  <a:buNone/>
                </a:pPr>
                <a:r>
                  <a:rPr lang="ja-JP" altLang="en-US" dirty="0"/>
                  <a:t>となる</a:t>
                </a:r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 b="-4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8374743" y="2303122"/>
                <a:ext cx="3701142" cy="169817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𝑛回の実験から𝑖回をピックアップする組み合わせ（高校での書き方だと、</a:t>
                </a:r>
                <a:r>
                  <a:rPr lang="en-US" altLang="ja-JP" sz="2800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nCi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）</a:t>
                </a:r>
                <a:endParaRPr lang="ja-JP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743" y="2303122"/>
                <a:ext cx="3701142" cy="1698172"/>
              </a:xfrm>
              <a:prstGeom prst="roundRect">
                <a:avLst/>
              </a:prstGeom>
              <a:blipFill>
                <a:blip r:embed="rId3"/>
                <a:stretch>
                  <a:fillRect l="-657" t="-8571" r="-49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11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2052</Words>
  <Application>Microsoft Office PowerPoint</Application>
  <PresentationFormat>ワイド画面</PresentationFormat>
  <Paragraphs>312</Paragraphs>
  <Slides>55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55</vt:i4>
      </vt:variant>
    </vt:vector>
  </HeadingPairs>
  <TitlesOfParts>
    <vt:vector size="62" baseType="lpstr">
      <vt:lpstr>ＭＳ Ｐゴシック</vt:lpstr>
      <vt:lpstr>Arial</vt:lpstr>
      <vt:lpstr>Calibri</vt:lpstr>
      <vt:lpstr>Calibri Light</vt:lpstr>
      <vt:lpstr>Cambria Math</vt:lpstr>
      <vt:lpstr>Office テーマ</vt:lpstr>
      <vt:lpstr>1_Office テーマ</vt:lpstr>
      <vt:lpstr>Sheldon Ross氏著 A FIRST COURSE INPROBABIRITY (EIGHTY EDITION)より  第四章　確率変数(その２)</vt:lpstr>
      <vt:lpstr>(↑編集完了ここまで)</vt:lpstr>
      <vt:lpstr>(メモ：作業の進捗状況)</vt:lpstr>
      <vt:lpstr>確率変数の種類(1/2)</vt:lpstr>
      <vt:lpstr>確率変数の種類(2/2)</vt:lpstr>
      <vt:lpstr>ベルヌーイ確率変数(1/2)</vt:lpstr>
      <vt:lpstr>ベルヌーイ確率変数(2/2)</vt:lpstr>
      <vt:lpstr>二項確率変数(1/8)</vt:lpstr>
      <vt:lpstr>二項確率変数(2/8)</vt:lpstr>
      <vt:lpstr>二項確率変数(3/8)</vt:lpstr>
      <vt:lpstr>二項確率変数(4/8)</vt:lpstr>
      <vt:lpstr>二項確率変数(5/8)</vt:lpstr>
      <vt:lpstr>二項確率変数(6/8)</vt:lpstr>
      <vt:lpstr>二項確率変数(7/8)</vt:lpstr>
      <vt:lpstr>二項確率変数(8/8)</vt:lpstr>
      <vt:lpstr>ポワソン確率変数(1/5)</vt:lpstr>
      <vt:lpstr>ポワソン確率変数(2/5)</vt:lpstr>
      <vt:lpstr>ポワソン確率変数(3/5)</vt:lpstr>
      <vt:lpstr>ポワソン確率変数(4/5)</vt:lpstr>
      <vt:lpstr>ポワソン確率変数(5/5)</vt:lpstr>
      <vt:lpstr>幾何確率変数(1/8)</vt:lpstr>
      <vt:lpstr>幾何確率変数(2/8)</vt:lpstr>
      <vt:lpstr>幾何確率変数(3/8)</vt:lpstr>
      <vt:lpstr>幾何確率変数(4/8)</vt:lpstr>
      <vt:lpstr>幾何確率変数(5/8)</vt:lpstr>
      <vt:lpstr>幾何確率変数(6/8)</vt:lpstr>
      <vt:lpstr>幾何確率変数(7/8)</vt:lpstr>
      <vt:lpstr>幾何確率変数(8/8)</vt:lpstr>
      <vt:lpstr>負の二項確率変数(1/8)</vt:lpstr>
      <vt:lpstr>負の二項確率変数(2/8)</vt:lpstr>
      <vt:lpstr>負の二項確率変数(3/8)</vt:lpstr>
      <vt:lpstr>負の二項確率変数(4/8)</vt:lpstr>
      <vt:lpstr>負の二項確率変数(5/8)</vt:lpstr>
      <vt:lpstr>負の二項確率変数(6/8)</vt:lpstr>
      <vt:lpstr>負の二項確率変数(7/8)</vt:lpstr>
      <vt:lpstr>負の二項確率変数(8/8)</vt:lpstr>
      <vt:lpstr>超幾何確率変数(1/6)</vt:lpstr>
      <vt:lpstr>超幾何確率変数(2/6)</vt:lpstr>
      <vt:lpstr>超幾何確率変数(3/6)</vt:lpstr>
      <vt:lpstr>超幾何確率変数(4/6)</vt:lpstr>
      <vt:lpstr>超幾何確率変数(5/6)</vt:lpstr>
      <vt:lpstr>超幾何確率変数(6/6)</vt:lpstr>
      <vt:lpstr> </vt:lpstr>
      <vt:lpstr> </vt:lpstr>
      <vt:lpstr> </vt:lpstr>
      <vt:lpstr>ジップの法則</vt:lpstr>
      <vt:lpstr>ジップの法則</vt:lpstr>
      <vt:lpstr>ジップの法則</vt:lpstr>
      <vt:lpstr>一般化してみよう</vt:lpstr>
      <vt:lpstr>一般化してみよう（ここで詰まりました）</vt:lpstr>
      <vt:lpstr>一般化してみよう</vt:lpstr>
      <vt:lpstr>ジップ分布</vt:lpstr>
      <vt:lpstr>ゼータ分布</vt:lpstr>
      <vt:lpstr>ゼータ分布</vt:lpstr>
      <vt:lpstr>ゼータ分布(このスライド使わないかも)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INPROBABIRITYより  第二章　確率の公理</dc:title>
  <dc:creator>Ryo-K</dc:creator>
  <cp:lastModifiedBy>岩崎和樹</cp:lastModifiedBy>
  <cp:revision>301</cp:revision>
  <dcterms:created xsi:type="dcterms:W3CDTF">2018-04-23T11:27:27Z</dcterms:created>
  <dcterms:modified xsi:type="dcterms:W3CDTF">2018-06-25T15:57:36Z</dcterms:modified>
</cp:coreProperties>
</file>