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32" r:id="rId5"/>
    <p:sldMasterId id="2147483744" r:id="rId6"/>
    <p:sldMasterId id="2147483756" r:id="rId7"/>
    <p:sldMasterId id="2147483768" r:id="rId8"/>
    <p:sldMasterId id="2147483804" r:id="rId9"/>
    <p:sldMasterId id="2147483816" r:id="rId10"/>
    <p:sldMasterId id="2147483828" r:id="rId11"/>
    <p:sldMasterId id="2147483840" r:id="rId12"/>
    <p:sldMasterId id="2147483864" r:id="rId13"/>
    <p:sldMasterId id="2147483888" r:id="rId14"/>
    <p:sldMasterId id="2147483900" r:id="rId15"/>
    <p:sldMasterId id="2147483912" r:id="rId16"/>
    <p:sldMasterId id="2147483924" r:id="rId17"/>
    <p:sldMasterId id="2147483936" r:id="rId18"/>
    <p:sldMasterId id="2147483948" r:id="rId19"/>
    <p:sldMasterId id="2147483960" r:id="rId20"/>
    <p:sldMasterId id="2147483972" r:id="rId21"/>
    <p:sldMasterId id="2147483996" r:id="rId22"/>
    <p:sldMasterId id="2147484020" r:id="rId23"/>
    <p:sldMasterId id="2147484032" r:id="rId24"/>
  </p:sldMasterIdLst>
  <p:notesMasterIdLst>
    <p:notesMasterId r:id="rId147"/>
  </p:notesMasterIdLst>
  <p:sldIdLst>
    <p:sldId id="257" r:id="rId25"/>
    <p:sldId id="258" r:id="rId26"/>
    <p:sldId id="347" r:id="rId27"/>
    <p:sldId id="463" r:id="rId28"/>
    <p:sldId id="343" r:id="rId29"/>
    <p:sldId id="459" r:id="rId30"/>
    <p:sldId id="348" r:id="rId31"/>
    <p:sldId id="314" r:id="rId32"/>
    <p:sldId id="345" r:id="rId33"/>
    <p:sldId id="344" r:id="rId34"/>
    <p:sldId id="330" r:id="rId35"/>
    <p:sldId id="346" r:id="rId36"/>
    <p:sldId id="322" r:id="rId37"/>
    <p:sldId id="336" r:id="rId38"/>
    <p:sldId id="351" r:id="rId39"/>
    <p:sldId id="319" r:id="rId40"/>
    <p:sldId id="266" r:id="rId41"/>
    <p:sldId id="321" r:id="rId42"/>
    <p:sldId id="265" r:id="rId43"/>
    <p:sldId id="267" r:id="rId44"/>
    <p:sldId id="401" r:id="rId45"/>
    <p:sldId id="430" r:id="rId46"/>
    <p:sldId id="385" r:id="rId47"/>
    <p:sldId id="352" r:id="rId48"/>
    <p:sldId id="328" r:id="rId49"/>
    <p:sldId id="389" r:id="rId50"/>
    <p:sldId id="349" r:id="rId51"/>
    <p:sldId id="274" r:id="rId52"/>
    <p:sldId id="275" r:id="rId53"/>
    <p:sldId id="390" r:id="rId54"/>
    <p:sldId id="391" r:id="rId55"/>
    <p:sldId id="420" r:id="rId56"/>
    <p:sldId id="428" r:id="rId57"/>
    <p:sldId id="429" r:id="rId58"/>
    <p:sldId id="432" r:id="rId59"/>
    <p:sldId id="464" r:id="rId60"/>
    <p:sldId id="465" r:id="rId61"/>
    <p:sldId id="467" r:id="rId62"/>
    <p:sldId id="466" r:id="rId63"/>
    <p:sldId id="468" r:id="rId64"/>
    <p:sldId id="434" r:id="rId65"/>
    <p:sldId id="436" r:id="rId66"/>
    <p:sldId id="441" r:id="rId67"/>
    <p:sldId id="438" r:id="rId68"/>
    <p:sldId id="439" r:id="rId69"/>
    <p:sldId id="470" r:id="rId70"/>
    <p:sldId id="462" r:id="rId71"/>
    <p:sldId id="443" r:id="rId72"/>
    <p:sldId id="279" r:id="rId73"/>
    <p:sldId id="280" r:id="rId74"/>
    <p:sldId id="421" r:id="rId75"/>
    <p:sldId id="419" r:id="rId76"/>
    <p:sldId id="444" r:id="rId77"/>
    <p:sldId id="334" r:id="rId78"/>
    <p:sldId id="278" r:id="rId79"/>
    <p:sldId id="422" r:id="rId80"/>
    <p:sldId id="369" r:id="rId81"/>
    <p:sldId id="370" r:id="rId82"/>
    <p:sldId id="285" r:id="rId83"/>
    <p:sldId id="286" r:id="rId84"/>
    <p:sldId id="288" r:id="rId85"/>
    <p:sldId id="382" r:id="rId86"/>
    <p:sldId id="371" r:id="rId87"/>
    <p:sldId id="372" r:id="rId88"/>
    <p:sldId id="387" r:id="rId89"/>
    <p:sldId id="374" r:id="rId90"/>
    <p:sldId id="375" r:id="rId91"/>
    <p:sldId id="404" r:id="rId92"/>
    <p:sldId id="383" r:id="rId93"/>
    <p:sldId id="376" r:id="rId94"/>
    <p:sldId id="378" r:id="rId95"/>
    <p:sldId id="377" r:id="rId96"/>
    <p:sldId id="392" r:id="rId97"/>
    <p:sldId id="379" r:id="rId98"/>
    <p:sldId id="381" r:id="rId99"/>
    <p:sldId id="380" r:id="rId100"/>
    <p:sldId id="384" r:id="rId101"/>
    <p:sldId id="323" r:id="rId102"/>
    <p:sldId id="283" r:id="rId103"/>
    <p:sldId id="306" r:id="rId104"/>
    <p:sldId id="477" r:id="rId105"/>
    <p:sldId id="478" r:id="rId106"/>
    <p:sldId id="479" r:id="rId107"/>
    <p:sldId id="482" r:id="rId108"/>
    <p:sldId id="406" r:id="rId109"/>
    <p:sldId id="407" r:id="rId110"/>
    <p:sldId id="408" r:id="rId111"/>
    <p:sldId id="342" r:id="rId112"/>
    <p:sldId id="454" r:id="rId113"/>
    <p:sldId id="320" r:id="rId114"/>
    <p:sldId id="294" r:id="rId115"/>
    <p:sldId id="295" r:id="rId116"/>
    <p:sldId id="405" r:id="rId117"/>
    <p:sldId id="475" r:id="rId118"/>
    <p:sldId id="476" r:id="rId119"/>
    <p:sldId id="290" r:id="rId120"/>
    <p:sldId id="410" r:id="rId121"/>
    <p:sldId id="291" r:id="rId122"/>
    <p:sldId id="292" r:id="rId123"/>
    <p:sldId id="415" r:id="rId124"/>
    <p:sldId id="484" r:id="rId125"/>
    <p:sldId id="485" r:id="rId126"/>
    <p:sldId id="423" r:id="rId127"/>
    <p:sldId id="424" r:id="rId128"/>
    <p:sldId id="483" r:id="rId129"/>
    <p:sldId id="411" r:id="rId130"/>
    <p:sldId id="296" r:id="rId131"/>
    <p:sldId id="445" r:id="rId132"/>
    <p:sldId id="446" r:id="rId133"/>
    <p:sldId id="472" r:id="rId134"/>
    <p:sldId id="481" r:id="rId135"/>
    <p:sldId id="400" r:id="rId136"/>
    <p:sldId id="449" r:id="rId137"/>
    <p:sldId id="450" r:id="rId138"/>
    <p:sldId id="451" r:id="rId139"/>
    <p:sldId id="395" r:id="rId140"/>
    <p:sldId id="299" r:id="rId141"/>
    <p:sldId id="333" r:id="rId142"/>
    <p:sldId id="452" r:id="rId143"/>
    <p:sldId id="474" r:id="rId144"/>
    <p:sldId id="308" r:id="rId145"/>
    <p:sldId id="309" r:id="rId1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7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117" Type="http://schemas.openxmlformats.org/officeDocument/2006/relationships/slide" Target="slides/slide9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63" Type="http://schemas.openxmlformats.org/officeDocument/2006/relationships/slide" Target="slides/slide39.xml"/><Relationship Id="rId68" Type="http://schemas.openxmlformats.org/officeDocument/2006/relationships/slide" Target="slides/slide44.xml"/><Relationship Id="rId84" Type="http://schemas.openxmlformats.org/officeDocument/2006/relationships/slide" Target="slides/slide60.xml"/><Relationship Id="rId89" Type="http://schemas.openxmlformats.org/officeDocument/2006/relationships/slide" Target="slides/slide65.xml"/><Relationship Id="rId112" Type="http://schemas.openxmlformats.org/officeDocument/2006/relationships/slide" Target="slides/slide88.xml"/><Relationship Id="rId133" Type="http://schemas.openxmlformats.org/officeDocument/2006/relationships/slide" Target="slides/slide109.xml"/><Relationship Id="rId138" Type="http://schemas.openxmlformats.org/officeDocument/2006/relationships/slide" Target="slides/slide11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74" Type="http://schemas.openxmlformats.org/officeDocument/2006/relationships/slide" Target="slides/slide50.xml"/><Relationship Id="rId79" Type="http://schemas.openxmlformats.org/officeDocument/2006/relationships/slide" Target="slides/slide55.xml"/><Relationship Id="rId102" Type="http://schemas.openxmlformats.org/officeDocument/2006/relationships/slide" Target="slides/slide78.xml"/><Relationship Id="rId123" Type="http://schemas.openxmlformats.org/officeDocument/2006/relationships/slide" Target="slides/slide99.xml"/><Relationship Id="rId128" Type="http://schemas.openxmlformats.org/officeDocument/2006/relationships/slide" Target="slides/slide104.xml"/><Relationship Id="rId144" Type="http://schemas.openxmlformats.org/officeDocument/2006/relationships/slide" Target="slides/slide120.xml"/><Relationship Id="rId14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6.xml"/><Relationship Id="rId95" Type="http://schemas.openxmlformats.org/officeDocument/2006/relationships/slide" Target="slides/slide7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64" Type="http://schemas.openxmlformats.org/officeDocument/2006/relationships/slide" Target="slides/slide40.xml"/><Relationship Id="rId69" Type="http://schemas.openxmlformats.org/officeDocument/2006/relationships/slide" Target="slides/slide45.xml"/><Relationship Id="rId113" Type="http://schemas.openxmlformats.org/officeDocument/2006/relationships/slide" Target="slides/slide89.xml"/><Relationship Id="rId118" Type="http://schemas.openxmlformats.org/officeDocument/2006/relationships/slide" Target="slides/slide94.xml"/><Relationship Id="rId134" Type="http://schemas.openxmlformats.org/officeDocument/2006/relationships/slide" Target="slides/slide110.xml"/><Relationship Id="rId139" Type="http://schemas.openxmlformats.org/officeDocument/2006/relationships/slide" Target="slides/slide115.xml"/><Relationship Id="rId80" Type="http://schemas.openxmlformats.org/officeDocument/2006/relationships/slide" Target="slides/slide56.xml"/><Relationship Id="rId85" Type="http://schemas.openxmlformats.org/officeDocument/2006/relationships/slide" Target="slides/slide61.xml"/><Relationship Id="rId150" Type="http://schemas.openxmlformats.org/officeDocument/2006/relationships/viewProps" Target="viewProps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slide" Target="slides/slide43.xml"/><Relationship Id="rId103" Type="http://schemas.openxmlformats.org/officeDocument/2006/relationships/slide" Target="slides/slide79.xml"/><Relationship Id="rId108" Type="http://schemas.openxmlformats.org/officeDocument/2006/relationships/slide" Target="slides/slide84.xml"/><Relationship Id="rId116" Type="http://schemas.openxmlformats.org/officeDocument/2006/relationships/slide" Target="slides/slide92.xml"/><Relationship Id="rId124" Type="http://schemas.openxmlformats.org/officeDocument/2006/relationships/slide" Target="slides/slide100.xml"/><Relationship Id="rId129" Type="http://schemas.openxmlformats.org/officeDocument/2006/relationships/slide" Target="slides/slide105.xml"/><Relationship Id="rId137" Type="http://schemas.openxmlformats.org/officeDocument/2006/relationships/slide" Target="slides/slide11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70" Type="http://schemas.openxmlformats.org/officeDocument/2006/relationships/slide" Target="slides/slide46.xml"/><Relationship Id="rId75" Type="http://schemas.openxmlformats.org/officeDocument/2006/relationships/slide" Target="slides/slide51.xml"/><Relationship Id="rId83" Type="http://schemas.openxmlformats.org/officeDocument/2006/relationships/slide" Target="slides/slide59.xml"/><Relationship Id="rId88" Type="http://schemas.openxmlformats.org/officeDocument/2006/relationships/slide" Target="slides/slide64.xml"/><Relationship Id="rId91" Type="http://schemas.openxmlformats.org/officeDocument/2006/relationships/slide" Target="slides/slide67.xml"/><Relationship Id="rId96" Type="http://schemas.openxmlformats.org/officeDocument/2006/relationships/slide" Target="slides/slide72.xml"/><Relationship Id="rId111" Type="http://schemas.openxmlformats.org/officeDocument/2006/relationships/slide" Target="slides/slide87.xml"/><Relationship Id="rId132" Type="http://schemas.openxmlformats.org/officeDocument/2006/relationships/slide" Target="slides/slide108.xml"/><Relationship Id="rId140" Type="http://schemas.openxmlformats.org/officeDocument/2006/relationships/slide" Target="slides/slide116.xml"/><Relationship Id="rId145" Type="http://schemas.openxmlformats.org/officeDocument/2006/relationships/slide" Target="slides/slide121.xml"/><Relationship Id="rId15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6" Type="http://schemas.openxmlformats.org/officeDocument/2006/relationships/slide" Target="slides/slide82.xml"/><Relationship Id="rId114" Type="http://schemas.openxmlformats.org/officeDocument/2006/relationships/slide" Target="slides/slide90.xml"/><Relationship Id="rId119" Type="http://schemas.openxmlformats.org/officeDocument/2006/relationships/slide" Target="slides/slide95.xml"/><Relationship Id="rId127" Type="http://schemas.openxmlformats.org/officeDocument/2006/relationships/slide" Target="slides/slide10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slide" Target="slides/slide41.xml"/><Relationship Id="rId73" Type="http://schemas.openxmlformats.org/officeDocument/2006/relationships/slide" Target="slides/slide49.xml"/><Relationship Id="rId78" Type="http://schemas.openxmlformats.org/officeDocument/2006/relationships/slide" Target="slides/slide54.xml"/><Relationship Id="rId81" Type="http://schemas.openxmlformats.org/officeDocument/2006/relationships/slide" Target="slides/slide57.xml"/><Relationship Id="rId86" Type="http://schemas.openxmlformats.org/officeDocument/2006/relationships/slide" Target="slides/slide62.xml"/><Relationship Id="rId94" Type="http://schemas.openxmlformats.org/officeDocument/2006/relationships/slide" Target="slides/slide70.xml"/><Relationship Id="rId99" Type="http://schemas.openxmlformats.org/officeDocument/2006/relationships/slide" Target="slides/slide75.xml"/><Relationship Id="rId101" Type="http://schemas.openxmlformats.org/officeDocument/2006/relationships/slide" Target="slides/slide77.xml"/><Relationship Id="rId122" Type="http://schemas.openxmlformats.org/officeDocument/2006/relationships/slide" Target="slides/slide98.xml"/><Relationship Id="rId130" Type="http://schemas.openxmlformats.org/officeDocument/2006/relationships/slide" Target="slides/slide106.xml"/><Relationship Id="rId135" Type="http://schemas.openxmlformats.org/officeDocument/2006/relationships/slide" Target="slides/slide111.xml"/><Relationship Id="rId143" Type="http://schemas.openxmlformats.org/officeDocument/2006/relationships/slide" Target="slides/slide119.xml"/><Relationship Id="rId148" Type="http://schemas.openxmlformats.org/officeDocument/2006/relationships/commentAuthors" Target="commentAuthors.xml"/><Relationship Id="rId15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Relationship Id="rId109" Type="http://schemas.openxmlformats.org/officeDocument/2006/relationships/slide" Target="slides/slide85.xml"/><Relationship Id="rId34" Type="http://schemas.openxmlformats.org/officeDocument/2006/relationships/slide" Target="slides/slide10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76" Type="http://schemas.openxmlformats.org/officeDocument/2006/relationships/slide" Target="slides/slide52.xml"/><Relationship Id="rId97" Type="http://schemas.openxmlformats.org/officeDocument/2006/relationships/slide" Target="slides/slide73.xml"/><Relationship Id="rId104" Type="http://schemas.openxmlformats.org/officeDocument/2006/relationships/slide" Target="slides/slide80.xml"/><Relationship Id="rId120" Type="http://schemas.openxmlformats.org/officeDocument/2006/relationships/slide" Target="slides/slide96.xml"/><Relationship Id="rId125" Type="http://schemas.openxmlformats.org/officeDocument/2006/relationships/slide" Target="slides/slide101.xml"/><Relationship Id="rId141" Type="http://schemas.openxmlformats.org/officeDocument/2006/relationships/slide" Target="slides/slide117.xml"/><Relationship Id="rId146" Type="http://schemas.openxmlformats.org/officeDocument/2006/relationships/slide" Target="slides/slide12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7.xml"/><Relationship Id="rId92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66" Type="http://schemas.openxmlformats.org/officeDocument/2006/relationships/slide" Target="slides/slide42.xml"/><Relationship Id="rId87" Type="http://schemas.openxmlformats.org/officeDocument/2006/relationships/slide" Target="slides/slide63.xml"/><Relationship Id="rId110" Type="http://schemas.openxmlformats.org/officeDocument/2006/relationships/slide" Target="slides/slide86.xml"/><Relationship Id="rId115" Type="http://schemas.openxmlformats.org/officeDocument/2006/relationships/slide" Target="slides/slide91.xml"/><Relationship Id="rId131" Type="http://schemas.openxmlformats.org/officeDocument/2006/relationships/slide" Target="slides/slide107.xml"/><Relationship Id="rId136" Type="http://schemas.openxmlformats.org/officeDocument/2006/relationships/slide" Target="slides/slide112.xml"/><Relationship Id="rId61" Type="http://schemas.openxmlformats.org/officeDocument/2006/relationships/slide" Target="slides/slide37.xml"/><Relationship Id="rId82" Type="http://schemas.openxmlformats.org/officeDocument/2006/relationships/slide" Target="slides/slide58.xml"/><Relationship Id="rId152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56" Type="http://schemas.openxmlformats.org/officeDocument/2006/relationships/slide" Target="slides/slide32.xml"/><Relationship Id="rId77" Type="http://schemas.openxmlformats.org/officeDocument/2006/relationships/slide" Target="slides/slide53.xml"/><Relationship Id="rId100" Type="http://schemas.openxmlformats.org/officeDocument/2006/relationships/slide" Target="slides/slide76.xml"/><Relationship Id="rId105" Type="http://schemas.openxmlformats.org/officeDocument/2006/relationships/slide" Target="slides/slide81.xml"/><Relationship Id="rId126" Type="http://schemas.openxmlformats.org/officeDocument/2006/relationships/slide" Target="slides/slide102.xml"/><Relationship Id="rId14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72" Type="http://schemas.openxmlformats.org/officeDocument/2006/relationships/slide" Target="slides/slide48.xml"/><Relationship Id="rId93" Type="http://schemas.openxmlformats.org/officeDocument/2006/relationships/slide" Target="slides/slide69.xml"/><Relationship Id="rId98" Type="http://schemas.openxmlformats.org/officeDocument/2006/relationships/slide" Target="slides/slide74.xml"/><Relationship Id="rId121" Type="http://schemas.openxmlformats.org/officeDocument/2006/relationships/slide" Target="slides/slide97.xml"/><Relationship Id="rId142" Type="http://schemas.openxmlformats.org/officeDocument/2006/relationships/slide" Target="slides/slide11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6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2018/8/5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02.png"/><Relationship Id="rId5" Type="http://schemas.openxmlformats.org/officeDocument/2006/relationships/image" Target="../media/image39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02.png"/><Relationship Id="rId5" Type="http://schemas.openxmlformats.org/officeDocument/2006/relationships/image" Target="../media/image390.png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8.xml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7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2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2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2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4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3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4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0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00.xml"/><Relationship Id="rId6" Type="http://schemas.openxmlformats.org/officeDocument/2006/relationships/image" Target="../media/image26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3.png"/><Relationship Id="rId4" Type="http://schemas.openxmlformats.org/officeDocument/2006/relationships/image" Target="../media/image40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0.xml"/><Relationship Id="rId4" Type="http://schemas.openxmlformats.org/officeDocument/2006/relationships/image" Target="../media/image44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6.png"/><Relationship Id="rId4" Type="http://schemas.openxmlformats.org/officeDocument/2006/relationships/image" Target="../media/image44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4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5442857"/>
            <a:ext cx="5606845" cy="1096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12/18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累積分布</a:t>
                </a:r>
                <a:r>
                  <a:rPr lang="ja-JP" altLang="en-US" dirty="0"/>
                  <a:t>関数</a:t>
                </a:r>
                <a:r>
                  <a:rPr lang="ja-JP" altLang="en-US" dirty="0" smtClean="0"/>
                  <a:t>は右連続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グラフの右側からなら極限の式で表せる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=</a:t>
                </a:r>
                <a:r>
                  <a:rPr lang="ja-JP" altLang="en-US" u="sng" dirty="0" smtClean="0"/>
                  <a:t>間接的な方法でも求められる</a:t>
                </a:r>
                <a:r>
                  <a:rPr lang="en-US" altLang="ja-JP" dirty="0" smtClean="0"/>
                  <a:t>)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 smtClean="0">
                    <a:latin typeface="Cambria Math" panose="02040503050406030204" pitchFamily="18" charset="0"/>
                  </a:rPr>
                  <a:t>厳密な式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：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</a:t>
                </a:r>
                <a:r>
                  <a:rPr kumimoji="1" lang="ja-JP" altLang="en-US" dirty="0" smtClean="0"/>
                  <a:t>数列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  <a:blipFill rotWithShape="0">
                <a:blip r:embed="rId2"/>
                <a:stretch>
                  <a:fillRect l="-1217" t="-2336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6939031" y="3405356"/>
            <a:ext cx="5136855" cy="3134428"/>
            <a:chOff x="5682475" y="3223887"/>
            <a:chExt cx="6125216" cy="3642621"/>
          </a:xfrm>
        </p:grpSpPr>
        <p:sp>
          <p:nvSpPr>
            <p:cNvPr id="12" name="正方形/長方形 11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>
              <a:endCxn id="12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>
              <a:stCxn id="14" idx="4"/>
              <a:endCxn id="17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吹き出し 18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14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865167" y="6429938"/>
              <a:ext cx="2942524" cy="43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4" name="角丸四角形吹き出し 23"/>
          <p:cNvSpPr/>
          <p:nvPr/>
        </p:nvSpPr>
        <p:spPr>
          <a:xfrm>
            <a:off x="8933154" y="5132756"/>
            <a:ext cx="2791900" cy="781688"/>
          </a:xfrm>
          <a:prstGeom prst="wedgeRoundRectCallout">
            <a:avLst>
              <a:gd name="adj1" fmla="val -48487"/>
              <a:gd name="adj2" fmla="val -6874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03280" y="3283045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>
            <a:grpSpLocks noChangeAspect="1"/>
          </p:cNvGrpSpPr>
          <p:nvPr/>
        </p:nvGrpSpPr>
        <p:grpSpPr>
          <a:xfrm>
            <a:off x="123120" y="3593619"/>
            <a:ext cx="11945760" cy="3168315"/>
            <a:chOff x="189186" y="759748"/>
            <a:chExt cx="19176620" cy="5868037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28" name="グループ化 27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4" name="図 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5" name="正方形/長方形 54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グループ化 28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37" name="図 3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38" name="正方形/長方形 37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グループ化 29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33" name="図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34" name="グループ化 33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正方形/長方形 35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角丸四角形 26"/>
                <p:cNvSpPr/>
                <p:nvPr/>
              </p:nvSpPr>
              <p:spPr>
                <a:xfrm>
                  <a:off x="12127442" y="759748"/>
                  <a:ext cx="7238364" cy="5868037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面積</a:t>
                  </a:r>
                  <a:endParaRPr lang="en-US" altLang="ja-JP" sz="2000" dirty="0" smtClean="0">
                    <a:solidFill>
                      <a:srgbClr val="00B050"/>
                    </a:solidFill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US" altLang="ja-JP" sz="300" dirty="0" smtClean="0">
                    <a:solidFill>
                      <a:srgbClr val="00B050"/>
                    </a:solidFill>
                  </a:endParaRPr>
                </a:p>
                <a:p>
                  <a:pPr lvl="0"/>
                  <a:r>
                    <a:rPr lang="en-US" altLang="ja-JP" sz="2000" dirty="0">
                      <a:solidFill>
                        <a:prstClr val="black"/>
                      </a:solidFill>
                    </a:rPr>
                    <a:t>※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どのヒストグラムも</a:t>
                  </a:r>
                  <a:endParaRPr lang="en-US" altLang="ja-JP" sz="2000" dirty="0">
                    <a:solidFill>
                      <a:prstClr val="black"/>
                    </a:solidFill>
                  </a:endParaRPr>
                </a:p>
                <a:p>
                  <a:pPr lvl="0"/>
                  <a:r>
                    <a:rPr lang="ja-JP" altLang="en-US" sz="2000" u="sng" dirty="0">
                      <a:solidFill>
                        <a:prstClr val="black"/>
                      </a:solidFill>
                    </a:rPr>
                    <a:t>横軸</a:t>
                  </a:r>
                  <a:r>
                    <a:rPr lang="en-US" altLang="ja-JP" sz="2000" dirty="0">
                      <a:solidFill>
                        <a:prstClr val="black"/>
                      </a:solidFill>
                    </a:rPr>
                    <a:t>: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表の出た回数</a:t>
                  </a:r>
                  <a:endParaRPr lang="en-US" altLang="ja-JP" sz="2000" dirty="0">
                    <a:solidFill>
                      <a:prstClr val="black"/>
                    </a:solidFill>
                  </a:endParaRPr>
                </a:p>
                <a:p>
                  <a:pPr lvl="0"/>
                  <a:r>
                    <a:rPr lang="ja-JP" altLang="en-US" sz="2000" u="sng" dirty="0">
                      <a:solidFill>
                        <a:prstClr val="black"/>
                      </a:solidFill>
                    </a:rPr>
                    <a:t>縦軸</a:t>
                  </a:r>
                  <a:r>
                    <a:rPr lang="en-US" altLang="ja-JP" sz="2000" dirty="0">
                      <a:solidFill>
                        <a:prstClr val="black"/>
                      </a:solidFill>
                    </a:rPr>
                    <a:t>: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その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確率</a:t>
                  </a:r>
                  <a:endParaRPr lang="ja-JP" alt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27" name="角丸四角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7442" y="759748"/>
                  <a:ext cx="7238364" cy="586803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576" b="-1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1</a:t>
            </a:r>
            <a:endParaRPr lang="en-US" altLang="ja-JP" sz="3200" u="sng" dirty="0"/>
          </a:p>
          <a:p>
            <a:pPr marL="0" lvl="0" indent="0">
              <a:buNone/>
            </a:pPr>
            <a:r>
              <a:rPr lang="ja-JP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例</a:t>
            </a:r>
            <a:r>
              <a:rPr lang="en-US" altLang="ja-JP" dirty="0">
                <a:solidFill>
                  <a:prstClr val="black"/>
                </a:solidFill>
                <a:latin typeface="Cambria Math" panose="02040503050406030204" pitchFamily="18" charset="0"/>
              </a:rPr>
              <a:t>:</a:t>
            </a:r>
            <a:r>
              <a:rPr lang="ja-JP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コインを３回投げて、表の回数を数える例</a:t>
            </a:r>
            <a:r>
              <a:rPr lang="en-US" altLang="ja-JP" dirty="0">
                <a:solidFill>
                  <a:prstClr val="black"/>
                </a:solidFill>
                <a:latin typeface="Cambria Math" panose="02040503050406030204" pitchFamily="18" charset="0"/>
              </a:rPr>
              <a:t>(</a:t>
            </a:r>
            <a:r>
              <a:rPr lang="ja-JP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再掲</a:t>
            </a:r>
            <a:r>
              <a:rPr lang="en-US" altLang="ja-JP" dirty="0">
                <a:solidFill>
                  <a:prstClr val="black"/>
                </a:solidFill>
                <a:latin typeface="Cambria Math" panose="02040503050406030204" pitchFamily="18" charset="0"/>
              </a:rPr>
              <a:t>)</a:t>
            </a:r>
            <a:r>
              <a:rPr lang="ja-JP" altLang="en-US" dirty="0">
                <a:solidFill>
                  <a:prstClr val="black"/>
                </a:solidFill>
                <a:latin typeface="Cambria Math" panose="02040503050406030204" pitchFamily="18" charset="0"/>
              </a:rPr>
              <a:t>の場合、</a:t>
            </a:r>
            <a:endParaRPr lang="en-US" altLang="ja-JP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kumimoji="1" lang="en-US" altLang="ja-JP" sz="4000" b="0" dirty="0"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altLang="ja-JP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13/18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角丸四角形 21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ja-JP" altLang="en-US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22" name="角丸四角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39443" y="3563183"/>
            <a:ext cx="736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※[</a:t>
            </a:r>
            <a:r>
              <a:rPr kumimoji="1" lang="ja-JP" altLang="en-US" sz="2000" dirty="0" smtClean="0"/>
              <a:t>コインが</a:t>
            </a:r>
            <a:r>
              <a:rPr lang="ja-JP" altLang="en-US" sz="2000" dirty="0"/>
              <a:t>１</a:t>
            </a:r>
            <a:r>
              <a:rPr kumimoji="1" lang="ja-JP" altLang="en-US" sz="2000" dirty="0" smtClean="0"/>
              <a:t>回表になる確率</a:t>
            </a:r>
            <a:r>
              <a:rPr kumimoji="1" lang="en-US" altLang="ja-JP" sz="2000" dirty="0" smtClean="0"/>
              <a:t>]</a:t>
            </a:r>
            <a:r>
              <a:rPr lang="en-US" altLang="ja-JP" sz="2000" dirty="0" smtClean="0"/>
              <a:t>=</a:t>
            </a:r>
          </a:p>
          <a:p>
            <a:r>
              <a:rPr lang="en-US" altLang="ja-JP" sz="2000" dirty="0" smtClean="0"/>
              <a:t>[</a:t>
            </a:r>
            <a:r>
              <a:rPr kumimoji="1" lang="ja-JP" altLang="en-US" sz="2000" dirty="0" smtClean="0"/>
              <a:t>コインが１回以下表になる確率</a:t>
            </a:r>
            <a:r>
              <a:rPr kumimoji="1" lang="en-US" altLang="ja-JP" sz="2000" dirty="0" smtClean="0"/>
              <a:t>]-[</a:t>
            </a:r>
            <a:r>
              <a:rPr kumimoji="1" lang="ja-JP" altLang="en-US" sz="2000" dirty="0" smtClean="0"/>
              <a:t>コインが０回表になる確率</a:t>
            </a:r>
            <a:r>
              <a:rPr kumimoji="1" lang="en-US" altLang="ja-JP" sz="2000" dirty="0" smtClean="0"/>
              <a:t>]</a:t>
            </a:r>
            <a:r>
              <a:rPr kumimoji="1" lang="ja-JP" altLang="en-US" sz="2000" dirty="0" err="1" smtClean="0"/>
              <a:t>、</a:t>
            </a:r>
            <a:r>
              <a:rPr kumimoji="1" lang="ja-JP" altLang="en-US" sz="2000" dirty="0" smtClean="0"/>
              <a:t>の意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4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1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14/18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123120" y="3593619"/>
            <a:ext cx="11945760" cy="3168315"/>
            <a:chOff x="189186" y="759748"/>
            <a:chExt cx="19176620" cy="586803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角丸四角形 39"/>
                <p:cNvSpPr/>
                <p:nvPr/>
              </p:nvSpPr>
              <p:spPr>
                <a:xfrm>
                  <a:off x="12127442" y="759748"/>
                  <a:ext cx="7238364" cy="5868037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面積</a:t>
                  </a:r>
                  <a:endParaRPr lang="en-US" altLang="ja-JP" sz="2000" dirty="0" smtClean="0">
                    <a:solidFill>
                      <a:srgbClr val="00B050"/>
                    </a:solidFill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US" altLang="ja-JP" sz="300" dirty="0" smtClean="0">
                    <a:solidFill>
                      <a:srgbClr val="00B050"/>
                    </a:solidFill>
                  </a:endParaRPr>
                </a:p>
                <a:p>
                  <a:pPr lvl="0"/>
                  <a:r>
                    <a:rPr lang="en-US" altLang="ja-JP" sz="2000" dirty="0">
                      <a:solidFill>
                        <a:prstClr val="black"/>
                      </a:solidFill>
                    </a:rPr>
                    <a:t>※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どのヒストグラムも</a:t>
                  </a:r>
                  <a:endParaRPr lang="en-US" altLang="ja-JP" sz="2000" dirty="0">
                    <a:solidFill>
                      <a:prstClr val="black"/>
                    </a:solidFill>
                  </a:endParaRPr>
                </a:p>
                <a:p>
                  <a:pPr lvl="0"/>
                  <a:r>
                    <a:rPr lang="ja-JP" altLang="en-US" sz="2000" u="sng" dirty="0">
                      <a:solidFill>
                        <a:prstClr val="black"/>
                      </a:solidFill>
                    </a:rPr>
                    <a:t>横軸</a:t>
                  </a:r>
                  <a:r>
                    <a:rPr lang="en-US" altLang="ja-JP" sz="2000" dirty="0">
                      <a:solidFill>
                        <a:prstClr val="black"/>
                      </a:solidFill>
                    </a:rPr>
                    <a:t>: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表の出た回数</a:t>
                  </a:r>
                  <a:endParaRPr lang="en-US" altLang="ja-JP" sz="2000" dirty="0">
                    <a:solidFill>
                      <a:prstClr val="black"/>
                    </a:solidFill>
                  </a:endParaRPr>
                </a:p>
                <a:p>
                  <a:pPr lvl="0"/>
                  <a:r>
                    <a:rPr lang="ja-JP" altLang="en-US" sz="2000" u="sng" dirty="0">
                      <a:solidFill>
                        <a:prstClr val="black"/>
                      </a:solidFill>
                    </a:rPr>
                    <a:t>縦軸</a:t>
                  </a:r>
                  <a:r>
                    <a:rPr lang="en-US" altLang="ja-JP" sz="2000" dirty="0">
                      <a:solidFill>
                        <a:prstClr val="black"/>
                      </a:solidFill>
                    </a:rPr>
                    <a:t>:</a:t>
                  </a:r>
                  <a:r>
                    <a:rPr lang="ja-JP" altLang="en-US" sz="2000" dirty="0">
                      <a:solidFill>
                        <a:prstClr val="black"/>
                      </a:solidFill>
                    </a:rPr>
                    <a:t>その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確率</a:t>
                  </a:r>
                  <a:endParaRPr lang="ja-JP" altLang="en-US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7442" y="759748"/>
                  <a:ext cx="7238364" cy="5868037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t="-576" b="-1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61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15</a:t>
            </a:r>
            <a:r>
              <a:rPr lang="en-US" altLang="ja-JP" dirty="0" smtClean="0"/>
              <a:t>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u="sng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u="sng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u="sng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323598" y="1539615"/>
            <a:ext cx="5868402" cy="4637348"/>
            <a:chOff x="6237612" y="1728998"/>
            <a:chExt cx="5868402" cy="463734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確率</a:t>
                </a: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表の出た回数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prstClr val="black"/>
                  </a:solidFill>
                </a:rPr>
                <a:t>例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I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の累積分布関数のグラフ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左矢印 7"/>
          <p:cNvSpPr/>
          <p:nvPr/>
        </p:nvSpPr>
        <p:spPr>
          <a:xfrm>
            <a:off x="6230012" y="3369558"/>
            <a:ext cx="1844565" cy="97746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052805" y="4332795"/>
            <a:ext cx="192795" cy="1521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70439" y="2465537"/>
            <a:ext cx="3175161" cy="18737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6070439" y="4484914"/>
            <a:ext cx="3175161" cy="471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14" name="グループ化 13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7" idx="6"/>
                <a:endCxn id="15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/楕円 16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/>
              <p:cNvCxnSpPr>
                <a:stCxn id="17" idx="4"/>
                <a:endCxn id="19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吹き出し 20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22" name="直線コネクタ 21"/>
              <p:cNvCxnSpPr>
                <a:stCxn id="17" idx="2"/>
                <a:endCxn id="15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6" name="角丸四角形吹き出し 35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16</a:t>
            </a:r>
            <a:r>
              <a:rPr lang="en-US" altLang="ja-JP" dirty="0" smtClean="0"/>
              <a:t>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u="sng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u="sng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u="sng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u="sng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754354" y="2092316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30" name="グループ化 29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>
                <a:stCxn id="34" idx="6"/>
                <a:endCxn id="32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円/楕円 33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/>
              <p:cNvCxnSpPr>
                <a:stCxn id="34" idx="4"/>
                <a:endCxn id="36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テキスト ボックス 35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角丸四角形吹き出し 37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39" name="直線コネクタ 38"/>
              <p:cNvCxnSpPr>
                <a:stCxn id="34" idx="2"/>
                <a:endCxn id="32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1" name="角丸四角形吹き出し 30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 20"/>
              <p:cNvSpPr/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200" u="sng" dirty="0" smtClean="0">
                    <a:solidFill>
                      <a:prstClr val="black"/>
                    </a:solidFill>
                    <a:latin typeface="+mn-ea"/>
                  </a:rPr>
                  <a:t>厳密な</a:t>
                </a:r>
                <a:r>
                  <a:rPr lang="ja-JP" altLang="en-US" sz="32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式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：</a:t>
                </a:r>
                <a:endParaRPr lang="en-US" altLang="ja-JP" sz="32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4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角丸四角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blipFill rotWithShape="0">
                <a:blip r:embed="rId4"/>
                <a:stretch>
                  <a:fillRect l="-907" t="-1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 smtClean="0"/>
                  <a:t>Poin</a:t>
                </a:r>
                <a:r>
                  <a:rPr lang="en-US" altLang="ja-JP" sz="2800" dirty="0"/>
                  <a:t>t</a:t>
                </a:r>
                <a:r>
                  <a:rPr kumimoji="1" lang="en-US" altLang="ja-JP" sz="2800" dirty="0" smtClean="0"/>
                  <a:t>:</a:t>
                </a:r>
                <a:r>
                  <a:rPr kumimoji="1" lang="ja-JP" altLang="en-US" sz="2800" dirty="0" smtClean="0"/>
                  <a:t>連続の</a:t>
                </a:r>
                <a:r>
                  <a:rPr kumimoji="1" lang="en-US" altLang="ja-JP" sz="2800" dirty="0" smtClean="0"/>
                  <a:t>(=</a:t>
                </a:r>
                <a:r>
                  <a:rPr kumimoji="1" lang="ja-JP" altLang="en-US" sz="2800" dirty="0" smtClean="0"/>
                  <a:t>グラフがどこでもつながっている</a:t>
                </a:r>
                <a:r>
                  <a:rPr kumimoji="1" lang="en-US" altLang="ja-JP" sz="2800" dirty="0" smtClean="0"/>
                  <a:t>)</a:t>
                </a:r>
                <a:r>
                  <a:rPr kumimoji="1" lang="ja-JP" altLang="en-US" sz="2800" dirty="0" smtClean="0"/>
                  <a:t>場合は</a:t>
                </a:r>
                <a:endParaRPr kumimoji="1" lang="en-US" altLang="ja-JP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800" u="sng" dirty="0" smtClean="0"/>
                  <a:t> </a:t>
                </a:r>
                <a:r>
                  <a:rPr kumimoji="1" lang="ja-JP" altLang="en-US" sz="2800" dirty="0" smtClean="0"/>
                  <a:t>になる！！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en-US" altLang="ja-JP" sz="2800" dirty="0" smtClean="0"/>
                  <a:t>(</a:t>
                </a:r>
                <a:r>
                  <a:rPr kumimoji="1" lang="ja-JP" altLang="en-US" sz="2800" dirty="0" smtClean="0"/>
                  <a:t>例</a:t>
                </a:r>
                <a:r>
                  <a:rPr lang="en-US" altLang="ja-JP" sz="2800" dirty="0"/>
                  <a:t>G</a:t>
                </a:r>
                <a:r>
                  <a:rPr kumimoji="1" lang="en-US" altLang="ja-JP" sz="2800" dirty="0" smtClean="0"/>
                  <a:t>’</a:t>
                </a:r>
                <a:r>
                  <a:rPr kumimoji="1" lang="ja-JP" altLang="en-US" sz="2800" dirty="0" smtClean="0"/>
                  <a:t>の場合など</a:t>
                </a:r>
                <a:r>
                  <a:rPr kumimoji="1" lang="en-US" altLang="ja-JP" sz="2800" dirty="0" smtClean="0"/>
                  <a:t>)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  <a:blipFill rotWithShape="0">
                <a:blip r:embed="rId5"/>
                <a:stretch>
                  <a:fillRect b="-11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17/18)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/>
                  <a:t>例</a:t>
                </a:r>
                <a:r>
                  <a:rPr kumimoji="1" lang="en-US" altLang="ja-JP" dirty="0" smtClean="0"/>
                  <a:t>G’(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  <a:blipFill rotWithShape="0">
                <a:blip r:embed="rId2"/>
                <a:stretch>
                  <a:fillRect l="-1217" t="-2589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11201" y="4122057"/>
            <a:ext cx="4702628" cy="2735943"/>
            <a:chOff x="6636160" y="1867850"/>
            <a:chExt cx="6658491" cy="398296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36160" y="1867850"/>
              <a:ext cx="5718484" cy="3982964"/>
              <a:chOff x="5640139" y="1461793"/>
              <a:chExt cx="7602263" cy="5198503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直線コネクタ 17"/>
                <p:cNvCxnSpPr>
                  <a:stCxn id="17" idx="0"/>
                  <a:endCxn id="17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>
                  <a:stCxn id="17" idx="2"/>
                  <a:endCxn id="17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875121" y="1461793"/>
                <a:ext cx="1686072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北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０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640139" y="3827632"/>
                <a:ext cx="1753662" cy="70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西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９０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1353798" y="3827632"/>
                <a:ext cx="1888604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東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２７０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875120" y="6022628"/>
                <a:ext cx="1944695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>
                    <a:solidFill>
                      <a:prstClr val="black"/>
                    </a:solidFill>
                  </a:rPr>
                  <a:t>南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１８０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パイ 1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5420346"/>
                  <a:gd name="adj2" fmla="val 1078631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H="1" flipV="1">
              <a:off x="9515616" y="3923110"/>
              <a:ext cx="1729030" cy="91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244648" y="4522051"/>
              <a:ext cx="2050003" cy="85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棒を立たせるポイント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角丸四角形吹き出し 24"/>
              <p:cNvSpPr/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90≤</m:t>
                      </m:r>
                      <m:r>
                        <a:rPr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&lt;180</m:t>
                      </m:r>
                    </m:oMath>
                  </m:oMathPara>
                </a14:m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角丸四角形吹き出し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18/18)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/>
                  <a:t>例</a:t>
                </a:r>
                <a:r>
                  <a:rPr kumimoji="1" lang="en-US" altLang="ja-JP" dirty="0" smtClean="0"/>
                  <a:t>G’(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4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altLang="ja-JP" sz="4400" b="0" i="1" u="sng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実際には</a:t>
                </a:r>
                <a:r>
                  <a:rPr lang="en-US" altLang="ja-JP" dirty="0" smtClean="0"/>
                  <a:t>)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0.5-0.25=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0.25</a:t>
                </a:r>
                <a:r>
                  <a:rPr lang="en-US" altLang="ja-JP" dirty="0" smtClean="0"/>
                  <a:t>)</a:t>
                </a:r>
              </a:p>
              <a:p>
                <a:pPr marL="0" indent="0" algn="r">
                  <a:buNone/>
                </a:pPr>
                <a:r>
                  <a:rPr lang="ja-JP" altLang="en-US" dirty="0" smtClean="0"/>
                  <a:t>など</a:t>
                </a:r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  <a:blipFill rotWithShape="0">
                <a:blip r:embed="rId2"/>
                <a:stretch>
                  <a:fillRect l="-1217" t="-2589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11201" y="4122057"/>
            <a:ext cx="4702628" cy="2735943"/>
            <a:chOff x="6636160" y="1867850"/>
            <a:chExt cx="6658491" cy="398296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36160" y="1867850"/>
              <a:ext cx="5718484" cy="3982964"/>
              <a:chOff x="5640139" y="1461793"/>
              <a:chExt cx="7602263" cy="5198503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/>
                <p:cNvCxnSpPr>
                  <a:stCxn id="17" idx="0"/>
                  <a:endCxn id="17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>
                  <a:stCxn id="17" idx="2"/>
                  <a:endCxn id="17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875121" y="1461793"/>
                <a:ext cx="1686072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北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０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640139" y="3827632"/>
                <a:ext cx="1753662" cy="70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西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９０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1353798" y="3827632"/>
                <a:ext cx="1888604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東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２７０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875120" y="6022628"/>
                <a:ext cx="1944695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南</a:t>
                </a:r>
                <a:r>
                  <a:rPr kumimoji="1" lang="en-US" altLang="ja-JP" dirty="0" smtClean="0"/>
                  <a:t>=</a:t>
                </a:r>
                <a:r>
                  <a:rPr kumimoji="1" lang="ja-JP" altLang="en-US" dirty="0" smtClean="0"/>
                  <a:t>１８０</a:t>
                </a:r>
                <a:endParaRPr kumimoji="1" lang="ja-JP" altLang="en-US" dirty="0"/>
              </a:p>
            </p:txBody>
          </p:sp>
          <p:sp>
            <p:nvSpPr>
              <p:cNvPr id="16" name="パイ 1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5420346"/>
                  <a:gd name="adj2" fmla="val 1078631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H="1" flipV="1">
              <a:off x="9515616" y="3923110"/>
              <a:ext cx="1729030" cy="91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244648" y="4522051"/>
              <a:ext cx="2050003" cy="85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角丸四角形吹き出し 24"/>
              <p:cNvSpPr/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90≤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&lt;180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角丸四角形吹き出し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600" u="sng" dirty="0" smtClean="0">
                    <a:solidFill>
                      <a:prstClr val="black"/>
                    </a:solidFill>
                  </a:rPr>
                  <a:t>Q.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普通のコイン</a:t>
                </a:r>
                <a:r>
                  <a:rPr lang="en-US" altLang="ja-JP" sz="36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枚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も裏も出る確率は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に対し、</a:t>
                </a:r>
                <a:endParaRPr lang="en-US" altLang="ja-JP" sz="3600" dirty="0" smtClean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J: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200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円貰える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何もおきない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(0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円もらえる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)</a:t>
                </a:r>
                <a:endParaRPr lang="en-US" altLang="ja-JP" sz="3600" u="sng" dirty="0">
                  <a:solidFill>
                    <a:srgbClr val="00B050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K: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1000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4472C4"/>
                    </a:solidFill>
                  </a:rPr>
                  <a:t>800</a:t>
                </a:r>
                <a:r>
                  <a:rPr lang="ja-JP" altLang="en-US" sz="3600" u="sng" dirty="0">
                    <a:solidFill>
                      <a:srgbClr val="4472C4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4472C4"/>
                    </a:solidFill>
                  </a:rPr>
                  <a:t>払う</a:t>
                </a:r>
                <a:endParaRPr lang="en-US" altLang="ja-JP" sz="3600" u="sng" dirty="0" smtClean="0">
                  <a:solidFill>
                    <a:srgbClr val="4472C4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L: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出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て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も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が出ても</a:t>
                </a:r>
                <a:r>
                  <a:rPr lang="en-US" altLang="ja-JP" sz="3600" u="sng" dirty="0">
                    <a:solidFill>
                      <a:srgbClr val="FF0000"/>
                    </a:solidFill>
                  </a:rPr>
                  <a:t>100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どれに乗りたい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  <a:blipFill rotWithShape="0">
                <a:blip r:embed="rId2"/>
                <a:stretch>
                  <a:fillRect l="-1737" t="-2018" r="-1679" b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</a:t>
            </a:r>
            <a:r>
              <a:rPr lang="en-US" altLang="ja-JP" dirty="0" smtClean="0"/>
              <a:t>1/5)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とき、それぞれの期待値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K:</a:t>
                </a:r>
                <a:endParaRPr lang="en-US" altLang="ja-JP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賭け</a:t>
                </a:r>
                <a:r>
                  <a:rPr lang="en-US" altLang="ja-JP" dirty="0" smtClean="0">
                    <a:latin typeface="+mn-ea"/>
                  </a:rPr>
                  <a:t>L:</a:t>
                </a:r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u="sng" dirty="0" smtClean="0"/>
                  <a:t>…</a:t>
                </a:r>
                <a:r>
                  <a:rPr lang="ja-JP" altLang="en-US" u="sng" dirty="0" smtClean="0"/>
                  <a:t>いずれも同じ！</a:t>
                </a:r>
                <a:endParaRPr lang="en-US" altLang="ja-JP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  <a:blipFill rotWithShape="0">
                <a:blip r:embed="rId2"/>
                <a:stretch>
                  <a:fillRect l="-1217" t="-2638" r="-1159" b="-1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しかし、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</a:rPr>
              <a:t>J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200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と小さくブレ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K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70C0"/>
                </a:solidFill>
                <a:latin typeface="Cambria Math" panose="02040503050406030204" pitchFamily="18" charset="0"/>
              </a:rPr>
              <a:t>-800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と大きくブレ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L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で変化</a:t>
            </a:r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なし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その結果</a:t>
            </a:r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3478660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070943" y="3084903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(5/5)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3478660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070943" y="3084903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4157" y="3310483"/>
            <a:ext cx="10983311" cy="143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</a:rPr>
              <a:t>期待値</a:t>
            </a:r>
            <a:r>
              <a:rPr lang="ja-JP" altLang="en-US" sz="3600" dirty="0">
                <a:solidFill>
                  <a:prstClr val="black"/>
                </a:solidFill>
              </a:rPr>
              <a:t>だけではわからないことも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何が違う？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srgbClr val="FF0000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期待値と実際のイベントの結果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との平均的な離れ具合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80971" y="3534115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67017" y="3665106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800" dirty="0" smtClean="0"/>
                  <a:t>Check!:</a:t>
                </a:r>
                <a:r>
                  <a:rPr kumimoji="1" lang="ja-JP" altLang="en-US" sz="2800" dirty="0" smtClean="0"/>
                  <a:t>この式の意味</a:t>
                </a:r>
                <a:r>
                  <a:rPr kumimoji="1" lang="en-US" altLang="ja-JP" sz="2800" dirty="0" smtClean="0"/>
                  <a:t>…</a:t>
                </a:r>
              </a:p>
              <a:p>
                <a:endParaRPr kumimoji="1" lang="en-US" altLang="ja-JP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5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 sz="5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△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対し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とし、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 u="sng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3"/>
                <a:stretch>
                  <a:fillRect l="-1166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実際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に出た値との差異</a:t>
                </a:r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223775" y="5015297"/>
            <a:ext cx="6690314" cy="1734207"/>
          </a:xfrm>
          <a:prstGeom prst="wedgeRoundRectCallout">
            <a:avLst>
              <a:gd name="adj1" fmla="val 36830"/>
              <a:gd name="adj2" fmla="val -53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endParaRPr lang="en-US" altLang="ja-JP" sz="3200" u="sng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u="sng" dirty="0" smtClean="0">
                <a:solidFill>
                  <a:prstClr val="black"/>
                </a:solidFill>
              </a:rPr>
              <a:t>=</a:t>
            </a:r>
            <a:r>
              <a:rPr lang="ja-JP" altLang="en-US" sz="3200" u="sng" dirty="0">
                <a:solidFill>
                  <a:srgbClr val="FF0000"/>
                </a:solidFill>
              </a:rPr>
              <a:t>期待値と実際のイベントの結果との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u="sng" dirty="0">
                <a:solidFill>
                  <a:srgbClr val="FF0000"/>
                </a:solidFill>
              </a:rPr>
              <a:t>平均的な離れ具合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賭け</a:t>
                </a:r>
                <a:r>
                  <a:rPr lang="en-US" altLang="ja-JP" sz="3200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−800</m:t>
                                  </m:r>
                                </m:e>
                              </m:d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810000</m:t>
                    </m:r>
                  </m:oMath>
                </a14:m>
                <a:r>
                  <a:rPr lang="ja-JP" alt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L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まとめると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u="sng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r>
                  <a:rPr lang="ja-JP" altLang="en-US" b="0" dirty="0" smtClean="0">
                    <a:latin typeface="+mn-ea"/>
                  </a:rPr>
                  <a:t>賭け</a:t>
                </a:r>
                <a:r>
                  <a:rPr lang="en-US" altLang="ja-JP" b="0" dirty="0" smtClean="0">
                    <a:solidFill>
                      <a:srgbClr val="00B050"/>
                    </a:solidFill>
                    <a:latin typeface="+mn-ea"/>
                  </a:rPr>
                  <a:t>L</a:t>
                </a:r>
                <a:r>
                  <a:rPr lang="en-US" altLang="ja-JP" b="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>
                  <a:latin typeface="+mn-ea"/>
                </a:endParaRPr>
              </a:p>
              <a:p>
                <a:pPr marL="0" indent="0" algn="r">
                  <a:buNone/>
                </a:pPr>
                <a:r>
                  <a:rPr lang="en-US" altLang="ja-JP" sz="3200" dirty="0" smtClean="0">
                    <a:latin typeface="+mn-ea"/>
                  </a:rPr>
                  <a:t>…</a:t>
                </a:r>
                <a:r>
                  <a:rPr lang="ja-JP" altLang="en-US" sz="3200" dirty="0" smtClean="0">
                    <a:latin typeface="+mn-ea"/>
                  </a:rPr>
                  <a:t>期待値と異なり、</a:t>
                </a:r>
                <a:r>
                  <a:rPr lang="ja-JP" altLang="en-US" sz="4000" u="sng" dirty="0" smtClean="0">
                    <a:latin typeface="+mn-ea"/>
                  </a:rPr>
                  <a:t>結果が大きく違う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166" t="-2160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この</a:t>
            </a:r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計算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(=</a:t>
            </a:r>
            <a:r>
              <a:rPr lang="ja-JP" altLang="en-US" sz="3600" dirty="0" smtClean="0">
                <a:solidFill>
                  <a:schemeClr val="tx1"/>
                </a:solidFill>
              </a:rPr>
              <a:t>期待値</a:t>
            </a:r>
            <a:r>
              <a:rPr lang="ja-JP" altLang="en-US" sz="3600" dirty="0">
                <a:solidFill>
                  <a:schemeClr val="tx1"/>
                </a:solidFill>
              </a:rPr>
              <a:t>と実際のイベントの結果</a:t>
            </a:r>
            <a:r>
              <a:rPr lang="ja-JP" altLang="en-US" sz="3600" dirty="0" smtClean="0">
                <a:solidFill>
                  <a:schemeClr val="tx1"/>
                </a:solidFill>
              </a:rPr>
              <a:t>との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schemeClr val="tx1"/>
                </a:solidFill>
              </a:rPr>
              <a:t>平均的な離れ具合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を表す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)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のことを</a:t>
            </a:r>
            <a:endParaRPr lang="en-US" altLang="ja-JP" sz="3600" dirty="0" smtClean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5400" u="sng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分散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と呼ぶ！！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2104070" y="3461905"/>
            <a:ext cx="7983859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sz="2400" u="sng" dirty="0" smtClean="0"/>
                  <a:t>一般には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2400" u="sng" dirty="0" smtClean="0"/>
                  <a:t>と書く</a:t>
                </a:r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との平均の離れ具合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先の例だと、賭け</a:t>
                </a:r>
                <a:r>
                  <a:rPr lang="en-US" altLang="ja-JP" sz="2800" dirty="0" smtClean="0"/>
                  <a:t>J</a:t>
                </a:r>
                <a:r>
                  <a:rPr lang="ja-JP" altLang="en-US" sz="2800" dirty="0" smtClean="0"/>
                  <a:t>の分散は</a:t>
                </a:r>
                <a:endParaRPr lang="en-US" altLang="ja-JP" sz="2800" dirty="0" smtClean="0"/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altLang="ja-JP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とな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る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2800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blipFill rotWithShape="0">
                <a:blip r:embed="rId3"/>
                <a:stretch>
                  <a:fillRect l="-1721" t="-9251" r="-1721" b="-10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 smtClean="0"/>
                  <a:t>再び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確認して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dirty="0">
                    <a:solidFill>
                      <a:srgbClr val="00B050"/>
                    </a:solidFill>
                    <a:latin typeface="ＭＳ Ｐゴシック" panose="020B0600070205080204" pitchFamily="50" charset="-128"/>
                  </a:rPr>
                  <a:t>L</a:t>
                </a:r>
                <a:r>
                  <a:rPr lang="en-US" altLang="ja-JP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indent="0" algn="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より、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b="0" dirty="0" smtClean="0">
                    <a:latin typeface="+mn-ea"/>
                  </a:rPr>
                  <a:t>となる</a:t>
                </a:r>
                <a:endParaRPr lang="en-US" altLang="ja-JP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166585" y="4333648"/>
            <a:ext cx="9858829" cy="2241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賭けならば、そのリスキーさが分かる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分散が大きいほどリスキー</a:t>
            </a:r>
            <a:r>
              <a:rPr lang="en-US" altLang="ja-JP" sz="2400" dirty="0" smtClean="0">
                <a:solidFill>
                  <a:schemeClr val="tx1"/>
                </a:solidFill>
              </a:rPr>
              <a:t>))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賭けを</a:t>
            </a:r>
            <a:r>
              <a:rPr lang="ja-JP" altLang="en-US" sz="2800" dirty="0" smtClean="0"/>
              <a:t>１</a:t>
            </a:r>
            <a:r>
              <a:rPr lang="ja-JP" altLang="en-US" sz="2800" dirty="0"/>
              <a:t>０</a:t>
            </a:r>
            <a:r>
              <a:rPr kumimoji="1" lang="ja-JP" altLang="en-US" sz="2800" dirty="0" smtClean="0"/>
              <a:t>０回行った時の儲けの平均を比べてみると</a:t>
            </a:r>
            <a:r>
              <a:rPr kumimoji="1" lang="en-US" altLang="ja-JP" sz="2800" dirty="0" smtClean="0"/>
              <a:t>…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実験回数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１００</a:t>
            </a:r>
            <a:r>
              <a:rPr lang="ja-JP" altLang="en-US" sz="2000" dirty="0"/>
              <a:t>０</a:t>
            </a:r>
            <a:r>
              <a:rPr kumimoji="1" lang="ja-JP" altLang="en-US" sz="2000" dirty="0" smtClean="0"/>
              <a:t>回</a:t>
            </a:r>
            <a:r>
              <a:rPr kumimoji="1" lang="en-US" altLang="ja-JP" sz="2000" dirty="0" smtClean="0"/>
              <a:t>)</a:t>
            </a:r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9</a:t>
            </a:r>
            <a:r>
              <a:rPr lang="en-US" altLang="ja-JP" dirty="0" smtClean="0">
                <a:solidFill>
                  <a:prstClr val="black"/>
                </a:solidFill>
              </a:rPr>
              <a:t>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prstClr val="black"/>
                </a:solidFill>
              </a:rPr>
              <a:t>実際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賭けを１</a:t>
            </a:r>
            <a:r>
              <a:rPr lang="ja-JP" altLang="en-US" sz="2800" dirty="0">
                <a:solidFill>
                  <a:prstClr val="black"/>
                </a:solidFill>
              </a:rPr>
              <a:t>０</a:t>
            </a:r>
            <a:r>
              <a:rPr lang="ja-JP" altLang="en-US" sz="2800" dirty="0" smtClean="0">
                <a:solidFill>
                  <a:prstClr val="black"/>
                </a:solidFill>
              </a:rPr>
              <a:t>０回行った時の儲けの平均を比べてみると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実験回数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１００</a:t>
            </a:r>
            <a:r>
              <a:rPr lang="ja-JP" altLang="en-US" sz="2000" dirty="0">
                <a:solidFill>
                  <a:prstClr val="black"/>
                </a:solidFill>
              </a:rPr>
              <a:t>０</a:t>
            </a:r>
            <a:r>
              <a:rPr lang="ja-JP" altLang="en-US" sz="2000" dirty="0" smtClean="0">
                <a:solidFill>
                  <a:prstClr val="black"/>
                </a:solidFill>
              </a:rPr>
              <a:t>回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24114" y="5305896"/>
            <a:ext cx="10180647" cy="13719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このヒストグラムの幅が</a:t>
            </a:r>
            <a:r>
              <a:rPr lang="ja-JP" altLang="en-US" sz="2800" u="sng" dirty="0">
                <a:solidFill>
                  <a:prstClr val="black"/>
                </a:solidFill>
              </a:rPr>
              <a:t>広い</a:t>
            </a:r>
            <a:r>
              <a:rPr lang="ja-JP" altLang="en-US" sz="2800" dirty="0" smtClean="0">
                <a:solidFill>
                  <a:prstClr val="black"/>
                </a:solidFill>
              </a:rPr>
              <a:t>ほど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結果のブレが大きい</a:t>
            </a:r>
            <a:r>
              <a:rPr lang="en-US" altLang="ja-JP" sz="2800" dirty="0" smtClean="0">
                <a:solidFill>
                  <a:prstClr val="black"/>
                </a:solidFill>
              </a:rPr>
              <a:t>=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リスキー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2800" dirty="0" smtClean="0">
                <a:solidFill>
                  <a:prstClr val="black"/>
                </a:solidFill>
              </a:rPr>
              <a:t>賭けのリスキーさは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賭け</a:t>
            </a:r>
            <a:r>
              <a:rPr lang="en-US" altLang="ja-JP" sz="2800" dirty="0">
                <a:solidFill>
                  <a:srgbClr val="00B050"/>
                </a:solidFill>
              </a:rPr>
              <a:t>L(</a:t>
            </a:r>
            <a:r>
              <a:rPr lang="ja-JP" altLang="en-US" sz="2800" dirty="0">
                <a:solidFill>
                  <a:srgbClr val="00B050"/>
                </a:solidFill>
              </a:rPr>
              <a:t>確率変数</a:t>
            </a:r>
            <a:r>
              <a:rPr lang="en-US" altLang="ja-JP" sz="2800" dirty="0">
                <a:solidFill>
                  <a:srgbClr val="00B050"/>
                </a:solidFill>
              </a:rPr>
              <a:t>:</a:t>
            </a:r>
            <a:r>
              <a:rPr lang="ja-JP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𝑍</a:t>
            </a:r>
            <a:r>
              <a:rPr lang="en-US" altLang="ja-JP" sz="2800" dirty="0">
                <a:solidFill>
                  <a:srgbClr val="00B05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FF0000"/>
                </a:solidFill>
              </a:rPr>
              <a:t>賭け</a:t>
            </a:r>
            <a:r>
              <a:rPr lang="en-US" altLang="ja-JP" sz="2800" dirty="0">
                <a:solidFill>
                  <a:srgbClr val="FF0000"/>
                </a:solidFill>
              </a:rPr>
              <a:t>J(</a:t>
            </a:r>
            <a:r>
              <a:rPr lang="ja-JP" altLang="en-US" sz="2800" dirty="0">
                <a:solidFill>
                  <a:srgbClr val="FF0000"/>
                </a:solidFill>
              </a:rPr>
              <a:t>確率変数</a:t>
            </a:r>
            <a:r>
              <a:rPr lang="en-US" altLang="ja-JP" sz="2800" dirty="0">
                <a:solidFill>
                  <a:srgbClr val="FF0000"/>
                </a:solidFill>
              </a:rPr>
              <a:t>:</a:t>
            </a:r>
            <a:r>
              <a:rPr lang="ja-JP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𝑋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4472C4"/>
                </a:solidFill>
              </a:rPr>
              <a:t>賭け</a:t>
            </a:r>
            <a:r>
              <a:rPr lang="en-US" altLang="ja-JP" sz="2800" dirty="0">
                <a:solidFill>
                  <a:srgbClr val="4472C4"/>
                </a:solidFill>
              </a:rPr>
              <a:t>K(</a:t>
            </a:r>
            <a:r>
              <a:rPr lang="ja-JP" altLang="en-US" sz="2800" dirty="0">
                <a:solidFill>
                  <a:srgbClr val="4472C4"/>
                </a:solidFill>
              </a:rPr>
              <a:t>確率変数</a:t>
            </a:r>
            <a:r>
              <a:rPr lang="en-US" altLang="ja-JP" sz="2800" dirty="0">
                <a:solidFill>
                  <a:srgbClr val="4472C4"/>
                </a:solidFill>
              </a:rPr>
              <a:t>:</a:t>
            </a:r>
            <a:r>
              <a:rPr lang="ja-JP" altLang="en-US" sz="2800" dirty="0">
                <a:solidFill>
                  <a:srgbClr val="4472C4"/>
                </a:solidFill>
                <a:latin typeface="Cambria Math" panose="02040503050406030204" pitchFamily="18" charset="0"/>
              </a:rPr>
              <a:t>𝑌</a:t>
            </a:r>
            <a:r>
              <a:rPr lang="en-US" altLang="ja-JP" sz="2800" dirty="0" smtClean="0">
                <a:solidFill>
                  <a:srgbClr val="4472C4"/>
                </a:solidFill>
              </a:rPr>
              <a:t>)</a:t>
            </a:r>
            <a:endParaRPr lang="en-US" altLang="ja-JP" sz="2800" dirty="0">
              <a:solidFill>
                <a:srgbClr val="4472C4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16" y="3981274"/>
            <a:ext cx="2447753" cy="1371168"/>
          </a:xfrm>
          <a:prstGeom prst="wedgeEllipseCallout">
            <a:avLst>
              <a:gd name="adj1" fmla="val -15416"/>
              <a:gd name="adj2" fmla="val 85788"/>
            </a:avLst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>
                <a:solidFill>
                  <a:schemeClr val="tx1"/>
                </a:solidFill>
              </a:rPr>
              <a:t>分散</a:t>
            </a:r>
            <a:r>
              <a:rPr lang="ja-JP" altLang="en-US" sz="2400" u="sng" dirty="0" smtClean="0">
                <a:solidFill>
                  <a:schemeClr val="tx1"/>
                </a:solidFill>
              </a:rPr>
              <a:t>の大きさの順番と同じ！</a:t>
            </a:r>
            <a:endParaRPr kumimoji="1" lang="ja-JP" altLang="en-US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32082" y="5644055"/>
            <a:ext cx="5927835" cy="1072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318679" y="4238888"/>
            <a:ext cx="1282521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644832" y="4238887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実は、分散には別の計算法も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実は、分散</a:t>
                </a:r>
                <a:r>
                  <a:rPr lang="ja-JP" altLang="en-US" dirty="0"/>
                  <a:t>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2400" u="sng" dirty="0" smtClean="0">
                <a:solidFill>
                  <a:srgbClr val="FF0000"/>
                </a:solidFill>
              </a:rPr>
              <a:t>およそ</a:t>
            </a:r>
            <a:r>
              <a:rPr kumimoji="1" lang="ja-JP" altLang="en-US" sz="5400" u="sng" dirty="0" smtClean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chemeClr val="accent5"/>
                </a:solidFill>
              </a:rPr>
              <a:t>賭け</a:t>
            </a:r>
            <a:r>
              <a:rPr lang="en-US" altLang="ja-JP" sz="5400" u="sng" dirty="0">
                <a:solidFill>
                  <a:schemeClr val="accent5"/>
                </a:solidFill>
              </a:rPr>
              <a:t>B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chemeClr val="accent5"/>
                </a:solidFill>
              </a:rPr>
              <a:t>およそ</a:t>
            </a:r>
            <a:r>
              <a:rPr lang="en-US" altLang="ja-JP" sz="54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4/14)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61408" y="4561071"/>
            <a:ext cx="5215944" cy="185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 smtClean="0"/>
              <a:t>でも、毎回さっきのように実際に試せるわけじゃない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どうやって求めれば</a:t>
            </a:r>
            <a:r>
              <a:rPr lang="ja-JP" altLang="en-US" sz="3200" dirty="0"/>
              <a:t>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5/14)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6/14)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7/14)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8/14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</a:t>
            </a:r>
            <a:r>
              <a:rPr kumimoji="1" lang="ja-JP" altLang="en-US" sz="2800" u="sng" dirty="0" smtClean="0"/>
              <a:t>の平均的な儲け</a:t>
            </a:r>
            <a:r>
              <a:rPr kumimoji="1" lang="ja-JP" altLang="en-US" sz="2800" u="sng" dirty="0"/>
              <a:t>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”or”2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</a:t>
            </a:r>
            <a:r>
              <a:rPr lang="en-US" altLang="ja-JP" dirty="0" smtClean="0">
                <a:solidFill>
                  <a:prstClr val="black"/>
                </a:solidFill>
              </a:rPr>
              <a:t>”0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”or”1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</a:t>
            </a:r>
            <a:r>
              <a:rPr lang="ja-JP" altLang="en-US" dirty="0" smtClean="0">
                <a:solidFill>
                  <a:prstClr val="black"/>
                </a:solidFill>
              </a:rPr>
              <a:t>のいずれかのこと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書き換え！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65919"/>
            <a:ext cx="10515600" cy="1846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定義：賭けの儲けの期待値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38200" y="538332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410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12/14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8325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13/14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14/14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31234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245506" y="5629559"/>
            <a:ext cx="9700987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この数値と確率の対応関係についてさらに考えてみる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1/9)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</a:t>
                </a:r>
                <a:r>
                  <a:rPr kumimoji="1" lang="ja-JP" altLang="en-US" dirty="0" smtClean="0"/>
                  <a:t>？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再掲</a:t>
                </a:r>
                <a:r>
                  <a:rPr kumimoji="1" lang="en-US" altLang="ja-JP" dirty="0" smtClean="0"/>
                  <a:t>)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再定義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u="sng" dirty="0" smtClean="0"/>
              <a:t>確率を持つ</a:t>
            </a:r>
            <a:r>
              <a:rPr lang="ja-JP" altLang="en-US" dirty="0" smtClean="0"/>
              <a:t>何</a:t>
            </a:r>
            <a:r>
              <a:rPr lang="ja-JP" altLang="en-US" dirty="0"/>
              <a:t>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0058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これ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素直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に置き換える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06607" y="3197385"/>
            <a:ext cx="184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となるが</a:t>
            </a:r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3904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期待値の計算をするには、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起きうるイベント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rgbClr val="FF0000"/>
                </a:solidFill>
              </a:rPr>
              <a:t>それに対応する値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chemeClr val="accent5"/>
                </a:solidFill>
              </a:rPr>
              <a:t>そのイベントが起きる確率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ja-JP" altLang="en-US" dirty="0" smtClean="0"/>
              <a:t>が</a:t>
            </a:r>
            <a:r>
              <a:rPr lang="ja-JP" altLang="en-US" dirty="0"/>
              <a:t>判明</a:t>
            </a:r>
            <a:r>
              <a:rPr lang="ja-JP" altLang="en-US" dirty="0" smtClean="0"/>
              <a:t>してい</a:t>
            </a:r>
            <a:r>
              <a:rPr lang="ja-JP" altLang="en-US" dirty="0"/>
              <a:t>る</a:t>
            </a:r>
            <a:r>
              <a:rPr lang="ja-JP" altLang="en-US" dirty="0" smtClean="0"/>
              <a:t>必要がある</a:t>
            </a:r>
            <a:endParaRPr lang="en-US" altLang="ja-JP" dirty="0" smtClean="0"/>
          </a:p>
          <a:p>
            <a:r>
              <a:rPr lang="ja-JP" altLang="en-US" dirty="0" smtClean="0"/>
              <a:t>しかし</a:t>
            </a:r>
            <a:r>
              <a:rPr kumimoji="1" lang="ja-JP" altLang="en-US" dirty="0" smtClean="0"/>
              <a:t>今回のコインの例で、期待値の計算のために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kumimoji="1" lang="ja-JP" altLang="en-US" dirty="0" smtClean="0">
                <a:solidFill>
                  <a:srgbClr val="00B050"/>
                </a:solidFill>
              </a:rPr>
              <a:t>表の出る回数が</a:t>
            </a:r>
            <a:r>
              <a:rPr lang="ja-JP" altLang="en-US" dirty="0">
                <a:solidFill>
                  <a:srgbClr val="00B050"/>
                </a:solidFill>
              </a:rPr>
              <a:t>奇数</a:t>
            </a:r>
            <a:r>
              <a:rPr kumimoji="1" lang="ja-JP" altLang="en-US" dirty="0" smtClean="0">
                <a:solidFill>
                  <a:srgbClr val="00B050"/>
                </a:solidFill>
              </a:rPr>
              <a:t>になる</a:t>
            </a:r>
            <a:r>
              <a:rPr lang="ja-JP" altLang="en-US" dirty="0" smtClean="0">
                <a:solidFill>
                  <a:srgbClr val="0070C0"/>
                </a:solidFill>
              </a:rPr>
              <a:t>確率</a:t>
            </a:r>
            <a:r>
              <a:rPr lang="en-US" altLang="ja-JP" dirty="0" smtClean="0"/>
              <a:t>』</a:t>
            </a:r>
          </a:p>
          <a:p>
            <a:pPr marL="0" indent="0" algn="r">
              <a:buNone/>
            </a:pPr>
            <a:r>
              <a:rPr lang="ja-JP" altLang="en-US" dirty="0" err="1" smtClean="0"/>
              <a:t>のような</a:t>
            </a:r>
            <a:r>
              <a:rPr lang="ja-JP" altLang="en-US" dirty="0" smtClean="0"/>
              <a:t>ケースを複数含むイベントの確率を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計算する必要はあるのか？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3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+mn-ea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+mn-ea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どこにも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50"/>
                </a:solidFill>
              </a:rPr>
              <a:t>表</a:t>
            </a:r>
            <a:r>
              <a:rPr lang="ja-JP" altLang="en-US" sz="2800" dirty="0">
                <a:solidFill>
                  <a:srgbClr val="00B050"/>
                </a:solidFill>
              </a:rPr>
              <a:t>の</a:t>
            </a:r>
            <a:r>
              <a:rPr lang="ja-JP" altLang="en-US" sz="2800" dirty="0" smtClean="0">
                <a:solidFill>
                  <a:srgbClr val="00B050"/>
                </a:solidFill>
              </a:rPr>
              <a:t>出る回数が奇数になる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accent5"/>
                </a:solidFill>
              </a:rPr>
              <a:t>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使われていない！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どこにも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表の出る回数が奇数になる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4472C4"/>
                </a:solidFill>
              </a:rPr>
              <a:t>確率</a:t>
            </a:r>
            <a:r>
              <a:rPr lang="ja-JP" altLang="en-US" sz="2800" dirty="0">
                <a:solidFill>
                  <a:prstClr val="black"/>
                </a:solidFill>
              </a:rPr>
              <a:t>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使われていない！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65386" y="4902723"/>
            <a:ext cx="11661228" cy="1760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期待値の計算には、</a:t>
            </a:r>
            <a:endParaRPr kumimoji="1" lang="en-US" altLang="ja-JP" sz="3200" u="sng" dirty="0" smtClean="0"/>
          </a:p>
          <a:p>
            <a:pPr algn="ctr"/>
            <a:r>
              <a:rPr kumimoji="1" lang="ja-JP" altLang="en-US" sz="3200" u="sng" dirty="0" smtClean="0"/>
              <a:t>本当はどんな</a:t>
            </a:r>
            <a:r>
              <a:rPr kumimoji="1" lang="ja-JP" altLang="en-US" sz="3200" u="sng" dirty="0" smtClean="0">
                <a:solidFill>
                  <a:srgbClr val="00B050"/>
                </a:solidFill>
              </a:rPr>
              <a:t>イベントの結果</a:t>
            </a:r>
            <a:r>
              <a:rPr lang="ja-JP" altLang="en-US" sz="3200" u="sng" dirty="0" smtClean="0"/>
              <a:t>に対する</a:t>
            </a:r>
            <a:r>
              <a:rPr kumimoji="1" lang="ja-JP" altLang="en-US" sz="3200" u="sng" dirty="0" smtClean="0">
                <a:solidFill>
                  <a:schemeClr val="accent5"/>
                </a:solidFill>
              </a:rPr>
              <a:t>確率</a:t>
            </a:r>
            <a:r>
              <a:rPr kumimoji="1" lang="ja-JP" altLang="en-US" sz="3200" u="sng" dirty="0" smtClean="0"/>
              <a:t>が必要なのか</a:t>
            </a:r>
            <a:r>
              <a:rPr kumimoji="1" lang="ja-JP" altLang="en-US" sz="3200" dirty="0" smtClean="0"/>
              <a:t>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34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先</a:t>
            </a:r>
            <a:r>
              <a:rPr lang="ja-JP" altLang="en-US" dirty="0" smtClean="0"/>
              <a:t>ほどと同じコイン</a:t>
            </a:r>
            <a:r>
              <a:rPr lang="ja-JP" altLang="en-US" dirty="0"/>
              <a:t>の実験結果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使って、別の賭け</a:t>
            </a:r>
            <a:r>
              <a:rPr kumimoji="1" lang="ja-JP" altLang="en-US" dirty="0"/>
              <a:t>をしてみる</a:t>
            </a:r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 smtClean="0"/>
              <a:t>賭けの平均</a:t>
            </a:r>
            <a:r>
              <a:rPr kumimoji="1" lang="en-US" altLang="ja-JP" u="sng" dirty="0" smtClean="0"/>
              <a:t>(=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)</a:t>
            </a:r>
            <a:r>
              <a:rPr kumimoji="1" lang="ja-JP" altLang="en-US" u="sng" dirty="0" smtClean="0"/>
              <a:t>はいくらになるか？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292439"/>
            <a:ext cx="5736770" cy="249850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 smtClean="0">
                <a:solidFill>
                  <a:prstClr val="black"/>
                </a:solidFill>
              </a:rPr>
              <a:t>B’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結果が０なら</a:t>
            </a:r>
            <a:r>
              <a:rPr lang="ja-JP" altLang="en-US" sz="2800" dirty="0" smtClean="0">
                <a:solidFill>
                  <a:prstClr val="black"/>
                </a:solidFill>
              </a:rPr>
              <a:t>１</a:t>
            </a:r>
            <a:r>
              <a:rPr lang="ja-JP" altLang="en-US" sz="2800" dirty="0">
                <a:solidFill>
                  <a:prstClr val="black"/>
                </a:solidFill>
              </a:rPr>
              <a:t>６</a:t>
            </a:r>
            <a:r>
              <a:rPr lang="ja-JP" altLang="en-US" sz="2800" dirty="0" smtClean="0">
                <a:solidFill>
                  <a:prstClr val="black"/>
                </a:solidFill>
              </a:rPr>
              <a:t>００円</a:t>
            </a:r>
            <a:r>
              <a:rPr lang="ja-JP" altLang="en-US" sz="2800" dirty="0">
                <a:solidFill>
                  <a:prstClr val="black"/>
                </a:solidFill>
              </a:rPr>
              <a:t>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結果が１なら８００円支払う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結果が２なら４００円受け取る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結果が３なら１２００円支払う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rgbClr val="00B050"/>
                </a:solidFill>
              </a:rPr>
              <a:t>賭け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B’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rgbClr val="00B050"/>
                </a:solidFill>
              </a:rPr>
              <a:t>およそ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-</a:t>
            </a:r>
            <a:r>
              <a:rPr lang="ja-JP" altLang="en-US" sz="5400" u="sng" dirty="0">
                <a:solidFill>
                  <a:srgbClr val="00B050"/>
                </a:solidFill>
              </a:rPr>
              <a:t>１００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7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7271" y="3565938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00B050"/>
                </a:solidFill>
              </a:rPr>
              <a:t>賭け</a:t>
            </a:r>
            <a:r>
              <a:rPr lang="en-US" altLang="ja-JP" sz="6000" dirty="0" smtClean="0">
                <a:solidFill>
                  <a:srgbClr val="00B050"/>
                </a:solidFill>
              </a:rPr>
              <a:t>B’</a:t>
            </a:r>
            <a:endParaRPr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儲けの平均（円）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復習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それぞれの結果が出る確率</a:t>
                </a:r>
                <a:endParaRPr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１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blipFill rotWithShape="0">
                <a:blip r:embed="rId4"/>
                <a:stretch>
                  <a:fillRect l="-27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blipFill rotWithShape="0">
                <a:blip r:embed="rId5"/>
                <a:stretch>
                  <a:fillRect l="-2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8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lang="en-US" altLang="ja-JP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48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3600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先ほどの実験結果と同じ</a:t>
                </a:r>
                <a:r>
                  <a:rPr lang="ja-JP" altLang="en-US" sz="3600" dirty="0" smtClean="0">
                    <a:latin typeface="+mn-ea"/>
                  </a:rPr>
                  <a:t>！</a:t>
                </a:r>
                <a:endParaRPr kumimoji="1" lang="ja-JP" altLang="en-US" sz="3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B050"/>
                </a:solidFill>
              </a:rPr>
              <a:t>賭け</a:t>
            </a:r>
            <a:r>
              <a:rPr lang="en-US" altLang="ja-JP" dirty="0" smtClean="0">
                <a:solidFill>
                  <a:srgbClr val="00B050"/>
                </a:solidFill>
              </a:rPr>
              <a:t>B’</a:t>
            </a:r>
            <a:r>
              <a:rPr lang="ja-JP" altLang="en-US" dirty="0" smtClean="0"/>
              <a:t>の期待値の計算で使ったのは、</a:t>
            </a:r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dirty="0" err="1" smtClean="0"/>
              <a:t>だった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コインが０回表になる確率、コインが１回表になる確率、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実は、この確率を用いて</a:t>
            </a:r>
            <a:endParaRPr lang="en-US" altLang="ja-JP" dirty="0" smtClean="0"/>
          </a:p>
          <a:p>
            <a:pPr marL="0" indent="0" algn="r">
              <a:buNone/>
            </a:pPr>
            <a:r>
              <a:rPr kumimoji="1" lang="ja-JP" altLang="en-US" sz="4000" u="sng" dirty="0" smtClean="0">
                <a:solidFill>
                  <a:srgbClr val="FF000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sz="4000" u="sng" dirty="0" err="1" smtClean="0"/>
              <a:t>、</a:t>
            </a:r>
            <a:r>
              <a:rPr kumimoji="1" lang="ja-JP" altLang="en-US" sz="4000" u="sng" dirty="0" smtClean="0">
                <a:solidFill>
                  <a:srgbClr val="0070C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0070C0"/>
                </a:solidFill>
              </a:rPr>
              <a:t>B</a:t>
            </a:r>
            <a:r>
              <a:rPr kumimoji="1" lang="ja-JP" altLang="en-US" sz="4000" u="sng" dirty="0" smtClean="0"/>
              <a:t>それぞれの期待値も表せる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52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前の考え方だと</a:t>
            </a:r>
            <a:r>
              <a:rPr lang="en-US" altLang="ja-JP" dirty="0" smtClean="0"/>
              <a:t>…(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800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400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失う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blipFill rotWithShape="0">
                <a:blip r:embed="rId2"/>
                <a:stretch>
                  <a:fillRect l="-335" t="-7823" b="-64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の確率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600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500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円失う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blipFill rotWithShape="0">
                <a:blip r:embed="rId3"/>
                <a:stretch>
                  <a:fillRect l="-335" t="-7797" b="-64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631844" y="5981437"/>
            <a:ext cx="87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r>
              <a:rPr lang="ja-JP" altLang="en-US" sz="3200" dirty="0" smtClean="0"/>
              <a:t>この確率を</a:t>
            </a:r>
            <a:r>
              <a:rPr kumimoji="1" lang="ja-JP" altLang="en-US" sz="3200" dirty="0" smtClean="0"/>
              <a:t>、</a:t>
            </a:r>
            <a:r>
              <a:rPr kumimoji="1" lang="ja-JP" altLang="en-US" sz="3200" u="sng" dirty="0" smtClean="0"/>
              <a:t>コインの結果ごとに分けて</a:t>
            </a:r>
            <a:r>
              <a:rPr kumimoji="1" lang="ja-JP" altLang="en-US" sz="3200" dirty="0" smtClean="0"/>
              <a:t>考える！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これについて期待値を考えてみよう！</a:t>
            </a:r>
            <a:endParaRPr kumimoji="1"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3895568"/>
            <a:ext cx="10515600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B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</a:t>
            </a:r>
            <a:r>
              <a:rPr lang="ja-JP" altLang="en-US" sz="2800" dirty="0" smtClean="0">
                <a:solidFill>
                  <a:prstClr val="black"/>
                </a:solidFill>
              </a:rPr>
              <a:t>０なら８００円を受け取る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が２</a:t>
            </a:r>
            <a:r>
              <a:rPr lang="ja-JP" altLang="en-US" sz="2800" dirty="0">
                <a:solidFill>
                  <a:prstClr val="black"/>
                </a:solidFill>
              </a:rPr>
              <a:t>なら４００円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0" y="2285135"/>
            <a:ext cx="1051560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A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結果が０なら６００円を受け取る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結果が２なら５００円支払う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2250" y="2231409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</a:t>
            </a:r>
            <a:r>
              <a:rPr lang="ja-JP" altLang="en-US" sz="2800" dirty="0">
                <a:solidFill>
                  <a:prstClr val="black"/>
                </a:solidFill>
              </a:rPr>
              <a:t>６００円を受け取る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</a:t>
            </a:r>
            <a:r>
              <a:rPr lang="ja-JP" altLang="en-US" sz="2800" dirty="0">
                <a:solidFill>
                  <a:prstClr val="black"/>
                </a:solidFill>
              </a:rPr>
              <a:t>５００円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02250" y="3840497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結果が１なら４００円支払う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が３なら８００円を受け取る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rgbClr val="4472C4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chemeClr val="accent5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 12 3"/>
          <p:cNvSpPr/>
          <p:nvPr/>
        </p:nvSpPr>
        <p:spPr>
          <a:xfrm>
            <a:off x="3674772" y="3412150"/>
            <a:ext cx="8517228" cy="1893195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/>
              <a:t>結果</a:t>
            </a:r>
            <a:r>
              <a:rPr lang="ja-JP" altLang="en-US" sz="3200" u="sng" dirty="0" smtClean="0"/>
              <a:t>が先ほどの期待値の計算と同じ！！</a:t>
            </a:r>
            <a:endParaRPr lang="en-US" altLang="ja-JP" sz="3200" u="sng" dirty="0" smtClean="0"/>
          </a:p>
          <a:p>
            <a:pPr algn="r"/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賭け</a:t>
            </a:r>
            <a:r>
              <a:rPr kumimoji="1" lang="en-US" altLang="ja-JP" sz="3200" u="sng" dirty="0" smtClean="0"/>
              <a:t>A:</a:t>
            </a:r>
            <a:r>
              <a:rPr kumimoji="1" lang="ja-JP" altLang="en-US" sz="3200" u="sng" dirty="0" smtClean="0">
                <a:solidFill>
                  <a:srgbClr val="FF0000"/>
                </a:solidFill>
              </a:rPr>
              <a:t>５０</a:t>
            </a:r>
            <a:r>
              <a:rPr kumimoji="1" lang="ja-JP" altLang="en-US" sz="3200" u="sng" dirty="0" smtClean="0"/>
              <a:t>、賭け</a:t>
            </a:r>
            <a:r>
              <a:rPr kumimoji="1" lang="en-US" altLang="ja-JP" sz="3200" u="sng" dirty="0" smtClean="0"/>
              <a:t>B</a:t>
            </a:r>
            <a:r>
              <a:rPr lang="en-US" altLang="ja-JP" sz="3200" u="sng" dirty="0" smtClean="0">
                <a:solidFill>
                  <a:schemeClr val="tx1"/>
                </a:solidFill>
              </a:rPr>
              <a:t>:</a:t>
            </a:r>
            <a:r>
              <a:rPr lang="en-US" altLang="ja-JP" sz="32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3200" u="sng" dirty="0" smtClean="0">
                <a:solidFill>
                  <a:schemeClr val="accent5"/>
                </a:solidFill>
              </a:rPr>
              <a:t>１００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632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lang="en-US" altLang="ja-JP" dirty="0"/>
              <a:t>,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の期待値の計算に必要な確率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r>
              <a:rPr lang="ja-JP" altLang="en-US" dirty="0">
                <a:solidFill>
                  <a:prstClr val="black"/>
                </a:solidFill>
              </a:rPr>
              <a:t>コインが０回表になる確率、コインが１回表になる確率、</a:t>
            </a:r>
            <a:r>
              <a:rPr lang="en-US" altLang="ja-JP" dirty="0" smtClean="0">
                <a:solidFill>
                  <a:prstClr val="black"/>
                </a:solidFill>
              </a:rPr>
              <a:t>…)</a:t>
            </a:r>
          </a:p>
          <a:p>
            <a:pPr marL="0" lvl="0" indent="0" algn="ctr">
              <a:buNone/>
            </a:pPr>
            <a:endParaRPr lang="en-US" altLang="ja-JP" sz="3600" u="sng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(※</a:t>
            </a:r>
            <a:r>
              <a:rPr kumimoji="1" lang="ja-JP" altLang="en-US" sz="2400" dirty="0" smtClean="0"/>
              <a:t>賭けの報酬が同じになる結果を</a:t>
            </a:r>
            <a:r>
              <a:rPr lang="ja-JP" altLang="en-US" sz="2400" dirty="0" smtClean="0"/>
              <a:t>まとめたものの確率</a:t>
            </a:r>
            <a:endParaRPr lang="en-US" altLang="ja-JP" sz="2400" dirty="0"/>
          </a:p>
          <a:p>
            <a:pPr marL="0" indent="0" algn="ctr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賭け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では、</a:t>
            </a:r>
            <a:r>
              <a:rPr lang="en-US" altLang="ja-JP" sz="2400" dirty="0"/>
              <a:t>『</a:t>
            </a:r>
            <a:r>
              <a:rPr lang="ja-JP" altLang="en-US" sz="2400" dirty="0" smtClean="0"/>
              <a:t>０か１が出る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確率と</a:t>
            </a:r>
            <a:r>
              <a:rPr lang="en-US" altLang="ja-JP" sz="2400" dirty="0" smtClean="0"/>
              <a:t>『</a:t>
            </a:r>
            <a:r>
              <a:rPr lang="ja-JP" altLang="en-US" sz="2400" dirty="0" smtClean="0"/>
              <a:t>２</a:t>
            </a:r>
            <a:r>
              <a:rPr lang="ja-JP" altLang="en-US" sz="2400" dirty="0"/>
              <a:t>か</a:t>
            </a:r>
            <a:r>
              <a:rPr lang="ja-JP" altLang="en-US" sz="2400" dirty="0" smtClean="0"/>
              <a:t>３が出る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</a:t>
            </a:r>
            <a:r>
              <a:rPr lang="en-US" altLang="ja-JP" sz="2400" dirty="0" smtClean="0"/>
              <a:t>)</a:t>
            </a:r>
          </a:p>
          <a:p>
            <a:pPr marL="0" indent="0" algn="r">
              <a:buNone/>
            </a:pPr>
            <a:r>
              <a:rPr lang="ja-JP" altLang="en-US" sz="2400" dirty="0"/>
              <a:t>は</a:t>
            </a:r>
            <a:r>
              <a:rPr lang="ja-JP" altLang="en-US" sz="2400" u="sng" dirty="0" smtClean="0"/>
              <a:t>計算する必要はない</a:t>
            </a:r>
            <a:r>
              <a:rPr lang="ja-JP" altLang="en-US" sz="2400" dirty="0" smtClean="0"/>
              <a:t>！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(12/17)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1869" y="5412178"/>
            <a:ext cx="11668259" cy="1300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この特徴を満たすイベントの結果の確率を</a:t>
            </a:r>
            <a:r>
              <a:rPr kumimoji="1" lang="en-US" altLang="ja-JP" sz="4000" u="sng" dirty="0" smtClean="0"/>
              <a:t>『</a:t>
            </a:r>
            <a:r>
              <a:rPr kumimoji="1" lang="ja-JP" altLang="en-US" sz="4000" u="sng" dirty="0" smtClean="0"/>
              <a:t>確率質量関数</a:t>
            </a:r>
            <a:r>
              <a:rPr kumimoji="1" lang="en-US" altLang="ja-JP" sz="4000" u="sng" dirty="0" smtClean="0"/>
              <a:t>』</a:t>
            </a:r>
            <a:r>
              <a:rPr kumimoji="1" lang="ja-JP" altLang="en-US" sz="2800" dirty="0" smtClean="0"/>
              <a:t>と呼ぶ！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700" u="sng" dirty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：</a:t>
                </a:r>
                <a:endParaRPr lang="en-US" altLang="ja-JP" sz="37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700" dirty="0">
                    <a:solidFill>
                      <a:prstClr val="black"/>
                    </a:solidFill>
                  </a:rPr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3700" dirty="0">
                    <a:solidFill>
                      <a:prstClr val="black"/>
                    </a:solidFill>
                  </a:rPr>
                  <a:t>で出るコインを３回投げ、表の出た回数を</a:t>
                </a:r>
                <a:r>
                  <a:rPr lang="ja-JP" altLang="en-US" sz="3700" dirty="0" smtClean="0">
                    <a:solidFill>
                      <a:prstClr val="black"/>
                    </a:solidFill>
                  </a:rPr>
                  <a:t>チェック</a:t>
                </a:r>
                <a:endParaRPr lang="en-US" altLang="ja-JP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  <a:blipFill rotWithShape="0">
                <a:blip r:embed="rId2"/>
                <a:stretch>
                  <a:fillRect l="-1737" t="-9119" r="-405" b="-9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(13/17)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82865"/>
              </p:ext>
            </p:extLst>
          </p:nvPr>
        </p:nvGraphicFramePr>
        <p:xfrm>
          <a:off x="738925" y="3784999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3915177" y="3734178"/>
            <a:ext cx="3580327" cy="3071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688687" y="3735460"/>
            <a:ext cx="3764387" cy="3019620"/>
          </a:xfrm>
          <a:prstGeom prst="wedgeRoundRectCallout">
            <a:avLst>
              <a:gd name="adj1" fmla="val -64763"/>
              <a:gd name="adj2" fmla="val -365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 smtClean="0"/>
              <a:t>この列について調べる！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25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44763" y="2279561"/>
            <a:ext cx="4563620" cy="872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コイン</a:t>
                </a:r>
                <a:r>
                  <a:rPr lang="ja-JP" altLang="en-US" dirty="0"/>
                  <a:t>投</a:t>
                </a:r>
                <a:r>
                  <a:rPr lang="ja-JP" altLang="en-US" dirty="0" smtClean="0"/>
                  <a:t>げの例に対し、関数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</a:t>
                </a:r>
                <a:r>
                  <a:rPr lang="ja-JP" altLang="en-US" dirty="0" smtClean="0"/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</a:t>
                </a:r>
                <a:r>
                  <a:rPr lang="ja-JP" altLang="en-US" u="sng" dirty="0" smtClean="0"/>
                  <a:t>結果</a:t>
                </a:r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コインが表になる回数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smtClean="0"/>
                  <a:t>として、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その</a:t>
                </a:r>
                <a:r>
                  <a:rPr lang="ja-JP" altLang="en-US" u="sng" dirty="0"/>
                  <a:t>値が出る確率</a:t>
                </a:r>
                <a:r>
                  <a:rPr lang="en-US" altLang="ja-JP" u="sng" dirty="0" smtClean="0"/>
                  <a:t>』</a:t>
                </a:r>
              </a:p>
              <a:p>
                <a:pPr marL="0" indent="0" algn="ctr">
                  <a:buNone/>
                </a:pPr>
                <a:r>
                  <a:rPr lang="ja-JP" altLang="en-US" dirty="0" smtClean="0"/>
                  <a:t>を</a:t>
                </a:r>
                <a:r>
                  <a:rPr lang="ja-JP" altLang="en-US" dirty="0"/>
                  <a:t>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  <a:blipFill rotWithShape="0">
                <a:blip r:embed="rId2"/>
                <a:stretch>
                  <a:fillRect l="-1217" t="-2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2800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表記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blipFill rotWithShape="0">
                <a:blip r:embed="rId3"/>
                <a:stretch>
                  <a:fillRect l="-816" t="-27848" b="-36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45849" y="2846737"/>
            <a:ext cx="4516192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なる</a:t>
                </a:r>
                <a:r>
                  <a:rPr lang="ja-JP" altLang="en-US" dirty="0"/>
                  <a:t>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</a:t>
                </a:r>
                <a:r>
                  <a:rPr lang="ja-JP" altLang="en-US" sz="1800" dirty="0" smtClean="0"/>
                  <a:t>！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(15/17)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400" u="sng" dirty="0" smtClean="0"/>
                  <a:t>Point(</a:t>
                </a:r>
                <a:r>
                  <a:rPr kumimoji="1" lang="ja-JP" altLang="en-US" sz="2400" u="sng" dirty="0" smtClean="0">
                    <a:latin typeface="Cambria Math" panose="02040503050406030204" pitchFamily="18" charset="0"/>
                  </a:rPr>
                  <a:t>𝑥の条件</a:t>
                </a:r>
                <a:r>
                  <a:rPr kumimoji="1" lang="en-US" altLang="ja-JP" sz="2400" u="sng" dirty="0" smtClean="0"/>
                  <a:t>)</a:t>
                </a:r>
                <a:r>
                  <a:rPr kumimoji="1" lang="en-US" altLang="ja-JP" sz="2400" dirty="0" smtClean="0"/>
                  <a:t>:</a:t>
                </a:r>
                <a:r>
                  <a:rPr kumimoji="1" lang="ja-JP" altLang="en-US" sz="2400" dirty="0" smtClean="0"/>
                  <a:t>ここで、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の中に入り</a:t>
                </a:r>
                <a:r>
                  <a:rPr lang="ja-JP" altLang="en-US" sz="2400" dirty="0" smtClean="0"/>
                  <a:t>うる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 smtClean="0"/>
                  <a:t>、</a:t>
                </a:r>
                <a:r>
                  <a:rPr lang="ja-JP" altLang="en-US" sz="2400" dirty="0" smtClean="0"/>
                  <a:t>前スライドの条件</a:t>
                </a:r>
                <a:endParaRPr lang="en-US" altLang="ja-JP" sz="2400" dirty="0" smtClean="0"/>
              </a:p>
              <a:p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それ以上</a:t>
                </a:r>
                <a:r>
                  <a:rPr lang="ja-JP" altLang="en-US" sz="2400" u="sng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を分けられない</a:t>
                </a:r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/>
                  <a:t>を満たさねばならない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 smtClean="0"/>
                  <a:t>コイン投げの例において、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の出る回数が１回 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２回 のときの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確率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]</a:t>
                </a:r>
                <a:endParaRPr lang="en-US" altLang="ja-JP" i="1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または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かつ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838200" y="4384690"/>
            <a:ext cx="10773103" cy="233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この関数は、それぞれの結果一つ一つに対してその確率を返す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どん</a:t>
            </a:r>
            <a:r>
              <a:rPr lang="ja-JP" altLang="en-US" sz="2800" u="sng" dirty="0"/>
              <a:t>な</a:t>
            </a:r>
            <a:r>
              <a:rPr lang="ja-JP" altLang="en-US" sz="2800" u="sng" dirty="0" smtClean="0"/>
              <a:t>イベントの結果の確率も、この関数を用いて表せる</a:t>
            </a:r>
            <a:r>
              <a:rPr lang="ja-JP" altLang="en-US" sz="2800" dirty="0" smtClean="0"/>
              <a:t>！！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(17/17)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厳密には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質量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関数は以下の三式で定義される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1,2,…)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14096" y="4483100"/>
            <a:ext cx="9963807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この関数を用いて、期待値を定義しなおす</a:t>
            </a:r>
            <a:r>
              <a:rPr kumimoji="1" lang="ja-JP" altLang="en-US" sz="4000" dirty="0" smtClean="0"/>
              <a:t>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ja-JP" altLang="en-US" u="sng" dirty="0" smtClean="0">
                <a:solidFill>
                  <a:prstClr val="black"/>
                </a:solidFill>
              </a:rPr>
              <a:t>の定義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コイン投げの結果の期待値</a:t>
                </a:r>
                <a:r>
                  <a:rPr kumimoji="1" lang="en-US" altLang="ja-JP" dirty="0" smtClean="0"/>
                  <a:t>(=</a:t>
                </a:r>
                <a:r>
                  <a:rPr kumimoji="1" lang="ja-JP" altLang="en-US" dirty="0" smtClean="0"/>
                  <a:t>表の出た回数の平均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左矢印吹き出し 4"/>
              <p:cNvSpPr/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に近付く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期待値は</a:t>
                </a:r>
                <a:endParaRPr lang="en-US" altLang="ja-JP" sz="4000" u="sng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ja-JP" altLang="en-US" sz="40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左矢印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26331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では、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［コイン投げの結果］</a:t>
                </a:r>
                <a:r>
                  <a:rPr kumimoji="1" lang="en-US" altLang="ja-JP" dirty="0" smtClean="0"/>
                  <a:t>×</a:t>
                </a:r>
                <a:r>
                  <a:rPr kumimoji="1" lang="ja-JP" altLang="en-US" dirty="0" smtClean="0"/>
                  <a:t>［その結果</a:t>
                </a:r>
                <a:r>
                  <a:rPr lang="ja-JP" altLang="en-US" dirty="0" smtClean="0"/>
                  <a:t>に対する</a:t>
                </a:r>
                <a:r>
                  <a:rPr kumimoji="1" lang="ja-JP" altLang="en-US" dirty="0" smtClean="0"/>
                  <a:t>確率質量関数］の合計は</a:t>
                </a:r>
                <a:r>
                  <a:rPr kumimoji="1"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en-US" altLang="ja-JP" sz="6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  <a:blipFill rotWithShape="0">
                <a:blip r:embed="rId2"/>
                <a:stretch>
                  <a:fillRect l="-1217" t="-2789" r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形吹き出し 9"/>
          <p:cNvSpPr/>
          <p:nvPr/>
        </p:nvSpPr>
        <p:spPr>
          <a:xfrm>
            <a:off x="7946266" y="4649273"/>
            <a:ext cx="3837904" cy="1326524"/>
          </a:xfrm>
          <a:prstGeom prst="wedgeEllipseCallout">
            <a:avLst>
              <a:gd name="adj1" fmla="val -63486"/>
              <a:gd name="adj2" fmla="val 21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先ほどの結果と</a:t>
            </a:r>
            <a:endParaRPr kumimoji="1" lang="en-US" altLang="ja-JP" sz="2800" u="sng" dirty="0" smtClean="0"/>
          </a:p>
          <a:p>
            <a:pPr algn="ctr"/>
            <a:r>
              <a:rPr kumimoji="1" lang="ja-JP" altLang="en-US" sz="2800" u="sng" dirty="0" smtClean="0"/>
              <a:t>等しい！！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</a:t>
                </a:r>
                <a:r>
                  <a:rPr lang="ja-JP" altLang="en-US" dirty="0" smtClean="0"/>
                  <a:t>コイン投げの実験</a:t>
                </a:r>
                <a:r>
                  <a:rPr lang="ja-JP" altLang="en-US" dirty="0"/>
                  <a:t>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4</a:t>
            </a:r>
            <a:r>
              <a:rPr lang="en-US" altLang="ja-JP" dirty="0" smtClean="0">
                <a:solidFill>
                  <a:prstClr val="black"/>
                </a:solidFill>
              </a:rPr>
              <a:t>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/>
          <p:cNvSpPr/>
          <p:nvPr/>
        </p:nvSpPr>
        <p:spPr>
          <a:xfrm>
            <a:off x="838200" y="4863690"/>
            <a:ext cx="10515600" cy="182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Point:</a:t>
            </a:r>
            <a:r>
              <a:rPr lang="ja-JP" altLang="en-US" sz="3200" dirty="0" smtClean="0"/>
              <a:t>この値は、</a:t>
            </a:r>
            <a:r>
              <a:rPr kumimoji="1" lang="ja-JP" altLang="en-US" sz="3200" dirty="0" smtClean="0"/>
              <a:t>実験を繰り返していったときの</a:t>
            </a:r>
            <a:endParaRPr kumimoji="1" lang="en-US" altLang="ja-JP" sz="3200" dirty="0" smtClean="0"/>
          </a:p>
          <a:p>
            <a:pPr algn="ctr"/>
            <a:r>
              <a:rPr kumimoji="1" lang="en-US" altLang="ja-JP" sz="3200" dirty="0" smtClean="0"/>
              <a:t>“</a:t>
            </a:r>
            <a:r>
              <a:rPr kumimoji="1" lang="ja-JP" altLang="en-US" sz="3200" u="sng" dirty="0" smtClean="0"/>
              <a:t>確率変数の</a:t>
            </a:r>
            <a:r>
              <a:rPr lang="ja-JP" altLang="en-US" sz="3200" u="sng" dirty="0" smtClean="0"/>
              <a:t>結果の</a:t>
            </a:r>
            <a:r>
              <a:rPr kumimoji="1" lang="ja-JP" altLang="en-US" sz="3200" u="sng" dirty="0" smtClean="0"/>
              <a:t>平均</a:t>
            </a:r>
            <a:r>
              <a:rPr kumimoji="1" lang="en-US" altLang="ja-JP" sz="3200" dirty="0" smtClean="0"/>
              <a:t>”</a:t>
            </a:r>
            <a:r>
              <a:rPr lang="ja-JP" altLang="en-US" sz="3200" dirty="0" smtClean="0"/>
              <a:t>を意味する！</a:t>
            </a:r>
            <a:endParaRPr lang="en-US" altLang="ja-JP" sz="32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例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コインが表を出した回数の平均、今日の降水量の平均など</a:t>
            </a:r>
            <a:r>
              <a:rPr kumimoji="1" lang="en-US" altLang="ja-JP" sz="24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2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3690871" y="5061397"/>
            <a:ext cx="7662929" cy="1508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  <a:blipFill rotWithShape="0">
                <a:blip r:embed="rId3"/>
                <a:stretch>
                  <a:fillRect b="-58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一般的に、確率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があるとき、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0" y="2473686"/>
            <a:ext cx="3277104" cy="24578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92" y="2477301"/>
            <a:ext cx="3277105" cy="24578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94256" y="1831991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7641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9864" y="1834233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82896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" y="2470461"/>
            <a:ext cx="4082221" cy="3061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254332" y="3345680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万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34245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568" y="5541908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075625" y="3121111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兆</a:t>
            </a:r>
            <a:r>
              <a:rPr lang="en-US" altLang="ja-JP" sz="2000" smtClean="0"/>
              <a:t>)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5540898" y="5502498"/>
            <a:ext cx="3025616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8870892" y="5582554"/>
            <a:ext cx="3228304" cy="1162141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en-US" altLang="ja-JP" dirty="0" smtClean="0"/>
              <a:t>…</a:t>
            </a:r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03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増やしていっても</a:t>
            </a:r>
            <a:r>
              <a:rPr lang="ja-JP" altLang="en-US" sz="2400" u="sng" dirty="0">
                <a:solidFill>
                  <a:srgbClr val="FF0000"/>
                </a:solidFill>
              </a:rPr>
              <a:t>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(7/27)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85"/>
            <a:ext cx="4480775" cy="3360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8" y="2301685"/>
            <a:ext cx="4476561" cy="33574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429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5164429" y="3220233"/>
            <a:ext cx="2034862" cy="21076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儲けられる方角を増やす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四方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八方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44696" y="556960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618945" y="5569601"/>
            <a:ext cx="3181082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8855299" y="5870142"/>
            <a:ext cx="3228304" cy="940975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24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(8/27)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(9/27)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(10/27)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(11/27)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 smtClean="0"/>
                  <a:t>！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lang="en-US" altLang="ja-JP" dirty="0"/>
              <a:t>G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65"/>
            <a:ext cx="4725473" cy="35441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563672" y="2368466"/>
            <a:ext cx="5790127" cy="3026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…</a:t>
            </a:r>
            <a:r>
              <a:rPr lang="ja-JP" altLang="en-US" sz="2800" dirty="0" smtClean="0"/>
              <a:t>期待値が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1249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万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6250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円</a:t>
            </a:r>
            <a:r>
              <a:rPr lang="ja-JP" altLang="en-US" sz="2800" dirty="0" smtClean="0"/>
              <a:t>に！</a:t>
            </a:r>
            <a:endParaRPr lang="en-US" altLang="ja-JP" sz="28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賭け</a:t>
            </a:r>
            <a:r>
              <a:rPr kumimoji="1" lang="en-US" altLang="ja-JP" sz="2400" dirty="0" smtClean="0"/>
              <a:t>E,F</a:t>
            </a:r>
            <a:r>
              <a:rPr kumimoji="1" lang="ja-JP" altLang="en-US" sz="2400" dirty="0" smtClean="0"/>
              <a:t>では</a:t>
            </a:r>
            <a:r>
              <a:rPr kumimoji="1" lang="en-US" altLang="ja-JP" sz="2400" u="sng" dirty="0" smtClean="0">
                <a:solidFill>
                  <a:srgbClr val="0070C0"/>
                </a:solidFill>
              </a:rPr>
              <a:t>-5000</a:t>
            </a:r>
            <a:r>
              <a:rPr kumimoji="1" lang="ja-JP" altLang="en-US" sz="2400" u="sng" dirty="0" smtClean="0">
                <a:solidFill>
                  <a:srgbClr val="0070C0"/>
                </a:solidFill>
              </a:rPr>
              <a:t>円のまま変化なし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13785" y="5637114"/>
            <a:ext cx="48400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u="sng" dirty="0">
                <a:solidFill>
                  <a:prstClr val="black"/>
                </a:solidFill>
              </a:rPr>
              <a:t>この違いは何によるものか</a:t>
            </a:r>
            <a:r>
              <a:rPr lang="ja-JP" altLang="en-US" sz="2800" dirty="0" smtClean="0">
                <a:solidFill>
                  <a:prstClr val="black"/>
                </a:solidFill>
              </a:rPr>
              <a:t>？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1769"/>
              </p:ext>
            </p:extLst>
          </p:nvPr>
        </p:nvGraphicFramePr>
        <p:xfrm>
          <a:off x="838200" y="3694003"/>
          <a:ext cx="10515600" cy="2675266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73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1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269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2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６面サイコロを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 smtClean="0"/>
                        <a:t>投げる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849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コインの</a:t>
                      </a:r>
                      <a:r>
                        <a:rPr kumimoji="1" lang="ja-JP" altLang="en-US" sz="2800" dirty="0" smtClean="0"/>
                        <a:t>表が出た</a:t>
                      </a:r>
                      <a:r>
                        <a:rPr kumimoji="1" lang="ja-JP" altLang="en-US" sz="2800" dirty="0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２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３</a:t>
                      </a:r>
                      <a:r>
                        <a:rPr kumimoji="1" lang="en-US" altLang="ja-JP" sz="2800" dirty="0"/>
                        <a:t>,…(×</a:t>
                      </a:r>
                      <a:r>
                        <a:rPr kumimoji="1" lang="ja-JP" altLang="en-US" sz="2800" dirty="0"/>
                        <a:t>２色</a:t>
                      </a:r>
                      <a:r>
                        <a:rPr kumimoji="1" lang="en-US" altLang="ja-JP" sz="2800" dirty="0"/>
                        <a:t>),</a:t>
                      </a:r>
                      <a:r>
                        <a:rPr kumimoji="1" lang="ja-JP" altLang="en-US" sz="2800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18/27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 smtClean="0"/>
              <a:t>範囲</a:t>
            </a:r>
            <a:r>
              <a:rPr kumimoji="1" lang="ja-JP" altLang="en-US" u="sng" dirty="0" smtClean="0"/>
              <a:t>内</a:t>
            </a:r>
            <a:r>
              <a:rPr lang="ja-JP" altLang="en-US" u="sng" dirty="0"/>
              <a:t>の</a:t>
            </a:r>
            <a:r>
              <a:rPr kumimoji="1" lang="ja-JP" altLang="en-US" u="sng" dirty="0" smtClean="0"/>
              <a:t>値を全て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出しうる</a:t>
            </a:r>
            <a:r>
              <a:rPr kumimoji="1" lang="ja-JP" altLang="en-US" dirty="0"/>
              <a:t>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0104"/>
              </p:ext>
            </p:extLst>
          </p:nvPr>
        </p:nvGraphicFramePr>
        <p:xfrm>
          <a:off x="838200" y="3694003"/>
          <a:ext cx="10515600" cy="2698371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1731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4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51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81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棒倒しの賭け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今日の降水量調査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</a:t>
                      </a:r>
                      <a:r>
                        <a:rPr kumimoji="1" lang="ja-JP" altLang="en-US" sz="2800" dirty="0" smtClean="0"/>
                        <a:t>ｍｍ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東京～</a:t>
                      </a:r>
                      <a:r>
                        <a:rPr kumimoji="1" lang="en-US" altLang="ja-JP" sz="2800" dirty="0" smtClean="0"/>
                        <a:t>NY</a:t>
                      </a:r>
                      <a:r>
                        <a:rPr kumimoji="1" lang="ja-JP" altLang="en-US" sz="2800" dirty="0" smtClean="0"/>
                        <a:t>間の移動にかかる時間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:h)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～３６０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０から始まる有限値のいずれかの値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上限有り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上限無し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2382591" y="6446758"/>
            <a:ext cx="3709116" cy="360608"/>
          </a:xfrm>
          <a:prstGeom prst="wedgeRoundRectCallout">
            <a:avLst>
              <a:gd name="adj1" fmla="val 53586"/>
              <a:gd name="adj2" fmla="val -8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地球上の水量には上限があるため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7624293" y="6252632"/>
            <a:ext cx="3729507" cy="465626"/>
          </a:xfrm>
          <a:prstGeom prst="wedgeRoundRectCallout">
            <a:avLst>
              <a:gd name="adj1" fmla="val 10246"/>
              <a:gd name="adj2" fmla="val -111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動かなければ永遠に着かないため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起きうることでも確率が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になることも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先の棒倒しでいくと、真北を向く確率は</a:t>
            </a:r>
            <a:r>
              <a:rPr lang="en-US" altLang="ja-JP" dirty="0" smtClean="0"/>
              <a:t>0)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155198" y="3830207"/>
            <a:ext cx="8057748" cy="141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2800" u="sng" dirty="0">
                <a:solidFill>
                  <a:prstClr val="black"/>
                </a:solidFill>
              </a:rPr>
              <a:t>範囲を</a:t>
            </a:r>
            <a:r>
              <a:rPr lang="en-US" altLang="ja-JP" sz="2800" u="sng" dirty="0">
                <a:solidFill>
                  <a:prstClr val="black"/>
                </a:solidFill>
              </a:rPr>
              <a:t>“</a:t>
            </a:r>
            <a:r>
              <a:rPr lang="ja-JP" altLang="en-US" sz="2800" u="sng" dirty="0">
                <a:solidFill>
                  <a:srgbClr val="FF0000"/>
                </a:solidFill>
              </a:rPr>
              <a:t>区分け</a:t>
            </a:r>
            <a:r>
              <a:rPr lang="en-US" altLang="ja-JP" sz="2800" u="sng" dirty="0">
                <a:solidFill>
                  <a:prstClr val="black"/>
                </a:solidFill>
              </a:rPr>
              <a:t>”</a:t>
            </a:r>
            <a:r>
              <a:rPr lang="ja-JP" altLang="en-US" sz="2800" u="sng" dirty="0">
                <a:solidFill>
                  <a:prstClr val="black"/>
                </a:solidFill>
              </a:rPr>
              <a:t>して、それぞれに確率を求める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</a:rPr>
              <a:t>先の例での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真北から真西の間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dirty="0" smtClean="0">
                <a:solidFill>
                  <a:prstClr val="black"/>
                </a:solidFill>
              </a:rPr>
              <a:t>など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19/27)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2089" y="5830858"/>
            <a:ext cx="98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しかし、離散のときも同じ手法を用いることも</a:t>
            </a:r>
            <a:r>
              <a:rPr kumimoji="1" lang="en-US" altLang="ja-JP" sz="2400" dirty="0" smtClean="0"/>
              <a:t>…(</a:t>
            </a:r>
            <a:r>
              <a:rPr kumimoji="1" lang="ja-JP" altLang="en-US" sz="2400" dirty="0" smtClean="0"/>
              <a:t>詳細は後のスライドに！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20/27)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とすると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82700" y="2264228"/>
            <a:ext cx="9626600" cy="3033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例</a:t>
            </a:r>
            <a:r>
              <a:rPr lang="en-US" altLang="ja-JP" sz="3600" u="sng" dirty="0">
                <a:solidFill>
                  <a:prstClr val="black"/>
                </a:solidFill>
              </a:rPr>
              <a:t>G’</a:t>
            </a:r>
            <a:r>
              <a:rPr lang="ja-JP" altLang="en-US" sz="3600" u="sng" dirty="0">
                <a:solidFill>
                  <a:prstClr val="black"/>
                </a:solidFill>
              </a:rPr>
              <a:t> 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prstClr val="black"/>
                </a:solidFill>
              </a:rPr>
              <a:t>棒を</a:t>
            </a:r>
            <a:r>
              <a:rPr lang="ja-JP" altLang="en-US" sz="3600" u="sng" dirty="0">
                <a:solidFill>
                  <a:srgbClr val="FF0000"/>
                </a:solidFill>
              </a:rPr>
              <a:t>賭け</a:t>
            </a:r>
            <a:r>
              <a:rPr lang="en-US" altLang="ja-JP" sz="3600" u="sng" dirty="0">
                <a:solidFill>
                  <a:srgbClr val="FF0000"/>
                </a:solidFill>
              </a:rPr>
              <a:t>E,F,G</a:t>
            </a:r>
            <a:r>
              <a:rPr lang="ja-JP" altLang="en-US" sz="3600" u="sng" dirty="0">
                <a:solidFill>
                  <a:srgbClr val="FF0000"/>
                </a:solidFill>
              </a:rPr>
              <a:t>と同じ条件</a:t>
            </a:r>
            <a:r>
              <a:rPr lang="ja-JP" altLang="en-US" sz="3600" dirty="0">
                <a:solidFill>
                  <a:schemeClr val="tx1"/>
                </a:solidFill>
              </a:rPr>
              <a:t>で倒す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真北から反時計回りに見たとき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の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　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棒</a:t>
            </a:r>
            <a:r>
              <a:rPr lang="ja-JP" altLang="en-US" sz="3600" u="sng" dirty="0">
                <a:solidFill>
                  <a:srgbClr val="FF0000"/>
                </a:solidFill>
              </a:rPr>
              <a:t>の倒れた角度</a:t>
            </a:r>
            <a:r>
              <a:rPr lang="ja-JP" altLang="en-US" sz="3600" dirty="0">
                <a:solidFill>
                  <a:prstClr val="black"/>
                </a:solidFill>
              </a:rPr>
              <a:t>を調べる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8400" y="5957957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言い換えると、賭け</a:t>
            </a:r>
            <a:r>
              <a:rPr kumimoji="1" lang="en-US" altLang="ja-JP" sz="2000" dirty="0" smtClean="0"/>
              <a:t>E,F,G</a:t>
            </a:r>
            <a:r>
              <a:rPr kumimoji="1" lang="ja-JP" altLang="en-US" sz="2000" dirty="0" smtClean="0"/>
              <a:t>はいずれも</a:t>
            </a:r>
            <a:endParaRPr kumimoji="1" lang="en-US" altLang="ja-JP" sz="2000" dirty="0" smtClean="0"/>
          </a:p>
          <a:p>
            <a:pPr algn="ctr"/>
            <a:r>
              <a:rPr lang="ja-JP" altLang="en-US" sz="2000" u="sng" dirty="0" smtClean="0"/>
              <a:t>例</a:t>
            </a:r>
            <a:r>
              <a:rPr lang="en-US" altLang="ja-JP" sz="2000" u="sng" dirty="0" smtClean="0"/>
              <a:t>G’</a:t>
            </a:r>
            <a:r>
              <a:rPr lang="ja-JP" altLang="en-US" sz="2000" u="sng" dirty="0" smtClean="0"/>
              <a:t>の結果に対してそれぞれの儲けと損失を設定したもの</a:t>
            </a:r>
            <a:r>
              <a:rPr lang="ja-JP" altLang="en-US" sz="2000" dirty="0" smtClean="0"/>
              <a:t>、となる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2991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(21/27)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171585" y="2264183"/>
            <a:ext cx="5907109" cy="360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ピンポイントな角度 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棒が９０</a:t>
            </a:r>
            <a:r>
              <a:rPr lang="en-US" altLang="ja-JP" sz="3200" dirty="0" smtClean="0"/>
              <a:t>°</a:t>
            </a:r>
            <a:r>
              <a:rPr lang="ja-JP" altLang="en-US" sz="3200" dirty="0" smtClean="0"/>
              <a:t>の方向に倒れる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</a:t>
            </a:r>
            <a:r>
              <a:rPr lang="ja-JP" altLang="en-US" sz="3200" u="sng" dirty="0" smtClean="0"/>
              <a:t>ほぼ０</a:t>
            </a:r>
            <a:r>
              <a:rPr lang="ja-JP" altLang="en-US" sz="3200" dirty="0" smtClean="0"/>
              <a:t>になる！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ピンポイントな角度を指定する賭けでは</a:t>
            </a:r>
            <a:endParaRPr kumimoji="1" lang="en-US" altLang="ja-JP" sz="3200" u="sng" dirty="0" smtClean="0"/>
          </a:p>
          <a:p>
            <a:pPr algn="ctr"/>
            <a:r>
              <a:rPr lang="ja-JP" altLang="en-US" sz="3200" u="sng" dirty="0" smtClean="0">
                <a:solidFill>
                  <a:srgbClr val="FF0000"/>
                </a:solidFill>
              </a:rPr>
              <a:t>賭けの平均は一定</a:t>
            </a:r>
            <a:endParaRPr lang="en-US" altLang="ja-JP" sz="3200" u="sng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例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: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賭け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E,F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のグラフ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82734" y="6130922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1262129" y="5512930"/>
            <a:ext cx="4485527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全て</a:t>
            </a:r>
            <a:endParaRPr kumimoji="1" lang="en-US" altLang="ja-JP" sz="2000" u="sng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77" y="1995491"/>
            <a:ext cx="5350003" cy="40125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(90°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単位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ja-JP" altLang="en-US" sz="2800" u="sng" dirty="0">
              <a:solidFill>
                <a:prstClr val="black"/>
              </a:solidFill>
            </a:endParaRPr>
          </a:p>
        </p:txBody>
      </p:sp>
      <p:sp>
        <p:nvSpPr>
          <p:cNvPr id="8" name="上矢印吹き出し 7"/>
          <p:cNvSpPr/>
          <p:nvPr/>
        </p:nvSpPr>
        <p:spPr>
          <a:xfrm>
            <a:off x="6546200" y="5267325"/>
            <a:ext cx="5141890" cy="153667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こちらなら確率を求められる！！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棒が０</a:t>
            </a:r>
            <a:r>
              <a:rPr lang="en-US" altLang="ja-JP" sz="2000" dirty="0" smtClean="0">
                <a:solidFill>
                  <a:prstClr val="black"/>
                </a:solidFill>
              </a:rPr>
              <a:t>°~</a:t>
            </a:r>
            <a:r>
              <a:rPr lang="ja-JP" altLang="en-US" sz="2000" dirty="0" smtClean="0">
                <a:solidFill>
                  <a:prstClr val="black"/>
                </a:solidFill>
              </a:rPr>
              <a:t>９０</a:t>
            </a:r>
            <a:r>
              <a:rPr lang="en-US" altLang="ja-JP" sz="2000" dirty="0" smtClean="0">
                <a:solidFill>
                  <a:prstClr val="black"/>
                </a:solidFill>
              </a:rPr>
              <a:t>°</a:t>
            </a:r>
            <a:r>
              <a:rPr lang="ja-JP" altLang="en-US" sz="2000" dirty="0" smtClean="0">
                <a:solidFill>
                  <a:prstClr val="black"/>
                </a:solidFill>
              </a:rPr>
              <a:t>の間に倒れる確率は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dirty="0" smtClean="0">
                <a:solidFill>
                  <a:prstClr val="black"/>
                </a:solidFill>
              </a:rPr>
              <a:t>およそ０．２５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8759" y="4560926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0.25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0114" y="2156841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55449" y="1756090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横軸</a:t>
            </a:r>
            <a:r>
              <a:rPr lang="en-US" altLang="ja-JP" dirty="0" smtClean="0"/>
              <a:t>:</a:t>
            </a:r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  <p:sp>
        <p:nvSpPr>
          <p:cNvPr id="18" name="円形吹き出し 17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全て</a:t>
            </a:r>
            <a:endParaRPr kumimoji="1" lang="en-US" altLang="ja-JP" sz="2000" u="sng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  <p:sp>
        <p:nvSpPr>
          <p:cNvPr id="19" name="円/楕円 18"/>
          <p:cNvSpPr/>
          <p:nvPr/>
        </p:nvSpPr>
        <p:spPr>
          <a:xfrm>
            <a:off x="1262129" y="5512930"/>
            <a:ext cx="4485527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77" y="1995491"/>
            <a:ext cx="5350003" cy="40125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23/27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(90°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単位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ja-JP" altLang="en-US" sz="2800" u="sng" dirty="0">
              <a:solidFill>
                <a:prstClr val="black"/>
              </a:solidFill>
            </a:endParaRPr>
          </a:p>
        </p:txBody>
      </p:sp>
      <p:sp>
        <p:nvSpPr>
          <p:cNvPr id="8" name="上矢印吹き出し 7"/>
          <p:cNvSpPr/>
          <p:nvPr/>
        </p:nvSpPr>
        <p:spPr>
          <a:xfrm>
            <a:off x="6546200" y="5267325"/>
            <a:ext cx="5141890" cy="153667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こちらなら確率を求められる！！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棒が０</a:t>
            </a:r>
            <a:r>
              <a:rPr lang="en-US" altLang="ja-JP" sz="2000" dirty="0" smtClean="0">
                <a:solidFill>
                  <a:prstClr val="black"/>
                </a:solidFill>
              </a:rPr>
              <a:t>°~</a:t>
            </a:r>
            <a:r>
              <a:rPr lang="ja-JP" altLang="en-US" sz="2000" dirty="0" smtClean="0">
                <a:solidFill>
                  <a:prstClr val="black"/>
                </a:solidFill>
              </a:rPr>
              <a:t>９０</a:t>
            </a:r>
            <a:r>
              <a:rPr lang="en-US" altLang="ja-JP" sz="2000" dirty="0" smtClean="0">
                <a:solidFill>
                  <a:prstClr val="black"/>
                </a:solidFill>
              </a:rPr>
              <a:t>°</a:t>
            </a:r>
            <a:r>
              <a:rPr lang="ja-JP" altLang="en-US" sz="2000" dirty="0" smtClean="0">
                <a:solidFill>
                  <a:prstClr val="black"/>
                </a:solidFill>
              </a:rPr>
              <a:t>の間に倒れる確率は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dirty="0" smtClean="0">
                <a:solidFill>
                  <a:prstClr val="black"/>
                </a:solidFill>
              </a:rPr>
              <a:t>およそ０．２５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8759" y="4560926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5B9BD5"/>
                </a:solidFill>
              </a:rPr>
              <a:t>0.25</a:t>
            </a:r>
            <a:endParaRPr lang="ja-JP" altLang="en-US" dirty="0">
              <a:solidFill>
                <a:srgbClr val="5B9BD5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確率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0114" y="2156841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確率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棒の倒れた角度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:°)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55449" y="1756090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棒の倒れた角度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:°)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8" name="円形吹き出し 17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全て</a:t>
            </a:r>
            <a:endParaRPr lang="en-US" altLang="ja-JP" sz="2000" u="sng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確率</a:t>
            </a:r>
            <a:r>
              <a:rPr lang="en-US" altLang="ja-JP" u="sng" dirty="0" smtClean="0">
                <a:solidFill>
                  <a:prstClr val="black"/>
                </a:solidFill>
              </a:rPr>
              <a:t>(</a:t>
            </a:r>
            <a:r>
              <a:rPr lang="ja-JP" altLang="en-US" u="sng" dirty="0" smtClean="0">
                <a:solidFill>
                  <a:prstClr val="black"/>
                </a:solidFill>
              </a:rPr>
              <a:t>ほぼ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000" u="sng" dirty="0" smtClean="0">
                <a:solidFill>
                  <a:prstClr val="black"/>
                </a:solidFill>
              </a:rPr>
              <a:t>０</a:t>
            </a:r>
            <a:endParaRPr lang="ja-JP" altLang="en-US" sz="2000" u="sng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262129" y="5512930"/>
            <a:ext cx="4485527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1509486" y="3599176"/>
            <a:ext cx="4886243" cy="2817188"/>
          </a:xfrm>
          <a:prstGeom prst="wedgeRoundRectCallout">
            <a:avLst>
              <a:gd name="adj1" fmla="val 54913"/>
              <a:gd name="adj2" fmla="val 3622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u="sng" dirty="0">
                <a:solidFill>
                  <a:prstClr val="black"/>
                </a:solidFill>
              </a:rPr>
              <a:t>確率を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求められる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u="sng" dirty="0" smtClean="0">
                <a:solidFill>
                  <a:prstClr val="black"/>
                </a:solidFill>
              </a:rPr>
              <a:t>→範囲に対して賭け金を設定すれば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u="sng" dirty="0" smtClean="0">
                <a:solidFill>
                  <a:srgbClr val="FF0000"/>
                </a:solidFill>
              </a:rPr>
              <a:t>儲けの平均は変動する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pPr lvl="0" algn="ctr"/>
            <a:r>
              <a:rPr lang="en-US" altLang="ja-JP" sz="28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: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G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のグラフ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en-US" altLang="ja-JP" sz="28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続き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では、離散のときはこの手法は使わないのか？→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371" y="2299650"/>
            <a:ext cx="11437258" cy="251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9937" y="5019772"/>
            <a:ext cx="7912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6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3600" u="sng" dirty="0" smtClean="0">
                <a:solidFill>
                  <a:prstClr val="black"/>
                </a:solidFill>
              </a:rPr>
              <a:t>H</a:t>
            </a:r>
            <a:r>
              <a:rPr lang="en-US" altLang="ja-JP" sz="3600" dirty="0" smtClean="0">
                <a:solidFill>
                  <a:prstClr val="black"/>
                </a:solidFill>
              </a:rPr>
              <a:t>:</a:t>
            </a:r>
            <a:r>
              <a:rPr lang="ja-JP" altLang="en-US" sz="3600" dirty="0" smtClean="0">
                <a:solidFill>
                  <a:prstClr val="black"/>
                </a:solidFill>
              </a:rPr>
              <a:t>コインを</a:t>
            </a:r>
            <a:r>
              <a:rPr lang="ja-JP" altLang="en-US" sz="3600" dirty="0" smtClean="0">
                <a:solidFill>
                  <a:prstClr val="black"/>
                </a:solidFill>
              </a:rPr>
              <a:t>１００回</a:t>
            </a:r>
            <a:r>
              <a:rPr lang="ja-JP" altLang="en-US" sz="3600" dirty="0">
                <a:solidFill>
                  <a:prstClr val="black"/>
                </a:solidFill>
              </a:rPr>
              <a:t>投げた時</a:t>
            </a:r>
            <a:r>
              <a:rPr lang="ja-JP" altLang="en-US" sz="3600" dirty="0" smtClean="0">
                <a:solidFill>
                  <a:prstClr val="black"/>
                </a:solidFill>
              </a:rPr>
              <a:t>の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600" dirty="0" smtClean="0">
                <a:solidFill>
                  <a:prstClr val="black"/>
                </a:solidFill>
              </a:rPr>
              <a:t>表が出た回数の合計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 smtClean="0">
                <a:solidFill>
                  <a:prstClr val="black"/>
                </a:solidFill>
              </a:rPr>
              <a:t>(</a:t>
            </a:r>
            <a:r>
              <a:rPr lang="ja-JP" altLang="en-US" sz="2800" dirty="0" smtClean="0">
                <a:solidFill>
                  <a:prstClr val="black"/>
                </a:solidFill>
              </a:rPr>
              <a:t>実験は次スライドにて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095999" y="2897746"/>
            <a:ext cx="5649533" cy="16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ピンポイントな回数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コイン</a:t>
            </a:r>
            <a:r>
              <a:rPr lang="ja-JP" altLang="en-US" sz="3200" dirty="0" smtClean="0"/>
              <a:t>が１回</a:t>
            </a:r>
            <a:r>
              <a:rPr lang="ja-JP" altLang="en-US" sz="3200" dirty="0" smtClean="0"/>
              <a:t>だけ表になる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</a:t>
            </a:r>
            <a:r>
              <a:rPr lang="ja-JP" altLang="en-US" sz="3200" u="sng" dirty="0" smtClean="0"/>
              <a:t>ほぼ０</a:t>
            </a:r>
            <a:r>
              <a:rPr lang="ja-JP" altLang="en-US" sz="3200" dirty="0" smtClean="0"/>
              <a:t>になる！</a:t>
            </a:r>
            <a:endParaRPr kumimoji="1"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7427" y="5060203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1332000" y="5540315"/>
            <a:ext cx="1276164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636000" y="5512930"/>
            <a:ext cx="1272726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/>
          <p:cNvSpPr/>
          <p:nvPr/>
        </p:nvSpPr>
        <p:spPr>
          <a:xfrm>
            <a:off x="1487509" y="4273826"/>
            <a:ext cx="2426765" cy="829951"/>
          </a:xfrm>
          <a:prstGeom prst="wedgeEllipseCallout">
            <a:avLst>
              <a:gd name="adj1" fmla="val -14884"/>
              <a:gd name="adj2" fmla="val 1073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この</a:t>
            </a:r>
            <a:r>
              <a:rPr lang="ja-JP" altLang="en-US" sz="2000" dirty="0"/>
              <a:t>辺</a:t>
            </a:r>
            <a:r>
              <a:rPr lang="ja-JP" altLang="en-US" sz="2000" dirty="0" smtClean="0"/>
              <a:t>りは</a:t>
            </a:r>
            <a:endParaRPr lang="en-US" altLang="ja-JP" sz="2000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0890" y="5902082"/>
            <a:ext cx="35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コインが表になった回数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34" y="1378922"/>
            <a:ext cx="5577641" cy="418323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区分け</a:t>
            </a:r>
            <a:r>
              <a:rPr kumimoji="1" lang="en-US" altLang="ja-JP" sz="2800" u="sng" dirty="0" smtClean="0"/>
              <a:t>(</a:t>
            </a:r>
            <a:r>
              <a:rPr kumimoji="1" lang="en-US" altLang="ja-JP" sz="2800" u="sng" dirty="0" smtClean="0"/>
              <a:t>20</a:t>
            </a:r>
            <a:r>
              <a:rPr lang="ja-JP" altLang="en-US" sz="2800" u="sng" dirty="0" smtClean="0"/>
              <a:t>回単位</a:t>
            </a:r>
            <a:r>
              <a:rPr kumimoji="1" lang="en-US" altLang="ja-JP" sz="2800" u="sng" dirty="0" smtClean="0"/>
              <a:t>)</a:t>
            </a:r>
            <a:endParaRPr kumimoji="1" lang="ja-JP" altLang="en-US" sz="2800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0890" y="5902082"/>
            <a:ext cx="35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コインが表になった回数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59147" y="1585608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30491" y="5412220"/>
            <a:ext cx="352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コイン</a:t>
            </a:r>
            <a:r>
              <a:rPr lang="ja-JP" altLang="en-US" dirty="0" smtClean="0"/>
              <a:t>が表になった</a:t>
            </a:r>
            <a:r>
              <a:rPr lang="ja-JP" altLang="en-US" dirty="0" smtClean="0"/>
              <a:t>回数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上矢印吹き出し 15"/>
          <p:cNvSpPr/>
          <p:nvPr/>
        </p:nvSpPr>
        <p:spPr>
          <a:xfrm>
            <a:off x="6065533" y="5197008"/>
            <a:ext cx="5141890" cy="153667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こちらなら確率を求められる！！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コインが４０</a:t>
            </a:r>
            <a:r>
              <a:rPr lang="en-US" altLang="ja-JP" sz="2000" dirty="0" smtClean="0">
                <a:solidFill>
                  <a:prstClr val="black"/>
                </a:solidFill>
              </a:rPr>
              <a:t>~</a:t>
            </a:r>
            <a:r>
              <a:rPr lang="ja-JP" altLang="en-US" sz="2000" dirty="0" smtClean="0">
                <a:solidFill>
                  <a:prstClr val="black"/>
                </a:solidFill>
              </a:rPr>
              <a:t>６０回表になる確率は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dirty="0" smtClean="0">
                <a:solidFill>
                  <a:prstClr val="black"/>
                </a:solidFill>
              </a:rPr>
              <a:t>およそ</a:t>
            </a:r>
            <a:r>
              <a:rPr lang="ja-JP" altLang="en-US" sz="2000" dirty="0" smtClean="0">
                <a:solidFill>
                  <a:prstClr val="black"/>
                </a:solidFill>
              </a:rPr>
              <a:t>０．９５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20" name="円形吹き出し 19"/>
          <p:cNvSpPr/>
          <p:nvPr/>
        </p:nvSpPr>
        <p:spPr>
          <a:xfrm>
            <a:off x="1487509" y="4273826"/>
            <a:ext cx="2426765" cy="829951"/>
          </a:xfrm>
          <a:prstGeom prst="wedgeEllipseCallout">
            <a:avLst>
              <a:gd name="adj1" fmla="val -14884"/>
              <a:gd name="adj2" fmla="val 1073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332000" y="5540315"/>
            <a:ext cx="1276164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636000" y="5512930"/>
            <a:ext cx="1272726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形吹き出し 16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この</a:t>
            </a:r>
            <a:r>
              <a:rPr lang="ja-JP" altLang="en-US" sz="2000" dirty="0"/>
              <a:t>辺</a:t>
            </a:r>
            <a:r>
              <a:rPr lang="ja-JP" altLang="en-US" sz="2000" dirty="0" smtClean="0"/>
              <a:t>りは</a:t>
            </a:r>
            <a:endParaRPr lang="en-US" altLang="ja-JP" sz="2000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6507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(27/27)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10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1/18)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en-US" altLang="ja-JP" sz="4000" u="sng" dirty="0" smtClean="0"/>
                  <a:t>(</a:t>
                </a:r>
                <a:r>
                  <a:rPr kumimoji="1" lang="ja-JP" altLang="en-US" sz="4000" u="sng" dirty="0" smtClean="0"/>
                  <a:t>再掲</a:t>
                </a:r>
                <a:r>
                  <a:rPr kumimoji="1" lang="en-US" altLang="ja-JP" sz="4000" u="sng" dirty="0" smtClean="0"/>
                  <a:t>)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ja-JP" altLang="en-US" sz="2800" dirty="0" smtClean="0"/>
                  <a:t>このとき、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コイン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の結果それぞれの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確率は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endParaRPr lang="en-US" altLang="ja-JP" sz="2800" u="sng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blipFill rotWithShape="0">
                <a:blip r:embed="rId3"/>
                <a:stretch>
                  <a:fillRect l="-1659" t="-5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2" y="4006402"/>
            <a:ext cx="413954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確認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この例の場合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と、</a:t>
                </a:r>
                <a:r>
                  <a:rPr lang="ja-JP" altLang="en-US" u="sng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コインの表になった枚数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err="1" smtClean="0"/>
                  <a:t>がど</a:t>
                </a:r>
                <a:r>
                  <a:rPr lang="ja-JP" altLang="en-US" u="sng" dirty="0" smtClean="0"/>
                  <a:t>うなるか</a:t>
                </a:r>
                <a:r>
                  <a:rPr lang="ja-JP" altLang="en-US" dirty="0" smtClean="0"/>
                  <a:t>についての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u="sng" dirty="0"/>
                  <a:t>確率</a:t>
                </a:r>
                <a:r>
                  <a:rPr kumimoji="1" lang="ja-JP" altLang="en-US" u="sng" dirty="0" smtClean="0"/>
                  <a:t>が求められる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特に、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 で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 smtClean="0"/>
                  <a:t>が特定の条件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/>
                  <a:t>前述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を満たす</a:t>
                </a:r>
                <a:r>
                  <a:rPr kumimoji="1" lang="ja-JP" altLang="en-US" sz="2400" dirty="0" smtClean="0"/>
                  <a:t>なら確率質量関数</a:t>
                </a:r>
                <a:r>
                  <a:rPr kumimoji="1" lang="en-US" altLang="ja-JP" sz="2400" dirty="0" smtClean="0"/>
                  <a:t>)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</a:t>
            </a:r>
            <a:r>
              <a:rPr lang="en-US" altLang="ja-JP" dirty="0" smtClean="0"/>
              <a:t>2/18)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3/18)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を全て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回投げた結果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以下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4/18)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6483711" cy="4224375"/>
            <a:chOff x="5511157" y="2424090"/>
            <a:chExt cx="6483711" cy="422437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509245" y="6279133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5/18)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lang="ja-JP" altLang="en-US" dirty="0"/>
              <a:t>コイン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回投げた場合の、表が出る回数それぞれの確率を見てみる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I)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表の出る回数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1268000" y="2947157"/>
            <a:ext cx="1796918" cy="3275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557112" y="4777040"/>
            <a:ext cx="842760" cy="15127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>
            <a:off x="3073923" y="4617711"/>
            <a:ext cx="4483190" cy="1694189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左</a:t>
            </a:r>
            <a:r>
              <a:rPr lang="ja-JP" altLang="en-US" dirty="0" smtClean="0">
                <a:solidFill>
                  <a:schemeClr val="accent1"/>
                </a:solidFill>
              </a:rPr>
              <a:t>図青部分の</a:t>
            </a:r>
            <a:r>
              <a:rPr lang="ja-JP" altLang="en-US" u="sng" dirty="0" smtClean="0">
                <a:solidFill>
                  <a:schemeClr val="accent1"/>
                </a:solidFill>
              </a:rPr>
              <a:t>面積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右図青部分の</a:t>
            </a:r>
            <a:r>
              <a:rPr lang="ja-JP" altLang="en-US" u="sng" dirty="0">
                <a:solidFill>
                  <a:schemeClr val="accent1"/>
                </a:solidFill>
              </a:rPr>
              <a:t>高</a:t>
            </a:r>
            <a:r>
              <a:rPr lang="ja-JP" altLang="en-US" u="sng" dirty="0" smtClean="0">
                <a:solidFill>
                  <a:schemeClr val="accent1"/>
                </a:solidFill>
              </a:rPr>
              <a:t>さ</a:t>
            </a:r>
            <a:r>
              <a:rPr kumimoji="1" lang="ja-JP" altLang="en-US" dirty="0" smtClean="0"/>
              <a:t>は同じ！！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どちらも</a:t>
            </a:r>
            <a:r>
              <a:rPr kumimoji="1" lang="ja-JP" altLang="en-US" u="sng" dirty="0" smtClean="0"/>
              <a:t>およそ</a:t>
            </a:r>
            <a:r>
              <a:rPr kumimoji="1" lang="en-US" altLang="ja-JP" u="sng" dirty="0" smtClean="0"/>
              <a:t>0.4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角丸四角形吹き出し 41"/>
              <p:cNvSpPr/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dirty="0">
                    <a:solidFill>
                      <a:prstClr val="black"/>
                    </a:solidFill>
                  </a:rPr>
                  <a:t>このヒストグラムでは、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実数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ja-JP" altLang="en-US" dirty="0" smtClean="0">
                    <a:solidFill>
                      <a:srgbClr val="FF0000"/>
                    </a:solidFill>
                  </a:rPr>
                  <a:t>累積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以下の確率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ja-JP" dirty="0" smtClean="0">
                    <a:solidFill>
                      <a:srgbClr val="FF0000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面積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の合計</a:t>
                </a:r>
              </a:p>
            </p:txBody>
          </p:sp>
        </mc:Choice>
        <mc:Fallback xmlns="">
          <p:sp>
            <p:nvSpPr>
              <p:cNvPr id="42" name="角丸四角形吹き出し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blipFill rotWithShape="0">
                <a:blip r:embed="rId4"/>
                <a:stretch>
                  <a:fillRect t="-31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57258" y="5987651"/>
            <a:ext cx="285920" cy="1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058628" y="5564530"/>
            <a:ext cx="2772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1277" y="4617711"/>
            <a:ext cx="277200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43925" y="3355503"/>
            <a:ext cx="277200" cy="275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31962" y="5032573"/>
            <a:ext cx="10800" cy="11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/>
          <p:cNvCxnSpPr>
            <a:stCxn id="20" idx="0"/>
          </p:cNvCxnSpPr>
          <p:nvPr/>
        </p:nvCxnSpPr>
        <p:spPr>
          <a:xfrm flipH="1">
            <a:off x="7778917" y="5032573"/>
            <a:ext cx="258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7778915" y="6142494"/>
            <a:ext cx="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7916867" y="5032573"/>
            <a:ext cx="1" cy="110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>
            <a:spLocks noChangeAspect="1"/>
          </p:cNvSpPr>
          <p:nvPr/>
        </p:nvSpPr>
        <p:spPr>
          <a:xfrm>
            <a:off x="2628477" y="611645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7884495" y="6163777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4551903" y="3099736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885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5842642" cy="4053571"/>
            <a:chOff x="5511157" y="2424090"/>
            <a:chExt cx="5842642" cy="405357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9" y="2424090"/>
              <a:ext cx="5404760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6/18)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さら</a:t>
            </a:r>
            <a:r>
              <a:rPr lang="ja-JP" altLang="en-US" dirty="0"/>
              <a:t>に</a:t>
            </a:r>
            <a:r>
              <a:rPr kumimoji="1" lang="en-US" altLang="ja-JP" dirty="0" smtClean="0"/>
              <a:t>…</a:t>
            </a:r>
            <a:r>
              <a:rPr lang="ja-JP" altLang="en-US" dirty="0"/>
              <a:t>先</a:t>
            </a:r>
            <a:r>
              <a:rPr lang="ja-JP" altLang="en-US" dirty="0" smtClean="0"/>
              <a:t>ほどの棒を一回無作為に倒す実験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G’: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の場合は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棒</a:t>
            </a:r>
            <a:r>
              <a:rPr lang="ja-JP" altLang="en-US" dirty="0" smtClean="0"/>
              <a:t>の倒れる角度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lang="en-US" altLang="ja-JP" dirty="0"/>
              <a:t>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/>
          </p:cNvSpPr>
          <p:nvPr/>
        </p:nvSpPr>
        <p:spPr>
          <a:xfrm rot="10800000" flipV="1">
            <a:off x="639858" y="5891313"/>
            <a:ext cx="4650243" cy="3957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>
            <a:spLocks/>
          </p:cNvSpPr>
          <p:nvPr/>
        </p:nvSpPr>
        <p:spPr>
          <a:xfrm rot="19413460">
            <a:off x="5565290" y="3462197"/>
            <a:ext cx="6243502" cy="17850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71017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棒</a:t>
            </a:r>
            <a:r>
              <a:rPr lang="ja-JP" altLang="en-US" dirty="0" smtClean="0"/>
              <a:t>の倒れる角度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lang="en-US" altLang="ja-JP" dirty="0"/>
              <a:t>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円形吹き出し 29"/>
              <p:cNvSpPr/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円形吹き出し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矢印 30"/>
          <p:cNvSpPr/>
          <p:nvPr/>
        </p:nvSpPr>
        <p:spPr>
          <a:xfrm>
            <a:off x="4551903" y="3099736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1042768" y="4436812"/>
            <a:ext cx="1922211" cy="955248"/>
          </a:xfrm>
          <a:prstGeom prst="wedgeRoundRectCallout">
            <a:avLst>
              <a:gd name="adj1" fmla="val 55887"/>
              <a:gd name="adj2" fmla="val 109169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u="sng" dirty="0">
                <a:solidFill>
                  <a:schemeClr val="tx1"/>
                </a:solidFill>
              </a:rPr>
              <a:t>確率</a:t>
            </a:r>
            <a:r>
              <a:rPr lang="ja-JP" altLang="en-US" sz="2400" u="sng" dirty="0" smtClean="0">
                <a:solidFill>
                  <a:schemeClr val="tx1"/>
                </a:solidFill>
              </a:rPr>
              <a:t>は</a:t>
            </a:r>
            <a:endParaRPr lang="en-US" altLang="ja-JP" sz="2400" u="sng" dirty="0" smtClean="0">
              <a:solidFill>
                <a:schemeClr val="tx1"/>
              </a:solidFill>
            </a:endParaRPr>
          </a:p>
          <a:p>
            <a:pPr lvl="0" algn="ctr"/>
            <a:r>
              <a:rPr lang="ja-JP" altLang="en-US" sz="2400" u="sng" dirty="0" smtClean="0">
                <a:solidFill>
                  <a:srgbClr val="FF0000"/>
                </a:solidFill>
              </a:rPr>
              <a:t>いずれも０</a:t>
            </a:r>
            <a:endParaRPr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5842642" cy="4053571"/>
            <a:chOff x="5511157" y="2424090"/>
            <a:chExt cx="5842642" cy="405357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9" y="2424090"/>
              <a:ext cx="5404760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7/18)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さら</a:t>
            </a:r>
            <a:r>
              <a:rPr lang="ja-JP" altLang="en-US" dirty="0"/>
              <a:t>に</a:t>
            </a:r>
            <a:r>
              <a:rPr kumimoji="1" lang="en-US" altLang="ja-JP" dirty="0" smtClean="0"/>
              <a:t>…</a:t>
            </a:r>
            <a:r>
              <a:rPr lang="ja-JP" altLang="en-US" dirty="0"/>
              <a:t>先</a:t>
            </a:r>
            <a:r>
              <a:rPr lang="ja-JP" altLang="en-US" dirty="0" smtClean="0"/>
              <a:t>ほどの棒を一回無作為に倒す実験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/>
              <a:t>G</a:t>
            </a:r>
            <a:r>
              <a:rPr lang="en-US" altLang="ja-JP" dirty="0" smtClean="0"/>
              <a:t>’: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の場合は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確率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棒</a:t>
            </a:r>
            <a:r>
              <a:rPr lang="ja-JP" altLang="en-US" dirty="0" smtClean="0">
                <a:solidFill>
                  <a:prstClr val="black"/>
                </a:solidFill>
              </a:rPr>
              <a:t>の倒れる角度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en-US" altLang="ja-JP" dirty="0">
                <a:solidFill>
                  <a:prstClr val="black"/>
                </a:solidFill>
              </a:rPr>
              <a:t>°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>
            <a:spLocks/>
          </p:cNvSpPr>
          <p:nvPr/>
        </p:nvSpPr>
        <p:spPr>
          <a:xfrm rot="10800000" flipV="1">
            <a:off x="639858" y="5891313"/>
            <a:ext cx="4650243" cy="3957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>
            <a:spLocks/>
          </p:cNvSpPr>
          <p:nvPr/>
        </p:nvSpPr>
        <p:spPr>
          <a:xfrm rot="19413460">
            <a:off x="5565290" y="3462197"/>
            <a:ext cx="6243502" cy="17850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71017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棒</a:t>
            </a:r>
            <a:r>
              <a:rPr lang="ja-JP" altLang="en-US" dirty="0" smtClean="0">
                <a:solidFill>
                  <a:prstClr val="black"/>
                </a:solidFill>
              </a:rPr>
              <a:t>の倒れる角度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en-US" altLang="ja-JP" dirty="0">
                <a:solidFill>
                  <a:prstClr val="black"/>
                </a:solidFill>
              </a:rPr>
              <a:t>°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795368" y="4350364"/>
            <a:ext cx="10495" cy="179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503194" y="4350364"/>
            <a:ext cx="2302669" cy="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7665677" y="5241131"/>
            <a:ext cx="0" cy="90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6503194" y="5241131"/>
            <a:ext cx="116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右矢印吹き出し 10"/>
              <p:cNvSpPr/>
              <p:nvPr/>
            </p:nvSpPr>
            <p:spPr>
              <a:xfrm>
                <a:off x="608648" y="2253286"/>
                <a:ext cx="5512635" cy="4224375"/>
              </a:xfrm>
              <a:prstGeom prst="rightArrowCallout">
                <a:avLst>
                  <a:gd name="adj1" fmla="val 14548"/>
                  <a:gd name="adj2" fmla="val 25000"/>
                  <a:gd name="adj3" fmla="val 9882"/>
                  <a:gd name="adj4" fmla="val 88763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600" u="sng" dirty="0" smtClean="0"/>
                  <a:t>こちら</a:t>
                </a:r>
                <a:r>
                  <a:rPr lang="en-US" altLang="ja-JP" sz="2400" u="sng" dirty="0" smtClean="0"/>
                  <a:t>(=</a:t>
                </a:r>
                <a:r>
                  <a:rPr lang="ja-JP" altLang="en-US" sz="2400" u="sng" dirty="0" smtClean="0">
                    <a:solidFill>
                      <a:srgbClr val="FF0000"/>
                    </a:solidFill>
                  </a:rPr>
                  <a:t>累積分布関数</a:t>
                </a:r>
                <a:r>
                  <a:rPr lang="en-US" altLang="ja-JP" sz="2400" u="sng" dirty="0" smtClean="0"/>
                  <a:t>)</a:t>
                </a:r>
                <a:r>
                  <a:rPr lang="ja-JP" altLang="en-US" sz="3600" u="sng" dirty="0" smtClean="0"/>
                  <a:t>ならば</a:t>
                </a:r>
                <a:endParaRPr lang="en-US" altLang="ja-JP" sz="3600" u="sng" dirty="0" smtClean="0"/>
              </a:p>
              <a:p>
                <a:pPr algn="ctr"/>
                <a:r>
                  <a:rPr lang="ja-JP" altLang="en-US" sz="3600" u="sng" dirty="0" smtClean="0"/>
                  <a:t>確率が求められる！！</a:t>
                </a:r>
                <a:endParaRPr lang="en-US" altLang="ja-JP" sz="3600" u="sng" dirty="0" smtClean="0"/>
              </a:p>
              <a:p>
                <a:pPr algn="ctr"/>
                <a:r>
                  <a:rPr kumimoji="1" lang="en-US" altLang="ja-JP" sz="3600" dirty="0" smtClean="0"/>
                  <a:t>(</a:t>
                </a:r>
                <a:r>
                  <a:rPr kumimoji="1" lang="ja-JP" altLang="en-US" sz="3600" dirty="0" smtClean="0"/>
                  <a:t>例</a:t>
                </a:r>
                <a:r>
                  <a:rPr kumimoji="1" lang="en-US" altLang="ja-JP" sz="3600" dirty="0" smtClean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=0.25,</m:t>
                    </m:r>
                  </m:oMath>
                </a14:m>
                <a:endParaRPr kumimoji="1"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en-US" altLang="ja-JP" sz="36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右矢印吹き出し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8" y="2253286"/>
                <a:ext cx="5512635" cy="4224375"/>
              </a:xfrm>
              <a:prstGeom prst="rightArrowCallout">
                <a:avLst>
                  <a:gd name="adj1" fmla="val 14548"/>
                  <a:gd name="adj2" fmla="val 25000"/>
                  <a:gd name="adj3" fmla="val 9882"/>
                  <a:gd name="adj4" fmla="val 88763"/>
                </a:avLst>
              </a:prstGeom>
              <a:blipFill rotWithShape="0">
                <a:blip r:embed="rId5"/>
                <a:stretch>
                  <a:fillRect l="-16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5996758" y="4180807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921461" y="5046264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0.25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86897" y="6329291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16588" y="6331209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180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60926" y="2781838"/>
            <a:ext cx="5575480" cy="838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意味：累積分布関数は右肩上がり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単調増加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5986" y="5204518"/>
            <a:ext cx="6480957" cy="133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</a:rPr>
              <a:t>Point:</a:t>
            </a:r>
            <a:r>
              <a:rPr lang="ja-JP" altLang="en-US" sz="2400" dirty="0">
                <a:solidFill>
                  <a:prstClr val="black"/>
                </a:solidFill>
              </a:rPr>
              <a:t>累積分布関数の中の数字</a:t>
            </a:r>
            <a:r>
              <a:rPr lang="ja-JP" altLang="en-US" sz="2400" dirty="0" smtClean="0">
                <a:solidFill>
                  <a:prstClr val="black"/>
                </a:solidFill>
              </a:rPr>
              <a:t>が大きく</a:t>
            </a:r>
            <a:r>
              <a:rPr lang="ja-JP" altLang="en-US" sz="2400" dirty="0">
                <a:solidFill>
                  <a:prstClr val="black"/>
                </a:solidFill>
              </a:rPr>
              <a:t>なるほど、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r>
              <a:rPr lang="ja-JP" altLang="en-US" sz="2400" u="sng" dirty="0" smtClean="0">
                <a:solidFill>
                  <a:prstClr val="black"/>
                </a:solidFill>
              </a:rPr>
              <a:t>条件</a:t>
            </a:r>
            <a:r>
              <a:rPr lang="ja-JP" altLang="en-US" sz="2400" u="sng" dirty="0">
                <a:solidFill>
                  <a:prstClr val="black"/>
                </a:solidFill>
              </a:rPr>
              <a:t>が緩く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なる</a:t>
            </a:r>
            <a:endParaRPr lang="en-US" altLang="ja-JP" sz="2400" u="sng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→</a:t>
            </a:r>
            <a:r>
              <a:rPr lang="ja-JP" altLang="en-US" sz="2400" u="sng" dirty="0">
                <a:solidFill>
                  <a:prstClr val="black"/>
                </a:solidFill>
              </a:rPr>
              <a:t>累積分布関数の値は大きくなっていく</a:t>
            </a:r>
            <a:r>
              <a:rPr lang="ja-JP" altLang="en-US" sz="2400" dirty="0">
                <a:solidFill>
                  <a:prstClr val="black"/>
                </a:solidFill>
              </a:rPr>
              <a:t>！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237612" y="1728998"/>
            <a:ext cx="5868402" cy="4637348"/>
            <a:chOff x="6237612" y="1728998"/>
            <a:chExt cx="5868402" cy="4637348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5" name="テキスト ボックス 14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17" name="右矢印 16"/>
            <p:cNvSpPr/>
            <p:nvPr/>
          </p:nvSpPr>
          <p:spPr>
            <a:xfrm rot="18532424">
              <a:off x="9064751" y="3620997"/>
              <a:ext cx="2039818" cy="107136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増加！！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例</a:t>
              </a:r>
              <a:r>
                <a:rPr kumimoji="1" lang="en-US" altLang="ja-JP" dirty="0" smtClean="0"/>
                <a:t>I</a:t>
              </a:r>
              <a:r>
                <a:rPr kumimoji="1" lang="ja-JP" altLang="en-US" dirty="0" smtClean="0"/>
                <a:t>の累積分布関数のグラフ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</a:t>
            </a:r>
            <a:r>
              <a:rPr kumimoji="1" lang="ja-JP" altLang="en-US" u="sng" dirty="0" smtClean="0"/>
              <a:t>２：</a:t>
            </a:r>
            <a:endParaRPr lang="en-US" altLang="ja-JP" u="sng" dirty="0"/>
          </a:p>
          <a:p>
            <a:r>
              <a:rPr lang="ja-JP" altLang="en-US" u="sng" dirty="0"/>
              <a:t>性質その３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9/18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982802" y="1544249"/>
            <a:ext cx="8367582" cy="5158173"/>
            <a:chOff x="5795681" y="2424090"/>
            <a:chExt cx="6397060" cy="422337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149" y="2424090"/>
              <a:ext cx="5046539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795681" y="2515776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707118" y="6345062"/>
              <a:ext cx="2485623" cy="30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表の出る回数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円/楕円 10"/>
          <p:cNvSpPr/>
          <p:nvPr/>
        </p:nvSpPr>
        <p:spPr>
          <a:xfrm>
            <a:off x="7592461" y="1909185"/>
            <a:ext cx="1013279" cy="978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623466" y="5644915"/>
            <a:ext cx="1040924" cy="10008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65904" y="2812244"/>
            <a:ext cx="4925936" cy="3341450"/>
          </a:xfrm>
          <a:prstGeom prst="wedgeEllipseCallout">
            <a:avLst>
              <a:gd name="adj1" fmla="val 100424"/>
              <a:gd name="adj2" fmla="val -56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表の出る回数を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</a:rPr>
              <a:t>累積分布関数</a:t>
            </a:r>
            <a:r>
              <a:rPr lang="ja-JP" altLang="en-US" sz="2400" dirty="0" smtClean="0">
                <a:solidFill>
                  <a:prstClr val="black"/>
                </a:solidFill>
              </a:rPr>
              <a:t>＝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表の回数がそれ以下になる確率は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1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に向かう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性質その２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特に、表が</a:t>
            </a:r>
            <a:r>
              <a:rPr lang="en-US" altLang="ja-JP" sz="2400" dirty="0" smtClean="0">
                <a:solidFill>
                  <a:srgbClr val="FF0000"/>
                </a:solidFill>
              </a:rPr>
              <a:t>10</a:t>
            </a:r>
            <a:r>
              <a:rPr lang="ja-JP" altLang="en-US" sz="2400" dirty="0" smtClean="0">
                <a:solidFill>
                  <a:srgbClr val="FF0000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rgbClr val="FF0000"/>
                </a:solidFill>
              </a:rPr>
              <a:t>1)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円形吹き出し 47"/>
          <p:cNvSpPr/>
          <p:nvPr/>
        </p:nvSpPr>
        <p:spPr>
          <a:xfrm>
            <a:off x="7191583" y="2378270"/>
            <a:ext cx="4934513" cy="3143600"/>
          </a:xfrm>
          <a:prstGeom prst="wedgeEllipseCallout">
            <a:avLst>
              <a:gd name="adj1" fmla="val -107061"/>
              <a:gd name="adj2" fmla="val 71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</a:t>
            </a:r>
            <a:r>
              <a:rPr lang="ja-JP" altLang="en-US" sz="2400" dirty="0" smtClean="0">
                <a:solidFill>
                  <a:prstClr val="black"/>
                </a:solidFill>
              </a:rPr>
              <a:t>出る回数を</a:t>
            </a:r>
            <a:r>
              <a:rPr lang="ja-JP" altLang="en-US" sz="2400" u="sng" dirty="0">
                <a:solidFill>
                  <a:schemeClr val="accent1"/>
                </a:solidFill>
              </a:rPr>
              <a:t>減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らす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schemeClr val="accent1"/>
                </a:solidFill>
              </a:rPr>
              <a:t>累積分布関数</a:t>
            </a:r>
            <a:r>
              <a:rPr lang="ja-JP" altLang="en-US" sz="2400" dirty="0">
                <a:solidFill>
                  <a:prstClr val="black"/>
                </a:solidFill>
              </a:rPr>
              <a:t>＝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表の回数がそれ以下になる確率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r>
              <a:rPr lang="en-US" altLang="ja-JP" sz="2400" u="sng" dirty="0">
                <a:solidFill>
                  <a:schemeClr val="accent1"/>
                </a:solidFill>
              </a:rPr>
              <a:t>0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に</a:t>
            </a:r>
            <a:r>
              <a:rPr lang="ja-JP" altLang="en-US" sz="2400" u="sng" dirty="0">
                <a:solidFill>
                  <a:schemeClr val="accent1"/>
                </a:solidFill>
              </a:rPr>
              <a:t>向かう</a:t>
            </a:r>
            <a:endParaRPr lang="en-US" altLang="ja-JP" sz="2400" u="sng" dirty="0">
              <a:solidFill>
                <a:schemeClr val="accent1"/>
              </a:solidFill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ja-JP" altLang="en-US" sz="2400" u="sng" dirty="0">
                <a:solidFill>
                  <a:prstClr val="black"/>
                </a:solidFill>
              </a:rPr>
              <a:t>性質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その３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特に、表が</a:t>
            </a:r>
            <a:r>
              <a:rPr lang="en-US" altLang="ja-JP" sz="2400" dirty="0" smtClean="0">
                <a:solidFill>
                  <a:schemeClr val="accent5"/>
                </a:solidFill>
              </a:rPr>
              <a:t>-1</a:t>
            </a:r>
            <a:r>
              <a:rPr lang="ja-JP" altLang="en-US" sz="2400" dirty="0" smtClean="0">
                <a:solidFill>
                  <a:schemeClr val="accent5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chemeClr val="accent5"/>
                </a:solidFill>
              </a:rPr>
              <a:t>0)</a:t>
            </a:r>
            <a:endParaRPr lang="ja-JP" altLang="en-US" sz="2400" dirty="0">
              <a:solidFill>
                <a:schemeClr val="accent5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63788" y="132575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6040192" y="2187769"/>
            <a:ext cx="5975725" cy="4450999"/>
            <a:chOff x="5511157" y="2473506"/>
            <a:chExt cx="5919917" cy="430192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73506"/>
              <a:ext cx="5404762" cy="3954740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30395" y="391217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意味：条件を限界まで緩めると、その確率は１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26770" y="649852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意味：条件を限界まで狭めると、その確率は０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9756582" y="2423935"/>
            <a:ext cx="1253363" cy="116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482366" y="5441633"/>
            <a:ext cx="1253363" cy="116953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5359671" y="2978216"/>
            <a:ext cx="3927984" cy="984872"/>
          </a:xfrm>
          <a:prstGeom prst="wedgeEllipseCallout">
            <a:avLst>
              <a:gd name="adj1" fmla="val 61845"/>
              <a:gd name="adj2" fmla="val -445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表の回数を増やす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性質その２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円形吹き出し 47"/>
          <p:cNvSpPr/>
          <p:nvPr/>
        </p:nvSpPr>
        <p:spPr>
          <a:xfrm>
            <a:off x="8331506" y="4673454"/>
            <a:ext cx="3927984" cy="984872"/>
          </a:xfrm>
          <a:prstGeom prst="wedgeEllipseCallout">
            <a:avLst>
              <a:gd name="adj1" fmla="val -66829"/>
              <a:gd name="adj2" fmla="val 605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</a:t>
            </a:r>
            <a:r>
              <a:rPr lang="ja-JP" altLang="en-US" dirty="0"/>
              <a:t>減</a:t>
            </a:r>
            <a:r>
              <a:rPr lang="ja-JP" altLang="en-US" dirty="0" smtClean="0"/>
              <a:t>らす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0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u="sng" dirty="0" smtClean="0"/>
              <a:t>性質その３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71032" y="1919667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11/18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性質その４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累積分布</a:t>
            </a:r>
            <a:r>
              <a:rPr lang="ja-JP" altLang="en-US" dirty="0"/>
              <a:t>関数</a:t>
            </a:r>
            <a:r>
              <a:rPr lang="ja-JP" altLang="en-US" dirty="0" smtClean="0"/>
              <a:t>は右連続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グラフの右側からなら極限の式で表せる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=</a:t>
            </a:r>
            <a:r>
              <a:rPr lang="ja-JP" altLang="en-US" u="sng" dirty="0" smtClean="0"/>
              <a:t>間接的な方法でも求められる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75353" y="3219430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399" y="2424090"/>
              <a:ext cx="4580038" cy="4053573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2207173" y="2892166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224128" y="4486810"/>
            <a:ext cx="1428754" cy="8462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08404" y="4514234"/>
            <a:ext cx="276415" cy="20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5682475" y="3223887"/>
            <a:ext cx="6566356" cy="3567480"/>
            <a:chOff x="5682475" y="3223887"/>
            <a:chExt cx="6566356" cy="3567480"/>
          </a:xfrm>
        </p:grpSpPr>
        <p:sp>
          <p:nvSpPr>
            <p:cNvPr id="4" name="正方形/長方形 3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endCxn id="4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/楕円 6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7" idx="4"/>
              <a:endCxn id="13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吹き出し 17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7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705328" y="6422035"/>
              <a:ext cx="254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cxnSp>
        <p:nvCxnSpPr>
          <p:cNvPr id="39" name="直線コネクタ 38"/>
          <p:cNvCxnSpPr/>
          <p:nvPr/>
        </p:nvCxnSpPr>
        <p:spPr>
          <a:xfrm flipH="1">
            <a:off x="3208404" y="3433468"/>
            <a:ext cx="3110368" cy="1080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208404" y="4724049"/>
            <a:ext cx="3110368" cy="16044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吹き出し 49"/>
          <p:cNvSpPr/>
          <p:nvPr/>
        </p:nvSpPr>
        <p:spPr>
          <a:xfrm>
            <a:off x="8204620" y="5333106"/>
            <a:ext cx="3149180" cy="906829"/>
          </a:xfrm>
          <a:prstGeom prst="wedgeRoundRectCallout">
            <a:avLst>
              <a:gd name="adj1" fmla="val -51713"/>
              <a:gd name="adj2" fmla="val -78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7611</Words>
  <Application>Microsoft Office PowerPoint</Application>
  <PresentationFormat>ワイド画面</PresentationFormat>
  <Paragraphs>1347</Paragraphs>
  <Slides>122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24</vt:i4>
      </vt:variant>
      <vt:variant>
        <vt:lpstr>スライド タイトル</vt:lpstr>
      </vt:variant>
      <vt:variant>
        <vt:i4>122</vt:i4>
      </vt:variant>
    </vt:vector>
  </HeadingPairs>
  <TitlesOfParts>
    <vt:vector size="152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『期待値』とは？(1/14)</vt:lpstr>
      <vt:lpstr>『期待値』とは？(2/14)</vt:lpstr>
      <vt:lpstr>『期待値』とは？(3/14)</vt:lpstr>
      <vt:lpstr>『期待値』とは？(4/14)</vt:lpstr>
      <vt:lpstr>『期待値』とは？(5/14)</vt:lpstr>
      <vt:lpstr>『期待値』とは？(6/14)</vt:lpstr>
      <vt:lpstr>『期待値』とは？(7/14)</vt:lpstr>
      <vt:lpstr>『期待値』とは？(8/14)</vt:lpstr>
      <vt:lpstr>『期待値』とは？(9/14)</vt:lpstr>
      <vt:lpstr>『期待値』とは？(10/14)</vt:lpstr>
      <vt:lpstr>『期待値』とは？(11/14)</vt:lpstr>
      <vt:lpstr>『期待値』とは？(12/14)</vt:lpstr>
      <vt:lpstr>『期待値』とは？(13/14)</vt:lpstr>
      <vt:lpstr>『期待値』とは？(14/14)</vt:lpstr>
      <vt:lpstr>『確率変数』とは？(1/9)</vt:lpstr>
      <vt:lpstr>『確率変数』とは？(2/9)</vt:lpstr>
      <vt:lpstr>『確率変数』とは？(3/9)</vt:lpstr>
      <vt:lpstr>『確率変数』とは？(4/9)</vt:lpstr>
      <vt:lpstr>『確率変数』とは？(5/9)</vt:lpstr>
      <vt:lpstr>『確率変数』とは？(6/9)</vt:lpstr>
      <vt:lpstr>『確率変数』とは？(7/9)</vt:lpstr>
      <vt:lpstr>『確率変数』とは？(8/9)</vt:lpstr>
      <vt:lpstr>『確率変数』とは？(9/9)</vt:lpstr>
      <vt:lpstr>『確率質量関数』とは？(1/17)</vt:lpstr>
      <vt:lpstr>『確率質量関数』とは？(2/17)</vt:lpstr>
      <vt:lpstr>『確率質量関数』とは？(3/17)</vt:lpstr>
      <vt:lpstr>『確率質量関数』とは？(4/17)</vt:lpstr>
      <vt:lpstr>『確率質量関数』とは？(5/17)</vt:lpstr>
      <vt:lpstr>『確率質量関数』とは？(6/17)</vt:lpstr>
      <vt:lpstr>『確率質量関数』とは？(7/17)</vt:lpstr>
      <vt:lpstr>『確率質量関数』とは？(8/17)</vt:lpstr>
      <vt:lpstr>『確率質量関数』とは？(9/17)</vt:lpstr>
      <vt:lpstr>『確率質量関数』とは？(10/17)</vt:lpstr>
      <vt:lpstr>『確率質量関数』とは？(11/17)</vt:lpstr>
      <vt:lpstr>『確率質量関数』とは？(12/17)</vt:lpstr>
      <vt:lpstr>『確率質量関数』とは？(13/17)</vt:lpstr>
      <vt:lpstr>『確率質量関数』とは？(14/17)</vt:lpstr>
      <vt:lpstr>『確率質量関数』とは？(15/17)</vt:lpstr>
      <vt:lpstr>『確率質量関数』とは？(16/17)</vt:lpstr>
      <vt:lpstr>『確率質量関数』とは？(17/17)</vt:lpstr>
      <vt:lpstr>期待値の定義(1/4)</vt:lpstr>
      <vt:lpstr>期待値の定義(2/4)</vt:lpstr>
      <vt:lpstr>期待値の定義(3/4)</vt:lpstr>
      <vt:lpstr>期待値の定義(4/4)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確率変数の離散・連続(1/27)</vt:lpstr>
      <vt:lpstr>確率変数の離散・連続(2/27)</vt:lpstr>
      <vt:lpstr>確率変数の離散・連続(3/27)</vt:lpstr>
      <vt:lpstr>確率変数の離散・連続(4/27)</vt:lpstr>
      <vt:lpstr>確率変数の離散・連続(5/27)</vt:lpstr>
      <vt:lpstr>確率変数の離散・連続(6/27)</vt:lpstr>
      <vt:lpstr>確率変数の離散・連続(7/27)</vt:lpstr>
      <vt:lpstr>確率変数の離散・連続(8/27)</vt:lpstr>
      <vt:lpstr>確率変数の離散・連続(9/27)</vt:lpstr>
      <vt:lpstr>確率変数の離散・連続(10/27)</vt:lpstr>
      <vt:lpstr>確率変数の離散・連続(11/27)</vt:lpstr>
      <vt:lpstr>確率変数の離散・連続(12/27)</vt:lpstr>
      <vt:lpstr>確率変数の離散・連続(13/27)</vt:lpstr>
      <vt:lpstr>確率変数の離散・連続(14/27)</vt:lpstr>
      <vt:lpstr>確率変数の離散・連続(15/27)</vt:lpstr>
      <vt:lpstr>確率変数の離散・連続(16/27)</vt:lpstr>
      <vt:lpstr>確率変数の離散・連続(17/27)</vt:lpstr>
      <vt:lpstr>確率変数の離散・連続(18/27)</vt:lpstr>
      <vt:lpstr>確率変数の離散・連続(19/27)</vt:lpstr>
      <vt:lpstr>確率変数の離散・連続(20/27)</vt:lpstr>
      <vt:lpstr>確率変数の離散・連続(21/27)</vt:lpstr>
      <vt:lpstr>確率変数の離散・連続(22/27)</vt:lpstr>
      <vt:lpstr>確率変数の離散・連続(23/27)</vt:lpstr>
      <vt:lpstr>確率変数の離散・連続(24/27)</vt:lpstr>
      <vt:lpstr>確率変数の離散・連続(25/27)</vt:lpstr>
      <vt:lpstr>確率変数の離散・連続(26/27)</vt:lpstr>
      <vt:lpstr>確率変数の離散・連続(27/27)</vt:lpstr>
      <vt:lpstr>『累積分布関数』とは？(1/18)</vt:lpstr>
      <vt:lpstr>『累積分布関数』とは？(2/18)</vt:lpstr>
      <vt:lpstr>『累積分布関数』とは？(3/18)</vt:lpstr>
      <vt:lpstr>『累積分布関数』とは？(4/18)</vt:lpstr>
      <vt:lpstr>『累積分布関数』とは？(5/18)</vt:lpstr>
      <vt:lpstr>『累積分布関数』とは？(6/18)</vt:lpstr>
      <vt:lpstr>『累積分布関数』とは？(7/18)</vt:lpstr>
      <vt:lpstr>『累積分布関数』とは？(8/18)</vt:lpstr>
      <vt:lpstr>『累積分布関数』とは？(9/18)</vt:lpstr>
      <vt:lpstr>『累積分布関数』とは？(10/18)</vt:lpstr>
      <vt:lpstr>『累積分布関数』とは？(11/18)</vt:lpstr>
      <vt:lpstr>『累積分布関数』とは？(12/18)</vt:lpstr>
      <vt:lpstr>『累積分布関数』とは？(13/18)</vt:lpstr>
      <vt:lpstr>『累積分布関数』とは？(14/18)</vt:lpstr>
      <vt:lpstr>『累積分布関数』とは？(15/18)</vt:lpstr>
      <vt:lpstr>『累積分布関数』とは？(16/18)</vt:lpstr>
      <vt:lpstr>『累積分布関数』とは？(17/18)</vt:lpstr>
      <vt:lpstr>『累積分布関数』とは？(18/18)</vt:lpstr>
      <vt:lpstr>期待値だけでは…(1/5) </vt:lpstr>
      <vt:lpstr>期待値だけでは…(2/5) </vt:lpstr>
      <vt:lpstr>期待値だけでは…(3/5) </vt:lpstr>
      <vt:lpstr>期待値だけでは…(4/5) </vt:lpstr>
      <vt:lpstr>期待値だけでは…(5/5) </vt:lpstr>
      <vt:lpstr>『分散』とは？(1/11) </vt:lpstr>
      <vt:lpstr>『分散』とは？(2/11) </vt:lpstr>
      <vt:lpstr>『分散』とは？(3/11) </vt:lpstr>
      <vt:lpstr>『分散』とは？(4/11) </vt:lpstr>
      <vt:lpstr>『分散』とは？(5/11) </vt:lpstr>
      <vt:lpstr>『分散』とは？(6/11) </vt:lpstr>
      <vt:lpstr>『分散』とは？(7/11) </vt:lpstr>
      <vt:lpstr>『分散』とは？(8/11) </vt:lpstr>
      <vt:lpstr>『分散』とは？(9/11) </vt:lpstr>
      <vt:lpstr>『分散』とは？(10/11) </vt:lpstr>
      <vt:lpstr>『分散』とは？(11/11)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383</cp:revision>
  <dcterms:created xsi:type="dcterms:W3CDTF">2018-06-07T07:12:54Z</dcterms:created>
  <dcterms:modified xsi:type="dcterms:W3CDTF">2018-08-05T09:27:38Z</dcterms:modified>
</cp:coreProperties>
</file>