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64" r:id="rId17"/>
    <p:sldMasterId id="2147483888" r:id="rId18"/>
    <p:sldMasterId id="2147483900" r:id="rId19"/>
    <p:sldMasterId id="2147483912" r:id="rId20"/>
    <p:sldMasterId id="2147483924" r:id="rId21"/>
    <p:sldMasterId id="2147483936" r:id="rId22"/>
    <p:sldMasterId id="2147483948" r:id="rId23"/>
    <p:sldMasterId id="2147483960" r:id="rId24"/>
    <p:sldMasterId id="2147483972" r:id="rId25"/>
    <p:sldMasterId id="2147483996" r:id="rId26"/>
    <p:sldMasterId id="2147484020" r:id="rId27"/>
    <p:sldMasterId id="2147484032" r:id="rId28"/>
  </p:sldMasterIdLst>
  <p:sldIdLst>
    <p:sldId id="257" r:id="rId29"/>
    <p:sldId id="258" r:id="rId30"/>
    <p:sldId id="268" r:id="rId31"/>
    <p:sldId id="311" r:id="rId32"/>
    <p:sldId id="314" r:id="rId33"/>
    <p:sldId id="316" r:id="rId34"/>
    <p:sldId id="317" r:id="rId35"/>
    <p:sldId id="330" r:id="rId36"/>
    <p:sldId id="322" r:id="rId37"/>
    <p:sldId id="319" r:id="rId38"/>
    <p:sldId id="266" r:id="rId39"/>
    <p:sldId id="321" r:id="rId40"/>
    <p:sldId id="265" r:id="rId41"/>
    <p:sldId id="267" r:id="rId42"/>
    <p:sldId id="328" r:id="rId43"/>
    <p:sldId id="329" r:id="rId44"/>
    <p:sldId id="273" r:id="rId45"/>
    <p:sldId id="274" r:id="rId46"/>
    <p:sldId id="275" r:id="rId47"/>
    <p:sldId id="276" r:id="rId48"/>
    <p:sldId id="277" r:id="rId49"/>
    <p:sldId id="279" r:id="rId50"/>
    <p:sldId id="280" r:id="rId51"/>
    <p:sldId id="278" r:id="rId52"/>
    <p:sldId id="334" r:id="rId53"/>
    <p:sldId id="285" r:id="rId54"/>
    <p:sldId id="286" r:id="rId55"/>
    <p:sldId id="288" r:id="rId56"/>
    <p:sldId id="281" r:id="rId57"/>
    <p:sldId id="282" r:id="rId58"/>
    <p:sldId id="323" r:id="rId59"/>
    <p:sldId id="283" r:id="rId60"/>
    <p:sldId id="284" r:id="rId61"/>
    <p:sldId id="326" r:id="rId62"/>
    <p:sldId id="325" r:id="rId63"/>
    <p:sldId id="324" r:id="rId64"/>
    <p:sldId id="306" r:id="rId65"/>
    <p:sldId id="320" r:id="rId66"/>
    <p:sldId id="294" r:id="rId67"/>
    <p:sldId id="295" r:id="rId68"/>
    <p:sldId id="290" r:id="rId69"/>
    <p:sldId id="291" r:id="rId70"/>
    <p:sldId id="292" r:id="rId71"/>
    <p:sldId id="293" r:id="rId72"/>
    <p:sldId id="305" r:id="rId73"/>
    <p:sldId id="296" r:id="rId74"/>
    <p:sldId id="307" r:id="rId75"/>
    <p:sldId id="301" r:id="rId76"/>
    <p:sldId id="332" r:id="rId77"/>
    <p:sldId id="299" r:id="rId78"/>
    <p:sldId id="333" r:id="rId79"/>
    <p:sldId id="308" r:id="rId80"/>
    <p:sldId id="309" r:id="rId8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46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63" Type="http://schemas.openxmlformats.org/officeDocument/2006/relationships/slide" Target="slides/slide35.xml"/><Relationship Id="rId68" Type="http://schemas.openxmlformats.org/officeDocument/2006/relationships/slide" Target="slides/slide40.xml"/><Relationship Id="rId76" Type="http://schemas.openxmlformats.org/officeDocument/2006/relationships/slide" Target="slides/slide48.xml"/><Relationship Id="rId8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slide" Target="slides/slide30.xml"/><Relationship Id="rId66" Type="http://schemas.openxmlformats.org/officeDocument/2006/relationships/slide" Target="slides/slide38.xml"/><Relationship Id="rId74" Type="http://schemas.openxmlformats.org/officeDocument/2006/relationships/slide" Target="slides/slide46.xml"/><Relationship Id="rId79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3.xml"/><Relationship Id="rId82" Type="http://schemas.openxmlformats.org/officeDocument/2006/relationships/commentAuthors" Target="commentAuthor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64" Type="http://schemas.openxmlformats.org/officeDocument/2006/relationships/slide" Target="slides/slide36.xml"/><Relationship Id="rId69" Type="http://schemas.openxmlformats.org/officeDocument/2006/relationships/slide" Target="slides/slide41.xml"/><Relationship Id="rId77" Type="http://schemas.openxmlformats.org/officeDocument/2006/relationships/slide" Target="slides/slide4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72" Type="http://schemas.openxmlformats.org/officeDocument/2006/relationships/slide" Target="slides/slide44.xml"/><Relationship Id="rId80" Type="http://schemas.openxmlformats.org/officeDocument/2006/relationships/slide" Target="slides/slide52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slide" Target="slides/slide31.xml"/><Relationship Id="rId67" Type="http://schemas.openxmlformats.org/officeDocument/2006/relationships/slide" Target="slides/slide3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62" Type="http://schemas.openxmlformats.org/officeDocument/2006/relationships/slide" Target="slides/slide34.xml"/><Relationship Id="rId70" Type="http://schemas.openxmlformats.org/officeDocument/2006/relationships/slide" Target="slides/slide42.xml"/><Relationship Id="rId75" Type="http://schemas.openxmlformats.org/officeDocument/2006/relationships/slide" Target="slides/slide47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slide" Target="slides/slide29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slide" Target="slides/slide32.xml"/><Relationship Id="rId65" Type="http://schemas.openxmlformats.org/officeDocument/2006/relationships/slide" Target="slides/slide37.xml"/><Relationship Id="rId73" Type="http://schemas.openxmlformats.org/officeDocument/2006/relationships/slide" Target="slides/slide45.xml"/><Relationship Id="rId78" Type="http://schemas.openxmlformats.org/officeDocument/2006/relationships/slide" Target="slides/slide50.xml"/><Relationship Id="rId81" Type="http://schemas.openxmlformats.org/officeDocument/2006/relationships/slide" Target="slides/slide53.xml"/><Relationship Id="rId86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7:11.182" idx="22">
    <p:pos x="10" y="10"/>
    <p:text>親に見せてみる…納得させられたら上出来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6:47.405" idx="23">
    <p:pos x="10" y="10"/>
    <p:text>例がまだ複雑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09:58:22.545" idx="28">
    <p:pos x="146" y="146"/>
    <p:text>一文目の説明おかしい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1:37.396" idx="29">
    <p:pos x="146" y="282"/>
    <p:text>もっと普遍的な説明を！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  <p:cm authorId="1" dt="2018-06-19T10:02:20.845" idx="30">
    <p:pos x="146" y="418"/>
    <p:text>数値以外の場合も含められる説明を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07:19.551" idx="33">
    <p:pos x="10" y="10"/>
    <p:text>リマインダーする((a)式のスライドを直前に再掲する、など)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6:22.348" idx="36">
    <p:pos x="10" y="10"/>
    <p:text>二項分布のヒストグラムで…例を統一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5:01.125" idx="35">
    <p:pos x="7095" y="2935"/>
    <p:text>実際にそうなの？イメージ図などで図示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7:58.814" idx="37">
    <p:pos x="10" y="10"/>
    <p:text>スライドだけで説明を完結させられるように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19:28.238" idx="38">
    <p:pos x="10" y="146"/>
    <p:text>式は"オマケ"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6-19T10:20:57.228" idx="39">
    <p:pos x="10" y="282"/>
    <p:text>グラフも漠然としすぎてる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25:48.435" idx="40">
    <p:pos x="10" y="10"/>
    <p:text>見出し要らない()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2:31.414" idx="42">
    <p:pos x="10" y="10"/>
    <p:text>表現を統一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3:10.806" idx="43">
    <p:pos x="10" y="146"/>
    <p:text>"平均と実際のイベントの差"の部分</p:text>
    <p:extLst>
      <p:ext uri="{C676402C-5697-4E1C-873F-D02D1690AC5C}">
        <p15:threadingInfo xmlns:p15="http://schemas.microsoft.com/office/powerpoint/2012/main" timeZoneBias="-540">
          <p15:parentCm authorId="1" idx="42"/>
        </p15:threadingInfo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6:06.837" idx="44">
    <p:pos x="10" y="10"/>
    <p:text>ここは普通に証明で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6:47.670" idx="45">
    <p:pos x="10" y="146"/>
    <p:text>短く意味が分かりやすい証明なら入れても問題ない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  <p:cm authorId="1" dt="2018-06-19T10:38:36.146" idx="46">
    <p:pos x="10" y="282"/>
    <p:text>※原則的には証明は省くように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469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47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261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5960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608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642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484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34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5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1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028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805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035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412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524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6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375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36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966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769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08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47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163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8504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934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200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7687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42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37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76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2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96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12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2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51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51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40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4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7.xml"/><Relationship Id="rId4" Type="http://schemas.openxmlformats.org/officeDocument/2006/relationships/comments" Target="../comments/commen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1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4.xml"/><Relationship Id="rId6" Type="http://schemas.openxmlformats.org/officeDocument/2006/relationships/comments" Target="../comments/comment20.xm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9.xml"/><Relationship Id="rId4" Type="http://schemas.openxmlformats.org/officeDocument/2006/relationships/comments" Target="../comments/commen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0.xml"/><Relationship Id="rId4" Type="http://schemas.openxmlformats.org/officeDocument/2006/relationships/comments" Target="../comments/comment2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2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8.xml"/><Relationship Id="rId4" Type="http://schemas.openxmlformats.org/officeDocument/2006/relationships/comments" Target="../comments/commen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その１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</a:t>
            </a:r>
            <a:r>
              <a:rPr lang="ja-JP" altLang="en-US" dirty="0"/>
              <a:t>８</a:t>
            </a:r>
            <a:r>
              <a:rPr lang="ja-JP" altLang="en-US" dirty="0" smtClean="0"/>
              <a:t>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(2/8)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362165" y="2472744"/>
            <a:ext cx="2743199" cy="1159098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コッチ！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26242" y="3123127"/>
            <a:ext cx="2501184" cy="63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でも何故？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600</a:t>
                </a:r>
                <a:r>
                  <a:rPr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500</a:t>
                </a:r>
                <a:r>
                  <a:rPr lang="ja-JP" altLang="en-US" dirty="0" smtClean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 smtClean="0"/>
                  <a:t>8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円失う</a:t>
                </a:r>
                <a:endParaRPr kumimoji="1" lang="en-US" altLang="ja-JP" dirty="0" smtClean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 smtClean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儲けられる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考えて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(4/8)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(5/8)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この結果は、賭けを何回も繰り返したときの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 smtClean="0"/>
                  <a:t>になる！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sz="2000" dirty="0" smtClean="0"/>
                  <a:t>(</a:t>
                </a:r>
                <a:r>
                  <a:rPr kumimoji="1" lang="ja-JP" altLang="en-US" sz="2000" dirty="0" smtClean="0"/>
                  <a:t>つまり賭けを繰り返していくと、賭け一回につき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では５０円儲かり</a:t>
                </a:r>
                <a:r>
                  <a:rPr kumimoji="1" lang="ja-JP" altLang="en-US" sz="2000" dirty="0" smtClean="0"/>
                  <a:t>、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0070C0"/>
                    </a:solidFill>
                  </a:rPr>
                  <a:t>B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では</a:t>
                </a:r>
                <a:r>
                  <a:rPr lang="ja-JP" altLang="en-US" sz="2000" dirty="0">
                    <a:solidFill>
                      <a:srgbClr val="0070C0"/>
                    </a:solidFill>
                  </a:rPr>
                  <a:t>１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００円損する</a:t>
                </a:r>
                <a:r>
                  <a:rPr kumimoji="1" lang="en-US" altLang="ja-JP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 r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8352" y="4296229"/>
            <a:ext cx="10515600" cy="17053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賭けでの儲けの</a:t>
                </a:r>
                <a:r>
                  <a:rPr kumimoji="1" lang="en-US" altLang="ja-JP" dirty="0" smtClean="0"/>
                  <a:t>『</a:t>
                </a:r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』</a:t>
                </a:r>
                <a:r>
                  <a:rPr lang="ja-JP" altLang="en-US" dirty="0" smtClean="0"/>
                  <a:t>＝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儲けの“平均”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賭けを繰り返していったときに期待される、賭け１回の儲けの平均</a:t>
                </a:r>
                <a:endParaRPr lang="en-US" altLang="ja-JP" dirty="0"/>
              </a:p>
              <a:p>
                <a:r>
                  <a:rPr kumimoji="1" lang="ja-JP" altLang="en-US" dirty="0" smtClean="0"/>
                  <a:t>定義：賭けの儲けの期待値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報酬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報酬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に</m:t>
                              </m:r>
                              <m:r>
                                <a:rPr lang="ja-JP" alt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対する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報酬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ja-JP" sz="3600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  <a:blipFill rotWithShape="0">
                <a:blip r:embed="rId2"/>
                <a:stretch>
                  <a:fillRect l="-1043" t="-259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618150" y="6119871"/>
            <a:ext cx="682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※</a:t>
            </a:r>
            <a:r>
              <a:rPr kumimoji="1" lang="ja-JP" altLang="en-US" sz="2800" u="sng" dirty="0" smtClean="0"/>
              <a:t>この期待値が大きいほど、儲けも大きい！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イベントの結果に数値を</a:t>
            </a:r>
            <a:r>
              <a:rPr lang="ja-JP" altLang="en-US" u="sng" dirty="0"/>
              <a:t>充</a:t>
            </a:r>
            <a:r>
              <a:rPr lang="ja-JP" altLang="en-US" u="sng" dirty="0" smtClean="0"/>
              <a:t>てる術があればいい！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84338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イベントの結果に数値を</a:t>
            </a:r>
            <a:r>
              <a:rPr lang="ja-JP" altLang="en-US" u="sng" dirty="0"/>
              <a:t>充</a:t>
            </a:r>
            <a:r>
              <a:rPr lang="ja-JP" altLang="en-US" u="sng" dirty="0" smtClean="0"/>
              <a:t>てる術があればいい！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35474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84500" y="4799373"/>
            <a:ext cx="5613400" cy="1759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確率変数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895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コインの表が出た枚数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34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 smtClean="0">
                <a:solidFill>
                  <a:prstClr val="black"/>
                </a:solidFill>
              </a:rPr>
              <a:t>のいずれ</a:t>
            </a:r>
            <a:r>
              <a:rPr lang="ja-JP" altLang="en-US" sz="2400" dirty="0">
                <a:solidFill>
                  <a:prstClr val="black"/>
                </a:solidFill>
              </a:rPr>
              <a:t>かに</a:t>
            </a:r>
            <a:r>
              <a:rPr lang="ja-JP" altLang="en-US" sz="2400" dirty="0" smtClean="0">
                <a:solidFill>
                  <a:prstClr val="black"/>
                </a:solidFill>
              </a:rPr>
              <a:t>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を返す変数のこと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 smtClean="0">
                <a:solidFill>
                  <a:prstClr val="black"/>
                </a:solidFill>
              </a:rPr>
              <a:t>確率変数</a:t>
            </a:r>
            <a:endParaRPr lang="ja-JP" altLang="en-US" sz="4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二つのスライドに分けて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600" dirty="0" smtClean="0"/>
          </a:p>
          <a:p>
            <a:pPr algn="ctr"/>
            <a:r>
              <a:rPr lang="ja-JP" altLang="en-US" sz="3600" dirty="0"/>
              <a:t>実際</a:t>
            </a:r>
            <a:r>
              <a:rPr lang="ja-JP" altLang="en-US" sz="3600" dirty="0" smtClean="0"/>
              <a:t>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というこ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復習：先のコインの例では、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結果がどうなるかについての確率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求められた</a:t>
                </a:r>
                <a:endParaRPr lang="en-US" altLang="ja-JP" dirty="0" smtClean="0"/>
              </a:p>
              <a:p>
                <a:r>
                  <a:rPr lang="ja-JP" altLang="en-US" sz="3200" dirty="0" smtClean="0"/>
                  <a:t>結果</a:t>
                </a:r>
                <a:r>
                  <a:rPr lang="ja-JP" altLang="en-US" sz="3200" dirty="0"/>
                  <a:t>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72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こ</a:t>
                </a:r>
                <a:r>
                  <a:rPr lang="ja-JP" altLang="en-US" dirty="0" smtClean="0"/>
                  <a:t>のコインの例に対し、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/>
              <a:t>とは？</a:t>
            </a:r>
            <a:r>
              <a:rPr lang="en-US" altLang="ja-JP" smtClean="0"/>
              <a:t>(1/4)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※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err="1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en-US" altLang="ja-JP" sz="2000" u="sng" dirty="0" smtClean="0"/>
                  <a:t>(※</a:t>
                </a:r>
                <a:r>
                  <a:rPr kumimoji="1" lang="ja-JP" altLang="en-US" sz="2000" u="sng" dirty="0" smtClean="0"/>
                  <a:t>離散確率変数の場合</a:t>
                </a:r>
                <a:r>
                  <a:rPr lang="en-US" altLang="ja-JP" sz="2000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: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</a:t>
                </a:r>
                <a:r>
                  <a:rPr lang="ja-JP" altLang="en-US" dirty="0"/>
                  <a:t>コイン</a:t>
                </a:r>
                <a:r>
                  <a:rPr lang="ja-JP" altLang="en-US" dirty="0" smtClean="0"/>
                  <a:t>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(3/4)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出うる値</a:t>
            </a:r>
            <a:r>
              <a:rPr lang="ja-JP" altLang="en-US" sz="2800" dirty="0" smtClean="0">
                <a:solidFill>
                  <a:prstClr val="black"/>
                </a:solidFill>
              </a:rPr>
              <a:t>を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合計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</a:t>
            </a:r>
            <a:r>
              <a:rPr lang="ja-JP" altLang="en-US" u="sng" dirty="0">
                <a:solidFill>
                  <a:prstClr val="black"/>
                </a:solidFill>
              </a:rPr>
              <a:t>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(4/4)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実際にコインの例で</a:t>
            </a:r>
            <a:r>
              <a:rPr lang="ja-JP" altLang="en-US" dirty="0" smtClean="0"/>
              <a:t>結果の平均を求めてみると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101148" y="2961323"/>
            <a:ext cx="3892732" cy="309412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u="sng" dirty="0" smtClean="0">
                <a:solidFill>
                  <a:prstClr val="black"/>
                </a:solidFill>
              </a:rPr>
              <a:t>結果が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1.5</a:t>
            </a:r>
            <a:r>
              <a:rPr lang="ja-JP" altLang="en-US" sz="4000" u="sng" smtClean="0">
                <a:solidFill>
                  <a:prstClr val="black"/>
                </a:solidFill>
              </a:rPr>
              <a:t>に近付く</a:t>
            </a:r>
            <a:r>
              <a:rPr lang="en-US" altLang="ja-JP" sz="4000" u="sng" smtClean="0">
                <a:solidFill>
                  <a:prstClr val="black"/>
                </a:solidFill>
              </a:rPr>
              <a:t>!!</a:t>
            </a:r>
            <a:endParaRPr lang="ja-JP" altLang="en-US" sz="4000" u="sng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実験回数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例</a:t>
                </a:r>
                <a:r>
                  <a:rPr lang="en-US" altLang="ja-JP" u="sng" dirty="0" smtClean="0"/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 smtClean="0">
                    <a:latin typeface="+mn-ea"/>
                  </a:rPr>
                  <a:t>表が出る確率が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>
                    <a:latin typeface="+mn-ea"/>
                  </a:rPr>
                  <a:t>コインを</a:t>
                </a:r>
                <a:r>
                  <a:rPr lang="ja-JP" altLang="en-US" u="sng" dirty="0" smtClean="0">
                    <a:latin typeface="+mn-ea"/>
                  </a:rPr>
                  <a:t>２回</a:t>
                </a:r>
                <a:r>
                  <a:rPr lang="ja-JP" altLang="en-US" dirty="0" smtClean="0">
                    <a:latin typeface="+mn-ea"/>
                  </a:rPr>
                  <a:t>投げる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kumimoji="1" lang="ja-JP" altLang="en-US" u="sng" dirty="0" smtClean="0"/>
                  <a:t>表が出たら１</a:t>
                </a:r>
                <a:r>
                  <a:rPr kumimoji="1" lang="ja-JP" altLang="en-US" dirty="0" smtClean="0"/>
                  <a:t>、</a:t>
                </a:r>
                <a:r>
                  <a:rPr kumimoji="1" lang="ja-JP" altLang="en-US" u="sng" dirty="0" smtClean="0"/>
                  <a:t>裏がでたら０</a:t>
                </a:r>
                <a:r>
                  <a:rPr kumimoji="1" lang="ja-JP" altLang="en-US" dirty="0" smtClean="0"/>
                  <a:t>とカウント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確率変数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</a:t>
                </a:r>
                <a:r>
                  <a:rPr kumimoji="1" lang="ja-JP" altLang="en-US" dirty="0" smtClean="0"/>
                  <a:t>の実験結果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カウント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２回目</a:t>
                </a:r>
                <a:r>
                  <a:rPr kumimoji="1" lang="ja-JP" altLang="en-US" dirty="0" smtClean="0"/>
                  <a:t>の実験結果のカウント</a:t>
                </a:r>
                <a:endParaRPr kumimoji="1"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１回目と２回目</a:t>
                </a:r>
                <a:r>
                  <a:rPr kumimoji="1" lang="ja-JP" altLang="en-US" dirty="0" smtClean="0"/>
                  <a:t>の実験結果をカウントした合計</a:t>
                </a:r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とする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、𝑌、𝑍に対してそれぞれ期待値を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求める</a:t>
                </a:r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 smtClean="0">
                    <a:solidFill>
                      <a:prstClr val="black"/>
                    </a:solidFill>
                  </a:rPr>
                  <a:t>が成り立つ！</a:t>
                </a:r>
                <a:endParaRPr lang="ja-JP" altLang="en-US" sz="2800" u="sng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確率変数𝑋</a:t>
                </a:r>
                <a:r>
                  <a:rPr lang="en-US" altLang="ja-JP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において、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 smtClean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 smtClean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333" t="-3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確率変数の</a:t>
            </a:r>
            <a:r>
              <a:rPr lang="ja-JP" altLang="en-US" u="sng" dirty="0">
                <a:solidFill>
                  <a:prstClr val="black"/>
                </a:solidFill>
              </a:rPr>
              <a:t>離散</a:t>
            </a:r>
            <a:r>
              <a:rPr lang="ja-JP" altLang="en-US" u="sng" dirty="0" smtClean="0">
                <a:solidFill>
                  <a:prstClr val="black"/>
                </a:solidFill>
              </a:rPr>
              <a:t>・連続</a:t>
            </a:r>
            <a:r>
              <a:rPr lang="en-US" altLang="ja-JP" dirty="0" smtClean="0">
                <a:solidFill>
                  <a:prstClr val="black"/>
                </a:solidFill>
              </a:rPr>
              <a:t>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008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 smtClean="0"/>
              </a:p>
              <a:p>
                <a:r>
                  <a:rPr lang="ja-JP" altLang="en-US" sz="4000" dirty="0" smtClean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 smtClean="0"/>
                  <a:t>で出るコインを３回投げ、表の出た回数をチェック</a:t>
                </a:r>
                <a:endParaRPr lang="en-US" altLang="ja-JP" sz="4000" dirty="0" smtClean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(</a:t>
                </a:r>
                <a:r>
                  <a:rPr lang="ja-JP" altLang="en-US" sz="3600" dirty="0" smtClean="0"/>
                  <a:t>最大は３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３回とも表</a:t>
                </a:r>
                <a:r>
                  <a:rPr lang="en-US" altLang="ja-JP" sz="3600" dirty="0" smtClean="0"/>
                  <a:t>)</a:t>
                </a:r>
                <a:r>
                  <a:rPr lang="ja-JP" altLang="en-US" sz="3600" dirty="0" err="1" smtClean="0"/>
                  <a:t>、</a:t>
                </a:r>
                <a:r>
                  <a:rPr lang="ja-JP" altLang="en-US" sz="3600" dirty="0" smtClean="0"/>
                  <a:t>最小は０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３回とも裏</a:t>
                </a:r>
                <a:r>
                  <a:rPr lang="en-US" altLang="ja-JP" sz="3600" dirty="0" smtClean="0"/>
                  <a:t>))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…</a:t>
                </a:r>
                <a:r>
                  <a:rPr lang="ja-JP" altLang="en-US" sz="3600" dirty="0" smtClean="0"/>
                  <a:t>結果として出うるのは</a:t>
                </a:r>
                <a:r>
                  <a:rPr lang="en-US" altLang="ja-JP" sz="4800" dirty="0" smtClean="0"/>
                  <a:t>0,1,2,3</a:t>
                </a:r>
                <a:r>
                  <a:rPr lang="ja-JP" altLang="en-US" sz="3600" dirty="0" smtClean="0"/>
                  <a:t>のいずれか</a:t>
                </a:r>
                <a:endParaRPr lang="en-US" altLang="ja-JP" sz="3600" dirty="0" smtClean="0"/>
              </a:p>
              <a:p>
                <a:pPr marL="0" indent="0" algn="ctr">
                  <a:buNone/>
                </a:pPr>
                <a:r>
                  <a:rPr lang="ja-JP" altLang="en-US" sz="4800" u="sng" dirty="0" smtClean="0"/>
                  <a:t>では、それらの確率は？</a:t>
                </a:r>
                <a:endParaRPr lang="en-US" altLang="ja-JP" sz="4800" u="sng" dirty="0" smtClean="0"/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8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の貯水量は上限以下のどんな値も取りうる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</a:p>
          <a:p>
            <a:r>
              <a:rPr lang="ja-JP" altLang="en-US" u="sng" dirty="0" smtClean="0"/>
              <a:t>離散確率変数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 smtClean="0"/>
              <a:t>特定の範囲内の飛び飛びの値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しか出さないとき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結果のパターンは無限個</a:t>
            </a:r>
            <a:r>
              <a:rPr lang="en-US" altLang="ja-JP" dirty="0" smtClean="0"/>
              <a:t>or</a:t>
            </a:r>
            <a:r>
              <a:rPr lang="ja-JP" altLang="en-US" dirty="0" smtClean="0"/>
              <a:t>有限個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ja-JP" altLang="en-US" dirty="0" smtClean="0"/>
              <a:t>普通の６面サイコロの出目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結果は１，２，３，４，５，６のいずれか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ルーレットの結果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３０、黒の１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３０、０</a:t>
            </a:r>
            <a:r>
              <a:rPr lang="en-US" altLang="ja-JP" dirty="0" smtClean="0"/>
              <a:t>)</a:t>
            </a:r>
          </a:p>
          <a:p>
            <a:pPr marL="0" indent="0" algn="r">
              <a:buNone/>
            </a:pP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838200" y="5343648"/>
            <a:ext cx="11226573" cy="1152918"/>
            <a:chOff x="838200" y="5343648"/>
            <a:chExt cx="11226573" cy="115291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838200" y="5343648"/>
              <a:ext cx="7437122" cy="842725"/>
              <a:chOff x="657360" y="3449061"/>
              <a:chExt cx="1784797" cy="900795"/>
            </a:xfrm>
          </p:grpSpPr>
          <p:cxnSp>
            <p:nvCxnSpPr>
              <p:cNvPr id="7" name="直線コネクタ 6"/>
              <p:cNvCxnSpPr/>
              <p:nvPr/>
            </p:nvCxnSpPr>
            <p:spPr>
              <a:xfrm flipH="1">
                <a:off x="838200" y="3464417"/>
                <a:ext cx="0" cy="8854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990193" y="3450862"/>
                <a:ext cx="0" cy="888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221881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>
                <a:off x="1683486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1835147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657360" y="4015760"/>
                <a:ext cx="178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1525888" y="3449061"/>
                <a:ext cx="182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H="1">
                <a:off x="2006750" y="3449061"/>
                <a:ext cx="2695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2239663" y="3451538"/>
                <a:ext cx="1261" cy="890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/>
            <p:cNvSpPr txBox="1"/>
            <p:nvPr/>
          </p:nvSpPr>
          <p:spPr>
            <a:xfrm>
              <a:off x="1209613" y="5417272"/>
              <a:ext cx="688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　　　　　　　　　　　　　                                                                     　　　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19982" y="6127234"/>
              <a:ext cx="687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r>
                <a:rPr lang="ja-JP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A          B                C                      D          E          F           G                H</a:t>
              </a:r>
              <a:r>
                <a:rPr lang="ja-JP" altLang="en-US" dirty="0" smtClean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endParaRPr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394294" y="5345966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>
                  <a:solidFill>
                    <a:prstClr val="black"/>
                  </a:solidFill>
                </a:rPr>
                <a:t>※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イメージ図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u="sng" dirty="0" smtClean="0">
                  <a:solidFill>
                    <a:prstClr val="black"/>
                  </a:solidFill>
                </a:rPr>
                <a:t>横軸</a:t>
              </a:r>
              <a:r>
                <a:rPr lang="en-US" altLang="ja-JP" sz="1600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実数直線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の縦棒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：確率変数が出しうる値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のアルファベット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：数値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</a:t>
            </a:r>
            <a:r>
              <a:rPr lang="ja-JP" altLang="en-US" u="sng" dirty="0"/>
              <a:t>範囲</a:t>
            </a:r>
            <a:r>
              <a:rPr kumimoji="1" lang="ja-JP" altLang="en-US" u="sng" dirty="0" smtClean="0"/>
              <a:t>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</a:t>
            </a:r>
            <a:r>
              <a:rPr lang="ja-JP" altLang="en-US" dirty="0" smtClean="0"/>
              <a:t>は無限個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 smtClean="0"/>
              <a:t>ダムの貯水量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許容量が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なら、</a:t>
            </a:r>
            <a:r>
              <a:rPr lang="en-US" altLang="ja-JP" dirty="0" smtClean="0"/>
              <a:t>0t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の間の全ての値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009986" y="5265146"/>
            <a:ext cx="10649284" cy="1154343"/>
            <a:chOff x="1087259" y="5587118"/>
            <a:chExt cx="10649284" cy="115434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8066064" y="5587118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※</a:t>
              </a:r>
              <a:r>
                <a:rPr kumimoji="1" lang="ja-JP" altLang="en-US" sz="1600" dirty="0" smtClean="0"/>
                <a:t>イメージ図</a:t>
              </a:r>
              <a:endParaRPr kumimoji="1" lang="en-US" altLang="ja-JP" sz="1600" dirty="0" smtClean="0"/>
            </a:p>
            <a:p>
              <a:r>
                <a:rPr lang="ja-JP" altLang="en-US" sz="1600" u="sng" dirty="0" smtClean="0"/>
                <a:t>横軸</a:t>
              </a:r>
              <a:r>
                <a:rPr lang="en-US" altLang="ja-JP" sz="1600" dirty="0" smtClean="0"/>
                <a:t>:</a:t>
              </a:r>
              <a:r>
                <a:rPr lang="ja-JP" altLang="en-US" sz="1600" dirty="0" smtClean="0"/>
                <a:t>数直線</a:t>
              </a:r>
              <a:endParaRPr lang="en-US" altLang="ja-JP" sz="1600" dirty="0" smtClean="0"/>
            </a:p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kumimoji="1" lang="ja-JP" altLang="en-US" sz="1600" dirty="0" smtClean="0">
                  <a:solidFill>
                    <a:srgbClr val="0070C0"/>
                  </a:solidFill>
                </a:rPr>
                <a:t>の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バー</a:t>
              </a:r>
              <a:r>
                <a:rPr kumimoji="1" lang="ja-JP" altLang="en-US" sz="1600" dirty="0" smtClean="0"/>
                <a:t>：確率変数が出しうる値</a:t>
              </a:r>
              <a:endParaRPr kumimoji="1" lang="en-US" altLang="ja-JP" sz="1600" dirty="0" smtClean="0"/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のギリシャ文字</a:t>
              </a:r>
              <a:r>
                <a:rPr lang="ja-JP" altLang="en-US" sz="1600" dirty="0" smtClean="0"/>
                <a:t>：数値</a:t>
              </a:r>
              <a:endParaRPr kumimoji="1" lang="ja-JP" altLang="en-US" sz="16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8532" y="5786296"/>
              <a:ext cx="6284789" cy="6166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225283" y="6402907"/>
              <a:ext cx="6631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α</a:t>
              </a:r>
              <a:r>
                <a:rPr lang="ja-JP" altLang="en-US" sz="1600" dirty="0">
                  <a:solidFill>
                    <a:srgbClr val="0070C0"/>
                  </a:solidFill>
                </a:rPr>
                <a:t> 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                                                                                                                                    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β</a:t>
              </a:r>
              <a:endParaRPr kumimoji="1" lang="ja-JP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087259" y="6181071"/>
              <a:ext cx="6978805" cy="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1188" y="2755956"/>
            <a:ext cx="642962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それぞれの特徴は？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一例</a:t>
                </a:r>
                <a:r>
                  <a:rPr lang="en-US" altLang="ja-JP" dirty="0" smtClean="0"/>
                  <a:t>)</a:t>
                </a:r>
              </a:p>
              <a:p>
                <a:r>
                  <a:rPr kumimoji="1" lang="ja-JP" altLang="en-US" dirty="0" smtClean="0"/>
                  <a:t>離散の時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確率変数のそれぞれの値について確率を求めていける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</a:t>
                </a:r>
                <a:r>
                  <a:rPr lang="ja-JP" altLang="en-US" sz="3200" u="sng" dirty="0" smtClean="0"/>
                  <a:t>確率質量関数</a:t>
                </a:r>
                <a:r>
                  <a:rPr lang="ja-JP" altLang="en-US" dirty="0" smtClean="0"/>
                  <a:t>で期待値が定義できる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=0.2,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=0.05,…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  <a:blipFill rotWithShape="0">
                <a:blip r:embed="rId2"/>
                <a:stretch>
                  <a:fillRect l="-1217" t="-3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24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</a:t>
            </a:r>
            <a:r>
              <a:rPr lang="ja-JP" altLang="en-US" u="sng" dirty="0" smtClean="0"/>
              <a:t>確率変数の結果として出うる値でも、</a:t>
            </a:r>
            <a:endParaRPr lang="en-US" altLang="ja-JP" u="sng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u="sng" dirty="0" smtClean="0"/>
              <a:t>その値が出る確率が０になることも</a:t>
            </a:r>
            <a:r>
              <a:rPr lang="en-US" altLang="ja-JP" u="sng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例：先のダムで、貯水量が１</a:t>
            </a:r>
            <a:r>
              <a:rPr lang="en-US" altLang="ja-JP" dirty="0" smtClean="0"/>
              <a:t>t</a:t>
            </a:r>
            <a:r>
              <a:rPr lang="ja-JP" altLang="en-US" dirty="0" smtClean="0"/>
              <a:t>きっかりになる確率は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74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→確率変数の結果として出うる値でも、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その値が出る確率が０になることも</a:t>
            </a:r>
            <a:r>
              <a:rPr lang="en-US" altLang="ja-JP" dirty="0" smtClean="0"/>
              <a:t>…</a:t>
            </a:r>
          </a:p>
          <a:p>
            <a:pPr marL="0" indent="0" algn="ctr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5" name="上矢印吹き出し 4"/>
          <p:cNvSpPr/>
          <p:nvPr/>
        </p:nvSpPr>
        <p:spPr>
          <a:xfrm>
            <a:off x="838199" y="4333435"/>
            <a:ext cx="10515601" cy="1886857"/>
          </a:xfrm>
          <a:prstGeom prst="upArrowCallout">
            <a:avLst>
              <a:gd name="adj1" fmla="val 25000"/>
              <a:gd name="adj2" fmla="val 25000"/>
              <a:gd name="adj3" fmla="val 13462"/>
              <a:gd name="adj4" fmla="val 788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何故</a:t>
            </a:r>
            <a:r>
              <a:rPr kumimoji="1" lang="ja-JP" altLang="en-US" sz="3200" dirty="0" smtClean="0"/>
              <a:t>？</a:t>
            </a:r>
            <a:r>
              <a:rPr kumimoji="1" lang="en-US" altLang="ja-JP" sz="3200" dirty="0" smtClean="0"/>
              <a:t>…</a:t>
            </a:r>
            <a:r>
              <a:rPr kumimoji="1" lang="ja-JP" altLang="en-US" sz="3200" u="sng" dirty="0" smtClean="0"/>
              <a:t>起こりえることでも確率質量関数が０になりえる</a:t>
            </a:r>
            <a:r>
              <a:rPr kumimoji="1" lang="ja-JP" altLang="en-US" sz="3200" dirty="0" smtClean="0"/>
              <a:t>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3982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3341" y="3276416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になりえる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7989" y="4246361"/>
            <a:ext cx="304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prstClr val="black"/>
                </a:solidFill>
              </a:rPr>
              <a:t>※</a:t>
            </a:r>
            <a:r>
              <a:rPr lang="ja-JP" altLang="en-US" sz="1600" dirty="0" smtClean="0">
                <a:solidFill>
                  <a:prstClr val="black"/>
                </a:solidFill>
              </a:rPr>
              <a:t>イメージ図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srgbClr val="0070C0"/>
                </a:solidFill>
              </a:rPr>
              <a:t>青</a:t>
            </a:r>
            <a:r>
              <a:rPr lang="ja-JP" altLang="en-US" sz="1600" dirty="0" smtClean="0">
                <a:solidFill>
                  <a:srgbClr val="0070C0"/>
                </a:solidFill>
              </a:rPr>
              <a:t>のバー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貯水量が出しうる値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5057718" y="5193229"/>
            <a:ext cx="6767736" cy="1325272"/>
            <a:chOff x="838200" y="5135723"/>
            <a:chExt cx="10919107" cy="1325272"/>
          </a:xfrm>
        </p:grpSpPr>
        <p:sp>
          <p:nvSpPr>
            <p:cNvPr id="7" name="正方形/長方形 6"/>
            <p:cNvSpPr/>
            <p:nvPr/>
          </p:nvSpPr>
          <p:spPr>
            <a:xfrm>
              <a:off x="1313646" y="5303036"/>
              <a:ext cx="9285667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7426" y="5999330"/>
              <a:ext cx="10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70C0"/>
                  </a:solidFill>
                </a:rPr>
                <a:t>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     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1500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3500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    </a:t>
              </a:r>
              <a:r>
                <a:rPr lang="en-US" altLang="ja-JP" sz="2400" dirty="0">
                  <a:solidFill>
                    <a:srgbClr val="0070C0"/>
                  </a:solidFill>
                </a:rPr>
                <a:t>5000</a:t>
              </a:r>
              <a:r>
                <a:rPr lang="ja-JP" altLang="en-US" sz="2400" dirty="0">
                  <a:solidFill>
                    <a:srgbClr val="0070C0"/>
                  </a:solidFill>
                </a:rPr>
                <a:t>万</a:t>
              </a: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082603" y="5135723"/>
              <a:ext cx="2" cy="927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838200" y="5612129"/>
              <a:ext cx="10160358" cy="2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186412" y="5135723"/>
              <a:ext cx="3" cy="839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ダムの貯水量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、上限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:5000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万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な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ど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blipFill rotWithShape="0">
                <a:blip r:embed="rId2"/>
                <a:stretch>
                  <a:fillRect l="-1735" t="-4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65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82093" y="2770681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7372" y="3574659"/>
            <a:ext cx="11437258" cy="3064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</a:t>
            </a:r>
            <a:r>
              <a:rPr lang="ja-JP" altLang="en-US" sz="3200" dirty="0" smtClean="0">
                <a:solidFill>
                  <a:prstClr val="black"/>
                </a:solidFill>
              </a:rPr>
              <a:t>、結果のパターン数が増えれば</a:t>
            </a:r>
            <a:endParaRPr lang="en-US" altLang="ja-JP" sz="32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 smtClean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</a:t>
            </a:r>
            <a:r>
              <a:rPr lang="ja-JP" altLang="en-US" sz="3200" dirty="0" smtClean="0">
                <a:solidFill>
                  <a:prstClr val="black"/>
                </a:solidFill>
              </a:rPr>
              <a:t>も</a:t>
            </a:r>
            <a:r>
              <a:rPr lang="en-US" altLang="ja-JP" sz="3200" dirty="0" smtClean="0">
                <a:solidFill>
                  <a:prstClr val="black"/>
                </a:solidFill>
              </a:rPr>
              <a:t>…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→時と場合</a:t>
            </a:r>
            <a:r>
              <a:rPr lang="ja-JP" altLang="en-US" sz="3200" dirty="0">
                <a:solidFill>
                  <a:prstClr val="black"/>
                </a:solidFill>
              </a:rPr>
              <a:t>によって</a:t>
            </a:r>
            <a:r>
              <a:rPr lang="ja-JP" altLang="en-US" sz="3200" dirty="0" smtClean="0">
                <a:solidFill>
                  <a:prstClr val="black"/>
                </a:solidFill>
              </a:rPr>
              <a:t>は、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連続</a:t>
            </a:r>
            <a:r>
              <a:rPr lang="ja-JP" altLang="en-US" sz="3200" u="sng" dirty="0">
                <a:solidFill>
                  <a:prstClr val="black"/>
                </a:solidFill>
              </a:rPr>
              <a:t>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例</a:t>
            </a:r>
            <a:r>
              <a:rPr lang="en-US" altLang="ja-JP" sz="3200" dirty="0" smtClean="0">
                <a:solidFill>
                  <a:prstClr val="black"/>
                </a:solidFill>
              </a:rPr>
              <a:t>:</a:t>
            </a:r>
            <a:r>
              <a:rPr lang="ja-JP" altLang="en-US" sz="3200" smtClean="0">
                <a:solidFill>
                  <a:prstClr val="black"/>
                </a:solidFill>
              </a:rPr>
              <a:t>ダイスを１００万回投げた時の出目の合計など</a:t>
            </a:r>
            <a:endParaRPr lang="ja-JP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801969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/>
              <a:t>復習</a:t>
            </a:r>
            <a:r>
              <a:rPr kumimoji="1" lang="en-US" altLang="ja-JP" sz="2800" u="sng" dirty="0" smtClean="0"/>
              <a:t>: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</a:t>
                </a:r>
                <a:r>
                  <a:rPr lang="ja-JP" altLang="en-US" dirty="0" smtClean="0"/>
                  <a:t>スライド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コイン</a:t>
                </a:r>
                <a:r>
                  <a:rPr lang="ja-JP" altLang="en-US" dirty="0"/>
                  <a:t>の出すパターンは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通りで、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そのいずれも起こる確率は同じ</a:t>
                </a:r>
                <a:endParaRPr lang="en-US" altLang="ja-JP" dirty="0"/>
              </a:p>
              <a:p>
                <a:r>
                  <a:rPr lang="ja-JP" altLang="en-US" dirty="0"/>
                  <a:t>結果が０になる→コイン</a:t>
                </a:r>
                <a:r>
                  <a:rPr lang="ja-JP" altLang="en-US" dirty="0" smtClean="0"/>
                  <a:t>が０枚表→コインが３枚裏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</a:t>
                </a:r>
                <a:r>
                  <a:rPr lang="ja-JP" altLang="en-US" dirty="0"/>
                  <a:t>１</a:t>
                </a:r>
                <a:r>
                  <a:rPr lang="ja-JP" altLang="en-US" dirty="0" smtClean="0"/>
                  <a:t>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１枚目も２枚目も３枚目も全部裏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結果が１になる→コインが</a:t>
                </a:r>
                <a:r>
                  <a:rPr lang="ja-JP" altLang="en-US" dirty="0" smtClean="0"/>
                  <a:t>１枚表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→パターンは３つ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１回目が表 </a:t>
                </a:r>
                <a:r>
                  <a:rPr lang="en-US" altLang="ja-JP" dirty="0" smtClean="0"/>
                  <a:t>or </a:t>
                </a:r>
                <a:r>
                  <a:rPr lang="ja-JP" altLang="en-US" dirty="0" smtClean="0"/>
                  <a:t>２回目が表 </a:t>
                </a:r>
                <a:r>
                  <a:rPr lang="en-US" altLang="ja-JP" dirty="0" smtClean="0"/>
                  <a:t>or</a:t>
                </a:r>
                <a:r>
                  <a:rPr lang="ja-JP" altLang="en-US" dirty="0" smtClean="0"/>
                  <a:t> 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回目が表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1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</a:t>
                </a:r>
                <a:endParaRPr lang="en-US" altLang="ja-JP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</a:rPr>
                  <a:t>[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表が出たコインが１枚以下の確率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]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下図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　　　　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  <a:blipFill rotWithShape="0">
                <a:blip r:embed="rId2"/>
                <a:stretch>
                  <a:fillRect l="-1217" t="-2675" r="-696" b="-1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</a:t>
            </a:r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7764100" y="4920659"/>
            <a:ext cx="3947887" cy="1850483"/>
            <a:chOff x="7159554" y="3454169"/>
            <a:chExt cx="4727647" cy="279563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6" name="グループ化 2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/>
        </p:nvGrpSpPr>
        <p:grpSpPr>
          <a:xfrm>
            <a:off x="2255271" y="5967609"/>
            <a:ext cx="705644" cy="639252"/>
            <a:chOff x="8184356" y="4188618"/>
            <a:chExt cx="1535907" cy="1826421"/>
          </a:xfrm>
        </p:grpSpPr>
        <p:sp>
          <p:nvSpPr>
            <p:cNvPr id="28" name="正方形/長方形 27"/>
            <p:cNvSpPr/>
            <p:nvPr/>
          </p:nvSpPr>
          <p:spPr>
            <a:xfrm>
              <a:off x="8184356" y="5417344"/>
              <a:ext cx="754858" cy="5976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960645" y="4188618"/>
              <a:ext cx="759618" cy="182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302679" y="3214245"/>
            <a:ext cx="4051121" cy="1570763"/>
            <a:chOff x="7359247" y="3075156"/>
            <a:chExt cx="4642057" cy="2614009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62" name="フリーフォーム 61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2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62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テキスト ボックス 76"/>
          <p:cNvSpPr txBox="1"/>
          <p:nvPr/>
        </p:nvSpPr>
        <p:spPr>
          <a:xfrm>
            <a:off x="10065161" y="3893939"/>
            <a:ext cx="14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209800" y="2536723"/>
            <a:ext cx="7772400" cy="146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性質その１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b="0" dirty="0" smtClean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: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のコインの例で表が１回以下出る確率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下グラフ</a:t>
                </a:r>
                <a:r>
                  <a:rPr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は、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表が２回以下出る確率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下グラフ</a:t>
                </a:r>
                <a:r>
                  <a:rPr kumimoji="1"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kumimoji="1" lang="en-US" altLang="ja-JP" dirty="0" smtClean="0"/>
                  <a:t>+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赤部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より低い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8745654" y="4712392"/>
            <a:ext cx="3596107" cy="2063352"/>
            <a:chOff x="7159554" y="3454169"/>
            <a:chExt cx="4727647" cy="279563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" name="正方形/長方形 10"/>
          <p:cNvSpPr/>
          <p:nvPr/>
        </p:nvSpPr>
        <p:spPr>
          <a:xfrm>
            <a:off x="10693469" y="5272089"/>
            <a:ext cx="586254" cy="13303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986" y="5490583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prstClr val="black"/>
                </a:solidFill>
              </a:rPr>
              <a:t>Point:</a:t>
            </a:r>
            <a:r>
              <a:rPr lang="ja-JP" altLang="en-US" sz="2800" dirty="0" smtClean="0">
                <a:solidFill>
                  <a:prstClr val="black"/>
                </a:solidFill>
              </a:rPr>
              <a:t>累積分布関数の中の数字が大きくなるほど、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条件が緩くなる→累積分布関数の値は大きくなっていく！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06448" y="4438243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性質その２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 smtClean="0"/>
              </a:p>
              <a:p>
                <a:r>
                  <a:rPr lang="ja-JP" altLang="en-US" u="sng" dirty="0" smtClean="0"/>
                  <a:t>性質その３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85637" y="1557086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96000" y="2226782"/>
            <a:ext cx="2254554" cy="1772293"/>
            <a:chOff x="7159554" y="3454169"/>
            <a:chExt cx="4727647" cy="279563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9" name="グループ化 28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右矢印 4"/>
          <p:cNvSpPr/>
          <p:nvPr/>
        </p:nvSpPr>
        <p:spPr>
          <a:xfrm>
            <a:off x="7317169" y="3896304"/>
            <a:ext cx="1033385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6096000" y="4472325"/>
            <a:ext cx="2254554" cy="1758077"/>
            <a:chOff x="7159554" y="3454169"/>
            <a:chExt cx="4727647" cy="2795638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6" name="グループ化 3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右矢印 41"/>
          <p:cNvSpPr/>
          <p:nvPr/>
        </p:nvSpPr>
        <p:spPr>
          <a:xfrm rot="10800000">
            <a:off x="7015239" y="6201881"/>
            <a:ext cx="1335315" cy="4789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/>
        </p:nvGrpSpPr>
        <p:grpSpPr>
          <a:xfrm>
            <a:off x="9616635" y="2240670"/>
            <a:ext cx="2254554" cy="1772293"/>
            <a:chOff x="7159554" y="3454169"/>
            <a:chExt cx="4727647" cy="2795638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50" name="グループ化 49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" name="直線矢印コネクタ 6"/>
          <p:cNvCxnSpPr>
            <a:stCxn id="27" idx="3"/>
            <a:endCxn id="46" idx="1"/>
          </p:cNvCxnSpPr>
          <p:nvPr/>
        </p:nvCxnSpPr>
        <p:spPr>
          <a:xfrm>
            <a:off x="8350554" y="3112929"/>
            <a:ext cx="1266081" cy="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図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35" y="4478638"/>
            <a:ext cx="2254554" cy="1758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8"/>
          <p:cNvCxnSpPr>
            <a:stCxn id="35" idx="3"/>
            <a:endCxn id="62" idx="1"/>
          </p:cNvCxnSpPr>
          <p:nvPr/>
        </p:nvCxnSpPr>
        <p:spPr>
          <a:xfrm>
            <a:off x="8350554" y="5351364"/>
            <a:ext cx="1266081" cy="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0848024" y="2721728"/>
            <a:ext cx="355757" cy="11424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1214001" y="3485224"/>
            <a:ext cx="355757" cy="3789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3300628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累積分布関数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かつ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なる任意の数列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2606709" y="4376691"/>
            <a:ext cx="9012269" cy="2385263"/>
            <a:chOff x="5176456" y="3347886"/>
            <a:chExt cx="6534767" cy="2695630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5176456" y="3347886"/>
              <a:ext cx="6534767" cy="2335465"/>
              <a:chOff x="6096000" y="4201526"/>
              <a:chExt cx="4642057" cy="2425641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6096000" y="4201526"/>
                <a:ext cx="4642057" cy="2425641"/>
                <a:chOff x="7359247" y="3075156"/>
                <a:chExt cx="4642057" cy="2425641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419145" y="4977577"/>
                  <a:ext cx="4592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a:t>𝑋</a:t>
                  </a:r>
                  <a:endParaRPr lang="ja-JP" altLang="en-US" sz="28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" name="フリーフォーム 5"/>
                <p:cNvSpPr/>
                <p:nvPr/>
              </p:nvSpPr>
              <p:spPr>
                <a:xfrm>
                  <a:off x="8417445" y="3361698"/>
                  <a:ext cx="3561735" cy="1180135"/>
                </a:xfrm>
                <a:custGeom>
                  <a:avLst/>
                  <a:gdLst>
                    <a:gd name="connsiteX0" fmla="*/ 0 w 3023419"/>
                    <a:gd name="connsiteY0" fmla="*/ 1180135 h 1180135"/>
                    <a:gd name="connsiteX1" fmla="*/ 648929 w 3023419"/>
                    <a:gd name="connsiteY1" fmla="*/ 250986 h 1180135"/>
                    <a:gd name="connsiteX2" fmla="*/ 1224116 w 3023419"/>
                    <a:gd name="connsiteY2" fmla="*/ 634445 h 1180135"/>
                    <a:gd name="connsiteX3" fmla="*/ 2374490 w 3023419"/>
                    <a:gd name="connsiteY3" fmla="*/ 264 h 1180135"/>
                    <a:gd name="connsiteX4" fmla="*/ 2861187 w 3023419"/>
                    <a:gd name="connsiteY4" fmla="*/ 722935 h 1180135"/>
                    <a:gd name="connsiteX5" fmla="*/ 3023419 w 3023419"/>
                    <a:gd name="connsiteY5" fmla="*/ 560703 h 1180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3419" h="1180135">
                      <a:moveTo>
                        <a:pt x="0" y="1180135"/>
                      </a:moveTo>
                      <a:cubicBezTo>
                        <a:pt x="222455" y="761034"/>
                        <a:pt x="444910" y="341934"/>
                        <a:pt x="648929" y="250986"/>
                      </a:cubicBezTo>
                      <a:cubicBezTo>
                        <a:pt x="852948" y="160038"/>
                        <a:pt x="936523" y="676232"/>
                        <a:pt x="1224116" y="634445"/>
                      </a:cubicBezTo>
                      <a:cubicBezTo>
                        <a:pt x="1511709" y="592658"/>
                        <a:pt x="2101645" y="-14484"/>
                        <a:pt x="2374490" y="264"/>
                      </a:cubicBezTo>
                      <a:cubicBezTo>
                        <a:pt x="2647335" y="15012"/>
                        <a:pt x="2753032" y="629529"/>
                        <a:pt x="2861187" y="722935"/>
                      </a:cubicBezTo>
                      <a:cubicBezTo>
                        <a:pt x="2969342" y="816341"/>
                        <a:pt x="2996380" y="688522"/>
                        <a:pt x="3023419" y="560703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H="1" flipV="1">
                  <a:off x="10331463" y="3771298"/>
                  <a:ext cx="3274" cy="149866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8785341" y="3960059"/>
                  <a:ext cx="1015180" cy="98566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9007382" y="3774918"/>
                  <a:ext cx="1190932" cy="12166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>
                  <a:stCxn id="6" idx="2"/>
                </p:cNvCxnSpPr>
                <p:nvPr/>
              </p:nvCxnSpPr>
              <p:spPr>
                <a:xfrm>
                  <a:off x="9859513" y="3996143"/>
                  <a:ext cx="471949" cy="456747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>
                  <a:stCxn id="6" idx="1"/>
                </p:cNvCxnSpPr>
                <p:nvPr/>
              </p:nvCxnSpPr>
              <p:spPr>
                <a:xfrm>
                  <a:off x="9181915" y="3612684"/>
                  <a:ext cx="1095056" cy="1142869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668169" y="4184118"/>
                  <a:ext cx="825909" cy="8074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>
                  <a:off x="8520685" y="4452890"/>
                  <a:ext cx="560438" cy="538636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0095487" y="3951765"/>
                  <a:ext cx="235975" cy="23235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8417445" y="4755553"/>
                  <a:ext cx="250724" cy="23597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/>
                    <p:cNvSpPr txBox="1"/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テキスト ボックス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テキスト ボックス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矢印コネクタ 18"/>
                <p:cNvCxnSpPr/>
                <p:nvPr/>
              </p:nvCxnSpPr>
              <p:spPr>
                <a:xfrm flipV="1">
                  <a:off x="8611432" y="3075156"/>
                  <a:ext cx="0" cy="21450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矢印コネクタ 19"/>
                <p:cNvCxnSpPr/>
                <p:nvPr/>
              </p:nvCxnSpPr>
              <p:spPr>
                <a:xfrm>
                  <a:off x="8417445" y="4991526"/>
                  <a:ext cx="3583859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コネクタ 23"/>
              <p:cNvCxnSpPr/>
              <p:nvPr/>
            </p:nvCxnSpPr>
            <p:spPr>
              <a:xfrm flipH="1">
                <a:off x="9468465" y="4675239"/>
                <a:ext cx="14748" cy="18730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9740900" y="4542211"/>
                <a:ext cx="17007" cy="2006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9342489" y="4772027"/>
                <a:ext cx="8504" cy="1776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9735877" y="5498684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28899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9360535" y="5501707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377504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/>
          <p:cNvSpPr txBox="1"/>
          <p:nvPr/>
        </p:nvSpPr>
        <p:spPr>
          <a:xfrm>
            <a:off x="10178527" y="4001294"/>
            <a:ext cx="13720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u="sng" dirty="0" smtClean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/>
                  <a:t>のとき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ja-JP" b="0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b="0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b="0" dirty="0" smtClean="0">
                    <a:solidFill>
                      <a:schemeClr val="accent1"/>
                    </a:solidFill>
                    <a:latin typeface="+mn-ea"/>
                  </a:rPr>
                  <a:t>青部</a:t>
                </a:r>
                <a:endParaRPr lang="en-US" altLang="ja-JP" b="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n-ea"/>
                  </a:rPr>
                  <a:t>赤部</a:t>
                </a:r>
                <a:endParaRPr lang="en-US" altLang="ja-JP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右図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緑部</a:t>
                </a:r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679522" y="4643394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4197974" y="5120741"/>
            <a:ext cx="2298418" cy="1435138"/>
            <a:chOff x="7159554" y="3454169"/>
            <a:chExt cx="4727647" cy="2795638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8960644" y="4188619"/>
              <a:ext cx="759619" cy="18264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9776765" y="5120741"/>
            <a:ext cx="2288309" cy="1436688"/>
            <a:chOff x="7159554" y="3454169"/>
            <a:chExt cx="4727647" cy="2795638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正方形/長方形 57"/>
            <p:cNvSpPr/>
            <p:nvPr/>
          </p:nvSpPr>
          <p:spPr>
            <a:xfrm>
              <a:off x="8184356" y="5417344"/>
              <a:ext cx="754858" cy="5976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992424" y="5120741"/>
            <a:ext cx="2288309" cy="1436688"/>
            <a:chOff x="7159554" y="3454169"/>
            <a:chExt cx="4727647" cy="2795638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63" name="グループ化 62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64" name="正方形/長方形 63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07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984090" y="2398170"/>
            <a:ext cx="6223819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1589864" y="3709226"/>
            <a:ext cx="9012269" cy="2850929"/>
            <a:chOff x="1589864" y="3790264"/>
            <a:chExt cx="9012269" cy="285092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589864" y="3790264"/>
              <a:ext cx="9012269" cy="2850929"/>
              <a:chOff x="5176456" y="3347886"/>
              <a:chExt cx="6534767" cy="322188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5176456" y="3347886"/>
                <a:ext cx="6534767" cy="2766067"/>
                <a:chOff x="6096000" y="4201526"/>
                <a:chExt cx="4642057" cy="2872869"/>
              </a:xfrm>
            </p:grpSpPr>
            <p:grpSp>
              <p:nvGrpSpPr>
                <p:cNvPr id="16" name="グループ化 15"/>
                <p:cNvGrpSpPr/>
                <p:nvPr/>
              </p:nvGrpSpPr>
              <p:grpSpPr>
                <a:xfrm>
                  <a:off x="6096000" y="4201526"/>
                  <a:ext cx="4642057" cy="2425641"/>
                  <a:chOff x="7359247" y="3075156"/>
                  <a:chExt cx="4642057" cy="2425641"/>
                </a:xfrm>
              </p:grpSpPr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11419145" y="4977577"/>
                    <a:ext cx="4592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80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a:t>𝑋</a:t>
                    </a:r>
                    <a:endParaRPr lang="ja-JP" altLang="en-US" sz="2800" dirty="0">
                      <a:solidFill>
                        <a:srgbClr val="92D050"/>
                      </a:solidFill>
                    </a:endParaRPr>
                  </a:p>
                </p:txBody>
              </p:sp>
              <p:sp>
                <p:nvSpPr>
                  <p:cNvPr id="21" name="フリーフォーム 20"/>
                  <p:cNvSpPr/>
                  <p:nvPr/>
                </p:nvSpPr>
                <p:spPr>
                  <a:xfrm>
                    <a:off x="8417445" y="3361698"/>
                    <a:ext cx="3561735" cy="1180135"/>
                  </a:xfrm>
                  <a:custGeom>
                    <a:avLst/>
                    <a:gdLst>
                      <a:gd name="connsiteX0" fmla="*/ 0 w 3023419"/>
                      <a:gd name="connsiteY0" fmla="*/ 1180135 h 1180135"/>
                      <a:gd name="connsiteX1" fmla="*/ 648929 w 3023419"/>
                      <a:gd name="connsiteY1" fmla="*/ 250986 h 1180135"/>
                      <a:gd name="connsiteX2" fmla="*/ 1224116 w 3023419"/>
                      <a:gd name="connsiteY2" fmla="*/ 634445 h 1180135"/>
                      <a:gd name="connsiteX3" fmla="*/ 2374490 w 3023419"/>
                      <a:gd name="connsiteY3" fmla="*/ 264 h 1180135"/>
                      <a:gd name="connsiteX4" fmla="*/ 2861187 w 3023419"/>
                      <a:gd name="connsiteY4" fmla="*/ 722935 h 1180135"/>
                      <a:gd name="connsiteX5" fmla="*/ 3023419 w 3023419"/>
                      <a:gd name="connsiteY5" fmla="*/ 560703 h 1180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23419" h="1180135">
                        <a:moveTo>
                          <a:pt x="0" y="1180135"/>
                        </a:moveTo>
                        <a:cubicBezTo>
                          <a:pt x="222455" y="761034"/>
                          <a:pt x="444910" y="341934"/>
                          <a:pt x="648929" y="250986"/>
                        </a:cubicBezTo>
                        <a:cubicBezTo>
                          <a:pt x="852948" y="160038"/>
                          <a:pt x="936523" y="676232"/>
                          <a:pt x="1224116" y="634445"/>
                        </a:cubicBezTo>
                        <a:cubicBezTo>
                          <a:pt x="1511709" y="592658"/>
                          <a:pt x="2101645" y="-14484"/>
                          <a:pt x="2374490" y="264"/>
                        </a:cubicBezTo>
                        <a:cubicBezTo>
                          <a:pt x="2647335" y="15012"/>
                          <a:pt x="2753032" y="629529"/>
                          <a:pt x="2861187" y="722935"/>
                        </a:cubicBezTo>
                        <a:cubicBezTo>
                          <a:pt x="2969342" y="816341"/>
                          <a:pt x="2996380" y="688522"/>
                          <a:pt x="3023419" y="560703"/>
                        </a:cubicBezTo>
                      </a:path>
                    </a:pathLst>
                  </a:cu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 flipH="1" flipV="1">
                    <a:off x="10331463" y="3771298"/>
                    <a:ext cx="3274" cy="1498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8785341" y="3960059"/>
                    <a:ext cx="1015180" cy="98566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/>
                  <p:cNvCxnSpPr/>
                  <p:nvPr/>
                </p:nvCxnSpPr>
                <p:spPr>
                  <a:xfrm>
                    <a:off x="9007382" y="3774918"/>
                    <a:ext cx="1190932" cy="12166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コネクタ 24"/>
                  <p:cNvCxnSpPr>
                    <a:stCxn id="21" idx="2"/>
                  </p:cNvCxnSpPr>
                  <p:nvPr/>
                </p:nvCxnSpPr>
                <p:spPr>
                  <a:xfrm>
                    <a:off x="9859513" y="3996144"/>
                    <a:ext cx="1004419" cy="99185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コネクタ 25"/>
                  <p:cNvCxnSpPr>
                    <a:stCxn id="21" idx="1"/>
                  </p:cNvCxnSpPr>
                  <p:nvPr/>
                </p:nvCxnSpPr>
                <p:spPr>
                  <a:xfrm>
                    <a:off x="9181915" y="3612685"/>
                    <a:ext cx="1321721" cy="1374510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/>
                  <p:nvPr/>
                </p:nvCxnSpPr>
                <p:spPr>
                  <a:xfrm>
                    <a:off x="8668169" y="4184118"/>
                    <a:ext cx="825909" cy="8074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8520685" y="4452890"/>
                    <a:ext cx="560438" cy="53863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コネクタ 28"/>
                  <p:cNvCxnSpPr/>
                  <p:nvPr/>
                </p:nvCxnSpPr>
                <p:spPr>
                  <a:xfrm>
                    <a:off x="10095487" y="3951765"/>
                    <a:ext cx="917164" cy="900683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8417445" y="4755553"/>
                    <a:ext cx="250724" cy="23597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テキスト ボックス 30"/>
                      <p:cNvSpPr txBox="1"/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テキスト ボックス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テキスト ボックス 31"/>
                      <p:cNvSpPr txBox="1"/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テキスト ボックス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8611432" y="3075156"/>
                    <a:ext cx="0" cy="2145087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8417445" y="4991526"/>
                    <a:ext cx="3583859" cy="0"/>
                  </a:xfrm>
                  <a:prstGeom prst="straightConnector1">
                    <a:avLst/>
                  </a:prstGeom>
                  <a:ln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9480428" y="4675239"/>
                  <a:ext cx="2785" cy="2399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>
                  <a:off x="9757049" y="4542212"/>
                  <a:ext cx="858" cy="23895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9342489" y="4772027"/>
                  <a:ext cx="8504" cy="1776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テキスト ボックス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テキスト ボックス 10"/>
              <p:cNvSpPr txBox="1"/>
              <p:nvPr/>
            </p:nvSpPr>
            <p:spPr>
              <a:xfrm>
                <a:off x="9735877" y="5498684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9728899" y="4333341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0060887" y="5515804"/>
                <a:ext cx="44039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9975535" y="4316147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テキスト ボックス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線コネクタ 37"/>
            <p:cNvCxnSpPr/>
            <p:nvPr/>
          </p:nvCxnSpPr>
          <p:spPr>
            <a:xfrm>
              <a:off x="7258744" y="4423737"/>
              <a:ext cx="1440488" cy="62941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662930" y="4327301"/>
              <a:ext cx="1036302" cy="41114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8137298" y="4195289"/>
              <a:ext cx="545425" cy="228448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9330548" y="3524560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44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1825625"/>
            <a:ext cx="10515600" cy="407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期待値だけでは</a:t>
            </a:r>
            <a:r>
              <a:rPr lang="en-US" altLang="ja-JP" u="sng" dirty="0" smtClean="0"/>
              <a:t>…</a:t>
            </a:r>
            <a:r>
              <a:rPr lang="en-US" altLang="ja-JP" dirty="0" smtClean="0"/>
              <a:t>(1/8)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lang="ja-JP" altLang="en-US" sz="4400" dirty="0" smtClean="0"/>
              <a:t>、裏が出ても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円貰える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賭け</a:t>
            </a:r>
            <a:r>
              <a:rPr lang="en-US" altLang="ja-JP" sz="4400" dirty="0" smtClean="0"/>
              <a:t>(=</a:t>
            </a:r>
            <a:r>
              <a:rPr lang="ja-JP" altLang="en-US" sz="4400" dirty="0" smtClean="0"/>
              <a:t>確率変数</a:t>
            </a:r>
            <a:r>
              <a:rPr lang="en-US" altLang="ja-JP" sz="4400" dirty="0" smtClean="0"/>
              <a:t>)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>
                <a:solidFill>
                  <a:srgbClr val="FF0000"/>
                </a:solidFill>
              </a:rPr>
              <a:t>400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kumimoji="1" lang="ja-JP" altLang="en-US" sz="4400" dirty="0" smtClean="0"/>
              <a:t>、裏が出れば</a:t>
            </a:r>
            <a:r>
              <a:rPr kumimoji="1" lang="en-US" altLang="ja-JP" sz="4400" u="sng" dirty="0" smtClean="0">
                <a:solidFill>
                  <a:schemeClr val="accent5"/>
                </a:solidFill>
              </a:rPr>
              <a:t>200</a:t>
            </a:r>
            <a:r>
              <a:rPr kumimoji="1" lang="ja-JP" altLang="en-US" sz="4400" u="sng" dirty="0" smtClean="0">
                <a:solidFill>
                  <a:schemeClr val="accent5"/>
                </a:solidFill>
              </a:rPr>
              <a:t>円払う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賭け</a:t>
            </a:r>
            <a:r>
              <a:rPr kumimoji="1" lang="en-US" altLang="ja-JP" sz="4400" dirty="0" smtClean="0"/>
              <a:t>(=</a:t>
            </a:r>
            <a:r>
              <a:rPr kumimoji="1" lang="ja-JP" altLang="en-US" sz="4400" dirty="0" smtClean="0"/>
              <a:t>確率変数</a:t>
            </a:r>
            <a:r>
              <a:rPr kumimoji="1" lang="en-US" altLang="ja-JP" sz="4400" dirty="0" smtClean="0"/>
              <a:t>)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どちらに乗りたい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(2/8)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このとき、それぞれの期待値は</a:t>
                </a:r>
                <a:endParaRPr kumimoji="1" lang="en-US" altLang="ja-JP" sz="3600" b="0" i="1" u="sng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 smtClean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err="1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00</a:t>
                </a:r>
                <a:endParaRPr lang="en-US" altLang="ja-JP" sz="3600" dirty="0" smtClean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期待値だけではわからないことも</a:t>
                </a: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何が違う？</a:t>
                </a:r>
                <a:endParaRPr lang="en-US" altLang="ja-JP" sz="3600" u="sng" dirty="0" smtClean="0"/>
              </a:p>
              <a:p>
                <a:pPr marL="0" indent="0" algn="r">
                  <a:buNone/>
                </a:pP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…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期待値と実際のイベントの結果との離れ具合</a:t>
                </a:r>
                <a:endParaRPr lang="en-US" altLang="ja-JP" sz="3600" u="sng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  <a:blipFill rotWithShape="0">
                <a:blip r:embed="rId2"/>
                <a:stretch>
                  <a:fillRect l="-1738" t="-3405" r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7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44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r>
                  <a:rPr lang="ja-JP" altLang="en-US" sz="4000" dirty="0" smtClean="0">
                    <a:latin typeface="+mn-ea"/>
                  </a:rPr>
                  <a:t>この</a:t>
                </a:r>
                <a:r>
                  <a:rPr lang="ja-JP" altLang="en-US" sz="4000" dirty="0">
                    <a:latin typeface="+mn-ea"/>
                  </a:rPr>
                  <a:t>式</a:t>
                </a:r>
                <a:r>
                  <a:rPr lang="ja-JP" altLang="en-US" sz="4000" dirty="0" smtClean="0">
                    <a:latin typeface="+mn-ea"/>
                  </a:rPr>
                  <a:t>が、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期待値</a:t>
                </a:r>
                <a:r>
                  <a:rPr lang="ja-JP" altLang="en-US" sz="4000" u="sng" dirty="0">
                    <a:solidFill>
                      <a:srgbClr val="FF0000"/>
                    </a:solidFill>
                  </a:rPr>
                  <a:t>と実際のイベントの結果との離れ</a:t>
                </a: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具合</a:t>
                </a:r>
                <a:endParaRPr lang="en-US" altLang="ja-JP" sz="40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4000" dirty="0" smtClean="0">
                    <a:latin typeface="+mn-ea"/>
                  </a:rPr>
                  <a:t>を表す！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999" t="-2668" r="-1999" b="-36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48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4760686"/>
            <a:ext cx="10515600" cy="19884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(3/6)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結果が２に</a:t>
                </a:r>
                <a:r>
                  <a:rPr lang="ja-JP" altLang="en-US" dirty="0"/>
                  <a:t>なる→コインが</a:t>
                </a:r>
                <a:r>
                  <a:rPr lang="ja-JP" altLang="en-US" dirty="0" smtClean="0"/>
                  <a:t>２枚表→コインが１枚裏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は３つ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１回目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 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２回目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３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なる→コイン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→パターンは１つのみ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１回目も２回目も３回目も全て表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それぞれの結果の確率の比率は</a:t>
                </a:r>
                <a:endParaRPr lang="en-US" altLang="ja-JP" sz="3200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結果が０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結果が２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結果が３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 smtClean="0"/>
                  <a:t>=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endParaRPr lang="en-US" altLang="ja-JP" sz="44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sz="3600" u="sng" dirty="0" smtClean="0"/>
                  <a:t>…</a:t>
                </a:r>
                <a:r>
                  <a:rPr lang="ja-JP" altLang="en-US" sz="3600" u="sng" dirty="0" smtClean="0"/>
                  <a:t>では、実際に起きる比率は</a:t>
                </a:r>
                <a:r>
                  <a:rPr lang="ja-JP" altLang="en-US" sz="3600" u="sng" dirty="0"/>
                  <a:t>？</a:t>
                </a:r>
                <a:endParaRPr lang="en-US" altLang="ja-JP" sz="3600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507" t="-2542" r="-1739" b="-1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値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と実際のイベントの結果との離れ具合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予測</m:t>
                    </m:r>
                  </m:oMath>
                </a14:m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と実際に出た値との差異</a:t>
                </a:r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329" r="-329" b="-46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 smtClean="0">
                <a:solidFill>
                  <a:prstClr val="black"/>
                </a:solidFill>
              </a:rPr>
              <a:t>差異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‼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/>
                  <a:t>再</a:t>
                </a:r>
                <a:r>
                  <a:rPr lang="ja-JP" altLang="en-US" dirty="0" smtClean="0"/>
                  <a:t>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401088" y="3643085"/>
            <a:ext cx="9858829" cy="2054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 smtClean="0">
                <a:solidFill>
                  <a:prstClr val="black"/>
                </a:solidFill>
              </a:rPr>
              <a:t>Check!</a:t>
            </a:r>
            <a:r>
              <a:rPr lang="ja-JP" altLang="en-US" sz="3600" dirty="0" smtClean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 smtClean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結果が期待値にどのぐらい沿うかが分かる！</a:t>
            </a:r>
            <a:endParaRPr lang="ja-JP" alt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216721" y="4095481"/>
            <a:ext cx="1107583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739425" y="4095482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715295" y="5361087"/>
            <a:ext cx="6761409" cy="1184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</p:spPr>
            <p:txBody>
              <a:bodyPr>
                <a:normAutofit fontScale="92500"/>
              </a:bodyPr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  <a:blipFill rotWithShape="0">
                <a:blip r:embed="rId2"/>
                <a:stretch>
                  <a:fillRect l="-928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 smtClean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 smtClean="0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 smtClean="0"/>
                  <a:t>の外に出せる</a:t>
                </a:r>
                <a:r>
                  <a:rPr kumimoji="1" lang="en-US" altLang="ja-JP" dirty="0" smtClean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 smtClean="0"/>
                  <a:t>　どんな確率変数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𝑋に対して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も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 smtClean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 smtClean="0">
                    <a:latin typeface="+mn-ea"/>
                  </a:rPr>
                  <a:t>が成り立つ</a:t>
                </a:r>
                <a:r>
                  <a:rPr kumimoji="1" lang="en-US" altLang="ja-JP" dirty="0" smtClean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(8/8)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377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実験</a:t>
            </a:r>
            <a:r>
              <a:rPr lang="en-US" altLang="ja-JP" u="sng" dirty="0" smtClean="0"/>
              <a:t>10</a:t>
            </a:r>
            <a:r>
              <a:rPr lang="ja-JP" altLang="en-US" u="sng" dirty="0" smtClean="0"/>
              <a:t>回</a:t>
            </a:r>
            <a:r>
              <a:rPr lang="ja-JP" altLang="en-US" dirty="0" smtClean="0"/>
              <a:t>の場合のヒストグラム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/>
              <a:t>２：２：６：</a:t>
            </a:r>
            <a:r>
              <a:rPr lang="ja-JP" altLang="en-US" sz="6000" dirty="0"/>
              <a:t>０</a:t>
            </a:r>
            <a:endParaRPr kumimoji="1" lang="ja-JP" altLang="en-US" sz="6000" dirty="0"/>
          </a:p>
        </p:txBody>
      </p:sp>
      <p:sp>
        <p:nvSpPr>
          <p:cNvPr id="7" name="角丸四角形 6"/>
          <p:cNvSpPr/>
          <p:nvPr/>
        </p:nvSpPr>
        <p:spPr>
          <a:xfrm>
            <a:off x="7629071" y="2443162"/>
            <a:ext cx="3285672" cy="2177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さっきの確率の比率と違う？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59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u="sng" dirty="0" smtClean="0"/>
              <a:t>実験回数を増やす！</a:t>
            </a:r>
            <a:r>
              <a:rPr kumimoji="1" lang="en-US" altLang="ja-JP" u="sng" dirty="0" smtClean="0"/>
              <a:t>(×</a:t>
            </a:r>
            <a:r>
              <a:rPr kumimoji="1" lang="ja-JP" altLang="en-US" u="sng" dirty="0" smtClean="0"/>
              <a:t>１万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53255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実験回数を増やす！</a:t>
            </a:r>
            <a:r>
              <a:rPr lang="en-US" altLang="ja-JP" u="sng" dirty="0" smtClean="0">
                <a:solidFill>
                  <a:prstClr val="black"/>
                </a:solidFill>
              </a:rPr>
              <a:t>(×</a:t>
            </a:r>
            <a:r>
              <a:rPr lang="ja-JP" altLang="en-US" u="sng" dirty="0" smtClean="0">
                <a:solidFill>
                  <a:prstClr val="black"/>
                </a:solidFill>
              </a:rPr>
              <a:t>１万</a:t>
            </a:r>
            <a:r>
              <a:rPr lang="en-US" altLang="ja-JP" u="sng" dirty="0" smtClean="0">
                <a:solidFill>
                  <a:prstClr val="black"/>
                </a:solidFill>
              </a:rPr>
              <a:t>)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4149" y="455164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 smtClean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全体の回数に対するイベントの起きる回数の比率も、その確率に近付く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結果が０か３なら８００円受け取る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2319</Words>
  <Application>Microsoft Office PowerPoint</Application>
  <PresentationFormat>ワイド画面</PresentationFormat>
  <Paragraphs>489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28</vt:i4>
      </vt:variant>
      <vt:variant>
        <vt:lpstr>スライド タイトル</vt:lpstr>
      </vt:variant>
      <vt:variant>
        <vt:i4>53</vt:i4>
      </vt:variant>
    </vt:vector>
  </HeadingPairs>
  <TitlesOfParts>
    <vt:vector size="87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確率を使った予測(1/6)</vt:lpstr>
      <vt:lpstr>確率を使った予測(2/6)</vt:lpstr>
      <vt:lpstr>確率を使った予測(3/6)</vt:lpstr>
      <vt:lpstr>確率を使った予測(4/6)</vt:lpstr>
      <vt:lpstr>確率を使った予測(5/6)</vt:lpstr>
      <vt:lpstr>確率を使った予測(6/6)</vt:lpstr>
      <vt:lpstr>『期待値』とは？(1/8)</vt:lpstr>
      <vt:lpstr>『期待値』とは？(2/8)</vt:lpstr>
      <vt:lpstr>『期待値』とは？(3/8)</vt:lpstr>
      <vt:lpstr>『期待値』とは？(4/8)</vt:lpstr>
      <vt:lpstr>『期待値』とは？(5/8)</vt:lpstr>
      <vt:lpstr>『期待値』とは？(6/8)</vt:lpstr>
      <vt:lpstr>『期待値』とは？(7/8)</vt:lpstr>
      <vt:lpstr>『期待値』とは？(8/8)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『確率質量関数』とは？(1/4)</vt:lpstr>
      <vt:lpstr>『確率質量関数』とは？(2/4)</vt:lpstr>
      <vt:lpstr>『確率質量関数』とは？(3/4) </vt:lpstr>
      <vt:lpstr>『確率質量関数』とは？(4/4) </vt:lpstr>
      <vt:lpstr>確率変数の和の期待値(1/3)</vt:lpstr>
      <vt:lpstr>確率変数の和の期待値(2/3)</vt:lpstr>
      <vt:lpstr>確率変数の和の期待値(3/3)</vt:lpstr>
      <vt:lpstr>確率変数の離散・連続(1/9)</vt:lpstr>
      <vt:lpstr>確率変数の離散・連続(2/9)</vt:lpstr>
      <vt:lpstr>確率変数の離散・連続(3/9)</vt:lpstr>
      <vt:lpstr>確率変数の離散・連続(4/9)</vt:lpstr>
      <vt:lpstr>確率変数の離散・連続(5/9)</vt:lpstr>
      <vt:lpstr>確率変数の離散・連続(6/9)</vt:lpstr>
      <vt:lpstr>確率変数の離散・連続(7/9)</vt:lpstr>
      <vt:lpstr>確率変数の離散・連続(8/9)</vt:lpstr>
      <vt:lpstr>確率変数の離散・連続(9/9)</vt:lpstr>
      <vt:lpstr>『累積分布関数』とは？(1/8)</vt:lpstr>
      <vt:lpstr>『累積分布関数』とは？(2/8)</vt:lpstr>
      <vt:lpstr>『累積分布関数』とは？(3/8)</vt:lpstr>
      <vt:lpstr>『累積分布関数』とは？(4/8)</vt:lpstr>
      <vt:lpstr>『累積分布関数』とは？(5/8)</vt:lpstr>
      <vt:lpstr>『累積分布関数』とは？(6/8)</vt:lpstr>
      <vt:lpstr>『累積分布関数』とは？(7/8)</vt:lpstr>
      <vt:lpstr>『累積分布関数』とは？(8/8)</vt:lpstr>
      <vt:lpstr>期待値だけでは…(1/8) </vt:lpstr>
      <vt:lpstr>期待値だけでは…(2/8) </vt:lpstr>
      <vt:lpstr>『分散』とは？(3/8) </vt:lpstr>
      <vt:lpstr>『分散』とは？(4/8) </vt:lpstr>
      <vt:lpstr>『分散』とは？(5/8) </vt:lpstr>
      <vt:lpstr>『分散』とは？(6/8) </vt:lpstr>
      <vt:lpstr>『分散』とは？(7/8) </vt:lpstr>
      <vt:lpstr>『分散』とは？(8/8)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180</cp:revision>
  <dcterms:created xsi:type="dcterms:W3CDTF">2018-06-07T07:12:54Z</dcterms:created>
  <dcterms:modified xsi:type="dcterms:W3CDTF">2018-06-25T23:43:42Z</dcterms:modified>
</cp:coreProperties>
</file>