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theme/theme26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0.xml" ContentType="application/vnd.openxmlformats-officedocument.presentationml.comments+xml"/>
  <Override PartName="/ppt/comments/comment21.xml" ContentType="application/vnd.openxmlformats-officedocument.presentationml.comments+xml"/>
  <Override PartName="/ppt/comments/comment22.xml" ContentType="application/vnd.openxmlformats-officedocument.presentationml.comments+xml"/>
  <Override PartName="/ppt/comments/comment23.xml" ContentType="application/vnd.openxmlformats-officedocument.presentationml.comments+xml"/>
  <Override PartName="/ppt/comments/comment24.xml" ContentType="application/vnd.openxmlformats-officedocument.presentationml.comments+xml"/>
  <Override PartName="/ppt/comments/comment25.xml" ContentType="application/vnd.openxmlformats-officedocument.presentationml.comments+xml"/>
  <Override PartName="/ppt/comments/comment26.xml" ContentType="application/vnd.openxmlformats-officedocument.presentationml.comments+xml"/>
  <Override PartName="/ppt/comments/comment27.xml" ContentType="application/vnd.openxmlformats-officedocument.presentationml.comments+xml"/>
  <Override PartName="/ppt/comments/comment28.xml" ContentType="application/vnd.openxmlformats-officedocument.presentationml.comments+xml"/>
  <Override PartName="/ppt/comments/comment29.xml" ContentType="application/vnd.openxmlformats-officedocument.presentationml.comments+xml"/>
  <Override PartName="/ppt/comments/comment30.xml" ContentType="application/vnd.openxmlformats-officedocument.presentationml.comments+xml"/>
  <Override PartName="/ppt/comments/comment31.xml" ContentType="application/vnd.openxmlformats-officedocument.presentationml.comments+xml"/>
  <Override PartName="/ppt/comments/comment32.xml" ContentType="application/vnd.openxmlformats-officedocument.presentationml.comments+xml"/>
  <Override PartName="/ppt/comments/comment33.xml" ContentType="application/vnd.openxmlformats-officedocument.presentationml.comments+xml"/>
  <Override PartName="/ppt/comments/comment34.xml" ContentType="application/vnd.openxmlformats-officedocument.presentationml.comments+xml"/>
  <Override PartName="/ppt/comments/comment35.xml" ContentType="application/vnd.openxmlformats-officedocument.presentationml.comments+xml"/>
  <Override PartName="/ppt/comments/comment36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7.xml" ContentType="application/vnd.openxmlformats-officedocument.presentationml.comments+xml"/>
  <Override PartName="/ppt/comments/comment38.xml" ContentType="application/vnd.openxmlformats-officedocument.presentationml.comments+xml"/>
  <Override PartName="/ppt/comments/comment39.xml" ContentType="application/vnd.openxmlformats-officedocument.presentationml.comments+xml"/>
  <Override PartName="/ppt/comments/comment40.xml" ContentType="application/vnd.openxmlformats-officedocument.presentationml.comments+xml"/>
  <Override PartName="/ppt/comments/comment41.xml" ContentType="application/vnd.openxmlformats-officedocument.presentationml.comments+xml"/>
  <Override PartName="/ppt/comments/comment42.xml" ContentType="application/vnd.openxmlformats-officedocument.presentationml.comments+xml"/>
  <Override PartName="/ppt/comments/comment43.xml" ContentType="application/vnd.openxmlformats-officedocument.presentationml.comments+xml"/>
  <Override PartName="/ppt/comments/comment44.xml" ContentType="application/vnd.openxmlformats-officedocument.presentationml.comments+xml"/>
  <Override PartName="/ppt/comments/comment45.xml" ContentType="application/vnd.openxmlformats-officedocument.presentationml.comments+xml"/>
  <Override PartName="/ppt/comments/comment46.xml" ContentType="application/vnd.openxmlformats-officedocument.presentationml.comments+xml"/>
  <Override PartName="/ppt/comments/comment47.xml" ContentType="application/vnd.openxmlformats-officedocument.presentationml.comments+xml"/>
  <Override PartName="/ppt/comments/comment48.xml" ContentType="application/vnd.openxmlformats-officedocument.presentationml.comments+xml"/>
  <Override PartName="/ppt/comments/comment49.xml" ContentType="application/vnd.openxmlformats-officedocument.presentationml.comments+xml"/>
  <Override PartName="/ppt/comments/comment50.xml" ContentType="application/vnd.openxmlformats-officedocument.presentationml.comments+xml"/>
  <Override PartName="/ppt/comments/comment51.xml" ContentType="application/vnd.openxmlformats-officedocument.presentationml.comments+xml"/>
  <Override PartName="/ppt/comments/comment52.xml" ContentType="application/vnd.openxmlformats-officedocument.presentationml.comments+xml"/>
  <Override PartName="/ppt/comments/comment53.xml" ContentType="application/vnd.openxmlformats-officedocument.presentationml.comments+xml"/>
  <Override PartName="/ppt/comments/comment54.xml" ContentType="application/vnd.openxmlformats-officedocument.presentationml.comments+xml"/>
  <Override PartName="/ppt/comments/comment55.xml" ContentType="application/vnd.openxmlformats-officedocument.presentationml.comments+xml"/>
  <Override PartName="/ppt/comments/comment56.xml" ContentType="application/vnd.openxmlformats-officedocument.presentationml.comments+xml"/>
  <Override PartName="/ppt/comments/comment5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6" r:id="rId3"/>
    <p:sldMasterId id="2147483708" r:id="rId4"/>
    <p:sldMasterId id="2147483720" r:id="rId5"/>
    <p:sldMasterId id="2147483732" r:id="rId6"/>
    <p:sldMasterId id="2147483744" r:id="rId7"/>
    <p:sldMasterId id="2147483756" r:id="rId8"/>
    <p:sldMasterId id="2147483768" r:id="rId9"/>
    <p:sldMasterId id="2147483804" r:id="rId10"/>
    <p:sldMasterId id="2147483816" r:id="rId11"/>
    <p:sldMasterId id="2147483828" r:id="rId12"/>
    <p:sldMasterId id="2147483840" r:id="rId13"/>
    <p:sldMasterId id="2147483864" r:id="rId14"/>
    <p:sldMasterId id="2147483888" r:id="rId15"/>
    <p:sldMasterId id="2147483900" r:id="rId16"/>
    <p:sldMasterId id="2147483912" r:id="rId17"/>
    <p:sldMasterId id="2147483924" r:id="rId18"/>
    <p:sldMasterId id="2147483936" r:id="rId19"/>
    <p:sldMasterId id="2147483948" r:id="rId20"/>
    <p:sldMasterId id="2147483960" r:id="rId21"/>
    <p:sldMasterId id="2147483972" r:id="rId22"/>
    <p:sldMasterId id="2147483996" r:id="rId23"/>
    <p:sldMasterId id="2147484020" r:id="rId24"/>
    <p:sldMasterId id="2147484032" r:id="rId25"/>
  </p:sldMasterIdLst>
  <p:notesMasterIdLst>
    <p:notesMasterId r:id="rId123"/>
  </p:notesMasterIdLst>
  <p:sldIdLst>
    <p:sldId id="257" r:id="rId26"/>
    <p:sldId id="258" r:id="rId27"/>
    <p:sldId id="347" r:id="rId28"/>
    <p:sldId id="268" r:id="rId29"/>
    <p:sldId id="343" r:id="rId30"/>
    <p:sldId id="311" r:id="rId31"/>
    <p:sldId id="348" r:id="rId32"/>
    <p:sldId id="314" r:id="rId33"/>
    <p:sldId id="345" r:id="rId34"/>
    <p:sldId id="344" r:id="rId35"/>
    <p:sldId id="330" r:id="rId36"/>
    <p:sldId id="346" r:id="rId37"/>
    <p:sldId id="322" r:id="rId38"/>
    <p:sldId id="336" r:id="rId39"/>
    <p:sldId id="351" r:id="rId40"/>
    <p:sldId id="319" r:id="rId41"/>
    <p:sldId id="266" r:id="rId42"/>
    <p:sldId id="321" r:id="rId43"/>
    <p:sldId id="265" r:id="rId44"/>
    <p:sldId id="267" r:id="rId45"/>
    <p:sldId id="401" r:id="rId46"/>
    <p:sldId id="403" r:id="rId47"/>
    <p:sldId id="385" r:id="rId48"/>
    <p:sldId id="352" r:id="rId49"/>
    <p:sldId id="328" r:id="rId50"/>
    <p:sldId id="389" r:id="rId51"/>
    <p:sldId id="349" r:id="rId52"/>
    <p:sldId id="274" r:id="rId53"/>
    <p:sldId id="275" r:id="rId54"/>
    <p:sldId id="390" r:id="rId55"/>
    <p:sldId id="391" r:id="rId56"/>
    <p:sldId id="420" r:id="rId57"/>
    <p:sldId id="358" r:id="rId58"/>
    <p:sldId id="277" r:id="rId59"/>
    <p:sldId id="279" r:id="rId60"/>
    <p:sldId id="418" r:id="rId61"/>
    <p:sldId id="280" r:id="rId62"/>
    <p:sldId id="421" r:id="rId63"/>
    <p:sldId id="419" r:id="rId64"/>
    <p:sldId id="413" r:id="rId65"/>
    <p:sldId id="414" r:id="rId66"/>
    <p:sldId id="417" r:id="rId67"/>
    <p:sldId id="278" r:id="rId68"/>
    <p:sldId id="422" r:id="rId69"/>
    <p:sldId id="334" r:id="rId70"/>
    <p:sldId id="369" r:id="rId71"/>
    <p:sldId id="370" r:id="rId72"/>
    <p:sldId id="285" r:id="rId73"/>
    <p:sldId id="286" r:id="rId74"/>
    <p:sldId id="288" r:id="rId75"/>
    <p:sldId id="382" r:id="rId76"/>
    <p:sldId id="371" r:id="rId77"/>
    <p:sldId id="372" r:id="rId78"/>
    <p:sldId id="387" r:id="rId79"/>
    <p:sldId id="374" r:id="rId80"/>
    <p:sldId id="375" r:id="rId81"/>
    <p:sldId id="404" r:id="rId82"/>
    <p:sldId id="383" r:id="rId83"/>
    <p:sldId id="376" r:id="rId84"/>
    <p:sldId id="378" r:id="rId85"/>
    <p:sldId id="377" r:id="rId86"/>
    <p:sldId id="392" r:id="rId87"/>
    <p:sldId id="379" r:id="rId88"/>
    <p:sldId id="381" r:id="rId89"/>
    <p:sldId id="380" r:id="rId90"/>
    <p:sldId id="384" r:id="rId91"/>
    <p:sldId id="323" r:id="rId92"/>
    <p:sldId id="283" r:id="rId93"/>
    <p:sldId id="306" r:id="rId94"/>
    <p:sldId id="406" r:id="rId95"/>
    <p:sldId id="407" r:id="rId96"/>
    <p:sldId id="408" r:id="rId97"/>
    <p:sldId id="342" r:id="rId98"/>
    <p:sldId id="320" r:id="rId99"/>
    <p:sldId id="294" r:id="rId100"/>
    <p:sldId id="295" r:id="rId101"/>
    <p:sldId id="405" r:id="rId102"/>
    <p:sldId id="290" r:id="rId103"/>
    <p:sldId id="410" r:id="rId104"/>
    <p:sldId id="291" r:id="rId105"/>
    <p:sldId id="292" r:id="rId106"/>
    <p:sldId id="415" r:id="rId107"/>
    <p:sldId id="409" r:id="rId108"/>
    <p:sldId id="293" r:id="rId109"/>
    <p:sldId id="305" r:id="rId110"/>
    <p:sldId id="411" r:id="rId111"/>
    <p:sldId id="296" r:id="rId112"/>
    <p:sldId id="307" r:id="rId113"/>
    <p:sldId id="398" r:id="rId114"/>
    <p:sldId id="400" r:id="rId115"/>
    <p:sldId id="396" r:id="rId116"/>
    <p:sldId id="399" r:id="rId117"/>
    <p:sldId id="395" r:id="rId118"/>
    <p:sldId id="299" r:id="rId119"/>
    <p:sldId id="333" r:id="rId120"/>
    <p:sldId id="308" r:id="rId121"/>
    <p:sldId id="309" r:id="rId1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-K" initials="R" lastIdx="126" clrIdx="0">
    <p:extLst>
      <p:ext uri="{19B8F6BF-5375-455C-9EA6-DF929625EA0E}">
        <p15:presenceInfo xmlns:p15="http://schemas.microsoft.com/office/powerpoint/2012/main" userId="Ryo-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41" autoAdjust="0"/>
    <p:restoredTop sz="94660"/>
  </p:normalViewPr>
  <p:slideViewPr>
    <p:cSldViewPr snapToGrid="0">
      <p:cViewPr varScale="1">
        <p:scale>
          <a:sx n="74" d="100"/>
          <a:sy n="74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.xml"/><Relationship Id="rId117" Type="http://schemas.openxmlformats.org/officeDocument/2006/relationships/slide" Target="slides/slide92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17.xml"/><Relationship Id="rId47" Type="http://schemas.openxmlformats.org/officeDocument/2006/relationships/slide" Target="slides/slide22.xml"/><Relationship Id="rId63" Type="http://schemas.openxmlformats.org/officeDocument/2006/relationships/slide" Target="slides/slide38.xml"/><Relationship Id="rId68" Type="http://schemas.openxmlformats.org/officeDocument/2006/relationships/slide" Target="slides/slide43.xml"/><Relationship Id="rId84" Type="http://schemas.openxmlformats.org/officeDocument/2006/relationships/slide" Target="slides/slide59.xml"/><Relationship Id="rId89" Type="http://schemas.openxmlformats.org/officeDocument/2006/relationships/slide" Target="slides/slide64.xml"/><Relationship Id="rId112" Type="http://schemas.openxmlformats.org/officeDocument/2006/relationships/slide" Target="slides/slide87.xml"/><Relationship Id="rId16" Type="http://schemas.openxmlformats.org/officeDocument/2006/relationships/slideMaster" Target="slideMasters/slideMaster16.xml"/><Relationship Id="rId107" Type="http://schemas.openxmlformats.org/officeDocument/2006/relationships/slide" Target="slides/slide82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53" Type="http://schemas.openxmlformats.org/officeDocument/2006/relationships/slide" Target="slides/slide28.xml"/><Relationship Id="rId58" Type="http://schemas.openxmlformats.org/officeDocument/2006/relationships/slide" Target="slides/slide33.xml"/><Relationship Id="rId74" Type="http://schemas.openxmlformats.org/officeDocument/2006/relationships/slide" Target="slides/slide49.xml"/><Relationship Id="rId79" Type="http://schemas.openxmlformats.org/officeDocument/2006/relationships/slide" Target="slides/slide54.xml"/><Relationship Id="rId102" Type="http://schemas.openxmlformats.org/officeDocument/2006/relationships/slide" Target="slides/slide77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65.xml"/><Relationship Id="rId95" Type="http://schemas.openxmlformats.org/officeDocument/2006/relationships/slide" Target="slides/slide70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slide" Target="slides/slide18.xml"/><Relationship Id="rId48" Type="http://schemas.openxmlformats.org/officeDocument/2006/relationships/slide" Target="slides/slide23.xml"/><Relationship Id="rId56" Type="http://schemas.openxmlformats.org/officeDocument/2006/relationships/slide" Target="slides/slide31.xml"/><Relationship Id="rId64" Type="http://schemas.openxmlformats.org/officeDocument/2006/relationships/slide" Target="slides/slide39.xml"/><Relationship Id="rId69" Type="http://schemas.openxmlformats.org/officeDocument/2006/relationships/slide" Target="slides/slide44.xml"/><Relationship Id="rId77" Type="http://schemas.openxmlformats.org/officeDocument/2006/relationships/slide" Target="slides/slide52.xml"/><Relationship Id="rId100" Type="http://schemas.openxmlformats.org/officeDocument/2006/relationships/slide" Target="slides/slide75.xml"/><Relationship Id="rId105" Type="http://schemas.openxmlformats.org/officeDocument/2006/relationships/slide" Target="slides/slide80.xml"/><Relationship Id="rId113" Type="http://schemas.openxmlformats.org/officeDocument/2006/relationships/slide" Target="slides/slide88.xml"/><Relationship Id="rId118" Type="http://schemas.openxmlformats.org/officeDocument/2006/relationships/slide" Target="slides/slide93.xml"/><Relationship Id="rId12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6.xml"/><Relationship Id="rId72" Type="http://schemas.openxmlformats.org/officeDocument/2006/relationships/slide" Target="slides/slide47.xml"/><Relationship Id="rId80" Type="http://schemas.openxmlformats.org/officeDocument/2006/relationships/slide" Target="slides/slide55.xml"/><Relationship Id="rId85" Type="http://schemas.openxmlformats.org/officeDocument/2006/relationships/slide" Target="slides/slide60.xml"/><Relationship Id="rId93" Type="http://schemas.openxmlformats.org/officeDocument/2006/relationships/slide" Target="slides/slide68.xml"/><Relationship Id="rId98" Type="http://schemas.openxmlformats.org/officeDocument/2006/relationships/slide" Target="slides/slide73.xml"/><Relationship Id="rId121" Type="http://schemas.openxmlformats.org/officeDocument/2006/relationships/slide" Target="slides/slide9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slide" Target="slides/slide21.xml"/><Relationship Id="rId59" Type="http://schemas.openxmlformats.org/officeDocument/2006/relationships/slide" Target="slides/slide34.xml"/><Relationship Id="rId67" Type="http://schemas.openxmlformats.org/officeDocument/2006/relationships/slide" Target="slides/slide42.xml"/><Relationship Id="rId103" Type="http://schemas.openxmlformats.org/officeDocument/2006/relationships/slide" Target="slides/slide78.xml"/><Relationship Id="rId108" Type="http://schemas.openxmlformats.org/officeDocument/2006/relationships/slide" Target="slides/slide83.xml"/><Relationship Id="rId116" Type="http://schemas.openxmlformats.org/officeDocument/2006/relationships/slide" Target="slides/slide91.xml"/><Relationship Id="rId124" Type="http://schemas.openxmlformats.org/officeDocument/2006/relationships/commentAuthors" Target="commentAuthors.xml"/><Relationship Id="rId129" Type="http://schemas.microsoft.com/office/2015/10/relationships/revisionInfo" Target="revisionInfo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6.xml"/><Relationship Id="rId54" Type="http://schemas.openxmlformats.org/officeDocument/2006/relationships/slide" Target="slides/slide29.xml"/><Relationship Id="rId62" Type="http://schemas.openxmlformats.org/officeDocument/2006/relationships/slide" Target="slides/slide37.xml"/><Relationship Id="rId70" Type="http://schemas.openxmlformats.org/officeDocument/2006/relationships/slide" Target="slides/slide45.xml"/><Relationship Id="rId75" Type="http://schemas.openxmlformats.org/officeDocument/2006/relationships/slide" Target="slides/slide50.xml"/><Relationship Id="rId83" Type="http://schemas.openxmlformats.org/officeDocument/2006/relationships/slide" Target="slides/slide58.xml"/><Relationship Id="rId88" Type="http://schemas.openxmlformats.org/officeDocument/2006/relationships/slide" Target="slides/slide63.xml"/><Relationship Id="rId91" Type="http://schemas.openxmlformats.org/officeDocument/2006/relationships/slide" Target="slides/slide66.xml"/><Relationship Id="rId96" Type="http://schemas.openxmlformats.org/officeDocument/2006/relationships/slide" Target="slides/slide71.xml"/><Relationship Id="rId111" Type="http://schemas.openxmlformats.org/officeDocument/2006/relationships/slide" Target="slides/slide8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49" Type="http://schemas.openxmlformats.org/officeDocument/2006/relationships/slide" Target="slides/slide24.xml"/><Relationship Id="rId57" Type="http://schemas.openxmlformats.org/officeDocument/2006/relationships/slide" Target="slides/slide32.xml"/><Relationship Id="rId106" Type="http://schemas.openxmlformats.org/officeDocument/2006/relationships/slide" Target="slides/slide81.xml"/><Relationship Id="rId114" Type="http://schemas.openxmlformats.org/officeDocument/2006/relationships/slide" Target="slides/slide89.xml"/><Relationship Id="rId119" Type="http://schemas.openxmlformats.org/officeDocument/2006/relationships/slide" Target="slides/slide94.xml"/><Relationship Id="rId127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6.xml"/><Relationship Id="rId44" Type="http://schemas.openxmlformats.org/officeDocument/2006/relationships/slide" Target="slides/slide19.xml"/><Relationship Id="rId52" Type="http://schemas.openxmlformats.org/officeDocument/2006/relationships/slide" Target="slides/slide27.xml"/><Relationship Id="rId60" Type="http://schemas.openxmlformats.org/officeDocument/2006/relationships/slide" Target="slides/slide35.xml"/><Relationship Id="rId65" Type="http://schemas.openxmlformats.org/officeDocument/2006/relationships/slide" Target="slides/slide40.xml"/><Relationship Id="rId73" Type="http://schemas.openxmlformats.org/officeDocument/2006/relationships/slide" Target="slides/slide48.xml"/><Relationship Id="rId78" Type="http://schemas.openxmlformats.org/officeDocument/2006/relationships/slide" Target="slides/slide53.xml"/><Relationship Id="rId81" Type="http://schemas.openxmlformats.org/officeDocument/2006/relationships/slide" Target="slides/slide56.xml"/><Relationship Id="rId86" Type="http://schemas.openxmlformats.org/officeDocument/2006/relationships/slide" Target="slides/slide61.xml"/><Relationship Id="rId94" Type="http://schemas.openxmlformats.org/officeDocument/2006/relationships/slide" Target="slides/slide69.xml"/><Relationship Id="rId99" Type="http://schemas.openxmlformats.org/officeDocument/2006/relationships/slide" Target="slides/slide74.xml"/><Relationship Id="rId101" Type="http://schemas.openxmlformats.org/officeDocument/2006/relationships/slide" Target="slides/slide76.xml"/><Relationship Id="rId122" Type="http://schemas.openxmlformats.org/officeDocument/2006/relationships/slide" Target="slides/slide9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4.xml"/><Relationship Id="rId109" Type="http://schemas.openxmlformats.org/officeDocument/2006/relationships/slide" Target="slides/slide84.xml"/><Relationship Id="rId34" Type="http://schemas.openxmlformats.org/officeDocument/2006/relationships/slide" Target="slides/slide9.xml"/><Relationship Id="rId50" Type="http://schemas.openxmlformats.org/officeDocument/2006/relationships/slide" Target="slides/slide25.xml"/><Relationship Id="rId55" Type="http://schemas.openxmlformats.org/officeDocument/2006/relationships/slide" Target="slides/slide30.xml"/><Relationship Id="rId76" Type="http://schemas.openxmlformats.org/officeDocument/2006/relationships/slide" Target="slides/slide51.xml"/><Relationship Id="rId97" Type="http://schemas.openxmlformats.org/officeDocument/2006/relationships/slide" Target="slides/slide72.xml"/><Relationship Id="rId104" Type="http://schemas.openxmlformats.org/officeDocument/2006/relationships/slide" Target="slides/slide79.xml"/><Relationship Id="rId120" Type="http://schemas.openxmlformats.org/officeDocument/2006/relationships/slide" Target="slides/slide95.xml"/><Relationship Id="rId12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6.xml"/><Relationship Id="rId92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4.xml"/><Relationship Id="rId24" Type="http://schemas.openxmlformats.org/officeDocument/2006/relationships/slideMaster" Target="slideMasters/slideMaster24.xml"/><Relationship Id="rId40" Type="http://schemas.openxmlformats.org/officeDocument/2006/relationships/slide" Target="slides/slide15.xml"/><Relationship Id="rId45" Type="http://schemas.openxmlformats.org/officeDocument/2006/relationships/slide" Target="slides/slide20.xml"/><Relationship Id="rId66" Type="http://schemas.openxmlformats.org/officeDocument/2006/relationships/slide" Target="slides/slide41.xml"/><Relationship Id="rId87" Type="http://schemas.openxmlformats.org/officeDocument/2006/relationships/slide" Target="slides/slide62.xml"/><Relationship Id="rId110" Type="http://schemas.openxmlformats.org/officeDocument/2006/relationships/slide" Target="slides/slide85.xml"/><Relationship Id="rId115" Type="http://schemas.openxmlformats.org/officeDocument/2006/relationships/slide" Target="slides/slide90.xml"/><Relationship Id="rId61" Type="http://schemas.openxmlformats.org/officeDocument/2006/relationships/slide" Target="slides/slide36.xml"/><Relationship Id="rId82" Type="http://schemas.openxmlformats.org/officeDocument/2006/relationships/slide" Target="slides/slide5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27:11.182" idx="22">
    <p:pos x="10" y="10"/>
    <p:text>親に見せてみる…納得させられたら上出来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54:00.212" idx="57">
    <p:pos x="146" y="146"/>
    <p:text>新しい概念を出すときは必ずその必要性を挙げる</p:text>
    <p:extLst>
      <p:ext uri="{C676402C-5697-4E1C-873F-D02D1690AC5C}">
        <p15:threadingInfo xmlns:p15="http://schemas.microsoft.com/office/powerpoint/2012/main" timeZoneBias="-540"/>
      </p:ext>
    </p:extLst>
  </p:cm>
  <p:cm authorId="1" dt="2018-06-26T10:50:53.813" idx="67">
    <p:pos x="282" y="282"/>
    <p:text>表テーマのほかに裏テーマも用意しておくといい</p:text>
    <p:extLst>
      <p:ext uri="{C676402C-5697-4E1C-873F-D02D1690AC5C}">
        <p15:threadingInfo xmlns:p15="http://schemas.microsoft.com/office/powerpoint/2012/main" timeZoneBias="-540"/>
      </p:ext>
    </p:extLst>
  </p:cm>
  <p:cm authorId="1" dt="2018-06-26T10:53:38.727" idx="68">
    <p:pos x="282" y="418"/>
    <p:text>例えば…例のテーマ統一(賭けなど)</p:text>
    <p:extLst>
      <p:ext uri="{C676402C-5697-4E1C-873F-D02D1690AC5C}">
        <p15:threadingInfo xmlns:p15="http://schemas.microsoft.com/office/powerpoint/2012/main" timeZoneBias="-540">
          <p15:parentCm authorId="1" idx="67"/>
        </p15:threadingInfo>
      </p:ext>
    </p:extLst>
  </p:cm>
  <p:cm authorId="1" dt="2018-06-26T10:55:12.296" idx="69">
    <p:pos x="282" y="554"/>
    <p:text>例えば…最初に解くのが難しい問題を挙げて解き方を考える</p:text>
    <p:extLst>
      <p:ext uri="{C676402C-5697-4E1C-873F-D02D1690AC5C}">
        <p15:threadingInfo xmlns:p15="http://schemas.microsoft.com/office/powerpoint/2012/main" timeZoneBias="-540">
          <p15:parentCm authorId="1" idx="67"/>
        </p15:threadingInfo>
      </p:ext>
    </p:extLst>
  </p:cm>
  <p:cm authorId="1" dt="2018-06-26T10:58:12.899" idx="71">
    <p:pos x="282" y="826"/>
    <p:text>例えば…話の途中にある何らかの式や定理(意味の分かりやすいもの)に話の流れを持っていく</p:text>
    <p:extLst>
      <p:ext uri="{C676402C-5697-4E1C-873F-D02D1690AC5C}">
        <p15:threadingInfo xmlns:p15="http://schemas.microsoft.com/office/powerpoint/2012/main" timeZoneBias="-540">
          <p15:parentCm authorId="1" idx="67"/>
        </p15:threadingInfo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08:18.607" idx="17">
    <p:pos x="10" y="10"/>
    <p:text>実験やってみればいい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3T09:13:33.799" idx="77">
    <p:pos x="10" y="10"/>
    <p:text>グラフを統一（折れ線に）</p:text>
    <p:extLst>
      <p:ext uri="{C676402C-5697-4E1C-873F-D02D1690AC5C}">
        <p15:threadingInfo xmlns:p15="http://schemas.microsoft.com/office/powerpoint/2012/main" timeZoneBias="-540"/>
      </p:ext>
    </p:extLst>
  </p:cm>
  <p:cm authorId="1" dt="2018-07-03T09:15:21.878" idx="78">
    <p:pos x="10" y="146"/>
    <p:text>イメージを伝えるのがIT系では重要(ミクロだけでなくマクロなイメージを)</p:text>
    <p:extLst>
      <p:ext uri="{C676402C-5697-4E1C-873F-D02D1690AC5C}">
        <p15:threadingInfo xmlns:p15="http://schemas.microsoft.com/office/powerpoint/2012/main" timeZoneBias="-540">
          <p15:parentCm authorId="1" idx="77"/>
        </p15:threadingInfo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3T09:17:51.040" idx="79">
    <p:pos x="10" y="10"/>
    <p:text>具体例→一般化には壁</p:text>
    <p:extLst>
      <p:ext uri="{C676402C-5697-4E1C-873F-D02D1690AC5C}">
        <p15:threadingInfo xmlns:p15="http://schemas.microsoft.com/office/powerpoint/2012/main" timeZoneBias="-540"/>
      </p:ext>
    </p:extLst>
  </p:cm>
  <p:cm authorId="1" dt="2018-07-03T09:19:05.342" idx="80">
    <p:pos x="10" y="146"/>
    <p:text>具体例にフィーチャーしてそれと対応させる形で一般化した形を後に挙げる</p:text>
    <p:extLst>
      <p:ext uri="{C676402C-5697-4E1C-873F-D02D1690AC5C}">
        <p15:threadingInfo xmlns:p15="http://schemas.microsoft.com/office/powerpoint/2012/main" timeZoneBias="-540">
          <p15:parentCm authorId="1" idx="79"/>
        </p15:threadingInfo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3T09:17:51.040" idx="79">
    <p:pos x="10" y="10"/>
    <p:text>具体例→一般化には壁</p:text>
    <p:extLst>
      <p:ext uri="{C676402C-5697-4E1C-873F-D02D1690AC5C}">
        <p15:threadingInfo xmlns:p15="http://schemas.microsoft.com/office/powerpoint/2012/main" timeZoneBias="-540"/>
      </p:ext>
    </p:extLst>
  </p:cm>
  <p:cm authorId="1" dt="2018-07-03T09:19:05.342" idx="80">
    <p:pos x="10" y="146"/>
    <p:text>具体例にフィーチャーしてそれと対応させる形で一般化した形を後に挙げる</p:text>
    <p:extLst>
      <p:ext uri="{C676402C-5697-4E1C-873F-D02D1690AC5C}">
        <p15:threadingInfo xmlns:p15="http://schemas.microsoft.com/office/powerpoint/2012/main" timeZoneBias="-540">
          <p15:parentCm authorId="1" idx="79"/>
        </p15:threadingInfo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21:40.392" idx="18">
    <p:pos x="10" y="10"/>
    <p:text>説明が荒い、若干不適切(円内)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22:53.498" idx="19">
    <p:pos x="10" y="146"/>
    <p:text>数値を対応・読み解く・実例←マズい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3:04.878" idx="20">
    <p:pos x="10" y="282"/>
    <p:text>イベントはランダム…追記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6:16.451" idx="21">
    <p:pos x="10" y="418"/>
    <p:text>アナロジー・対応表作ればいい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26T09:29:46.743" idx="50">
    <p:pos x="2597" y="1416"/>
    <p:text>期待値を賭け事以外でも求めるメリットを書く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4:55.069" idx="53">
    <p:pos x="2597" y="1552"/>
    <p:text>期待値は予測に使う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6-26T09:35:27.479" idx="54">
    <p:pos x="2597" y="1688"/>
    <p:text>使える状況は？…数値で評価できるとき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21:40.392" idx="18">
    <p:pos x="10" y="10"/>
    <p:text>説明が荒い、若干不適切(円内)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22:53.498" idx="19">
    <p:pos x="10" y="146"/>
    <p:text>数値を対応・読み解く・実例←マズい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3:04.878" idx="20">
    <p:pos x="10" y="282"/>
    <p:text>イベントはランダム…追記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6:16.451" idx="21">
    <p:pos x="10" y="418"/>
    <p:text>アナロジー・対応表作ればいい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26T09:29:46.743" idx="50">
    <p:pos x="2597" y="1416"/>
    <p:text>期待値を賭け事以外でも求めるメリットを書く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4:55.069" idx="53">
    <p:pos x="2597" y="1552"/>
    <p:text>期待値は予測に使う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6-26T09:35:27.479" idx="54">
    <p:pos x="2597" y="1688"/>
    <p:text>使える状況は？…数値で評価できるとき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7-03T01:15:27.355" idx="72">
    <p:pos x="146" y="146"/>
    <p:text/>
    <p:extLst>
      <p:ext uri="{C676402C-5697-4E1C-873F-D02D1690AC5C}">
        <p15:threadingInfo xmlns:p15="http://schemas.microsoft.com/office/powerpoint/2012/main" timeZoneBias="-540"/>
      </p:ext>
    </p:extLst>
  </p:cm>
  <p:cm authorId="1" dt="2018-07-03T09:20:46.909" idx="82">
    <p:pos x="146" y="282"/>
    <p:text>対応表大きく</p:text>
    <p:extLst>
      <p:ext uri="{C676402C-5697-4E1C-873F-D02D1690AC5C}">
        <p15:threadingInfo xmlns:p15="http://schemas.microsoft.com/office/powerpoint/2012/main" timeZoneBias="-540">
          <p15:parentCm authorId="1" idx="72"/>
        </p15:threadingInfo>
      </p:ext>
    </p:extLst>
  </p:cm>
  <p:cm authorId="1" dt="2018-07-03T09:22:30.703" idx="83">
    <p:pos x="282" y="282"/>
    <p:text>例をより身近に（予測する必要性を強く感じさせる）</p:text>
    <p:extLst>
      <p:ext uri="{C676402C-5697-4E1C-873F-D02D1690AC5C}">
        <p15:threadingInfo xmlns:p15="http://schemas.microsoft.com/office/powerpoint/2012/main" timeZoneBias="-540"/>
      </p:ext>
    </p:extLst>
  </p:cm>
  <p:cm authorId="1" dt="2018-07-03T09:24:54.015" idx="84">
    <p:pos x="282" y="418"/>
    <p:text>ダムの貯水量に”今年の”と付け加えるだけでも大きい</p:text>
    <p:extLst>
      <p:ext uri="{C676402C-5697-4E1C-873F-D02D1690AC5C}">
        <p15:threadingInfo xmlns:p15="http://schemas.microsoft.com/office/powerpoint/2012/main" timeZoneBias="-540">
          <p15:parentCm authorId="1" idx="83"/>
        </p15:threadingInfo>
      </p:ext>
    </p:extLst>
  </p:cm>
  <p:cm authorId="1" dt="2018-07-03T09:24:56.242" idx="85">
    <p:pos x="418" y="418"/>
    <p:text>疑問を感じさせていいのは、問いかけのときとすぐにその答えを出すときのみ</p:text>
    <p:extLst>
      <p:ext uri="{C676402C-5697-4E1C-873F-D02D1690AC5C}">
        <p15:threadingInfo xmlns:p15="http://schemas.microsoft.com/office/powerpoint/2012/main" timeZoneBias="-540"/>
      </p:ext>
    </p:extLst>
  </p:cm>
  <p:cm authorId="1" dt="2018-07-03T09:26:14.292" idx="86">
    <p:pos x="418" y="554"/>
    <p:text>極力つっかかりを無くす、必要性を感じさせる</p:text>
    <p:extLst>
      <p:ext uri="{C676402C-5697-4E1C-873F-D02D1690AC5C}">
        <p15:threadingInfo xmlns:p15="http://schemas.microsoft.com/office/powerpoint/2012/main" timeZoneBias="-540">
          <p15:parentCm authorId="1" idx="85"/>
        </p15:threadingInfo>
      </p:ext>
    </p:extLst>
  </p:cm>
  <p:cm authorId="1" dt="2018-07-03T09:27:22.223" idx="87">
    <p:pos x="418" y="690"/>
    <p:text>今回の場合は『なぜいきなりダムの例が出てきたか』</p:text>
    <p:extLst>
      <p:ext uri="{C676402C-5697-4E1C-873F-D02D1690AC5C}">
        <p15:threadingInfo xmlns:p15="http://schemas.microsoft.com/office/powerpoint/2012/main" timeZoneBias="-540">
          <p15:parentCm authorId="1" idx="85"/>
        </p15:threadingInfo>
      </p:ext>
    </p:extLst>
  </p:cm>
  <p:cm authorId="1" dt="2018-07-03T09:29:09.328" idx="88">
    <p:pos x="418" y="826"/>
    <p:text>つっかかりはオーディエンスに依る→例を相手に対応させて（事前調査）</p:text>
    <p:extLst>
      <p:ext uri="{C676402C-5697-4E1C-873F-D02D1690AC5C}">
        <p15:threadingInfo xmlns:p15="http://schemas.microsoft.com/office/powerpoint/2012/main" timeZoneBias="-540">
          <p15:parentCm authorId="1" idx="85"/>
        </p15:threadingInfo>
      </p:ext>
    </p:extLst>
  </p:cm>
  <p:cm authorId="1" dt="2018-07-03T09:29:45.454" idx="89">
    <p:pos x="418" y="962"/>
    <p:text>オーディエンスが分からない場合はより普遍的な内容に(今回はそれ)</p:text>
    <p:extLst>
      <p:ext uri="{C676402C-5697-4E1C-873F-D02D1690AC5C}">
        <p15:threadingInfo xmlns:p15="http://schemas.microsoft.com/office/powerpoint/2012/main" timeZoneBias="-540">
          <p15:parentCm authorId="1" idx="85"/>
        </p15:threadingInfo>
      </p:ext>
    </p:extLst>
  </p:cm>
  <p:cm authorId="1" dt="2018-07-03T10:12:47.070" idx="99">
    <p:pos x="554" y="554"/>
    <p:text>対応表をこのデザインに統一</p:text>
    <p:extLst>
      <p:ext uri="{C676402C-5697-4E1C-873F-D02D1690AC5C}">
        <p15:threadingInfo xmlns:p15="http://schemas.microsoft.com/office/powerpoint/2012/main" timeZoneBias="-540"/>
      </p:ext>
    </p:extLst>
  </p:cm>
  <p:cm authorId="1" dt="2018-07-03T10:15:27.226" idx="100">
    <p:pos x="554" y="690"/>
    <p:text>こっちの方が圧倒的に見やすい！</p:text>
    <p:extLst>
      <p:ext uri="{C676402C-5697-4E1C-873F-D02D1690AC5C}">
        <p15:threadingInfo xmlns:p15="http://schemas.microsoft.com/office/powerpoint/2012/main" timeZoneBias="-540">
          <p15:parentCm authorId="1" idx="99"/>
        </p15:threadingInfo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21:40.392" idx="18">
    <p:pos x="10" y="10"/>
    <p:text>説明が荒い、若干不適切(円内)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22:53.498" idx="19">
    <p:pos x="10" y="146"/>
    <p:text>数値を対応・読み解く・実例←マズい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3:04.878" idx="20">
    <p:pos x="10" y="282"/>
    <p:text>イベントはランダム…追記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6:16.451" idx="21">
    <p:pos x="10" y="418"/>
    <p:text>アナロジー・対応表作ればいい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26T09:29:46.743" idx="50">
    <p:pos x="2597" y="1416"/>
    <p:text>期待値を賭け事以外でも求めるメリットを書く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4:55.069" idx="53">
    <p:pos x="2597" y="1552"/>
    <p:text>期待値は予測に使う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6-26T09:35:27.479" idx="54">
    <p:pos x="2597" y="1688"/>
    <p:text>使える状況は？…数値で評価できるとき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7-03T01:15:27.355" idx="72">
    <p:pos x="146" y="146"/>
    <p:text/>
    <p:extLst>
      <p:ext uri="{C676402C-5697-4E1C-873F-D02D1690AC5C}">
        <p15:threadingInfo xmlns:p15="http://schemas.microsoft.com/office/powerpoint/2012/main" timeZoneBias="-540"/>
      </p:ext>
    </p:extLst>
  </p:cm>
  <p:cm authorId="1" dt="2018-07-03T09:20:46.909" idx="82">
    <p:pos x="146" y="282"/>
    <p:text>対応表大きく</p:text>
    <p:extLst>
      <p:ext uri="{C676402C-5697-4E1C-873F-D02D1690AC5C}">
        <p15:threadingInfo xmlns:p15="http://schemas.microsoft.com/office/powerpoint/2012/main" timeZoneBias="-540">
          <p15:parentCm authorId="1" idx="72"/>
        </p15:threadingInfo>
      </p:ext>
    </p:extLst>
  </p:cm>
  <p:cm authorId="1" dt="2018-07-03T09:22:30.703" idx="83">
    <p:pos x="282" y="282"/>
    <p:text>例をより身近に（予測する必要性を強く感じさせる）</p:text>
    <p:extLst>
      <p:ext uri="{C676402C-5697-4E1C-873F-D02D1690AC5C}">
        <p15:threadingInfo xmlns:p15="http://schemas.microsoft.com/office/powerpoint/2012/main" timeZoneBias="-540"/>
      </p:ext>
    </p:extLst>
  </p:cm>
  <p:cm authorId="1" dt="2018-07-03T09:24:54.015" idx="84">
    <p:pos x="282" y="418"/>
    <p:text>ダムの貯水量に”今年の”と付け加えるだけでも大きい</p:text>
    <p:extLst>
      <p:ext uri="{C676402C-5697-4E1C-873F-D02D1690AC5C}">
        <p15:threadingInfo xmlns:p15="http://schemas.microsoft.com/office/powerpoint/2012/main" timeZoneBias="-540">
          <p15:parentCm authorId="1" idx="83"/>
        </p15:threadingInfo>
      </p:ext>
    </p:extLst>
  </p:cm>
  <p:cm authorId="1" dt="2018-07-03T09:24:56.242" idx="85">
    <p:pos x="418" y="418"/>
    <p:text>疑問を感じさせていいのは、問いかけのときとすぐにその答えを出すときのみ</p:text>
    <p:extLst>
      <p:ext uri="{C676402C-5697-4E1C-873F-D02D1690AC5C}">
        <p15:threadingInfo xmlns:p15="http://schemas.microsoft.com/office/powerpoint/2012/main" timeZoneBias="-540"/>
      </p:ext>
    </p:extLst>
  </p:cm>
  <p:cm authorId="1" dt="2018-07-03T09:26:14.292" idx="86">
    <p:pos x="418" y="554"/>
    <p:text>極力つっかかりを無くす、必要性を感じさせる</p:text>
    <p:extLst>
      <p:ext uri="{C676402C-5697-4E1C-873F-D02D1690AC5C}">
        <p15:threadingInfo xmlns:p15="http://schemas.microsoft.com/office/powerpoint/2012/main" timeZoneBias="-540">
          <p15:parentCm authorId="1" idx="85"/>
        </p15:threadingInfo>
      </p:ext>
    </p:extLst>
  </p:cm>
  <p:cm authorId="1" dt="2018-07-03T09:27:22.223" idx="87">
    <p:pos x="418" y="690"/>
    <p:text>今回の場合は『なぜいきなりダムの例が出てきたか』</p:text>
    <p:extLst>
      <p:ext uri="{C676402C-5697-4E1C-873F-D02D1690AC5C}">
        <p15:threadingInfo xmlns:p15="http://schemas.microsoft.com/office/powerpoint/2012/main" timeZoneBias="-540">
          <p15:parentCm authorId="1" idx="85"/>
        </p15:threadingInfo>
      </p:ext>
    </p:extLst>
  </p:cm>
  <p:cm authorId="1" dt="2018-07-03T09:29:09.328" idx="88">
    <p:pos x="418" y="826"/>
    <p:text>つっかかりはオーディエンスに依る→例を相手に対応させて（事前調査）</p:text>
    <p:extLst>
      <p:ext uri="{C676402C-5697-4E1C-873F-D02D1690AC5C}">
        <p15:threadingInfo xmlns:p15="http://schemas.microsoft.com/office/powerpoint/2012/main" timeZoneBias="-540">
          <p15:parentCm authorId="1" idx="85"/>
        </p15:threadingInfo>
      </p:ext>
    </p:extLst>
  </p:cm>
  <p:cm authorId="1" dt="2018-07-03T09:29:45.454" idx="89">
    <p:pos x="418" y="962"/>
    <p:text>オーディエンスが分からない場合はより普遍的な内容に(今回はそれ)</p:text>
    <p:extLst>
      <p:ext uri="{C676402C-5697-4E1C-873F-D02D1690AC5C}">
        <p15:threadingInfo xmlns:p15="http://schemas.microsoft.com/office/powerpoint/2012/main" timeZoneBias="-540">
          <p15:parentCm authorId="1" idx="85"/>
        </p15:threadingInfo>
      </p:ext>
    </p:extLst>
  </p:cm>
  <p:cm authorId="1" dt="2018-07-03T10:12:47.070" idx="99">
    <p:pos x="554" y="554"/>
    <p:text>対応表をこのデザインに統一</p:text>
    <p:extLst>
      <p:ext uri="{C676402C-5697-4E1C-873F-D02D1690AC5C}">
        <p15:threadingInfo xmlns:p15="http://schemas.microsoft.com/office/powerpoint/2012/main" timeZoneBias="-540"/>
      </p:ext>
    </p:extLst>
  </p:cm>
  <p:cm authorId="1" dt="2018-07-03T10:15:27.226" idx="100">
    <p:pos x="554" y="690"/>
    <p:text>こっちの方が圧倒的に見やすい！</p:text>
    <p:extLst>
      <p:ext uri="{C676402C-5697-4E1C-873F-D02D1690AC5C}">
        <p15:threadingInfo xmlns:p15="http://schemas.microsoft.com/office/powerpoint/2012/main" timeZoneBias="-540">
          <p15:parentCm authorId="1" idx="99"/>
        </p15:threadingInfo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8:59:31.362" idx="16">
    <p:pos x="4154" y="2061"/>
    <p:text>確率が同じなら変わらないのでは？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40:18.611" idx="25">
    <p:pos x="10" y="10"/>
    <p:text>例は統一…芯となる例を用意してそこから話を広げていく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19:42.914" idx="47">
    <p:pos x="146" y="146"/>
    <p:text>それぞれの数値の具体例を挙げる（１，２のときも出して！）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1:15.332" idx="51">
    <p:pos x="282" y="282"/>
    <p:text>タイトル変える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1:55.110" idx="52">
    <p:pos x="282" y="418"/>
    <p:text>中身作る→タイトル付けるの順番で</p:text>
    <p:extLst>
      <p:ext uri="{C676402C-5697-4E1C-873F-D02D1690AC5C}">
        <p15:threadingInfo xmlns:p15="http://schemas.microsoft.com/office/powerpoint/2012/main" timeZoneBias="-540">
          <p15:parentCm authorId="1" idx="51"/>
        </p15:threadingInfo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6T09:38:29.710" idx="56">
    <p:pos x="2162" y="3022"/>
    <p:text>ここにも再掲のコメントを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3T10:01:47.900" idx="96">
    <p:pos x="834" y="566"/>
    <p:text>ここ内容的に非常に重要</p:text>
    <p:extLst mod="1">
      <p:ext uri="{C676402C-5697-4E1C-873F-D02D1690AC5C}">
        <p15:threadingInfo xmlns:p15="http://schemas.microsoft.com/office/powerpoint/2012/main" timeZoneBias="-540"/>
      </p:ext>
    </p:extLst>
  </p:cm>
  <p:cm authorId="1" dt="2018-07-03T10:03:45.399" idx="97">
    <p:pos x="834" y="702"/>
    <p:text>何が確率変数なのか？確率変数になるのか？はっきりとわかっておくこと</p:text>
    <p:extLst mod="1">
      <p:ext uri="{C676402C-5697-4E1C-873F-D02D1690AC5C}">
        <p15:threadingInfo xmlns:p15="http://schemas.microsoft.com/office/powerpoint/2012/main" timeZoneBias="-540">
          <p15:parentCm authorId="1" idx="96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8:59:31.362" idx="16">
    <p:pos x="4154" y="2061"/>
    <p:text>確率が同じなら変わらないのでは？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40:18.611" idx="25">
    <p:pos x="10" y="10"/>
    <p:text>例は統一…芯となる例を用意してそこから話を広げていく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19:42.914" idx="47">
    <p:pos x="146" y="146"/>
    <p:text>それぞれの数値の具体例を挙げる（１，２のときも出して！）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1:15.332" idx="51">
    <p:pos x="282" y="282"/>
    <p:text>タイトル変える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1:55.110" idx="52">
    <p:pos x="282" y="418"/>
    <p:text>中身作る→タイトル付けるの順番で</p:text>
    <p:extLst>
      <p:ext uri="{C676402C-5697-4E1C-873F-D02D1690AC5C}">
        <p15:threadingInfo xmlns:p15="http://schemas.microsoft.com/office/powerpoint/2012/main" timeZoneBias="-540">
          <p15:parentCm authorId="1" idx="51"/>
        </p15:threadingInfo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21:40.392" idx="18">
    <p:pos x="10" y="10"/>
    <p:text>説明が荒い、若干不適切(円内)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22:53.498" idx="19">
    <p:pos x="10" y="146"/>
    <p:text>数値を対応・読み解く・実例←マズい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3:04.878" idx="20">
    <p:pos x="10" y="282"/>
    <p:text>イベントはランダム…追記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6:16.451" idx="21">
    <p:pos x="10" y="418"/>
    <p:text>アナロジー・対応表作ればいい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26T09:29:46.743" idx="50">
    <p:pos x="2597" y="1416"/>
    <p:text>期待値を賭け事以外でも求めるメリットを書く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4:55.069" idx="53">
    <p:pos x="2597" y="1552"/>
    <p:text>期待値は予測に使う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6-26T09:35:27.479" idx="54">
    <p:pos x="2597" y="1688"/>
    <p:text>使える状況は？…数値で評価できるとき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7-03T01:15:27.355" idx="72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21:40.392" idx="18">
    <p:pos x="10" y="10"/>
    <p:text>説明が荒い、若干不適切(円内)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22:53.498" idx="19">
    <p:pos x="10" y="146"/>
    <p:text>数値を対応・読み解く・実例←マズい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3:04.878" idx="20">
    <p:pos x="10" y="282"/>
    <p:text>イベントはランダム…追記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6:16.451" idx="21">
    <p:pos x="10" y="418"/>
    <p:text>アナロジー・対応表作ればいい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26T09:29:46.743" idx="50">
    <p:pos x="2597" y="1416"/>
    <p:text>期待値を賭け事以外でも求めるメリットを書く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4:55.069" idx="53">
    <p:pos x="2597" y="1552"/>
    <p:text>期待値は予測に使う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6-26T09:35:27.479" idx="54">
    <p:pos x="2597" y="1688"/>
    <p:text>使える状況は？…数値で評価できるとき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7-03T01:15:27.355" idx="72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5T10:49:30.453" idx="7">
    <p:pos x="10" y="10"/>
    <p:text>ここで式だして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3T10:30:05.282" idx="103">
    <p:pos x="10" y="10"/>
    <p:text>確率質量関数のモチベーションがおかしい</p:text>
    <p:extLst>
      <p:ext uri="{C676402C-5697-4E1C-873F-D02D1690AC5C}">
        <p15:threadingInfo xmlns:p15="http://schemas.microsoft.com/office/powerpoint/2012/main" timeZoneBias="-540"/>
      </p:ext>
    </p:extLst>
  </p:cm>
  <p:cm authorId="1" dt="2018-07-03T10:32:19.070" idx="104">
    <p:pos x="10" y="146"/>
    <p:text>（互いに素で）不可分なイベントの確率(＝確率質量関数)を求めればどんな確率変数・どんなパターンの場合分けのやり方であっても期待値が求められる！！</p:text>
    <p:extLst>
      <p:ext uri="{C676402C-5697-4E1C-873F-D02D1690AC5C}">
        <p15:threadingInfo xmlns:p15="http://schemas.microsoft.com/office/powerpoint/2012/main" timeZoneBias="-540">
          <p15:parentCm authorId="1" idx="103"/>
        </p15:threadingInfo>
      </p:ext>
    </p:extLst>
  </p:cm>
</p:cmLst>
</file>

<file path=ppt/comments/comment2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3T10:28:10.751" idx="101">
    <p:pos x="2898" y="1417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3T10:28:10.751" idx="101">
    <p:pos x="2898" y="1417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3T10:28:21.256" idx="10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21:40.392" idx="18">
    <p:pos x="10" y="10"/>
    <p:text>説明が荒い、若干不適切(円内)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22:53.498" idx="19">
    <p:pos x="10" y="146"/>
    <p:text>数値を対応・読み解く・実例←マズい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3:04.878" idx="20">
    <p:pos x="10" y="282"/>
    <p:text>イベントはランダム…追記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6:16.451" idx="21">
    <p:pos x="10" y="418"/>
    <p:text>アナロジー・対応表作ればいい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26T09:29:46.743" idx="50">
    <p:pos x="2597" y="1416"/>
    <p:text>期待値を賭け事以外でも求めるメリットを書く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4:55.069" idx="53">
    <p:pos x="2597" y="1552"/>
    <p:text>期待値は予測に使う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6-26T09:35:27.479" idx="54">
    <p:pos x="2597" y="1688"/>
    <p:text>使える状況は？…数値で評価できるとき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7-03T01:15:27.355" idx="72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21:40.392" idx="18">
    <p:pos x="10" y="10"/>
    <p:text>説明が荒い、若干不適切(円内)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22:53.498" idx="19">
    <p:pos x="10" y="146"/>
    <p:text>数値を対応・読み解く・実例←マズい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3:04.878" idx="20">
    <p:pos x="10" y="282"/>
    <p:text>イベントはランダム…追記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6:16.451" idx="21">
    <p:pos x="10" y="418"/>
    <p:text>アナロジー・対応表作ればいい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26T09:29:46.743" idx="50">
    <p:pos x="2597" y="1416"/>
    <p:text>期待値を賭け事以外でも求めるメリットを書く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4:55.069" idx="53">
    <p:pos x="2597" y="1552"/>
    <p:text>期待値は予測に使う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6-26T09:35:27.479" idx="54">
    <p:pos x="2597" y="1688"/>
    <p:text>使える状況は？…数値で評価できるとき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7-03T01:15:27.355" idx="72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21:40.392" idx="18">
    <p:pos x="10" y="10"/>
    <p:text>説明が荒い、若干不適切(円内)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22:53.498" idx="19">
    <p:pos x="10" y="146"/>
    <p:text>数値を対応・読み解く・実例←マズい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3:04.878" idx="20">
    <p:pos x="10" y="282"/>
    <p:text>イベントはランダム…追記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6:16.451" idx="21">
    <p:pos x="10" y="418"/>
    <p:text>アナロジー・対応表作ればいい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26T09:29:46.743" idx="50">
    <p:pos x="2597" y="1416"/>
    <p:text>期待値を賭け事以外でも求めるメリットを書く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4:55.069" idx="53">
    <p:pos x="2597" y="1552"/>
    <p:text>期待値は予測に使う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6-26T09:35:27.479" idx="54">
    <p:pos x="2597" y="1688"/>
    <p:text>使える状況は？…数値で評価できるとき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7-03T01:15:27.355" idx="72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8:59:31.362" idx="16">
    <p:pos x="4154" y="2061"/>
    <p:text>確率が同じなら変わらないのでは？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40:18.611" idx="25">
    <p:pos x="10" y="10"/>
    <p:text>例は統一…芯となる例を用意してそこから話を広げていく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19:42.914" idx="47">
    <p:pos x="146" y="146"/>
    <p:text>それぞれの数値の具体例を挙げる（１，２のときも出して！）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1:15.332" idx="51">
    <p:pos x="282" y="282"/>
    <p:text>タイトル変える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1:55.110" idx="52">
    <p:pos x="282" y="418"/>
    <p:text>中身作る→タイトル付けるの順番で</p:text>
    <p:extLst>
      <p:ext uri="{C676402C-5697-4E1C-873F-D02D1690AC5C}">
        <p15:threadingInfo xmlns:p15="http://schemas.microsoft.com/office/powerpoint/2012/main" timeZoneBias="-540">
          <p15:parentCm authorId="1" idx="51"/>
        </p15:threadingInfo>
      </p:ext>
    </p:extLst>
  </p:cm>
</p:cmLst>
</file>

<file path=ppt/comments/comment3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5T10:33:05.856" idx="5">
    <p:pos x="10" y="10"/>
    <p:text>”平均”のイメージ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5T10:33:05.856" idx="5">
    <p:pos x="10" y="10"/>
    <p:text>”平均”のイメージ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8:59:31.362" idx="16">
    <p:pos x="4154" y="2061"/>
    <p:text>確率が同じなら変わらないのでは？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40:18.611" idx="25">
    <p:pos x="10" y="10"/>
    <p:text>例は統一…芯となる例を用意してそこから話を広げていく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19:42.914" idx="47">
    <p:pos x="146" y="146"/>
    <p:text>それぞれの数値の具体例を挙げる（１，２のときも出して！）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1:15.332" idx="51">
    <p:pos x="282" y="282"/>
    <p:text>タイトル変える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1:55.110" idx="52">
    <p:pos x="282" y="418"/>
    <p:text>中身作る→タイトル付けるの順番で</p:text>
    <p:extLst>
      <p:ext uri="{C676402C-5697-4E1C-873F-D02D1690AC5C}">
        <p15:threadingInfo xmlns:p15="http://schemas.microsoft.com/office/powerpoint/2012/main" timeZoneBias="-540">
          <p15:parentCm authorId="1" idx="51"/>
        </p15:threadingInfo>
      </p:ext>
    </p:extLst>
  </p:cm>
</p:cmLst>
</file>

<file path=ppt/comments/comment3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37:11.177" idx="24">
    <p:pos x="10" y="10"/>
    <p:text>独立とは？説明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36:47.405" idx="23">
    <p:pos x="10" y="10"/>
    <p:text>例がまだ複雑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56:02.067" idx="58">
    <p:pos x="146" y="146"/>
    <p:text>ちがう例を使うということを説明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37:11.177" idx="24">
    <p:pos x="10" y="10"/>
    <p:text>独立とは？説明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3T10:38:24.477" idx="105">
    <p:pos x="10" y="10"/>
    <p:text>ほんとに０になる？実験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3T10:46:36.337" idx="107">
    <p:pos x="4334" y="3237"/>
    <p:text>期待値の結果を載せる</p:text>
    <p:extLst>
      <p:ext uri="{C676402C-5697-4E1C-873F-D02D1690AC5C}">
        <p15:threadingInfo xmlns:p15="http://schemas.microsoft.com/office/powerpoint/2012/main" timeZoneBias="-540"/>
      </p:ext>
    </p:extLst>
  </p:cm>
  <p:cm authorId="1" dt="2018-07-03T10:50:13.240" idx="109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1" dt="2018-07-03T10:52:05.631" idx="110">
    <p:pos x="10" y="146"/>
    <p:text>東を０°にするor範囲を南西間にすると累積分布関数スライド(7/8)につなげやすい</p:text>
    <p:extLst>
      <p:ext uri="{C676402C-5697-4E1C-873F-D02D1690AC5C}">
        <p15:threadingInfo xmlns:p15="http://schemas.microsoft.com/office/powerpoint/2012/main" timeZoneBias="-540">
          <p15:parentCm authorId="1" idx="109"/>
        </p15:threadingInfo>
      </p:ext>
    </p:extLst>
  </p:cm>
</p:cmLst>
</file>

<file path=ppt/comments/comment3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4:13:48.013" idx="12">
    <p:pos x="10" y="10"/>
    <p:text>説明おかしい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54:49.096" idx="26">
    <p:pos x="146" y="146"/>
    <p:text>スライド２つに分けてもっと詳しく説明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55:48.080" idx="27">
    <p:pos x="146" y="282"/>
    <p:text>具体的な数値もいれつつ</p:text>
    <p:extLst>
      <p:ext uri="{C676402C-5697-4E1C-873F-D02D1690AC5C}">
        <p15:threadingInfo xmlns:p15="http://schemas.microsoft.com/office/powerpoint/2012/main" timeZoneBias="-540">
          <p15:parentCm authorId="1" idx="26"/>
        </p15:threadingInfo>
      </p:ext>
    </p:extLst>
  </p:cm>
  <p:cm authorId="1" dt="2018-06-26T10:22:30.616" idx="61">
    <p:pos x="282" y="282"/>
    <p:text>一般化→例をアナロジーに</p:text>
    <p:extLst>
      <p:ext uri="{C676402C-5697-4E1C-873F-D02D1690AC5C}">
        <p15:threadingInfo xmlns:p15="http://schemas.microsoft.com/office/powerpoint/2012/main" timeZoneBias="-540"/>
      </p:ext>
    </p:extLst>
  </p:cm>
  <p:cm authorId="1" dt="2018-06-26T10:37:02.936" idx="62">
    <p:pos x="282" y="418"/>
    <p:text>数値以外の場合は？</p:text>
    <p:extLst>
      <p:ext uri="{C676402C-5697-4E1C-873F-D02D1690AC5C}">
        <p15:threadingInfo xmlns:p15="http://schemas.microsoft.com/office/powerpoint/2012/main" timeZoneBias="-540">
          <p15:parentCm authorId="1" idx="61"/>
        </p15:threadingInfo>
      </p:ext>
    </p:extLst>
  </p:cm>
</p:cmLst>
</file>

<file path=ppt/comments/comment3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4:13:48.013" idx="12">
    <p:pos x="10" y="10"/>
    <p:text>説明おかしい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54:49.096" idx="26">
    <p:pos x="146" y="146"/>
    <p:text>スライド２つに分けてもっと詳しく説明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55:48.080" idx="27">
    <p:pos x="146" y="282"/>
    <p:text>具体的な数値もいれつつ</p:text>
    <p:extLst>
      <p:ext uri="{C676402C-5697-4E1C-873F-D02D1690AC5C}">
        <p15:threadingInfo xmlns:p15="http://schemas.microsoft.com/office/powerpoint/2012/main" timeZoneBias="-540">
          <p15:parentCm authorId="1" idx="26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6T09:20:49.856" idx="48">
    <p:pos x="10" y="10"/>
    <p:text>→じゃなくて＝の方がいい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9:37:14.595" idx="13">
    <p:pos x="10" y="10"/>
    <p:text>範囲(区間ではない)に重さを</p:text>
    <p:extLst>
      <p:ext uri="{C676402C-5697-4E1C-873F-D02D1690AC5C}">
        <p15:threadingInfo xmlns:p15="http://schemas.microsoft.com/office/powerpoint/2012/main" timeZoneBias="-540"/>
      </p:ext>
    </p:extLst>
  </p:cm>
  <p:cm authorId="1" dt="2018-06-05T09:53:17.060" idx="14">
    <p:pos x="10" y="146"/>
    <p:text>連続についてももっと確認、別の説明を用意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05T09:55:11.963" idx="15">
    <p:pos x="10" y="282"/>
    <p:text>離散と連続でスライドを分ける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26T10:43:40.949" idx="65">
    <p:pos x="146" y="146"/>
    <p:text>ここでポアソンに触れる</p:text>
    <p:extLst>
      <p:ext uri="{C676402C-5697-4E1C-873F-D02D1690AC5C}">
        <p15:threadingInfo xmlns:p15="http://schemas.microsoft.com/office/powerpoint/2012/main" timeZoneBias="-540"/>
      </p:ext>
    </p:extLst>
  </p:cm>
  <p:cm authorId="1" dt="2018-07-03T10:42:54.239" idx="106">
    <p:pos x="2213" y="3666"/>
    <p:text>離散の例もうちょっと詳しく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07:19.551" idx="33">
    <p:pos x="10" y="10"/>
    <p:text>リマインダーする((a)式のスライドを直前に再掲する、など)</p:text>
    <p:extLst>
      <p:ext uri="{C676402C-5697-4E1C-873F-D02D1690AC5C}">
        <p15:threadingInfo xmlns:p15="http://schemas.microsoft.com/office/powerpoint/2012/main" timeZoneBias="-540"/>
      </p:ext>
    </p:extLst>
  </p:cm>
  <p:cm authorId="1" dt="2018-07-03T10:48:27.390" idx="108">
    <p:pos x="146" y="146"/>
    <p:text>実際のさっきの棒を倒す例で使えることを示す(やってみる)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16:22.348" idx="36">
    <p:pos x="10" y="10"/>
    <p:text>二項分布のヒストグラムで…例を統一</p:text>
    <p:extLst>
      <p:ext uri="{C676402C-5697-4E1C-873F-D02D1690AC5C}">
        <p15:threadingInfo xmlns:p15="http://schemas.microsoft.com/office/powerpoint/2012/main" timeZoneBias="-540"/>
      </p:ext>
    </p:extLst>
  </p:cm>
  <p:cm authorId="1" dt="2018-06-26T10:45:35.052" idx="66">
    <p:pos x="10" y="146"/>
    <p:text>二項分布じゃなくてポアソン()</p:text>
    <p:extLst>
      <p:ext uri="{C676402C-5697-4E1C-873F-D02D1690AC5C}">
        <p15:threadingInfo xmlns:p15="http://schemas.microsoft.com/office/powerpoint/2012/main" timeZoneBias="-540">
          <p15:parentCm authorId="1" idx="36"/>
        </p15:threadingInfo>
      </p:ext>
    </p:extLst>
  </p:cm>
  <p:cm authorId="1" dt="2018-06-26T10:39:33.123" idx="63">
    <p:pos x="146" y="146"/>
    <p:text>例にはリアル性が必要→グラフにも具体性</p:text>
    <p:extLst>
      <p:ext uri="{C676402C-5697-4E1C-873F-D02D1690AC5C}">
        <p15:threadingInfo xmlns:p15="http://schemas.microsoft.com/office/powerpoint/2012/main" timeZoneBias="-540"/>
      </p:ext>
    </p:extLst>
  </p:cm>
  <p:cm authorId="1" dt="2018-07-03T10:53:01.778" idx="111">
    <p:pos x="282" y="282"/>
    <p:text>文字・グラフなど小さい</p:text>
    <p:extLst>
      <p:ext uri="{C676402C-5697-4E1C-873F-D02D1690AC5C}">
        <p15:threadingInfo xmlns:p15="http://schemas.microsoft.com/office/powerpoint/2012/main" timeZoneBias="-540"/>
      </p:ext>
    </p:extLst>
  </p:cm>
  <p:cm authorId="1" dt="2018-07-03T10:53:41.250" idx="112">
    <p:pos x="282" y="418"/>
    <p:text>情報量も多い→分ける！</p:text>
    <p:extLst>
      <p:ext uri="{C676402C-5697-4E1C-873F-D02D1690AC5C}">
        <p15:threadingInfo xmlns:p15="http://schemas.microsoft.com/office/powerpoint/2012/main" timeZoneBias="-540">
          <p15:parentCm authorId="1" idx="111"/>
        </p15:threadingInfo>
      </p:ext>
    </p:extLst>
  </p:cm>
  <p:cm authorId="1" dt="2018-07-03T10:54:26.655" idx="113">
    <p:pos x="418" y="418"/>
    <p:text>連続グラフの方を棒を倒す賭けのものに</p:text>
    <p:extLst>
      <p:ext uri="{C676402C-5697-4E1C-873F-D02D1690AC5C}">
        <p15:threadingInfo xmlns:p15="http://schemas.microsoft.com/office/powerpoint/2012/main" timeZoneBias="-540"/>
      </p:ext>
    </p:extLst>
  </p:cm>
  <p:cm authorId="1" dt="2018-07-03T10:58:15.508" idx="118">
    <p:pos x="554" y="554"/>
    <p:text>ヒストグラムを折れ線に</p:text>
    <p:extLst>
      <p:ext uri="{C676402C-5697-4E1C-873F-D02D1690AC5C}">
        <p15:threadingInfo xmlns:p15="http://schemas.microsoft.com/office/powerpoint/2012/main" timeZoneBias="-540"/>
      </p:ext>
    </p:extLst>
  </p:cm>
  <p:cm authorId="1" dt="2018-07-03T10:59:16.735" idx="119">
    <p:pos x="554" y="690"/>
    <p:text>ヒストグラムの内容と折れ線グラフの内容の対応も書いておく</p:text>
    <p:extLst>
      <p:ext uri="{C676402C-5697-4E1C-873F-D02D1690AC5C}">
        <p15:threadingInfo xmlns:p15="http://schemas.microsoft.com/office/powerpoint/2012/main" timeZoneBias="-540">
          <p15:parentCm authorId="1" idx="118"/>
        </p15:threadingInfo>
      </p:ext>
    </p:extLst>
  </p:cm>
</p:cmLst>
</file>

<file path=ppt/comments/comment4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15:01.125" idx="35">
    <p:pos x="7095" y="2935"/>
    <p:text>実際にそうなの？イメージ図などで図示</p:text>
    <p:extLst>
      <p:ext uri="{C676402C-5697-4E1C-873F-D02D1690AC5C}">
        <p15:threadingInfo xmlns:p15="http://schemas.microsoft.com/office/powerpoint/2012/main" timeZoneBias="-540"/>
      </p:ext>
    </p:extLst>
  </p:cm>
  <p:cm authorId="1" dt="2018-07-03T10:56:01.911" idx="114">
    <p:pos x="10" y="10"/>
    <p:text>具体例の式を入れる(離散・連続両方)</p:text>
    <p:extLst>
      <p:ext uri="{C676402C-5697-4E1C-873F-D02D1690AC5C}">
        <p15:threadingInfo xmlns:p15="http://schemas.microsoft.com/office/powerpoint/2012/main" timeZoneBias="-540"/>
      </p:ext>
    </p:extLst>
  </p:cm>
  <p:cm authorId="1" dt="2018-07-03T10:56:49.590" idx="115">
    <p:pos x="10" y="146"/>
    <p:text>以降も同じ</p:text>
    <p:extLst>
      <p:ext uri="{C676402C-5697-4E1C-873F-D02D1690AC5C}">
        <p15:threadingInfo xmlns:p15="http://schemas.microsoft.com/office/powerpoint/2012/main" timeZoneBias="-540">
          <p15:parentCm authorId="1" idx="114"/>
        </p15:threadingInfo>
      </p:ext>
    </p:extLst>
  </p:cm>
  <p:cm authorId="1" dt="2018-07-03T10:57:01.740" idx="116">
    <p:pos x="146" y="146"/>
    <p:text>グラフをヒストグラムから折れ線へ</p:text>
    <p:extLst>
      <p:ext uri="{C676402C-5697-4E1C-873F-D02D1690AC5C}">
        <p15:threadingInfo xmlns:p15="http://schemas.microsoft.com/office/powerpoint/2012/main" timeZoneBias="-540"/>
      </p:ext>
    </p:extLst>
  </p:cm>
  <p:cm authorId="1" dt="2018-07-03T10:58:03.463" idx="117">
    <p:pos x="146" y="282"/>
    <p:text>ヒストグラムと折れ線グラフの対応も書いておく</p:text>
    <p:extLst>
      <p:ext uri="{C676402C-5697-4E1C-873F-D02D1690AC5C}">
        <p15:threadingInfo xmlns:p15="http://schemas.microsoft.com/office/powerpoint/2012/main" timeZoneBias="-540">
          <p15:parentCm authorId="1" idx="116"/>
        </p15:threadingInfo>
      </p:ext>
    </p:extLst>
  </p:cm>
</p:cmLst>
</file>

<file path=ppt/comments/comment4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17:58.814" idx="37">
    <p:pos x="10" y="10"/>
    <p:text>スライドだけで説明を完結させられるように</p:text>
    <p:extLst>
      <p:ext uri="{C676402C-5697-4E1C-873F-D02D1690AC5C}">
        <p15:threadingInfo xmlns:p15="http://schemas.microsoft.com/office/powerpoint/2012/main" timeZoneBias="-540"/>
      </p:ext>
    </p:extLst>
  </p:cm>
  <p:cm authorId="1" dt="2018-06-19T10:19:28.238" idx="38">
    <p:pos x="10" y="146"/>
    <p:text>式は"オマケ"</p:text>
    <p:extLst>
      <p:ext uri="{C676402C-5697-4E1C-873F-D02D1690AC5C}">
        <p15:threadingInfo xmlns:p15="http://schemas.microsoft.com/office/powerpoint/2012/main" timeZoneBias="-540">
          <p15:parentCm authorId="1" idx="37"/>
        </p15:threadingInfo>
      </p:ext>
    </p:extLst>
  </p:cm>
  <p:cm authorId="1" dt="2018-06-19T10:20:57.228" idx="39">
    <p:pos x="10" y="282"/>
    <p:text>グラフも漠然としすぎてる</p:text>
    <p:extLst>
      <p:ext uri="{C676402C-5697-4E1C-873F-D02D1690AC5C}">
        <p15:threadingInfo xmlns:p15="http://schemas.microsoft.com/office/powerpoint/2012/main" timeZoneBias="-540">
          <p15:parentCm authorId="1" idx="37"/>
        </p15:threadingInfo>
      </p:ext>
    </p:extLst>
  </p:cm>
  <p:cm authorId="1" dt="2018-07-10T03:15:36.376" idx="125">
    <p:pos x="3188" y="1744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17:58.814" idx="37">
    <p:pos x="10" y="10"/>
    <p:text>スライドだけで説明を完結させられるように</p:text>
    <p:extLst>
      <p:ext uri="{C676402C-5697-4E1C-873F-D02D1690AC5C}">
        <p15:threadingInfo xmlns:p15="http://schemas.microsoft.com/office/powerpoint/2012/main" timeZoneBias="-540"/>
      </p:ext>
    </p:extLst>
  </p:cm>
  <p:cm authorId="1" dt="2018-06-19T10:19:28.238" idx="38">
    <p:pos x="10" y="146"/>
    <p:text>式は"オマケ"</p:text>
    <p:extLst>
      <p:ext uri="{C676402C-5697-4E1C-873F-D02D1690AC5C}">
        <p15:threadingInfo xmlns:p15="http://schemas.microsoft.com/office/powerpoint/2012/main" timeZoneBias="-540">
          <p15:parentCm authorId="1" idx="37"/>
        </p15:threadingInfo>
      </p:ext>
    </p:extLst>
  </p:cm>
  <p:cm authorId="1" dt="2018-06-19T10:20:57.228" idx="39">
    <p:pos x="10" y="282"/>
    <p:text>グラフも漠然としすぎてる</p:text>
    <p:extLst>
      <p:ext uri="{C676402C-5697-4E1C-873F-D02D1690AC5C}">
        <p15:threadingInfo xmlns:p15="http://schemas.microsoft.com/office/powerpoint/2012/main" timeZoneBias="-540">
          <p15:parentCm authorId="1" idx="37"/>
        </p15:threadingInfo>
      </p:ext>
    </p:extLst>
  </p:cm>
  <p:cm authorId="1" dt="2018-07-10T03:15:36.376" idx="125">
    <p:pos x="3188" y="1744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3T05:33:37.144" idx="74">
    <p:pos x="328" y="546"/>
    <p:text>結果にlimが出る以上、抽象的なグラフになるのも致し方ないのでは？</p:text>
    <p:extLst mod="1">
      <p:ext uri="{C676402C-5697-4E1C-873F-D02D1690AC5C}">
        <p15:threadingInfo xmlns:p15="http://schemas.microsoft.com/office/powerpoint/2012/main" timeZoneBias="-540"/>
      </p:ext>
    </p:extLst>
  </p:cm>
  <p:cm authorId="1" dt="2018-07-03T11:01:58.480" idx="120">
    <p:pos x="146" y="146"/>
    <p:text>離散の開集合は？再確認(位相)</p:text>
    <p:extLst>
      <p:ext uri="{C676402C-5697-4E1C-873F-D02D1690AC5C}">
        <p15:threadingInfo xmlns:p15="http://schemas.microsoft.com/office/powerpoint/2012/main" timeZoneBias="-540"/>
      </p:ext>
    </p:extLst>
  </p:cm>
  <p:cm authorId="1" dt="2018-07-03T11:03:22.457" idx="121">
    <p:pos x="4050" y="2057"/>
    <p:text>一般向けなら式の意味だけで十分！</p:text>
    <p:extLst>
      <p:ext uri="{C676402C-5697-4E1C-873F-D02D1690AC5C}">
        <p15:threadingInfo xmlns:p15="http://schemas.microsoft.com/office/powerpoint/2012/main" timeZoneBias="-540"/>
      </p:ext>
    </p:extLst>
  </p:cm>
  <p:cm authorId="1" dt="2018-07-03T11:04:37.916" idx="122">
    <p:pos x="4050" y="2193"/>
    <p:text>詳細は数学書を読んでね！でOK</p:text>
    <p:extLst>
      <p:ext uri="{C676402C-5697-4E1C-873F-D02D1690AC5C}">
        <p15:threadingInfo xmlns:p15="http://schemas.microsoft.com/office/powerpoint/2012/main" timeZoneBias="-540">
          <p15:parentCm authorId="1" idx="121"/>
        </p15:threadingInfo>
      </p:ext>
    </p:extLst>
  </p:cm>
</p:cmLst>
</file>

<file path=ppt/comments/comment4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3T05:33:37.144" idx="74">
    <p:pos x="328" y="546"/>
    <p:text>結果にlimが出る以上、抽象的なグラフになるのも致し方ないのでは？</p:text>
    <p:extLst mod="1">
      <p:ext uri="{C676402C-5697-4E1C-873F-D02D1690AC5C}">
        <p15:threadingInfo xmlns:p15="http://schemas.microsoft.com/office/powerpoint/2012/main" timeZoneBias="-540"/>
      </p:ext>
    </p:extLst>
  </p:cm>
  <p:cm authorId="1" dt="2018-07-03T11:01:58.480" idx="120">
    <p:pos x="146" y="146"/>
    <p:text>離散の開集合は？再確認(位相)</p:text>
    <p:extLst>
      <p:ext uri="{C676402C-5697-4E1C-873F-D02D1690AC5C}">
        <p15:threadingInfo xmlns:p15="http://schemas.microsoft.com/office/powerpoint/2012/main" timeZoneBias="-540"/>
      </p:ext>
    </p:extLst>
  </p:cm>
  <p:cm authorId="1" dt="2018-07-03T11:03:22.457" idx="121">
    <p:pos x="4050" y="2057"/>
    <p:text>一般向けなら式の意味だけで十分！</p:text>
    <p:extLst>
      <p:ext uri="{C676402C-5697-4E1C-873F-D02D1690AC5C}">
        <p15:threadingInfo xmlns:p15="http://schemas.microsoft.com/office/powerpoint/2012/main" timeZoneBias="-540"/>
      </p:ext>
    </p:extLst>
  </p:cm>
  <p:cm authorId="1" dt="2018-07-03T11:04:37.916" idx="122">
    <p:pos x="4050" y="2193"/>
    <p:text>詳細は数学書を読んでね！でOK</p:text>
    <p:extLst>
      <p:ext uri="{C676402C-5697-4E1C-873F-D02D1690AC5C}">
        <p15:threadingInfo xmlns:p15="http://schemas.microsoft.com/office/powerpoint/2012/main" timeZoneBias="-540">
          <p15:parentCm authorId="1" idx="121"/>
        </p15:threadingInfo>
      </p:ext>
    </p:extLst>
  </p:cm>
</p:cmLst>
</file>

<file path=ppt/comments/comment4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3T05:31:14.971" idx="73">
    <p:pos x="10" y="10"/>
    <p:text>結果にlimが出てくる以上、抽象的なグラフになるのも致し方ないのでは？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25:48.435" idx="40">
    <p:pos x="10" y="10"/>
    <p:text>見出し要らない()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6T09:21:53.878" idx="49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32:31.414" idx="42">
    <p:pos x="10" y="10"/>
    <p:text>表現を統一</p:text>
    <p:extLst>
      <p:ext uri="{C676402C-5697-4E1C-873F-D02D1690AC5C}">
        <p15:threadingInfo xmlns:p15="http://schemas.microsoft.com/office/powerpoint/2012/main" timeZoneBias="-540"/>
      </p:ext>
    </p:extLst>
  </p:cm>
  <p:cm authorId="1" dt="2018-06-19T10:33:10.806" idx="43">
    <p:pos x="10" y="146"/>
    <p:text>"平均と実際のイベントの差"の部分</p:text>
    <p:extLst>
      <p:ext uri="{C676402C-5697-4E1C-873F-D02D1690AC5C}">
        <p15:threadingInfo xmlns:p15="http://schemas.microsoft.com/office/powerpoint/2012/main" timeZoneBias="-540">
          <p15:parentCm authorId="1" idx="42"/>
        </p15:threadingInfo>
      </p:ext>
    </p:extLst>
  </p:cm>
</p:cmLst>
</file>

<file path=ppt/comments/comment5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32:31.414" idx="42">
    <p:pos x="10" y="10"/>
    <p:text>表現を統一</p:text>
    <p:extLst>
      <p:ext uri="{C676402C-5697-4E1C-873F-D02D1690AC5C}">
        <p15:threadingInfo xmlns:p15="http://schemas.microsoft.com/office/powerpoint/2012/main" timeZoneBias="-540"/>
      </p:ext>
    </p:extLst>
  </p:cm>
  <p:cm authorId="1" dt="2018-06-19T10:33:10.806" idx="43">
    <p:pos x="10" y="146"/>
    <p:text>"平均と実際のイベントの差"の部分</p:text>
    <p:extLst>
      <p:ext uri="{C676402C-5697-4E1C-873F-D02D1690AC5C}">
        <p15:threadingInfo xmlns:p15="http://schemas.microsoft.com/office/powerpoint/2012/main" timeZoneBias="-540">
          <p15:parentCm authorId="1" idx="42"/>
        </p15:threadingInfo>
      </p:ext>
    </p:extLst>
  </p:cm>
</p:cmLst>
</file>

<file path=ppt/comments/comment5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0:29:52.346" idx="9">
    <p:pos x="10" y="10"/>
    <p:text>結果がちがうのにどんな意味が？</p:text>
    <p:extLst>
      <p:ext uri="{C676402C-5697-4E1C-873F-D02D1690AC5C}">
        <p15:threadingInfo xmlns:p15="http://schemas.microsoft.com/office/powerpoint/2012/main" timeZoneBias="-540"/>
      </p:ext>
    </p:extLst>
  </p:cm>
  <p:cm authorId="1" dt="2018-07-03T11:08:02.546" idx="123">
    <p:pos x="146" y="146"/>
    <p:text>式入れる＆XとYの計算でスライドを分ける</p:text>
    <p:extLst>
      <p:ext uri="{C676402C-5697-4E1C-873F-D02D1690AC5C}">
        <p15:threadingInfo xmlns:p15="http://schemas.microsoft.com/office/powerpoint/2012/main" timeZoneBias="-540"/>
      </p:ext>
    </p:extLst>
  </p:cm>
  <p:cm authorId="1" dt="2018-07-03T11:08:39.002" idx="124">
    <p:pos x="146" y="282"/>
    <p:text>E[X]は代入してOK</p:text>
    <p:extLst>
      <p:ext uri="{C676402C-5697-4E1C-873F-D02D1690AC5C}">
        <p15:threadingInfo xmlns:p15="http://schemas.microsoft.com/office/powerpoint/2012/main" timeZoneBias="-540">
          <p15:parentCm authorId="1" idx="123"/>
        </p15:threadingInfo>
      </p:ext>
    </p:extLst>
  </p:cm>
</p:cmLst>
</file>

<file path=ppt/comments/comment5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0:29:52.346" idx="9">
    <p:pos x="10" y="10"/>
    <p:text>結果がちがうのにどんな意味が？</p:text>
    <p:extLst>
      <p:ext uri="{C676402C-5697-4E1C-873F-D02D1690AC5C}">
        <p15:threadingInfo xmlns:p15="http://schemas.microsoft.com/office/powerpoint/2012/main" timeZoneBias="-540"/>
      </p:ext>
    </p:extLst>
  </p:cm>
  <p:cm authorId="1" dt="2018-07-03T11:08:02.546" idx="123">
    <p:pos x="146" y="146"/>
    <p:text>式入れる＆XとYの計算でスライドを分ける</p:text>
    <p:extLst>
      <p:ext uri="{C676402C-5697-4E1C-873F-D02D1690AC5C}">
        <p15:threadingInfo xmlns:p15="http://schemas.microsoft.com/office/powerpoint/2012/main" timeZoneBias="-540"/>
      </p:ext>
    </p:extLst>
  </p:cm>
  <p:cm authorId="1" dt="2018-07-03T11:08:39.002" idx="124">
    <p:pos x="146" y="282"/>
    <p:text>E[X]は代入してOK</p:text>
    <p:extLst>
      <p:ext uri="{C676402C-5697-4E1C-873F-D02D1690AC5C}">
        <p15:threadingInfo xmlns:p15="http://schemas.microsoft.com/office/powerpoint/2012/main" timeZoneBias="-540">
          <p15:parentCm authorId="1" idx="123"/>
        </p15:threadingInfo>
      </p:ext>
    </p:extLst>
  </p:cm>
</p:cmLst>
</file>

<file path=ppt/comments/comment5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0:29:52.346" idx="9">
    <p:pos x="10" y="10"/>
    <p:text>結果がちがうのにどんな意味が？</p:text>
    <p:extLst>
      <p:ext uri="{C676402C-5697-4E1C-873F-D02D1690AC5C}">
        <p15:threadingInfo xmlns:p15="http://schemas.microsoft.com/office/powerpoint/2012/main" timeZoneBias="-540"/>
      </p:ext>
    </p:extLst>
  </p:cm>
  <p:cm authorId="1" dt="2018-07-03T11:08:02.546" idx="123">
    <p:pos x="146" y="146"/>
    <p:text>式入れる＆XとYの計算でスライドを分ける</p:text>
    <p:extLst>
      <p:ext uri="{C676402C-5697-4E1C-873F-D02D1690AC5C}">
        <p15:threadingInfo xmlns:p15="http://schemas.microsoft.com/office/powerpoint/2012/main" timeZoneBias="-540"/>
      </p:ext>
    </p:extLst>
  </p:cm>
  <p:cm authorId="1" dt="2018-07-03T11:08:39.002" idx="124">
    <p:pos x="146" y="282"/>
    <p:text>E[X]は代入してOK</p:text>
    <p:extLst>
      <p:ext uri="{C676402C-5697-4E1C-873F-D02D1690AC5C}">
        <p15:threadingInfo xmlns:p15="http://schemas.microsoft.com/office/powerpoint/2012/main" timeZoneBias="-540">
          <p15:parentCm authorId="1" idx="123"/>
        </p15:threadingInfo>
      </p:ext>
    </p:extLst>
  </p:cm>
</p:cmLst>
</file>

<file path=ppt/comments/comment5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0:29:52.346" idx="9">
    <p:pos x="10" y="10"/>
    <p:text>結果がちがうのにどんな意味が？</p:text>
    <p:extLst>
      <p:ext uri="{C676402C-5697-4E1C-873F-D02D1690AC5C}">
        <p15:threadingInfo xmlns:p15="http://schemas.microsoft.com/office/powerpoint/2012/main" timeZoneBias="-540"/>
      </p:ext>
    </p:extLst>
  </p:cm>
  <p:cm authorId="1" dt="2018-07-03T11:08:02.546" idx="123">
    <p:pos x="146" y="146"/>
    <p:text>式入れる＆XとYの計算でスライドを分ける</p:text>
    <p:extLst>
      <p:ext uri="{C676402C-5697-4E1C-873F-D02D1690AC5C}">
        <p15:threadingInfo xmlns:p15="http://schemas.microsoft.com/office/powerpoint/2012/main" timeZoneBias="-540"/>
      </p:ext>
    </p:extLst>
  </p:cm>
  <p:cm authorId="1" dt="2018-07-03T11:08:39.002" idx="124">
    <p:pos x="146" y="282"/>
    <p:text>E[X]は代入してOK</p:text>
    <p:extLst>
      <p:ext uri="{C676402C-5697-4E1C-873F-D02D1690AC5C}">
        <p15:threadingInfo xmlns:p15="http://schemas.microsoft.com/office/powerpoint/2012/main" timeZoneBias="-540">
          <p15:parentCm authorId="1" idx="123"/>
        </p15:threadingInfo>
      </p:ext>
    </p:extLst>
  </p:cm>
</p:cmLst>
</file>

<file path=ppt/comments/comment5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0:29:52.346" idx="9">
    <p:pos x="10" y="10"/>
    <p:text>結果がちがうのにどんな意味が？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36:06.837" idx="44">
    <p:pos x="10" y="10"/>
    <p:text>ここは普通に証明で</p:text>
    <p:extLst>
      <p:ext uri="{C676402C-5697-4E1C-873F-D02D1690AC5C}">
        <p15:threadingInfo xmlns:p15="http://schemas.microsoft.com/office/powerpoint/2012/main" timeZoneBias="-540"/>
      </p:ext>
    </p:extLst>
  </p:cm>
  <p:cm authorId="1" dt="2018-06-19T10:36:47.670" idx="45">
    <p:pos x="10" y="146"/>
    <p:text>短く意味が分かりやすい証明なら入れても問題ない</p:text>
    <p:extLst>
      <p:ext uri="{C676402C-5697-4E1C-873F-D02D1690AC5C}">
        <p15:threadingInfo xmlns:p15="http://schemas.microsoft.com/office/powerpoint/2012/main" timeZoneBias="-540">
          <p15:parentCm authorId="1" idx="44"/>
        </p15:threadingInfo>
      </p:ext>
    </p:extLst>
  </p:cm>
  <p:cm authorId="1" dt="2018-06-19T10:38:36.146" idx="46">
    <p:pos x="10" y="282"/>
    <p:text>※原則的には証明は省くように</p:text>
    <p:extLst>
      <p:ext uri="{C676402C-5697-4E1C-873F-D02D1690AC5C}">
        <p15:threadingInfo xmlns:p15="http://schemas.microsoft.com/office/powerpoint/2012/main" timeZoneBias="-540">
          <p15:parentCm authorId="1" idx="44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6T09:21:53.878" idx="49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08:18.607" idx="17">
    <p:pos x="10" y="10"/>
    <p:text>実験やってみればいい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08:18.607" idx="17">
    <p:pos x="10" y="10"/>
    <p:text>実験やってみればいい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08:18.607" idx="17">
    <p:pos x="10" y="10"/>
    <p:text>実験やってみればいい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D9F57-A6CC-40BC-88BE-500D39D21AF6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22D57-0E90-4167-BF40-84F7A6C5B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48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2D57-0E90-4167-BF40-84F7A6C5B2D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01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2D57-0E90-4167-BF40-84F7A6C5B2D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917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2D57-0E90-4167-BF40-84F7A6C5B2DB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9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64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7367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9309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82760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8218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8606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8619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9143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553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3718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0518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8077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9213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39363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0546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7532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9173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75341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9390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9132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44251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8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0612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346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71727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5203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0408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9292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149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3543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9148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250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95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18898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5095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81093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9405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20117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13719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88953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4419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78841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5391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986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7329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0569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110457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43618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28423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93021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7745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96656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9818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1588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11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5906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11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24524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5912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63301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18953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28117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8999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9705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5407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335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52051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4458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9665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077950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24432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63689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2342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3066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60062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3142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21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35094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732229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70444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231748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877165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28814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58914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4581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65640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070571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026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470694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530821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27478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3479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409014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485000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27846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59534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91453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264250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4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7979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92963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414233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53559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37168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623768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33412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92155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19886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18896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958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73438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73389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11903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400937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60008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37586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854606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75988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00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22548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035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386249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0702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50514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427821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37401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69388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057588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29524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154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04466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9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82386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81355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33366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02943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219337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01634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01230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86089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14934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60261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494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08192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36440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746817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055056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48117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1229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043448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79273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462913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14166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00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27141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35104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49027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98715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84856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3036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35681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1196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66992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71070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928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20716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20207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13143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511276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630938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59364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44597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38977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56345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458892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74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93991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20777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661496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17983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150478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92153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44487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54905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705848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8997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435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75802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97240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311025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623698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70834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02318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7173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940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7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249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91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9820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5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3949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3215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421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6117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957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2996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8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658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265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357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505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400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582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2622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1960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2046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341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7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6623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1928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5513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9517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6223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8401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454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89686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727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263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6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1549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11139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9569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385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414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4451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7841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5363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35513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631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8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415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3039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1271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4108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4710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79663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4504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60743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8375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6490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5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7621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511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879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2705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71173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5562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1236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08969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7322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75155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0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6002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80023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92643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13725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40021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7192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25481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3164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9151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4819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4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5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7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38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4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9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0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7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6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8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02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8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5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0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38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0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31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9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15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75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6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50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4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8.xml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9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0.xm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9.xml"/><Relationship Id="rId5" Type="http://schemas.openxmlformats.org/officeDocument/2006/relationships/comments" Target="../comments/comment28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9.xml"/><Relationship Id="rId4" Type="http://schemas.openxmlformats.org/officeDocument/2006/relationships/comments" Target="../comments/comment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0.xml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1.xml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6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2.xml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9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3.xml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9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4.xml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2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34.xml"/><Relationship Id="rId4" Type="http://schemas.openxmlformats.org/officeDocument/2006/relationships/comments" Target="../comments/commen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6.xml"/><Relationship Id="rId1" Type="http://schemas.openxmlformats.org/officeDocument/2006/relationships/slideLayout" Target="../slideLayouts/slideLayout14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5.xml"/><Relationship Id="rId4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6" Type="http://schemas.openxmlformats.org/officeDocument/2006/relationships/comments" Target="../comments/comment4.xml"/><Relationship Id="rId5" Type="http://schemas.openxmlformats.org/officeDocument/2006/relationships/image" Target="../media/image4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5.xml"/><Relationship Id="rId4" Type="http://schemas.openxmlformats.org/officeDocument/2006/relationships/comments" Target="../comments/comment3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8.xml"/><Relationship Id="rId1" Type="http://schemas.openxmlformats.org/officeDocument/2006/relationships/slideLayout" Target="../slideLayouts/slideLayout10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9.xml"/><Relationship Id="rId1" Type="http://schemas.openxmlformats.org/officeDocument/2006/relationships/slideLayout" Target="../slideLayouts/slideLayout10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0.xml"/><Relationship Id="rId1" Type="http://schemas.openxmlformats.org/officeDocument/2006/relationships/slideLayout" Target="../slideLayouts/slideLayout1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1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1.xml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00.xml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4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11.xml"/><Relationship Id="rId6" Type="http://schemas.openxmlformats.org/officeDocument/2006/relationships/image" Target="../media/image26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1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6.xml"/><Relationship Id="rId4" Type="http://schemas.openxmlformats.org/officeDocument/2006/relationships/comments" Target="../comments/comment4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4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7.xml"/><Relationship Id="rId4" Type="http://schemas.openxmlformats.org/officeDocument/2006/relationships/comments" Target="../comments/comment4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6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8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7.xml"/><Relationship Id="rId4" Type="http://schemas.openxmlformats.org/officeDocument/2006/relationships/comments" Target="../comments/comment4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8.xml"/><Relationship Id="rId6" Type="http://schemas.openxmlformats.org/officeDocument/2006/relationships/image" Target="../media/image39.png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84.xml.rels><?xml version="1.0" encoding="UTF-8" standalone="yes"?>
<Relationships xmlns="http://schemas.openxmlformats.org/package/2006/relationships"><Relationship Id="rId7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9.xml"/><Relationship Id="rId6" Type="http://schemas.openxmlformats.org/officeDocument/2006/relationships/image" Target="../media/image40.png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9.xml"/><Relationship Id="rId4" Type="http://schemas.openxmlformats.org/officeDocument/2006/relationships/comments" Target="../comments/comment4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9.xml"/><Relationship Id="rId1" Type="http://schemas.openxmlformats.org/officeDocument/2006/relationships/slideLayout" Target="../slideLayouts/slideLayout22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0.xml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3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1.xml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2.xml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3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3.xml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5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4.xml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55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5.xml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55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4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44.xml"/><Relationship Id="rId4" Type="http://schemas.openxmlformats.org/officeDocument/2006/relationships/comments" Target="../comments/comment5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55.xml"/><Relationship Id="rId4" Type="http://schemas.openxmlformats.org/officeDocument/2006/relationships/comments" Target="../comments/comment5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090864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3100" dirty="0"/>
              <a:t>Sheldon</a:t>
            </a:r>
            <a:r>
              <a:rPr lang="ja-JP" altLang="en-US" sz="3100" dirty="0"/>
              <a:t> </a:t>
            </a:r>
            <a:r>
              <a:rPr lang="en-US" altLang="ja-JP" sz="3100" dirty="0"/>
              <a:t>Ross</a:t>
            </a:r>
            <a:r>
              <a:rPr lang="ja-JP" altLang="en-US" sz="3100" dirty="0"/>
              <a:t>氏著</a:t>
            </a:r>
            <a:r>
              <a:rPr kumimoji="1" lang="en-US" altLang="ja-JP" sz="3100" dirty="0"/>
              <a:t/>
            </a:r>
            <a:br>
              <a:rPr kumimoji="1" lang="en-US" altLang="ja-JP" sz="3100" dirty="0"/>
            </a:br>
            <a:r>
              <a:rPr kumimoji="1" lang="en-US" altLang="ja-JP" sz="3100" dirty="0"/>
              <a:t>A FIRST COURSE INPROBABIRITY</a:t>
            </a:r>
            <a:r>
              <a:rPr lang="ja-JP" altLang="en-US" sz="3100" dirty="0"/>
              <a:t> </a:t>
            </a:r>
            <a:r>
              <a:rPr lang="en-US" altLang="ja-JP" sz="3100" dirty="0"/>
              <a:t>(EIGHTY EDITION)</a:t>
            </a:r>
            <a:r>
              <a:rPr kumimoji="1" lang="ja-JP" altLang="en-US" sz="3100" dirty="0"/>
              <a:t>より</a:t>
            </a:r>
            <a:r>
              <a:rPr kumimoji="1" lang="en-US" altLang="ja-JP" sz="3100" dirty="0"/>
              <a:t/>
            </a:r>
            <a:br>
              <a:rPr kumimoji="1" lang="en-US" altLang="ja-JP" sz="3100" dirty="0"/>
            </a:br>
            <a:r>
              <a:rPr kumimoji="1" lang="en-US" altLang="ja-JP" sz="3100" dirty="0"/>
              <a:t/>
            </a:r>
            <a:br>
              <a:rPr kumimoji="1" lang="en-US" altLang="ja-JP" sz="3100" dirty="0"/>
            </a:br>
            <a:r>
              <a:rPr kumimoji="1" lang="ja-JP" altLang="en-US" sz="3100" dirty="0"/>
              <a:t>第</a:t>
            </a:r>
            <a:r>
              <a:rPr lang="ja-JP" altLang="en-US" sz="3100" dirty="0"/>
              <a:t>四</a:t>
            </a:r>
            <a:r>
              <a:rPr kumimoji="1" lang="ja-JP" altLang="en-US" sz="3100" dirty="0"/>
              <a:t>章　</a:t>
            </a:r>
            <a:r>
              <a:rPr lang="ja-JP" altLang="en-US" u="sng" dirty="0"/>
              <a:t>確率変数</a:t>
            </a:r>
            <a:r>
              <a:rPr lang="en-US" altLang="ja-JP" sz="2800" dirty="0"/>
              <a:t>(</a:t>
            </a:r>
            <a:r>
              <a:rPr lang="ja-JP" altLang="en-US" sz="2800" dirty="0"/>
              <a:t>その１</a:t>
            </a:r>
            <a:r>
              <a:rPr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540501"/>
            <a:ext cx="9144000" cy="1655762"/>
          </a:xfrm>
        </p:spPr>
        <p:txBody>
          <a:bodyPr/>
          <a:lstStyle/>
          <a:p>
            <a:r>
              <a:rPr kumimoji="1" lang="ja-JP" altLang="en-US" dirty="0"/>
              <a:t>立命館大学数理科学科４回生</a:t>
            </a:r>
            <a:endParaRPr kumimoji="1" lang="en-US" altLang="ja-JP" dirty="0"/>
          </a:p>
          <a:p>
            <a:r>
              <a:rPr lang="ja-JP" altLang="en-US" dirty="0"/>
              <a:t>２１１０１５００１０</a:t>
            </a:r>
            <a:r>
              <a:rPr lang="en-US" altLang="ja-JP" dirty="0"/>
              <a:t>-</a:t>
            </a:r>
            <a:r>
              <a:rPr lang="ja-JP" altLang="en-US" dirty="0"/>
              <a:t>９　岩﨑　和樹　</a:t>
            </a:r>
            <a:endParaRPr lang="en-US" altLang="ja-JP" dirty="0"/>
          </a:p>
          <a:p>
            <a:r>
              <a:rPr kumimoji="1" lang="ja-JP" altLang="en-US" dirty="0"/>
              <a:t>２１１０１５００２１</a:t>
            </a:r>
            <a:r>
              <a:rPr kumimoji="1" lang="en-US" altLang="ja-JP" dirty="0"/>
              <a:t>-</a:t>
            </a:r>
            <a:r>
              <a:rPr kumimoji="1" lang="ja-JP" altLang="en-US" dirty="0"/>
              <a:t>４　片山　諒</a:t>
            </a:r>
          </a:p>
        </p:txBody>
      </p:sp>
    </p:spTree>
    <p:extLst>
      <p:ext uri="{BB962C8B-B14F-4D97-AF65-F5344CB8AC3E}">
        <p14:creationId xmlns:p14="http://schemas.microsoft.com/office/powerpoint/2010/main" val="34654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実験結果と確率</a:t>
            </a:r>
            <a:r>
              <a:rPr lang="en-US" altLang="ja-JP" dirty="0"/>
              <a:t>(8/10)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4" y="2040479"/>
            <a:ext cx="4909456" cy="368209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prstClr val="black"/>
                </a:solidFill>
              </a:rPr>
              <a:t>２：２：６：０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64" y="2037494"/>
            <a:ext cx="4913435" cy="368507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096000" y="5372780"/>
            <a:ext cx="4907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u="sng" dirty="0">
                <a:solidFill>
                  <a:prstClr val="black"/>
                </a:solidFill>
              </a:rPr>
              <a:t>だいたい</a:t>
            </a:r>
            <a:r>
              <a:rPr lang="ja-JP" altLang="en-US" sz="6000" dirty="0">
                <a:solidFill>
                  <a:srgbClr val="FF0000"/>
                </a:solidFill>
              </a:rPr>
              <a:t>１：３：３：１</a:t>
            </a:r>
          </a:p>
        </p:txBody>
      </p:sp>
      <p:sp>
        <p:nvSpPr>
          <p:cNvPr id="11" name="右矢印 10"/>
          <p:cNvSpPr/>
          <p:nvPr/>
        </p:nvSpPr>
        <p:spPr>
          <a:xfrm>
            <a:off x="4399904" y="2760436"/>
            <a:ext cx="3372786" cy="2853985"/>
          </a:xfrm>
          <a:prstGeom prst="rightArrow">
            <a:avLst>
              <a:gd name="adj1" fmla="val 70895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実験回数を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増やす！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en-US" altLang="ja-JP" sz="2800" u="sng" dirty="0">
                <a:solidFill>
                  <a:srgbClr val="FF0000"/>
                </a:solidFill>
              </a:rPr>
              <a:t>(×</a:t>
            </a:r>
            <a:r>
              <a:rPr lang="ja-JP" altLang="en-US" sz="2800" u="sng" dirty="0">
                <a:solidFill>
                  <a:srgbClr val="FF0000"/>
                </a:solidFill>
              </a:rPr>
              <a:t>１万</a:t>
            </a:r>
            <a:r>
              <a:rPr lang="en-US" altLang="ja-JP" sz="2800" u="sng" dirty="0">
                <a:solidFill>
                  <a:srgbClr val="FF0000"/>
                </a:solidFill>
              </a:rPr>
              <a:t>)</a:t>
            </a:r>
            <a:endParaRPr lang="ja-JP" altLang="en-US" sz="2800" u="sng" dirty="0">
              <a:solidFill>
                <a:srgbClr val="FF0000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01367" y="1434947"/>
            <a:ext cx="4558260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6222675" y="1434947"/>
            <a:ext cx="5131124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万回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</p:spTree>
    <p:extLst>
      <p:ext uri="{BB962C8B-B14F-4D97-AF65-F5344CB8AC3E}">
        <p14:creationId xmlns:p14="http://schemas.microsoft.com/office/powerpoint/2010/main" val="264868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実験結果と確率</a:t>
            </a:r>
            <a:r>
              <a:rPr lang="en-US" altLang="ja-JP" dirty="0"/>
              <a:t>(9/10)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4" y="2040479"/>
            <a:ext cx="4909456" cy="368209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prstClr val="black"/>
                </a:solidFill>
              </a:rPr>
              <a:t>２：２：６：０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64" y="2037494"/>
            <a:ext cx="4913435" cy="368507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096000" y="5372780"/>
            <a:ext cx="4907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u="sng" dirty="0">
                <a:solidFill>
                  <a:prstClr val="black"/>
                </a:solidFill>
              </a:rPr>
              <a:t>だいたい</a:t>
            </a:r>
            <a:r>
              <a:rPr lang="ja-JP" altLang="en-US" sz="6000" dirty="0">
                <a:solidFill>
                  <a:srgbClr val="FF0000"/>
                </a:solidFill>
              </a:rPr>
              <a:t>１：３：３：１</a:t>
            </a:r>
          </a:p>
        </p:txBody>
      </p:sp>
      <p:sp>
        <p:nvSpPr>
          <p:cNvPr id="11" name="右矢印 10"/>
          <p:cNvSpPr/>
          <p:nvPr/>
        </p:nvSpPr>
        <p:spPr>
          <a:xfrm>
            <a:off x="4399904" y="2760436"/>
            <a:ext cx="3372786" cy="2853985"/>
          </a:xfrm>
          <a:prstGeom prst="rightArrow">
            <a:avLst>
              <a:gd name="adj1" fmla="val 70895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実験回数を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増やす！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en-US" altLang="ja-JP" sz="2800" u="sng" dirty="0">
                <a:solidFill>
                  <a:srgbClr val="FF0000"/>
                </a:solidFill>
              </a:rPr>
              <a:t>(×</a:t>
            </a:r>
            <a:r>
              <a:rPr lang="ja-JP" altLang="en-US" sz="2800" u="sng" dirty="0">
                <a:solidFill>
                  <a:srgbClr val="FF0000"/>
                </a:solidFill>
              </a:rPr>
              <a:t>１万</a:t>
            </a:r>
            <a:r>
              <a:rPr lang="en-US" altLang="ja-JP" sz="2800" u="sng" dirty="0">
                <a:solidFill>
                  <a:srgbClr val="FF0000"/>
                </a:solidFill>
              </a:rPr>
              <a:t>)</a:t>
            </a:r>
            <a:endParaRPr lang="ja-JP" altLang="en-US" sz="2800" u="sng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4446" y="4587385"/>
            <a:ext cx="11823701" cy="2054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u="sng" dirty="0">
                <a:solidFill>
                  <a:srgbClr val="FF0000"/>
                </a:solidFill>
              </a:rPr>
              <a:t>実験回数を増やせば、イベントの起きる回数の比率は</a:t>
            </a:r>
            <a:endParaRPr lang="en-US" altLang="ja-JP" sz="3600" u="sng" dirty="0">
              <a:solidFill>
                <a:srgbClr val="FF0000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u="sng" dirty="0">
                <a:solidFill>
                  <a:srgbClr val="FF0000"/>
                </a:solidFill>
              </a:rPr>
              <a:t>それぞれの確率の比率に近付く！</a:t>
            </a:r>
            <a:endParaRPr lang="en-US" altLang="ja-JP" sz="3600" u="sng" dirty="0">
              <a:solidFill>
                <a:srgbClr val="FF0000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u="sng" dirty="0">
                <a:solidFill>
                  <a:srgbClr val="FF0000"/>
                </a:solidFill>
              </a:rPr>
              <a:t>(</a:t>
            </a:r>
            <a:r>
              <a:rPr lang="ja-JP" altLang="en-US" sz="2400" u="sng" dirty="0">
                <a:solidFill>
                  <a:srgbClr val="FF0000"/>
                </a:solidFill>
              </a:rPr>
              <a:t>実験全体の回数でイベントの起きる回数を割った数も、その確率に近付く</a:t>
            </a:r>
            <a:r>
              <a:rPr lang="en-US" altLang="ja-JP" sz="2400" u="sng" dirty="0">
                <a:solidFill>
                  <a:srgbClr val="FF0000"/>
                </a:solidFill>
              </a:rPr>
              <a:t>)</a:t>
            </a:r>
            <a:endParaRPr lang="ja-JP" altLang="en-US" sz="2400" u="sng" dirty="0">
              <a:solidFill>
                <a:srgbClr val="FF0000"/>
              </a:solidFill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801367" y="1434947"/>
            <a:ext cx="4558260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0"/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6222675" y="1434947"/>
            <a:ext cx="5131124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万回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0"/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</p:spTree>
    <p:extLst>
      <p:ext uri="{BB962C8B-B14F-4D97-AF65-F5344CB8AC3E}">
        <p14:creationId xmlns:p14="http://schemas.microsoft.com/office/powerpoint/2010/main" val="2052349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実験結果と確率</a:t>
            </a:r>
            <a:r>
              <a:rPr lang="en-US" altLang="ja-JP" dirty="0"/>
              <a:t>(10/10)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4" y="2040479"/>
            <a:ext cx="4909456" cy="368209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prstClr val="black"/>
                </a:solidFill>
              </a:rPr>
              <a:t>２：２：６：０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64" y="2037494"/>
            <a:ext cx="4913435" cy="368507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096000" y="5372780"/>
            <a:ext cx="4907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u="sng" dirty="0">
                <a:solidFill>
                  <a:prstClr val="black"/>
                </a:solidFill>
              </a:rPr>
              <a:t>だいたい</a:t>
            </a:r>
            <a:r>
              <a:rPr lang="ja-JP" altLang="en-US" sz="6000" dirty="0">
                <a:solidFill>
                  <a:srgbClr val="FF0000"/>
                </a:solidFill>
              </a:rPr>
              <a:t>１：３：３：１</a:t>
            </a:r>
          </a:p>
        </p:txBody>
      </p:sp>
      <p:sp>
        <p:nvSpPr>
          <p:cNvPr id="11" name="右矢印 10"/>
          <p:cNvSpPr/>
          <p:nvPr/>
        </p:nvSpPr>
        <p:spPr>
          <a:xfrm>
            <a:off x="4399904" y="2760436"/>
            <a:ext cx="3372786" cy="2853985"/>
          </a:xfrm>
          <a:prstGeom prst="rightArrow">
            <a:avLst>
              <a:gd name="adj1" fmla="val 70895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実験回数を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増やす！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en-US" altLang="ja-JP" sz="2800" u="sng" dirty="0">
                <a:solidFill>
                  <a:srgbClr val="FF0000"/>
                </a:solidFill>
              </a:rPr>
              <a:t>(×</a:t>
            </a:r>
            <a:r>
              <a:rPr lang="ja-JP" altLang="en-US" sz="2800" u="sng" dirty="0">
                <a:solidFill>
                  <a:srgbClr val="FF0000"/>
                </a:solidFill>
              </a:rPr>
              <a:t>１万</a:t>
            </a:r>
            <a:r>
              <a:rPr lang="en-US" altLang="ja-JP" sz="2800" u="sng" dirty="0">
                <a:solidFill>
                  <a:srgbClr val="FF0000"/>
                </a:solidFill>
              </a:rPr>
              <a:t>)</a:t>
            </a:r>
            <a:endParaRPr lang="ja-JP" altLang="en-US" sz="2800" u="sng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4446" y="4587385"/>
            <a:ext cx="11823701" cy="2054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u="sng" dirty="0">
                <a:solidFill>
                  <a:prstClr val="black"/>
                </a:solidFill>
              </a:rPr>
              <a:t>=</a:t>
            </a:r>
            <a:r>
              <a:rPr lang="ja-JP" altLang="en-US" sz="3600" u="sng" dirty="0">
                <a:solidFill>
                  <a:prstClr val="black"/>
                </a:solidFill>
              </a:rPr>
              <a:t>実験回数が多ければ多いほど、確率は有効に使える！！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801367" y="1434947"/>
            <a:ext cx="4558260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6222675" y="1434947"/>
            <a:ext cx="5131124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万回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</p:spTree>
    <p:extLst>
      <p:ext uri="{BB962C8B-B14F-4D97-AF65-F5344CB8AC3E}">
        <p14:creationId xmlns:p14="http://schemas.microsoft.com/office/powerpoint/2010/main" val="306010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38200" y="3895568"/>
            <a:ext cx="5736771" cy="1416676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838201" y="2343955"/>
            <a:ext cx="5736770" cy="14166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では、この</a:t>
            </a:r>
            <a:r>
              <a:rPr lang="ja-JP" altLang="en-US" dirty="0"/>
              <a:t>コインの実験結果</a:t>
            </a:r>
            <a:r>
              <a:rPr kumimoji="1" lang="ja-JP" altLang="en-US" dirty="0"/>
              <a:t>を使って賭けをしてみる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賭け</a:t>
            </a:r>
            <a:r>
              <a:rPr kumimoji="1" lang="en-US" altLang="ja-JP" dirty="0"/>
              <a:t>A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結果が０か１なら</a:t>
            </a:r>
            <a:r>
              <a:rPr kumimoji="1" lang="ja-JP" altLang="en-US" dirty="0"/>
              <a:t>６００円を受け取る</a:t>
            </a:r>
            <a:endParaRPr kumimoji="1" lang="en-US" altLang="ja-JP" dirty="0"/>
          </a:p>
          <a:p>
            <a:r>
              <a:rPr lang="ja-JP" altLang="en-US" dirty="0"/>
              <a:t>結果が２</a:t>
            </a:r>
            <a:r>
              <a:rPr kumimoji="1" lang="ja-JP" altLang="en-US" dirty="0"/>
              <a:t>か３なら５００円支払う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賭け</a:t>
            </a:r>
            <a:r>
              <a:rPr lang="en-US" altLang="ja-JP" dirty="0"/>
              <a:t>B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ja-JP" altLang="en-US" dirty="0"/>
              <a:t>結果が０か３なら８００円受け取る</a:t>
            </a:r>
            <a:endParaRPr lang="en-US" altLang="ja-JP" dirty="0"/>
          </a:p>
          <a:p>
            <a:r>
              <a:rPr kumimoji="1" lang="ja-JP" altLang="en-US" dirty="0"/>
              <a:t>結果が１か２なら</a:t>
            </a:r>
            <a:r>
              <a:rPr lang="ja-JP" altLang="en-US" dirty="0"/>
              <a:t>４</a:t>
            </a:r>
            <a:r>
              <a:rPr kumimoji="1" lang="ja-JP" altLang="en-US" dirty="0"/>
              <a:t>００円支払う</a:t>
            </a: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u="sng" dirty="0"/>
              <a:t>…</a:t>
            </a:r>
            <a:r>
              <a:rPr kumimoji="1" lang="ja-JP" altLang="en-US" u="sng" dirty="0"/>
              <a:t>この賭けを何回も繰り返していくとするとき、</a:t>
            </a:r>
            <a:endParaRPr kumimoji="1" lang="en-US" altLang="ja-JP" u="sng" dirty="0"/>
          </a:p>
          <a:p>
            <a:pPr marL="0" indent="0" algn="r">
              <a:buNone/>
            </a:pPr>
            <a:r>
              <a:rPr kumimoji="1" lang="ja-JP" altLang="en-US" u="sng" dirty="0"/>
              <a:t>どちらの賭けの方が儲けやすい？</a:t>
            </a:r>
            <a:endParaRPr kumimoji="1" lang="en-US" altLang="ja-JP" u="sng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 smtClean="0"/>
              <a:t>1/14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0709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2/14)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9304"/>
          </a:xfrm>
        </p:spPr>
        <p:txBody>
          <a:bodyPr/>
          <a:lstStyle/>
          <a:p>
            <a:r>
              <a:rPr lang="ja-JP" altLang="en-US" dirty="0"/>
              <a:t>では、実際に賭けを行ってみると・・・</a:t>
            </a:r>
            <a:endParaRPr lang="en-US" altLang="ja-JP" dirty="0"/>
          </a:p>
          <a:p>
            <a:pPr marL="0" indent="0" algn="r">
              <a:buNone/>
            </a:pPr>
            <a:r>
              <a:rPr lang="en-US" altLang="ja-JP" dirty="0"/>
              <a:t>(</a:t>
            </a:r>
            <a:r>
              <a:rPr lang="ja-JP" altLang="en-US" dirty="0"/>
              <a:t>グラフはそれぞれの</a:t>
            </a:r>
            <a:r>
              <a:rPr lang="ja-JP" altLang="en-US" dirty="0">
                <a:solidFill>
                  <a:srgbClr val="FF0000"/>
                </a:solidFill>
              </a:rPr>
              <a:t>儲けの平均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en-US" altLang="ja-JP" dirty="0">
                <a:solidFill>
                  <a:srgbClr val="FF0000"/>
                </a:solidFill>
              </a:rPr>
              <a:t>=</a:t>
            </a:r>
            <a:r>
              <a:rPr lang="ja-JP" altLang="en-US" dirty="0">
                <a:solidFill>
                  <a:srgbClr val="FF0000"/>
                </a:solidFill>
              </a:rPr>
              <a:t>儲けを賭けの回数で割ったもの</a:t>
            </a:r>
            <a:r>
              <a:rPr lang="en-US" altLang="ja-JP" dirty="0"/>
              <a:t>)</a:t>
            </a:r>
          </a:p>
          <a:p>
            <a:pPr marL="0" indent="0" algn="r">
              <a:buNone/>
            </a:pPr>
            <a:endParaRPr kumimoji="1" lang="en-US" altLang="ja-JP" dirty="0"/>
          </a:p>
          <a:p>
            <a:pPr marL="0" indent="0" algn="r">
              <a:buNone/>
            </a:pPr>
            <a:r>
              <a:rPr kumimoji="1" lang="en-US" altLang="ja-JP" sz="5400" dirty="0"/>
              <a:t>…</a:t>
            </a:r>
            <a:r>
              <a:rPr kumimoji="1" lang="ja-JP" altLang="en-US" sz="5400" u="sng" dirty="0">
                <a:solidFill>
                  <a:srgbClr val="FF0000"/>
                </a:solidFill>
              </a:rPr>
              <a:t>賭け</a:t>
            </a:r>
            <a:r>
              <a:rPr kumimoji="1" lang="en-US" altLang="ja-JP" sz="5400" u="sng" dirty="0">
                <a:solidFill>
                  <a:srgbClr val="FF0000"/>
                </a:solidFill>
              </a:rPr>
              <a:t>A</a:t>
            </a:r>
            <a:r>
              <a:rPr kumimoji="1" lang="ja-JP" altLang="en-US" sz="5400" u="sng" dirty="0"/>
              <a:t>は平均で</a:t>
            </a:r>
            <a:endParaRPr kumimoji="1" lang="en-US" altLang="ja-JP" sz="5400" u="sng" dirty="0"/>
          </a:p>
          <a:p>
            <a:pPr marL="0" indent="0" algn="r">
              <a:buNone/>
            </a:pPr>
            <a:r>
              <a:rPr kumimoji="1" lang="ja-JP" altLang="en-US" sz="2400" u="sng" dirty="0" smtClean="0">
                <a:solidFill>
                  <a:srgbClr val="FF0000"/>
                </a:solidFill>
              </a:rPr>
              <a:t>およそ</a:t>
            </a:r>
            <a:r>
              <a:rPr kumimoji="1" lang="ja-JP" altLang="en-US" sz="5400" u="sng" dirty="0" smtClean="0">
                <a:solidFill>
                  <a:srgbClr val="FF0000"/>
                </a:solidFill>
              </a:rPr>
              <a:t>５０円</a:t>
            </a:r>
            <a:r>
              <a:rPr kumimoji="1" lang="ja-JP" altLang="en-US" sz="5400" u="sng" dirty="0"/>
              <a:t>儲かる</a:t>
            </a:r>
            <a:r>
              <a:rPr kumimoji="1" lang="ja-JP" altLang="en-US" sz="5400" dirty="0"/>
              <a:t>！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1" y="2483154"/>
            <a:ext cx="5528948" cy="4146712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095603" y="2483154"/>
            <a:ext cx="3000397" cy="965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>
                <a:solidFill>
                  <a:srgbClr val="FF0000"/>
                </a:solidFill>
              </a:rPr>
              <a:t>賭け</a:t>
            </a:r>
            <a:r>
              <a:rPr kumimoji="1" lang="en-US" altLang="ja-JP" sz="6000" dirty="0">
                <a:solidFill>
                  <a:srgbClr val="FF0000"/>
                </a:solidFill>
              </a:rPr>
              <a:t>A</a:t>
            </a:r>
            <a:endParaRPr kumimoji="1" lang="ja-JP" altLang="en-US" sz="60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96000" y="6277390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9556" y="2281632"/>
            <a:ext cx="188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儲けの平均（円）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3667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3/14)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9304"/>
          </a:xfrm>
        </p:spPr>
        <p:txBody>
          <a:bodyPr/>
          <a:lstStyle/>
          <a:p>
            <a:r>
              <a:rPr lang="ja-JP" altLang="en-US" dirty="0"/>
              <a:t>では、実際に賭けを行ってみると・・・</a:t>
            </a:r>
            <a:endParaRPr lang="en-US" altLang="ja-JP" dirty="0"/>
          </a:p>
          <a:p>
            <a:pPr marL="0" indent="0" algn="r">
              <a:buNone/>
            </a:pPr>
            <a:r>
              <a:rPr lang="en-US" altLang="ja-JP" dirty="0"/>
              <a:t>(</a:t>
            </a:r>
            <a:r>
              <a:rPr lang="ja-JP" altLang="en-US" dirty="0"/>
              <a:t>グラフはそれぞれの</a:t>
            </a:r>
            <a:r>
              <a:rPr lang="ja-JP" altLang="en-US" dirty="0">
                <a:solidFill>
                  <a:srgbClr val="FF0000"/>
                </a:solidFill>
              </a:rPr>
              <a:t>儲けの平均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en-US" altLang="ja-JP" dirty="0">
                <a:solidFill>
                  <a:srgbClr val="FF0000"/>
                </a:solidFill>
              </a:rPr>
              <a:t>=</a:t>
            </a:r>
            <a:r>
              <a:rPr lang="ja-JP" altLang="en-US" dirty="0">
                <a:solidFill>
                  <a:srgbClr val="FF0000"/>
                </a:solidFill>
              </a:rPr>
              <a:t>儲けを賭けの回数で割ったもの</a:t>
            </a:r>
            <a:r>
              <a:rPr lang="en-US" altLang="ja-JP" dirty="0"/>
              <a:t>)</a:t>
            </a:r>
          </a:p>
          <a:p>
            <a:pPr marL="0" indent="0" algn="r">
              <a:buNone/>
            </a:pPr>
            <a:endParaRPr kumimoji="1" lang="en-US" altLang="ja-JP" dirty="0"/>
          </a:p>
          <a:p>
            <a:pPr marL="0" indent="0" algn="r">
              <a:buNone/>
            </a:pPr>
            <a:r>
              <a:rPr kumimoji="1" lang="en-US" altLang="ja-JP" sz="5400" dirty="0"/>
              <a:t>…</a:t>
            </a:r>
            <a:r>
              <a:rPr kumimoji="1" lang="ja-JP" altLang="en-US" sz="5400" u="sng" dirty="0">
                <a:solidFill>
                  <a:schemeClr val="accent5"/>
                </a:solidFill>
              </a:rPr>
              <a:t>賭け</a:t>
            </a:r>
            <a:r>
              <a:rPr kumimoji="1" lang="en-US" altLang="ja-JP" sz="5400" u="sng" dirty="0">
                <a:solidFill>
                  <a:schemeClr val="accent5"/>
                </a:solidFill>
              </a:rPr>
              <a:t>A</a:t>
            </a:r>
            <a:r>
              <a:rPr kumimoji="1" lang="ja-JP" altLang="en-US" sz="5400" u="sng" dirty="0"/>
              <a:t>は平均で</a:t>
            </a:r>
            <a:endParaRPr kumimoji="1" lang="en-US" altLang="ja-JP" sz="5400" u="sng" dirty="0"/>
          </a:p>
          <a:p>
            <a:pPr marL="0" indent="0" algn="r">
              <a:buNone/>
            </a:pPr>
            <a:r>
              <a:rPr lang="ja-JP" altLang="en-US" sz="2400" u="sng" dirty="0" smtClean="0">
                <a:solidFill>
                  <a:schemeClr val="accent5"/>
                </a:solidFill>
              </a:rPr>
              <a:t>およそ</a:t>
            </a:r>
            <a:r>
              <a:rPr lang="en-US" altLang="ja-JP" sz="5400" u="sng" dirty="0" smtClean="0">
                <a:solidFill>
                  <a:schemeClr val="accent5"/>
                </a:solidFill>
              </a:rPr>
              <a:t>-</a:t>
            </a:r>
            <a:r>
              <a:rPr lang="ja-JP" altLang="en-US" sz="5400" u="sng" dirty="0">
                <a:solidFill>
                  <a:schemeClr val="accent5"/>
                </a:solidFill>
              </a:rPr>
              <a:t>１００</a:t>
            </a:r>
            <a:r>
              <a:rPr kumimoji="1" lang="ja-JP" altLang="en-US" sz="5400" u="sng" dirty="0">
                <a:solidFill>
                  <a:schemeClr val="accent5"/>
                </a:solidFill>
              </a:rPr>
              <a:t>円</a:t>
            </a:r>
            <a:r>
              <a:rPr kumimoji="1" lang="ja-JP" altLang="en-US" sz="5400" u="sng" dirty="0"/>
              <a:t>儲かる</a:t>
            </a:r>
            <a:endParaRPr lang="en-US" altLang="ja-JP" sz="5400" dirty="0"/>
          </a:p>
          <a:p>
            <a:pPr marL="0" indent="0" algn="r">
              <a:buNone/>
            </a:pPr>
            <a:r>
              <a:rPr kumimoji="1" lang="ja-JP" altLang="en-US" sz="5400" dirty="0"/>
              <a:t>＝</a:t>
            </a:r>
            <a:r>
              <a:rPr kumimoji="1" lang="ja-JP" altLang="en-US" sz="5400" u="sng" dirty="0">
                <a:solidFill>
                  <a:schemeClr val="accent5"/>
                </a:solidFill>
              </a:rPr>
              <a:t>１００円</a:t>
            </a:r>
            <a:r>
              <a:rPr kumimoji="1" lang="ja-JP" altLang="en-US" sz="5400" u="sng" dirty="0"/>
              <a:t>損する</a:t>
            </a:r>
            <a:r>
              <a:rPr kumimoji="1" lang="ja-JP" altLang="en-US" sz="5400" dirty="0"/>
              <a:t>！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1" y="2483154"/>
            <a:ext cx="5528948" cy="4146711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095603" y="2483154"/>
            <a:ext cx="3000397" cy="965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solidFill>
                  <a:schemeClr val="accent5"/>
                </a:solidFill>
              </a:rPr>
              <a:t>賭け</a:t>
            </a:r>
            <a:r>
              <a:rPr lang="en-US" altLang="ja-JP" sz="6000" dirty="0">
                <a:solidFill>
                  <a:schemeClr val="accent5"/>
                </a:solidFill>
              </a:rPr>
              <a:t>B</a:t>
            </a:r>
            <a:endParaRPr lang="ja-JP" altLang="en-US" sz="6000" dirty="0">
              <a:solidFill>
                <a:schemeClr val="accent5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9556" y="2281632"/>
            <a:ext cx="188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儲けの平均（円）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96000" y="6277390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0616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38200" y="3895568"/>
            <a:ext cx="5736771" cy="1416676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838201" y="2343955"/>
            <a:ext cx="5736770" cy="14166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では、この</a:t>
            </a:r>
            <a:r>
              <a:rPr lang="ja-JP" altLang="en-US" dirty="0"/>
              <a:t>コインの実験結果</a:t>
            </a:r>
            <a:r>
              <a:rPr kumimoji="1" lang="ja-JP" altLang="en-US" dirty="0"/>
              <a:t>を使って賭けをしてみる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賭け</a:t>
            </a:r>
            <a:r>
              <a:rPr kumimoji="1" lang="en-US" altLang="ja-JP" dirty="0"/>
              <a:t>A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結果が０か１なら</a:t>
            </a:r>
            <a:r>
              <a:rPr kumimoji="1" lang="ja-JP" altLang="en-US" dirty="0"/>
              <a:t>６００円を受け取る</a:t>
            </a:r>
            <a:endParaRPr kumimoji="1" lang="en-US" altLang="ja-JP" dirty="0"/>
          </a:p>
          <a:p>
            <a:r>
              <a:rPr lang="ja-JP" altLang="en-US" dirty="0"/>
              <a:t>結果が２</a:t>
            </a:r>
            <a:r>
              <a:rPr kumimoji="1" lang="ja-JP" altLang="en-US" dirty="0"/>
              <a:t>か３なら５００円支払う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賭け</a:t>
            </a:r>
            <a:r>
              <a:rPr lang="en-US" altLang="ja-JP" dirty="0"/>
              <a:t>B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ja-JP" altLang="en-US" dirty="0"/>
              <a:t>結果が０か３なら８００円受け取る</a:t>
            </a:r>
            <a:endParaRPr lang="en-US" altLang="ja-JP" dirty="0"/>
          </a:p>
          <a:p>
            <a:r>
              <a:rPr kumimoji="1" lang="ja-JP" altLang="en-US" dirty="0"/>
              <a:t>結果が１か２なら</a:t>
            </a:r>
            <a:r>
              <a:rPr lang="ja-JP" altLang="en-US" dirty="0"/>
              <a:t>４</a:t>
            </a:r>
            <a:r>
              <a:rPr kumimoji="1" lang="ja-JP" altLang="en-US" dirty="0"/>
              <a:t>００円支払う</a:t>
            </a:r>
            <a:endParaRPr lang="en-US" altLang="ja-JP" dirty="0"/>
          </a:p>
          <a:p>
            <a:pPr marL="0" indent="0" algn="r">
              <a:buNone/>
            </a:pPr>
            <a:endParaRPr kumimoji="1" lang="en-US" altLang="ja-JP" u="sng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kumimoji="1" lang="en-US" altLang="ja-JP" dirty="0" smtClean="0"/>
              <a:t>4/14)</a:t>
            </a:r>
            <a:endParaRPr kumimoji="1" lang="ja-JP" altLang="en-US" dirty="0"/>
          </a:p>
        </p:txBody>
      </p:sp>
      <p:sp>
        <p:nvSpPr>
          <p:cNvPr id="6" name="左矢印 5"/>
          <p:cNvSpPr/>
          <p:nvPr/>
        </p:nvSpPr>
        <p:spPr>
          <a:xfrm>
            <a:off x="6574972" y="2243551"/>
            <a:ext cx="3708716" cy="1811614"/>
          </a:xfrm>
          <a:prstGeom prst="leftArrow">
            <a:avLst>
              <a:gd name="adj1" fmla="val 50000"/>
              <a:gd name="adj2" fmla="val 104286"/>
            </a:avLst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コッチの方が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/>
              <a:t>儲けやすい！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755663" y="3899835"/>
            <a:ext cx="3056049" cy="11465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/>
              <a:t>…</a:t>
            </a:r>
            <a:r>
              <a:rPr lang="ja-JP" altLang="en-US" sz="3200" dirty="0"/>
              <a:t>でもどうやって</a:t>
            </a:r>
            <a:endParaRPr lang="en-US" altLang="ja-JP" sz="3200" dirty="0"/>
          </a:p>
          <a:p>
            <a:pPr algn="ctr"/>
            <a:r>
              <a:rPr lang="ja-JP" altLang="en-US" sz="3200" dirty="0"/>
              <a:t>求めれば？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06016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838200" y="3034360"/>
            <a:ext cx="7417158" cy="114939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8200" y="1825625"/>
            <a:ext cx="7417158" cy="114939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kumimoji="1" lang="en-US" altLang="ja-JP" dirty="0" smtClean="0"/>
              <a:t>5/14)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27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/>
                  <a:t>の確率で</a:t>
                </a:r>
                <a:r>
                  <a:rPr lang="en-US" altLang="ja-JP" dirty="0"/>
                  <a:t>600</a:t>
                </a:r>
                <a:r>
                  <a:rPr lang="ja-JP" altLang="en-US" dirty="0"/>
                  <a:t>円儲けられ、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/>
                  <a:t>の確率で</a:t>
                </a:r>
                <a:r>
                  <a:rPr lang="en-US" altLang="ja-JP" dirty="0"/>
                  <a:t>500</a:t>
                </a:r>
                <a:r>
                  <a:rPr lang="ja-JP" altLang="en-US" dirty="0"/>
                  <a:t>円失う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　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ja-JP" altLang="en-US" dirty="0"/>
                  <a:t>の確率で</a:t>
                </a:r>
                <a:r>
                  <a:rPr lang="en-US" altLang="ja-JP" dirty="0"/>
                  <a:t>8</a:t>
                </a:r>
                <a:r>
                  <a:rPr kumimoji="1" lang="en-US" altLang="ja-JP" dirty="0"/>
                  <a:t>00</a:t>
                </a:r>
                <a:r>
                  <a:rPr kumimoji="1" lang="ja-JP" altLang="en-US" dirty="0"/>
                  <a:t>円儲けられ、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ja-JP" altLang="en-US" dirty="0"/>
                  <a:t>の確率で</a:t>
                </a:r>
                <a:r>
                  <a:rPr lang="en-US" altLang="ja-JP" dirty="0"/>
                  <a:t>4</a:t>
                </a:r>
                <a:r>
                  <a:rPr kumimoji="1" lang="en-US" altLang="ja-JP" dirty="0"/>
                  <a:t>00</a:t>
                </a:r>
                <a:r>
                  <a:rPr kumimoji="1" lang="ja-JP" altLang="en-US" dirty="0"/>
                  <a:t>円失う</a:t>
                </a:r>
                <a:endParaRPr kumimoji="1" lang="en-US" altLang="ja-JP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2752"/>
              </a:xfrm>
              <a:blipFill rotWithShape="0">
                <a:blip r:embed="rId2"/>
                <a:stretch>
                  <a:fillRect l="-1217" t="-26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/>
              <p:cNvSpPr/>
              <p:nvPr/>
            </p:nvSpPr>
            <p:spPr>
              <a:xfrm>
                <a:off x="48986" y="4564317"/>
                <a:ext cx="12094028" cy="21534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>
                    <a:solidFill>
                      <a:prstClr val="black"/>
                    </a:solidFill>
                  </a:rPr>
                  <a:t>ここで損失をマイナスの値として、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儲け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儲けられる確率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損失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失う確率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>
                    <a:solidFill>
                      <a:prstClr val="black"/>
                    </a:solidFill>
                  </a:rPr>
                  <a:t>を考えてみる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円/楕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6" y="4564317"/>
                <a:ext cx="12094028" cy="21534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346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kumimoji="1" lang="en-US" altLang="ja-JP" dirty="0" smtClean="0"/>
              <a:t>6/14)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1825625"/>
            <a:ext cx="10515600" cy="131364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8200" y="3189600"/>
            <a:ext cx="10515600" cy="130394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600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kumimoji="1" lang="en-US" altLang="ja-JP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  <a:blipFill rotWithShape="0">
                <a:blip r:embed="rId2"/>
                <a:stretch>
                  <a:fillRect l="-1217" t="-26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ja-JP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円/楕円 8"/>
          <p:cNvSpPr/>
          <p:nvPr/>
        </p:nvSpPr>
        <p:spPr>
          <a:xfrm>
            <a:off x="8004715" y="2968206"/>
            <a:ext cx="612000" cy="612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7968715" y="2932206"/>
            <a:ext cx="684000" cy="684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477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kumimoji="1" lang="en-US" altLang="ja-JP" dirty="0" smtClean="0"/>
              <a:t>7/14)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1825625"/>
            <a:ext cx="10515600" cy="131364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8200" y="3189600"/>
            <a:ext cx="10515600" cy="130394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600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kumimoji="1" lang="en-US" altLang="ja-JP" sz="32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:r>
                  <a:rPr lang="en-US" altLang="ja-JP" dirty="0"/>
                  <a:t>…</a:t>
                </a:r>
                <a:r>
                  <a:rPr lang="ja-JP" altLang="en-US" dirty="0"/>
                  <a:t>この結果は、賭けを何回も繰り返したときの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ja-JP" altLang="en-US" sz="4400" u="sng" dirty="0">
                    <a:solidFill>
                      <a:srgbClr val="FF0000"/>
                    </a:solidFill>
                  </a:rPr>
                  <a:t>賭け１回の儲けの平均</a:t>
                </a:r>
                <a:r>
                  <a:rPr lang="ja-JP" altLang="en-US" dirty="0"/>
                  <a:t>と等しくなる！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  <a:blipFill rotWithShape="0">
                <a:blip r:embed="rId2"/>
                <a:stretch>
                  <a:fillRect l="-1217" t="-26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円/楕円 8"/>
          <p:cNvSpPr/>
          <p:nvPr/>
        </p:nvSpPr>
        <p:spPr>
          <a:xfrm>
            <a:off x="8004715" y="2968206"/>
            <a:ext cx="612000" cy="612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7968715" y="2932206"/>
            <a:ext cx="684000" cy="684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1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はじめに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sz="3600" dirty="0"/>
              <a:t>この章では、　二つのスライドに分けて</a:t>
            </a:r>
            <a:endParaRPr kumimoji="1" lang="en-US" altLang="ja-JP" sz="3600" dirty="0"/>
          </a:p>
          <a:p>
            <a:pPr marL="0" indent="0" algn="ctr">
              <a:buNone/>
            </a:pPr>
            <a:endParaRPr kumimoji="1" lang="en-US" altLang="ja-JP" sz="3600" dirty="0"/>
          </a:p>
          <a:p>
            <a:pPr algn="ctr"/>
            <a:r>
              <a:rPr lang="ja-JP" altLang="en-US" sz="3600" dirty="0"/>
              <a:t>実際に確率を使ってどのように予想を立てるか</a:t>
            </a:r>
            <a:endParaRPr lang="en-US" altLang="ja-JP" sz="3600" dirty="0"/>
          </a:p>
          <a:p>
            <a:pPr algn="ctr"/>
            <a:r>
              <a:rPr kumimoji="1" lang="ja-JP" altLang="en-US" sz="3600" dirty="0"/>
              <a:t>それぞれのイベントが持つ確率的な性質</a:t>
            </a:r>
            <a:endParaRPr lang="en-US" altLang="ja-JP" sz="3600" dirty="0"/>
          </a:p>
          <a:p>
            <a:pPr algn="ctr"/>
            <a:endParaRPr kumimoji="1" lang="en-US" altLang="ja-JP" sz="3600" dirty="0"/>
          </a:p>
          <a:p>
            <a:pPr marL="0" indent="0" algn="ctr">
              <a:buNone/>
            </a:pPr>
            <a:r>
              <a:rPr lang="ja-JP" altLang="en-US" sz="3600" dirty="0"/>
              <a:t>ということなど</a:t>
            </a:r>
            <a:r>
              <a:rPr kumimoji="1" lang="ja-JP" altLang="en-US" sz="3600" dirty="0"/>
              <a:t>について学んでいきます。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3764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 smtClean="0"/>
              <a:t>8/14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5783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賭けでの儲けの</a:t>
            </a:r>
            <a:r>
              <a:rPr kumimoji="1" lang="en-US" altLang="ja-JP" sz="4000" dirty="0"/>
              <a:t>『</a:t>
            </a:r>
            <a:r>
              <a:rPr kumimoji="1" lang="ja-JP" altLang="en-US" sz="4000" dirty="0"/>
              <a:t>期待値</a:t>
            </a:r>
            <a:r>
              <a:rPr kumimoji="1" lang="en-US" altLang="ja-JP" sz="4000" dirty="0"/>
              <a:t>』</a:t>
            </a:r>
          </a:p>
          <a:p>
            <a:pPr marL="0" indent="0" algn="ctr">
              <a:buNone/>
            </a:pPr>
            <a:r>
              <a:rPr lang="ja-JP" altLang="en-US" sz="4000" dirty="0"/>
              <a:t>＝</a:t>
            </a:r>
            <a:r>
              <a:rPr lang="ja-JP" altLang="en-US" sz="7200" dirty="0">
                <a:solidFill>
                  <a:srgbClr val="FF0000"/>
                </a:solidFill>
              </a:rPr>
              <a:t>儲けの“平均”</a:t>
            </a:r>
            <a:endParaRPr lang="en-US" altLang="ja-JP" sz="48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sz="3200" dirty="0"/>
              <a:t>→</a:t>
            </a:r>
            <a:r>
              <a:rPr kumimoji="1" lang="ja-JP" altLang="en-US" sz="3200" u="sng" dirty="0"/>
              <a:t>賭けを繰り返していったときに期待される</a:t>
            </a:r>
            <a:endParaRPr kumimoji="1" lang="en-US" altLang="ja-JP" sz="3200" u="sng" dirty="0"/>
          </a:p>
          <a:p>
            <a:pPr marL="0" indent="0" algn="ctr">
              <a:buNone/>
            </a:pPr>
            <a:r>
              <a:rPr kumimoji="1" lang="ja-JP" altLang="en-US" sz="3200" u="sng" dirty="0"/>
              <a:t>賭け１回の儲けの平均</a:t>
            </a:r>
            <a:endParaRPr lang="en-US" altLang="ja-JP" sz="3200" u="sng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3600" b="0" dirty="0">
              <a:ea typeface="Cambria Math" panose="02040503050406030204" pitchFamily="18" charset="0"/>
            </a:endParaRPr>
          </a:p>
          <a:p>
            <a:endParaRPr kumimoji="1"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511838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※</a:t>
            </a:r>
            <a:r>
              <a:rPr kumimoji="1" lang="ja-JP" altLang="en-US" sz="2800" u="sng" dirty="0"/>
              <a:t>この期待値が大きいほど、賭けを繰り返したときの儲けも大きい！</a:t>
            </a:r>
          </a:p>
        </p:txBody>
      </p:sp>
    </p:spTree>
    <p:extLst>
      <p:ext uri="{BB962C8B-B14F-4D97-AF65-F5344CB8AC3E}">
        <p14:creationId xmlns:p14="http://schemas.microsoft.com/office/powerpoint/2010/main" val="3087421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(9/14)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ここで、それぞれの儲けの平均を改めて確認すると</a:t>
            </a:r>
            <a:r>
              <a:rPr kumimoji="1" lang="en-US" altLang="ja-JP" dirty="0" smtClean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838200" y="2314161"/>
                <a:ext cx="10515600" cy="4395732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400" dirty="0">
                    <a:solidFill>
                      <a:prstClr val="black"/>
                    </a:solidFill>
                  </a:rPr>
                  <a:t>A</a:t>
                </a:r>
                <a:r>
                  <a:rPr lang="ja-JP" altLang="en-US" sz="2400" dirty="0">
                    <a:solidFill>
                      <a:prstClr val="black"/>
                    </a:solidFill>
                  </a:rPr>
                  <a:t>：</a:t>
                </a:r>
                <a:endParaRPr lang="en-US" altLang="ja-JP" sz="24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=600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27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  <a:p>
                <a:pPr algn="ctr"/>
                <a:endParaRPr kumimoji="1" lang="ja-JP" altLang="en-US" dirty="0"/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14161"/>
                <a:ext cx="10515600" cy="4395732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2451278" y="6258762"/>
            <a:ext cx="728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ここで、賭けの結果とは</a:t>
            </a:r>
            <a:r>
              <a:rPr kumimoji="1" lang="en-US" altLang="ja-JP" dirty="0" smtClean="0"/>
              <a:t>”0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1</a:t>
            </a:r>
            <a:r>
              <a:rPr lang="ja-JP" altLang="en-US" dirty="0" smtClean="0"/>
              <a:t>が出る</a:t>
            </a:r>
            <a:r>
              <a:rPr kumimoji="1" lang="en-US" altLang="ja-JP" dirty="0" smtClean="0"/>
              <a:t>”or”2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が出る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のいずれかのこと</a:t>
            </a:r>
            <a:endParaRPr kumimoji="1" lang="ja-JP" altLang="en-US" dirty="0"/>
          </a:p>
        </p:txBody>
      </p:sp>
      <p:sp>
        <p:nvSpPr>
          <p:cNvPr id="7" name="円形吹き出し 6"/>
          <p:cNvSpPr/>
          <p:nvPr/>
        </p:nvSpPr>
        <p:spPr>
          <a:xfrm>
            <a:off x="965915" y="4662153"/>
            <a:ext cx="1858850" cy="682580"/>
          </a:xfrm>
          <a:prstGeom prst="wedgeEllipseCallout">
            <a:avLst>
              <a:gd name="adj1" fmla="val 25114"/>
              <a:gd name="adj2" fmla="val 700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書き換え！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362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(10/14)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ここで、それぞれの儲けの平均を改めて確認すると</a:t>
            </a:r>
            <a:r>
              <a:rPr kumimoji="1" lang="en-US" altLang="ja-JP" dirty="0" smtClean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838200" y="2314161"/>
                <a:ext cx="10515600" cy="4395732"/>
              </a:xfrm>
              <a:prstGeom prst="round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B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400" dirty="0">
                  <a:solidFill>
                    <a:prstClr val="black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−100</m:t>
                      </m:r>
                      <m:r>
                        <a:rPr lang="en-US" altLang="ja-JP" sz="27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ja-JP" sz="27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7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ja-JP" sz="27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7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  <a:p>
                <a:pPr algn="ctr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14161"/>
                <a:ext cx="10515600" cy="4395732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2451278" y="6258762"/>
            <a:ext cx="728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ここで、賭けの結果とは</a:t>
            </a:r>
            <a:r>
              <a:rPr kumimoji="1" lang="en-US" altLang="ja-JP" dirty="0" smtClean="0"/>
              <a:t>”0</a:t>
            </a:r>
            <a:r>
              <a:rPr kumimoji="1" lang="ja-JP" altLang="en-US" dirty="0" smtClean="0"/>
              <a:t>か</a:t>
            </a:r>
            <a:r>
              <a:rPr lang="en-US" altLang="ja-JP" dirty="0"/>
              <a:t>3</a:t>
            </a:r>
            <a:r>
              <a:rPr lang="ja-JP" altLang="en-US" dirty="0" smtClean="0"/>
              <a:t>が出る</a:t>
            </a:r>
            <a:r>
              <a:rPr kumimoji="1" lang="en-US" altLang="ja-JP" dirty="0" smtClean="0"/>
              <a:t>”or”1</a:t>
            </a:r>
            <a:r>
              <a:rPr kumimoji="1" lang="ja-JP" altLang="en-US" dirty="0" smtClean="0"/>
              <a:t>か</a:t>
            </a:r>
            <a:r>
              <a:rPr lang="en-US" altLang="ja-JP" dirty="0"/>
              <a:t>2</a:t>
            </a:r>
            <a:r>
              <a:rPr kumimoji="1" lang="ja-JP" altLang="en-US" dirty="0" smtClean="0"/>
              <a:t>が出る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のいずれかのこと</a:t>
            </a:r>
            <a:endParaRPr kumimoji="1" lang="ja-JP" altLang="en-US" dirty="0"/>
          </a:p>
        </p:txBody>
      </p:sp>
      <p:sp>
        <p:nvSpPr>
          <p:cNvPr id="7" name="円形吹き出し 6"/>
          <p:cNvSpPr/>
          <p:nvPr/>
        </p:nvSpPr>
        <p:spPr>
          <a:xfrm>
            <a:off x="965915" y="4662153"/>
            <a:ext cx="1858850" cy="682580"/>
          </a:xfrm>
          <a:prstGeom prst="wedgeEllipseCallout">
            <a:avLst>
              <a:gd name="adj1" fmla="val 25114"/>
              <a:gd name="adj2" fmla="val 700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書き換え！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88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3265919"/>
            <a:ext cx="10515600" cy="18469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(11/14)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ja-JP" altLang="en-US" dirty="0">
                    <a:solidFill>
                      <a:prstClr val="black"/>
                    </a:solidFill>
                  </a:rPr>
                  <a:t>定義：賭けの儲けの期待値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結果</m:t>
                          </m:r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に対する報酬</m:t>
                          </m:r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利益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損失</m:t>
                          </m:r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結果</m:t>
                          </m:r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に対する報酬</m:t>
                          </m:r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ja-JP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brk m:alnAt="7"/>
                            </m:rPr>
                            <a:rPr lang="ja-JP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賭</m:t>
                          </m:r>
                          <m:r>
                            <a:rPr lang="ja-JP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×[</m:t>
                          </m:r>
                          <m: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  <m: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ja-JP" sz="36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838200" y="5383327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solidFill>
                  <a:prstClr val="black"/>
                </a:solidFill>
              </a:rPr>
              <a:t>※</a:t>
            </a:r>
            <a:r>
              <a:rPr lang="ja-JP" altLang="en-US" sz="2800" u="sng" dirty="0">
                <a:solidFill>
                  <a:prstClr val="black"/>
                </a:solidFill>
              </a:rPr>
              <a:t>この期待値が大きいほど、賭けを繰り返したときの儲けも大きい！</a:t>
            </a:r>
          </a:p>
        </p:txBody>
      </p:sp>
    </p:spTree>
    <p:extLst>
      <p:ext uri="{BB962C8B-B14F-4D97-AF65-F5344CB8AC3E}">
        <p14:creationId xmlns:p14="http://schemas.microsoft.com/office/powerpoint/2010/main" val="410046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486228" y="3875314"/>
            <a:ext cx="11219543" cy="21045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1030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儲けの期待値によって、儲けの平均が分かった</a:t>
            </a:r>
            <a:endParaRPr kumimoji="1" lang="en-US" altLang="ja-JP" dirty="0"/>
          </a:p>
          <a:p>
            <a:r>
              <a:rPr lang="ja-JP" altLang="en-US" u="sng" dirty="0"/>
              <a:t>期待値</a:t>
            </a:r>
            <a:r>
              <a:rPr lang="ja-JP" altLang="en-US" dirty="0"/>
              <a:t>は賭けを繰り返したときの儲けを</a:t>
            </a:r>
            <a:r>
              <a:rPr lang="ja-JP" altLang="en-US" u="sng" dirty="0"/>
              <a:t>予測する一つの基準</a:t>
            </a:r>
            <a:r>
              <a:rPr lang="ja-JP" altLang="en-US" dirty="0"/>
              <a:t>になる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dirty="0"/>
              <a:t>(</a:t>
            </a:r>
            <a:r>
              <a:rPr lang="ja-JP" altLang="en-US" dirty="0"/>
              <a:t>賭けの回数が増えれば、儲けの平均は期待値に近付く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endParaRPr lang="en-US" altLang="ja-JP" dirty="0"/>
          </a:p>
          <a:p>
            <a:pPr marL="0" indent="0" algn="ctr">
              <a:buNone/>
            </a:pPr>
            <a:r>
              <a:rPr lang="ja-JP" altLang="en-US" sz="3200" dirty="0"/>
              <a:t>→</a:t>
            </a:r>
            <a:r>
              <a:rPr lang="ja-JP" altLang="en-US" sz="3200" u="sng" dirty="0"/>
              <a:t>賭け以外のイベントにも期待値</a:t>
            </a:r>
            <a:r>
              <a:rPr lang="en-US" altLang="ja-JP" sz="3200" u="sng" dirty="0"/>
              <a:t>(=</a:t>
            </a:r>
            <a:r>
              <a:rPr lang="ja-JP" altLang="en-US" sz="3200" u="sng" dirty="0"/>
              <a:t>平均</a:t>
            </a:r>
            <a:r>
              <a:rPr lang="en-US" altLang="ja-JP" sz="3200" u="sng" dirty="0"/>
              <a:t>)</a:t>
            </a:r>
            <a:r>
              <a:rPr lang="ja-JP" altLang="en-US" sz="3200" u="sng" dirty="0"/>
              <a:t>が求められれば、</a:t>
            </a:r>
            <a:endParaRPr lang="en-US" altLang="ja-JP" sz="3200" u="sng" dirty="0"/>
          </a:p>
          <a:p>
            <a:pPr marL="0" indent="0" algn="ctr">
              <a:buNone/>
            </a:pPr>
            <a:r>
              <a:rPr lang="ja-JP" altLang="en-US" sz="3200" u="sng" dirty="0"/>
              <a:t>それを予測の基準にできる</a:t>
            </a:r>
            <a:r>
              <a:rPr lang="ja-JP" altLang="en-US" sz="3200" dirty="0"/>
              <a:t>！！</a:t>
            </a:r>
            <a:endParaRPr lang="en-US" altLang="ja-JP" sz="3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 smtClean="0"/>
              <a:t>12/14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41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1030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ここで、期待値を賭け事以外</a:t>
            </a:r>
            <a:r>
              <a:rPr lang="ja-JP" altLang="en-US" dirty="0"/>
              <a:t>でも求めたい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→賭けの結果に対する賭けの報酬のように、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u="sng" dirty="0"/>
              <a:t>イベントの結果に数値を充てればいい！</a:t>
            </a:r>
            <a:endParaRPr lang="en-US" altLang="ja-JP" u="sng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154817"/>
              </p:ext>
            </p:extLst>
          </p:nvPr>
        </p:nvGraphicFramePr>
        <p:xfrm>
          <a:off x="838200" y="3351273"/>
          <a:ext cx="10515599" cy="2915325"/>
        </p:xfrm>
        <a:graphic>
          <a:graphicData uri="http://schemas.openxmlformats.org/drawingml/2006/table">
            <a:tbl>
              <a:tblPr firstCol="1" bandCol="1">
                <a:tableStyleId>{7DF18680-E054-41AD-8BC1-D1AEF772440D}</a:tableStyleId>
              </a:tblPr>
              <a:tblGrid>
                <a:gridCol w="1329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92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341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312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91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20393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賭けの結果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今日の降水量の予測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1644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数値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1644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降水量がそう</a:t>
                      </a:r>
                      <a:r>
                        <a:rPr kumimoji="1" lang="ja-JP" altLang="en-US" sz="2400" dirty="0"/>
                        <a:t>なる確率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1644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儲けの平均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降水量の</a:t>
                      </a:r>
                      <a:r>
                        <a:rPr kumimoji="1" lang="ja-JP" altLang="en-US" sz="2400" dirty="0"/>
                        <a:t>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 smtClean="0"/>
              <a:t>13/14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4716" y="3351273"/>
            <a:ext cx="52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93427" y="6456288"/>
            <a:ext cx="700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000" dirty="0" smtClean="0">
                <a:solidFill>
                  <a:prstClr val="black"/>
                </a:solidFill>
              </a:rPr>
              <a:t>※</a:t>
            </a:r>
            <a:r>
              <a:rPr lang="ja-JP" altLang="en-US" sz="2000" dirty="0">
                <a:solidFill>
                  <a:prstClr val="black"/>
                </a:solidFill>
              </a:rPr>
              <a:t>注</a:t>
            </a:r>
            <a:r>
              <a:rPr lang="en-US" altLang="ja-JP" sz="2000" dirty="0">
                <a:solidFill>
                  <a:prstClr val="black"/>
                </a:solidFill>
              </a:rPr>
              <a:t>:</a:t>
            </a:r>
            <a:r>
              <a:rPr lang="ja-JP" altLang="en-US" sz="2000" dirty="0">
                <a:solidFill>
                  <a:prstClr val="black"/>
                </a:solidFill>
              </a:rPr>
              <a:t>期待値が求められるのは、結果が数値で表せるとき</a:t>
            </a:r>
            <a:r>
              <a:rPr lang="ja-JP" altLang="en-US" sz="2000" dirty="0" smtClean="0">
                <a:solidFill>
                  <a:prstClr val="black"/>
                </a:solidFill>
              </a:rPr>
              <a:t>のみ</a:t>
            </a:r>
            <a:endParaRPr lang="en-US" altLang="ja-JP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1030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ここで、期待値を賭け事以外</a:t>
            </a:r>
            <a:r>
              <a:rPr lang="ja-JP" altLang="en-US" dirty="0"/>
              <a:t>でも求めたい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→賭けの結果に対する賭けの報酬のように、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u="sng" dirty="0"/>
              <a:t>イベントの結果に数値を充てればいい！</a:t>
            </a:r>
            <a:endParaRPr lang="en-US" altLang="ja-JP" u="sng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838200" y="3351273"/>
          <a:ext cx="10515599" cy="2915325"/>
        </p:xfrm>
        <a:graphic>
          <a:graphicData uri="http://schemas.openxmlformats.org/drawingml/2006/table">
            <a:tbl>
              <a:tblPr firstCol="1" bandCol="1">
                <a:tableStyleId>{7DF18680-E054-41AD-8BC1-D1AEF772440D}</a:tableStyleId>
              </a:tblPr>
              <a:tblGrid>
                <a:gridCol w="1329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92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341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312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91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20393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賭けの結果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今日の降水量の予測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1644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数値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1644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降水量がそう</a:t>
                      </a:r>
                      <a:r>
                        <a:rPr kumimoji="1" lang="ja-JP" altLang="en-US" sz="2400" dirty="0"/>
                        <a:t>なる確率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1644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儲けの平均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降水量の</a:t>
                      </a:r>
                      <a:r>
                        <a:rPr kumimoji="1" lang="ja-JP" altLang="en-US" sz="2400" dirty="0"/>
                        <a:t>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 smtClean="0"/>
              <a:t>14/14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4716" y="3351273"/>
            <a:ext cx="52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93427" y="6456288"/>
            <a:ext cx="700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000" dirty="0" smtClean="0">
                <a:solidFill>
                  <a:prstClr val="black"/>
                </a:solidFill>
              </a:rPr>
              <a:t>※</a:t>
            </a:r>
            <a:r>
              <a:rPr lang="ja-JP" altLang="en-US" sz="2000" dirty="0">
                <a:solidFill>
                  <a:prstClr val="black"/>
                </a:solidFill>
              </a:rPr>
              <a:t>注</a:t>
            </a:r>
            <a:r>
              <a:rPr lang="en-US" altLang="ja-JP" sz="2000" dirty="0">
                <a:solidFill>
                  <a:prstClr val="black"/>
                </a:solidFill>
              </a:rPr>
              <a:t>:</a:t>
            </a:r>
            <a:r>
              <a:rPr lang="ja-JP" altLang="en-US" sz="2000" dirty="0">
                <a:solidFill>
                  <a:prstClr val="black"/>
                </a:solidFill>
              </a:rPr>
              <a:t>期待値が求められるのは、結果が数値で表せるとき</a:t>
            </a:r>
            <a:r>
              <a:rPr lang="ja-JP" altLang="en-US" sz="2000" dirty="0" smtClean="0">
                <a:solidFill>
                  <a:prstClr val="black"/>
                </a:solidFill>
              </a:rPr>
              <a:t>のみ</a:t>
            </a:r>
            <a:endParaRPr lang="en-US" altLang="ja-JP" sz="2000" dirty="0">
              <a:solidFill>
                <a:prstClr val="black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114876" y="5582290"/>
            <a:ext cx="9700987" cy="11413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この数値と確率の対応関係についてさらに考えてみる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825625"/>
            <a:ext cx="10515600" cy="2731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(1/6)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kumimoji="1" lang="ja-JP" altLang="en-US" sz="4000" u="sng" dirty="0"/>
                  <a:t>例</a:t>
                </a:r>
                <a:r>
                  <a:rPr kumimoji="1" lang="en-US" altLang="ja-JP" sz="4000" dirty="0"/>
                  <a:t>(</a:t>
                </a:r>
                <a:r>
                  <a:rPr kumimoji="1" lang="ja-JP" altLang="en-US" sz="4000" dirty="0"/>
                  <a:t>再掲</a:t>
                </a:r>
                <a:r>
                  <a:rPr kumimoji="1" lang="en-US" altLang="ja-JP" sz="4000" dirty="0"/>
                  <a:t>)</a:t>
                </a:r>
                <a:r>
                  <a:rPr kumimoji="1" lang="ja-JP" altLang="en-US" sz="4000" dirty="0"/>
                  <a:t>：</a:t>
                </a:r>
                <a:endParaRPr kumimoji="1" lang="en-US" altLang="ja-JP" sz="4000" dirty="0"/>
              </a:p>
              <a:p>
                <a:r>
                  <a:rPr lang="ja-JP" altLang="en-US" sz="4000" dirty="0"/>
                  <a:t>表も裏も同じ確率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ja-JP" altLang="en-US" sz="4000" dirty="0"/>
                  <a:t>で出るコインを３回投げ、表の出た回数をチェック</a:t>
                </a:r>
                <a:endParaRPr lang="en-US" altLang="ja-JP" sz="4000" dirty="0"/>
              </a:p>
              <a:p>
                <a:pPr marL="0" indent="0" algn="ctr">
                  <a:buNone/>
                </a:pPr>
                <a:endParaRPr lang="en-US" altLang="ja-JP" sz="3600" dirty="0"/>
              </a:p>
              <a:p>
                <a:pPr marL="0" indent="0" algn="ctr">
                  <a:buNone/>
                </a:pPr>
                <a:endParaRPr lang="en-US" altLang="ja-JP" sz="3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  <a:blipFill rotWithShape="0">
                <a:blip r:embed="rId2"/>
                <a:stretch>
                  <a:fillRect l="-1855" t="-3753" r="-4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66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ありえるのは</a:t>
                </a:r>
                <a:r>
                  <a:rPr kumimoji="1" lang="ja-JP" altLang="en-US" dirty="0" smtClean="0"/>
                  <a:t>？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再掲</a:t>
                </a:r>
                <a:r>
                  <a:rPr kumimoji="1" lang="en-US" altLang="ja-JP" dirty="0" smtClean="0"/>
                  <a:t>)</a:t>
                </a:r>
                <a:endParaRPr kumimoji="1" lang="en-US" altLang="ja-JP" dirty="0"/>
              </a:p>
              <a:p>
                <a:pPr lvl="0"/>
                <a:r>
                  <a:rPr lang="ja-JP" altLang="en-US" u="sng" dirty="0">
                    <a:solidFill>
                      <a:prstClr val="black"/>
                    </a:solidFill>
                  </a:rPr>
                  <a:t>全部が表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+1+1=</m:t>
                    </m:r>
                  </m:oMath>
                </a14:m>
                <a:r>
                  <a:rPr lang="en-US" altLang="ja-JP" sz="4800" u="sng" dirty="0">
                    <a:solidFill>
                      <a:prstClr val="black"/>
                    </a:solidFill>
                  </a:rPr>
                  <a:t>3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最大値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</a:p>
              <a:p>
                <a:pPr lvl="0"/>
                <a:r>
                  <a:rPr lang="ja-JP" altLang="en-US" u="sng" dirty="0">
                    <a:solidFill>
                      <a:prstClr val="black"/>
                    </a:solidFill>
                  </a:rPr>
                  <a:t>全部が裏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+0+0=</m:t>
                    </m:r>
                  </m:oMath>
                </a14:m>
                <a:r>
                  <a:rPr lang="en-US" altLang="ja-JP" sz="4800" u="sng" dirty="0">
                    <a:solidFill>
                      <a:prstClr val="black"/>
                    </a:solidFill>
                  </a:rPr>
                  <a:t>0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最小値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確率変数</a:t>
            </a:r>
            <a:r>
              <a:rPr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(2/6)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09378" y="3908492"/>
            <a:ext cx="3591643" cy="2403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prstClr val="black"/>
                </a:solidFill>
              </a:rPr>
              <a:t>イベント</a:t>
            </a:r>
            <a:r>
              <a:rPr lang="ja-JP" altLang="en-US" sz="2800" dirty="0">
                <a:solidFill>
                  <a:prstClr val="black"/>
                </a:solidFill>
              </a:rPr>
              <a:t>：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</a:rPr>
              <a:t>コインを３回</a:t>
            </a:r>
            <a:endParaRPr lang="en-US" altLang="ja-JP" sz="4000" dirty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</a:rPr>
              <a:t>投げた結果</a:t>
            </a:r>
            <a:endParaRPr lang="en-US" altLang="ja-JP" sz="4000" dirty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例</a:t>
            </a:r>
            <a:r>
              <a:rPr lang="en-US" altLang="ja-JP" sz="2800" dirty="0">
                <a:solidFill>
                  <a:prstClr val="black"/>
                </a:solidFill>
              </a:rPr>
              <a:t>)</a:t>
            </a:r>
            <a:r>
              <a:rPr lang="ja-JP" altLang="en-US" sz="2800" i="1" dirty="0">
                <a:solidFill>
                  <a:prstClr val="black"/>
                </a:solidFill>
              </a:rPr>
              <a:t>全て裏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6885215" y="4200592"/>
            <a:ext cx="4820194" cy="182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prstClr val="black"/>
                </a:solidFill>
              </a:rPr>
              <a:t>実数値</a:t>
            </a:r>
            <a:r>
              <a:rPr lang="ja-JP" altLang="en-US" sz="2800" dirty="0">
                <a:solidFill>
                  <a:prstClr val="black"/>
                </a:solidFill>
              </a:rPr>
              <a:t>：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/>
            <a:r>
              <a:rPr lang="en-US" altLang="ja-JP" sz="3600" dirty="0">
                <a:solidFill>
                  <a:prstClr val="black"/>
                </a:solidFill>
              </a:rPr>
              <a:t>0,1,2,3</a:t>
            </a:r>
            <a:r>
              <a:rPr lang="ja-JP" altLang="en-US" sz="3600" dirty="0">
                <a:solidFill>
                  <a:prstClr val="black"/>
                </a:solidFill>
              </a:rPr>
              <a:t>のいずれかの値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例</a:t>
            </a:r>
            <a:r>
              <a:rPr lang="en-US" altLang="ja-JP" sz="2800" dirty="0">
                <a:solidFill>
                  <a:prstClr val="black"/>
                </a:solidFill>
              </a:rPr>
              <a:t>)</a:t>
            </a:r>
            <a:r>
              <a:rPr lang="ja-JP" altLang="en-US" sz="2800" dirty="0">
                <a:solidFill>
                  <a:prstClr val="black"/>
                </a:solidFill>
              </a:rPr>
              <a:t> </a:t>
            </a:r>
            <a:r>
              <a:rPr lang="en-US" altLang="ja-JP" sz="2800" i="1" dirty="0">
                <a:solidFill>
                  <a:prstClr val="black"/>
                </a:solidFill>
              </a:rPr>
              <a:t>0</a:t>
            </a:r>
            <a:endParaRPr lang="ja-JP" altLang="en-US" sz="2800" i="1" dirty="0">
              <a:solidFill>
                <a:prstClr val="black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3972198" y="4377825"/>
            <a:ext cx="3030583" cy="1474334"/>
          </a:xfrm>
          <a:prstGeom prst="rightArrow">
            <a:avLst/>
          </a:prstGeom>
          <a:solidFill>
            <a:srgbClr val="FFCC66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b="1" u="sng" dirty="0">
              <a:solidFill>
                <a:prstClr val="black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87166" y="3174057"/>
            <a:ext cx="520157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dirty="0">
                <a:solidFill>
                  <a:prstClr val="black"/>
                </a:solidFill>
              </a:rPr>
              <a:t>…</a:t>
            </a:r>
            <a:r>
              <a:rPr lang="ja-JP" altLang="en-US" sz="2400" dirty="0">
                <a:solidFill>
                  <a:prstClr val="black"/>
                </a:solidFill>
              </a:rPr>
              <a:t>結果は</a:t>
            </a:r>
            <a:r>
              <a:rPr lang="en-US" altLang="ja-JP" sz="4400" u="sng" dirty="0">
                <a:solidFill>
                  <a:prstClr val="black"/>
                </a:solidFill>
              </a:rPr>
              <a:t>0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1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2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3</a:t>
            </a:r>
            <a:r>
              <a:rPr lang="ja-JP" altLang="en-US" sz="2400" dirty="0">
                <a:solidFill>
                  <a:prstClr val="black"/>
                </a:solidFill>
              </a:rPr>
              <a:t>のいずれかになる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1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確率変数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</a:t>
            </a:r>
            <a:r>
              <a:rPr lang="ja-JP" altLang="en-US" u="sng" dirty="0"/>
              <a:t>？</a:t>
            </a:r>
            <a:r>
              <a:rPr kumimoji="1" lang="en-US" altLang="ja-JP" dirty="0"/>
              <a:t>(3/6)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確率変数（以後、主に </a:t>
            </a:r>
            <a:r>
              <a:rPr kumimoji="1" lang="ja-JP" altLang="en-US" dirty="0">
                <a:latin typeface="Cambria Math" panose="02040503050406030204" pitchFamily="18" charset="0"/>
              </a:rPr>
              <a:t>𝑋 と表記</a:t>
            </a:r>
            <a:r>
              <a:rPr kumimoji="1" lang="ja-JP" altLang="en-US" dirty="0"/>
              <a:t>）とは</a:t>
            </a:r>
            <a:r>
              <a:rPr kumimoji="1" lang="en-US" altLang="ja-JP" dirty="0" smtClean="0"/>
              <a:t>…(</a:t>
            </a:r>
            <a:r>
              <a:rPr kumimoji="1" lang="ja-JP" altLang="en-US" dirty="0" smtClean="0"/>
              <a:t>再定義</a:t>
            </a:r>
            <a:r>
              <a:rPr kumimoji="1" lang="en-US" altLang="ja-JP" dirty="0" smtClean="0"/>
              <a:t>)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ja-JP" altLang="en-US" u="sng" dirty="0" smtClean="0"/>
              <a:t>確率を持つ</a:t>
            </a:r>
            <a:r>
              <a:rPr lang="ja-JP" altLang="en-US" dirty="0" smtClean="0"/>
              <a:t>何</a:t>
            </a:r>
            <a:r>
              <a:rPr lang="ja-JP" altLang="en-US" dirty="0"/>
              <a:t>かしらの</a:t>
            </a:r>
            <a:r>
              <a:rPr lang="ja-JP" altLang="en-US" sz="3600" b="1" u="sng" dirty="0"/>
              <a:t>イベント</a:t>
            </a:r>
            <a:r>
              <a:rPr lang="ja-JP" altLang="en-US" dirty="0"/>
              <a:t>に対し、</a:t>
            </a:r>
            <a:r>
              <a:rPr lang="ja-JP" altLang="en-US" sz="3600" b="1" u="sng" dirty="0"/>
              <a:t>実数値</a:t>
            </a:r>
            <a:r>
              <a:rPr lang="ja-JP" altLang="en-US" dirty="0"/>
              <a:t>を返す変数のこと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先の例</a:t>
            </a:r>
            <a:r>
              <a:rPr lang="en-US" altLang="ja-JP" dirty="0"/>
              <a:t>…3</a:t>
            </a:r>
            <a:r>
              <a:rPr lang="ja-JP" altLang="en-US" dirty="0"/>
              <a:t>枚のコインの表裏の結果に </a:t>
            </a:r>
            <a:r>
              <a:rPr lang="en-US" altLang="ja-JP" dirty="0"/>
              <a:t>0</a:t>
            </a:r>
            <a:r>
              <a:rPr lang="ja-JP" altLang="en-US" dirty="0"/>
              <a:t> ～ </a:t>
            </a:r>
            <a:r>
              <a:rPr lang="en-US" altLang="ja-JP" dirty="0"/>
              <a:t>3</a:t>
            </a:r>
            <a:r>
              <a:rPr lang="ja-JP" altLang="en-US" dirty="0"/>
              <a:t> の結果を与える変数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6885215" y="4200592"/>
            <a:ext cx="4820194" cy="182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prstClr val="black"/>
                </a:solidFill>
              </a:rPr>
              <a:t>実数値</a:t>
            </a:r>
            <a:r>
              <a:rPr lang="ja-JP" altLang="en-US" sz="2800" dirty="0">
                <a:solidFill>
                  <a:prstClr val="black"/>
                </a:solidFill>
              </a:rPr>
              <a:t>：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/>
            <a:r>
              <a:rPr lang="en-US" altLang="ja-JP" sz="3600" dirty="0">
                <a:solidFill>
                  <a:prstClr val="black"/>
                </a:solidFill>
              </a:rPr>
              <a:t>0,1,2,3</a:t>
            </a:r>
            <a:r>
              <a:rPr lang="ja-JP" altLang="en-US" sz="3600" dirty="0">
                <a:solidFill>
                  <a:prstClr val="black"/>
                </a:solidFill>
              </a:rPr>
              <a:t>のいずれかの値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例</a:t>
            </a:r>
            <a:r>
              <a:rPr lang="en-US" altLang="ja-JP" sz="2800" dirty="0">
                <a:solidFill>
                  <a:prstClr val="black"/>
                </a:solidFill>
              </a:rPr>
              <a:t>)</a:t>
            </a:r>
            <a:r>
              <a:rPr lang="ja-JP" altLang="en-US" sz="2800" dirty="0">
                <a:solidFill>
                  <a:prstClr val="black"/>
                </a:solidFill>
              </a:rPr>
              <a:t> </a:t>
            </a:r>
            <a:r>
              <a:rPr lang="en-US" altLang="ja-JP" sz="2800" i="1" dirty="0">
                <a:solidFill>
                  <a:prstClr val="black"/>
                </a:solidFill>
              </a:rPr>
              <a:t>0</a:t>
            </a:r>
            <a:endParaRPr lang="ja-JP" altLang="en-US" sz="2800" i="1" dirty="0">
              <a:solidFill>
                <a:prstClr val="black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09378" y="3908492"/>
            <a:ext cx="3591643" cy="2403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prstClr val="black"/>
                </a:solidFill>
              </a:rPr>
              <a:t>イベント</a:t>
            </a:r>
            <a:r>
              <a:rPr lang="ja-JP" altLang="en-US" sz="2800" dirty="0">
                <a:solidFill>
                  <a:prstClr val="black"/>
                </a:solidFill>
              </a:rPr>
              <a:t>：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</a:rPr>
              <a:t>コインを３回</a:t>
            </a:r>
            <a:endParaRPr lang="en-US" altLang="ja-JP" sz="4000" dirty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</a:rPr>
              <a:t>投げた結果</a:t>
            </a:r>
            <a:endParaRPr lang="en-US" altLang="ja-JP" sz="4000" dirty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例</a:t>
            </a:r>
            <a:r>
              <a:rPr lang="en-US" altLang="ja-JP" sz="2800" dirty="0">
                <a:solidFill>
                  <a:prstClr val="black"/>
                </a:solidFill>
              </a:rPr>
              <a:t>)</a:t>
            </a:r>
            <a:r>
              <a:rPr lang="ja-JP" altLang="en-US" sz="2800" i="1" dirty="0">
                <a:solidFill>
                  <a:prstClr val="black"/>
                </a:solidFill>
              </a:rPr>
              <a:t>全て裏</a:t>
            </a:r>
          </a:p>
        </p:txBody>
      </p:sp>
      <p:sp>
        <p:nvSpPr>
          <p:cNvPr id="6" name="右矢印 5"/>
          <p:cNvSpPr/>
          <p:nvPr/>
        </p:nvSpPr>
        <p:spPr>
          <a:xfrm>
            <a:off x="3972198" y="4377825"/>
            <a:ext cx="3030583" cy="1474334"/>
          </a:xfrm>
          <a:prstGeom prst="rightArrow">
            <a:avLst/>
          </a:prstGeom>
          <a:solidFill>
            <a:srgbClr val="FFCC66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b="1" u="sng" dirty="0">
                <a:solidFill>
                  <a:prstClr val="black"/>
                </a:solidFill>
              </a:rPr>
              <a:t>確率変数</a:t>
            </a:r>
          </a:p>
        </p:txBody>
      </p:sp>
    </p:spTree>
    <p:extLst>
      <p:ext uri="{BB962C8B-B14F-4D97-AF65-F5344CB8AC3E}">
        <p14:creationId xmlns:p14="http://schemas.microsoft.com/office/powerpoint/2010/main" val="35592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134256" y="2623279"/>
            <a:ext cx="9923488" cy="17988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(1/10)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ここまで確率についていろいろと学んできたが</a:t>
            </a:r>
            <a:r>
              <a:rPr kumimoji="1" lang="en-US" altLang="ja-JP" sz="3600" dirty="0"/>
              <a:t>…</a:t>
            </a:r>
          </a:p>
          <a:p>
            <a:endParaRPr lang="en-US" altLang="ja-JP" sz="3600" dirty="0"/>
          </a:p>
          <a:p>
            <a:pPr marL="0" indent="0" algn="ctr">
              <a:buNone/>
            </a:pPr>
            <a:r>
              <a:rPr kumimoji="1" lang="ja-JP" altLang="en-US" sz="4400" dirty="0"/>
              <a:t>復習：</a:t>
            </a:r>
            <a:r>
              <a:rPr kumimoji="1" lang="ja-JP" altLang="en-US" sz="6600" u="sng" dirty="0"/>
              <a:t>確率は予測に使える</a:t>
            </a:r>
            <a:endParaRPr kumimoji="1" lang="en-US" altLang="ja-JP" sz="6600" u="sng" dirty="0"/>
          </a:p>
          <a:p>
            <a:endParaRPr lang="en-US" altLang="ja-JP" sz="4400" dirty="0"/>
          </a:p>
          <a:p>
            <a:pPr marL="0" indent="0" algn="r">
              <a:buNone/>
            </a:pPr>
            <a:r>
              <a:rPr kumimoji="1" lang="en-US" altLang="ja-JP" sz="3600" dirty="0"/>
              <a:t>…</a:t>
            </a:r>
            <a:r>
              <a:rPr kumimoji="1" lang="ja-JP" altLang="en-US" sz="3600" dirty="0"/>
              <a:t>では、実際に確率を用いて予測をしてみよう！</a:t>
            </a:r>
          </a:p>
        </p:txBody>
      </p:sp>
    </p:spTree>
    <p:extLst>
      <p:ext uri="{BB962C8B-B14F-4D97-AF65-F5344CB8AC3E}">
        <p14:creationId xmlns:p14="http://schemas.microsoft.com/office/powerpoint/2010/main" val="60980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515600" cy="481030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復習</a:t>
                </a:r>
                <a:r>
                  <a:rPr lang="en-US" altLang="ja-JP" dirty="0"/>
                  <a:t>:</a:t>
                </a:r>
                <a:r>
                  <a:rPr lang="ja-JP" altLang="en-US" dirty="0"/>
                  <a:t>賭け事での</a:t>
                </a:r>
                <a:r>
                  <a:rPr kumimoji="1" lang="ja-JP" altLang="en-US" dirty="0"/>
                  <a:t>期待値の定義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ja-JP" alt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brk m:alnAt="7"/>
                            </m:rP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賭</m:t>
                          </m:r>
                          <m: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ja-JP" sz="2000" dirty="0"/>
              </a:p>
              <a:p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515600" cy="4810307"/>
              </a:xfrm>
              <a:blipFill rotWithShape="0">
                <a:blip r:embed="rId2"/>
                <a:stretch>
                  <a:fillRect l="-1043" t="-2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確率変数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/>
              <a:t>4/6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36778"/>
              </p:ext>
            </p:extLst>
          </p:nvPr>
        </p:nvGraphicFramePr>
        <p:xfrm>
          <a:off x="838201" y="3720605"/>
          <a:ext cx="10515599" cy="2915325"/>
        </p:xfrm>
        <a:graphic>
          <a:graphicData uri="http://schemas.openxmlformats.org/drawingml/2006/table">
            <a:tbl>
              <a:tblPr firstCol="1" bandCol="1">
                <a:tableStyleId>{7DF18680-E054-41AD-8BC1-D1AEF772440D}</a:tableStyleId>
              </a:tblPr>
              <a:tblGrid>
                <a:gridCol w="1329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92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341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312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91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20393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賭けの結果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今日の降水量の予測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1644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FF0000"/>
                          </a:solidFill>
                        </a:rPr>
                        <a:t>数値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FF0000"/>
                          </a:solidFill>
                        </a:rPr>
                        <a:t>結果の報酬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FF0000"/>
                          </a:solidFill>
                        </a:rPr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rgbClr val="FF0000"/>
                          </a:solidFill>
                        </a:rPr>
                        <a:t>降水量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1644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降水量がそう</a:t>
                      </a:r>
                      <a:r>
                        <a:rPr kumimoji="1" lang="ja-JP" altLang="en-US" sz="2400" dirty="0"/>
                        <a:t>なる確率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1644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儲けの平均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降水量の</a:t>
                      </a:r>
                      <a:r>
                        <a:rPr kumimoji="1" lang="ja-JP" altLang="en-US" sz="2400" dirty="0"/>
                        <a:t>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314717" y="3720605"/>
            <a:ext cx="52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5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515600" cy="4810307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ja-JP" altLang="en-US" dirty="0">
                    <a:solidFill>
                      <a:prstClr val="black"/>
                    </a:solidFill>
                  </a:rPr>
                  <a:t>これを書き換えると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期待値は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ja-JP" alt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ja-JP" alt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（起きうる）イベント</m:t>
                          </m:r>
                        </m:sub>
                        <m:sup/>
                        <m:e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に対応する値</m:t>
                          </m:r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3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3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  <m:r>
                            <a:rPr lang="en-US" altLang="ja-JP" sz="3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515600" cy="4810307"/>
              </a:xfrm>
              <a:blipFill rotWithShape="0">
                <a:blip r:embed="rId2"/>
                <a:stretch>
                  <a:fillRect l="-1043" t="-2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確率変数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/>
              <a:t>5</a:t>
            </a:r>
            <a:r>
              <a:rPr lang="en-US" altLang="ja-JP" dirty="0" smtClean="0"/>
              <a:t>/6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838201" y="3720605"/>
          <a:ext cx="10515599" cy="2915325"/>
        </p:xfrm>
        <a:graphic>
          <a:graphicData uri="http://schemas.openxmlformats.org/drawingml/2006/table">
            <a:tbl>
              <a:tblPr firstCol="1" bandCol="1">
                <a:tableStyleId>{7DF18680-E054-41AD-8BC1-D1AEF772440D}</a:tableStyleId>
              </a:tblPr>
              <a:tblGrid>
                <a:gridCol w="1329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92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341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312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91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20393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賭けの結果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今日の降水量の予測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1644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FF0000"/>
                          </a:solidFill>
                        </a:rPr>
                        <a:t>数値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FF0000"/>
                          </a:solidFill>
                        </a:rPr>
                        <a:t>結果の報酬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FF0000"/>
                          </a:solidFill>
                        </a:rPr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rgbClr val="FF0000"/>
                          </a:solidFill>
                        </a:rPr>
                        <a:t>降水量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1644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降水量がそう</a:t>
                      </a:r>
                      <a:r>
                        <a:rPr kumimoji="1" lang="ja-JP" altLang="en-US" sz="2400" dirty="0"/>
                        <a:t>なる確率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1644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儲けの平均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降水量の</a:t>
                      </a:r>
                      <a:r>
                        <a:rPr kumimoji="1" lang="ja-JP" altLang="en-US" sz="2400" dirty="0"/>
                        <a:t>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314717" y="3720605"/>
            <a:ext cx="52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202919" y="3197385"/>
            <a:ext cx="1150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となる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376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(6/6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ここで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期待値の計算には、</a:t>
            </a:r>
            <a:endParaRPr kumimoji="1" lang="en-US" altLang="ja-JP" dirty="0" smtClean="0"/>
          </a:p>
          <a:p>
            <a:pPr marL="0" indent="0" algn="ctr">
              <a:buNone/>
            </a:pPr>
            <a:r>
              <a:rPr lang="ja-JP" altLang="en-US" dirty="0" smtClean="0">
                <a:solidFill>
                  <a:srgbClr val="00B050"/>
                </a:solidFill>
              </a:rPr>
              <a:t>起きうるイベント</a:t>
            </a:r>
            <a:r>
              <a:rPr lang="ja-JP" altLang="en-US" dirty="0" smtClean="0"/>
              <a:t> と </a:t>
            </a:r>
            <a:r>
              <a:rPr lang="ja-JP" altLang="en-US" dirty="0" smtClean="0">
                <a:solidFill>
                  <a:srgbClr val="FF0000"/>
                </a:solidFill>
              </a:rPr>
              <a:t>それに対応する値</a:t>
            </a:r>
            <a:r>
              <a:rPr lang="ja-JP" altLang="en-US" dirty="0" smtClean="0"/>
              <a:t> と </a:t>
            </a:r>
            <a:r>
              <a:rPr lang="ja-JP" altLang="en-US" dirty="0" smtClean="0">
                <a:solidFill>
                  <a:schemeClr val="accent5"/>
                </a:solidFill>
              </a:rPr>
              <a:t>それぞれの確率</a:t>
            </a:r>
            <a:endParaRPr lang="en-US" altLang="ja-JP" dirty="0" smtClean="0">
              <a:solidFill>
                <a:schemeClr val="accent5"/>
              </a:solidFill>
            </a:endParaRPr>
          </a:p>
          <a:p>
            <a:pPr marL="0" indent="0" algn="r">
              <a:buNone/>
            </a:pPr>
            <a:r>
              <a:rPr lang="ja-JP" altLang="en-US" dirty="0" smtClean="0"/>
              <a:t>が分かる必要がある</a:t>
            </a:r>
            <a:endParaRPr lang="en-US" altLang="ja-JP" dirty="0" smtClean="0"/>
          </a:p>
          <a:p>
            <a:r>
              <a:rPr kumimoji="1" lang="ja-JP" altLang="en-US" dirty="0" smtClean="0"/>
              <a:t>では、今回のコインの例で、</a:t>
            </a:r>
            <a:endParaRPr kumimoji="1" lang="en-US" altLang="ja-JP" dirty="0" smtClean="0"/>
          </a:p>
          <a:p>
            <a:pPr marL="0" indent="0" algn="ctr">
              <a:buNone/>
            </a:pPr>
            <a:r>
              <a:rPr lang="en-US" altLang="ja-JP" dirty="0" smtClean="0"/>
              <a:t>『</a:t>
            </a:r>
            <a:r>
              <a:rPr kumimoji="1" lang="ja-JP" altLang="en-US" dirty="0" smtClean="0">
                <a:solidFill>
                  <a:srgbClr val="00B050"/>
                </a:solidFill>
              </a:rPr>
              <a:t>表の出る回数が</a:t>
            </a:r>
            <a:r>
              <a:rPr lang="ja-JP" altLang="en-US" dirty="0" smtClean="0">
                <a:solidFill>
                  <a:srgbClr val="00B050"/>
                </a:solidFill>
              </a:rPr>
              <a:t>１</a:t>
            </a:r>
            <a:r>
              <a:rPr kumimoji="1" lang="ja-JP" altLang="en-US" dirty="0" smtClean="0">
                <a:solidFill>
                  <a:srgbClr val="00B050"/>
                </a:solidFill>
              </a:rPr>
              <a:t>回 </a:t>
            </a:r>
            <a:r>
              <a:rPr kumimoji="1" lang="en-US" altLang="ja-JP" dirty="0" smtClean="0">
                <a:solidFill>
                  <a:srgbClr val="00B050"/>
                </a:solidFill>
              </a:rPr>
              <a:t>or </a:t>
            </a:r>
            <a:r>
              <a:rPr kumimoji="1" lang="ja-JP" altLang="en-US" dirty="0" smtClean="0">
                <a:solidFill>
                  <a:srgbClr val="00B050"/>
                </a:solidFill>
              </a:rPr>
              <a:t>２回 </a:t>
            </a:r>
            <a:r>
              <a:rPr lang="ja-JP" altLang="en-US" dirty="0" smtClean="0">
                <a:solidFill>
                  <a:srgbClr val="0070C0"/>
                </a:solidFill>
              </a:rPr>
              <a:t>のときの確率</a:t>
            </a:r>
            <a:r>
              <a:rPr lang="en-US" altLang="ja-JP" dirty="0"/>
              <a:t>』</a:t>
            </a:r>
            <a:r>
              <a:rPr lang="ja-JP" altLang="en-US" dirty="0" smtClean="0"/>
              <a:t>は使うのか？</a:t>
            </a:r>
            <a:endParaRPr lang="en-US" altLang="ja-JP" dirty="0" smtClean="0"/>
          </a:p>
          <a:p>
            <a:pPr marL="0" indent="0" algn="r">
              <a:buNone/>
            </a:pP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使わない！</a:t>
            </a:r>
            <a:endParaRPr kumimoji="1" lang="en-US" altLang="ja-JP" dirty="0" smtClean="0"/>
          </a:p>
          <a:p>
            <a:pPr marL="0" indent="0" algn="r">
              <a:buNone/>
            </a:pP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１回の</a:t>
            </a:r>
            <a:r>
              <a:rPr lang="ja-JP" altLang="en-US" dirty="0" smtClean="0"/>
              <a:t>とき</a:t>
            </a:r>
            <a:r>
              <a:rPr lang="ja-JP" altLang="en-US" dirty="0"/>
              <a:t>の</a:t>
            </a:r>
            <a:r>
              <a:rPr kumimoji="1" lang="ja-JP" altLang="en-US" dirty="0" smtClean="0"/>
              <a:t>確率 と </a:t>
            </a:r>
            <a:r>
              <a:rPr lang="ja-JP" altLang="en-US" dirty="0" smtClean="0"/>
              <a:t>２回のときの確率で十分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265386" y="5365969"/>
            <a:ext cx="11661228" cy="11666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→</a:t>
            </a:r>
            <a:r>
              <a:rPr kumimoji="1" lang="ja-JP" altLang="en-US" sz="3200" u="sng" dirty="0" smtClean="0"/>
              <a:t>期待値の計算には本当はどんな</a:t>
            </a:r>
            <a:r>
              <a:rPr kumimoji="1" lang="ja-JP" altLang="en-US" sz="3200" u="sng" dirty="0" smtClean="0">
                <a:solidFill>
                  <a:srgbClr val="00B050"/>
                </a:solidFill>
              </a:rPr>
              <a:t>イベント</a:t>
            </a:r>
            <a:r>
              <a:rPr kumimoji="1" lang="ja-JP" altLang="en-US" sz="3200" u="sng" dirty="0" smtClean="0"/>
              <a:t>と</a:t>
            </a:r>
            <a:r>
              <a:rPr kumimoji="1" lang="ja-JP" altLang="en-US" sz="3200" u="sng" dirty="0" smtClean="0">
                <a:solidFill>
                  <a:schemeClr val="accent5"/>
                </a:solidFill>
              </a:rPr>
              <a:t>確率</a:t>
            </a:r>
            <a:r>
              <a:rPr kumimoji="1" lang="ja-JP" altLang="en-US" sz="3200" u="sng" dirty="0" smtClean="0"/>
              <a:t>が必要なのか</a:t>
            </a:r>
            <a:r>
              <a:rPr kumimoji="1" lang="ja-JP" altLang="en-US" sz="3200" dirty="0" smtClean="0"/>
              <a:t>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33542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1/13)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復習：先のコインの例では、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ja-JP" altLang="en-US" u="sng" dirty="0"/>
                  <a:t>結果がどうなるかについての確率</a:t>
                </a:r>
                <a:r>
                  <a:rPr lang="ja-JP" altLang="en-US" dirty="0"/>
                  <a:t>を求められた</a:t>
                </a:r>
                <a:endParaRPr lang="en-US" altLang="ja-JP" dirty="0"/>
              </a:p>
              <a:p>
                <a:r>
                  <a:rPr lang="ja-JP" altLang="en-US" sz="3200" dirty="0"/>
                  <a:t> 結果が０になる</a:t>
                </a:r>
                <a:r>
                  <a:rPr lang="en-US" altLang="ja-JP" sz="3200" dirty="0"/>
                  <a:t>=</a:t>
                </a:r>
                <a:r>
                  <a:rPr lang="ja-JP" altLang="en-US" sz="3200" dirty="0"/>
                  <a:t>コインが全部裏</a:t>
                </a:r>
                <a:r>
                  <a:rPr lang="en-US" altLang="ja-JP" sz="3200" dirty="0"/>
                  <a:t>=1</a:t>
                </a:r>
                <a:r>
                  <a:rPr lang="ja-JP" altLang="en-US" sz="3200" dirty="0"/>
                  <a:t>パターンのみ</a:t>
                </a:r>
                <a:r>
                  <a:rPr lang="en-US" altLang="ja-JP" sz="3200" dirty="0"/>
                  <a:t>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6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6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6000" dirty="0"/>
              </a:p>
              <a:p>
                <a:r>
                  <a:rPr lang="ja-JP" altLang="en-US" sz="3200" dirty="0"/>
                  <a:t> 結果が１になる</a:t>
                </a:r>
                <a:r>
                  <a:rPr lang="en-US" altLang="ja-JP" sz="3200" dirty="0"/>
                  <a:t>=</a:t>
                </a:r>
                <a:r>
                  <a:rPr lang="ja-JP" altLang="en-US" sz="3200" dirty="0"/>
                  <a:t>コインが１枚表</a:t>
                </a:r>
                <a:r>
                  <a:rPr lang="en-US" altLang="ja-JP" sz="3200" dirty="0"/>
                  <a:t>=3</a:t>
                </a:r>
                <a:r>
                  <a:rPr lang="ja-JP" altLang="en-US" sz="3200" dirty="0"/>
                  <a:t>パターン</a:t>
                </a:r>
                <a:r>
                  <a:rPr lang="en-US" altLang="ja-JP" sz="3200" dirty="0"/>
                  <a:t>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6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600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60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sz="6000" dirty="0"/>
              </a:p>
              <a:p>
                <a:pPr marL="0" indent="0" algn="r">
                  <a:buNone/>
                </a:pPr>
                <a:r>
                  <a:rPr lang="en-US" altLang="ja-JP" dirty="0" err="1"/>
                  <a:t>e</a:t>
                </a:r>
                <a:r>
                  <a:rPr kumimoji="1" lang="en-US" altLang="ja-JP" dirty="0" err="1"/>
                  <a:t>tc</a:t>
                </a:r>
                <a:r>
                  <a:rPr kumimoji="1" lang="en-US" altLang="ja-JP" dirty="0"/>
                  <a:t>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60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116183" y="2325189"/>
            <a:ext cx="8307977" cy="524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(2/13)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kumimoji="1" lang="ja-JP" altLang="en-US" dirty="0"/>
                  <a:t>確率変数の結果はイベントと対応</a:t>
                </a:r>
                <a:endParaRPr kumimoji="1" lang="en-US" altLang="ja-JP" dirty="0"/>
              </a:p>
              <a:p>
                <a:pPr marL="0" indent="0" algn="ctr">
                  <a:buNone/>
                </a:pPr>
                <a:r>
                  <a:rPr lang="ja-JP" altLang="en-US" dirty="0"/>
                  <a:t>→ </a:t>
                </a:r>
                <a:r>
                  <a:rPr lang="ja-JP" altLang="en-US" sz="3600" u="sng" dirty="0"/>
                  <a:t>確率変数の結果</a:t>
                </a:r>
                <a:r>
                  <a:rPr lang="ja-JP" altLang="en-US" dirty="0"/>
                  <a:t>に対して</a:t>
                </a:r>
                <a:r>
                  <a:rPr lang="ja-JP" altLang="en-US" sz="3600" u="sng" dirty="0"/>
                  <a:t>確率が求められる</a:t>
                </a:r>
                <a:r>
                  <a:rPr lang="en-US" altLang="ja-JP" sz="3600" dirty="0"/>
                  <a:t>!</a:t>
                </a:r>
              </a:p>
              <a:p>
                <a:pPr marL="0" indent="0" algn="ctr">
                  <a:buNone/>
                </a:pPr>
                <a:endParaRPr lang="en-US" altLang="ja-JP" sz="3600" dirty="0"/>
              </a:p>
              <a:p>
                <a:pPr marL="0" indent="0">
                  <a:buNone/>
                </a:pPr>
                <a:r>
                  <a:rPr lang="ja-JP" altLang="en-US" dirty="0"/>
                  <a:t>例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先ほどのコイン</a:t>
                </a:r>
                <a:r>
                  <a:rPr lang="ja-JP" altLang="en-US" dirty="0" smtClean="0"/>
                  <a:t>の実験の場合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sz="3200" dirty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3200" dirty="0"/>
                  <a:t> </a:t>
                </a:r>
                <a:r>
                  <a:rPr lang="ja-JP" altLang="en-US" dirty="0"/>
                  <a:t>（結果が１以下となるのは４パターン） </a:t>
                </a:r>
                <a:r>
                  <a:rPr lang="en-US" altLang="ja-JP" dirty="0"/>
                  <a:t>…(a)</a:t>
                </a:r>
                <a:endParaRPr kumimoji="1" lang="en-US" altLang="ja-JP" dirty="0"/>
              </a:p>
              <a:p>
                <a:pPr marL="0" indent="0" algn="ctr">
                  <a:buNone/>
                </a:pPr>
                <a:r>
                  <a:rPr lang="en-US" altLang="ja-JP" dirty="0"/>
                  <a:t>※</a:t>
                </a:r>
                <a:r>
                  <a:rPr lang="ja-JP" altLang="en-US" dirty="0"/>
                  <a:t>注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表記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dirty="0"/>
                  <a:t> 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b="-1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上矢印吹き出し 3"/>
          <p:cNvSpPr/>
          <p:nvPr/>
        </p:nvSpPr>
        <p:spPr>
          <a:xfrm>
            <a:off x="5939243" y="2849732"/>
            <a:ext cx="5042263" cy="1937363"/>
          </a:xfrm>
          <a:prstGeom prst="upArrowCallout">
            <a:avLst>
              <a:gd name="adj1" fmla="val 14212"/>
              <a:gd name="adj2" fmla="val 31743"/>
              <a:gd name="adj3" fmla="val 25000"/>
              <a:gd name="adj4" fmla="val 663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>
                <a:solidFill>
                  <a:prstClr val="black"/>
                </a:solidFill>
              </a:rPr>
              <a:t>“</a:t>
            </a:r>
            <a:r>
              <a:rPr lang="ja-JP" altLang="en-US" sz="2800" dirty="0">
                <a:solidFill>
                  <a:prstClr val="black"/>
                </a:solidFill>
              </a:rPr>
              <a:t>確率変数が○○の値を出す</a:t>
            </a:r>
            <a:r>
              <a:rPr lang="en-US" altLang="ja-JP" sz="2800" dirty="0">
                <a:solidFill>
                  <a:prstClr val="black"/>
                </a:solidFill>
              </a:rPr>
              <a:t>”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>
                <a:solidFill>
                  <a:prstClr val="black"/>
                </a:solidFill>
              </a:rPr>
              <a:t>というイベントに対する確率</a:t>
            </a:r>
            <a:r>
              <a:rPr lang="en-US" altLang="ja-JP" sz="2800" dirty="0">
                <a:solidFill>
                  <a:prstClr val="black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7440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931884" y="2815771"/>
            <a:ext cx="4557487" cy="8127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017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ここで、このコインの例に対し、</a:t>
                </a:r>
                <a:endParaRPr lang="en-US" altLang="ja-JP" dirty="0"/>
              </a:p>
              <a:p>
                <a:r>
                  <a:rPr lang="ja-JP" altLang="en-US" dirty="0"/>
                  <a:t>関数 </a:t>
                </a:r>
                <a14:m>
                  <m:oMath xmlns:m="http://schemas.openxmlformats.org/officeDocument/2006/math">
                    <m:r>
                      <a:rPr lang="ja-JP" altLang="en-US" i="1" u="sng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u="sng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 を、</a:t>
                </a:r>
                <a:endParaRPr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4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とおけば、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ja-JP" altLang="en-US" sz="900" dirty="0"/>
                  <a:t>　</a:t>
                </a:r>
                <a:endParaRPr lang="en-US" altLang="ja-JP" sz="9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dirty="0"/>
                  <a:t>,…</a:t>
                </a:r>
                <a:endParaRPr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ja-JP" u="sng" dirty="0"/>
                  <a:t>『</a:t>
                </a:r>
                <a:r>
                  <a:rPr lang="ja-JP" altLang="en-US" u="sng" dirty="0"/>
                  <a:t>ある値</a:t>
                </a:r>
                <a:r>
                  <a:rPr lang="en-US" altLang="ja-JP" u="sng" dirty="0"/>
                  <a:t>』(=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𝑥</a:t>
                </a:r>
                <a:r>
                  <a:rPr lang="en-US" altLang="ja-JP" u="sng" dirty="0"/>
                  <a:t>)</a:t>
                </a:r>
                <a:r>
                  <a:rPr lang="ja-JP" altLang="en-US" dirty="0"/>
                  <a:t>に対して、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en-US" altLang="ja-JP" u="sng" dirty="0"/>
                  <a:t>『</a:t>
                </a:r>
                <a:r>
                  <a:rPr lang="ja-JP" altLang="en-US" u="sng" dirty="0"/>
                  <a:t>確率変数の結果としてその値が出る確率</a:t>
                </a:r>
                <a:r>
                  <a:rPr lang="en-US" altLang="ja-JP" u="sng" dirty="0"/>
                  <a:t>』</a:t>
                </a:r>
                <a:r>
                  <a:rPr lang="ja-JP" altLang="en-US" dirty="0"/>
                  <a:t>を返す関数に</a:t>
                </a:r>
                <a:r>
                  <a:rPr lang="ja-JP" altLang="en-US" dirty="0" smtClean="0"/>
                  <a:t>なる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01755"/>
              </a:xfrm>
              <a:blipFill rotWithShape="0">
                <a:blip r:embed="rId2"/>
                <a:stretch>
                  <a:fillRect l="-1217" t="-2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確率質量関数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lang="en-US" altLang="ja-JP" dirty="0" smtClean="0"/>
              <a:t>(3/13)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77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931884" y="2815771"/>
            <a:ext cx="4557487" cy="8127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017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ここで、このコインの例に対し、</a:t>
                </a:r>
                <a:endParaRPr lang="en-US" altLang="ja-JP" dirty="0"/>
              </a:p>
              <a:p>
                <a:r>
                  <a:rPr lang="ja-JP" altLang="en-US" dirty="0"/>
                  <a:t>関数 </a:t>
                </a:r>
                <a14:m>
                  <m:oMath xmlns:m="http://schemas.openxmlformats.org/officeDocument/2006/math">
                    <m:r>
                      <a:rPr lang="ja-JP" altLang="en-US" i="1" u="sng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u="sng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 を、</a:t>
                </a:r>
                <a:endParaRPr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4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とおけば、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ja-JP" altLang="en-US" sz="900" dirty="0"/>
                  <a:t>　</a:t>
                </a:r>
                <a:endParaRPr lang="en-US" altLang="ja-JP" sz="9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dirty="0"/>
                  <a:t>,…</a:t>
                </a:r>
                <a:endParaRPr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ja-JP" u="sng" dirty="0"/>
                  <a:t>『</a:t>
                </a:r>
                <a:r>
                  <a:rPr lang="ja-JP" altLang="en-US" u="sng" dirty="0"/>
                  <a:t>ある値</a:t>
                </a:r>
                <a:r>
                  <a:rPr lang="en-US" altLang="ja-JP" u="sng" dirty="0"/>
                  <a:t>』(=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𝑥</a:t>
                </a:r>
                <a:r>
                  <a:rPr lang="en-US" altLang="ja-JP" u="sng" dirty="0"/>
                  <a:t>)</a:t>
                </a:r>
                <a:r>
                  <a:rPr lang="ja-JP" altLang="en-US" dirty="0"/>
                  <a:t>に対して、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en-US" altLang="ja-JP" u="sng" dirty="0"/>
                  <a:t>『</a:t>
                </a:r>
                <a:r>
                  <a:rPr lang="ja-JP" altLang="en-US" u="sng" dirty="0"/>
                  <a:t>確率変数の結果としてその値が出る確率</a:t>
                </a:r>
                <a:r>
                  <a:rPr lang="en-US" altLang="ja-JP" u="sng" dirty="0"/>
                  <a:t>』</a:t>
                </a:r>
                <a:r>
                  <a:rPr lang="ja-JP" altLang="en-US" dirty="0"/>
                  <a:t>を返す関数に</a:t>
                </a:r>
                <a:r>
                  <a:rPr lang="ja-JP" altLang="en-US" dirty="0" smtClean="0"/>
                  <a:t>なる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01755"/>
              </a:xfrm>
              <a:blipFill rotWithShape="0">
                <a:blip r:embed="rId2"/>
                <a:stretch>
                  <a:fillRect l="-1217" t="-2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確率質量関数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lang="en-US" altLang="ja-JP" dirty="0"/>
              <a:t>(</a:t>
            </a:r>
            <a:r>
              <a:rPr lang="en-US" altLang="ja-JP" dirty="0" smtClean="0"/>
              <a:t>4/13)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499241" y="4643874"/>
            <a:ext cx="11193518" cy="17184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この関数が</a:t>
            </a:r>
            <a:r>
              <a:rPr kumimoji="1" lang="ja-JP" altLang="en-US" sz="4400" u="sng" dirty="0" smtClean="0"/>
              <a:t>確率質量関数</a:t>
            </a:r>
            <a:r>
              <a:rPr kumimoji="1" lang="ja-JP" altLang="en-US" sz="4400" dirty="0" smtClean="0"/>
              <a:t>！！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3868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145849" y="2846737"/>
            <a:ext cx="4516192" cy="830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u="sng" dirty="0"/>
                  <a:t>確率質量関数とは　</a:t>
                </a:r>
                <a:endParaRPr lang="en-US" altLang="ja-JP" u="sng" dirty="0"/>
              </a:p>
              <a:p>
                <a:pPr marL="0" indent="0">
                  <a:buNone/>
                </a:pPr>
                <a:r>
                  <a:rPr lang="ja-JP" altLang="en-US" dirty="0">
                    <a:latin typeface="Cambria Math" panose="02040503050406030204" pitchFamily="18" charset="0"/>
                  </a:rPr>
                  <a:t>𝑋が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離散確率変数のとき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(※)</a:t>
                </a:r>
                <a:r>
                  <a:rPr lang="ja-JP" altLang="en-US" dirty="0" err="1">
                    <a:latin typeface="Cambria Math" panose="02040503050406030204" pitchFamily="18" charset="0"/>
                  </a:rPr>
                  <a:t>、</a:t>
                </a:r>
                <a:endParaRPr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4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　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なる</a:t>
                </a:r>
                <a:r>
                  <a:rPr lang="ja-JP" altLang="en-US" dirty="0"/>
                  <a:t>関数のこと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en-US" altLang="ja-JP" sz="1800" dirty="0"/>
                  <a:t>※</a:t>
                </a:r>
                <a:r>
                  <a:rPr lang="ja-JP" altLang="en-US" sz="1800" dirty="0"/>
                  <a:t>離散については後程紹介</a:t>
                </a:r>
                <a:r>
                  <a:rPr lang="ja-JP" altLang="en-US" sz="1800" dirty="0" smtClean="0"/>
                  <a:t>！</a:t>
                </a:r>
                <a:endParaRPr lang="en-US" altLang="ja-JP" sz="1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  <a:blipFill rotWithShape="0">
                <a:blip r:embed="rId2"/>
                <a:stretch>
                  <a:fillRect l="-1217" t="-254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確率質量関数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lang="en-US" altLang="ja-JP" dirty="0" smtClean="0"/>
              <a:t>(5/13)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39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(6/13)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例</a:t>
                </a:r>
                <a:r>
                  <a:rPr kumimoji="1" lang="en-US" altLang="ja-JP" dirty="0" smtClean="0"/>
                  <a:t>:</a:t>
                </a:r>
                <a:r>
                  <a:rPr lang="ja-JP" altLang="en-US" dirty="0"/>
                  <a:t>コイン</a:t>
                </a:r>
                <a:r>
                  <a:rPr lang="ja-JP" altLang="en-US" dirty="0" smtClean="0"/>
                  <a:t>を</a:t>
                </a:r>
                <a:r>
                  <a:rPr lang="en-US" altLang="ja-JP" dirty="0" smtClean="0"/>
                  <a:t>3</a:t>
                </a:r>
                <a:r>
                  <a:rPr lang="ja-JP" altLang="en-US" dirty="0" smtClean="0"/>
                  <a:t>回投げる例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再掲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において、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en-US" altLang="ja-JP" dirty="0" smtClean="0">
                    <a:solidFill>
                      <a:schemeClr val="accent5"/>
                    </a:solidFill>
                  </a:rPr>
                  <a:t>[</a:t>
                </a:r>
                <a:r>
                  <a:rPr lang="ja-JP" altLang="en-US" dirty="0" smtClean="0">
                    <a:solidFill>
                      <a:schemeClr val="accent5"/>
                    </a:solidFill>
                  </a:rPr>
                  <a:t>表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の出る回数が１回 </a:t>
                </a:r>
                <a:r>
                  <a:rPr lang="en-US" altLang="ja-JP" dirty="0">
                    <a:solidFill>
                      <a:schemeClr val="accent5"/>
                    </a:solidFill>
                  </a:rPr>
                  <a:t>or 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２回 のときの</a:t>
                </a:r>
                <a:r>
                  <a:rPr lang="ja-JP" altLang="en-US" dirty="0" smtClean="0">
                    <a:solidFill>
                      <a:schemeClr val="accent5"/>
                    </a:solidFill>
                  </a:rPr>
                  <a:t>確率</a:t>
                </a:r>
                <a:r>
                  <a:rPr lang="en-US" altLang="ja-JP" dirty="0" smtClean="0">
                    <a:solidFill>
                      <a:schemeClr val="accent5"/>
                    </a:solidFill>
                  </a:rPr>
                  <a:t>]</a:t>
                </a:r>
                <a:endParaRPr lang="en-US" altLang="ja-JP" i="1" dirty="0" smtClean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 または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 かつ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ja-JP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角丸四角形 3"/>
          <p:cNvSpPr/>
          <p:nvPr/>
        </p:nvSpPr>
        <p:spPr>
          <a:xfrm>
            <a:off x="838200" y="4384690"/>
            <a:ext cx="10773103" cy="23332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Point:</a:t>
            </a:r>
            <a:r>
              <a:rPr kumimoji="1" lang="ja-JP" altLang="en-US" sz="2800" dirty="0" smtClean="0"/>
              <a:t>この関数は、それぞれの結果一つ一つに対してその確率を返す</a:t>
            </a:r>
            <a:endParaRPr kumimoji="1" lang="en-US" altLang="ja-JP" sz="2800" dirty="0" smtClean="0"/>
          </a:p>
          <a:p>
            <a:pPr algn="ctr"/>
            <a:r>
              <a:rPr lang="en-US" altLang="ja-JP" sz="2800" dirty="0" smtClean="0"/>
              <a:t>…</a:t>
            </a:r>
            <a:r>
              <a:rPr lang="ja-JP" altLang="en-US" sz="2800" u="sng" dirty="0" smtClean="0"/>
              <a:t>どん</a:t>
            </a:r>
            <a:r>
              <a:rPr lang="ja-JP" altLang="en-US" sz="2800" u="sng" dirty="0"/>
              <a:t>な</a:t>
            </a:r>
            <a:r>
              <a:rPr lang="ja-JP" altLang="en-US" sz="2800" u="sng" dirty="0" smtClean="0"/>
              <a:t>イベントの確率も、この関数を用いて表せる</a:t>
            </a:r>
            <a:r>
              <a:rPr lang="ja-JP" altLang="en-US" sz="2800" dirty="0" smtClean="0"/>
              <a:t>！！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730524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(7/13)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ja-JP" altLang="en-US" u="sng" dirty="0">
                    <a:solidFill>
                      <a:prstClr val="black"/>
                    </a:solidFill>
                  </a:rPr>
                  <a:t>確率質量関数の性質</a:t>
                </a:r>
                <a:r>
                  <a:rPr lang="en-US" altLang="ja-JP" u="sng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u="sng" dirty="0">
                    <a:solidFill>
                      <a:prstClr val="black"/>
                    </a:solidFill>
                  </a:rPr>
                  <a:t>概略</a:t>
                </a:r>
                <a:r>
                  <a:rPr lang="en-US" altLang="ja-JP" u="sng" dirty="0">
                    <a:solidFill>
                      <a:prstClr val="black"/>
                    </a:solidFill>
                  </a:rPr>
                  <a:t>)</a:t>
                </a:r>
              </a:p>
              <a:p>
                <a:pPr lvl="0"/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ja-JP" altLang="en-US" dirty="0">
                    <a:solidFill>
                      <a:prstClr val="black"/>
                    </a:solidFill>
                  </a:rPr>
                  <a:t>になりうるとき、</a:t>
                </a:r>
                <a14:m>
                  <m:oMath xmlns:m="http://schemas.openxmlformats.org/officeDocument/2006/math">
                    <m:r>
                      <a:rPr lang="en-US" altLang="ja-JP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1,2,…)</a:t>
                </a:r>
              </a:p>
              <a:p>
                <a:pPr lvl="0"/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が𝑥になりえないとき、</a:t>
                </a:r>
                <a14:m>
                  <m:oMath xmlns:m="http://schemas.openxmlformats.org/officeDocument/2006/math">
                    <m:r>
                      <a:rPr lang="en-US" altLang="ja-JP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>
                    <a:solidFill>
                      <a:prstClr val="black"/>
                    </a:solidFill>
                  </a:rPr>
                  <a:t>のいずれか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ja-JP" altLang="en-US" dirty="0">
                    <a:solidFill>
                      <a:prstClr val="black"/>
                    </a:solidFill>
                  </a:rPr>
                  <a:t>になりうるとき、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ja-JP" altLang="en-US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ja-JP" altLang="en-US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ja-JP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pPr lvl="0"/>
                <a:endParaRPr lang="en-US" altLang="ja-JP" dirty="0">
                  <a:solidFill>
                    <a:prstClr val="black"/>
                  </a:solidFill>
                </a:endParaRPr>
              </a:p>
              <a:p>
                <a:pPr lvl="0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/>
          <p:cNvSpPr/>
          <p:nvPr/>
        </p:nvSpPr>
        <p:spPr>
          <a:xfrm>
            <a:off x="1114096" y="4483100"/>
            <a:ext cx="9963807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u="sng" dirty="0" smtClean="0"/>
              <a:t>この関数を用いて、期待値を定義しなおす</a:t>
            </a:r>
            <a:r>
              <a:rPr kumimoji="1" lang="ja-JP" altLang="en-US" sz="4000" dirty="0" smtClean="0"/>
              <a:t>！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6476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825625"/>
            <a:ext cx="10515600" cy="2731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(2/10)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kumimoji="1" lang="ja-JP" altLang="en-US" sz="4000" u="sng" dirty="0"/>
                  <a:t>例</a:t>
                </a:r>
                <a:r>
                  <a:rPr kumimoji="1" lang="ja-JP" altLang="en-US" sz="4000" dirty="0"/>
                  <a:t>：</a:t>
                </a:r>
                <a:endParaRPr kumimoji="1" lang="en-US" altLang="ja-JP" sz="4000" dirty="0"/>
              </a:p>
              <a:p>
                <a:r>
                  <a:rPr lang="ja-JP" altLang="en-US" sz="4000" dirty="0"/>
                  <a:t>表も裏も同じ確率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ja-JP" altLang="en-US" sz="4000" dirty="0"/>
                  <a:t>で出るコインを３回投げ、表の出た回数をチェック</a:t>
                </a:r>
                <a:endParaRPr lang="en-US" altLang="ja-JP" sz="4000" dirty="0"/>
              </a:p>
              <a:p>
                <a:pPr marL="0" indent="0" algn="ctr">
                  <a:buNone/>
                </a:pPr>
                <a:endParaRPr lang="en-US" altLang="ja-JP" sz="3600" dirty="0"/>
              </a:p>
              <a:p>
                <a:pPr marL="0" indent="0" algn="ctr">
                  <a:buNone/>
                </a:pPr>
                <a:endParaRPr lang="en-US" altLang="ja-JP" sz="3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  <a:blipFill rotWithShape="0">
                <a:blip r:embed="rId2"/>
                <a:stretch>
                  <a:fillRect l="-1855" t="-3753" r="-4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48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515600" cy="4810307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ja-JP" altLang="en-US" dirty="0" smtClean="0">
                    <a:solidFill>
                      <a:prstClr val="black"/>
                    </a:solidFill>
                  </a:rPr>
                  <a:t>確認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: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期待値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は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ja-JP" alt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ja-JP" alt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（起きうる）イベント</m:t>
                          </m:r>
                        </m:sub>
                        <m:sup/>
                        <m:e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に対応する値</m:t>
                          </m:r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3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3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  <m:r>
                            <a:rPr lang="en-US" altLang="ja-JP" sz="3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515600" cy="4810307"/>
              </a:xfrm>
              <a:blipFill rotWithShape="0">
                <a:blip r:embed="rId2"/>
                <a:stretch>
                  <a:fillRect l="-1043" t="-2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(8/13)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838201" y="3720605"/>
          <a:ext cx="10515599" cy="2915325"/>
        </p:xfrm>
        <a:graphic>
          <a:graphicData uri="http://schemas.openxmlformats.org/drawingml/2006/table">
            <a:tbl>
              <a:tblPr firstCol="1" bandCol="1">
                <a:tableStyleId>{7DF18680-E054-41AD-8BC1-D1AEF772440D}</a:tableStyleId>
              </a:tblPr>
              <a:tblGrid>
                <a:gridCol w="1329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92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341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312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91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20393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賭けの結果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今日の降水量の予測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1644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FF0000"/>
                          </a:solidFill>
                        </a:rPr>
                        <a:t>数値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FF0000"/>
                          </a:solidFill>
                        </a:rPr>
                        <a:t>結果の報酬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FF0000"/>
                          </a:solidFill>
                        </a:rPr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rgbClr val="FF0000"/>
                          </a:solidFill>
                        </a:rPr>
                        <a:t>降水量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1644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降水量がそう</a:t>
                      </a:r>
                      <a:r>
                        <a:rPr kumimoji="1" lang="ja-JP" altLang="en-US" sz="2400" dirty="0"/>
                        <a:t>なる確率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1644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儲けの平均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降水量の</a:t>
                      </a:r>
                      <a:r>
                        <a:rPr kumimoji="1" lang="ja-JP" altLang="en-US" sz="2400" dirty="0"/>
                        <a:t>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314717" y="3720605"/>
            <a:ext cx="52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202919" y="3197385"/>
            <a:ext cx="1150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となる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95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28751" y="1825623"/>
                <a:ext cx="11934497" cy="4810307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ja-JP" altLang="en-US" dirty="0" smtClean="0">
                    <a:solidFill>
                      <a:prstClr val="black"/>
                    </a:solidFill>
                  </a:rPr>
                  <a:t>期待値は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ja-JP" alt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ja-JP" alt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（起きうる）イベント</m:t>
                          </m:r>
                        </m:sub>
                        <m:sup/>
                        <m:e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に対応する値</m:t>
                          </m:r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3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3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に対応する値が出る確率</m:t>
                          </m:r>
                          <m:r>
                            <a:rPr lang="en-US" altLang="ja-JP" sz="3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751" y="1825623"/>
                <a:ext cx="11934497" cy="4810307"/>
              </a:xfrm>
              <a:blipFill rotWithShape="0">
                <a:blip r:embed="rId2"/>
                <a:stretch>
                  <a:fillRect l="-919" t="-2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(9/13)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838201" y="3720605"/>
          <a:ext cx="10515599" cy="2915325"/>
        </p:xfrm>
        <a:graphic>
          <a:graphicData uri="http://schemas.openxmlformats.org/drawingml/2006/table">
            <a:tbl>
              <a:tblPr firstCol="1" bandCol="1">
                <a:tableStyleId>{7DF18680-E054-41AD-8BC1-D1AEF772440D}</a:tableStyleId>
              </a:tblPr>
              <a:tblGrid>
                <a:gridCol w="1329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92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341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312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91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20393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賭けの結果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今日の降水量の予測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1644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FF0000"/>
                          </a:solidFill>
                        </a:rPr>
                        <a:t>数値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FF0000"/>
                          </a:solidFill>
                        </a:rPr>
                        <a:t>結果の報酬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FF0000"/>
                          </a:solidFill>
                        </a:rPr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rgbClr val="FF0000"/>
                          </a:solidFill>
                        </a:rPr>
                        <a:t>降水量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1644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降水量がそう</a:t>
                      </a:r>
                      <a:r>
                        <a:rPr kumimoji="1" lang="ja-JP" altLang="en-US" sz="2400" dirty="0"/>
                        <a:t>なる確率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1644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儲けの平均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降水量の</a:t>
                      </a:r>
                      <a:r>
                        <a:rPr kumimoji="1" lang="ja-JP" altLang="en-US" sz="2400" dirty="0"/>
                        <a:t>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314717" y="3720605"/>
            <a:ext cx="52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202919" y="3197385"/>
            <a:ext cx="1150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となる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351865" y="4208866"/>
            <a:ext cx="11488269" cy="2427064"/>
          </a:xfrm>
          <a:prstGeom prst="wedgeRoundRectCallout">
            <a:avLst>
              <a:gd name="adj1" fmla="val 29630"/>
              <a:gd name="adj2" fmla="val -9567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600" dirty="0">
                <a:solidFill>
                  <a:prstClr val="black"/>
                </a:solidFill>
              </a:rPr>
              <a:t>Check!:</a:t>
            </a:r>
            <a:r>
              <a:rPr lang="ja-JP" altLang="en-US" sz="3600" u="sng" dirty="0">
                <a:solidFill>
                  <a:prstClr val="black"/>
                </a:solidFill>
                <a:latin typeface="Cambria Math" panose="02040503050406030204" pitchFamily="18" charset="0"/>
              </a:rPr>
              <a:t>𝑎の起きる確率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と、</a:t>
            </a:r>
            <a:endParaRPr lang="en-US" altLang="ja-JP" sz="3600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pPr lvl="0" algn="ctr"/>
            <a:r>
              <a:rPr lang="ja-JP" altLang="en-US" sz="3600" u="sng" dirty="0">
                <a:solidFill>
                  <a:prstClr val="black"/>
                </a:solidFill>
                <a:latin typeface="Cambria Math" panose="02040503050406030204" pitchFamily="18" charset="0"/>
              </a:rPr>
              <a:t>𝑎に対応する確率変数が出る確率</a:t>
            </a:r>
            <a:r>
              <a:rPr lang="ja-JP" altLang="en-US" sz="3600" dirty="0">
                <a:solidFill>
                  <a:prstClr val="black"/>
                </a:solidFill>
              </a:rPr>
              <a:t>は</a:t>
            </a:r>
            <a:r>
              <a:rPr lang="ja-JP" altLang="en-US" sz="3600" u="sng" dirty="0">
                <a:solidFill>
                  <a:prstClr val="black"/>
                </a:solidFill>
              </a:rPr>
              <a:t>同じ</a:t>
            </a:r>
            <a:r>
              <a:rPr lang="ja-JP" altLang="en-US" sz="3600" dirty="0">
                <a:solidFill>
                  <a:prstClr val="black"/>
                </a:solidFill>
              </a:rPr>
              <a:t>！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0" algn="ctr"/>
            <a:r>
              <a:rPr lang="en-US" altLang="ja-JP" sz="3600" dirty="0">
                <a:solidFill>
                  <a:prstClr val="black"/>
                </a:solidFill>
                <a:latin typeface="Cambria Math" panose="02040503050406030204" pitchFamily="18" charset="0"/>
              </a:rPr>
              <a:t>(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  <a:latin typeface="Cambria Math" panose="02040503050406030204" pitchFamily="18" charset="0"/>
              </a:rPr>
              <a:t>:</a:t>
            </a:r>
            <a:r>
              <a:rPr lang="ja-JP" altLang="en-US" sz="3600" dirty="0">
                <a:solidFill>
                  <a:srgbClr val="4472C4"/>
                </a:solidFill>
                <a:latin typeface="Cambria Math" panose="02040503050406030204" pitchFamily="18" charset="0"/>
              </a:rPr>
              <a:t>コインの表裏がどうなるかの確率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と、</a:t>
            </a:r>
            <a:endParaRPr lang="en-US" altLang="ja-JP" sz="3600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pPr lvl="0" algn="ctr"/>
            <a:r>
              <a:rPr lang="ja-JP" altLang="en-US" sz="3600" dirty="0">
                <a:solidFill>
                  <a:srgbClr val="FF0000"/>
                </a:solidFill>
                <a:latin typeface="Cambria Math" panose="02040503050406030204" pitchFamily="18" charset="0"/>
              </a:rPr>
              <a:t>それに対応する結果が出る確率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は</a:t>
            </a:r>
            <a:r>
              <a:rPr lang="ja-JP" altLang="en-US" sz="3600" u="sng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同じ</a:t>
            </a:r>
            <a:r>
              <a:rPr lang="en-US" altLang="ja-JP" sz="3600" u="sng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)</a:t>
            </a:r>
            <a:endParaRPr lang="en-US" altLang="ja-JP" sz="3600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 rot="5400000">
                <a:off x="9049407" y="1859965"/>
                <a:ext cx="119817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4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049407" y="1859965"/>
                <a:ext cx="1198179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8421412" y="1282299"/>
                <a:ext cx="24541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440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440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412" y="1282299"/>
                <a:ext cx="2454167" cy="7694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90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28751" y="1825623"/>
                <a:ext cx="11934497" cy="4810307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ja-JP" altLang="en-US" dirty="0" smtClean="0">
                    <a:solidFill>
                      <a:prstClr val="black"/>
                    </a:solidFill>
                  </a:rPr>
                  <a:t>期待値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は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ja-JP" alt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3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ja-JP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ja-JP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/>
                        <m:e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に対応する値</m:t>
                          </m:r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751" y="1825623"/>
                <a:ext cx="11934497" cy="4810307"/>
              </a:xfrm>
              <a:blipFill rotWithShape="0">
                <a:blip r:embed="rId2"/>
                <a:stretch>
                  <a:fillRect l="-919" t="-2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10/13)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838201" y="3720605"/>
          <a:ext cx="10515599" cy="2915325"/>
        </p:xfrm>
        <a:graphic>
          <a:graphicData uri="http://schemas.openxmlformats.org/drawingml/2006/table">
            <a:tbl>
              <a:tblPr firstCol="1" bandCol="1">
                <a:tableStyleId>{7DF18680-E054-41AD-8BC1-D1AEF772440D}</a:tableStyleId>
              </a:tblPr>
              <a:tblGrid>
                <a:gridCol w="1329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92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341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312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91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20393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賭けの結果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今日の降水量の予測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1644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FF0000"/>
                          </a:solidFill>
                        </a:rPr>
                        <a:t>数値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FF0000"/>
                          </a:solidFill>
                        </a:rPr>
                        <a:t>結果の報酬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FF0000"/>
                          </a:solidFill>
                        </a:rPr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rgbClr val="FF0000"/>
                          </a:solidFill>
                        </a:rPr>
                        <a:t>降水量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1644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降水量がそう</a:t>
                      </a:r>
                      <a:r>
                        <a:rPr kumimoji="1" lang="ja-JP" altLang="en-US" sz="2400" dirty="0"/>
                        <a:t>なる確率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1644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儲けの平均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降水量の</a:t>
                      </a:r>
                      <a:r>
                        <a:rPr kumimoji="1" lang="ja-JP" altLang="en-US" sz="2400" dirty="0"/>
                        <a:t>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314717" y="3720605"/>
            <a:ext cx="52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202919" y="3197385"/>
            <a:ext cx="1150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となる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角丸四角形吹き出し 8"/>
              <p:cNvSpPr/>
              <p:nvPr/>
            </p:nvSpPr>
            <p:spPr>
              <a:xfrm>
                <a:off x="838200" y="4243825"/>
                <a:ext cx="10686393" cy="2392105"/>
              </a:xfrm>
              <a:prstGeom prst="wedgeRoundRectCallout">
                <a:avLst>
                  <a:gd name="adj1" fmla="val -22562"/>
                  <a:gd name="adj2" fmla="val -79706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/>
                  <a:t>Check!:</a:t>
                </a:r>
                <a:r>
                  <a:rPr kumimoji="1" lang="ja-JP" altLang="en-US" sz="2800" u="sng" dirty="0">
                    <a:latin typeface="Cambria Math" panose="02040503050406030204" pitchFamily="18" charset="0"/>
                  </a:rPr>
                  <a:t>𝑎が起きうるイベント</a:t>
                </a:r>
                <a:r>
                  <a:rPr kumimoji="1" lang="ja-JP" altLang="en-US" sz="2800" dirty="0">
                    <a:latin typeface="Cambria Math" panose="02040503050406030204" pitchFamily="18" charset="0"/>
                  </a:rPr>
                  <a:t>なら、</a:t>
                </a:r>
                <a:endParaRPr kumimoji="1" lang="en-US" altLang="ja-JP" sz="2800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ja-JP" altLang="ja-JP" sz="2800" u="sng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𝑎</a:t>
                </a:r>
                <a:r>
                  <a:rPr lang="ja-JP" altLang="en-US" sz="2800" u="sng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に対応する確率変数が実験の結果として出る確率は</a:t>
                </a:r>
                <a:r>
                  <a:rPr lang="ja-JP" altLang="en-US" sz="2800" u="sng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０より大きい</a:t>
                </a:r>
                <a:r>
                  <a:rPr lang="ja-JP" altLang="en-US" sz="2800" dirty="0" smtClean="0">
                    <a:latin typeface="Cambria Math" panose="02040503050406030204" pitchFamily="18" charset="0"/>
                  </a:rPr>
                  <a:t>！</a:t>
                </a:r>
                <a:endParaRPr lang="en-US" altLang="ja-JP" sz="2800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ja-JP" sz="2800" dirty="0"/>
                  <a:t>(</a:t>
                </a:r>
                <a:r>
                  <a:rPr lang="ja-JP" altLang="en-US" sz="2800" dirty="0"/>
                  <a:t>例</a:t>
                </a:r>
                <a:r>
                  <a:rPr lang="en-US" altLang="ja-JP" sz="2800" dirty="0"/>
                  <a:t>:</a:t>
                </a:r>
                <a:r>
                  <a:rPr lang="ja-JP" altLang="en-US" sz="2800" dirty="0"/>
                  <a:t>コインが２回表、１回裏になることはあり得るので、</a:t>
                </a:r>
                <a:endParaRPr lang="en-US" altLang="ja-JP" sz="2800" dirty="0"/>
              </a:p>
              <a:p>
                <a:pPr algn="ctr"/>
                <a:r>
                  <a:rPr lang="ja-JP" altLang="en-US" sz="2800" dirty="0"/>
                  <a:t>実験の結果が２になる確率は０以上</a:t>
                </a:r>
                <a:r>
                  <a:rPr lang="en-US" altLang="ja-JP" sz="2800" dirty="0" smtClean="0"/>
                  <a:t>)</a:t>
                </a:r>
              </a:p>
              <a:p>
                <a:pPr algn="ctr"/>
                <a:r>
                  <a:rPr lang="ja-JP" altLang="en-US" sz="2800" dirty="0" smtClean="0"/>
                  <a:t>→</a:t>
                </a:r>
                <a14:m>
                  <m:oMath xmlns:m="http://schemas.openxmlformats.org/officeDocument/2006/math">
                    <m:r>
                      <a:rPr lang="en-US" altLang="ja-JP" sz="4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4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4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4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endParaRPr kumimoji="1" lang="ja-JP" alt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角丸四角形吹き出し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43825"/>
                <a:ext cx="10686393" cy="2392105"/>
              </a:xfrm>
              <a:prstGeom prst="wedgeRoundRectCallout">
                <a:avLst>
                  <a:gd name="adj1" fmla="val -22562"/>
                  <a:gd name="adj2" fmla="val -79706"/>
                  <a:gd name="adj3" fmla="val 16667"/>
                </a:avLst>
              </a:prstGeom>
              <a:blipFill rotWithShape="0">
                <a:blip r:embed="rId3"/>
                <a:stretch>
                  <a:fillRect b="-42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44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821640"/>
            <a:ext cx="10515600" cy="19071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/>
                  <a:t>期待値の定義</a:t>
                </a:r>
                <a:r>
                  <a:rPr kumimoji="1" lang="en-US" altLang="ja-JP" sz="2000" u="sng" dirty="0"/>
                  <a:t>(※</a:t>
                </a:r>
                <a:r>
                  <a:rPr kumimoji="1" lang="ja-JP" altLang="en-US" sz="2000" u="sng" dirty="0"/>
                  <a:t>離散確率変数の場合</a:t>
                </a:r>
                <a:r>
                  <a:rPr lang="en-US" altLang="ja-JP" sz="2000" dirty="0">
                    <a:sym typeface="Wingdings" panose="05000000000000000000" pitchFamily="2" charset="2"/>
                  </a:rPr>
                  <a:t>)</a:t>
                </a:r>
                <a:r>
                  <a:rPr lang="en-US" altLang="ja-JP" dirty="0">
                    <a:sym typeface="Wingdings" panose="05000000000000000000" pitchFamily="2" charset="2"/>
                  </a:rPr>
                  <a:t>: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</a:t>
                </a:r>
                <a:r>
                  <a:rPr lang="ja-JP" altLang="en-US" u="sng" dirty="0"/>
                  <a:t>確率変数 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𝑋 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に対し、その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期待値</a:t>
                </a:r>
                <a:r>
                  <a:rPr lang="en-US" altLang="ja-JP" u="sng" dirty="0">
                    <a:latin typeface="Cambria Math" panose="02040503050406030204" pitchFamily="18" charset="0"/>
                  </a:rPr>
                  <a:t>(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𝐸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u="sng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ja-JP" u="sng" dirty="0"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は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)&gt;0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sz="5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sz="5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5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sz="5400" dirty="0"/>
              </a:p>
              <a:p>
                <a:pPr marL="0" indent="0" algn="r">
                  <a:buNone/>
                </a:pPr>
                <a:r>
                  <a:rPr lang="ja-JP" altLang="en-US" dirty="0"/>
                  <a:t>で定義される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ja-JP" altLang="en-US" dirty="0"/>
                  <a:t>例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先のコインの実験の場合、その期待値は</a:t>
                </a:r>
                <a:r>
                  <a:rPr lang="en-US" altLang="ja-JP" u="sng" dirty="0"/>
                  <a:t>1.5</a:t>
                </a:r>
                <a:r>
                  <a:rPr lang="en-US" altLang="ja-JP" dirty="0"/>
                  <a:t>!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=1.5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043" t="-254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(11/13)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7329714" y="1514625"/>
            <a:ext cx="4586515" cy="1239547"/>
          </a:xfrm>
          <a:prstGeom prst="wedgeRoundRectCallout">
            <a:avLst>
              <a:gd name="adj1" fmla="val -37312"/>
              <a:gd name="adj2" fmla="val 76967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prstClr val="black"/>
                </a:solidFill>
              </a:rPr>
              <a:t>出うる値</a:t>
            </a:r>
            <a:r>
              <a:rPr lang="ja-JP" altLang="en-US" sz="2800" dirty="0">
                <a:solidFill>
                  <a:prstClr val="black"/>
                </a:solidFill>
              </a:rPr>
              <a:t>を</a:t>
            </a:r>
            <a:r>
              <a:rPr lang="ja-JP" altLang="en-US" sz="2800" u="sng" dirty="0">
                <a:solidFill>
                  <a:prstClr val="black"/>
                </a:solidFill>
              </a:rPr>
              <a:t>それが出る確率</a:t>
            </a:r>
            <a:r>
              <a:rPr lang="ja-JP" altLang="en-US" sz="2800" dirty="0">
                <a:solidFill>
                  <a:prstClr val="black"/>
                </a:solidFill>
              </a:rPr>
              <a:t>で掛けたものの</a:t>
            </a:r>
            <a:r>
              <a:rPr lang="ja-JP" altLang="en-US" sz="2800" u="sng" dirty="0">
                <a:solidFill>
                  <a:prstClr val="black"/>
                </a:solidFill>
              </a:rPr>
              <a:t>合計</a:t>
            </a:r>
            <a:r>
              <a:rPr lang="ja-JP" altLang="en-US" sz="2800" dirty="0">
                <a:solidFill>
                  <a:prstClr val="black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2360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821640"/>
            <a:ext cx="10515600" cy="19071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/>
                  <a:t>期待値の定義</a:t>
                </a:r>
                <a:r>
                  <a:rPr kumimoji="1" lang="en-US" altLang="ja-JP" sz="2000" u="sng" dirty="0"/>
                  <a:t>(※</a:t>
                </a:r>
                <a:r>
                  <a:rPr kumimoji="1" lang="ja-JP" altLang="en-US" sz="2000" u="sng" dirty="0"/>
                  <a:t>離散確率変数の場合</a:t>
                </a:r>
                <a:r>
                  <a:rPr lang="en-US" altLang="ja-JP" sz="2000" dirty="0">
                    <a:sym typeface="Wingdings" panose="05000000000000000000" pitchFamily="2" charset="2"/>
                  </a:rPr>
                  <a:t>)</a:t>
                </a:r>
                <a:r>
                  <a:rPr lang="en-US" altLang="ja-JP" dirty="0">
                    <a:sym typeface="Wingdings" panose="05000000000000000000" pitchFamily="2" charset="2"/>
                  </a:rPr>
                  <a:t>: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</a:t>
                </a:r>
                <a:r>
                  <a:rPr lang="ja-JP" altLang="en-US" u="sng" dirty="0"/>
                  <a:t>確率変数 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𝑋 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に対し、その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期待値</a:t>
                </a:r>
                <a:r>
                  <a:rPr lang="en-US" altLang="ja-JP" u="sng" dirty="0">
                    <a:latin typeface="Cambria Math" panose="02040503050406030204" pitchFamily="18" charset="0"/>
                  </a:rPr>
                  <a:t>(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𝐸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u="sng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ja-JP" u="sng" dirty="0"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は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)&gt;0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sz="5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sz="5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5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sz="5400" dirty="0"/>
              </a:p>
              <a:p>
                <a:pPr marL="0" indent="0" algn="r">
                  <a:buNone/>
                </a:pPr>
                <a:r>
                  <a:rPr lang="ja-JP" altLang="en-US" dirty="0"/>
                  <a:t>で定義される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ja-JP" altLang="en-US" dirty="0"/>
                  <a:t>例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先のコインの実験の場合、その期待値は</a:t>
                </a:r>
                <a:r>
                  <a:rPr lang="en-US" altLang="ja-JP" u="sng" dirty="0"/>
                  <a:t>1.5</a:t>
                </a:r>
                <a:r>
                  <a:rPr lang="en-US" altLang="ja-JP" dirty="0"/>
                  <a:t>!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=1.5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043" t="-254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(12/13)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7329714" y="1514625"/>
            <a:ext cx="4586515" cy="1239547"/>
          </a:xfrm>
          <a:prstGeom prst="wedgeRoundRectCallout">
            <a:avLst>
              <a:gd name="adj1" fmla="val -37312"/>
              <a:gd name="adj2" fmla="val 76967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prstClr val="black"/>
                </a:solidFill>
              </a:rPr>
              <a:t>出うる値</a:t>
            </a:r>
            <a:r>
              <a:rPr lang="ja-JP" altLang="en-US" sz="2800" dirty="0">
                <a:solidFill>
                  <a:prstClr val="black"/>
                </a:solidFill>
              </a:rPr>
              <a:t>を</a:t>
            </a:r>
            <a:r>
              <a:rPr lang="ja-JP" altLang="en-US" sz="2800" u="sng" dirty="0">
                <a:solidFill>
                  <a:prstClr val="black"/>
                </a:solidFill>
              </a:rPr>
              <a:t>それが出る確率</a:t>
            </a:r>
            <a:r>
              <a:rPr lang="ja-JP" altLang="en-US" sz="2800" dirty="0">
                <a:solidFill>
                  <a:prstClr val="black"/>
                </a:solidFill>
              </a:rPr>
              <a:t>で掛けたものの</a:t>
            </a:r>
            <a:r>
              <a:rPr lang="ja-JP" altLang="en-US" sz="2800" u="sng" dirty="0">
                <a:solidFill>
                  <a:prstClr val="black"/>
                </a:solidFill>
              </a:rPr>
              <a:t>合計</a:t>
            </a:r>
            <a:r>
              <a:rPr lang="ja-JP" altLang="en-US" sz="2800" dirty="0">
                <a:solidFill>
                  <a:prstClr val="black"/>
                </a:solidFill>
              </a:rPr>
              <a:t>！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838200" y="4863690"/>
            <a:ext cx="10515600" cy="18208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Point:</a:t>
            </a:r>
            <a:r>
              <a:rPr lang="ja-JP" altLang="en-US" sz="3200" dirty="0" smtClean="0"/>
              <a:t>この値は、</a:t>
            </a:r>
            <a:r>
              <a:rPr kumimoji="1" lang="ja-JP" altLang="en-US" sz="3200" dirty="0" smtClean="0"/>
              <a:t>実験を繰り返していったときの</a:t>
            </a:r>
            <a:endParaRPr kumimoji="1" lang="en-US" altLang="ja-JP" sz="3200" dirty="0" smtClean="0"/>
          </a:p>
          <a:p>
            <a:pPr algn="ctr"/>
            <a:r>
              <a:rPr kumimoji="1" lang="en-US" altLang="ja-JP" sz="3200" dirty="0" smtClean="0"/>
              <a:t>“</a:t>
            </a:r>
            <a:r>
              <a:rPr kumimoji="1" lang="ja-JP" altLang="en-US" sz="3200" u="sng" dirty="0" smtClean="0"/>
              <a:t>確率変数の平均</a:t>
            </a:r>
            <a:r>
              <a:rPr kumimoji="1" lang="en-US" altLang="ja-JP" sz="3200" dirty="0" smtClean="0"/>
              <a:t>”</a:t>
            </a:r>
            <a:r>
              <a:rPr lang="ja-JP" altLang="en-US" sz="3200" dirty="0" smtClean="0"/>
              <a:t>を意味する！</a:t>
            </a:r>
            <a:endParaRPr lang="en-US" altLang="ja-JP" sz="3200" dirty="0" smtClean="0"/>
          </a:p>
          <a:p>
            <a:pPr algn="ctr"/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例</a:t>
            </a:r>
            <a:r>
              <a:rPr kumimoji="1" lang="en-US" altLang="ja-JP" sz="2400" dirty="0" smtClean="0"/>
              <a:t>:</a:t>
            </a:r>
            <a:r>
              <a:rPr kumimoji="1" lang="ja-JP" altLang="en-US" sz="2400" dirty="0" smtClean="0"/>
              <a:t>コインが表を出した回数の平均、今日の降水量の平均など</a:t>
            </a:r>
            <a:r>
              <a:rPr kumimoji="1" lang="en-US" altLang="ja-JP" sz="2400" dirty="0" smtClean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426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52" y="2286571"/>
            <a:ext cx="6095238" cy="45714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13/13)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実際にコインの例で</a:t>
            </a:r>
            <a:r>
              <a:rPr lang="ja-JP" altLang="en-US" dirty="0"/>
              <a:t>結果の平均を求めてみると</a:t>
            </a:r>
            <a:r>
              <a:rPr lang="en-US" altLang="ja-JP" dirty="0"/>
              <a:t>…</a:t>
            </a:r>
            <a:r>
              <a:rPr lang="ja-JP" altLang="en-US" dirty="0"/>
              <a:t>？</a:t>
            </a:r>
            <a:endParaRPr kumimoji="1" lang="ja-JP" altLang="en-US" dirty="0"/>
          </a:p>
        </p:txBody>
      </p:sp>
      <p:sp>
        <p:nvSpPr>
          <p:cNvPr id="4" name="左矢印吹き出し 3"/>
          <p:cNvSpPr/>
          <p:nvPr/>
        </p:nvSpPr>
        <p:spPr>
          <a:xfrm>
            <a:off x="8101148" y="2961323"/>
            <a:ext cx="3892732" cy="3094129"/>
          </a:xfrm>
          <a:prstGeom prst="leftArrowCallout">
            <a:avLst>
              <a:gd name="adj1" fmla="val 12513"/>
              <a:gd name="adj2" fmla="val 17508"/>
              <a:gd name="adj3" fmla="val 15427"/>
              <a:gd name="adj4" fmla="val 8012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u="sng" dirty="0">
                <a:solidFill>
                  <a:prstClr val="black"/>
                </a:solidFill>
              </a:rPr>
              <a:t>結果が</a:t>
            </a:r>
            <a:r>
              <a:rPr lang="en-US" altLang="ja-JP" sz="4000" u="sng" dirty="0">
                <a:solidFill>
                  <a:prstClr val="black"/>
                </a:solidFill>
              </a:rPr>
              <a:t>1.5</a:t>
            </a:r>
            <a:r>
              <a:rPr lang="ja-JP" altLang="en-US" sz="4000" u="sng">
                <a:solidFill>
                  <a:prstClr val="black"/>
                </a:solidFill>
              </a:rPr>
              <a:t>に近付く</a:t>
            </a:r>
            <a:r>
              <a:rPr lang="en-US" altLang="ja-JP" sz="4000" u="sng">
                <a:solidFill>
                  <a:prstClr val="black"/>
                </a:solidFill>
              </a:rPr>
              <a:t>!!</a:t>
            </a:r>
            <a:endParaRPr lang="ja-JP" altLang="en-US" sz="4000" u="sng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40946" y="2975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42416" y="2591991"/>
            <a:ext cx="72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結果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301790" y="6453243"/>
            <a:ext cx="126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実験回数</a:t>
            </a:r>
          </a:p>
        </p:txBody>
      </p:sp>
    </p:spTree>
    <p:extLst>
      <p:ext uri="{BB962C8B-B14F-4D97-AF65-F5344CB8AC3E}">
        <p14:creationId xmlns:p14="http://schemas.microsoft.com/office/powerpoint/2010/main" val="40288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825625"/>
            <a:ext cx="10515600" cy="3145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確率変数の和の期待値</a:t>
            </a:r>
            <a:r>
              <a:rPr lang="en-US" altLang="ja-JP" dirty="0">
                <a:solidFill>
                  <a:prstClr val="black"/>
                </a:solidFill>
              </a:rPr>
              <a:t>(1/5)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4000" u="sng" dirty="0"/>
                  <a:t>例</a:t>
                </a:r>
                <a:r>
                  <a:rPr kumimoji="1" lang="en-US" altLang="ja-JP" sz="4000" u="sng" dirty="0"/>
                  <a:t>C</a:t>
                </a:r>
                <a:r>
                  <a:rPr kumimoji="1" lang="ja-JP" altLang="en-US" sz="4000" dirty="0"/>
                  <a:t>：</a:t>
                </a:r>
                <a:endParaRPr kumimoji="1" lang="en-US" altLang="ja-JP" sz="4000" dirty="0"/>
              </a:p>
              <a:p>
                <a:r>
                  <a:rPr lang="ja-JP" altLang="en-US" sz="4000" dirty="0"/>
                  <a:t>表が出る確率が</a:t>
                </a:r>
                <a14:m>
                  <m:oMath xmlns:m="http://schemas.openxmlformats.org/officeDocument/2006/math">
                    <m:r>
                      <a:rPr lang="en-US" altLang="ja-JP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ja-JP" altLang="en-US" sz="40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sz="4000" dirty="0"/>
                  <a:t>コインを３回投げ、表の出た回数をチェック</a:t>
                </a:r>
                <a:endParaRPr lang="en-US" altLang="ja-JP" sz="4000" dirty="0"/>
              </a:p>
              <a:p>
                <a:pPr marL="0" indent="0" algn="ctr">
                  <a:buNone/>
                </a:pPr>
                <a:r>
                  <a:rPr lang="en-US" altLang="ja-JP" sz="3600" dirty="0"/>
                  <a:t>(</a:t>
                </a:r>
                <a:r>
                  <a:rPr lang="ja-JP" altLang="en-US" sz="3600" dirty="0"/>
                  <a:t>裏が出る確率は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ja-JP" altLang="en-US" sz="3600" dirty="0"/>
                  <a:t>、</a:t>
                </a:r>
                <a:endParaRPr lang="en-US" altLang="ja-JP" sz="3600" dirty="0"/>
              </a:p>
              <a:p>
                <a:pPr marL="0" indent="0" algn="ctr">
                  <a:buNone/>
                </a:pPr>
                <a:r>
                  <a:rPr lang="ja-JP" altLang="en-US" sz="3600" dirty="0"/>
                  <a:t>結果</a:t>
                </a:r>
                <a:r>
                  <a:rPr lang="en-US" altLang="ja-JP" sz="3600" dirty="0"/>
                  <a:t>(=</a:t>
                </a:r>
                <a:r>
                  <a:rPr lang="ja-JP" altLang="en-US" sz="3600" dirty="0"/>
                  <a:t>確率変数</a:t>
                </a:r>
                <a:r>
                  <a:rPr lang="en-US" altLang="ja-JP" sz="3600" dirty="0"/>
                  <a:t>)</a:t>
                </a:r>
                <a:r>
                  <a:rPr lang="ja-JP" altLang="en-US" sz="3600" dirty="0"/>
                  <a:t>は０</a:t>
                </a:r>
                <a:r>
                  <a:rPr lang="en-US" altLang="ja-JP" sz="3600" dirty="0"/>
                  <a:t>,</a:t>
                </a:r>
                <a:r>
                  <a:rPr lang="ja-JP" altLang="en-US" sz="3600" dirty="0"/>
                  <a:t>１</a:t>
                </a:r>
                <a:r>
                  <a:rPr lang="en-US" altLang="ja-JP" sz="3600" dirty="0"/>
                  <a:t>,</a:t>
                </a:r>
                <a:r>
                  <a:rPr lang="ja-JP" altLang="en-US" sz="3600" dirty="0"/>
                  <a:t>２</a:t>
                </a:r>
                <a:r>
                  <a:rPr lang="en-US" altLang="ja-JP" sz="3600" dirty="0"/>
                  <a:t>,</a:t>
                </a:r>
                <a:r>
                  <a:rPr lang="ja-JP" altLang="en-US" sz="3600" dirty="0"/>
                  <a:t>３のいずれか</a:t>
                </a:r>
                <a:r>
                  <a:rPr lang="en-US" altLang="ja-JP" sz="3600" dirty="0"/>
                  <a:t>)</a:t>
                </a:r>
              </a:p>
              <a:p>
                <a:pPr marL="0" indent="0" algn="ctr">
                  <a:buNone/>
                </a:pPr>
                <a:endParaRPr lang="en-US" altLang="ja-JP" sz="3600" dirty="0"/>
              </a:p>
              <a:p>
                <a:pPr marL="0" indent="0" algn="r">
                  <a:buNone/>
                </a:pPr>
                <a:r>
                  <a:rPr lang="en-US" altLang="ja-JP" sz="3600" u="sng" dirty="0"/>
                  <a:t>…</a:t>
                </a:r>
                <a:r>
                  <a:rPr lang="ja-JP" altLang="en-US" sz="3600" u="sng" dirty="0"/>
                  <a:t>その期待値は？</a:t>
                </a:r>
                <a:endParaRPr lang="en-US" altLang="ja-JP" sz="3600" u="sng" dirty="0"/>
              </a:p>
              <a:p>
                <a:pPr marL="0" indent="0" algn="ctr">
                  <a:buNone/>
                </a:pPr>
                <a:endParaRPr lang="en-US" altLang="ja-JP" sz="3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  <a:blipFill rotWithShape="0">
                <a:blip r:embed="rId2"/>
                <a:stretch>
                  <a:fillRect l="-2087" t="-4116" r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確率変数の和の期待値</a:t>
            </a:r>
            <a:r>
              <a:rPr lang="en-US" altLang="ja-JP" dirty="0"/>
              <a:t>(2/5)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コインを投げる事象はそれぞれ影響しあわないとして、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期待値を求める</a:t>
                </a:r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r>
                  <a:rPr lang="en-US" altLang="ja-JP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6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ja-JP" alt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この</m:t>
                    </m:r>
                    <m:r>
                      <a:rPr lang="ja-JP" altLang="en-US" sz="2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イベントの</m:t>
                    </m:r>
                    <m:r>
                      <a:rPr lang="ja-JP" alt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期待値</m:t>
                    </m:r>
                    <m:r>
                      <a:rPr lang="en-US" altLang="ja-JP" sz="26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ja-JP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  <m:e>
                        <m:d>
                          <m:dPr>
                            <m:ctrlPr>
                              <a:rPr lang="en-US" altLang="ja-JP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sz="26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6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ja-JP" sz="26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=0×</m:t>
                      </m:r>
                      <m:d>
                        <m:dPr>
                          <m:ctrlPr>
                            <a:rPr lang="en-US" altLang="ja-JP" sz="2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d>
                        <m:dPr>
                          <m:ctrlP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6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2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+3×</m:t>
                      </m:r>
                      <m:d>
                        <m:dPr>
                          <m:ctrlPr>
                            <a:rPr lang="en-US" altLang="ja-JP" sz="2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ja-JP" sz="2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260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242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角丸四角形 4"/>
          <p:cNvSpPr/>
          <p:nvPr/>
        </p:nvSpPr>
        <p:spPr>
          <a:xfrm>
            <a:off x="3690871" y="5061397"/>
            <a:ext cx="7662929" cy="15081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/>
              <a:t>計算が煩雑！</a:t>
            </a:r>
            <a:endParaRPr kumimoji="1" lang="en-US" altLang="ja-JP" sz="4400" dirty="0"/>
          </a:p>
          <a:p>
            <a:pPr algn="ctr"/>
            <a:r>
              <a:rPr lang="en-US" altLang="ja-JP" sz="4400" dirty="0"/>
              <a:t>…</a:t>
            </a:r>
            <a:r>
              <a:rPr lang="ja-JP" altLang="en-US" sz="4400" dirty="0"/>
              <a:t>もっと簡単に求める方法は？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518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1" y="2305318"/>
            <a:ext cx="10515600" cy="3606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確率変数の和の期待値</a:t>
            </a:r>
            <a:r>
              <a:rPr lang="en-US" altLang="ja-JP" dirty="0"/>
              <a:t>(3/5)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u="sng" dirty="0"/>
                  <a:t>例</a:t>
                </a:r>
                <a:r>
                  <a:rPr lang="en-US" altLang="ja-JP" u="sng" dirty="0"/>
                  <a:t>D: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r>
                  <a:rPr lang="ja-JP" altLang="en-US" u="sng" dirty="0">
                    <a:latin typeface="+mn-ea"/>
                  </a:rPr>
                  <a:t>表が出る確率が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𝑝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>
                    <a:latin typeface="+mn-ea"/>
                  </a:rPr>
                  <a:t>コインを</a:t>
                </a:r>
                <a:r>
                  <a:rPr lang="ja-JP" altLang="en-US" u="sng" dirty="0">
                    <a:latin typeface="+mn-ea"/>
                  </a:rPr>
                  <a:t>２回</a:t>
                </a:r>
                <a:r>
                  <a:rPr lang="ja-JP" altLang="en-US" dirty="0">
                    <a:latin typeface="+mn-ea"/>
                  </a:rPr>
                  <a:t>投げる</a:t>
                </a:r>
                <a:endParaRPr lang="en-US" altLang="ja-JP" dirty="0">
                  <a:latin typeface="+mn-ea"/>
                </a:endParaRPr>
              </a:p>
              <a:p>
                <a:r>
                  <a:rPr kumimoji="1" lang="ja-JP" altLang="en-US" u="sng" dirty="0"/>
                  <a:t>表が出たら１</a:t>
                </a:r>
                <a:r>
                  <a:rPr kumimoji="1" lang="ja-JP" altLang="en-US" dirty="0"/>
                  <a:t>、</a:t>
                </a:r>
                <a:r>
                  <a:rPr kumimoji="1" lang="ja-JP" altLang="en-US" u="sng" dirty="0"/>
                  <a:t>裏がでたら０</a:t>
                </a:r>
                <a:r>
                  <a:rPr kumimoji="1" lang="ja-JP" altLang="en-US" dirty="0"/>
                  <a:t>とカウント</a:t>
                </a:r>
                <a:endParaRPr kumimoji="1" lang="en-US" altLang="ja-JP" dirty="0"/>
              </a:p>
              <a:p>
                <a:r>
                  <a:rPr kumimoji="1" lang="ja-JP" altLang="en-US" dirty="0"/>
                  <a:t>確率変数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𝑌</a:t>
                </a:r>
                <a:r>
                  <a:rPr kumimoji="1" lang="en-US" altLang="ja-JP" dirty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𝑍をそれぞれ</a:t>
                </a:r>
                <a:endParaRPr kumimoji="1" lang="en-US" altLang="ja-JP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/>
                  <a:t>１回目</a:t>
                </a:r>
                <a:r>
                  <a:rPr kumimoji="1" lang="ja-JP" altLang="en-US" dirty="0"/>
                  <a:t>の実験結果</a:t>
                </a:r>
                <a:r>
                  <a:rPr lang="ja-JP" altLang="en-US" dirty="0"/>
                  <a:t>のカウント</a:t>
                </a:r>
                <a:endParaRPr kumimoji="1"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/>
                  <a:t>２回目</a:t>
                </a:r>
                <a:r>
                  <a:rPr kumimoji="1" lang="ja-JP" altLang="en-US" dirty="0"/>
                  <a:t>の実験結果のカウント</a:t>
                </a:r>
                <a:endPara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/>
                  <a:t>１回目と２回目</a:t>
                </a:r>
                <a:r>
                  <a:rPr kumimoji="1" lang="ja-JP" altLang="en-US" dirty="0"/>
                  <a:t>の実験結果をカウントした合計</a:t>
                </a:r>
                <a:endParaRPr kumimoji="1" lang="en-US" altLang="ja-JP" dirty="0"/>
              </a:p>
              <a:p>
                <a:pPr marL="0" indent="0" algn="r">
                  <a:buNone/>
                </a:pPr>
                <a:r>
                  <a:rPr lang="ja-JP" altLang="en-US" dirty="0"/>
                  <a:t>とする 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このとき、</a:t>
                </a:r>
                <a14:m>
                  <m:oMath xmlns:m="http://schemas.openxmlformats.org/officeDocument/2006/math"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kumimoji="1" lang="ja-JP" altLang="en-US" dirty="0"/>
                  <a:t>となる</a:t>
                </a:r>
                <a:r>
                  <a:rPr kumimoji="1" lang="en-US" altLang="ja-JP" dirty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254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3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確率変数の和の期待値</a:t>
            </a:r>
            <a:r>
              <a:rPr lang="en-US" altLang="ja-JP" dirty="0"/>
              <a:t>(4/5)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コインを投げる事象はそれぞれ影響しあわないとして、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ja-JP" altLang="en-US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𝑋、𝑌、𝑍に対してそれぞれ期待値を求める</a:t>
                </a:r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ja-JP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=0×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+1×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ja-JP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=0×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+1×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r>
                  <a:rPr lang="en-US" altLang="ja-JP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ja-JP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=0×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242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/>
              <p:cNvSpPr/>
              <p:nvPr/>
            </p:nvSpPr>
            <p:spPr>
              <a:xfrm>
                <a:off x="3000777" y="5743977"/>
                <a:ext cx="9002333" cy="92238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3600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 sz="2800" u="sng" dirty="0">
                    <a:solidFill>
                      <a:prstClr val="black"/>
                    </a:solidFill>
                  </a:rPr>
                  <a:t>が成り立つ！</a:t>
                </a:r>
              </a:p>
            </p:txBody>
          </p:sp>
        </mc:Choice>
        <mc:Fallback xmlns="">
          <p:sp>
            <p:nvSpPr>
              <p:cNvPr id="4" name="円/楕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777" y="5743977"/>
                <a:ext cx="9002333" cy="92238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9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6558567" y="1825625"/>
            <a:ext cx="4795233" cy="3119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5720367" cy="3119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/>
              <a:t>コインを投げた順に、</a:t>
            </a:r>
            <a:endParaRPr kumimoji="1" lang="en-US" altLang="ja-JP" sz="3600" dirty="0"/>
          </a:p>
          <a:p>
            <a:r>
              <a:rPr lang="ja-JP" altLang="en-US" sz="3600" dirty="0"/>
              <a:t> 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→</a:t>
            </a:r>
            <a:r>
              <a:rPr lang="ja-JP" altLang="en-US" sz="3600" u="sng" dirty="0"/>
              <a:t>３</a:t>
            </a:r>
            <a:endParaRPr lang="en-US" altLang="ja-JP" sz="3600" u="sng" dirty="0"/>
          </a:p>
          <a:p>
            <a:r>
              <a:rPr lang="ja-JP" altLang="en-US" sz="3600" dirty="0"/>
              <a:t> 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→</a:t>
            </a:r>
            <a:r>
              <a:rPr lang="ja-JP" altLang="en-US" sz="3600" u="sng" dirty="0"/>
              <a:t>２</a:t>
            </a:r>
            <a:endParaRPr lang="en-US" altLang="ja-JP" sz="3600" u="sng" dirty="0"/>
          </a:p>
          <a:p>
            <a:r>
              <a:rPr lang="ja-JP" altLang="en-US" sz="3600" dirty="0"/>
              <a:t> 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→</a:t>
            </a:r>
            <a:r>
              <a:rPr lang="ja-JP" altLang="en-US" sz="3600" u="sng" dirty="0"/>
              <a:t>１</a:t>
            </a:r>
            <a:endParaRPr lang="en-US" altLang="ja-JP" sz="3600" u="sng" dirty="0"/>
          </a:p>
          <a:p>
            <a:r>
              <a:rPr lang="ja-JP" altLang="en-US" sz="3600" dirty="0"/>
              <a:t> 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→</a:t>
            </a:r>
            <a:r>
              <a:rPr lang="ja-JP" altLang="en-US" sz="3600" u="sng" dirty="0"/>
              <a:t>０</a:t>
            </a:r>
            <a:endParaRPr lang="en-US" altLang="ja-JP" sz="3600" u="sng" dirty="0"/>
          </a:p>
          <a:p>
            <a:pPr marL="0" indent="0" algn="ctr">
              <a:buNone/>
            </a:pPr>
            <a:endParaRPr lang="en-US" altLang="ja-JP" sz="3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(3/10)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85461" y="5080424"/>
            <a:ext cx="10477915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altLang="ja-JP" sz="3600" dirty="0">
                <a:solidFill>
                  <a:prstClr val="black"/>
                </a:solidFill>
              </a:rPr>
              <a:t>…</a:t>
            </a:r>
            <a:r>
              <a:rPr lang="ja-JP" altLang="en-US" sz="3600" dirty="0">
                <a:solidFill>
                  <a:prstClr val="black"/>
                </a:solidFill>
              </a:rPr>
              <a:t>結果として出うるのは、</a:t>
            </a:r>
            <a:r>
              <a:rPr lang="en-US" altLang="ja-JP" sz="4800" dirty="0">
                <a:solidFill>
                  <a:prstClr val="black"/>
                </a:solidFill>
              </a:rPr>
              <a:t>0,1,2,3</a:t>
            </a:r>
            <a:r>
              <a:rPr lang="ja-JP" altLang="en-US" sz="3600" dirty="0">
                <a:solidFill>
                  <a:prstClr val="black"/>
                </a:solidFill>
              </a:rPr>
              <a:t>のいずれか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ja-JP" altLang="en-US" sz="4800" u="sng" dirty="0">
                <a:solidFill>
                  <a:prstClr val="black"/>
                </a:solidFill>
              </a:rPr>
              <a:t>では、それぞれの結果が出る確率は？</a:t>
            </a:r>
            <a:endParaRPr lang="en-US" altLang="ja-JP" sz="4800" u="sng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58566" y="2479327"/>
            <a:ext cx="4795233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3600" u="sng" dirty="0">
                <a:solidFill>
                  <a:prstClr val="black"/>
                </a:solidFill>
              </a:rPr>
              <a:t>最小で０</a:t>
            </a:r>
            <a:endParaRPr lang="en-US" altLang="ja-JP" sz="3600" u="sng" dirty="0">
              <a:solidFill>
                <a:prstClr val="black"/>
              </a:solidFill>
            </a:endParaRP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altLang="ja-JP" sz="3600" dirty="0">
                <a:solidFill>
                  <a:prstClr val="black"/>
                </a:solidFill>
              </a:rPr>
              <a:t>( =</a:t>
            </a:r>
            <a:r>
              <a:rPr lang="ja-JP" altLang="en-US" sz="3600" dirty="0">
                <a:solidFill>
                  <a:prstClr val="black"/>
                </a:solidFill>
              </a:rPr>
              <a:t>全部</a:t>
            </a:r>
            <a:r>
              <a:rPr lang="ja-JP" altLang="en-US" sz="3600" dirty="0">
                <a:solidFill>
                  <a:srgbClr val="4472C4"/>
                </a:solidFill>
              </a:rPr>
              <a:t>裏 </a:t>
            </a:r>
            <a:r>
              <a:rPr lang="en-US" altLang="ja-JP" sz="3600" dirty="0"/>
              <a:t>=</a:t>
            </a:r>
            <a:r>
              <a:rPr lang="ja-JP" altLang="en-US" sz="3600" dirty="0">
                <a:solidFill>
                  <a:srgbClr val="4472C4"/>
                </a:solidFill>
              </a:rPr>
              <a:t>裏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4472C4"/>
                </a:solidFill>
              </a:rPr>
              <a:t>裏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4472C4"/>
                </a:solidFill>
              </a:rPr>
              <a:t>裏</a:t>
            </a:r>
            <a:r>
              <a:rPr lang="en-US" altLang="ja-JP" sz="3600" dirty="0">
                <a:solidFill>
                  <a:prstClr val="black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3600" u="sng" dirty="0">
                <a:solidFill>
                  <a:prstClr val="black"/>
                </a:solidFill>
              </a:rPr>
              <a:t>最大で３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altLang="ja-JP" sz="3600" dirty="0">
                <a:solidFill>
                  <a:prstClr val="black"/>
                </a:solidFill>
              </a:rPr>
              <a:t>( =</a:t>
            </a:r>
            <a:r>
              <a:rPr lang="ja-JP" altLang="en-US" sz="3600" dirty="0">
                <a:solidFill>
                  <a:prstClr val="black"/>
                </a:solidFill>
              </a:rPr>
              <a:t>全部</a:t>
            </a:r>
            <a:r>
              <a:rPr lang="ja-JP" altLang="en-US" sz="3600" dirty="0">
                <a:solidFill>
                  <a:srgbClr val="FF0000"/>
                </a:solidFill>
              </a:rPr>
              <a:t>表 </a:t>
            </a:r>
            <a:r>
              <a:rPr lang="en-US" altLang="ja-JP" sz="3600" dirty="0"/>
              <a:t>=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en-US" altLang="ja-JP" sz="36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558567" y="1893682"/>
            <a:ext cx="264016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dirty="0">
                <a:solidFill>
                  <a:prstClr val="black"/>
                </a:solidFill>
              </a:rPr>
              <a:t>出る値は</a:t>
            </a:r>
            <a:r>
              <a:rPr lang="en-US" altLang="ja-JP" sz="3600" dirty="0">
                <a:solidFill>
                  <a:prstClr val="black"/>
                </a:solidFill>
              </a:rPr>
              <a:t>…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124258" y="4272711"/>
            <a:ext cx="243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以降、コインの表裏は</a:t>
            </a:r>
            <a:endParaRPr kumimoji="1" lang="en-US" altLang="ja-JP" dirty="0"/>
          </a:p>
          <a:p>
            <a:pPr algn="r"/>
            <a:r>
              <a:rPr kumimoji="1" lang="ja-JP" altLang="en-US" dirty="0"/>
              <a:t>同様に表記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92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1601273" y="2356834"/>
            <a:ext cx="8989454" cy="19962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32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一般的に、確率</a:t>
                </a:r>
                <a:r>
                  <a:rPr lang="ja-JP" altLang="en-US" sz="32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変数𝑋</a:t>
                </a:r>
                <a:r>
                  <a:rPr lang="en-US" altLang="ja-JP" sz="32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ja-JP" sz="3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ja-JP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sz="32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ja-JP" altLang="en-US" sz="32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があるとき、</a:t>
                </a:r>
                <a:endParaRPr lang="en-US" altLang="ja-JP" sz="4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6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ja-JP" sz="6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6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6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6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6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sz="6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6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6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ja-JP" altLang="en-US" sz="3200" dirty="0">
                    <a:latin typeface="Cambria Math" panose="02040503050406030204" pitchFamily="18" charset="0"/>
                  </a:rPr>
                  <a:t> が成り立っているならば</a:t>
                </a:r>
                <a:endParaRPr lang="en-US" altLang="ja-JP" sz="3200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6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6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ja-JP" sz="6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ja-JP" altLang="en-US" sz="4400" dirty="0">
                    <a:latin typeface="Cambria Math" panose="02040503050406030204" pitchFamily="18" charset="0"/>
                  </a:rPr>
                  <a:t> </a:t>
                </a:r>
                <a:r>
                  <a:rPr lang="ja-JP" altLang="en-US" sz="3200" dirty="0">
                    <a:latin typeface="Cambria Math" panose="02040503050406030204" pitchFamily="18" charset="0"/>
                  </a:rPr>
                  <a:t>が成り立つ！</a:t>
                </a:r>
                <a:endParaRPr lang="en-US" altLang="ja-JP" sz="3200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r>
                  <a:rPr lang="ja-JP" altLang="en-US" sz="3200" dirty="0">
                    <a:latin typeface="Cambria Math" panose="02040503050406030204" pitchFamily="18" charset="0"/>
                  </a:rPr>
                  <a:t>意味</a:t>
                </a:r>
                <a:r>
                  <a:rPr lang="en-US" altLang="ja-JP" sz="32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:</a:t>
                </a:r>
                <a:r>
                  <a:rPr lang="ja-JP" altLang="en-US" sz="3200" dirty="0">
                    <a:latin typeface="Cambria Math" panose="02040503050406030204" pitchFamily="18" charset="0"/>
                  </a:rPr>
                  <a:t>期待値は確率変数の分け方に左右されない</a:t>
                </a:r>
                <a:endParaRPr lang="en-US" altLang="ja-JP" sz="3200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endParaRPr lang="en-US" altLang="ja-JP" sz="3200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r>
                  <a:rPr lang="ja-JP" altLang="en-US" sz="2400" dirty="0">
                    <a:latin typeface="Cambria Math" panose="02040503050406030204" pitchFamily="18" charset="0"/>
                  </a:rPr>
                  <a:t>実際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…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例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C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のときの期待値は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r>
                  <a:rPr lang="en-US" altLang="ja-JP" sz="2400" dirty="0">
                    <a:latin typeface="Cambria Math" panose="02040503050406030204" pitchFamily="18" charset="0"/>
                  </a:rPr>
                  <a:t>(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それぞれの期待値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(※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例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D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の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と同じ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)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を足し合わせたものと同じ！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333" t="-2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確率変数の和の期待値</a:t>
            </a:r>
            <a:r>
              <a:rPr lang="en-US" altLang="ja-JP" dirty="0"/>
              <a:t>(5/5)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32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ここで、コイン投げ以外にも賭けの方法は無数にある</a:t>
            </a:r>
            <a:endParaRPr kumimoji="1" lang="en-US" altLang="ja-JP" sz="3600" dirty="0"/>
          </a:p>
          <a:p>
            <a:pPr marL="0" indent="0" algn="ctr">
              <a:buNone/>
            </a:pPr>
            <a:r>
              <a:rPr lang="en-US" altLang="ja-JP" sz="3600" dirty="0"/>
              <a:t>(</a:t>
            </a:r>
            <a:r>
              <a:rPr lang="ja-JP" altLang="en-US" sz="3600" dirty="0"/>
              <a:t>サイコロ、ルーレット、ポーカー、</a:t>
            </a:r>
            <a:r>
              <a:rPr lang="en-US" altLang="ja-JP" sz="3600" dirty="0" err="1"/>
              <a:t>etc</a:t>
            </a:r>
            <a:r>
              <a:rPr lang="en-US" altLang="ja-JP" sz="3600" dirty="0"/>
              <a:t>…)</a:t>
            </a:r>
          </a:p>
          <a:p>
            <a:pPr marL="0" indent="0" algn="r">
              <a:buNone/>
            </a:pPr>
            <a:endParaRPr lang="en-US" altLang="ja-JP" sz="3600" dirty="0"/>
          </a:p>
          <a:p>
            <a:pPr marL="0" indent="0" algn="ctr">
              <a:buNone/>
            </a:pPr>
            <a:r>
              <a:rPr lang="ja-JP" altLang="en-US" sz="3600" dirty="0"/>
              <a:t>別の賭けの方法についても考えてみよう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087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690689"/>
            <a:ext cx="10515600" cy="252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2/23)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u="sng" dirty="0"/>
              <a:t>賭け</a:t>
            </a:r>
            <a:r>
              <a:rPr kumimoji="1" lang="en-US" altLang="ja-JP" u="sng" dirty="0"/>
              <a:t>E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赤道直下に置かれた一本の真っ直ぐな棒を無作為に倒す</a:t>
            </a:r>
            <a:endParaRPr lang="en-US" altLang="ja-JP" dirty="0"/>
          </a:p>
          <a:p>
            <a:r>
              <a:rPr kumimoji="1" lang="ja-JP" altLang="en-US" dirty="0"/>
              <a:t>真北を向いたら５０００</a:t>
            </a:r>
            <a:r>
              <a:rPr lang="ja-JP" altLang="en-US" dirty="0"/>
              <a:t>万</a:t>
            </a:r>
            <a:r>
              <a:rPr kumimoji="1" lang="ja-JP" altLang="en-US" dirty="0"/>
              <a:t>円受け取り、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それ以外を向けば５０００円支払う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r">
              <a:buNone/>
            </a:pPr>
            <a:r>
              <a:rPr kumimoji="1" lang="ja-JP" altLang="en-US" dirty="0"/>
              <a:t>この賭けについて考えてみる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229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3/23)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u="sng" dirty="0"/>
              <a:t>そもそも</a:t>
            </a:r>
            <a:r>
              <a:rPr kumimoji="1" lang="en-US" altLang="ja-JP" u="sng" dirty="0"/>
              <a:t>『</a:t>
            </a:r>
            <a:r>
              <a:rPr kumimoji="1" lang="ja-JP" altLang="en-US" u="sng" dirty="0"/>
              <a:t>真北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って？</a:t>
            </a:r>
            <a:r>
              <a:rPr kumimoji="1" lang="en-US" altLang="ja-JP" dirty="0"/>
              <a:t>:</a:t>
            </a:r>
          </a:p>
          <a:p>
            <a:pPr marL="0" indent="0" algn="r">
              <a:buNone/>
            </a:pPr>
            <a:r>
              <a:rPr lang="ja-JP" altLang="en-US" dirty="0"/>
              <a:t>棒を地球に沿わせて伸ばせば</a:t>
            </a:r>
            <a:r>
              <a:rPr lang="ja-JP" altLang="en-US" u="sng" dirty="0"/>
              <a:t>北極点に重なる</a:t>
            </a:r>
            <a:r>
              <a:rPr lang="ja-JP" altLang="en-US" dirty="0"/>
              <a:t>方向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u="sng" dirty="0"/>
              <a:t>そんなこと起こりえるのか？</a:t>
            </a:r>
            <a:endParaRPr lang="en-US" altLang="ja-JP" u="sng" dirty="0"/>
          </a:p>
          <a:p>
            <a:pPr marL="0" indent="0" algn="r">
              <a:buNone/>
            </a:pPr>
            <a:r>
              <a:rPr kumimoji="1" lang="en-US" altLang="ja-JP" dirty="0"/>
              <a:t>…</a:t>
            </a:r>
            <a:r>
              <a:rPr kumimoji="1" lang="ja-JP" altLang="en-US" dirty="0"/>
              <a:t>ありえなくはないが、</a:t>
            </a:r>
            <a:r>
              <a:rPr kumimoji="1" lang="ja-JP" altLang="en-US" u="sng" dirty="0"/>
              <a:t>確率はほぼほぼ０</a:t>
            </a:r>
            <a:r>
              <a:rPr kumimoji="1" lang="ja-JP" altLang="en-US" dirty="0"/>
              <a:t>のようなもの</a:t>
            </a:r>
            <a:endParaRPr kumimoji="1" lang="en-US" altLang="ja-JP" dirty="0"/>
          </a:p>
          <a:p>
            <a:endParaRPr lang="en-US" altLang="ja-JP" dirty="0"/>
          </a:p>
          <a:p>
            <a:pPr marL="0" indent="0" algn="r">
              <a:buNone/>
            </a:pPr>
            <a:r>
              <a:rPr kumimoji="1" lang="ja-JP" altLang="en-US" dirty="0"/>
              <a:t>→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(</a:t>
            </a:r>
            <a:r>
              <a:rPr kumimoji="1" lang="ja-JP" altLang="en-US" u="sng" dirty="0"/>
              <a:t>賭けの儲けの平均</a:t>
            </a:r>
            <a:r>
              <a:rPr kumimoji="1" lang="en-US" altLang="ja-JP" u="sng" dirty="0"/>
              <a:t>)</a:t>
            </a:r>
            <a:r>
              <a:rPr kumimoji="1" lang="ja-JP" altLang="en-US" u="sng" dirty="0"/>
              <a:t>は</a:t>
            </a:r>
            <a:r>
              <a:rPr kumimoji="1" lang="en-US" altLang="ja-JP" sz="4000" u="sng" dirty="0">
                <a:solidFill>
                  <a:schemeClr val="accent5"/>
                </a:solidFill>
              </a:rPr>
              <a:t>-</a:t>
            </a:r>
            <a:r>
              <a:rPr kumimoji="1" lang="ja-JP" altLang="en-US" sz="4000" u="sng" dirty="0">
                <a:solidFill>
                  <a:schemeClr val="accent5"/>
                </a:solidFill>
              </a:rPr>
              <a:t>５０００円</a:t>
            </a:r>
            <a:r>
              <a:rPr kumimoji="1" lang="ja-JP" altLang="en-US" dirty="0"/>
              <a:t>になる</a:t>
            </a:r>
            <a:endParaRPr kumimoji="1" lang="en-US" altLang="ja-JP" dirty="0"/>
          </a:p>
          <a:p>
            <a:pPr marL="0" indent="0" algn="r">
              <a:buNone/>
            </a:pPr>
            <a:r>
              <a:rPr lang="en-US" altLang="ja-JP" sz="2400" dirty="0"/>
              <a:t>(</a:t>
            </a:r>
            <a:r>
              <a:rPr lang="ja-JP" altLang="en-US" sz="2400" dirty="0"/>
              <a:t>真北を向いたときの報酬が５０００億円でも５０００兆円でも同じ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41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(4/23)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実際、賭け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では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10" y="2473686"/>
            <a:ext cx="3277104" cy="245782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892" y="2477301"/>
            <a:ext cx="3277105" cy="245782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794256" y="1831991"/>
            <a:ext cx="11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97641" y="4909353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699864" y="1834233"/>
            <a:ext cx="11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182896" y="4909353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9089971" y="5729725"/>
            <a:ext cx="3025616" cy="9284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u="sng" dirty="0" smtClean="0"/>
              <a:t>変化なし！</a:t>
            </a:r>
            <a:endParaRPr kumimoji="1" lang="ja-JP" altLang="en-US" sz="3200" u="sng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66" y="2470461"/>
            <a:ext cx="4082221" cy="3061666"/>
          </a:xfrm>
          <a:prstGeom prst="rect">
            <a:avLst/>
          </a:prstGeom>
        </p:spPr>
      </p:pic>
      <p:sp>
        <p:nvSpPr>
          <p:cNvPr id="14" name="右矢印 13"/>
          <p:cNvSpPr/>
          <p:nvPr/>
        </p:nvSpPr>
        <p:spPr>
          <a:xfrm>
            <a:off x="4254332" y="3345680"/>
            <a:ext cx="1419507" cy="328042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報酬を</a:t>
            </a:r>
            <a:endParaRPr lang="en-US" altLang="ja-JP" sz="2000" dirty="0" smtClean="0"/>
          </a:p>
          <a:p>
            <a:pPr algn="ctr"/>
            <a:r>
              <a:rPr kumimoji="1" lang="ja-JP" altLang="en-US" sz="2000" dirty="0" smtClean="0"/>
              <a:t>増やす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 smtClean="0"/>
              <a:t>(</a:t>
            </a:r>
            <a:r>
              <a:rPr lang="en-US" altLang="ja-JP" sz="2000" dirty="0" smtClean="0">
                <a:solidFill>
                  <a:srgbClr val="FF0000"/>
                </a:solidFill>
              </a:rPr>
              <a:t>5000</a:t>
            </a:r>
            <a:r>
              <a:rPr lang="ja-JP" altLang="en-US" sz="2000" dirty="0" smtClean="0">
                <a:solidFill>
                  <a:srgbClr val="FF0000"/>
                </a:solidFill>
              </a:rPr>
              <a:t>万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rgbClr val="FF0000"/>
                </a:solidFill>
              </a:rPr>
              <a:t>→</a:t>
            </a:r>
            <a:r>
              <a:rPr lang="en-US" altLang="ja-JP" sz="2000" dirty="0" smtClean="0">
                <a:solidFill>
                  <a:srgbClr val="FF0000"/>
                </a:solidFill>
              </a:rPr>
              <a:t>5000</a:t>
            </a:r>
            <a:r>
              <a:rPr lang="ja-JP" altLang="en-US" sz="2000" dirty="0">
                <a:solidFill>
                  <a:srgbClr val="FF0000"/>
                </a:solidFill>
              </a:rPr>
              <a:t>億</a:t>
            </a:r>
            <a:r>
              <a:rPr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2342458"/>
            <a:ext cx="11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67568" y="5541908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>
            <a:off x="8075625" y="3121111"/>
            <a:ext cx="1419507" cy="328042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報酬を</a:t>
            </a:r>
            <a:endParaRPr lang="en-US" altLang="ja-JP" sz="2000" dirty="0" smtClean="0"/>
          </a:p>
          <a:p>
            <a:pPr algn="ctr"/>
            <a:r>
              <a:rPr kumimoji="1" lang="ja-JP" altLang="en-US" sz="2000" dirty="0" smtClean="0"/>
              <a:t>増やす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 smtClean="0"/>
              <a:t>(</a:t>
            </a:r>
            <a:r>
              <a:rPr lang="en-US" altLang="ja-JP" sz="2000" dirty="0" smtClean="0">
                <a:solidFill>
                  <a:srgbClr val="FF0000"/>
                </a:solidFill>
              </a:rPr>
              <a:t>5000</a:t>
            </a:r>
            <a:r>
              <a:rPr lang="ja-JP" altLang="en-US" sz="2000" dirty="0">
                <a:solidFill>
                  <a:srgbClr val="FF0000"/>
                </a:solidFill>
              </a:rPr>
              <a:t>億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rgbClr val="FF0000"/>
                </a:solidFill>
              </a:rPr>
              <a:t>→</a:t>
            </a:r>
            <a:r>
              <a:rPr lang="en-US" altLang="ja-JP" sz="2000" dirty="0" smtClean="0">
                <a:solidFill>
                  <a:srgbClr val="FF0000"/>
                </a:solidFill>
              </a:rPr>
              <a:t>5000</a:t>
            </a:r>
            <a:r>
              <a:rPr lang="ja-JP" altLang="en-US" sz="2000" dirty="0" smtClean="0">
                <a:solidFill>
                  <a:srgbClr val="FF0000"/>
                </a:solidFill>
              </a:rPr>
              <a:t>兆</a:t>
            </a:r>
            <a:r>
              <a:rPr lang="en-US" altLang="ja-JP" sz="2000" smtClean="0"/>
              <a:t>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03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690689"/>
            <a:ext cx="10515600" cy="252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(5/23)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u="sng" dirty="0"/>
              <a:t>賭け</a:t>
            </a:r>
            <a:r>
              <a:rPr lang="en-US" altLang="ja-JP" u="sng" dirty="0"/>
              <a:t>F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赤道直下に置かれた一本の真っ直ぐな棒を無作為に倒す</a:t>
            </a:r>
            <a:endParaRPr lang="en-US" altLang="ja-JP" dirty="0"/>
          </a:p>
          <a:p>
            <a:r>
              <a:rPr kumimoji="1" lang="ja-JP" altLang="en-US" dirty="0"/>
              <a:t>真北</a:t>
            </a:r>
            <a:r>
              <a:rPr lang="ja-JP" altLang="en-US" dirty="0"/>
              <a:t>・真西・真東・真南</a:t>
            </a:r>
            <a:r>
              <a:rPr kumimoji="1" lang="ja-JP" altLang="en-US" dirty="0"/>
              <a:t>を向いたら５０００</a:t>
            </a:r>
            <a:r>
              <a:rPr lang="ja-JP" altLang="en-US" dirty="0"/>
              <a:t>万</a:t>
            </a:r>
            <a:r>
              <a:rPr kumimoji="1" lang="ja-JP" altLang="en-US" dirty="0"/>
              <a:t>円受け取り、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それ以外を向けば５０００円支払う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dirty="0"/>
              <a:t>…</a:t>
            </a:r>
            <a:r>
              <a:rPr kumimoji="1" lang="ja-JP" altLang="en-US" dirty="0"/>
              <a:t>この場合は？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2491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0" y="1690689"/>
            <a:ext cx="10515600" cy="252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(6/23)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u="sng" dirty="0"/>
              <a:t>賭け</a:t>
            </a:r>
            <a:r>
              <a:rPr lang="en-US" altLang="ja-JP" u="sng" dirty="0"/>
              <a:t>F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赤道直下に置かれた一本の真っ直ぐな棒を無作為に倒す</a:t>
            </a:r>
            <a:endParaRPr lang="en-US" altLang="ja-JP" dirty="0"/>
          </a:p>
          <a:p>
            <a:r>
              <a:rPr kumimoji="1" lang="ja-JP" altLang="en-US" dirty="0"/>
              <a:t>真北</a:t>
            </a:r>
            <a:r>
              <a:rPr lang="ja-JP" altLang="en-US" dirty="0"/>
              <a:t>・真西・真東・真南</a:t>
            </a:r>
            <a:r>
              <a:rPr kumimoji="1" lang="ja-JP" altLang="en-US" dirty="0"/>
              <a:t>を向いたら５０００</a:t>
            </a:r>
            <a:r>
              <a:rPr lang="ja-JP" altLang="en-US" dirty="0"/>
              <a:t>万</a:t>
            </a:r>
            <a:r>
              <a:rPr kumimoji="1" lang="ja-JP" altLang="en-US" dirty="0"/>
              <a:t>円受け取り、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それ以外を向けば５０００円支払う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dirty="0"/>
              <a:t>…</a:t>
            </a:r>
            <a:r>
              <a:rPr kumimoji="1" lang="ja-JP" altLang="en-US" dirty="0"/>
              <a:t>この場合は？</a:t>
            </a:r>
            <a:endParaRPr kumimoji="1" lang="en-US" altLang="ja-JP" dirty="0"/>
          </a:p>
        </p:txBody>
      </p:sp>
      <p:sp>
        <p:nvSpPr>
          <p:cNvPr id="6" name="角丸四角形 5"/>
          <p:cNvSpPr/>
          <p:nvPr/>
        </p:nvSpPr>
        <p:spPr>
          <a:xfrm>
            <a:off x="838200" y="4786045"/>
            <a:ext cx="10611118" cy="15258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u="sng" dirty="0"/>
              <a:t>期待値は</a:t>
            </a:r>
            <a:r>
              <a:rPr kumimoji="1" lang="en-US" altLang="ja-JP" sz="4000" u="sng" dirty="0">
                <a:solidFill>
                  <a:schemeClr val="accent5"/>
                </a:solidFill>
              </a:rPr>
              <a:t>-</a:t>
            </a:r>
            <a:r>
              <a:rPr kumimoji="1" lang="ja-JP" altLang="en-US" sz="4000" u="sng" dirty="0">
                <a:solidFill>
                  <a:schemeClr val="accent5"/>
                </a:solidFill>
              </a:rPr>
              <a:t>５０００円</a:t>
            </a:r>
            <a:endParaRPr kumimoji="1" lang="en-US" altLang="ja-JP" sz="4000" u="sng" dirty="0">
              <a:solidFill>
                <a:schemeClr val="accent5"/>
              </a:solidFill>
            </a:endParaRPr>
          </a:p>
          <a:p>
            <a:pPr algn="ctr"/>
            <a:r>
              <a:rPr lang="ja-JP" altLang="en-US" sz="2400" u="sng" dirty="0">
                <a:solidFill>
                  <a:srgbClr val="FF0000"/>
                </a:solidFill>
              </a:rPr>
              <a:t>さらに、儲けられる方角をいくら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増やしていっても</a:t>
            </a:r>
            <a:r>
              <a:rPr lang="ja-JP" altLang="en-US" sz="2400" u="sng" dirty="0">
                <a:solidFill>
                  <a:srgbClr val="FF0000"/>
                </a:solidFill>
              </a:rPr>
              <a:t>期待値の結果は同じになる</a:t>
            </a:r>
            <a:endParaRPr kumimoji="1" lang="ja-JP" altLang="en-US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89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(7/23)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実際、賭け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では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1685"/>
            <a:ext cx="4480775" cy="336058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238" y="2301685"/>
            <a:ext cx="4476561" cy="335742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60982" y="2726688"/>
            <a:ext cx="11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44292" y="2726688"/>
            <a:ext cx="11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>
            <a:off x="5203065" y="3220233"/>
            <a:ext cx="1996225" cy="210769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儲けられる方角を増やす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四方→八方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54569" y="5593134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44696" y="5569601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6096000" y="5794043"/>
            <a:ext cx="3181082" cy="9284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u="sng" dirty="0" smtClean="0"/>
              <a:t>変化なし！</a:t>
            </a:r>
            <a:endParaRPr kumimoji="1" lang="ja-JP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5824575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(8/23)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コインの賭けと違って、賭け</a:t>
            </a:r>
            <a:r>
              <a:rPr kumimoji="1" lang="en-US" altLang="ja-JP" dirty="0"/>
              <a:t>E</a:t>
            </a:r>
            <a:r>
              <a:rPr kumimoji="1" lang="ja-JP" altLang="en-US" dirty="0"/>
              <a:t>や賭け</a:t>
            </a:r>
            <a:r>
              <a:rPr kumimoji="1" lang="en-US" altLang="ja-JP" dirty="0"/>
              <a:t>F</a:t>
            </a:r>
            <a:r>
              <a:rPr kumimoji="1" lang="ja-JP" altLang="en-US" dirty="0"/>
              <a:t>では</a:t>
            </a:r>
            <a:r>
              <a:rPr lang="ja-JP" altLang="en-US" dirty="0"/>
              <a:t>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たとえ出うる結果であっても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u="sng" dirty="0"/>
              <a:t>その結果の掛け金が実際の期待値に影響しない</a:t>
            </a:r>
            <a:r>
              <a:rPr kumimoji="1" lang="ja-JP" altLang="en-US" dirty="0"/>
              <a:t>場合もある</a:t>
            </a:r>
            <a:endParaRPr lang="en-US" altLang="ja-JP" dirty="0"/>
          </a:p>
          <a:p>
            <a:r>
              <a:rPr kumimoji="1" lang="en-US" altLang="ja-JP" dirty="0"/>
              <a:t>…</a:t>
            </a:r>
            <a:r>
              <a:rPr kumimoji="1" lang="ja-JP" altLang="en-US" dirty="0"/>
              <a:t>では、同じ棒を倒す賭けで、儲けられるようにするには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0141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(9/23)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コインの賭けと違って、賭け</a:t>
            </a:r>
            <a:r>
              <a:rPr kumimoji="1" lang="en-US" altLang="ja-JP" dirty="0"/>
              <a:t>E</a:t>
            </a:r>
            <a:r>
              <a:rPr kumimoji="1" lang="ja-JP" altLang="en-US" dirty="0"/>
              <a:t>や賭け</a:t>
            </a:r>
            <a:r>
              <a:rPr kumimoji="1" lang="en-US" altLang="ja-JP" dirty="0"/>
              <a:t>F</a:t>
            </a:r>
            <a:r>
              <a:rPr kumimoji="1" lang="ja-JP" altLang="en-US" dirty="0"/>
              <a:t>では</a:t>
            </a:r>
            <a:r>
              <a:rPr lang="ja-JP" altLang="en-US" dirty="0"/>
              <a:t>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たとえ出うる結果であっても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u="sng" dirty="0"/>
              <a:t>その結果の掛け金が実際の期待値に影響しない</a:t>
            </a:r>
            <a:r>
              <a:rPr kumimoji="1" lang="ja-JP" altLang="en-US" dirty="0"/>
              <a:t>場合もある</a:t>
            </a:r>
            <a:endParaRPr lang="en-US" altLang="ja-JP" dirty="0"/>
          </a:p>
          <a:p>
            <a:r>
              <a:rPr kumimoji="1" lang="en-US" altLang="ja-JP" dirty="0"/>
              <a:t>…</a:t>
            </a:r>
            <a:r>
              <a:rPr kumimoji="1" lang="ja-JP" altLang="en-US" dirty="0"/>
              <a:t>では、同じ棒を倒す賭けで、儲けられるようにするには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838200" y="3880487"/>
            <a:ext cx="10515600" cy="2653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 u="sng" dirty="0"/>
              <a:t>手段その１</a:t>
            </a:r>
            <a:r>
              <a:rPr kumimoji="1" lang="ja-JP" altLang="en-US" sz="3200" dirty="0"/>
              <a:t>：真北や真南など</a:t>
            </a:r>
            <a:r>
              <a:rPr kumimoji="1" lang="ja-JP" altLang="en-US" sz="3200" u="sng" dirty="0"/>
              <a:t>以外</a:t>
            </a:r>
            <a:r>
              <a:rPr kumimoji="1" lang="ja-JP" altLang="en-US" sz="3200" dirty="0"/>
              <a:t>を向いたときにお金を受け取れるようにする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 u="sng" dirty="0"/>
              <a:t>手段その２</a:t>
            </a:r>
            <a:r>
              <a:rPr lang="ja-JP" altLang="en-US" sz="3200" dirty="0"/>
              <a:t>：お金を儲けられる“</a:t>
            </a:r>
            <a:r>
              <a:rPr lang="ja-JP" altLang="en-US" sz="3200" dirty="0">
                <a:solidFill>
                  <a:srgbClr val="FF0000"/>
                </a:solidFill>
              </a:rPr>
              <a:t>範囲</a:t>
            </a:r>
            <a:r>
              <a:rPr lang="ja-JP" altLang="en-US" sz="3200" dirty="0"/>
              <a:t>”を定める</a:t>
            </a:r>
            <a:endParaRPr lang="en-US" altLang="ja-JP" sz="3200" dirty="0"/>
          </a:p>
          <a:p>
            <a:pPr algn="r"/>
            <a:r>
              <a:rPr kumimoji="1" lang="ja-JP" altLang="en-US" sz="3200" dirty="0"/>
              <a:t>→</a:t>
            </a:r>
            <a:r>
              <a:rPr kumimoji="1" lang="ja-JP" altLang="en-US" sz="3200" u="sng" dirty="0"/>
              <a:t>こちらについて解説</a:t>
            </a:r>
            <a:r>
              <a:rPr kumimoji="1" lang="ja-JP" altLang="en-US" sz="32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9036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(4/10)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コインの出すパターンは 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2(</m:t>
                    </m:r>
                    <m:r>
                      <a:rPr lang="ja-JP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表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裏</m:t>
                    </m:r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×2×2=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ja-JP" altLang="en-US" u="sng" dirty="0"/>
                  <a:t>８</a:t>
                </a:r>
                <a:r>
                  <a:rPr lang="ja-JP" altLang="en-US" dirty="0"/>
                  <a:t>通りで、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ja-JP" altLang="en-US" u="sng" dirty="0"/>
                  <a:t>そのいずれも出る確率は同じ</a:t>
                </a:r>
                <a:endParaRPr lang="en-US" altLang="ja-JP" u="sng" dirty="0"/>
              </a:p>
              <a:p>
                <a:r>
                  <a:rPr lang="ja-JP" altLang="en-US" dirty="0"/>
                  <a:t>結果が</a:t>
                </a:r>
                <a:r>
                  <a:rPr lang="ja-JP" altLang="en-US" u="sng" dirty="0"/>
                  <a:t>０</a:t>
                </a:r>
                <a:r>
                  <a:rPr lang="ja-JP" altLang="en-US" dirty="0"/>
                  <a:t>になる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コインが０枚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コインが全部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endParaRPr lang="en-US" altLang="ja-JP" dirty="0">
                  <a:solidFill>
                    <a:schemeClr val="accent5"/>
                  </a:solidFill>
                </a:endParaRPr>
              </a:p>
              <a:p>
                <a:pPr marL="0" indent="0" algn="r">
                  <a:buNone/>
                </a:pPr>
                <a:r>
                  <a:rPr lang="en-US" altLang="ja-JP" dirty="0"/>
                  <a:t>=</a:t>
                </a:r>
                <a:r>
                  <a:rPr lang="ja-JP" altLang="en-US" dirty="0"/>
                  <a:t>パターンは</a:t>
                </a:r>
                <a:r>
                  <a:rPr lang="ja-JP" altLang="en-US" u="sng" dirty="0"/>
                  <a:t>１つ</a:t>
                </a:r>
                <a:r>
                  <a:rPr lang="ja-JP" altLang="en-US" dirty="0"/>
                  <a:t>のみ</a:t>
                </a:r>
                <a:r>
                  <a:rPr lang="en-US" altLang="ja-JP" dirty="0"/>
                  <a:t>(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en-US" altLang="ja-JP" dirty="0"/>
                  <a:t>)…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/>
              </a:p>
              <a:p>
                <a:r>
                  <a:rPr lang="ja-JP" altLang="en-US" dirty="0"/>
                  <a:t>結果が</a:t>
                </a:r>
                <a:r>
                  <a:rPr lang="ja-JP" altLang="en-US" u="sng" dirty="0"/>
                  <a:t>１</a:t>
                </a:r>
                <a:r>
                  <a:rPr lang="ja-JP" altLang="en-US" dirty="0"/>
                  <a:t>になる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コインが１枚表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en-US" altLang="ja-JP" dirty="0"/>
                  <a:t>=</a:t>
                </a:r>
                <a:r>
                  <a:rPr lang="ja-JP" altLang="en-US" dirty="0"/>
                  <a:t>パターンは</a:t>
                </a:r>
                <a:r>
                  <a:rPr lang="ja-JP" altLang="en-US" u="sng" dirty="0"/>
                  <a:t>３つ</a:t>
                </a:r>
                <a:r>
                  <a:rPr lang="en-US" altLang="ja-JP" dirty="0"/>
                  <a:t>(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or 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or</a:t>
                </a:r>
                <a:r>
                  <a:rPr lang="ja-JP" altLang="en-US" dirty="0"/>
                  <a:t> 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en-US" altLang="ja-JP" dirty="0"/>
                  <a:t>)…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7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0" y="1690689"/>
            <a:ext cx="10515600" cy="252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(10/23)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u="sng" dirty="0"/>
              <a:t>賭け</a:t>
            </a:r>
            <a:r>
              <a:rPr lang="en-US" altLang="ja-JP" u="sng" dirty="0"/>
              <a:t>G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赤道直下に置かれた一本の真っ直ぐな棒を無作為に倒す</a:t>
            </a:r>
            <a:endParaRPr lang="en-US" altLang="ja-JP" dirty="0"/>
          </a:p>
          <a:p>
            <a:r>
              <a:rPr kumimoji="1" lang="ja-JP" altLang="en-US" dirty="0">
                <a:solidFill>
                  <a:srgbClr val="FF0000"/>
                </a:solidFill>
              </a:rPr>
              <a:t>真北</a:t>
            </a:r>
            <a:r>
              <a:rPr lang="ja-JP" altLang="en-US" dirty="0">
                <a:solidFill>
                  <a:srgbClr val="FF0000"/>
                </a:solidFill>
              </a:rPr>
              <a:t>から真西の間</a:t>
            </a:r>
            <a:r>
              <a:rPr kumimoji="1" lang="ja-JP" altLang="en-US" dirty="0"/>
              <a:t>を向いたら５０００</a:t>
            </a:r>
            <a:r>
              <a:rPr lang="ja-JP" altLang="en-US" dirty="0"/>
              <a:t>万</a:t>
            </a:r>
            <a:r>
              <a:rPr kumimoji="1" lang="ja-JP" altLang="en-US" dirty="0"/>
              <a:t>円受け取り、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それ以外を向けば５０００円支払う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dirty="0"/>
              <a:t>…</a:t>
            </a:r>
            <a:r>
              <a:rPr kumimoji="1" lang="ja-JP" altLang="en-US" dirty="0"/>
              <a:t>この場合は？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26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(11/23)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6628"/>
                <a:ext cx="10512000" cy="4834628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G</a:t>
                </a:r>
                <a:r>
                  <a:rPr kumimoji="1" lang="ja-JP" altLang="en-US" dirty="0"/>
                  <a:t>の場合、右イメージ図において、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>
                    <a:solidFill>
                      <a:srgbClr val="FF0000"/>
                    </a:solidFill>
                  </a:rPr>
                  <a:t>　　　　　赤色部分</a:t>
                </a:r>
                <a:r>
                  <a:rPr lang="ja-JP" altLang="en-US" dirty="0"/>
                  <a:t>が儲けられる範囲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kumimoji="1" lang="en-US" altLang="ja-JP" dirty="0"/>
                  <a:t>…</a:t>
                </a:r>
                <a:r>
                  <a:rPr kumimoji="1" lang="ja-JP" altLang="en-US" dirty="0"/>
                  <a:t>全体のおよそ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marL="0" indent="0" algn="ctr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　　　　　→儲けられる確率はおよそ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ja-JP" altLang="en-US" dirty="0"/>
                  <a:t>になる！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→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期待値はプラスになる（＝儲かる）</a:t>
                </a:r>
                <a:r>
                  <a:rPr lang="ja-JP" altLang="en-US" dirty="0"/>
                  <a:t>！</a:t>
                </a:r>
                <a:endParaRPr kumimoji="1" lang="en-US" altLang="ja-JP" dirty="0"/>
              </a:p>
              <a:p>
                <a:pPr marL="0" indent="0" algn="r">
                  <a:buNone/>
                </a:pPr>
                <a:r>
                  <a:rPr lang="en-US" altLang="ja-JP" dirty="0"/>
                  <a:t>…</a:t>
                </a:r>
                <a:r>
                  <a:rPr lang="ja-JP" altLang="en-US" u="sng" dirty="0"/>
                  <a:t>この違いは何によるものか</a:t>
                </a:r>
                <a:r>
                  <a:rPr lang="ja-JP" altLang="en-US" dirty="0"/>
                  <a:t>？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6628"/>
                <a:ext cx="10512000" cy="4834628"/>
              </a:xfrm>
              <a:blipFill rotWithShape="0">
                <a:blip r:embed="rId3"/>
                <a:stretch>
                  <a:fillRect l="-1044" t="-2648" r="-11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グループ化 53"/>
          <p:cNvGrpSpPr/>
          <p:nvPr/>
        </p:nvGrpSpPr>
        <p:grpSpPr>
          <a:xfrm>
            <a:off x="7644649" y="2021983"/>
            <a:ext cx="4505879" cy="3600000"/>
            <a:chOff x="7644649" y="2021983"/>
            <a:chExt cx="4505879" cy="3600000"/>
          </a:xfrm>
        </p:grpSpPr>
        <p:grpSp>
          <p:nvGrpSpPr>
            <p:cNvPr id="37" name="グループ化 36"/>
            <p:cNvGrpSpPr/>
            <p:nvPr/>
          </p:nvGrpSpPr>
          <p:grpSpPr>
            <a:xfrm>
              <a:off x="7644649" y="2021983"/>
              <a:ext cx="3600000" cy="3600000"/>
              <a:chOff x="6980845" y="1662965"/>
              <a:chExt cx="4785910" cy="4698664"/>
            </a:xfrm>
          </p:grpSpPr>
          <p:grpSp>
            <p:nvGrpSpPr>
              <p:cNvPr id="16" name="グループ化 15"/>
              <p:cNvGrpSpPr/>
              <p:nvPr/>
            </p:nvGrpSpPr>
            <p:grpSpPr>
              <a:xfrm>
                <a:off x="7393800" y="2032297"/>
                <a:ext cx="3960000" cy="3960000"/>
                <a:chOff x="7216819" y="2021294"/>
                <a:chExt cx="3960000" cy="3960000"/>
              </a:xfrm>
              <a:solidFill>
                <a:schemeClr val="bg1"/>
              </a:solidFill>
            </p:grpSpPr>
            <p:sp>
              <p:nvSpPr>
                <p:cNvPr id="5" name="円/楕円 4"/>
                <p:cNvSpPr/>
                <p:nvPr/>
              </p:nvSpPr>
              <p:spPr>
                <a:xfrm>
                  <a:off x="7216819" y="2021294"/>
                  <a:ext cx="3960000" cy="39600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" name="直線コネクタ 6"/>
                <p:cNvCxnSpPr>
                  <a:stCxn id="5" idx="0"/>
                  <a:endCxn id="5" idx="4"/>
                </p:cNvCxnSpPr>
                <p:nvPr/>
              </p:nvCxnSpPr>
              <p:spPr>
                <a:xfrm>
                  <a:off x="9196819" y="2021294"/>
                  <a:ext cx="0" cy="3960000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/>
                <p:cNvCxnSpPr>
                  <a:stCxn id="5" idx="2"/>
                  <a:endCxn id="5" idx="6"/>
                </p:cNvCxnSpPr>
                <p:nvPr/>
              </p:nvCxnSpPr>
              <p:spPr>
                <a:xfrm>
                  <a:off x="7216819" y="4001294"/>
                  <a:ext cx="3960000" cy="0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テキスト ボックス 16"/>
              <p:cNvSpPr txBox="1"/>
              <p:nvPr/>
            </p:nvSpPr>
            <p:spPr>
              <a:xfrm>
                <a:off x="9167322" y="1662965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北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6980845" y="3816628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西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11353800" y="3827631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東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9167322" y="5992297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南</a:t>
                </a:r>
              </a:p>
            </p:txBody>
          </p:sp>
          <p:sp>
            <p:nvSpPr>
              <p:cNvPr id="36" name="パイ 35"/>
              <p:cNvSpPr/>
              <p:nvPr/>
            </p:nvSpPr>
            <p:spPr>
              <a:xfrm>
                <a:off x="7393800" y="2021294"/>
                <a:ext cx="3960000" cy="3960000"/>
              </a:xfrm>
              <a:prstGeom prst="pie">
                <a:avLst>
                  <a:gd name="adj1" fmla="val 10809285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9" name="直線矢印コネクタ 48"/>
            <p:cNvCxnSpPr/>
            <p:nvPr/>
          </p:nvCxnSpPr>
          <p:spPr>
            <a:xfrm flipH="1">
              <a:off x="9515617" y="2772710"/>
              <a:ext cx="1312853" cy="983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円/楕円 51"/>
            <p:cNvSpPr/>
            <p:nvPr/>
          </p:nvSpPr>
          <p:spPr>
            <a:xfrm>
              <a:off x="9375900" y="3770762"/>
              <a:ext cx="108000" cy="108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10618839" y="2215668"/>
              <a:ext cx="15316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棒を立たせるポイント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092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12/23)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実際、賭け</a:t>
            </a:r>
            <a:r>
              <a:rPr lang="en-US" altLang="ja-JP" dirty="0"/>
              <a:t>G</a:t>
            </a:r>
            <a:r>
              <a:rPr kumimoji="1" lang="ja-JP" altLang="en-US" dirty="0" smtClean="0"/>
              <a:t>では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0165"/>
            <a:ext cx="4725473" cy="354410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60982" y="2726688"/>
            <a:ext cx="11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54569" y="5593134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5563672" y="2368466"/>
            <a:ext cx="5790127" cy="3026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…</a:t>
            </a:r>
            <a:r>
              <a:rPr lang="ja-JP" altLang="en-US" sz="2800" dirty="0" smtClean="0"/>
              <a:t>期待値が</a:t>
            </a:r>
            <a:r>
              <a:rPr lang="en-US" altLang="ja-JP" sz="3600" u="sng" dirty="0" smtClean="0">
                <a:solidFill>
                  <a:srgbClr val="FF0000"/>
                </a:solidFill>
              </a:rPr>
              <a:t>1249</a:t>
            </a:r>
            <a:r>
              <a:rPr lang="ja-JP" altLang="en-US" sz="3600" u="sng" dirty="0" smtClean="0">
                <a:solidFill>
                  <a:srgbClr val="FF0000"/>
                </a:solidFill>
              </a:rPr>
              <a:t>万</a:t>
            </a:r>
            <a:r>
              <a:rPr lang="en-US" altLang="ja-JP" sz="3600" u="sng" dirty="0" smtClean="0">
                <a:solidFill>
                  <a:srgbClr val="FF0000"/>
                </a:solidFill>
              </a:rPr>
              <a:t>6250</a:t>
            </a:r>
            <a:r>
              <a:rPr lang="ja-JP" altLang="en-US" sz="3600" u="sng" dirty="0" smtClean="0">
                <a:solidFill>
                  <a:srgbClr val="FF0000"/>
                </a:solidFill>
              </a:rPr>
              <a:t>円</a:t>
            </a:r>
            <a:r>
              <a:rPr lang="ja-JP" altLang="en-US" sz="2800" dirty="0" smtClean="0"/>
              <a:t>に！</a:t>
            </a:r>
            <a:endParaRPr lang="en-US" altLang="ja-JP" sz="2800" dirty="0" smtClean="0"/>
          </a:p>
          <a:p>
            <a:pPr algn="ctr"/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賭け</a:t>
            </a:r>
            <a:r>
              <a:rPr kumimoji="1" lang="en-US" altLang="ja-JP" sz="2400" dirty="0" smtClean="0"/>
              <a:t>E,F</a:t>
            </a:r>
            <a:r>
              <a:rPr kumimoji="1" lang="ja-JP" altLang="en-US" sz="2400" dirty="0" smtClean="0"/>
              <a:t>では</a:t>
            </a:r>
            <a:r>
              <a:rPr kumimoji="1" lang="en-US" altLang="ja-JP" sz="2400" u="sng" dirty="0" smtClean="0">
                <a:solidFill>
                  <a:srgbClr val="0070C0"/>
                </a:solidFill>
              </a:rPr>
              <a:t>-5000</a:t>
            </a:r>
            <a:r>
              <a:rPr kumimoji="1" lang="ja-JP" altLang="en-US" sz="2400" u="sng" dirty="0" smtClean="0">
                <a:solidFill>
                  <a:srgbClr val="0070C0"/>
                </a:solidFill>
              </a:rPr>
              <a:t>円のまま変化なし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01064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3111911"/>
            <a:ext cx="9736394" cy="1991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13/23)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ここで、賭け</a:t>
            </a:r>
            <a:r>
              <a:rPr kumimoji="1" lang="en-US" altLang="ja-JP" dirty="0"/>
              <a:t>E</a:t>
            </a:r>
            <a:r>
              <a:rPr lang="en-US" altLang="ja-JP" dirty="0"/>
              <a:t>,</a:t>
            </a:r>
            <a:r>
              <a:rPr kumimoji="1" lang="en-US" altLang="ja-JP" dirty="0"/>
              <a:t>F</a:t>
            </a:r>
            <a:r>
              <a:rPr lang="en-US" altLang="ja-JP" dirty="0"/>
              <a:t>,</a:t>
            </a:r>
            <a:r>
              <a:rPr kumimoji="1" lang="en-US" altLang="ja-JP" dirty="0"/>
              <a:t>G</a:t>
            </a:r>
            <a:r>
              <a:rPr kumimoji="1" lang="ja-JP" altLang="en-US" dirty="0"/>
              <a:t>では方角で表したものを、</a:t>
            </a:r>
            <a:endParaRPr kumimoji="1" lang="en-US" altLang="ja-JP" dirty="0"/>
          </a:p>
          <a:p>
            <a:pPr marL="0" lvl="0" indent="0" algn="r">
              <a:buNone/>
            </a:pPr>
            <a:r>
              <a:rPr lang="ja-JP" altLang="en-US" dirty="0"/>
              <a:t>真北からの角度</a:t>
            </a:r>
            <a:r>
              <a:rPr lang="en-US" altLang="ja-JP" dirty="0"/>
              <a:t>(</a:t>
            </a:r>
            <a:r>
              <a:rPr lang="ja-JP" altLang="en-US" dirty="0"/>
              <a:t>反時計回り</a:t>
            </a:r>
            <a:r>
              <a:rPr lang="en-US" altLang="ja-JP" dirty="0"/>
              <a:t>)</a:t>
            </a:r>
            <a:r>
              <a:rPr lang="ja-JP" altLang="en-US" dirty="0"/>
              <a:t>で表してみると</a:t>
            </a:r>
            <a:r>
              <a:rPr lang="en-US" altLang="ja-JP" dirty="0"/>
              <a:t>…(</a:t>
            </a:r>
            <a:r>
              <a:rPr lang="ja-JP" altLang="en-US" dirty="0">
                <a:solidFill>
                  <a:prstClr val="black"/>
                </a:solidFill>
              </a:rPr>
              <a:t>例：真西</a:t>
            </a:r>
            <a:r>
              <a:rPr lang="en-US" altLang="ja-JP" dirty="0">
                <a:solidFill>
                  <a:prstClr val="black"/>
                </a:solidFill>
              </a:rPr>
              <a:t>=</a:t>
            </a:r>
            <a:r>
              <a:rPr lang="ja-JP" altLang="en-US" dirty="0">
                <a:solidFill>
                  <a:prstClr val="black"/>
                </a:solidFill>
              </a:rPr>
              <a:t>９０</a:t>
            </a:r>
            <a:r>
              <a:rPr lang="en-US" altLang="ja-JP" dirty="0">
                <a:solidFill>
                  <a:prstClr val="black"/>
                </a:solidFill>
              </a:rPr>
              <a:t>°)</a:t>
            </a:r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u="sng" dirty="0"/>
              <a:t>賭け</a:t>
            </a:r>
            <a:r>
              <a:rPr lang="en-US" altLang="ja-JP" u="sng" dirty="0"/>
              <a:t>E</a:t>
            </a:r>
            <a:r>
              <a:rPr lang="ja-JP" altLang="en-US" dirty="0"/>
              <a:t>：儲けられるのは</a:t>
            </a:r>
            <a:r>
              <a:rPr lang="ja-JP" altLang="en-US" u="sng" dirty="0"/>
              <a:t>０</a:t>
            </a:r>
            <a:r>
              <a:rPr lang="en-US" altLang="ja-JP" u="sng" dirty="0"/>
              <a:t>°</a:t>
            </a:r>
            <a:r>
              <a:rPr lang="ja-JP" altLang="en-US" dirty="0"/>
              <a:t>のときのみ</a:t>
            </a:r>
            <a:endParaRPr lang="en-US" altLang="ja-JP" dirty="0"/>
          </a:p>
          <a:p>
            <a:r>
              <a:rPr kumimoji="1" lang="ja-JP" altLang="en-US" u="sng" dirty="0"/>
              <a:t>賭け</a:t>
            </a:r>
            <a:r>
              <a:rPr kumimoji="1" lang="en-US" altLang="ja-JP" u="sng" dirty="0"/>
              <a:t>F</a:t>
            </a:r>
            <a:r>
              <a:rPr kumimoji="1" lang="ja-JP" altLang="en-US" dirty="0"/>
              <a:t>：儲けられるのは</a:t>
            </a:r>
            <a:r>
              <a:rPr kumimoji="1" lang="ja-JP" altLang="en-US" u="sng" dirty="0"/>
              <a:t>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９０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１８０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２７０</a:t>
            </a:r>
            <a:r>
              <a:rPr kumimoji="1" lang="en-US" altLang="ja-JP" u="sng" dirty="0"/>
              <a:t>°</a:t>
            </a:r>
            <a:r>
              <a:rPr kumimoji="1" lang="ja-JP" altLang="en-US" dirty="0"/>
              <a:t>のときのみ</a:t>
            </a:r>
            <a:endParaRPr kumimoji="1" lang="en-US" altLang="ja-JP" dirty="0"/>
          </a:p>
          <a:p>
            <a:r>
              <a:rPr lang="ja-JP" altLang="en-US" u="sng" dirty="0"/>
              <a:t>賭け</a:t>
            </a:r>
            <a:r>
              <a:rPr lang="en-US" altLang="ja-JP" u="sng" dirty="0"/>
              <a:t>G</a:t>
            </a:r>
            <a:r>
              <a:rPr lang="ja-JP" altLang="en-US" dirty="0"/>
              <a:t>：儲けられるのは</a:t>
            </a:r>
            <a:r>
              <a:rPr lang="ja-JP" altLang="en-US" u="sng" dirty="0"/>
              <a:t>０</a:t>
            </a:r>
            <a:r>
              <a:rPr lang="en-US" altLang="ja-JP" u="sng" dirty="0"/>
              <a:t>°</a:t>
            </a:r>
            <a:r>
              <a:rPr lang="ja-JP" altLang="en-US" u="sng" dirty="0"/>
              <a:t>から９０</a:t>
            </a:r>
            <a:r>
              <a:rPr lang="en-US" altLang="ja-JP" u="sng" dirty="0"/>
              <a:t>°</a:t>
            </a:r>
            <a:r>
              <a:rPr lang="ja-JP" altLang="en-US" u="sng" dirty="0"/>
              <a:t>の間</a:t>
            </a:r>
            <a:r>
              <a:rPr lang="ja-JP" altLang="en-US" dirty="0"/>
              <a:t>のときのみ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9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0" y="3111911"/>
            <a:ext cx="9736394" cy="1991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14/23)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ここで、賭け</a:t>
            </a:r>
            <a:r>
              <a:rPr kumimoji="1" lang="en-US" altLang="ja-JP" dirty="0"/>
              <a:t>E</a:t>
            </a:r>
            <a:r>
              <a:rPr lang="en-US" altLang="ja-JP" dirty="0"/>
              <a:t>,</a:t>
            </a:r>
            <a:r>
              <a:rPr kumimoji="1" lang="en-US" altLang="ja-JP" dirty="0"/>
              <a:t>F</a:t>
            </a:r>
            <a:r>
              <a:rPr lang="en-US" altLang="ja-JP" dirty="0"/>
              <a:t>,</a:t>
            </a:r>
            <a:r>
              <a:rPr kumimoji="1" lang="en-US" altLang="ja-JP" dirty="0"/>
              <a:t>G</a:t>
            </a:r>
            <a:r>
              <a:rPr kumimoji="1" lang="ja-JP" altLang="en-US" dirty="0"/>
              <a:t>では方角で表したものを、</a:t>
            </a:r>
            <a:endParaRPr kumimoji="1" lang="en-US" altLang="ja-JP" dirty="0"/>
          </a:p>
          <a:p>
            <a:pPr marL="0" indent="0" algn="r">
              <a:buNone/>
            </a:pPr>
            <a:r>
              <a:rPr lang="ja-JP" altLang="en-US" dirty="0"/>
              <a:t>真北からの角度</a:t>
            </a:r>
            <a:r>
              <a:rPr lang="en-US" altLang="ja-JP" dirty="0"/>
              <a:t>(</a:t>
            </a:r>
            <a:r>
              <a:rPr lang="ja-JP" altLang="en-US" dirty="0"/>
              <a:t>反時計回り</a:t>
            </a:r>
            <a:r>
              <a:rPr lang="en-US" altLang="ja-JP" dirty="0"/>
              <a:t>)</a:t>
            </a:r>
            <a:r>
              <a:rPr lang="ja-JP" altLang="en-US" dirty="0"/>
              <a:t>で表してみると</a:t>
            </a:r>
            <a:r>
              <a:rPr lang="en-US" altLang="ja-JP" dirty="0"/>
              <a:t>…(</a:t>
            </a:r>
            <a:r>
              <a:rPr lang="ja-JP" altLang="en-US" dirty="0"/>
              <a:t>例：真西</a:t>
            </a:r>
            <a:r>
              <a:rPr lang="en-US" altLang="ja-JP" dirty="0"/>
              <a:t>=</a:t>
            </a:r>
            <a:r>
              <a:rPr lang="ja-JP" altLang="en-US" dirty="0"/>
              <a:t>９０</a:t>
            </a:r>
            <a:r>
              <a:rPr lang="en-US" altLang="ja-JP" dirty="0"/>
              <a:t>°)</a:t>
            </a:r>
          </a:p>
          <a:p>
            <a:endParaRPr kumimoji="1" lang="en-US" altLang="ja-JP" dirty="0"/>
          </a:p>
          <a:p>
            <a:r>
              <a:rPr lang="ja-JP" altLang="en-US" u="sng" dirty="0"/>
              <a:t>賭け</a:t>
            </a:r>
            <a:r>
              <a:rPr lang="en-US" altLang="ja-JP" u="sng" dirty="0"/>
              <a:t>E</a:t>
            </a:r>
            <a:r>
              <a:rPr lang="ja-JP" altLang="en-US" dirty="0"/>
              <a:t>：儲けられるのは</a:t>
            </a:r>
            <a:r>
              <a:rPr lang="ja-JP" altLang="en-US" u="sng" dirty="0"/>
              <a:t>０</a:t>
            </a:r>
            <a:r>
              <a:rPr lang="en-US" altLang="ja-JP" u="sng" dirty="0"/>
              <a:t>°</a:t>
            </a:r>
            <a:r>
              <a:rPr lang="ja-JP" altLang="en-US" dirty="0"/>
              <a:t>のときのみ</a:t>
            </a:r>
            <a:endParaRPr lang="en-US" altLang="ja-JP" dirty="0"/>
          </a:p>
          <a:p>
            <a:r>
              <a:rPr kumimoji="1" lang="ja-JP" altLang="en-US" u="sng" dirty="0"/>
              <a:t>賭け</a:t>
            </a:r>
            <a:r>
              <a:rPr kumimoji="1" lang="en-US" altLang="ja-JP" u="sng" dirty="0"/>
              <a:t>F</a:t>
            </a:r>
            <a:r>
              <a:rPr kumimoji="1" lang="ja-JP" altLang="en-US" dirty="0"/>
              <a:t>：儲けられるのは</a:t>
            </a:r>
            <a:r>
              <a:rPr kumimoji="1" lang="ja-JP" altLang="en-US" u="sng" dirty="0"/>
              <a:t>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９０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１８０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２７０</a:t>
            </a:r>
            <a:r>
              <a:rPr kumimoji="1" lang="en-US" altLang="ja-JP" u="sng" dirty="0"/>
              <a:t>°</a:t>
            </a:r>
            <a:r>
              <a:rPr kumimoji="1" lang="ja-JP" altLang="en-US" dirty="0"/>
              <a:t>のときのみ</a:t>
            </a:r>
            <a:endParaRPr kumimoji="1" lang="en-US" altLang="ja-JP" dirty="0"/>
          </a:p>
          <a:p>
            <a:r>
              <a:rPr lang="ja-JP" altLang="en-US" u="sng" dirty="0"/>
              <a:t>賭け</a:t>
            </a:r>
            <a:r>
              <a:rPr lang="en-US" altLang="ja-JP" u="sng" dirty="0"/>
              <a:t>G</a:t>
            </a:r>
            <a:r>
              <a:rPr lang="ja-JP" altLang="en-US" dirty="0"/>
              <a:t>：儲けられるのは</a:t>
            </a:r>
            <a:r>
              <a:rPr lang="ja-JP" altLang="en-US" u="sng" dirty="0"/>
              <a:t>０</a:t>
            </a:r>
            <a:r>
              <a:rPr lang="en-US" altLang="ja-JP" u="sng" dirty="0"/>
              <a:t>°</a:t>
            </a:r>
            <a:r>
              <a:rPr lang="ja-JP" altLang="en-US" u="sng" dirty="0"/>
              <a:t>から９０</a:t>
            </a:r>
            <a:r>
              <a:rPr lang="en-US" altLang="ja-JP" u="sng" dirty="0"/>
              <a:t>°</a:t>
            </a:r>
            <a:r>
              <a:rPr lang="ja-JP" altLang="en-US" u="sng" dirty="0"/>
              <a:t>の</a:t>
            </a:r>
            <a:r>
              <a:rPr lang="ja-JP" altLang="en-US" u="sng" dirty="0">
                <a:solidFill>
                  <a:srgbClr val="FF0000"/>
                </a:solidFill>
              </a:rPr>
              <a:t>間</a:t>
            </a:r>
            <a:r>
              <a:rPr lang="ja-JP" altLang="en-US" dirty="0"/>
              <a:t>のときのみ</a:t>
            </a:r>
            <a:endParaRPr lang="en-US" altLang="ja-JP" dirty="0"/>
          </a:p>
        </p:txBody>
      </p:sp>
      <p:sp>
        <p:nvSpPr>
          <p:cNvPr id="4" name="角丸四角形 3"/>
          <p:cNvSpPr/>
          <p:nvPr/>
        </p:nvSpPr>
        <p:spPr>
          <a:xfrm>
            <a:off x="3834581" y="4970207"/>
            <a:ext cx="8155858" cy="1696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賭け</a:t>
            </a:r>
            <a:r>
              <a:rPr kumimoji="1" lang="en-US" altLang="ja-JP" sz="3600" dirty="0"/>
              <a:t>G</a:t>
            </a:r>
            <a:r>
              <a:rPr kumimoji="1" lang="ja-JP" altLang="en-US" sz="3600" dirty="0"/>
              <a:t>のみ、</a:t>
            </a:r>
            <a:r>
              <a:rPr kumimoji="1" lang="en-US" altLang="ja-JP" sz="3600" dirty="0"/>
              <a:t>『</a:t>
            </a:r>
            <a:r>
              <a:rPr kumimoji="1" lang="ja-JP" altLang="en-US" sz="3600" dirty="0"/>
              <a:t>０</a:t>
            </a:r>
            <a:r>
              <a:rPr kumimoji="1" lang="en-US" altLang="ja-JP" sz="3600" dirty="0"/>
              <a:t>°</a:t>
            </a:r>
            <a:r>
              <a:rPr kumimoji="1" lang="ja-JP" altLang="en-US" sz="3600" dirty="0"/>
              <a:t>から９０</a:t>
            </a:r>
            <a:r>
              <a:rPr kumimoji="1" lang="en-US" altLang="ja-JP" sz="3600" dirty="0"/>
              <a:t>°</a:t>
            </a:r>
            <a:r>
              <a:rPr kumimoji="1" lang="ja-JP" altLang="en-US" sz="3600" dirty="0"/>
              <a:t>まで</a:t>
            </a:r>
            <a:r>
              <a:rPr kumimoji="1" lang="en-US" altLang="ja-JP" sz="3600" dirty="0"/>
              <a:t>』</a:t>
            </a:r>
            <a:r>
              <a:rPr kumimoji="1" lang="ja-JP" altLang="en-US" sz="3600" dirty="0"/>
              <a:t>という</a:t>
            </a:r>
            <a:endParaRPr kumimoji="1" lang="en-US" altLang="ja-JP" sz="3600" dirty="0"/>
          </a:p>
          <a:p>
            <a:pPr algn="ctr"/>
            <a:r>
              <a:rPr kumimoji="1" lang="ja-JP" altLang="en-US" sz="3600" u="sng" dirty="0">
                <a:solidFill>
                  <a:srgbClr val="FF0000"/>
                </a:solidFill>
              </a:rPr>
              <a:t>範囲</a:t>
            </a:r>
            <a:r>
              <a:rPr kumimoji="1" lang="ja-JP" altLang="en-US" sz="3600" dirty="0"/>
              <a:t>を取っている</a:t>
            </a:r>
          </a:p>
        </p:txBody>
      </p:sp>
    </p:spTree>
    <p:extLst>
      <p:ext uri="{BB962C8B-B14F-4D97-AF65-F5344CB8AC3E}">
        <p14:creationId xmlns:p14="http://schemas.microsoft.com/office/powerpoint/2010/main" val="14050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15/23)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200" dirty="0"/>
              <a:t>では、そもそも賭け</a:t>
            </a:r>
            <a:r>
              <a:rPr kumimoji="1" lang="en-US" altLang="ja-JP" sz="3200" dirty="0"/>
              <a:t>A,B(</a:t>
            </a:r>
            <a:r>
              <a:rPr kumimoji="1" lang="ja-JP" altLang="en-US" sz="3200" dirty="0"/>
              <a:t>コイン投げの例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と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賭け</a:t>
            </a:r>
            <a:r>
              <a:rPr lang="en-US" altLang="ja-JP" sz="3200" dirty="0"/>
              <a:t>E,F,G(</a:t>
            </a:r>
            <a:r>
              <a:rPr lang="ja-JP" altLang="en-US" sz="3200" dirty="0"/>
              <a:t>棒倒しの例</a:t>
            </a:r>
            <a:r>
              <a:rPr lang="en-US" altLang="ja-JP" sz="3200" dirty="0"/>
              <a:t>)</a:t>
            </a:r>
            <a:r>
              <a:rPr lang="ja-JP" altLang="en-US" sz="3200" dirty="0"/>
              <a:t>の違いは？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97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3038168"/>
            <a:ext cx="10515600" cy="22122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16/23)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200" dirty="0"/>
              <a:t>では、そもそも賭け</a:t>
            </a:r>
            <a:r>
              <a:rPr kumimoji="1" lang="en-US" altLang="ja-JP" sz="3200" dirty="0"/>
              <a:t>A,B(</a:t>
            </a:r>
            <a:r>
              <a:rPr kumimoji="1" lang="ja-JP" altLang="en-US" sz="3200" dirty="0"/>
              <a:t>コイン投げの例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と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賭け</a:t>
            </a:r>
            <a:r>
              <a:rPr lang="en-US" altLang="ja-JP" sz="3200" dirty="0"/>
              <a:t>E,F,G(</a:t>
            </a:r>
            <a:r>
              <a:rPr lang="ja-JP" altLang="en-US" sz="3200" dirty="0"/>
              <a:t>棒倒しの例</a:t>
            </a:r>
            <a:r>
              <a:rPr lang="en-US" altLang="ja-JP" sz="3200" dirty="0"/>
              <a:t>)</a:t>
            </a:r>
            <a:r>
              <a:rPr lang="ja-JP" altLang="en-US" sz="3200" dirty="0"/>
              <a:t>の違いは？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 algn="ctr">
              <a:buNone/>
            </a:pPr>
            <a:r>
              <a:rPr lang="en-US" altLang="ja-JP" sz="3200" dirty="0">
                <a:solidFill>
                  <a:srgbClr val="FF0000"/>
                </a:solidFill>
              </a:rPr>
              <a:t>…</a:t>
            </a:r>
            <a:r>
              <a:rPr lang="ja-JP" altLang="en-US" sz="3200" dirty="0">
                <a:solidFill>
                  <a:srgbClr val="FF0000"/>
                </a:solidFill>
              </a:rPr>
              <a:t>賭け</a:t>
            </a:r>
            <a:r>
              <a:rPr lang="en-US" altLang="ja-JP" sz="3200" dirty="0">
                <a:solidFill>
                  <a:srgbClr val="FF0000"/>
                </a:solidFill>
              </a:rPr>
              <a:t>A,B</a:t>
            </a:r>
            <a:r>
              <a:rPr lang="ja-JP" altLang="en-US" sz="3200" dirty="0">
                <a:solidFill>
                  <a:srgbClr val="FF0000"/>
                </a:solidFill>
              </a:rPr>
              <a:t>は結果が０</a:t>
            </a:r>
            <a:r>
              <a:rPr lang="en-US" altLang="ja-JP" sz="3200" dirty="0">
                <a:solidFill>
                  <a:srgbClr val="FF0000"/>
                </a:solidFill>
              </a:rPr>
              <a:t>,</a:t>
            </a:r>
            <a:r>
              <a:rPr lang="ja-JP" altLang="en-US" sz="3200" dirty="0">
                <a:solidFill>
                  <a:srgbClr val="FF0000"/>
                </a:solidFill>
              </a:rPr>
              <a:t>１</a:t>
            </a:r>
            <a:r>
              <a:rPr lang="en-US" altLang="ja-JP" sz="3200" dirty="0">
                <a:solidFill>
                  <a:srgbClr val="FF0000"/>
                </a:solidFill>
              </a:rPr>
              <a:t>,</a:t>
            </a:r>
            <a:r>
              <a:rPr lang="ja-JP" altLang="en-US" sz="3200" dirty="0">
                <a:solidFill>
                  <a:srgbClr val="FF0000"/>
                </a:solidFill>
              </a:rPr>
              <a:t>２</a:t>
            </a:r>
            <a:r>
              <a:rPr lang="en-US" altLang="ja-JP" sz="3200" dirty="0">
                <a:solidFill>
                  <a:srgbClr val="FF0000"/>
                </a:solidFill>
              </a:rPr>
              <a:t>,</a:t>
            </a:r>
            <a:r>
              <a:rPr lang="ja-JP" altLang="en-US" sz="3200" dirty="0">
                <a:solidFill>
                  <a:srgbClr val="FF0000"/>
                </a:solidFill>
              </a:rPr>
              <a:t>３という飛び飛びの値</a:t>
            </a:r>
            <a:endParaRPr lang="en-US" altLang="ja-JP" sz="32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sz="3200" dirty="0">
                <a:solidFill>
                  <a:srgbClr val="FF0000"/>
                </a:solidFill>
              </a:rPr>
              <a:t>賭け</a:t>
            </a:r>
            <a:r>
              <a:rPr lang="en-US" altLang="ja-JP" sz="3200" dirty="0">
                <a:solidFill>
                  <a:srgbClr val="FF0000"/>
                </a:solidFill>
              </a:rPr>
              <a:t>E,F,G</a:t>
            </a:r>
            <a:r>
              <a:rPr lang="ja-JP" altLang="en-US" sz="3200" dirty="0">
                <a:solidFill>
                  <a:srgbClr val="FF0000"/>
                </a:solidFill>
              </a:rPr>
              <a:t>は結果が０～３６０</a:t>
            </a:r>
            <a:r>
              <a:rPr lang="en-US" altLang="ja-JP" sz="3200" dirty="0">
                <a:solidFill>
                  <a:srgbClr val="FF0000"/>
                </a:solidFill>
              </a:rPr>
              <a:t>(°)</a:t>
            </a:r>
            <a:r>
              <a:rPr lang="ja-JP" altLang="en-US" sz="3200" dirty="0">
                <a:solidFill>
                  <a:srgbClr val="FF0000"/>
                </a:solidFill>
              </a:rPr>
              <a:t>の間のどの値も取りうる</a:t>
            </a:r>
            <a:endParaRPr lang="en-US" altLang="ja-JP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173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2275724"/>
            <a:ext cx="10515600" cy="9065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確率変数の離散・連続</a:t>
            </a:r>
            <a:r>
              <a:rPr kumimoji="1" lang="en-US" altLang="ja-JP" dirty="0"/>
              <a:t>(</a:t>
            </a:r>
            <a:r>
              <a:rPr lang="en-US" altLang="ja-JP" dirty="0" smtClean="0"/>
              <a:t>17</a:t>
            </a:r>
            <a:r>
              <a:rPr kumimoji="1" lang="en-US" altLang="ja-JP" dirty="0" smtClean="0"/>
              <a:t>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確率変数も二種類に大別される</a:t>
            </a:r>
            <a:r>
              <a:rPr kumimoji="1" lang="en-US" altLang="ja-JP" dirty="0"/>
              <a:t>…</a:t>
            </a:r>
            <a:r>
              <a:rPr lang="en-US" altLang="ja-JP" dirty="0"/>
              <a:t>『</a:t>
            </a:r>
            <a:r>
              <a:rPr lang="ja-JP" altLang="en-US" u="sng" dirty="0"/>
              <a:t>離散</a:t>
            </a:r>
            <a:r>
              <a:rPr lang="en-US" altLang="ja-JP" dirty="0"/>
              <a:t>』</a:t>
            </a:r>
            <a:r>
              <a:rPr lang="ja-JP" altLang="en-US" dirty="0"/>
              <a:t>と</a:t>
            </a:r>
            <a:r>
              <a:rPr lang="en-US" altLang="ja-JP" dirty="0"/>
              <a:t>『</a:t>
            </a:r>
            <a:r>
              <a:rPr lang="ja-JP" altLang="en-US" u="sng" dirty="0"/>
              <a:t>連続</a:t>
            </a:r>
            <a:r>
              <a:rPr lang="en-US" altLang="ja-JP" dirty="0"/>
              <a:t>』</a:t>
            </a:r>
          </a:p>
          <a:p>
            <a:r>
              <a:rPr lang="ja-JP" altLang="en-US" u="sng" dirty="0"/>
              <a:t>離散確率変数</a:t>
            </a:r>
            <a:r>
              <a:rPr lang="en-US" altLang="ja-JP" dirty="0"/>
              <a:t>…</a:t>
            </a:r>
            <a:r>
              <a:rPr lang="ja-JP" altLang="en-US" dirty="0"/>
              <a:t>結果として</a:t>
            </a:r>
            <a:r>
              <a:rPr lang="en-US" altLang="ja-JP" u="sng" dirty="0"/>
              <a:t>”</a:t>
            </a:r>
            <a:r>
              <a:rPr lang="ja-JP" altLang="en-US" u="sng" dirty="0"/>
              <a:t>特定の範囲内の飛び飛びの値</a:t>
            </a:r>
            <a:r>
              <a:rPr lang="en-US" altLang="ja-JP" u="sng" dirty="0"/>
              <a:t>”</a:t>
            </a:r>
            <a:r>
              <a:rPr lang="ja-JP" altLang="en-US" dirty="0"/>
              <a:t>しか出さないとき</a:t>
            </a:r>
            <a:r>
              <a:rPr lang="en-US" altLang="ja-JP" dirty="0"/>
              <a:t>(</a:t>
            </a:r>
            <a:r>
              <a:rPr lang="ja-JP" altLang="en-US" dirty="0"/>
              <a:t>結果のパターンは有限個</a:t>
            </a:r>
            <a:r>
              <a:rPr lang="en-US" altLang="ja-JP" dirty="0"/>
              <a:t>or</a:t>
            </a:r>
            <a:r>
              <a:rPr lang="ja-JP" altLang="en-US" dirty="0"/>
              <a:t>無限個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例</a:t>
            </a:r>
            <a:r>
              <a:rPr lang="en-US" altLang="ja-JP" dirty="0"/>
              <a:t>…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039988"/>
              </p:ext>
            </p:extLst>
          </p:nvPr>
        </p:nvGraphicFramePr>
        <p:xfrm>
          <a:off x="838200" y="3694003"/>
          <a:ext cx="10515600" cy="2675266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17315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25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112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269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32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326771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実験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コイン投げ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６面サイコロを</a:t>
                      </a:r>
                      <a:endParaRPr kumimoji="1" lang="en-US" altLang="ja-JP" sz="2800" dirty="0"/>
                    </a:p>
                    <a:p>
                      <a:r>
                        <a:rPr kumimoji="1" lang="ja-JP" altLang="en-US" sz="2800" dirty="0"/>
                        <a:t>投げる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ルーレットを回す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…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48495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確率変数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コインの</a:t>
                      </a:r>
                      <a:r>
                        <a:rPr kumimoji="1" lang="ja-JP" altLang="en-US" sz="2800" dirty="0" smtClean="0"/>
                        <a:t>表が出た</a:t>
                      </a:r>
                      <a:r>
                        <a:rPr kumimoji="1" lang="ja-JP" altLang="en-US" sz="2800" dirty="0"/>
                        <a:t>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１，２，３，４，５，６のいずれかの値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１</a:t>
                      </a:r>
                      <a:r>
                        <a:rPr kumimoji="1" lang="en-US" altLang="ja-JP" sz="2800" dirty="0"/>
                        <a:t>,</a:t>
                      </a:r>
                      <a:r>
                        <a:rPr kumimoji="1" lang="ja-JP" altLang="en-US" sz="2800" dirty="0"/>
                        <a:t>２</a:t>
                      </a:r>
                      <a:r>
                        <a:rPr kumimoji="1" lang="en-US" altLang="ja-JP" sz="2800" dirty="0"/>
                        <a:t>,</a:t>
                      </a:r>
                      <a:r>
                        <a:rPr kumimoji="1" lang="ja-JP" altLang="en-US" sz="2800" dirty="0"/>
                        <a:t>３</a:t>
                      </a:r>
                      <a:r>
                        <a:rPr kumimoji="1" lang="en-US" altLang="ja-JP" sz="2800" dirty="0"/>
                        <a:t>,…(×</a:t>
                      </a:r>
                      <a:r>
                        <a:rPr kumimoji="1" lang="ja-JP" altLang="en-US" sz="2800" dirty="0"/>
                        <a:t>２色</a:t>
                      </a:r>
                      <a:r>
                        <a:rPr kumimoji="1" lang="en-US" altLang="ja-JP" sz="2800" dirty="0"/>
                        <a:t>),</a:t>
                      </a:r>
                      <a:r>
                        <a:rPr kumimoji="1" lang="ja-JP" altLang="en-US" sz="2800" dirty="0"/>
                        <a:t>０のいずれかの値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…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01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2275724"/>
            <a:ext cx="10515600" cy="9065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確率変数の離散・連続</a:t>
            </a:r>
            <a:r>
              <a:rPr kumimoji="1" lang="en-US" altLang="ja-JP" dirty="0"/>
              <a:t>(</a:t>
            </a:r>
            <a:r>
              <a:rPr lang="en-US" altLang="ja-JP" dirty="0" smtClean="0"/>
              <a:t>18/23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確率変数も二種類に大別される</a:t>
            </a:r>
            <a:r>
              <a:rPr kumimoji="1" lang="en-US" altLang="ja-JP" dirty="0"/>
              <a:t>…</a:t>
            </a:r>
            <a:r>
              <a:rPr lang="en-US" altLang="ja-JP" dirty="0"/>
              <a:t>『</a:t>
            </a:r>
            <a:r>
              <a:rPr lang="ja-JP" altLang="en-US" u="sng" dirty="0"/>
              <a:t>離散</a:t>
            </a:r>
            <a:r>
              <a:rPr lang="en-US" altLang="ja-JP" dirty="0"/>
              <a:t>』</a:t>
            </a:r>
            <a:r>
              <a:rPr lang="ja-JP" altLang="en-US" dirty="0"/>
              <a:t>と</a:t>
            </a:r>
            <a:r>
              <a:rPr lang="en-US" altLang="ja-JP" dirty="0"/>
              <a:t>『</a:t>
            </a:r>
            <a:r>
              <a:rPr lang="ja-JP" altLang="en-US" u="sng" dirty="0"/>
              <a:t>連続</a:t>
            </a:r>
            <a:r>
              <a:rPr lang="en-US" altLang="ja-JP" dirty="0"/>
              <a:t>』</a:t>
            </a:r>
            <a:endParaRPr kumimoji="1" lang="en-US" altLang="ja-JP" dirty="0"/>
          </a:p>
          <a:p>
            <a:r>
              <a:rPr kumimoji="1" lang="ja-JP" altLang="en-US" u="sng" dirty="0"/>
              <a:t>連続確率変数</a:t>
            </a:r>
            <a:r>
              <a:rPr kumimoji="1" lang="en-US" altLang="ja-JP" dirty="0"/>
              <a:t>…</a:t>
            </a:r>
            <a:r>
              <a:rPr kumimoji="1" lang="ja-JP" altLang="en-US" dirty="0"/>
              <a:t>結果として</a:t>
            </a:r>
            <a:r>
              <a:rPr kumimoji="1" lang="en-US" altLang="ja-JP" u="sng" dirty="0"/>
              <a:t>”</a:t>
            </a:r>
            <a:r>
              <a:rPr kumimoji="1" lang="ja-JP" altLang="en-US" u="sng" dirty="0"/>
              <a:t>ある</a:t>
            </a:r>
            <a:r>
              <a:rPr lang="ja-JP" altLang="en-US" u="sng" dirty="0" smtClean="0"/>
              <a:t>範囲</a:t>
            </a:r>
            <a:r>
              <a:rPr kumimoji="1" lang="ja-JP" altLang="en-US" u="sng" dirty="0" smtClean="0"/>
              <a:t>内</a:t>
            </a:r>
            <a:r>
              <a:rPr lang="ja-JP" altLang="en-US" u="sng" dirty="0"/>
              <a:t>の</a:t>
            </a:r>
            <a:r>
              <a:rPr kumimoji="1" lang="ja-JP" altLang="en-US" u="sng" dirty="0" smtClean="0"/>
              <a:t>値を全て</a:t>
            </a:r>
            <a:r>
              <a:rPr kumimoji="1" lang="en-US" altLang="ja-JP" u="sng" dirty="0" smtClean="0"/>
              <a:t>”</a:t>
            </a:r>
            <a:r>
              <a:rPr kumimoji="1" lang="ja-JP" altLang="en-US" dirty="0" smtClean="0"/>
              <a:t>出しうる</a:t>
            </a:r>
            <a:r>
              <a:rPr kumimoji="1" lang="ja-JP" altLang="en-US" dirty="0"/>
              <a:t>とき</a:t>
            </a:r>
            <a:r>
              <a:rPr kumimoji="1" lang="en-US" altLang="ja-JP" dirty="0"/>
              <a:t>(</a:t>
            </a:r>
            <a:r>
              <a:rPr kumimoji="1" lang="ja-JP" altLang="en-US" dirty="0"/>
              <a:t>結果のパターン</a:t>
            </a:r>
            <a:r>
              <a:rPr lang="ja-JP" altLang="en-US" dirty="0"/>
              <a:t>は無限個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kumimoji="1" lang="ja-JP" altLang="en-US" dirty="0"/>
              <a:t>例</a:t>
            </a:r>
            <a:r>
              <a:rPr kumimoji="1" lang="en-US" altLang="ja-JP" dirty="0"/>
              <a:t>…</a:t>
            </a: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81037"/>
              </p:ext>
            </p:extLst>
          </p:nvPr>
        </p:nvGraphicFramePr>
        <p:xfrm>
          <a:off x="838200" y="3694003"/>
          <a:ext cx="10515600" cy="2698371"/>
        </p:xfrm>
        <a:graphic>
          <a:graphicData uri="http://schemas.openxmlformats.org/drawingml/2006/table">
            <a:tbl>
              <a:tblPr firstCol="1" bandCol="1">
                <a:tableStyleId>{21E4AEA4-8DFA-4A89-87EB-49C32662AFE0}</a:tableStyleId>
              </a:tblPr>
              <a:tblGrid>
                <a:gridCol w="17315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4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788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129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9691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326771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実験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先ほどの棒倒しの賭け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今日の降水量調査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dirty="0" smtClean="0"/>
                        <a:t>単位</a:t>
                      </a:r>
                      <a:r>
                        <a:rPr kumimoji="1" lang="en-US" altLang="ja-JP" sz="2800" dirty="0" smtClean="0"/>
                        <a:t>:</a:t>
                      </a:r>
                      <a:r>
                        <a:rPr kumimoji="1" lang="ja-JP" altLang="en-US" sz="2800" dirty="0" smtClean="0"/>
                        <a:t>ｍｍ</a:t>
                      </a:r>
                      <a:r>
                        <a:rPr kumimoji="1" lang="en-US" altLang="ja-JP" sz="280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東京～</a:t>
                      </a:r>
                      <a:r>
                        <a:rPr kumimoji="1" lang="en-US" altLang="ja-JP" sz="2800" dirty="0" smtClean="0"/>
                        <a:t>NY</a:t>
                      </a:r>
                      <a:r>
                        <a:rPr kumimoji="1" lang="ja-JP" altLang="en-US" sz="2800" dirty="0" smtClean="0"/>
                        <a:t>間の移動にかかる時間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dirty="0" smtClean="0"/>
                        <a:t>単位</a:t>
                      </a:r>
                      <a:r>
                        <a:rPr kumimoji="1" lang="en-US" altLang="ja-JP" sz="2800" dirty="0" smtClean="0"/>
                        <a:t>:h)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…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26771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確率変数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 smtClean="0"/>
                        <a:t>０</a:t>
                      </a:r>
                      <a:r>
                        <a:rPr kumimoji="1" lang="en-US" altLang="ja-JP" sz="2800" dirty="0" smtClean="0"/>
                        <a:t>°</a:t>
                      </a:r>
                      <a:r>
                        <a:rPr kumimoji="1" lang="ja-JP" altLang="en-US" sz="2800" dirty="0" smtClean="0"/>
                        <a:t>～３６０</a:t>
                      </a:r>
                      <a:r>
                        <a:rPr kumimoji="1" lang="en-US" altLang="ja-JP" sz="2800" dirty="0" smtClean="0"/>
                        <a:t>°</a:t>
                      </a:r>
                      <a:r>
                        <a:rPr kumimoji="1" lang="ja-JP" altLang="en-US" sz="2800" dirty="0" smtClean="0"/>
                        <a:t>の間のいずれかの値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０から始まる有限値のいずれかの値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u="sng" dirty="0" smtClean="0"/>
                        <a:t>上限有り</a:t>
                      </a:r>
                      <a:r>
                        <a:rPr kumimoji="1" lang="en-US" altLang="ja-JP" sz="280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０から始まる値のいずれかの値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u="sng" dirty="0" smtClean="0"/>
                        <a:t>上限無し</a:t>
                      </a:r>
                      <a:r>
                        <a:rPr kumimoji="1" lang="en-US" altLang="ja-JP" sz="280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…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71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それぞれのポイントは？</a:t>
            </a:r>
            <a:r>
              <a:rPr lang="en-US" altLang="ja-JP" dirty="0"/>
              <a:t>(</a:t>
            </a:r>
            <a:r>
              <a:rPr lang="ja-JP" altLang="en-US" dirty="0"/>
              <a:t>一例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連続の時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起きうることでも確率が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になることも</a:t>
            </a:r>
            <a:r>
              <a:rPr kumimoji="1" lang="en-US" altLang="ja-JP" dirty="0" smtClean="0"/>
              <a:t>…</a:t>
            </a:r>
          </a:p>
          <a:p>
            <a:pPr marL="0" indent="0" algn="ctr">
              <a:buNone/>
            </a:pPr>
            <a:r>
              <a:rPr lang="en-US" altLang="ja-JP" dirty="0" smtClean="0"/>
              <a:t>(</a:t>
            </a:r>
            <a:r>
              <a:rPr lang="ja-JP" altLang="en-US" dirty="0" smtClean="0"/>
              <a:t>先の棒倒しでいくと、真北を向く確率は</a:t>
            </a:r>
            <a:r>
              <a:rPr lang="en-US" altLang="ja-JP" dirty="0" smtClean="0"/>
              <a:t>0)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角丸四角形 3"/>
          <p:cNvSpPr/>
          <p:nvPr/>
        </p:nvSpPr>
        <p:spPr>
          <a:xfrm>
            <a:off x="2155198" y="3830207"/>
            <a:ext cx="8057748" cy="14114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→</a:t>
            </a:r>
            <a:r>
              <a:rPr lang="ja-JP" altLang="en-US" sz="2800" u="sng" dirty="0">
                <a:solidFill>
                  <a:prstClr val="black"/>
                </a:solidFill>
              </a:rPr>
              <a:t>範囲を</a:t>
            </a:r>
            <a:r>
              <a:rPr lang="en-US" altLang="ja-JP" sz="2800" u="sng" dirty="0">
                <a:solidFill>
                  <a:prstClr val="black"/>
                </a:solidFill>
              </a:rPr>
              <a:t>“</a:t>
            </a:r>
            <a:r>
              <a:rPr lang="ja-JP" altLang="en-US" sz="2800" u="sng" dirty="0">
                <a:solidFill>
                  <a:prstClr val="black"/>
                </a:solidFill>
              </a:rPr>
              <a:t>区分け</a:t>
            </a:r>
            <a:r>
              <a:rPr lang="en-US" altLang="ja-JP" sz="2800" u="sng" dirty="0">
                <a:solidFill>
                  <a:prstClr val="black"/>
                </a:solidFill>
              </a:rPr>
              <a:t>”</a:t>
            </a:r>
            <a:r>
              <a:rPr lang="ja-JP" altLang="en-US" sz="2800" u="sng" dirty="0">
                <a:solidFill>
                  <a:prstClr val="black"/>
                </a:solidFill>
              </a:rPr>
              <a:t>して、それぞれに確率を求める</a:t>
            </a:r>
            <a:r>
              <a:rPr lang="ja-JP" altLang="en-US" sz="2800" dirty="0" smtClean="0">
                <a:solidFill>
                  <a:prstClr val="black"/>
                </a:solidFill>
              </a:rPr>
              <a:t>！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dirty="0" smtClean="0">
                <a:solidFill>
                  <a:prstClr val="black"/>
                </a:solidFill>
              </a:rPr>
              <a:t>(</a:t>
            </a:r>
            <a:r>
              <a:rPr lang="ja-JP" altLang="en-US" sz="2400" dirty="0" smtClean="0">
                <a:solidFill>
                  <a:prstClr val="black"/>
                </a:solidFill>
              </a:rPr>
              <a:t>先の例での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『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真北から真西の間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』</a:t>
            </a:r>
            <a:r>
              <a:rPr lang="ja-JP" altLang="en-US" sz="2400" dirty="0" smtClean="0">
                <a:solidFill>
                  <a:prstClr val="black"/>
                </a:solidFill>
              </a:rPr>
              <a:t>など</a:t>
            </a:r>
            <a:r>
              <a:rPr lang="en-US" altLang="ja-JP" sz="2400" dirty="0" smtClean="0">
                <a:solidFill>
                  <a:prstClr val="black"/>
                </a:solidFill>
              </a:rPr>
              <a:t>)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19/23)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12034" y="5859887"/>
            <a:ext cx="956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※</a:t>
            </a:r>
            <a:r>
              <a:rPr kumimoji="1" lang="ja-JP" altLang="en-US" sz="2400" dirty="0" smtClean="0"/>
              <a:t>しかし、離散のときも同じ手法を用いることも</a:t>
            </a:r>
            <a:r>
              <a:rPr kumimoji="1" lang="en-US" altLang="ja-JP" sz="2400" dirty="0" smtClean="0"/>
              <a:t>…(</a:t>
            </a:r>
            <a:r>
              <a:rPr kumimoji="1" lang="ja-JP" altLang="en-US" sz="2400" dirty="0" smtClean="0"/>
              <a:t>詳細は次スライドに！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380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(5/10)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結果が</a:t>
                </a:r>
                <a:r>
                  <a:rPr lang="ja-JP" altLang="en-US" u="sng" dirty="0"/>
                  <a:t>２</a:t>
                </a:r>
                <a:r>
                  <a:rPr lang="ja-JP" altLang="en-US" dirty="0"/>
                  <a:t>になる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コインが２枚表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コインが１枚裏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=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パターンは</a:t>
                </a:r>
                <a:r>
                  <a:rPr lang="ja-JP" altLang="en-US" u="sng" dirty="0">
                    <a:solidFill>
                      <a:prstClr val="black"/>
                    </a:solidFill>
                  </a:rPr>
                  <a:t>３つ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 or 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or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  <a:r>
                  <a:rPr lang="en-US" altLang="ja-JP" dirty="0"/>
                  <a:t>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/>
              </a:p>
              <a:p>
                <a:r>
                  <a:rPr lang="ja-JP" altLang="en-US" dirty="0"/>
                  <a:t>結果が</a:t>
                </a:r>
                <a:r>
                  <a:rPr lang="ja-JP" altLang="en-US" u="sng" dirty="0"/>
                  <a:t>３</a:t>
                </a:r>
                <a:r>
                  <a:rPr lang="ja-JP" altLang="en-US" dirty="0"/>
                  <a:t>になる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コインが３枚表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en-US" altLang="ja-JP" dirty="0"/>
                  <a:t>=</a:t>
                </a:r>
                <a:r>
                  <a:rPr lang="ja-JP" altLang="en-US" dirty="0"/>
                  <a:t>パターンは</a:t>
                </a:r>
                <a:r>
                  <a:rPr lang="ja-JP" altLang="en-US" u="sng" dirty="0"/>
                  <a:t>１つ</a:t>
                </a:r>
                <a:r>
                  <a:rPr lang="ja-JP" altLang="en-US" dirty="0"/>
                  <a:t>のみ</a:t>
                </a:r>
                <a:r>
                  <a:rPr lang="en-US" altLang="ja-JP" dirty="0"/>
                  <a:t>(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en-US" altLang="ja-JP" dirty="0"/>
                  <a:t>)…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98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(20/23)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続き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では、離散のときはこの手法は使わないのか？→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77371" y="2299650"/>
            <a:ext cx="11437258" cy="2517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dirty="0">
                <a:solidFill>
                  <a:prstClr val="black"/>
                </a:solidFill>
              </a:rPr>
              <a:t>Check:</a:t>
            </a:r>
            <a:r>
              <a:rPr lang="ja-JP" altLang="en-US" sz="3200" dirty="0">
                <a:solidFill>
                  <a:prstClr val="black"/>
                </a:solidFill>
              </a:rPr>
              <a:t>離散確率変数であっても、結果のパターン数が増えれば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3200" dirty="0">
                <a:solidFill>
                  <a:prstClr val="black"/>
                </a:solidFill>
              </a:rPr>
              <a:t>確率がほぼ</a:t>
            </a:r>
            <a:r>
              <a:rPr lang="en-US" altLang="ja-JP" sz="3200" dirty="0">
                <a:solidFill>
                  <a:prstClr val="black"/>
                </a:solidFill>
              </a:rPr>
              <a:t>0</a:t>
            </a:r>
            <a:r>
              <a:rPr lang="ja-JP" altLang="en-US" sz="3200" dirty="0">
                <a:solidFill>
                  <a:prstClr val="black"/>
                </a:solidFill>
              </a:rPr>
              <a:t>になるところも</a:t>
            </a:r>
            <a:r>
              <a:rPr lang="en-US" altLang="ja-JP" sz="3200" dirty="0">
                <a:solidFill>
                  <a:prstClr val="black"/>
                </a:solidFill>
              </a:rPr>
              <a:t>…</a:t>
            </a:r>
          </a:p>
          <a:p>
            <a:pPr lvl="0" algn="ctr"/>
            <a:r>
              <a:rPr lang="ja-JP" altLang="en-US" sz="3200" dirty="0">
                <a:solidFill>
                  <a:prstClr val="black"/>
                </a:solidFill>
              </a:rPr>
              <a:t>→時と場合によっては、</a:t>
            </a:r>
            <a:r>
              <a:rPr lang="ja-JP" altLang="en-US" sz="3200" u="sng" dirty="0">
                <a:solidFill>
                  <a:prstClr val="black"/>
                </a:solidFill>
              </a:rPr>
              <a:t>連続の時と同じ手法を用いて</a:t>
            </a:r>
            <a:endParaRPr lang="en-US" altLang="ja-JP" sz="3200" u="sng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3200" u="sng" dirty="0">
                <a:solidFill>
                  <a:prstClr val="black"/>
                </a:solidFill>
              </a:rPr>
              <a:t>確率を求める</a:t>
            </a:r>
            <a:r>
              <a:rPr lang="en-US" altLang="ja-JP" sz="3200" dirty="0" smtClean="0">
                <a:solidFill>
                  <a:prstClr val="black"/>
                </a:solidFill>
              </a:rPr>
              <a:t>!</a:t>
            </a:r>
            <a:endParaRPr lang="en-US" altLang="ja-JP" sz="3200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39937" y="5019772"/>
            <a:ext cx="79121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3600" u="sng" dirty="0" smtClean="0">
                <a:solidFill>
                  <a:prstClr val="black"/>
                </a:solidFill>
              </a:rPr>
              <a:t>例</a:t>
            </a:r>
            <a:r>
              <a:rPr lang="en-US" altLang="ja-JP" sz="3600" u="sng" dirty="0" smtClean="0">
                <a:solidFill>
                  <a:prstClr val="black"/>
                </a:solidFill>
              </a:rPr>
              <a:t>H</a:t>
            </a:r>
            <a:r>
              <a:rPr lang="en-US" altLang="ja-JP" sz="3600" dirty="0" smtClean="0">
                <a:solidFill>
                  <a:prstClr val="black"/>
                </a:solidFill>
              </a:rPr>
              <a:t>:</a:t>
            </a:r>
            <a:r>
              <a:rPr lang="ja-JP" altLang="en-US" sz="3600" dirty="0" smtClean="0">
                <a:solidFill>
                  <a:prstClr val="black"/>
                </a:solidFill>
              </a:rPr>
              <a:t>コインを</a:t>
            </a:r>
            <a:r>
              <a:rPr lang="ja-JP" altLang="en-US" sz="3600" dirty="0">
                <a:solidFill>
                  <a:prstClr val="black"/>
                </a:solidFill>
              </a:rPr>
              <a:t>１００万回投げた時</a:t>
            </a:r>
            <a:r>
              <a:rPr lang="ja-JP" altLang="en-US" sz="3600" dirty="0" smtClean="0">
                <a:solidFill>
                  <a:prstClr val="black"/>
                </a:solidFill>
              </a:rPr>
              <a:t>の</a:t>
            </a:r>
            <a:endParaRPr lang="en-US" altLang="ja-JP" sz="3600" dirty="0" smtClean="0">
              <a:solidFill>
                <a:prstClr val="black"/>
              </a:solidFill>
            </a:endParaRPr>
          </a:p>
          <a:p>
            <a:pPr lvl="0" algn="ctr"/>
            <a:r>
              <a:rPr lang="ja-JP" altLang="en-US" sz="3600" dirty="0" smtClean="0">
                <a:solidFill>
                  <a:prstClr val="black"/>
                </a:solidFill>
              </a:rPr>
              <a:t>表が出た回数の合計</a:t>
            </a:r>
            <a:endParaRPr lang="en-US" altLang="ja-JP" sz="3600" dirty="0" smtClean="0">
              <a:solidFill>
                <a:prstClr val="black"/>
              </a:solidFill>
            </a:endParaRPr>
          </a:p>
          <a:p>
            <a:pPr lvl="0" algn="ctr"/>
            <a:r>
              <a:rPr lang="en-US" altLang="ja-JP" sz="2800" dirty="0" smtClean="0">
                <a:solidFill>
                  <a:prstClr val="black"/>
                </a:solidFill>
              </a:rPr>
              <a:t>(</a:t>
            </a:r>
            <a:r>
              <a:rPr lang="ja-JP" altLang="en-US" sz="2800" dirty="0" smtClean="0">
                <a:solidFill>
                  <a:prstClr val="black"/>
                </a:solidFill>
              </a:rPr>
              <a:t>実験は次スライドにて</a:t>
            </a:r>
            <a:r>
              <a:rPr lang="en-US" altLang="ja-JP" sz="2800" dirty="0" smtClean="0">
                <a:solidFill>
                  <a:prstClr val="black"/>
                </a:solidFill>
              </a:rPr>
              <a:t>)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700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(21/23)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H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38200" y="2382592"/>
            <a:ext cx="4932608" cy="300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ここにヒストグラム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6096000" y="2897746"/>
            <a:ext cx="5257800" cy="16356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…</a:t>
            </a:r>
            <a:r>
              <a:rPr kumimoji="1" lang="ja-JP" altLang="en-US" sz="3200" dirty="0" smtClean="0"/>
              <a:t>端の方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例</a:t>
            </a:r>
            <a:r>
              <a:rPr kumimoji="1" lang="en-US" altLang="ja-JP" sz="3200" dirty="0" smtClean="0"/>
              <a:t>:</a:t>
            </a:r>
            <a:r>
              <a:rPr lang="en-US" altLang="ja-JP" sz="3200" dirty="0" smtClean="0"/>
              <a:t>『</a:t>
            </a:r>
            <a:r>
              <a:rPr lang="ja-JP" altLang="en-US" sz="3200" dirty="0" smtClean="0"/>
              <a:t>コインが一回表になる</a:t>
            </a:r>
            <a:r>
              <a:rPr lang="en-US" altLang="ja-JP" sz="3200" dirty="0" smtClean="0"/>
              <a:t>』</a:t>
            </a:r>
            <a:r>
              <a:rPr kumimoji="1" lang="ja-JP" altLang="en-US" sz="3200" dirty="0" smtClean="0"/>
              <a:t>など</a:t>
            </a:r>
            <a:r>
              <a:rPr kumimoji="1" lang="en-US" altLang="ja-JP" sz="3200" dirty="0" smtClean="0"/>
              <a:t>)</a:t>
            </a:r>
            <a:r>
              <a:rPr kumimoji="1" lang="ja-JP" altLang="en-US" sz="3200" dirty="0" smtClean="0"/>
              <a:t>の</a:t>
            </a:r>
            <a:endParaRPr kumimoji="1" lang="en-US" altLang="ja-JP" sz="3200" dirty="0" smtClean="0"/>
          </a:p>
          <a:p>
            <a:pPr algn="ctr"/>
            <a:r>
              <a:rPr lang="ja-JP" altLang="en-US" sz="3200" dirty="0" smtClean="0"/>
              <a:t>確率はほぼ０になる！</a:t>
            </a:r>
            <a:endParaRPr kumimoji="1" lang="en-US" altLang="ja-JP" sz="32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47427" y="5060203"/>
            <a:ext cx="4468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では、区分けすると？</a:t>
            </a:r>
            <a:endParaRPr kumimoji="1" lang="ja-JP" altLang="en-US" sz="3600" dirty="0"/>
          </a:p>
        </p:txBody>
      </p:sp>
      <p:sp>
        <p:nvSpPr>
          <p:cNvPr id="8" name="星 5 7"/>
          <p:cNvSpPr/>
          <p:nvPr/>
        </p:nvSpPr>
        <p:spPr>
          <a:xfrm>
            <a:off x="262240" y="171942"/>
            <a:ext cx="1527923" cy="165368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244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(22/23)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H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38200" y="2382592"/>
            <a:ext cx="4932608" cy="300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prstClr val="white"/>
                </a:solidFill>
              </a:rPr>
              <a:t>ここにヒストグラム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211911" y="2382591"/>
            <a:ext cx="5141890" cy="30007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ここにヒストグラム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区分け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右矢印 4"/>
          <p:cNvSpPr/>
          <p:nvPr/>
        </p:nvSpPr>
        <p:spPr>
          <a:xfrm>
            <a:off x="4443211" y="2791495"/>
            <a:ext cx="2897746" cy="218297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u="sng" dirty="0" smtClean="0"/>
              <a:t>区分け</a:t>
            </a:r>
            <a:r>
              <a:rPr kumimoji="1" lang="en-US" altLang="ja-JP" sz="2800" u="sng" dirty="0" smtClean="0"/>
              <a:t>(20</a:t>
            </a:r>
            <a:r>
              <a:rPr lang="ja-JP" altLang="en-US" sz="2800" u="sng" dirty="0" smtClean="0"/>
              <a:t>万回単位</a:t>
            </a:r>
            <a:r>
              <a:rPr kumimoji="1" lang="en-US" altLang="ja-JP" sz="2800" u="sng" dirty="0" smtClean="0"/>
              <a:t>)</a:t>
            </a:r>
            <a:endParaRPr kumimoji="1" lang="ja-JP" altLang="en-US" sz="2800" u="sng" dirty="0"/>
          </a:p>
        </p:txBody>
      </p:sp>
      <p:sp>
        <p:nvSpPr>
          <p:cNvPr id="8" name="上矢印吹き出し 7"/>
          <p:cNvSpPr/>
          <p:nvPr/>
        </p:nvSpPr>
        <p:spPr>
          <a:xfrm>
            <a:off x="6211910" y="5267325"/>
            <a:ext cx="5141890" cy="1287887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u="sng" dirty="0" smtClean="0"/>
              <a:t>こちらなら確率を求められる！！</a:t>
            </a:r>
            <a:endParaRPr kumimoji="1" lang="ja-JP" altLang="en-US" sz="2800" u="sng" dirty="0"/>
          </a:p>
        </p:txBody>
      </p:sp>
      <p:sp>
        <p:nvSpPr>
          <p:cNvPr id="9" name="星 5 8"/>
          <p:cNvSpPr/>
          <p:nvPr/>
        </p:nvSpPr>
        <p:spPr>
          <a:xfrm>
            <a:off x="262240" y="171942"/>
            <a:ext cx="1527923" cy="165368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7543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844800" y="3454400"/>
            <a:ext cx="6502400" cy="19013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(23/23)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では、“区分け”して確率を求めるとは</a:t>
            </a:r>
            <a:r>
              <a:rPr kumimoji="1" lang="en-US" altLang="ja-JP" sz="3600" dirty="0"/>
              <a:t>…</a:t>
            </a:r>
            <a:r>
              <a:rPr kumimoji="1" lang="ja-JP" altLang="en-US" sz="3600" dirty="0"/>
              <a:t>？</a:t>
            </a:r>
            <a:endParaRPr kumimoji="1" lang="en-US" altLang="ja-JP" sz="3600" dirty="0"/>
          </a:p>
          <a:p>
            <a:pPr marL="0" indent="0" algn="r">
              <a:buNone/>
            </a:pPr>
            <a:r>
              <a:rPr lang="en-US" altLang="ja-JP" sz="3600" dirty="0"/>
              <a:t>…</a:t>
            </a:r>
            <a:r>
              <a:rPr lang="ja-JP" altLang="en-US" sz="3600" dirty="0"/>
              <a:t>結果が何かしらの区間内に入る確率を求める</a:t>
            </a:r>
            <a:endParaRPr lang="en-US" altLang="ja-JP" sz="3600" dirty="0"/>
          </a:p>
          <a:p>
            <a:pPr marL="0" indent="0" algn="ctr">
              <a:buNone/>
            </a:pPr>
            <a:endParaRPr kumimoji="1" lang="en-US" altLang="ja-JP" sz="3600" dirty="0"/>
          </a:p>
          <a:p>
            <a:pPr marL="0" indent="0" algn="ctr">
              <a:buNone/>
            </a:pPr>
            <a:r>
              <a:rPr kumimoji="1" lang="ja-JP" altLang="en-US" sz="3600" dirty="0"/>
              <a:t>それを知るために使えるのが、</a:t>
            </a:r>
            <a:endParaRPr kumimoji="1" lang="en-US" altLang="ja-JP" sz="3600" dirty="0"/>
          </a:p>
          <a:p>
            <a:pPr marL="0" indent="0" algn="ctr">
              <a:buNone/>
            </a:pPr>
            <a:r>
              <a:rPr kumimoji="1" lang="en-US" altLang="ja-JP" sz="4800" u="sng" dirty="0"/>
              <a:t>『</a:t>
            </a:r>
            <a:r>
              <a:rPr kumimoji="1" lang="ja-JP" altLang="en-US" sz="4800" u="sng" dirty="0"/>
              <a:t>累積分布関数</a:t>
            </a:r>
            <a:r>
              <a:rPr kumimoji="1" lang="en-US" altLang="ja-JP" sz="4800" u="sng" dirty="0"/>
              <a:t>』</a:t>
            </a:r>
            <a:r>
              <a:rPr kumimoji="1" lang="ja-JP" altLang="en-US" sz="36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68167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116183" y="2325189"/>
            <a:ext cx="8307977" cy="524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lang="en-US" altLang="ja-JP" dirty="0"/>
              <a:t>(</a:t>
            </a:r>
            <a:r>
              <a:rPr lang="en-US" altLang="ja-JP" dirty="0" smtClean="0"/>
              <a:t>1/13)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kumimoji="1" lang="ja-JP" altLang="en-US" dirty="0"/>
                  <a:t>確率変数の結果はイベントと対応</a:t>
                </a:r>
                <a:endParaRPr kumimoji="1" lang="en-US" altLang="ja-JP" dirty="0"/>
              </a:p>
              <a:p>
                <a:pPr marL="0" indent="0" algn="ctr">
                  <a:buNone/>
                </a:pPr>
                <a:r>
                  <a:rPr lang="ja-JP" altLang="en-US" dirty="0"/>
                  <a:t>→ </a:t>
                </a:r>
                <a:r>
                  <a:rPr lang="ja-JP" altLang="en-US" sz="3600" u="sng" dirty="0"/>
                  <a:t>確率変数の結果</a:t>
                </a:r>
                <a:r>
                  <a:rPr lang="ja-JP" altLang="en-US" dirty="0"/>
                  <a:t>に対して</a:t>
                </a:r>
                <a:r>
                  <a:rPr lang="ja-JP" altLang="en-US" sz="3600" u="sng" dirty="0"/>
                  <a:t>確率が求められる</a:t>
                </a:r>
                <a:r>
                  <a:rPr lang="en-US" altLang="ja-JP" sz="3600" dirty="0"/>
                  <a:t>!</a:t>
                </a:r>
              </a:p>
              <a:p>
                <a:pPr marL="0" indent="0" algn="ctr">
                  <a:buNone/>
                </a:pPr>
                <a:endParaRPr lang="en-US" altLang="ja-JP" sz="3600" dirty="0"/>
              </a:p>
              <a:p>
                <a:pPr marL="0" indent="0">
                  <a:buNone/>
                </a:pPr>
                <a:r>
                  <a:rPr lang="ja-JP" altLang="en-US" dirty="0"/>
                  <a:t>例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コインを</a:t>
                </a:r>
                <a:r>
                  <a:rPr lang="en-US" altLang="ja-JP" dirty="0" smtClean="0"/>
                  <a:t>3</a:t>
                </a:r>
                <a:r>
                  <a:rPr lang="ja-JP" altLang="en-US" dirty="0" smtClean="0"/>
                  <a:t>回投げた例の場合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sz="3200" dirty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3200" dirty="0"/>
                  <a:t> </a:t>
                </a:r>
                <a:r>
                  <a:rPr lang="ja-JP" altLang="en-US" dirty="0"/>
                  <a:t>（結果が１以下となるのは４パターン） </a:t>
                </a:r>
                <a:r>
                  <a:rPr lang="en-US" altLang="ja-JP" dirty="0"/>
                  <a:t>…(a)</a:t>
                </a:r>
                <a:endParaRPr kumimoji="1" lang="en-US" altLang="ja-JP" dirty="0"/>
              </a:p>
              <a:p>
                <a:pPr marL="0" indent="0" algn="ctr">
                  <a:buNone/>
                </a:pPr>
                <a:r>
                  <a:rPr lang="en-US" altLang="ja-JP" dirty="0"/>
                  <a:t>※</a:t>
                </a:r>
                <a:r>
                  <a:rPr lang="ja-JP" altLang="en-US" dirty="0"/>
                  <a:t>注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表記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dirty="0"/>
                  <a:t> 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b="-1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上矢印吹き出し 3"/>
          <p:cNvSpPr/>
          <p:nvPr/>
        </p:nvSpPr>
        <p:spPr>
          <a:xfrm>
            <a:off x="5939243" y="2849732"/>
            <a:ext cx="5042263" cy="1937363"/>
          </a:xfrm>
          <a:prstGeom prst="upArrowCallout">
            <a:avLst>
              <a:gd name="adj1" fmla="val 14212"/>
              <a:gd name="adj2" fmla="val 31743"/>
              <a:gd name="adj3" fmla="val 25000"/>
              <a:gd name="adj4" fmla="val 663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>
                <a:solidFill>
                  <a:prstClr val="black"/>
                </a:solidFill>
              </a:rPr>
              <a:t>“</a:t>
            </a:r>
            <a:r>
              <a:rPr lang="ja-JP" altLang="en-US" sz="2800" dirty="0">
                <a:solidFill>
                  <a:prstClr val="black"/>
                </a:solidFill>
              </a:rPr>
              <a:t>確率変数が○○の値を出す</a:t>
            </a:r>
            <a:r>
              <a:rPr lang="en-US" altLang="ja-JP" sz="2800" dirty="0">
                <a:solidFill>
                  <a:prstClr val="black"/>
                </a:solidFill>
              </a:rPr>
              <a:t>”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>
                <a:solidFill>
                  <a:prstClr val="black"/>
                </a:solidFill>
              </a:rPr>
              <a:t>というイベントに対する確率</a:t>
            </a:r>
            <a:r>
              <a:rPr lang="en-US" altLang="ja-JP" sz="2800" dirty="0">
                <a:solidFill>
                  <a:prstClr val="black"/>
                </a:solidFill>
              </a:rPr>
              <a:t>!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1801969"/>
            <a:ext cx="101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 dirty="0"/>
              <a:t>復習</a:t>
            </a:r>
            <a:r>
              <a:rPr kumimoji="1" lang="en-US" altLang="ja-JP" sz="2800" u="sng" dirty="0"/>
              <a:t>:</a:t>
            </a:r>
            <a:endParaRPr kumimoji="1"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85465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/>
          <p:cNvSpPr/>
          <p:nvPr/>
        </p:nvSpPr>
        <p:spPr>
          <a:xfrm>
            <a:off x="4646374" y="2549601"/>
            <a:ext cx="862149" cy="90152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6268065" y="2549602"/>
            <a:ext cx="1519084" cy="9015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6859475" y="2549601"/>
            <a:ext cx="862149" cy="9015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前スライド</a:t>
                </a:r>
                <a:r>
                  <a:rPr lang="en-US" altLang="ja-JP" dirty="0"/>
                  <a:t>(a)</a:t>
                </a:r>
                <a:r>
                  <a:rPr lang="ja-JP" altLang="en-US" dirty="0"/>
                  <a:t>式には、別の表記法も</a:t>
                </a:r>
                <a:r>
                  <a:rPr lang="en-US" altLang="ja-JP" dirty="0"/>
                  <a:t>…</a:t>
                </a:r>
                <a:endParaRPr lang="en-US" altLang="ja-JP" sz="4400" u="sng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(1)(=</m:t>
                      </m:r>
                      <m:f>
                        <m:f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54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sz="5400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sz="4400" dirty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sz="4400" dirty="0">
                    <a:solidFill>
                      <a:prstClr val="black"/>
                    </a:solidFill>
                  </a:rPr>
                  <a:t>この</a:t>
                </a:r>
                <a:r>
                  <a:rPr lang="en-US" altLang="ja-JP" sz="66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6600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ja-JP" sz="6600" u="sng" dirty="0">
                    <a:solidFill>
                      <a:prstClr val="black"/>
                    </a:solidFill>
                  </a:rPr>
                  <a:t>』</a:t>
                </a:r>
                <a:r>
                  <a:rPr lang="ja-JP" altLang="en-US" sz="4400" dirty="0">
                    <a:solidFill>
                      <a:prstClr val="black"/>
                    </a:solidFill>
                  </a:rPr>
                  <a:t>が </a:t>
                </a:r>
                <a:r>
                  <a:rPr lang="en-US" altLang="ja-JP" sz="5400" u="sng" dirty="0">
                    <a:solidFill>
                      <a:prstClr val="black"/>
                    </a:solidFill>
                  </a:rPr>
                  <a:t>”</a:t>
                </a:r>
                <a:r>
                  <a:rPr lang="ja-JP" altLang="en-US" sz="5400" u="sng" dirty="0">
                    <a:solidFill>
                      <a:prstClr val="black"/>
                    </a:solidFill>
                  </a:rPr>
                  <a:t>累積分布関数</a:t>
                </a:r>
                <a:r>
                  <a:rPr lang="en-US" altLang="ja-JP" sz="5400" u="sng" dirty="0">
                    <a:solidFill>
                      <a:prstClr val="black"/>
                    </a:solidFill>
                  </a:rPr>
                  <a:t>”</a:t>
                </a:r>
                <a:r>
                  <a:rPr lang="ja-JP" altLang="en-US" sz="5400" u="sng" dirty="0">
                    <a:solidFill>
                      <a:prstClr val="black"/>
                    </a:solidFill>
                  </a:rPr>
                  <a:t> </a:t>
                </a:r>
                <a:r>
                  <a:rPr lang="en-US" altLang="ja-JP" sz="4400" dirty="0">
                    <a:solidFill>
                      <a:prstClr val="black"/>
                    </a:solidFill>
                  </a:rPr>
                  <a:t>‼</a:t>
                </a:r>
                <a:endParaRPr lang="ja-JP" altLang="en-US" sz="4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kumimoji="1" lang="ja-JP" altLang="en-US" sz="5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2/13)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317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522891" y="2248649"/>
            <a:ext cx="5146218" cy="7824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ja-JP" altLang="en-US" dirty="0" smtClean="0">
                    <a:solidFill>
                      <a:prstClr val="black"/>
                    </a:solidFill>
                  </a:rPr>
                  <a:t>累積分布関数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の定義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54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u="sng" dirty="0">
                    <a:solidFill>
                      <a:prstClr val="black"/>
                    </a:solidFill>
                  </a:rPr>
                  <a:t>確率変数が</a:t>
                </a:r>
                <a:r>
                  <a:rPr lang="ja-JP" altLang="en-US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𝑥以下の時の確率</a:t>
                </a: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を全て</a:t>
                </a:r>
                <a:r>
                  <a:rPr lang="ja-JP" altLang="en-US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足し合わせたもの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!</a:t>
                </a:r>
              </a:p>
              <a:p>
                <a:pPr marL="0" lvl="0" indent="0">
                  <a:buNone/>
                </a:pPr>
                <a:endParaRPr lang="en-US" altLang="ja-JP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例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: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コインを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3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回投げた結果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前例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の場合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、</a:t>
                </a:r>
                <a:endParaRPr lang="en-US" altLang="ja-JP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表の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出た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回数が</m:t>
                          </m:r>
                          <m:r>
                            <a:rPr lang="en-US" altLang="ja-JP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回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以下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確率</m:t>
                          </m:r>
                        </m:e>
                      </m:d>
                    </m:oMath>
                  </m:oMathPara>
                </a14:m>
                <a:endParaRPr lang="en-US" altLang="ja-JP" b="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表の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出た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回数が</m:t>
                          </m:r>
                          <m:r>
                            <a:rPr lang="en-US" altLang="ja-JP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回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確率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表の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出た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回数が</m:t>
                          </m:r>
                          <m:r>
                            <a:rPr lang="en-US" altLang="ja-JP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回の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確率</m:t>
                          </m:r>
                        </m:e>
                      </m:d>
                    </m:oMath>
                  </m:oMathPara>
                </a14:m>
                <a:endParaRPr lang="en-US" altLang="ja-JP" b="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2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3/13)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8669109" y="2494158"/>
                <a:ext cx="2930269" cy="480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ただし、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109" y="2494158"/>
                <a:ext cx="2930269" cy="480131"/>
              </a:xfrm>
              <a:prstGeom prst="rect">
                <a:avLst/>
              </a:prstGeom>
              <a:blipFill rotWithShape="0">
                <a:blip r:embed="rId6"/>
                <a:stretch>
                  <a:fillRect l="-1455" t="-6329" b="-21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7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5511157" y="2424090"/>
            <a:ext cx="5919917" cy="4351338"/>
            <a:chOff x="5511157" y="2424090"/>
            <a:chExt cx="5919917" cy="4351338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038" y="2424090"/>
              <a:ext cx="5404762" cy="4053572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5511157" y="2947157"/>
              <a:ext cx="77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確率</a:t>
              </a:r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8945451" y="6406096"/>
              <a:ext cx="2485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表の出る回数</a:t>
              </a:r>
              <a:r>
                <a:rPr kumimoji="1" lang="en-US" altLang="ja-JP" dirty="0" smtClean="0"/>
                <a:t>(</a:t>
              </a:r>
              <a:r>
                <a:rPr kumimoji="1" lang="ja-JP" altLang="en-US" dirty="0" smtClean="0"/>
                <a:t>単位</a:t>
              </a:r>
              <a:r>
                <a:rPr kumimoji="1" lang="en-US" altLang="ja-JP" dirty="0" smtClean="0"/>
                <a:t>:</a:t>
              </a:r>
              <a:r>
                <a:rPr kumimoji="1" lang="ja-JP" altLang="en-US" dirty="0" smtClean="0"/>
                <a:t>回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(4/13)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ここで</a:t>
            </a:r>
            <a:r>
              <a:rPr kumimoji="1" lang="en-US" altLang="ja-JP" dirty="0" smtClean="0"/>
              <a:t>…</a:t>
            </a:r>
            <a:r>
              <a:rPr lang="ja-JP" altLang="en-US" dirty="0"/>
              <a:t>コイン</a:t>
            </a:r>
            <a:r>
              <a:rPr lang="ja-JP" altLang="en-US" dirty="0" smtClean="0"/>
              <a:t>を</a:t>
            </a:r>
            <a:r>
              <a:rPr lang="en-US" altLang="ja-JP" dirty="0" smtClean="0"/>
              <a:t>10</a:t>
            </a:r>
            <a:r>
              <a:rPr lang="ja-JP" altLang="en-US" dirty="0" smtClean="0"/>
              <a:t>回投げた場合の、表が出る回数それぞれの確率を見てみる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例</a:t>
            </a:r>
            <a:r>
              <a:rPr lang="en-US" altLang="ja-JP" dirty="0" smtClean="0"/>
              <a:t>I)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66" y="2705644"/>
            <a:ext cx="4004990" cy="3003743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4559121" y="3728769"/>
            <a:ext cx="2318197" cy="146819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u="sng" dirty="0" smtClean="0"/>
              <a:t>累積分布関数を</a:t>
            </a:r>
            <a:endParaRPr lang="en-US" altLang="ja-JP" sz="2000" u="sng" dirty="0" smtClean="0"/>
          </a:p>
          <a:p>
            <a:pPr algn="ctr"/>
            <a:r>
              <a:rPr lang="ja-JP" altLang="en-US" sz="2000" u="sng" dirty="0" smtClean="0"/>
              <a:t>グラフに！</a:t>
            </a:r>
            <a:endParaRPr kumimoji="1" lang="ja-JP" alt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形吹き出し 6"/>
              <p:cNvSpPr/>
              <p:nvPr/>
            </p:nvSpPr>
            <p:spPr>
              <a:xfrm>
                <a:off x="8254821" y="4669554"/>
                <a:ext cx="3866882" cy="1281783"/>
              </a:xfrm>
              <a:prstGeom prst="wedgeEllipseCallout">
                <a:avLst>
                  <a:gd name="adj1" fmla="val -36338"/>
                  <a:gd name="adj2" fmla="val -79776"/>
                </a:avLst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 smtClean="0">
                    <a:solidFill>
                      <a:srgbClr val="FF0000"/>
                    </a:solidFill>
                  </a:rPr>
                  <a:t>このグラフ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sz="2400" dirty="0" smtClean="0">
                    <a:solidFill>
                      <a:srgbClr val="FF0000"/>
                    </a:solidFill>
                  </a:rPr>
                  <a:t>が</a:t>
                </a:r>
                <a:endParaRPr kumimoji="1" lang="en-US" altLang="ja-JP" sz="2400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kumimoji="1" lang="ja-JP" altLang="en-US" sz="2400" dirty="0" smtClean="0">
                    <a:solidFill>
                      <a:srgbClr val="FF0000"/>
                    </a:solidFill>
                  </a:rPr>
                  <a:t>累積分布関数！！</a:t>
                </a:r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円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821" y="4669554"/>
                <a:ext cx="3866882" cy="1281783"/>
              </a:xfrm>
              <a:prstGeom prst="wedgeEllipseCallout">
                <a:avLst>
                  <a:gd name="adj1" fmla="val -36338"/>
                  <a:gd name="adj2" fmla="val -79776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1110239" y="2932173"/>
            <a:ext cx="77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確率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493090" y="5609240"/>
            <a:ext cx="248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表の出る回数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円形吹き出し 11"/>
              <p:cNvSpPr/>
              <p:nvPr/>
            </p:nvSpPr>
            <p:spPr>
              <a:xfrm>
                <a:off x="70297" y="5631969"/>
                <a:ext cx="3812147" cy="1092939"/>
              </a:xfrm>
              <a:prstGeom prst="wedgeEllipseCallout">
                <a:avLst>
                  <a:gd name="adj1" fmla="val 32693"/>
                  <a:gd name="adj2" fmla="val -99855"/>
                </a:avLst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このヒストグラムでは、</a:t>
                </a:r>
                <a:endParaRPr kumimoji="1" lang="en-US" altLang="ja-JP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ja-JP" dirty="0" smtClean="0">
                    <a:solidFill>
                      <a:srgbClr val="FF0000"/>
                    </a:solidFill>
                  </a:rPr>
                  <a:t>(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実数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)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の累積分布関数</a:t>
                </a:r>
                <a:r>
                  <a:rPr lang="en-US" altLang="ja-JP" dirty="0" smtClean="0"/>
                  <a:t>=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dirty="0" smtClean="0">
                    <a:solidFill>
                      <a:srgbClr val="FF0000"/>
                    </a:solidFill>
                  </a:rPr>
                  <a:t>以下の確率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ja-JP" dirty="0" smtClean="0">
                    <a:solidFill>
                      <a:srgbClr val="FF0000"/>
                    </a:solidFill>
                  </a:rPr>
                  <a:t>(=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高さ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)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の合計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円形吹き出し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7" y="5631969"/>
                <a:ext cx="3812147" cy="1092939"/>
              </a:xfrm>
              <a:prstGeom prst="wedgeEllipseCallout">
                <a:avLst>
                  <a:gd name="adj1" fmla="val 32693"/>
                  <a:gd name="adj2" fmla="val -99855"/>
                </a:avLst>
              </a:prstGeom>
              <a:blipFill rotWithShape="0">
                <a:blip r:embed="rId5"/>
                <a:stretch>
                  <a:fillRect b="-842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星 5 13"/>
          <p:cNvSpPr/>
          <p:nvPr/>
        </p:nvSpPr>
        <p:spPr>
          <a:xfrm>
            <a:off x="7658466" y="204787"/>
            <a:ext cx="5644055" cy="54044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グラフおかしい→変更！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実際は離散だと不連続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5487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760926" y="2781838"/>
            <a:ext cx="5575480" cy="838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u="sng" dirty="0"/>
                  <a:t>性質その１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2400" b="0" dirty="0">
                    <a:solidFill>
                      <a:prstClr val="black"/>
                    </a:solidFill>
                    <a:latin typeface="+mn-ea"/>
                  </a:rPr>
                  <a:t> ならば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000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 smtClean="0"/>
                  <a:t>意味：累積分布関数は右肩上がり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単調増加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5/13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6237612" y="2015008"/>
            <a:ext cx="5868402" cy="4351338"/>
            <a:chOff x="5562672" y="2424090"/>
            <a:chExt cx="5868402" cy="4351338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038" y="2424090"/>
              <a:ext cx="5404762" cy="4053572"/>
            </a:xfrm>
            <a:prstGeom prst="rect">
              <a:avLst/>
            </a:prstGeom>
          </p:spPr>
        </p:pic>
        <p:sp>
          <p:nvSpPr>
            <p:cNvPr id="15" name="テキスト ボックス 14"/>
            <p:cNvSpPr txBox="1"/>
            <p:nvPr/>
          </p:nvSpPr>
          <p:spPr>
            <a:xfrm>
              <a:off x="5562672" y="2706262"/>
              <a:ext cx="77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確率</a:t>
              </a:r>
              <a:endParaRPr kumimoji="1" lang="ja-JP" altLang="en-US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8945451" y="6406096"/>
              <a:ext cx="2485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表の出た回数</a:t>
              </a:r>
              <a:r>
                <a:rPr kumimoji="1" lang="en-US" altLang="ja-JP" dirty="0" smtClean="0"/>
                <a:t>(</a:t>
              </a:r>
              <a:r>
                <a:rPr kumimoji="1" lang="ja-JP" altLang="en-US" dirty="0" smtClean="0"/>
                <a:t>単位</a:t>
              </a:r>
              <a:r>
                <a:rPr kumimoji="1" lang="en-US" altLang="ja-JP" dirty="0" smtClean="0"/>
                <a:t>:</a:t>
              </a:r>
              <a:r>
                <a:rPr kumimoji="1" lang="ja-JP" altLang="en-US" dirty="0" smtClean="0"/>
                <a:t>回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  <p:sp>
        <p:nvSpPr>
          <p:cNvPr id="4" name="正方形/長方形 3"/>
          <p:cNvSpPr/>
          <p:nvPr/>
        </p:nvSpPr>
        <p:spPr>
          <a:xfrm>
            <a:off x="159913" y="5684890"/>
            <a:ext cx="8785538" cy="875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prstClr val="black"/>
                </a:solidFill>
              </a:rPr>
              <a:t>Point:</a:t>
            </a:r>
            <a:r>
              <a:rPr lang="ja-JP" altLang="en-US" sz="2800" dirty="0">
                <a:solidFill>
                  <a:prstClr val="black"/>
                </a:solidFill>
              </a:rPr>
              <a:t>累積分布関数の中の数字が大きくなるほど、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条件が緩くなる→累積分布関数の値は大きくなっていく！</a:t>
            </a:r>
          </a:p>
        </p:txBody>
      </p:sp>
      <p:sp>
        <p:nvSpPr>
          <p:cNvPr id="17" name="右矢印 16"/>
          <p:cNvSpPr/>
          <p:nvPr/>
        </p:nvSpPr>
        <p:spPr>
          <a:xfrm rot="18532424">
            <a:off x="9064751" y="3620997"/>
            <a:ext cx="2039818" cy="10713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増加！！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787333" y="1728998"/>
            <a:ext cx="307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I</a:t>
            </a:r>
            <a:r>
              <a:rPr kumimoji="1" lang="ja-JP" altLang="en-US" dirty="0" smtClean="0"/>
              <a:t>の累積分布関数のグラフ</a:t>
            </a:r>
            <a:endParaRPr kumimoji="1" lang="ja-JP" altLang="en-US" dirty="0"/>
          </a:p>
        </p:txBody>
      </p:sp>
      <p:sp>
        <p:nvSpPr>
          <p:cNvPr id="19" name="星 5 18"/>
          <p:cNvSpPr/>
          <p:nvPr/>
        </p:nvSpPr>
        <p:spPr>
          <a:xfrm>
            <a:off x="159913" y="345392"/>
            <a:ext cx="1781503" cy="1305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8207"/>
          </a:xfrm>
        </p:spPr>
        <p:txBody>
          <a:bodyPr>
            <a:normAutofit/>
          </a:bodyPr>
          <a:lstStyle/>
          <a:p>
            <a:r>
              <a:rPr kumimoji="1" lang="ja-JP" altLang="en-US" u="sng" dirty="0"/>
              <a:t>性質その</a:t>
            </a:r>
            <a:r>
              <a:rPr kumimoji="1" lang="ja-JP" altLang="en-US" u="sng" dirty="0" smtClean="0"/>
              <a:t>２：</a:t>
            </a:r>
            <a:endParaRPr lang="en-US" altLang="ja-JP" u="sng" dirty="0"/>
          </a:p>
          <a:p>
            <a:r>
              <a:rPr lang="ja-JP" altLang="en-US" u="sng" dirty="0"/>
              <a:t>性質その３</a:t>
            </a:r>
            <a:r>
              <a:rPr lang="ja-JP" altLang="en-US" dirty="0" smtClean="0"/>
              <a:t>：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6/13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33" name="グループ化 32"/>
          <p:cNvGrpSpPr/>
          <p:nvPr/>
        </p:nvGrpSpPr>
        <p:grpSpPr>
          <a:xfrm>
            <a:off x="2982802" y="1544249"/>
            <a:ext cx="8367582" cy="5158173"/>
            <a:chOff x="5795681" y="2424090"/>
            <a:chExt cx="6397060" cy="4223371"/>
          </a:xfrm>
        </p:grpSpPr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038" y="2424090"/>
              <a:ext cx="5404762" cy="4053572"/>
            </a:xfrm>
            <a:prstGeom prst="rect">
              <a:avLst/>
            </a:prstGeom>
          </p:spPr>
        </p:pic>
        <p:sp>
          <p:nvSpPr>
            <p:cNvPr id="41" name="テキスト ボックス 40"/>
            <p:cNvSpPr txBox="1"/>
            <p:nvPr/>
          </p:nvSpPr>
          <p:spPr>
            <a:xfrm>
              <a:off x="5795681" y="2515776"/>
              <a:ext cx="77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確率</a:t>
              </a: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9707118" y="6345062"/>
              <a:ext cx="2485623" cy="302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>
                  <a:solidFill>
                    <a:prstClr val="black"/>
                  </a:solidFill>
                </a:rPr>
                <a:t>表の出る回数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(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単位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: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回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)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1" name="円/楕円 10"/>
          <p:cNvSpPr/>
          <p:nvPr/>
        </p:nvSpPr>
        <p:spPr>
          <a:xfrm>
            <a:off x="9152201" y="1399563"/>
            <a:ext cx="1013279" cy="978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3450045" y="5612617"/>
            <a:ext cx="1040924" cy="1000811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65904" y="2812244"/>
            <a:ext cx="4925936" cy="3341450"/>
          </a:xfrm>
          <a:prstGeom prst="wedgeEllipseCallout">
            <a:avLst>
              <a:gd name="adj1" fmla="val 131789"/>
              <a:gd name="adj2" fmla="val -7188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prstClr val="black"/>
                </a:solidFill>
              </a:rPr>
              <a:t>表の出る回数を増やすと</a:t>
            </a:r>
            <a:endParaRPr lang="en-US" altLang="ja-JP" sz="24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400" dirty="0" smtClean="0">
                <a:solidFill>
                  <a:prstClr val="black"/>
                </a:solidFill>
              </a:rPr>
              <a:t>累積分布関数＝</a:t>
            </a:r>
            <a:endParaRPr lang="en-US" altLang="ja-JP" sz="24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400" dirty="0" smtClean="0">
                <a:solidFill>
                  <a:prstClr val="black"/>
                </a:solidFill>
              </a:rPr>
              <a:t>表の回数がそれ以下になる確率は</a:t>
            </a:r>
            <a:r>
              <a:rPr lang="en-US" altLang="ja-JP" sz="2400" dirty="0" smtClean="0">
                <a:solidFill>
                  <a:prstClr val="black"/>
                </a:solidFill>
              </a:rPr>
              <a:t>1</a:t>
            </a:r>
            <a:r>
              <a:rPr lang="ja-JP" altLang="en-US" sz="2400" dirty="0" smtClean="0">
                <a:solidFill>
                  <a:prstClr val="black"/>
                </a:solidFill>
              </a:rPr>
              <a:t>に向かう</a:t>
            </a:r>
            <a:endParaRPr lang="en-US" altLang="ja-JP" sz="24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sz="2400" dirty="0" smtClean="0">
                <a:solidFill>
                  <a:prstClr val="black"/>
                </a:solidFill>
              </a:rPr>
              <a:t>(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性質その２</a:t>
            </a:r>
            <a:r>
              <a:rPr lang="en-US" altLang="ja-JP" sz="2400" dirty="0" smtClean="0">
                <a:solidFill>
                  <a:prstClr val="black"/>
                </a:solidFill>
              </a:rPr>
              <a:t>)</a:t>
            </a:r>
          </a:p>
          <a:p>
            <a:pPr algn="ctr"/>
            <a:r>
              <a:rPr lang="en-US" altLang="ja-JP" sz="2400" dirty="0" smtClean="0">
                <a:solidFill>
                  <a:srgbClr val="FF0000"/>
                </a:solidFill>
              </a:rPr>
              <a:t>(</a:t>
            </a:r>
            <a:r>
              <a:rPr lang="ja-JP" altLang="en-US" sz="2400" dirty="0" smtClean="0">
                <a:solidFill>
                  <a:srgbClr val="FF0000"/>
                </a:solidFill>
              </a:rPr>
              <a:t>表が</a:t>
            </a:r>
            <a:r>
              <a:rPr lang="en-US" altLang="ja-JP" sz="2400" dirty="0" smtClean="0">
                <a:solidFill>
                  <a:srgbClr val="FF0000"/>
                </a:solidFill>
              </a:rPr>
              <a:t>11</a:t>
            </a:r>
            <a:r>
              <a:rPr lang="ja-JP" altLang="en-US" sz="2400" dirty="0" smtClean="0">
                <a:solidFill>
                  <a:srgbClr val="FF0000"/>
                </a:solidFill>
              </a:rPr>
              <a:t>回以下出る確率は</a:t>
            </a:r>
            <a:r>
              <a:rPr lang="en-US" altLang="ja-JP" sz="2400" dirty="0" smtClean="0">
                <a:solidFill>
                  <a:srgbClr val="FF0000"/>
                </a:solidFill>
              </a:rPr>
              <a:t>1)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円形吹き出し 47"/>
          <p:cNvSpPr/>
          <p:nvPr/>
        </p:nvSpPr>
        <p:spPr>
          <a:xfrm>
            <a:off x="7191583" y="2378270"/>
            <a:ext cx="4934513" cy="3143600"/>
          </a:xfrm>
          <a:prstGeom prst="wedgeEllipseCallout">
            <a:avLst>
              <a:gd name="adj1" fmla="val -102588"/>
              <a:gd name="adj2" fmla="val 712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ja-JP" altLang="en-US" sz="2400" dirty="0">
                <a:solidFill>
                  <a:prstClr val="black"/>
                </a:solidFill>
              </a:rPr>
              <a:t>表の</a:t>
            </a:r>
            <a:r>
              <a:rPr lang="ja-JP" altLang="en-US" sz="2400" dirty="0" smtClean="0">
                <a:solidFill>
                  <a:prstClr val="black"/>
                </a:solidFill>
              </a:rPr>
              <a:t>出る回数を</a:t>
            </a:r>
            <a:r>
              <a:rPr lang="ja-JP" altLang="en-US" sz="2400" dirty="0">
                <a:solidFill>
                  <a:prstClr val="black"/>
                </a:solidFill>
              </a:rPr>
              <a:t>減</a:t>
            </a:r>
            <a:r>
              <a:rPr lang="ja-JP" altLang="en-US" sz="2400" dirty="0" smtClean="0">
                <a:solidFill>
                  <a:prstClr val="black"/>
                </a:solidFill>
              </a:rPr>
              <a:t>らすと</a:t>
            </a:r>
            <a:endParaRPr lang="en-US" altLang="ja-JP" sz="24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2400" dirty="0">
                <a:solidFill>
                  <a:prstClr val="black"/>
                </a:solidFill>
              </a:rPr>
              <a:t>累積分布関数＝</a:t>
            </a:r>
            <a:endParaRPr lang="en-US" altLang="ja-JP" sz="24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2400" dirty="0">
                <a:solidFill>
                  <a:prstClr val="black"/>
                </a:solidFill>
              </a:rPr>
              <a:t>表の回数がそれ以下になる確率</a:t>
            </a:r>
            <a:r>
              <a:rPr lang="ja-JP" altLang="en-US" sz="2400" dirty="0" smtClean="0">
                <a:solidFill>
                  <a:prstClr val="black"/>
                </a:solidFill>
              </a:rPr>
              <a:t>は</a:t>
            </a:r>
            <a:r>
              <a:rPr lang="en-US" altLang="ja-JP" sz="2400" dirty="0">
                <a:solidFill>
                  <a:prstClr val="black"/>
                </a:solidFill>
              </a:rPr>
              <a:t>0</a:t>
            </a:r>
            <a:r>
              <a:rPr lang="ja-JP" altLang="en-US" sz="2400" dirty="0" smtClean="0">
                <a:solidFill>
                  <a:prstClr val="black"/>
                </a:solidFill>
              </a:rPr>
              <a:t>に</a:t>
            </a:r>
            <a:r>
              <a:rPr lang="ja-JP" altLang="en-US" sz="2400" dirty="0">
                <a:solidFill>
                  <a:prstClr val="black"/>
                </a:solidFill>
              </a:rPr>
              <a:t>向かう</a:t>
            </a:r>
            <a:endParaRPr lang="en-US" altLang="ja-JP" sz="2400" dirty="0">
              <a:solidFill>
                <a:prstClr val="black"/>
              </a:solidFill>
            </a:endParaRP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</a:rPr>
              <a:t>(</a:t>
            </a:r>
            <a:r>
              <a:rPr lang="ja-JP" altLang="en-US" sz="2400" u="sng" dirty="0">
                <a:solidFill>
                  <a:prstClr val="black"/>
                </a:solidFill>
              </a:rPr>
              <a:t>性質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その３</a:t>
            </a:r>
            <a:r>
              <a:rPr lang="en-US" altLang="ja-JP" sz="2400" dirty="0" smtClean="0">
                <a:solidFill>
                  <a:prstClr val="black"/>
                </a:solidFill>
              </a:rPr>
              <a:t>)</a:t>
            </a:r>
          </a:p>
          <a:p>
            <a:pPr lvl="0" algn="ctr"/>
            <a:r>
              <a:rPr lang="en-US" altLang="ja-JP" sz="2400" dirty="0" smtClean="0">
                <a:solidFill>
                  <a:schemeClr val="accent5"/>
                </a:solidFill>
              </a:rPr>
              <a:t>(</a:t>
            </a:r>
            <a:r>
              <a:rPr lang="ja-JP" altLang="en-US" sz="2400" dirty="0" smtClean="0">
                <a:solidFill>
                  <a:schemeClr val="accent5"/>
                </a:solidFill>
              </a:rPr>
              <a:t>表が</a:t>
            </a:r>
            <a:r>
              <a:rPr lang="en-US" altLang="ja-JP" sz="2400" dirty="0" smtClean="0">
                <a:solidFill>
                  <a:schemeClr val="accent5"/>
                </a:solidFill>
              </a:rPr>
              <a:t>-1</a:t>
            </a:r>
            <a:r>
              <a:rPr lang="ja-JP" altLang="en-US" sz="2400" dirty="0" smtClean="0">
                <a:solidFill>
                  <a:schemeClr val="accent5"/>
                </a:solidFill>
              </a:rPr>
              <a:t>回以下出る確率は</a:t>
            </a:r>
            <a:r>
              <a:rPr lang="en-US" altLang="ja-JP" sz="2400" dirty="0" smtClean="0">
                <a:solidFill>
                  <a:schemeClr val="accent5"/>
                </a:solidFill>
              </a:rPr>
              <a:t>0)</a:t>
            </a:r>
            <a:endParaRPr lang="ja-JP" altLang="en-US" sz="2400" dirty="0">
              <a:solidFill>
                <a:schemeClr val="accent5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563788" y="1325752"/>
            <a:ext cx="307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I</a:t>
            </a:r>
            <a:r>
              <a:rPr lang="ja-JP" altLang="en-US" dirty="0" smtClean="0">
                <a:solidFill>
                  <a:prstClr val="black"/>
                </a:solidFill>
              </a:rPr>
              <a:t>の累積分布関数のグラフ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4" name="星 5 3"/>
          <p:cNvSpPr/>
          <p:nvPr/>
        </p:nvSpPr>
        <p:spPr>
          <a:xfrm>
            <a:off x="65904" y="156814"/>
            <a:ext cx="2320650" cy="174218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5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(6/10)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endParaRPr lang="en-US" altLang="ja-JP" sz="4400" dirty="0"/>
          </a:p>
        </p:txBody>
      </p:sp>
      <p:sp>
        <p:nvSpPr>
          <p:cNvPr id="5" name="角丸四角形 4"/>
          <p:cNvSpPr/>
          <p:nvPr/>
        </p:nvSpPr>
        <p:spPr>
          <a:xfrm>
            <a:off x="838200" y="1825625"/>
            <a:ext cx="10515600" cy="39905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3200" dirty="0">
                <a:solidFill>
                  <a:prstClr val="black"/>
                </a:solidFill>
              </a:rPr>
              <a:t>それぞれの結果の出る確率の比率は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>
                <a:solidFill>
                  <a:srgbClr val="FF0000"/>
                </a:solidFill>
              </a:rPr>
              <a:t>(</a:t>
            </a:r>
            <a:r>
              <a:rPr lang="ja-JP" altLang="en-US" sz="2800" dirty="0">
                <a:solidFill>
                  <a:srgbClr val="FF0000"/>
                </a:solidFill>
              </a:rPr>
              <a:t>結果が０</a:t>
            </a:r>
            <a:r>
              <a:rPr lang="en-US" altLang="ja-JP" sz="2800" dirty="0">
                <a:solidFill>
                  <a:srgbClr val="FF0000"/>
                </a:solidFill>
              </a:rPr>
              <a:t>):(</a:t>
            </a:r>
            <a:r>
              <a:rPr lang="ja-JP" altLang="en-US" sz="2800" dirty="0">
                <a:solidFill>
                  <a:srgbClr val="FF0000"/>
                </a:solidFill>
              </a:rPr>
              <a:t>結果が１</a:t>
            </a:r>
            <a:r>
              <a:rPr lang="en-US" altLang="ja-JP" sz="2800" dirty="0">
                <a:solidFill>
                  <a:srgbClr val="FF0000"/>
                </a:solidFill>
              </a:rPr>
              <a:t>):(</a:t>
            </a:r>
            <a:r>
              <a:rPr lang="ja-JP" altLang="en-US" sz="2800" dirty="0">
                <a:solidFill>
                  <a:srgbClr val="FF0000"/>
                </a:solidFill>
              </a:rPr>
              <a:t>結果が２</a:t>
            </a:r>
            <a:r>
              <a:rPr lang="en-US" altLang="ja-JP" sz="2800" dirty="0">
                <a:solidFill>
                  <a:srgbClr val="FF0000"/>
                </a:solidFill>
              </a:rPr>
              <a:t>):(</a:t>
            </a:r>
            <a:r>
              <a:rPr lang="ja-JP" altLang="en-US" sz="2800" dirty="0">
                <a:solidFill>
                  <a:srgbClr val="FF0000"/>
                </a:solidFill>
              </a:rPr>
              <a:t>結果が３</a:t>
            </a:r>
            <a:r>
              <a:rPr lang="en-US" altLang="ja-JP" sz="2800" dirty="0">
                <a:solidFill>
                  <a:srgbClr val="FF0000"/>
                </a:solidFill>
              </a:rPr>
              <a:t>)</a:t>
            </a:r>
            <a:r>
              <a:rPr lang="en-US" altLang="ja-JP" sz="2800" dirty="0">
                <a:solidFill>
                  <a:prstClr val="black"/>
                </a:solidFill>
              </a:rPr>
              <a:t>=</a:t>
            </a:r>
            <a:r>
              <a:rPr lang="ja-JP" altLang="en-US" sz="4400" u="sng" dirty="0">
                <a:solidFill>
                  <a:srgbClr val="FF0000"/>
                </a:solidFill>
              </a:rPr>
              <a:t>１</a:t>
            </a:r>
            <a:r>
              <a:rPr lang="en-US" altLang="ja-JP" sz="4400" u="sng" dirty="0">
                <a:solidFill>
                  <a:srgbClr val="FF0000"/>
                </a:solidFill>
              </a:rPr>
              <a:t>:</a:t>
            </a:r>
            <a:r>
              <a:rPr lang="ja-JP" altLang="en-US" sz="4400" u="sng" dirty="0">
                <a:solidFill>
                  <a:srgbClr val="FF0000"/>
                </a:solidFill>
              </a:rPr>
              <a:t>３</a:t>
            </a:r>
            <a:r>
              <a:rPr lang="en-US" altLang="ja-JP" sz="4400" u="sng" dirty="0">
                <a:solidFill>
                  <a:srgbClr val="FF0000"/>
                </a:solidFill>
              </a:rPr>
              <a:t>:</a:t>
            </a:r>
            <a:r>
              <a:rPr lang="ja-JP" altLang="en-US" sz="4400" u="sng" dirty="0">
                <a:solidFill>
                  <a:srgbClr val="FF0000"/>
                </a:solidFill>
              </a:rPr>
              <a:t>３</a:t>
            </a:r>
            <a:r>
              <a:rPr lang="en-US" altLang="ja-JP" sz="4400" u="sng" dirty="0">
                <a:solidFill>
                  <a:srgbClr val="FF0000"/>
                </a:solidFill>
              </a:rPr>
              <a:t>:</a:t>
            </a:r>
            <a:r>
              <a:rPr lang="ja-JP" altLang="en-US" sz="4400" u="sng" dirty="0">
                <a:solidFill>
                  <a:srgbClr val="FF0000"/>
                </a:solidFill>
              </a:rPr>
              <a:t>１</a:t>
            </a:r>
            <a:endParaRPr lang="en-US" altLang="ja-JP" sz="4400" u="sng" dirty="0">
              <a:solidFill>
                <a:srgbClr val="FF0000"/>
              </a:solidFill>
            </a:endParaRP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altLang="ja-JP" sz="3600" u="sng" dirty="0">
                <a:solidFill>
                  <a:prstClr val="black"/>
                </a:solidFill>
              </a:rPr>
              <a:t>…</a:t>
            </a:r>
            <a:r>
              <a:rPr lang="ja-JP" altLang="en-US" sz="3600" u="sng" dirty="0">
                <a:solidFill>
                  <a:prstClr val="black"/>
                </a:solidFill>
              </a:rPr>
              <a:t>実験結果も同じ比率で出るハズ！</a:t>
            </a:r>
            <a:endParaRPr lang="en-US" altLang="ja-JP" sz="3600" u="sng" dirty="0">
              <a:solidFill>
                <a:prstClr val="black"/>
              </a:solidFill>
            </a:endParaRP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u="sng" dirty="0">
                <a:solidFill>
                  <a:prstClr val="black"/>
                </a:solidFill>
              </a:rPr>
              <a:t>では、実際は</a:t>
            </a:r>
            <a:r>
              <a:rPr lang="en-US" altLang="ja-JP" sz="3600" u="sng" dirty="0">
                <a:solidFill>
                  <a:prstClr val="black"/>
                </a:solidFill>
              </a:rPr>
              <a:t>…</a:t>
            </a:r>
            <a:r>
              <a:rPr lang="ja-JP" altLang="en-US" sz="3600" u="sng" dirty="0">
                <a:solidFill>
                  <a:prstClr val="black"/>
                </a:solidFill>
              </a:rPr>
              <a:t>？</a:t>
            </a:r>
            <a:endParaRPr lang="en-US" altLang="ja-JP" sz="3600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445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角丸四角形 60"/>
          <p:cNvSpPr/>
          <p:nvPr/>
        </p:nvSpPr>
        <p:spPr>
          <a:xfrm>
            <a:off x="838199" y="4827121"/>
            <a:ext cx="4565156" cy="16767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838200" y="2433484"/>
            <a:ext cx="4249994" cy="14839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8207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/>
                  <a:t>性質その２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ja-JP" altLang="en-US" sz="5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u="sng" dirty="0"/>
              </a:p>
              <a:p>
                <a:r>
                  <a:rPr lang="ja-JP" altLang="en-US" u="sng" dirty="0"/>
                  <a:t>性質その３</a:t>
                </a:r>
                <a:r>
                  <a:rPr lang="ja-JP" altLang="en-US" dirty="0"/>
                  <a:t>：</a:t>
                </a:r>
                <a:endParaRPr lang="en-US" altLang="ja-JP" dirty="0"/>
              </a:p>
              <a:p>
                <a:endParaRPr lang="en-US" altLang="ja-JP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5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ja-JP" sz="5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sz="5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8207"/>
              </a:xfrm>
              <a:blipFill rotWithShape="0">
                <a:blip r:embed="rId2"/>
                <a:stretch>
                  <a:fillRect l="-1043" t="-27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7/13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33" name="グループ化 32"/>
          <p:cNvGrpSpPr/>
          <p:nvPr/>
        </p:nvGrpSpPr>
        <p:grpSpPr>
          <a:xfrm>
            <a:off x="6040192" y="2136640"/>
            <a:ext cx="5975725" cy="4502127"/>
            <a:chOff x="5511157" y="2424090"/>
            <a:chExt cx="5919917" cy="4351338"/>
          </a:xfrm>
        </p:grpSpPr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038" y="2424090"/>
              <a:ext cx="5404762" cy="4053572"/>
            </a:xfrm>
            <a:prstGeom prst="rect">
              <a:avLst/>
            </a:prstGeom>
          </p:spPr>
        </p:pic>
        <p:sp>
          <p:nvSpPr>
            <p:cNvPr id="41" name="テキスト ボックス 40"/>
            <p:cNvSpPr txBox="1"/>
            <p:nvPr/>
          </p:nvSpPr>
          <p:spPr>
            <a:xfrm>
              <a:off x="5511157" y="2947157"/>
              <a:ext cx="77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確率</a:t>
              </a:r>
              <a:endParaRPr kumimoji="1" lang="ja-JP" altLang="en-US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8945451" y="6406096"/>
              <a:ext cx="2485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表の出る回数</a:t>
              </a:r>
              <a:r>
                <a:rPr kumimoji="1" lang="en-US" altLang="ja-JP" dirty="0" smtClean="0"/>
                <a:t>(</a:t>
              </a:r>
              <a:r>
                <a:rPr kumimoji="1" lang="ja-JP" altLang="en-US" dirty="0" smtClean="0"/>
                <a:t>単位</a:t>
              </a:r>
              <a:r>
                <a:rPr kumimoji="1" lang="en-US" altLang="ja-JP" dirty="0" smtClean="0"/>
                <a:t>:</a:t>
              </a:r>
              <a:r>
                <a:rPr kumimoji="1" lang="ja-JP" altLang="en-US" dirty="0" smtClean="0"/>
                <a:t>回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1630395" y="3912173"/>
            <a:ext cx="466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意味：条件を限界まで緩めると、その確率は１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626770" y="6498528"/>
            <a:ext cx="466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意味：条件を限界まで狭めると、その確率は０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10882648" y="1825624"/>
            <a:ext cx="1253363" cy="1169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6482366" y="5441633"/>
            <a:ext cx="1253363" cy="116953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形吹き出し 11"/>
          <p:cNvSpPr/>
          <p:nvPr/>
        </p:nvSpPr>
        <p:spPr>
          <a:xfrm>
            <a:off x="6284105" y="3194900"/>
            <a:ext cx="3927984" cy="984872"/>
          </a:xfrm>
          <a:prstGeom prst="wedgeEllipseCallout">
            <a:avLst>
              <a:gd name="adj1" fmla="val 65858"/>
              <a:gd name="adj2" fmla="val -9572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表の回数を増やす</a:t>
            </a:r>
            <a:r>
              <a:rPr kumimoji="1" lang="ja-JP" altLang="en-US" dirty="0" smtClean="0"/>
              <a:t>と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に向かう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u="sng" dirty="0" smtClean="0"/>
              <a:t>性質その２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8" name="円形吹き出し 47"/>
          <p:cNvSpPr/>
          <p:nvPr/>
        </p:nvSpPr>
        <p:spPr>
          <a:xfrm>
            <a:off x="8109343" y="4201481"/>
            <a:ext cx="3927984" cy="984872"/>
          </a:xfrm>
          <a:prstGeom prst="wedgeEllipseCallout">
            <a:avLst>
              <a:gd name="adj1" fmla="val -62013"/>
              <a:gd name="adj2" fmla="val 925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表の回数を</a:t>
            </a:r>
            <a:r>
              <a:rPr lang="ja-JP" altLang="en-US" dirty="0"/>
              <a:t>減</a:t>
            </a:r>
            <a:r>
              <a:rPr lang="ja-JP" altLang="en-US" dirty="0" smtClean="0"/>
              <a:t>らす</a:t>
            </a:r>
            <a:r>
              <a:rPr kumimoji="1" lang="ja-JP" altLang="en-US" dirty="0" smtClean="0"/>
              <a:t>と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0</a:t>
            </a:r>
            <a:r>
              <a:rPr kumimoji="1" lang="ja-JP" altLang="en-US" dirty="0" smtClean="0"/>
              <a:t>に向かう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u="sng" dirty="0" smtClean="0"/>
              <a:t>性質その３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671032" y="1919667"/>
            <a:ext cx="307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I</a:t>
            </a:r>
            <a:r>
              <a:rPr kumimoji="1" lang="ja-JP" altLang="en-US" dirty="0" smtClean="0"/>
              <a:t>の累積分布関数のグラフ</a:t>
            </a:r>
            <a:endParaRPr kumimoji="1" lang="ja-JP" altLang="en-US" dirty="0"/>
          </a:p>
        </p:txBody>
      </p:sp>
      <p:sp>
        <p:nvSpPr>
          <p:cNvPr id="14" name="星 5 13"/>
          <p:cNvSpPr/>
          <p:nvPr/>
        </p:nvSpPr>
        <p:spPr>
          <a:xfrm>
            <a:off x="346841" y="851338"/>
            <a:ext cx="2144111" cy="182649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4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累積分布関数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/>
              <a:t>8</a:t>
            </a:r>
            <a:r>
              <a:rPr lang="en-US" altLang="ja-JP" dirty="0" smtClean="0"/>
              <a:t>/13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1658"/>
          </a:xfrm>
        </p:spPr>
        <p:txBody>
          <a:bodyPr>
            <a:normAutofit/>
          </a:bodyPr>
          <a:lstStyle/>
          <a:p>
            <a:r>
              <a:rPr kumimoji="1" lang="ja-JP" altLang="en-US" u="sng" dirty="0"/>
              <a:t>性質その４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累積分布</a:t>
            </a:r>
            <a:r>
              <a:rPr lang="ja-JP" altLang="en-US" dirty="0"/>
              <a:t>関数</a:t>
            </a:r>
            <a:r>
              <a:rPr lang="ja-JP" altLang="en-US" dirty="0" smtClean="0"/>
              <a:t>は右連続</a:t>
            </a:r>
            <a:r>
              <a:rPr lang="en-US" altLang="ja-JP" dirty="0" smtClean="0"/>
              <a:t>(</a:t>
            </a:r>
            <a:r>
              <a:rPr lang="ja-JP" altLang="en-US" dirty="0" smtClean="0"/>
              <a:t>グラフの右側からなら極限の式で表せる</a:t>
            </a:r>
            <a:endParaRPr lang="en-US" altLang="ja-JP" dirty="0" smtClean="0"/>
          </a:p>
          <a:p>
            <a:pPr marL="0" indent="0" algn="r">
              <a:buNone/>
            </a:pPr>
            <a:r>
              <a:rPr lang="en-US" altLang="ja-JP" dirty="0" smtClean="0"/>
              <a:t>=</a:t>
            </a:r>
            <a:r>
              <a:rPr lang="ja-JP" altLang="en-US" dirty="0" smtClean="0"/>
              <a:t>間接的な方法でも求められる</a:t>
            </a:r>
            <a:r>
              <a:rPr lang="en-US" altLang="ja-JP" dirty="0" smtClean="0"/>
              <a:t>)</a:t>
            </a:r>
            <a:endParaRPr kumimoji="1" lang="en-US" altLang="ja-JP" dirty="0"/>
          </a:p>
        </p:txBody>
      </p:sp>
      <p:sp>
        <p:nvSpPr>
          <p:cNvPr id="16" name="星 5 15"/>
          <p:cNvSpPr/>
          <p:nvPr/>
        </p:nvSpPr>
        <p:spPr>
          <a:xfrm>
            <a:off x="299545" y="225123"/>
            <a:ext cx="1907628" cy="16055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1" name="グループ化 40"/>
          <p:cNvGrpSpPr/>
          <p:nvPr/>
        </p:nvGrpSpPr>
        <p:grpSpPr>
          <a:xfrm>
            <a:off x="775353" y="3219430"/>
            <a:ext cx="5252969" cy="3389837"/>
            <a:chOff x="5562672" y="2424090"/>
            <a:chExt cx="5868402" cy="4468907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038" y="2424090"/>
              <a:ext cx="5404762" cy="4053572"/>
            </a:xfrm>
            <a:prstGeom prst="rect">
              <a:avLst/>
            </a:prstGeom>
          </p:spPr>
        </p:pic>
        <p:sp>
          <p:nvSpPr>
            <p:cNvPr id="43" name="テキスト ボックス 42"/>
            <p:cNvSpPr txBox="1"/>
            <p:nvPr/>
          </p:nvSpPr>
          <p:spPr>
            <a:xfrm>
              <a:off x="5562672" y="2706262"/>
              <a:ext cx="77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確率</a:t>
              </a:r>
              <a:endParaRPr kumimoji="1" lang="ja-JP" altLang="en-US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8589577" y="6406097"/>
              <a:ext cx="2841497" cy="486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表の出た回数</a:t>
              </a:r>
              <a:r>
                <a:rPr kumimoji="1" lang="en-US" altLang="ja-JP" dirty="0" smtClean="0"/>
                <a:t>(</a:t>
              </a:r>
              <a:r>
                <a:rPr kumimoji="1" lang="ja-JP" altLang="en-US" dirty="0" smtClean="0"/>
                <a:t>単位</a:t>
              </a:r>
              <a:r>
                <a:rPr kumimoji="1" lang="en-US" altLang="ja-JP" dirty="0" smtClean="0"/>
                <a:t>:</a:t>
              </a:r>
              <a:r>
                <a:rPr kumimoji="1" lang="ja-JP" altLang="en-US" dirty="0" smtClean="0"/>
                <a:t>回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  <p:sp>
        <p:nvSpPr>
          <p:cNvPr id="46" name="テキスト ボックス 45"/>
          <p:cNvSpPr txBox="1"/>
          <p:nvPr/>
        </p:nvSpPr>
        <p:spPr>
          <a:xfrm>
            <a:off x="2207173" y="2892166"/>
            <a:ext cx="299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I</a:t>
            </a:r>
            <a:r>
              <a:rPr kumimoji="1" lang="ja-JP" altLang="en-US" dirty="0" smtClean="0"/>
              <a:t>の累積分布関数のグラフ</a:t>
            </a:r>
            <a:endParaRPr kumimoji="1" lang="ja-JP" altLang="en-US" dirty="0"/>
          </a:p>
        </p:txBody>
      </p:sp>
      <p:sp>
        <p:nvSpPr>
          <p:cNvPr id="22" name="円/楕円 21"/>
          <p:cNvSpPr/>
          <p:nvPr/>
        </p:nvSpPr>
        <p:spPr>
          <a:xfrm>
            <a:off x="3004148" y="4650240"/>
            <a:ext cx="637686" cy="622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>
            <a:off x="4224127" y="4486810"/>
            <a:ext cx="2018025" cy="8462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拡大！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6242152" y="3433469"/>
            <a:ext cx="5174495" cy="304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ここに拡大図＆右連続なことを示す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225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角丸四角形 39"/>
          <p:cNvSpPr/>
          <p:nvPr/>
        </p:nvSpPr>
        <p:spPr>
          <a:xfrm>
            <a:off x="793531" y="4940242"/>
            <a:ext cx="5606845" cy="9742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累積分布関数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/>
              <a:t>9</a:t>
            </a:r>
            <a:r>
              <a:rPr lang="en-US" altLang="ja-JP" dirty="0" smtClean="0"/>
              <a:t>/13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1658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/>
                  <a:t>性質その４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累積分布</a:t>
                </a:r>
                <a:r>
                  <a:rPr lang="ja-JP" altLang="en-US" dirty="0"/>
                  <a:t>関数</a:t>
                </a:r>
                <a:r>
                  <a:rPr lang="ja-JP" altLang="en-US" dirty="0" smtClean="0"/>
                  <a:t>は右連続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グラフの右側からなら極限の式で表せる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lang="en-US" altLang="ja-JP" dirty="0" smtClean="0"/>
                  <a:t>=</a:t>
                </a:r>
                <a:r>
                  <a:rPr lang="ja-JP" altLang="en-US" dirty="0" smtClean="0"/>
                  <a:t>間接的な方法でも求められる</a:t>
                </a:r>
                <a:r>
                  <a:rPr lang="en-US" altLang="ja-JP" dirty="0" smtClean="0"/>
                  <a:t>)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u="sng" dirty="0" smtClean="0">
                    <a:latin typeface="Cambria Math" panose="02040503050406030204" pitchFamily="18" charset="0"/>
                  </a:rPr>
                  <a:t>式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：任意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の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𝑏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と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ja-JP" altLang="en-US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lang="ja-JP" altLang="en-US" dirty="0"/>
                  <a:t>かつ</a:t>
                </a:r>
                <a:endParaRPr lang="en-US" altLang="ja-JP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dirty="0"/>
                  <a:t>なる任意の数列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kumimoji="1" lang="en-US" altLang="ja-JP" dirty="0" smtClean="0"/>
                  <a:t> </a:t>
                </a:r>
                <a:r>
                  <a:rPr kumimoji="1" lang="ja-JP" altLang="en-US" dirty="0"/>
                  <a:t>において、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ja-JP" altLang="en-US" sz="5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1658"/>
              </a:xfrm>
              <a:blipFill rotWithShape="0">
                <a:blip r:embed="rId2"/>
                <a:stretch>
                  <a:fillRect l="-1217" t="-2658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星 5 15"/>
          <p:cNvSpPr/>
          <p:nvPr/>
        </p:nvSpPr>
        <p:spPr>
          <a:xfrm>
            <a:off x="299545" y="225123"/>
            <a:ext cx="1907628" cy="16055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6939031" y="3471564"/>
            <a:ext cx="5252969" cy="3389837"/>
            <a:chOff x="5562672" y="2424090"/>
            <a:chExt cx="5868402" cy="4468907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038" y="2424090"/>
              <a:ext cx="5404762" cy="4053572"/>
            </a:xfrm>
            <a:prstGeom prst="rect">
              <a:avLst/>
            </a:prstGeom>
          </p:spPr>
        </p:pic>
        <p:sp>
          <p:nvSpPr>
            <p:cNvPr id="43" name="テキスト ボックス 42"/>
            <p:cNvSpPr txBox="1"/>
            <p:nvPr/>
          </p:nvSpPr>
          <p:spPr>
            <a:xfrm>
              <a:off x="5562672" y="2706262"/>
              <a:ext cx="77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確率</a:t>
              </a: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8589577" y="6406097"/>
              <a:ext cx="2841497" cy="486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>
                  <a:solidFill>
                    <a:prstClr val="black"/>
                  </a:solidFill>
                </a:rPr>
                <a:t>表の出た回数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(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単位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: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回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)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6" name="テキスト ボックス 45"/>
          <p:cNvSpPr txBox="1"/>
          <p:nvPr/>
        </p:nvSpPr>
        <p:spPr>
          <a:xfrm>
            <a:off x="8205156" y="3219430"/>
            <a:ext cx="299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I</a:t>
            </a:r>
            <a:r>
              <a:rPr lang="ja-JP" altLang="en-US" dirty="0" smtClean="0">
                <a:solidFill>
                  <a:prstClr val="black"/>
                </a:solidFill>
              </a:rPr>
              <a:t>の累積分布関数のグラフ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4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200" u="sng" dirty="0"/>
              <a:t>他の</a:t>
            </a:r>
            <a:r>
              <a:rPr lang="ja-JP" altLang="en-US" sz="3200" u="sng" dirty="0" smtClean="0"/>
              <a:t>性質</a:t>
            </a:r>
            <a:r>
              <a:rPr lang="en-US" altLang="ja-JP" sz="3200" u="sng" dirty="0" smtClean="0"/>
              <a:t>1</a:t>
            </a:r>
            <a:endParaRPr lang="en-US" altLang="ja-JP" sz="3200" u="sng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89186" y="2725638"/>
            <a:ext cx="11824138" cy="3738225"/>
            <a:chOff x="4197974" y="5120741"/>
            <a:chExt cx="7867100" cy="1436688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4197974" y="5120741"/>
              <a:ext cx="2298418" cy="1435138"/>
              <a:chOff x="7159554" y="3454169"/>
              <a:chExt cx="4727647" cy="2795638"/>
            </a:xfrm>
          </p:grpSpPr>
          <p:pic>
            <p:nvPicPr>
              <p:cNvPr id="49" name="図 4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9554" y="3454169"/>
                <a:ext cx="4727647" cy="279563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54" name="正方形/長方形 53"/>
              <p:cNvSpPr/>
              <p:nvPr/>
            </p:nvSpPr>
            <p:spPr>
              <a:xfrm>
                <a:off x="8960644" y="4188619"/>
                <a:ext cx="759619" cy="182642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>
              <a:off x="9776765" y="5120741"/>
              <a:ext cx="2288309" cy="1436688"/>
              <a:chOff x="7159554" y="3454169"/>
              <a:chExt cx="4727647" cy="2795638"/>
            </a:xfrm>
          </p:grpSpPr>
          <p:pic>
            <p:nvPicPr>
              <p:cNvPr id="56" name="図 5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9554" y="3454169"/>
                <a:ext cx="4727647" cy="279563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58" name="正方形/長方形 57"/>
              <p:cNvSpPr/>
              <p:nvPr/>
            </p:nvSpPr>
            <p:spPr>
              <a:xfrm>
                <a:off x="8184356" y="5417344"/>
                <a:ext cx="754858" cy="59769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0" name="グループ化 59"/>
            <p:cNvGrpSpPr/>
            <p:nvPr/>
          </p:nvGrpSpPr>
          <p:grpSpPr>
            <a:xfrm>
              <a:off x="6992424" y="5120741"/>
              <a:ext cx="2288309" cy="1436688"/>
              <a:chOff x="7159554" y="3454169"/>
              <a:chExt cx="4727647" cy="2795638"/>
            </a:xfrm>
          </p:grpSpPr>
          <p:pic>
            <p:nvPicPr>
              <p:cNvPr id="62" name="図 6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9554" y="3454169"/>
                <a:ext cx="4727647" cy="279563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grpSp>
            <p:nvGrpSpPr>
              <p:cNvPr id="63" name="グループ化 62"/>
              <p:cNvGrpSpPr/>
              <p:nvPr/>
            </p:nvGrpSpPr>
            <p:grpSpPr>
              <a:xfrm>
                <a:off x="8184356" y="4188618"/>
                <a:ext cx="1535907" cy="1826421"/>
                <a:chOff x="8184356" y="4188618"/>
                <a:chExt cx="1535907" cy="1826421"/>
              </a:xfrm>
            </p:grpSpPr>
            <p:sp>
              <p:nvSpPr>
                <p:cNvPr id="64" name="正方形/長方形 63"/>
                <p:cNvSpPr/>
                <p:nvPr/>
              </p:nvSpPr>
              <p:spPr>
                <a:xfrm>
                  <a:off x="8184356" y="5417344"/>
                  <a:ext cx="754858" cy="597695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正方形/長方形 64"/>
                <p:cNvSpPr/>
                <p:nvPr/>
              </p:nvSpPr>
              <p:spPr>
                <a:xfrm>
                  <a:off x="8960645" y="4188618"/>
                  <a:ext cx="759618" cy="182642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6506765" y="5581591"/>
                  <a:ext cx="48565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テキスト ボックス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6765" y="5581591"/>
                  <a:ext cx="485659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/>
                <p:cNvSpPr txBox="1"/>
                <p:nvPr/>
              </p:nvSpPr>
              <p:spPr>
                <a:xfrm>
                  <a:off x="9280733" y="5582956"/>
                  <a:ext cx="48565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ja-JP" altLang="en-US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テキスト ボックス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0733" y="5582956"/>
                  <a:ext cx="485659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10/13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角丸四角形 5"/>
              <p:cNvSpPr/>
              <p:nvPr/>
            </p:nvSpPr>
            <p:spPr>
              <a:xfrm>
                <a:off x="6398511" y="2176060"/>
                <a:ext cx="5614813" cy="260448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例</a:t>
                </a:r>
                <a:r>
                  <a:rPr lang="en-US" altLang="ja-JP" sz="28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:</a:t>
                </a:r>
                <a:r>
                  <a:rPr lang="ja-JP" alt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コインを３回投げて</a:t>
                </a:r>
                <a:endParaRPr lang="en-US" altLang="ja-JP" sz="2800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表の回数を数える例</a:t>
                </a:r>
                <a:r>
                  <a:rPr lang="en-US" altLang="ja-JP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ja-JP" alt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再掲</a:t>
                </a:r>
                <a:r>
                  <a:rPr lang="en-US" altLang="ja-JP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ja-JP" alt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の</a:t>
                </a:r>
                <a:r>
                  <a:rPr lang="ja-JP" alt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場合、</a:t>
                </a:r>
                <a:endParaRPr lang="en-US" altLang="ja-JP" sz="28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</m:oMath>
                </a14:m>
                <a:r>
                  <a:rPr lang="en-US" altLang="ja-JP" sz="28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…</a:t>
                </a:r>
                <a:r>
                  <a:rPr lang="ja-JP" altLang="en-US" sz="28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下図</a:t>
                </a:r>
                <a:r>
                  <a:rPr lang="ja-JP" altLang="en-US" sz="2800" dirty="0" smtClean="0">
                    <a:solidFill>
                      <a:srgbClr val="5B9BD5"/>
                    </a:solidFill>
                    <a:latin typeface="ＭＳ Ｐゴシック" panose="020B0600070205080204" pitchFamily="50" charset="-128"/>
                  </a:rPr>
                  <a:t>青部の高さ</a:t>
                </a:r>
                <a:endParaRPr lang="en-US" altLang="ja-JP" sz="2800" dirty="0">
                  <a:solidFill>
                    <a:srgbClr val="5B9BD5"/>
                  </a:solidFill>
                  <a:latin typeface="ＭＳ Ｐゴシック" panose="020B0600070205080204" pitchFamily="50" charset="-128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ja-JP" sz="28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…</a:t>
                </a:r>
                <a:r>
                  <a:rPr lang="ja-JP" altLang="en-US" sz="28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下図</a:t>
                </a:r>
                <a:r>
                  <a:rPr lang="ja-JP" altLang="en-US" sz="2800" dirty="0" smtClean="0">
                    <a:solidFill>
                      <a:srgbClr val="FF0000"/>
                    </a:solidFill>
                    <a:latin typeface="ＭＳ Ｐゴシック" panose="020B0600070205080204" pitchFamily="50" charset="-128"/>
                  </a:rPr>
                  <a:t>赤部の高さの合計</a:t>
                </a:r>
                <a:endParaRPr lang="en-US" altLang="ja-JP" sz="2800" dirty="0">
                  <a:solidFill>
                    <a:srgbClr val="FF0000"/>
                  </a:solidFill>
                  <a:latin typeface="ＭＳ Ｐゴシック" panose="020B0600070205080204" pitchFamily="50" charset="-128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…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下図</a:t>
                </a:r>
                <a:r>
                  <a:rPr lang="ja-JP" altLang="en-US" sz="2800" dirty="0" smtClean="0">
                    <a:solidFill>
                      <a:srgbClr val="00B050"/>
                    </a:solidFill>
                  </a:rPr>
                  <a:t>緑部の高さ</a:t>
                </a:r>
                <a:endParaRPr lang="ja-JP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角丸四角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511" y="2176060"/>
                <a:ext cx="5614813" cy="2604485"/>
              </a:xfrm>
              <a:prstGeom prst="roundRect">
                <a:avLst/>
              </a:prstGeom>
              <a:blipFill rotWithShape="0">
                <a:blip r:embed="rId6"/>
                <a:stretch>
                  <a:fillRect t="-3030" r="-3359" b="-37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9306420" y="1224603"/>
            <a:ext cx="2980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prstClr val="black"/>
                </a:solidFill>
              </a:rPr>
              <a:t>※</a:t>
            </a:r>
            <a:r>
              <a:rPr lang="ja-JP" altLang="en-US" sz="2000" dirty="0" smtClean="0">
                <a:solidFill>
                  <a:prstClr val="black"/>
                </a:solidFill>
              </a:rPr>
              <a:t>いずれのヒストグラムも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r>
              <a:rPr lang="ja-JP" altLang="en-US" sz="2000" dirty="0" smtClean="0">
                <a:solidFill>
                  <a:prstClr val="black"/>
                </a:solidFill>
              </a:rPr>
              <a:t>横軸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表の出た回数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r>
              <a:rPr lang="ja-JP" altLang="en-US" sz="2000" dirty="0" smtClean="0">
                <a:solidFill>
                  <a:prstClr val="black"/>
                </a:solidFill>
              </a:rPr>
              <a:t>縦軸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その確率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4481849" y="3694510"/>
            <a:ext cx="7583224" cy="2276264"/>
            <a:chOff x="4197974" y="5120741"/>
            <a:chExt cx="7867100" cy="1436688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4197974" y="5120741"/>
              <a:ext cx="2298418" cy="1435138"/>
              <a:chOff x="7159554" y="3454169"/>
              <a:chExt cx="4727647" cy="2795638"/>
            </a:xfrm>
          </p:grpSpPr>
          <p:pic>
            <p:nvPicPr>
              <p:cNvPr id="49" name="図 4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9554" y="3454169"/>
                <a:ext cx="4727647" cy="279563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54" name="正方形/長方形 53"/>
              <p:cNvSpPr/>
              <p:nvPr/>
            </p:nvSpPr>
            <p:spPr>
              <a:xfrm>
                <a:off x="8960644" y="4188619"/>
                <a:ext cx="759619" cy="182642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>
              <a:off x="9776765" y="5120741"/>
              <a:ext cx="2288309" cy="1436688"/>
              <a:chOff x="7159554" y="3454169"/>
              <a:chExt cx="4727647" cy="2795638"/>
            </a:xfrm>
          </p:grpSpPr>
          <p:pic>
            <p:nvPicPr>
              <p:cNvPr id="56" name="図 5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9554" y="3454169"/>
                <a:ext cx="4727647" cy="279563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58" name="正方形/長方形 57"/>
              <p:cNvSpPr/>
              <p:nvPr/>
            </p:nvSpPr>
            <p:spPr>
              <a:xfrm>
                <a:off x="8184356" y="5417344"/>
                <a:ext cx="754858" cy="59769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0" name="グループ化 59"/>
            <p:cNvGrpSpPr/>
            <p:nvPr/>
          </p:nvGrpSpPr>
          <p:grpSpPr>
            <a:xfrm>
              <a:off x="6992424" y="5120741"/>
              <a:ext cx="2288309" cy="1436688"/>
              <a:chOff x="7159554" y="3454169"/>
              <a:chExt cx="4727647" cy="2795638"/>
            </a:xfrm>
          </p:grpSpPr>
          <p:pic>
            <p:nvPicPr>
              <p:cNvPr id="62" name="図 6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9554" y="3454169"/>
                <a:ext cx="4727647" cy="279563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grpSp>
            <p:nvGrpSpPr>
              <p:cNvPr id="63" name="グループ化 62"/>
              <p:cNvGrpSpPr/>
              <p:nvPr/>
            </p:nvGrpSpPr>
            <p:grpSpPr>
              <a:xfrm>
                <a:off x="8184356" y="4188618"/>
                <a:ext cx="1535907" cy="1826421"/>
                <a:chOff x="8184356" y="4188618"/>
                <a:chExt cx="1535907" cy="1826421"/>
              </a:xfrm>
            </p:grpSpPr>
            <p:sp>
              <p:nvSpPr>
                <p:cNvPr id="64" name="正方形/長方形 63"/>
                <p:cNvSpPr/>
                <p:nvPr/>
              </p:nvSpPr>
              <p:spPr>
                <a:xfrm>
                  <a:off x="8184356" y="5417344"/>
                  <a:ext cx="754858" cy="597695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正方形/長方形 64"/>
                <p:cNvSpPr/>
                <p:nvPr/>
              </p:nvSpPr>
              <p:spPr>
                <a:xfrm>
                  <a:off x="8960645" y="4188618"/>
                  <a:ext cx="759618" cy="182642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6506765" y="5581591"/>
                  <a:ext cx="48565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25" name="テキスト ボックス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6765" y="5581591"/>
                  <a:ext cx="485659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/>
                <p:cNvSpPr txBox="1"/>
                <p:nvPr/>
              </p:nvSpPr>
              <p:spPr>
                <a:xfrm>
                  <a:off x="9280733" y="5582956"/>
                  <a:ext cx="48565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66" name="テキスト ボックス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0733" y="5582956"/>
                  <a:ext cx="485659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角丸四角形 3"/>
          <p:cNvSpPr/>
          <p:nvPr/>
        </p:nvSpPr>
        <p:spPr>
          <a:xfrm>
            <a:off x="2858729" y="2831690"/>
            <a:ext cx="6474542" cy="6931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sz="3200" u="sng" dirty="0"/>
                  <a:t>他の</a:t>
                </a:r>
                <a:r>
                  <a:rPr lang="ja-JP" altLang="en-US" sz="3200" u="sng" dirty="0" smtClean="0"/>
                  <a:t>性質</a:t>
                </a:r>
                <a:r>
                  <a:rPr lang="en-US" altLang="ja-JP" sz="3200" u="sng" dirty="0" smtClean="0"/>
                  <a:t>1</a:t>
                </a:r>
                <a:endParaRPr lang="en-US" altLang="ja-JP" sz="3200" u="sng" dirty="0"/>
              </a:p>
              <a:p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3200" dirty="0"/>
                  <a:t>のとき</a:t>
                </a:r>
                <a:endParaRPr lang="en-US" altLang="ja-JP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kumimoji="1" lang="en-US" altLang="ja-JP" sz="4000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6"/>
                <a:stretch>
                  <a:fillRect l="-1507" t="-36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11/13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角丸四角形 5"/>
              <p:cNvSpPr/>
              <p:nvPr/>
            </p:nvSpPr>
            <p:spPr>
              <a:xfrm>
                <a:off x="126927" y="3817447"/>
                <a:ext cx="4354922" cy="261499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例</a:t>
                </a:r>
                <a:r>
                  <a:rPr lang="en-US" altLang="ja-JP" sz="28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:</a:t>
                </a:r>
                <a:r>
                  <a:rPr lang="ja-JP" alt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コイン３枚の例の場合、</a:t>
                </a:r>
                <a:endParaRPr lang="en-US" altLang="ja-JP" sz="28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…</a:t>
                </a:r>
                <a:r>
                  <a:rPr lang="ja-JP" altLang="en-US" sz="2800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右図</a:t>
                </a:r>
                <a:r>
                  <a:rPr lang="ja-JP" altLang="en-US" sz="2800" dirty="0">
                    <a:solidFill>
                      <a:srgbClr val="5B9BD5"/>
                    </a:solidFill>
                    <a:latin typeface="ＭＳ Ｐゴシック" panose="020B0600070205080204" pitchFamily="50" charset="-128"/>
                  </a:rPr>
                  <a:t>青部</a:t>
                </a:r>
                <a:endParaRPr lang="en-US" altLang="ja-JP" sz="2800" dirty="0">
                  <a:solidFill>
                    <a:srgbClr val="5B9BD5"/>
                  </a:solidFill>
                  <a:latin typeface="ＭＳ Ｐゴシック" panose="020B0600070205080204" pitchFamily="50" charset="-128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…</a:t>
                </a:r>
                <a:r>
                  <a:rPr lang="ja-JP" altLang="en-US" sz="2800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右図</a:t>
                </a:r>
                <a:r>
                  <a:rPr lang="ja-JP" altLang="en-US" sz="2800" dirty="0">
                    <a:solidFill>
                      <a:srgbClr val="FF0000"/>
                    </a:solidFill>
                    <a:latin typeface="ＭＳ Ｐゴシック" panose="020B0600070205080204" pitchFamily="50" charset="-128"/>
                  </a:rPr>
                  <a:t>赤部</a:t>
                </a:r>
                <a:endParaRPr lang="en-US" altLang="ja-JP" sz="2800" dirty="0">
                  <a:solidFill>
                    <a:srgbClr val="FF0000"/>
                  </a:solidFill>
                  <a:latin typeface="ＭＳ Ｐゴシック" panose="020B0600070205080204" pitchFamily="50" charset="-128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…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右図</a:t>
                </a:r>
                <a:r>
                  <a:rPr lang="ja-JP" altLang="en-US" sz="2800" dirty="0" smtClean="0">
                    <a:solidFill>
                      <a:srgbClr val="00B050"/>
                    </a:solidFill>
                  </a:rPr>
                  <a:t>緑部</a:t>
                </a:r>
                <a:endParaRPr lang="ja-JP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角丸四角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27" y="3817447"/>
                <a:ext cx="4354922" cy="2614990"/>
              </a:xfrm>
              <a:prstGeom prst="roundRect">
                <a:avLst/>
              </a:prstGeom>
              <a:blipFill rotWithShape="0">
                <a:blip r:embed="rId7"/>
                <a:stretch>
                  <a:fillRect r="-4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8474856" y="5958017"/>
            <a:ext cx="2768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いずれのヒストグラムも</a:t>
            </a:r>
            <a:endParaRPr kumimoji="1" lang="en-US" altLang="ja-JP" dirty="0" smtClean="0"/>
          </a:p>
          <a:p>
            <a:r>
              <a:rPr kumimoji="1" lang="ja-JP" altLang="en-US" dirty="0" smtClean="0"/>
              <a:t>横軸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表の出た回数</a:t>
            </a:r>
            <a:endParaRPr kumimoji="1" lang="en-US" altLang="ja-JP" dirty="0" smtClean="0"/>
          </a:p>
          <a:p>
            <a:r>
              <a:rPr lang="ja-JP" altLang="en-US" dirty="0" smtClean="0"/>
              <a:t>縦軸</a:t>
            </a:r>
            <a:r>
              <a:rPr lang="en-US" altLang="ja-JP" dirty="0" smtClean="0"/>
              <a:t>:</a:t>
            </a:r>
            <a:r>
              <a:rPr lang="ja-JP" altLang="en-US" dirty="0" smtClean="0"/>
              <a:t>その確率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43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229434" y="2431640"/>
            <a:ext cx="5733132" cy="9291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sz="3200" u="sng" dirty="0"/>
                  <a:t>他の</a:t>
                </a:r>
                <a:r>
                  <a:rPr lang="ja-JP" altLang="en-US" sz="3200" u="sng" dirty="0" smtClean="0"/>
                  <a:t>性質</a:t>
                </a:r>
                <a:r>
                  <a:rPr lang="en-US" altLang="ja-JP" sz="3200" u="sng" dirty="0" smtClean="0"/>
                  <a:t>2</a:t>
                </a:r>
                <a:endParaRPr lang="en-US" altLang="ja-JP" sz="32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ja-JP" altLang="en-US" sz="32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4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kumimoji="1" lang="en-US" altLang="ja-JP" sz="4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36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(12</a:t>
            </a:r>
            <a:r>
              <a:rPr lang="en-US" altLang="ja-JP" dirty="0" smtClean="0"/>
              <a:t>/13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131159" y="4230267"/>
                <a:ext cx="592968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3200" dirty="0" smtClean="0"/>
                  <a:t>…</a:t>
                </a:r>
                <a:r>
                  <a:rPr kumimoji="1" lang="ja-JP" altLang="en-US" sz="3200" dirty="0" smtClean="0"/>
                  <a:t>“期待値が</a:t>
                </a:r>
                <a14:m>
                  <m:oMath xmlns:m="http://schemas.openxmlformats.org/officeDocument/2006/math">
                    <m:r>
                      <a:rPr kumimoji="1" lang="en-US" altLang="ja-JP" sz="3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 sz="3200" dirty="0" smtClean="0"/>
                  <a:t>未満になる”確率も</a:t>
                </a:r>
                <a:endParaRPr kumimoji="1" lang="en-US" altLang="ja-JP" sz="3200" dirty="0" smtClean="0"/>
              </a:p>
              <a:p>
                <a:pPr algn="ctr"/>
                <a:r>
                  <a:rPr kumimoji="1" lang="ja-JP" altLang="en-US" sz="3200" dirty="0" smtClean="0"/>
                  <a:t>累積分布関数で表せる！！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159" y="4230267"/>
                <a:ext cx="5929682" cy="1077218"/>
              </a:xfrm>
              <a:prstGeom prst="rect">
                <a:avLst/>
              </a:prstGeom>
              <a:blipFill rotWithShape="0">
                <a:blip r:embed="rId3"/>
                <a:stretch>
                  <a:fillRect l="-1543" t="-10169" r="-1440" b="-146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5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(13/13)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u="sng" dirty="0" smtClean="0"/>
                  <a:t>確率の性質と累積分布関数の性質１～４、他の性質１・２を使えば、</a:t>
                </a:r>
                <a:endParaRPr kumimoji="1" lang="en-US" altLang="ja-JP" u="sng" dirty="0" smtClean="0"/>
              </a:p>
              <a:p>
                <a:pPr marL="0" indent="0" algn="r">
                  <a:buNone/>
                </a:pPr>
                <a:r>
                  <a:rPr lang="ja-JP" altLang="en-US" u="sng" dirty="0"/>
                  <a:t>様々</a:t>
                </a:r>
                <a:r>
                  <a:rPr lang="ja-JP" altLang="en-US" u="sng" dirty="0" smtClean="0"/>
                  <a:t>な区分けに対して確率を求められる！！</a:t>
                </a:r>
                <a:endParaRPr lang="en-US" altLang="ja-JP" u="sng" dirty="0" smtClean="0"/>
              </a:p>
              <a:p>
                <a:pPr marL="0" indent="0">
                  <a:buNone/>
                </a:pPr>
                <a:r>
                  <a:rPr kumimoji="1" lang="ja-JP" altLang="en-US" u="sng" dirty="0" smtClean="0"/>
                  <a:t>例</a:t>
                </a:r>
                <a:r>
                  <a:rPr kumimoji="1" lang="en-US" altLang="ja-JP" u="sng" dirty="0" smtClean="0"/>
                  <a:t>(</a:t>
                </a:r>
                <a:r>
                  <a:rPr kumimoji="1" lang="ja-JP" altLang="en-US" u="sng" dirty="0" smtClean="0"/>
                  <a:t>再掲</a:t>
                </a:r>
                <a:r>
                  <a:rPr kumimoji="1" lang="en-US" altLang="ja-JP" u="sng" dirty="0" smtClean="0"/>
                  <a:t>)</a:t>
                </a:r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賭け</a:t>
                </a:r>
                <a:r>
                  <a:rPr kumimoji="1" lang="en-US" altLang="ja-JP" dirty="0" smtClean="0"/>
                  <a:t>G(</a:t>
                </a:r>
                <a:r>
                  <a:rPr kumimoji="1" lang="ja-JP" altLang="en-US" dirty="0" smtClean="0"/>
                  <a:t>棒倒しの例</a:t>
                </a:r>
                <a:r>
                  <a:rPr kumimoji="1" lang="en-US" altLang="ja-JP" dirty="0" smtClean="0"/>
                  <a:t>)</a:t>
                </a:r>
                <a:r>
                  <a:rPr kumimoji="1" lang="ja-JP" altLang="en-US" dirty="0" smtClean="0"/>
                  <a:t>において、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90&lt;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&lt;360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&lt;360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≤90</m:t>
                        </m:r>
                      </m:e>
                    </m:d>
                  </m:oMath>
                </a14:m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(90)</m:t>
                      </m:r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90≤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&lt;180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&lt;180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&lt;90</m:t>
                        </m:r>
                      </m:e>
                    </m:d>
                  </m:oMath>
                </a14:m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180−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90−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ja-JP" altLang="en-US" dirty="0" smtClean="0"/>
                  <a:t>な</a:t>
                </a:r>
                <a:r>
                  <a:rPr lang="ja-JP" altLang="en-US" dirty="0"/>
                  <a:t>ど</a:t>
                </a:r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 b="-1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648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1" y="1825625"/>
            <a:ext cx="10515600" cy="40728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期待値だけでは</a:t>
            </a:r>
            <a:r>
              <a:rPr lang="en-US" altLang="ja-JP" u="sng" dirty="0"/>
              <a:t>…</a:t>
            </a:r>
            <a:r>
              <a:rPr lang="en-US" altLang="ja-JP" dirty="0"/>
              <a:t>(</a:t>
            </a:r>
            <a:r>
              <a:rPr lang="en-US" altLang="ja-JP" dirty="0" smtClean="0"/>
              <a:t>1/3)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11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400" u="sng" dirty="0"/>
              <a:t>Q.</a:t>
            </a:r>
            <a:r>
              <a:rPr kumimoji="1" lang="ja-JP" altLang="en-US" sz="4400" dirty="0"/>
              <a:t>普通のコイン</a:t>
            </a:r>
            <a:r>
              <a:rPr kumimoji="1" lang="en-US" altLang="ja-JP" sz="4400" dirty="0"/>
              <a:t>1</a:t>
            </a:r>
            <a:r>
              <a:rPr kumimoji="1" lang="ja-JP" altLang="en-US" sz="4400" dirty="0"/>
              <a:t>枚に対し、</a:t>
            </a:r>
            <a:endParaRPr kumimoji="1" lang="en-US" altLang="ja-JP" sz="4400" dirty="0"/>
          </a:p>
          <a:p>
            <a:r>
              <a:rPr lang="en-US" altLang="ja-JP" sz="4400" dirty="0"/>
              <a:t>『</a:t>
            </a:r>
            <a:r>
              <a:rPr lang="ja-JP" altLang="en-US" sz="4400" dirty="0"/>
              <a:t>表が出れば</a:t>
            </a:r>
            <a:r>
              <a:rPr lang="en-US" altLang="ja-JP" sz="4400" u="sng" dirty="0">
                <a:solidFill>
                  <a:srgbClr val="FF0000"/>
                </a:solidFill>
              </a:rPr>
              <a:t>100</a:t>
            </a:r>
            <a:r>
              <a:rPr lang="ja-JP" altLang="en-US" sz="4400" u="sng" dirty="0">
                <a:solidFill>
                  <a:srgbClr val="FF0000"/>
                </a:solidFill>
              </a:rPr>
              <a:t>円貰え</a:t>
            </a:r>
            <a:r>
              <a:rPr lang="ja-JP" altLang="en-US" sz="4400" dirty="0"/>
              <a:t>、裏が出ても</a:t>
            </a:r>
            <a:r>
              <a:rPr lang="en-US" altLang="ja-JP" sz="4400" u="sng" dirty="0">
                <a:solidFill>
                  <a:srgbClr val="FF0000"/>
                </a:solidFill>
              </a:rPr>
              <a:t>100</a:t>
            </a:r>
            <a:r>
              <a:rPr lang="ja-JP" altLang="en-US" sz="4400" u="sng" dirty="0">
                <a:solidFill>
                  <a:srgbClr val="FF0000"/>
                </a:solidFill>
              </a:rPr>
              <a:t>円貰える</a:t>
            </a:r>
            <a:r>
              <a:rPr lang="en-US" altLang="ja-JP" sz="4400" dirty="0"/>
              <a:t>』</a:t>
            </a:r>
            <a:r>
              <a:rPr lang="ja-JP" altLang="en-US" sz="4400" dirty="0"/>
              <a:t>賭け</a:t>
            </a:r>
            <a:r>
              <a:rPr lang="en-US" altLang="ja-JP" sz="4400" dirty="0"/>
              <a:t>(=</a:t>
            </a:r>
            <a:r>
              <a:rPr lang="ja-JP" altLang="en-US" sz="4400" dirty="0"/>
              <a:t>確率変数</a:t>
            </a:r>
            <a:r>
              <a:rPr lang="en-US" altLang="ja-JP" sz="4400" dirty="0"/>
              <a:t>)</a:t>
            </a:r>
            <a:r>
              <a:rPr lang="ja-JP" altLang="en-US" sz="4400" u="sng" dirty="0">
                <a:latin typeface="Cambria Math" panose="02040503050406030204" pitchFamily="18" charset="0"/>
              </a:rPr>
              <a:t>𝑋</a:t>
            </a:r>
            <a:endParaRPr lang="en-US" altLang="ja-JP" sz="4400" u="sng" dirty="0"/>
          </a:p>
          <a:p>
            <a:r>
              <a:rPr kumimoji="1" lang="en-US" altLang="ja-JP" sz="4400" dirty="0"/>
              <a:t>『</a:t>
            </a:r>
            <a:r>
              <a:rPr kumimoji="1" lang="ja-JP" altLang="en-US" sz="4400" dirty="0"/>
              <a:t>表が出れば</a:t>
            </a:r>
            <a:r>
              <a:rPr kumimoji="1" lang="en-US" altLang="ja-JP" sz="4400" u="sng" dirty="0">
                <a:solidFill>
                  <a:srgbClr val="FF0000"/>
                </a:solidFill>
              </a:rPr>
              <a:t>400</a:t>
            </a:r>
            <a:r>
              <a:rPr kumimoji="1" lang="ja-JP" altLang="en-US" sz="4400" u="sng" dirty="0">
                <a:solidFill>
                  <a:srgbClr val="FF0000"/>
                </a:solidFill>
              </a:rPr>
              <a:t>円貰え</a:t>
            </a:r>
            <a:r>
              <a:rPr kumimoji="1" lang="ja-JP" altLang="en-US" sz="4400" dirty="0"/>
              <a:t>、裏が出れば</a:t>
            </a:r>
            <a:r>
              <a:rPr kumimoji="1" lang="en-US" altLang="ja-JP" sz="4400" u="sng" dirty="0">
                <a:solidFill>
                  <a:schemeClr val="accent5"/>
                </a:solidFill>
              </a:rPr>
              <a:t>200</a:t>
            </a:r>
            <a:r>
              <a:rPr kumimoji="1" lang="ja-JP" altLang="en-US" sz="4400" u="sng" dirty="0">
                <a:solidFill>
                  <a:schemeClr val="accent5"/>
                </a:solidFill>
              </a:rPr>
              <a:t>円払う</a:t>
            </a:r>
            <a:r>
              <a:rPr kumimoji="1" lang="en-US" altLang="ja-JP" sz="4400" dirty="0"/>
              <a:t>』</a:t>
            </a:r>
            <a:r>
              <a:rPr kumimoji="1" lang="ja-JP" altLang="en-US" sz="4400" dirty="0"/>
              <a:t>賭け</a:t>
            </a:r>
            <a:r>
              <a:rPr kumimoji="1" lang="en-US" altLang="ja-JP" sz="4400" dirty="0"/>
              <a:t>(=</a:t>
            </a:r>
            <a:r>
              <a:rPr kumimoji="1" lang="ja-JP" altLang="en-US" sz="4400" dirty="0"/>
              <a:t>確率変数</a:t>
            </a:r>
            <a:r>
              <a:rPr kumimoji="1" lang="en-US" altLang="ja-JP" sz="4400" dirty="0"/>
              <a:t>)</a:t>
            </a:r>
            <a:r>
              <a:rPr kumimoji="1" lang="ja-JP" altLang="en-US" sz="4400" u="sng" dirty="0">
                <a:latin typeface="Cambria Math" panose="02040503050406030204" pitchFamily="18" charset="0"/>
              </a:rPr>
              <a:t>𝑌</a:t>
            </a:r>
            <a:endParaRPr kumimoji="1" lang="en-US" altLang="ja-JP" sz="4400" u="sng" dirty="0">
              <a:latin typeface="Cambria Math" panose="02040503050406030204" pitchFamily="18" charset="0"/>
            </a:endParaRPr>
          </a:p>
          <a:p>
            <a:pPr marL="0" indent="0" algn="r">
              <a:buNone/>
            </a:pPr>
            <a:r>
              <a:rPr lang="ja-JP" altLang="en-US" sz="4400" u="sng" dirty="0"/>
              <a:t>どちらに乗りたい</a:t>
            </a:r>
            <a:r>
              <a:rPr lang="ja-JP" altLang="en-US" sz="4400" dirty="0"/>
              <a:t>？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0436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期待値だけでは</a:t>
            </a:r>
            <a:r>
              <a:rPr lang="en-US" altLang="ja-JP" u="sng" dirty="0">
                <a:solidFill>
                  <a:prstClr val="black"/>
                </a:solidFill>
              </a:rPr>
              <a:t>…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2/3)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1" cy="3708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3600" dirty="0"/>
                  <a:t>このとき、それぞれの期待値は</a:t>
                </a:r>
                <a:endParaRPr kumimoji="1" lang="en-US" altLang="ja-JP" sz="3600" b="0" i="1" u="sng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3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100×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+100×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en-US" altLang="ja-JP" sz="3600" dirty="0">
                  <a:solidFill>
                    <a:srgbClr val="FFC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36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=400</m:t>
                    </m:r>
                    <m:r>
                      <a:rPr lang="en-US" altLang="ja-JP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−200</m:t>
                        </m:r>
                      </m:e>
                    </m:d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6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altLang="ja-JP" sz="3600" dirty="0"/>
                  <a:t> </a:t>
                </a:r>
                <a:r>
                  <a:rPr lang="ja-JP" altLang="en-US" sz="3600" dirty="0"/>
                  <a:t>となる。</a:t>
                </a:r>
                <a:endParaRPr lang="en-US" altLang="ja-JP" sz="3200" dirty="0"/>
              </a:p>
              <a:p>
                <a:pPr marL="0" indent="0" algn="ctr">
                  <a:buNone/>
                </a:pPr>
                <a:r>
                  <a:rPr lang="ja-JP" altLang="en-US" sz="3200" dirty="0"/>
                  <a:t>しかし</a:t>
                </a:r>
                <a:r>
                  <a:rPr lang="ja-JP" altLang="en-US" sz="3200" u="sng" dirty="0">
                    <a:latin typeface="Cambria Math" panose="02040503050406030204" pitchFamily="18" charset="0"/>
                  </a:rPr>
                  <a:t>𝑋 </a:t>
                </a:r>
                <a:r>
                  <a:rPr lang="ja-JP" altLang="en-US" sz="3200" dirty="0">
                    <a:latin typeface="Cambria Math" panose="02040503050406030204" pitchFamily="18" charset="0"/>
                  </a:rPr>
                  <a:t>の出す値は</a:t>
                </a:r>
                <a:r>
                  <a:rPr lang="ja-JP" altLang="en-US" sz="3200" u="sng" dirty="0">
                    <a:latin typeface="Cambria Math" panose="02040503050406030204" pitchFamily="18" charset="0"/>
                  </a:rPr>
                  <a:t>常に</a:t>
                </a:r>
                <a:r>
                  <a:rPr lang="en-US" altLang="ja-JP" sz="3200" u="sng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100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で変わらず</a:t>
                </a:r>
                <a:endParaRPr lang="en-US" altLang="ja-JP" sz="3200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𝑌 </a:t>
                </a:r>
                <a:r>
                  <a:rPr lang="ja-JP" altLang="en-US" sz="3200" dirty="0">
                    <a:latin typeface="Cambria Math" panose="02040503050406030204" pitchFamily="18" charset="0"/>
                  </a:rPr>
                  <a:t>の出す値は</a:t>
                </a:r>
                <a:r>
                  <a:rPr lang="en-US" altLang="ja-JP" sz="3200" u="sng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400</a:t>
                </a:r>
                <a:r>
                  <a:rPr lang="ja-JP" altLang="en-US" sz="3200" u="sng" dirty="0">
                    <a:latin typeface="Cambria Math" panose="02040503050406030204" pitchFamily="18" charset="0"/>
                  </a:rPr>
                  <a:t>または</a:t>
                </a:r>
                <a:r>
                  <a:rPr lang="en-US" altLang="ja-JP" sz="3200" u="sng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en-US" altLang="ja-JP" sz="3200" u="sng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200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とブレ</a:t>
                </a:r>
                <a:r>
                  <a:rPr lang="ja-JP" altLang="en-US" sz="3200" dirty="0" err="1" smtClean="0">
                    <a:latin typeface="Cambria Math" panose="02040503050406030204" pitchFamily="18" charset="0"/>
                  </a:rPr>
                  <a:t>る</a:t>
                </a:r>
                <a:endParaRPr lang="en-US" altLang="ja-JP" sz="3600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1" cy="3708072"/>
              </a:xfrm>
              <a:blipFill rotWithShape="0">
                <a:blip r:embed="rId2"/>
                <a:stretch>
                  <a:fillRect l="-1738" t="-44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9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期待値だけでは</a:t>
            </a:r>
            <a:r>
              <a:rPr lang="en-US" altLang="ja-JP" u="sng" dirty="0" smtClean="0">
                <a:solidFill>
                  <a:prstClr val="black"/>
                </a:solidFill>
              </a:rPr>
              <a:t>…</a:t>
            </a:r>
            <a:r>
              <a:rPr lang="en-US" altLang="ja-JP" dirty="0" smtClean="0">
                <a:solidFill>
                  <a:prstClr val="black"/>
                </a:solidFill>
              </a:rPr>
              <a:t>(3/3)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1" cy="45436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3600" dirty="0"/>
                  <a:t>このとき、それぞれの期待値は</a:t>
                </a:r>
                <a:endParaRPr kumimoji="1" lang="en-US" altLang="ja-JP" sz="3600" b="0" i="1" u="sng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3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100×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+100×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en-US" altLang="ja-JP" sz="3600" dirty="0">
                  <a:solidFill>
                    <a:srgbClr val="FFC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36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=400</m:t>
                    </m:r>
                    <m:r>
                      <a:rPr lang="en-US" altLang="ja-JP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−200</m:t>
                        </m:r>
                      </m:e>
                    </m:d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6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altLang="ja-JP" sz="3600" dirty="0"/>
                  <a:t> </a:t>
                </a:r>
                <a:r>
                  <a:rPr lang="ja-JP" altLang="en-US" sz="3600" dirty="0"/>
                  <a:t>となる。</a:t>
                </a:r>
                <a:endParaRPr lang="en-US" altLang="ja-JP" sz="3200" dirty="0"/>
              </a:p>
              <a:p>
                <a:pPr marL="0" indent="0" algn="ctr">
                  <a:buNone/>
                </a:pPr>
                <a:r>
                  <a:rPr lang="ja-JP" altLang="en-US" sz="3200" dirty="0"/>
                  <a:t>しかし</a:t>
                </a:r>
                <a:r>
                  <a:rPr lang="ja-JP" altLang="en-US" sz="3200" u="sng" dirty="0">
                    <a:latin typeface="Cambria Math" panose="02040503050406030204" pitchFamily="18" charset="0"/>
                  </a:rPr>
                  <a:t>𝑋 </a:t>
                </a:r>
                <a:r>
                  <a:rPr lang="ja-JP" altLang="en-US" sz="3200" dirty="0">
                    <a:latin typeface="Cambria Math" panose="02040503050406030204" pitchFamily="18" charset="0"/>
                  </a:rPr>
                  <a:t>の出す値は</a:t>
                </a:r>
                <a:r>
                  <a:rPr lang="ja-JP" altLang="en-US" sz="3200" u="sng" dirty="0">
                    <a:latin typeface="Cambria Math" panose="02040503050406030204" pitchFamily="18" charset="0"/>
                  </a:rPr>
                  <a:t>常に</a:t>
                </a:r>
                <a:r>
                  <a:rPr lang="en-US" altLang="ja-JP" sz="3200" u="sng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100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で変わらず</a:t>
                </a:r>
                <a:endParaRPr lang="en-US" altLang="ja-JP" sz="3200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𝑌 </a:t>
                </a:r>
                <a:r>
                  <a:rPr lang="ja-JP" altLang="en-US" sz="3200" dirty="0">
                    <a:latin typeface="Cambria Math" panose="02040503050406030204" pitchFamily="18" charset="0"/>
                  </a:rPr>
                  <a:t>の出す値は</a:t>
                </a:r>
                <a:r>
                  <a:rPr lang="en-US" altLang="ja-JP" sz="3200" u="sng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400</a:t>
                </a:r>
                <a:r>
                  <a:rPr lang="ja-JP" altLang="en-US" sz="3200" u="sng" dirty="0">
                    <a:latin typeface="Cambria Math" panose="02040503050406030204" pitchFamily="18" charset="0"/>
                  </a:rPr>
                  <a:t>または</a:t>
                </a:r>
                <a:r>
                  <a:rPr lang="en-US" altLang="ja-JP" sz="3200" u="sng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en-US" altLang="ja-JP" sz="3200" u="sng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200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とブレ</a:t>
                </a:r>
                <a:r>
                  <a:rPr lang="ja-JP" altLang="en-US" sz="3200" dirty="0" err="1" smtClean="0">
                    <a:latin typeface="Cambria Math" panose="02040503050406030204" pitchFamily="18" charset="0"/>
                  </a:rPr>
                  <a:t>る</a:t>
                </a:r>
                <a:endParaRPr lang="en-US" altLang="ja-JP" sz="3200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ja-JP" sz="3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1" cy="4543644"/>
              </a:xfrm>
              <a:blipFill rotWithShape="0">
                <a:blip r:embed="rId2"/>
                <a:stretch>
                  <a:fillRect l="-1738" t="-36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/>
          <p:cNvSpPr/>
          <p:nvPr/>
        </p:nvSpPr>
        <p:spPr>
          <a:xfrm>
            <a:off x="1208689" y="5262795"/>
            <a:ext cx="9774620" cy="1434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dirty="0" smtClean="0">
                <a:solidFill>
                  <a:prstClr val="black"/>
                </a:solidFill>
              </a:rPr>
              <a:t>期待値</a:t>
            </a:r>
            <a:r>
              <a:rPr lang="ja-JP" altLang="en-US" sz="3600" dirty="0">
                <a:solidFill>
                  <a:prstClr val="black"/>
                </a:solidFill>
              </a:rPr>
              <a:t>だけではわからないことも</a:t>
            </a:r>
            <a:r>
              <a:rPr lang="en-US" altLang="ja-JP" sz="3600" dirty="0">
                <a:solidFill>
                  <a:prstClr val="black"/>
                </a:solidFill>
              </a:rPr>
              <a:t>…</a:t>
            </a:r>
            <a:r>
              <a:rPr lang="ja-JP" altLang="en-US" sz="3600" u="sng" dirty="0">
                <a:solidFill>
                  <a:prstClr val="black"/>
                </a:solidFill>
              </a:rPr>
              <a:t>何が違う？</a:t>
            </a:r>
            <a:endParaRPr lang="en-US" altLang="ja-JP" sz="3600" u="sng" dirty="0">
              <a:solidFill>
                <a:prstClr val="black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3600" u="sng" dirty="0">
                <a:solidFill>
                  <a:srgbClr val="FF0000"/>
                </a:solidFill>
              </a:rPr>
              <a:t>…</a:t>
            </a:r>
            <a:r>
              <a:rPr lang="ja-JP" altLang="en-US" sz="3600" u="sng" dirty="0">
                <a:solidFill>
                  <a:srgbClr val="FF0000"/>
                </a:solidFill>
              </a:rPr>
              <a:t>期待値と実際のイベントの結果との離れ</a:t>
            </a:r>
            <a:r>
              <a:rPr lang="ja-JP" altLang="en-US" sz="3600" u="sng" dirty="0" smtClean="0">
                <a:solidFill>
                  <a:srgbClr val="FF0000"/>
                </a:solidFill>
              </a:rPr>
              <a:t>具合</a:t>
            </a:r>
            <a:endParaRPr lang="en-US" altLang="ja-JP" sz="36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25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実験結果と確率</a:t>
            </a:r>
            <a:r>
              <a:rPr lang="en-US" altLang="ja-JP" dirty="0"/>
              <a:t>(7/10)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4" y="2040479"/>
            <a:ext cx="4909456" cy="368209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prstClr val="black"/>
                </a:solidFill>
              </a:rPr>
              <a:t>２：２：６：０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801367" y="1434947"/>
            <a:ext cx="4558260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6585024" y="3304286"/>
            <a:ext cx="4768776" cy="11544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…</a:t>
            </a:r>
            <a:r>
              <a:rPr kumimoji="1" lang="ja-JP" altLang="en-US" sz="3200" dirty="0"/>
              <a:t>さっきの比率と違う？</a:t>
            </a:r>
          </a:p>
        </p:txBody>
      </p:sp>
    </p:spTree>
    <p:extLst>
      <p:ext uri="{BB962C8B-B14F-4D97-AF65-F5344CB8AC3E}">
        <p14:creationId xmlns:p14="http://schemas.microsoft.com/office/powerpoint/2010/main" val="4515135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(1/8)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ここで、先の 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𝑌 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に対し、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  <m:t>△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[△]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ja-JP" altLang="en-US" dirty="0">
                    <a:latin typeface="Cambria Math" panose="02040503050406030204" pitchFamily="18" charset="0"/>
                  </a:rPr>
                  <a:t>を求めてみる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△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。</a:t>
                </a:r>
                <a:endParaRPr kumimoji="1" lang="en-US" altLang="ja-JP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  <a:blipFill rotWithShape="0">
                <a:blip r:embed="rId2"/>
                <a:stretch>
                  <a:fillRect l="-1166" t="-26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4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(2/8)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ここで、先の 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𝑌 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に対し、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  <m:t>△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[△]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ja-JP" altLang="en-US" dirty="0">
                    <a:latin typeface="Cambria Math" panose="02040503050406030204" pitchFamily="18" charset="0"/>
                  </a:rPr>
                  <a:t>を求めてみる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△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。</a:t>
                </a:r>
                <a:endParaRPr kumimoji="1" lang="en-US" altLang="ja-JP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lvl="0"/>
                <a:r>
                  <a:rPr lang="ja-JP" altLang="en-US" sz="3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ja-JP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ja-JP" sz="32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100−</m:t>
                              </m:r>
                              <m:d>
                                <m:dPr>
                                  <m:ctrlP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100−</m:t>
                              </m:r>
                              <m:d>
                                <m:dPr>
                                  <m:ctrlP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32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=0×</m:t>
                      </m:r>
                      <m:f>
                        <m:fPr>
                          <m:ctrlPr>
                            <a:rPr lang="en-US" altLang="ja-JP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+0×</m:t>
                      </m:r>
                      <m:f>
                        <m:fPr>
                          <m:ctrlPr>
                            <a:rPr lang="en-US" altLang="ja-JP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3200" b="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sz="32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ja-JP" sz="3200" u="sng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en-US" altLang="ja-JP" b="0" u="sng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  <a:blipFill rotWithShape="0">
                <a:blip r:embed="rId2"/>
                <a:stretch>
                  <a:fillRect l="-1277" t="-26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7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(3/8)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ここで、先の 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𝑌 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に対し、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  <m:t>△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[△]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ja-JP" altLang="en-US" dirty="0">
                    <a:latin typeface="Cambria Math" panose="02040503050406030204" pitchFamily="18" charset="0"/>
                  </a:rPr>
                  <a:t>を求めてみる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△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。</a:t>
                </a:r>
                <a:endParaRPr kumimoji="1" lang="en-US" altLang="ja-JP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lvl="0"/>
                <a:r>
                  <a:rPr lang="ja-JP" altLang="en-US" sz="32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ja-JP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ja-JP" sz="32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00−</m:t>
                              </m:r>
                              <m:d>
                                <m:dPr>
                                  <m:ctrlP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ja-JP" sz="32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−200</m:t>
                                  </m:r>
                                </m:e>
                              </m:d>
                              <m: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32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300</m:t>
                          </m:r>
                        </m:e>
                        <m:sup>
                          <m:r>
                            <a:rPr lang="en-US" altLang="ja-JP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300</m:t>
                          </m:r>
                        </m:e>
                        <m:sup>
                          <m:r>
                            <a:rPr lang="en-US" altLang="ja-JP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3200" b="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300</m:t>
                        </m:r>
                      </m:e>
                      <m:sup>
                        <m:r>
                          <a:rPr lang="en-US" altLang="ja-JP" sz="3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90000</m:t>
                    </m:r>
                  </m:oMath>
                </a14:m>
                <a:r>
                  <a:rPr lang="ja-JP" altLang="en-US" sz="32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ja-JP" sz="3200" u="sng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endParaRPr lang="en-US" altLang="ja-JP" b="0" u="sng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  <a:blipFill rotWithShape="0">
                <a:blip r:embed="rId2"/>
                <a:stretch>
                  <a:fillRect l="-1277" t="-26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54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>
                    <a:latin typeface="+mn-ea"/>
                  </a:rPr>
                  <a:t>まとめると</a:t>
                </a:r>
                <a:r>
                  <a:rPr lang="en-US" altLang="ja-JP" dirty="0" smtClean="0">
                    <a:latin typeface="+mn-ea"/>
                  </a:rPr>
                  <a:t>…</a:t>
                </a:r>
              </a:p>
              <a:p>
                <a:r>
                  <a:rPr lang="en-US" altLang="ja-JP" sz="4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4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ja-JP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sz="4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4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sz="4000" dirty="0">
                    <a:latin typeface="Cambria Math" panose="02040503050406030204" pitchFamily="18" charset="0"/>
                  </a:rPr>
                  <a:t> </a:t>
                </a:r>
                <a:endParaRPr kumimoji="1" lang="en-US" altLang="ja-JP" sz="5400" u="sng" dirty="0">
                  <a:latin typeface="Cambria Math" panose="02040503050406030204" pitchFamily="18" charset="0"/>
                </a:endParaRPr>
              </a:p>
              <a:p>
                <a:r>
                  <a:rPr lang="en-US" altLang="ja-JP" sz="4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4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4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ja-JP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4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4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4000" dirty="0" smtClean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90000</a:t>
                </a:r>
                <a:endParaRPr lang="en-US" altLang="ja-JP" b="0" u="sng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altLang="ja-JP" sz="3200" dirty="0" smtClean="0">
                    <a:latin typeface="+mn-ea"/>
                  </a:rPr>
                  <a:t>…</a:t>
                </a:r>
                <a:r>
                  <a:rPr lang="ja-JP" altLang="en-US" sz="3200" dirty="0" smtClean="0">
                    <a:latin typeface="+mn-ea"/>
                  </a:rPr>
                  <a:t>期待値と異なり、</a:t>
                </a:r>
                <a:r>
                  <a:rPr lang="ja-JP" altLang="en-US" sz="4000" u="sng" dirty="0" smtClean="0">
                    <a:latin typeface="+mn-ea"/>
                  </a:rPr>
                  <a:t>結果が大きく違う</a:t>
                </a:r>
                <a:r>
                  <a:rPr lang="en-US" altLang="ja-JP" sz="4000" dirty="0">
                    <a:latin typeface="+mn-ea"/>
                  </a:rPr>
                  <a:t>!!</a:t>
                </a:r>
              </a:p>
              <a:p>
                <a:pPr marL="0" indent="0">
                  <a:buNone/>
                </a:pPr>
                <a:endParaRPr lang="en-US" altLang="ja-JP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  <a:blipFill rotWithShape="0">
                <a:blip r:embed="rId2"/>
                <a:stretch>
                  <a:fillRect l="-1777" t="-2160" r="-19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角丸四角形 4"/>
          <p:cNvSpPr/>
          <p:nvPr/>
        </p:nvSpPr>
        <p:spPr>
          <a:xfrm>
            <a:off x="838201" y="4499429"/>
            <a:ext cx="10984606" cy="21190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40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この</a:t>
            </a:r>
            <a:r>
              <a:rPr lang="ja-JP" altLang="en-US" sz="40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式が、</a:t>
            </a:r>
            <a:endParaRPr lang="en-US" altLang="ja-JP" sz="40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4000" u="sng" dirty="0">
                <a:solidFill>
                  <a:srgbClr val="FF0000"/>
                </a:solidFill>
              </a:rPr>
              <a:t>期待値と実際のイベントの結果との離れ具合</a:t>
            </a:r>
            <a:endParaRPr lang="en-US" altLang="ja-JP" sz="4000" u="sng" dirty="0">
              <a:solidFill>
                <a:srgbClr val="FF0000"/>
              </a:solidFill>
            </a:endParaRP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ja-JP" altLang="en-US" sz="40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を表す</a:t>
            </a:r>
            <a:r>
              <a:rPr lang="ja-JP" altLang="en-US" sz="40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！</a:t>
            </a:r>
            <a:endParaRPr lang="en-US" altLang="ja-JP" sz="40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(4/8)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944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5196114" y="3367313"/>
            <a:ext cx="4630057" cy="1480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6037943" y="3497943"/>
            <a:ext cx="3526971" cy="12192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u="sng" dirty="0"/>
                  <a:t>分散</a:t>
                </a:r>
                <a:r>
                  <a:rPr kumimoji="1" lang="en-US" altLang="ja-JP" u="sng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u="sng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kumimoji="1"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u="sng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en-US" altLang="ja-JP" u="sng" dirty="0"/>
                  <a:t>)</a:t>
                </a:r>
                <a:r>
                  <a:rPr kumimoji="1" lang="ja-JP" altLang="en-US" u="sng" dirty="0"/>
                  <a:t>とは</a:t>
                </a:r>
                <a:endParaRPr kumimoji="1" lang="en-US" altLang="ja-JP" u="sng" dirty="0"/>
              </a:p>
              <a:p>
                <a:pPr marL="0" indent="0">
                  <a:buNone/>
                </a:pPr>
                <a:r>
                  <a:rPr kumimoji="1" lang="en-US" altLang="ja-JP" dirty="0"/>
                  <a:t>…</a:t>
                </a:r>
                <a:r>
                  <a:rPr kumimoji="1" lang="ja-JP" altLang="en-US" dirty="0"/>
                  <a:t>確率変数の結果の</a:t>
                </a:r>
                <a:r>
                  <a:rPr kumimoji="1" lang="en-US" altLang="ja-JP" dirty="0"/>
                  <a:t>”</a:t>
                </a:r>
                <a:r>
                  <a:rPr kumimoji="1" lang="ja-JP" altLang="en-US" dirty="0"/>
                  <a:t>ばらつき具合</a:t>
                </a:r>
                <a:r>
                  <a:rPr kumimoji="1" lang="en-US" altLang="ja-JP" dirty="0"/>
                  <a:t>”</a:t>
                </a:r>
              </a:p>
              <a:p>
                <a:pPr marL="0" indent="0" algn="r">
                  <a:buNone/>
                </a:pPr>
                <a:r>
                  <a:rPr kumimoji="1" lang="en-US" altLang="ja-JP" dirty="0">
                    <a:solidFill>
                      <a:srgbClr val="FF0000"/>
                    </a:solidFill>
                  </a:rPr>
                  <a:t>=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期待値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と実際のイベントの結果との離れ具合</a:t>
                </a:r>
                <a:r>
                  <a:rPr kumimoji="1" lang="ja-JP" altLang="en-US" dirty="0"/>
                  <a:t>を示すもの。</a:t>
                </a:r>
                <a:endParaRPr kumimoji="1" lang="en-US" altLang="ja-JP" dirty="0"/>
              </a:p>
              <a:p>
                <a:r>
                  <a:rPr lang="ja-JP" altLang="en-US" u="sng" dirty="0"/>
                  <a:t>定義</a:t>
                </a:r>
                <a:r>
                  <a:rPr lang="en-US" altLang="ja-JP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54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5400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(5/8)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吹き出し 7"/>
              <p:cNvSpPr/>
              <p:nvPr/>
            </p:nvSpPr>
            <p:spPr>
              <a:xfrm>
                <a:off x="6458857" y="5149508"/>
                <a:ext cx="5544457" cy="725715"/>
              </a:xfrm>
              <a:prstGeom prst="wedgeRoundRectCallout">
                <a:avLst>
                  <a:gd name="adj1" fmla="val -31179"/>
                  <a:gd name="adj2" fmla="val -128611"/>
                  <a:gd name="adj3" fmla="val 16667"/>
                </a:avLst>
              </a:prstGeom>
              <a:solidFill>
                <a:srgbClr val="FFFFCC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>
                    <a:solidFill>
                      <a:prstClr val="black"/>
                    </a:solidFill>
                  </a:rPr>
                  <a:t>期待値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≒</m:t>
                    </m:r>
                    <m:r>
                      <a:rPr lang="ja-JP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予想</m:t>
                    </m:r>
                    <m:r>
                      <a:rPr lang="en-US" altLang="ja-JP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>
                    <a:solidFill>
                      <a:prstClr val="black"/>
                    </a:solidFill>
                  </a:rPr>
                  <a:t>と実際に出た値との差異</a:t>
                </a:r>
              </a:p>
            </p:txBody>
          </p:sp>
        </mc:Choice>
        <mc:Fallback xmlns="">
          <p:sp>
            <p:nvSpPr>
              <p:cNvPr id="8" name="角丸四角形吹き出し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857" y="5149508"/>
                <a:ext cx="5544457" cy="725715"/>
              </a:xfrm>
              <a:prstGeom prst="wedgeRoundRectCallout">
                <a:avLst>
                  <a:gd name="adj1" fmla="val -31179"/>
                  <a:gd name="adj2" fmla="val -128611"/>
                  <a:gd name="adj3" fmla="val 16667"/>
                </a:avLst>
              </a:prstGeom>
              <a:blipFill rotWithShape="0">
                <a:blip r:embed="rId3"/>
                <a:stretch>
                  <a:fillRect l="-659" r="-659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角丸四角形吹き出し 9"/>
          <p:cNvSpPr/>
          <p:nvPr/>
        </p:nvSpPr>
        <p:spPr>
          <a:xfrm>
            <a:off x="566057" y="5283199"/>
            <a:ext cx="5791199" cy="1291771"/>
          </a:xfrm>
          <a:prstGeom prst="wedgeRoundRectCallout">
            <a:avLst>
              <a:gd name="adj1" fmla="val 38008"/>
              <a:gd name="adj2" fmla="val -8958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u="sng" dirty="0">
                <a:solidFill>
                  <a:prstClr val="black"/>
                </a:solidFill>
              </a:rPr>
              <a:t>差異</a:t>
            </a:r>
            <a:r>
              <a:rPr lang="en-US" altLang="ja-JP" sz="3200" u="sng" dirty="0">
                <a:solidFill>
                  <a:prstClr val="black"/>
                </a:solidFill>
              </a:rPr>
              <a:t>(</a:t>
            </a:r>
            <a:r>
              <a:rPr lang="ja-JP" altLang="en-US" sz="3200" u="sng" dirty="0">
                <a:solidFill>
                  <a:prstClr val="black"/>
                </a:solidFill>
              </a:rPr>
              <a:t>予想とのギャップ</a:t>
            </a:r>
            <a:r>
              <a:rPr lang="en-US" altLang="ja-JP" sz="3200" u="sng" dirty="0">
                <a:solidFill>
                  <a:prstClr val="black"/>
                </a:solidFill>
              </a:rPr>
              <a:t>)</a:t>
            </a:r>
            <a:r>
              <a:rPr lang="ja-JP" altLang="en-US" sz="3200" u="sng" dirty="0">
                <a:solidFill>
                  <a:prstClr val="black"/>
                </a:solidFill>
              </a:rPr>
              <a:t>の平均</a:t>
            </a:r>
            <a:r>
              <a:rPr lang="en-US" altLang="ja-JP" sz="3200" u="sng" dirty="0">
                <a:solidFill>
                  <a:prstClr val="black"/>
                </a:solidFill>
              </a:rPr>
              <a:t>‼</a:t>
            </a:r>
            <a:endParaRPr lang="ja-JP" altLang="en-US" sz="3200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9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(6/8)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460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ここで、</a:t>
                </a:r>
                <a:r>
                  <a:rPr lang="ja-JP" altLang="en-US" dirty="0"/>
                  <a:t>再び</a:t>
                </a:r>
                <a:r>
                  <a:rPr kumimoji="1" lang="ja-JP" altLang="en-US" dirty="0"/>
                  <a:t>先の 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𝑌 の分散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を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確認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して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みる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と</a:t>
                </a:r>
                <a:r>
                  <a:rPr kumimoji="1" lang="en-US" altLang="ja-JP" dirty="0">
                    <a:latin typeface="Cambria Math" panose="02040503050406030204" pitchFamily="18" charset="0"/>
                  </a:rPr>
                  <a:t>…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dirty="0">
                    <a:latin typeface="Cambria Math" panose="02040503050406030204" pitchFamily="18" charset="0"/>
                  </a:rPr>
                  <a:t> </a:t>
                </a:r>
                <a:endParaRPr kumimoji="1" lang="en-US" altLang="ja-JP" dirty="0" smtClean="0">
                  <a:latin typeface="Cambria Math" panose="02040503050406030204" pitchFamily="18" charset="0"/>
                </a:endParaRPr>
              </a:p>
              <a:p>
                <a:endParaRPr kumimoji="1" lang="en-US" altLang="ja-JP" sz="4000" u="sng" dirty="0">
                  <a:latin typeface="Cambria Math" panose="02040503050406030204" pitchFamily="18" charset="0"/>
                </a:endParaRPr>
              </a:p>
              <a:p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dirty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90000</a:t>
                </a:r>
                <a:endParaRPr lang="en-US" altLang="ja-JP" sz="4000" b="0" u="sng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ja-JP" b="0" u="sng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4606" cy="4351338"/>
              </a:xfrm>
              <a:blipFill rotWithShape="0">
                <a:blip r:embed="rId2"/>
                <a:stretch>
                  <a:fillRect l="-1166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角丸四角形 3"/>
          <p:cNvSpPr/>
          <p:nvPr/>
        </p:nvSpPr>
        <p:spPr>
          <a:xfrm>
            <a:off x="1401088" y="4256994"/>
            <a:ext cx="9858829" cy="24118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u="sng" dirty="0">
                <a:solidFill>
                  <a:prstClr val="black"/>
                </a:solidFill>
              </a:rPr>
              <a:t>Check!</a:t>
            </a:r>
            <a:r>
              <a:rPr lang="ja-JP" altLang="en-US" sz="3600" dirty="0">
                <a:solidFill>
                  <a:prstClr val="black"/>
                </a:solidFill>
              </a:rPr>
              <a:t>：分散が大きいほど、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algn="ctr"/>
            <a:r>
              <a:rPr lang="ja-JP" altLang="en-US" sz="3600" dirty="0">
                <a:solidFill>
                  <a:prstClr val="black"/>
                </a:solidFill>
              </a:rPr>
              <a:t>確率変数が出しうる</a:t>
            </a:r>
            <a:r>
              <a:rPr lang="ja-JP" altLang="en-US" sz="3600" u="sng" dirty="0">
                <a:solidFill>
                  <a:prstClr val="black"/>
                </a:solidFill>
              </a:rPr>
              <a:t>結果のばらつきも大きい</a:t>
            </a:r>
            <a:endParaRPr lang="en-US" altLang="ja-JP" sz="3600" u="sng" dirty="0">
              <a:solidFill>
                <a:prstClr val="black"/>
              </a:solidFill>
            </a:endParaRPr>
          </a:p>
          <a:p>
            <a:pPr algn="ctr"/>
            <a:r>
              <a:rPr lang="en-US" altLang="ja-JP" sz="3600" dirty="0">
                <a:solidFill>
                  <a:prstClr val="black"/>
                </a:solidFill>
              </a:rPr>
              <a:t>…</a:t>
            </a:r>
            <a:r>
              <a:rPr lang="ja-JP" altLang="en-US" sz="3600" u="sng" dirty="0">
                <a:solidFill>
                  <a:srgbClr val="FF0000"/>
                </a:solidFill>
              </a:rPr>
              <a:t>結果が期待値にどのぐらい沿うかが分かる</a:t>
            </a:r>
            <a:r>
              <a:rPr lang="ja-JP" altLang="en-US" sz="3600" u="sng" dirty="0" smtClean="0">
                <a:solidFill>
                  <a:srgbClr val="FF0000"/>
                </a:solidFill>
              </a:rPr>
              <a:t>！</a:t>
            </a:r>
            <a:endParaRPr lang="en-US" altLang="ja-JP" sz="3600" u="sng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ja-JP" altLang="en-US" sz="2800" dirty="0" smtClean="0">
                <a:solidFill>
                  <a:schemeClr val="tx1"/>
                </a:solidFill>
              </a:rPr>
              <a:t>賭けならばそのリスキーさ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ja-JP" altLang="en-US" sz="2800" dirty="0" smtClean="0">
                <a:solidFill>
                  <a:schemeClr val="tx1"/>
                </a:solidFill>
              </a:rPr>
              <a:t>分散が大きいほどリスキー</a:t>
            </a:r>
            <a:r>
              <a:rPr lang="en-US" altLang="ja-JP" sz="2800" dirty="0" smtClean="0">
                <a:solidFill>
                  <a:schemeClr val="tx1"/>
                </a:solidFill>
              </a:rPr>
              <a:t>))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 rot="5400000">
                <a:off x="5347919" y="2806262"/>
                <a:ext cx="7882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kumimoji="1" lang="ja-JP" altLang="en-US" sz="4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347919" y="2806262"/>
                <a:ext cx="788276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6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132082" y="5644055"/>
            <a:ext cx="5927835" cy="1072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318679" y="4238888"/>
            <a:ext cx="1282521" cy="4893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644832" y="4238887"/>
            <a:ext cx="785612" cy="48939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実は、分散には別の計算法も</a:t>
                </a:r>
                <a:r>
                  <a:rPr lang="en-US" altLang="ja-JP" dirty="0"/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5400" b="0" i="1" u="sng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u="sng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5400" i="1" u="sng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(7/8)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吹き出し 4"/>
              <p:cNvSpPr/>
              <p:nvPr/>
            </p:nvSpPr>
            <p:spPr>
              <a:xfrm>
                <a:off x="321972" y="4939560"/>
                <a:ext cx="2112135" cy="1013955"/>
              </a:xfrm>
              <a:prstGeom prst="wedgeRoundRectCallout">
                <a:avLst>
                  <a:gd name="adj1" fmla="val 142879"/>
                  <a:gd name="adj2" fmla="val -78489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ja-JP" altLang="en-US" dirty="0"/>
                  <a:t>は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𝑥によって</a:t>
                </a:r>
                <a:endParaRPr kumimoji="1" lang="en-US" altLang="ja-JP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kumimoji="1" lang="ja-JP" altLang="en-US" dirty="0">
                    <a:latin typeface="Cambria Math" panose="02040503050406030204" pitchFamily="18" charset="0"/>
                  </a:rPr>
                  <a:t>変わらない</a:t>
                </a:r>
                <a:endParaRPr kumimoji="1" lang="en-US" altLang="ja-JP">
                  <a:latin typeface="Cambria Math" panose="02040503050406030204" pitchFamily="18" charset="0"/>
                </a:endParaRPr>
              </a:p>
              <a:p>
                <a:pPr algn="ctr"/>
                <a:r>
                  <a:rPr lang="ja-JP" altLang="en-US">
                    <a:latin typeface="Cambria Math" panose="02040503050406030204" pitchFamily="18" charset="0"/>
                  </a:rPr>
                  <a:t>→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1" lang="ja-JP" altLang="en-US" dirty="0"/>
                  <a:t>の外に出せる</a:t>
                </a:r>
                <a:r>
                  <a:rPr kumimoji="1" lang="en-US" altLang="ja-JP" dirty="0"/>
                  <a:t>!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5" name="角丸四角形吹き出し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72" y="4939560"/>
                <a:ext cx="2112135" cy="1013955"/>
              </a:xfrm>
              <a:prstGeom prst="wedgeRoundRectCallout">
                <a:avLst>
                  <a:gd name="adj1" fmla="val 142879"/>
                  <a:gd name="adj2" fmla="val -78489"/>
                  <a:gd name="adj3" fmla="val 16667"/>
                </a:avLst>
              </a:prstGeom>
              <a:blipFill rotWithShape="0">
                <a:blip r:embed="rId3"/>
                <a:stretch>
                  <a:fillRect b="-31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5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813774" y="3048256"/>
            <a:ext cx="8564451" cy="11075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実は、分散</a:t>
                </a:r>
                <a:r>
                  <a:rPr lang="ja-JP" altLang="en-US" dirty="0"/>
                  <a:t>には別の計算法も</a:t>
                </a:r>
                <a:r>
                  <a:rPr lang="en-US" altLang="ja-JP" dirty="0"/>
                  <a:t>…</a:t>
                </a:r>
              </a:p>
              <a:p>
                <a:pPr marL="0" indent="0">
                  <a:buNone/>
                </a:pPr>
                <a:r>
                  <a:rPr lang="ja-JP" altLang="en-US" dirty="0"/>
                  <a:t>　どんな確率変数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𝑋に対しても、</a:t>
                </a: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5400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5400" i="1" u="sng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5400" b="0" i="1" u="sng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u="sng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5400" i="1" u="sng" dirty="0"/>
              </a:p>
              <a:p>
                <a:pPr marL="0" indent="0">
                  <a:buNone/>
                </a:pPr>
                <a:endParaRPr lang="en-US" altLang="ja-JP" i="1" u="sng" dirty="0"/>
              </a:p>
              <a:p>
                <a:pPr marL="0" indent="0" algn="r">
                  <a:buNone/>
                </a:pPr>
                <a:r>
                  <a:rPr kumimoji="1" lang="ja-JP" altLang="en-US" dirty="0">
                    <a:latin typeface="+mn-ea"/>
                  </a:rPr>
                  <a:t>が成り立つ</a:t>
                </a:r>
                <a:r>
                  <a:rPr kumimoji="1" lang="en-US" altLang="ja-JP" dirty="0">
                    <a:latin typeface="+mn-ea"/>
                  </a:rPr>
                  <a:t>!!</a:t>
                </a:r>
                <a:endParaRPr kumimoji="1" lang="ja-JP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(8/8)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476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5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7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9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0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2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2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2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5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6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8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30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16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5353</Words>
  <Application>Microsoft Office PowerPoint</Application>
  <PresentationFormat>ワイド画面</PresentationFormat>
  <Paragraphs>991</Paragraphs>
  <Slides>97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25</vt:i4>
      </vt:variant>
      <vt:variant>
        <vt:lpstr>スライド タイトル</vt:lpstr>
      </vt:variant>
      <vt:variant>
        <vt:i4>97</vt:i4>
      </vt:variant>
    </vt:vector>
  </HeadingPairs>
  <TitlesOfParts>
    <vt:vector size="128" baseType="lpstr">
      <vt:lpstr>ＭＳ Ｐゴシック</vt:lpstr>
      <vt:lpstr>Arial</vt:lpstr>
      <vt:lpstr>Calibri</vt:lpstr>
      <vt:lpstr>Calibri Light</vt:lpstr>
      <vt:lpstr>Cambria Math</vt:lpstr>
      <vt:lpstr>Wingdings</vt:lpstr>
      <vt:lpstr>1_Office テーマ</vt:lpstr>
      <vt:lpstr>Office テーマ</vt:lpstr>
      <vt:lpstr>3_Office テーマ</vt:lpstr>
      <vt:lpstr>4_Office テーマ</vt:lpstr>
      <vt:lpstr>5_Office テーマ</vt:lpstr>
      <vt:lpstr>6_Office テーマ</vt:lpstr>
      <vt:lpstr>7_Office テーマ</vt:lpstr>
      <vt:lpstr>8_Office テーマ</vt:lpstr>
      <vt:lpstr>9_Office テーマ</vt:lpstr>
      <vt:lpstr>12_Office テーマ</vt:lpstr>
      <vt:lpstr>13_Office テーマ</vt:lpstr>
      <vt:lpstr>14_Office テーマ</vt:lpstr>
      <vt:lpstr>15_Office テーマ</vt:lpstr>
      <vt:lpstr>17_Office テーマ</vt:lpstr>
      <vt:lpstr>19_Office テーマ</vt:lpstr>
      <vt:lpstr>20_Office テーマ</vt:lpstr>
      <vt:lpstr>21_Office テーマ</vt:lpstr>
      <vt:lpstr>22_Office テーマ</vt:lpstr>
      <vt:lpstr>23_Office テーマ</vt:lpstr>
      <vt:lpstr>24_Office テーマ</vt:lpstr>
      <vt:lpstr>25_Office テーマ</vt:lpstr>
      <vt:lpstr>26_Office テーマ</vt:lpstr>
      <vt:lpstr>28_Office テーマ</vt:lpstr>
      <vt:lpstr>30_Office テーマ</vt:lpstr>
      <vt:lpstr>16_Office テーマ</vt:lpstr>
      <vt:lpstr>Sheldon Ross氏著 A FIRST COURSE INPROBABIRITY (EIGHTY EDITION)より  第四章　確率変数(その１)</vt:lpstr>
      <vt:lpstr>はじめに</vt:lpstr>
      <vt:lpstr>実験結果と確率(1/10)</vt:lpstr>
      <vt:lpstr>実験結果と確率(2/10)</vt:lpstr>
      <vt:lpstr>実験結果と確率(3/10)</vt:lpstr>
      <vt:lpstr>実験結果と確率(4/10)</vt:lpstr>
      <vt:lpstr>実験結果と確率(5/10)</vt:lpstr>
      <vt:lpstr>実験結果と確率(6/10)</vt:lpstr>
      <vt:lpstr>実験結果と確率(7/10)</vt:lpstr>
      <vt:lpstr>実験結果と確率(8/10)</vt:lpstr>
      <vt:lpstr>実験結果と確率(9/10)</vt:lpstr>
      <vt:lpstr>実験結果と確率(10/10)</vt:lpstr>
      <vt:lpstr>『期待値』とは？(1/14)</vt:lpstr>
      <vt:lpstr>『期待値』とは？(2/14)</vt:lpstr>
      <vt:lpstr>『期待値』とは？(3/14)</vt:lpstr>
      <vt:lpstr>『期待値』とは？(4/14)</vt:lpstr>
      <vt:lpstr>『期待値』とは？(5/14)</vt:lpstr>
      <vt:lpstr>『期待値』とは？(6/14)</vt:lpstr>
      <vt:lpstr>『期待値』とは？(7/14)</vt:lpstr>
      <vt:lpstr>『期待値』とは？(8/14)</vt:lpstr>
      <vt:lpstr>『期待値』とは？(9/14)</vt:lpstr>
      <vt:lpstr>『期待値』とは？(10/14)</vt:lpstr>
      <vt:lpstr>『期待値』とは？(11/14)</vt:lpstr>
      <vt:lpstr>『期待値』とは？(12/14)</vt:lpstr>
      <vt:lpstr>『期待値』とは？(13/14)</vt:lpstr>
      <vt:lpstr>『期待値』とは？(14/14)</vt:lpstr>
      <vt:lpstr>『確率変数』とは？(1/6)</vt:lpstr>
      <vt:lpstr>『確率変数』とは？(2/6)</vt:lpstr>
      <vt:lpstr>『確率変数』とは？(3/6)</vt:lpstr>
      <vt:lpstr>『確率変数』とは？(4/6)</vt:lpstr>
      <vt:lpstr>『確率変数』とは？(5/6)</vt:lpstr>
      <vt:lpstr>『確率変数』とは？(6/6)</vt:lpstr>
      <vt:lpstr>『確率質量関数』とは？(1/13)</vt:lpstr>
      <vt:lpstr>『確率質量関数』とは？(2/13)</vt:lpstr>
      <vt:lpstr>『確率質量関数』とは？(3/13)</vt:lpstr>
      <vt:lpstr>『確率質量関数』とは？(4/13)</vt:lpstr>
      <vt:lpstr>『確率質量関数』とは？(5/13)</vt:lpstr>
      <vt:lpstr>『確率質量関数』とは？(6/13)</vt:lpstr>
      <vt:lpstr>『確率質量関数』とは？(7/13)</vt:lpstr>
      <vt:lpstr>『確率質量関数』とは？(8/13) </vt:lpstr>
      <vt:lpstr>『確率質量関数』とは？(9/13) </vt:lpstr>
      <vt:lpstr>『確率質量関数』とは？(10/13) </vt:lpstr>
      <vt:lpstr>『確率質量関数』とは？(11/13) </vt:lpstr>
      <vt:lpstr>『確率質量関数』とは？(12/13) </vt:lpstr>
      <vt:lpstr>『確率質量関数』とは？(13/13) </vt:lpstr>
      <vt:lpstr>確率変数の和の期待値(1/5)</vt:lpstr>
      <vt:lpstr>確率変数の和の期待値(2/5)</vt:lpstr>
      <vt:lpstr>確率変数の和の期待値(3/5)</vt:lpstr>
      <vt:lpstr>確率変数の和の期待値(4/5)</vt:lpstr>
      <vt:lpstr>確率変数の和の期待値(5/5)</vt:lpstr>
      <vt:lpstr>確率変数の離散・連続(1/23)</vt:lpstr>
      <vt:lpstr>確率変数の離散・連続(2/23)</vt:lpstr>
      <vt:lpstr>確率変数の離散・連続(3/23)</vt:lpstr>
      <vt:lpstr>確率変数の離散・連続(4/23)</vt:lpstr>
      <vt:lpstr>確率変数の離散・連続(5/23)</vt:lpstr>
      <vt:lpstr>確率変数の離散・連続(6/23)</vt:lpstr>
      <vt:lpstr>確率変数の離散・連続(7/23)</vt:lpstr>
      <vt:lpstr>確率変数の離散・連続(8/23)</vt:lpstr>
      <vt:lpstr>確率変数の離散・連続(9/23)</vt:lpstr>
      <vt:lpstr>確率変数の離散・連続(10/23)</vt:lpstr>
      <vt:lpstr>確率変数の離散・連続(11/23)</vt:lpstr>
      <vt:lpstr>確率変数の離散・連続(12/23)</vt:lpstr>
      <vt:lpstr>確率変数の離散・連続(13/23)</vt:lpstr>
      <vt:lpstr>確率変数の離散・連続(14/23)</vt:lpstr>
      <vt:lpstr>確率変数の離散・連続(15/23)</vt:lpstr>
      <vt:lpstr>確率変数の離散・連続(16/23)</vt:lpstr>
      <vt:lpstr>確率変数の離散・連続(17/23)</vt:lpstr>
      <vt:lpstr>確率変数の離散・連続(18/23)</vt:lpstr>
      <vt:lpstr>確率変数の離散・連続(19/23)</vt:lpstr>
      <vt:lpstr>確率変数の離散・連続(20/23)</vt:lpstr>
      <vt:lpstr>確率変数の離散・連続(21/23)</vt:lpstr>
      <vt:lpstr>確率変数の離散・連続(22/23)</vt:lpstr>
      <vt:lpstr>確率変数の離散・連続(23/23)</vt:lpstr>
      <vt:lpstr>『累積分布関数』とは？(1/13)</vt:lpstr>
      <vt:lpstr>『累積分布関数』とは？(2/13)</vt:lpstr>
      <vt:lpstr>『累積分布関数』とは？(3/13)</vt:lpstr>
      <vt:lpstr>『累積分布関数』とは？(4/13)</vt:lpstr>
      <vt:lpstr>『累積分布関数』とは？(5/13)</vt:lpstr>
      <vt:lpstr>『累積分布関数』とは？(6/13)</vt:lpstr>
      <vt:lpstr>『累積分布関数』とは？(7/13)</vt:lpstr>
      <vt:lpstr>『累積分布関数』とは？(8/13)</vt:lpstr>
      <vt:lpstr>『累積分布関数』とは？(9/13)</vt:lpstr>
      <vt:lpstr>『累積分布関数』とは？(10/13)</vt:lpstr>
      <vt:lpstr>『累積分布関数』とは？(11/13)</vt:lpstr>
      <vt:lpstr>『累積分布関数』とは？(12/13)</vt:lpstr>
      <vt:lpstr>『累積分布関数』とは？(13/13)</vt:lpstr>
      <vt:lpstr>期待値だけでは…(1/3) </vt:lpstr>
      <vt:lpstr>期待値だけでは…(2/3) </vt:lpstr>
      <vt:lpstr>期待値だけでは…(3/3) </vt:lpstr>
      <vt:lpstr>『分散』とは？(1/8) </vt:lpstr>
      <vt:lpstr>『分散』とは？(2/8) </vt:lpstr>
      <vt:lpstr>『分散』とは？(3/8) </vt:lpstr>
      <vt:lpstr>『分散』とは？(4/8) </vt:lpstr>
      <vt:lpstr>『分散』とは？(5/8) </vt:lpstr>
      <vt:lpstr>『分散』とは？(6/8) </vt:lpstr>
      <vt:lpstr>『分散』とは？(7/8) </vt:lpstr>
      <vt:lpstr>『分散』とは？(8/8)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Sheldon Ross氏著 A FIRST COURSE INPROBABIRITY (EIGHTY EDITION)より  第四章　確率変数(その１)</dc:title>
  <dc:creator>Ryo-K</dc:creator>
  <cp:lastModifiedBy>Ryo-K</cp:lastModifiedBy>
  <cp:revision>304</cp:revision>
  <dcterms:created xsi:type="dcterms:W3CDTF">2018-06-07T07:12:54Z</dcterms:created>
  <dcterms:modified xsi:type="dcterms:W3CDTF">2018-07-09T23:12:14Z</dcterms:modified>
</cp:coreProperties>
</file>