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43.xml" ContentType="application/vnd.openxmlformats-officedocument.presentationml.comments+xml"/>
  <Override PartName="/ppt/comments/comment4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804" r:id="rId10"/>
    <p:sldMasterId id="2147483816" r:id="rId11"/>
    <p:sldMasterId id="2147483828" r:id="rId12"/>
    <p:sldMasterId id="2147483840" r:id="rId13"/>
    <p:sldMasterId id="2147483864" r:id="rId14"/>
    <p:sldMasterId id="2147483888" r:id="rId15"/>
    <p:sldMasterId id="2147483900" r:id="rId16"/>
    <p:sldMasterId id="2147483912" r:id="rId17"/>
    <p:sldMasterId id="2147483924" r:id="rId18"/>
    <p:sldMasterId id="2147483936" r:id="rId19"/>
    <p:sldMasterId id="2147483948" r:id="rId20"/>
    <p:sldMasterId id="2147483960" r:id="rId21"/>
    <p:sldMasterId id="2147483972" r:id="rId22"/>
    <p:sldMasterId id="2147483996" r:id="rId23"/>
    <p:sldMasterId id="2147484020" r:id="rId24"/>
    <p:sldMasterId id="2147484032" r:id="rId25"/>
  </p:sldMasterIdLst>
  <p:notesMasterIdLst>
    <p:notesMasterId r:id="rId105"/>
  </p:notesMasterIdLst>
  <p:sldIdLst>
    <p:sldId id="257" r:id="rId26"/>
    <p:sldId id="258" r:id="rId27"/>
    <p:sldId id="347" r:id="rId28"/>
    <p:sldId id="268" r:id="rId29"/>
    <p:sldId id="343" r:id="rId30"/>
    <p:sldId id="311" r:id="rId31"/>
    <p:sldId id="348" r:id="rId32"/>
    <p:sldId id="314" r:id="rId33"/>
    <p:sldId id="345" r:id="rId34"/>
    <p:sldId id="344" r:id="rId35"/>
    <p:sldId id="330" r:id="rId36"/>
    <p:sldId id="346" r:id="rId37"/>
    <p:sldId id="322" r:id="rId38"/>
    <p:sldId id="336" r:id="rId39"/>
    <p:sldId id="351" r:id="rId40"/>
    <p:sldId id="319" r:id="rId41"/>
    <p:sldId id="266" r:id="rId42"/>
    <p:sldId id="321" r:id="rId43"/>
    <p:sldId id="265" r:id="rId44"/>
    <p:sldId id="267" r:id="rId45"/>
    <p:sldId id="360" r:id="rId46"/>
    <p:sldId id="352" r:id="rId47"/>
    <p:sldId id="328" r:id="rId48"/>
    <p:sldId id="329" r:id="rId49"/>
    <p:sldId id="349" r:id="rId50"/>
    <p:sldId id="274" r:id="rId51"/>
    <p:sldId id="275" r:id="rId52"/>
    <p:sldId id="354" r:id="rId53"/>
    <p:sldId id="364" r:id="rId54"/>
    <p:sldId id="357" r:id="rId55"/>
    <p:sldId id="358" r:id="rId56"/>
    <p:sldId id="359" r:id="rId57"/>
    <p:sldId id="277" r:id="rId58"/>
    <p:sldId id="279" r:id="rId59"/>
    <p:sldId id="361" r:id="rId60"/>
    <p:sldId id="365" r:id="rId61"/>
    <p:sldId id="366" r:id="rId62"/>
    <p:sldId id="367" r:id="rId63"/>
    <p:sldId id="278" r:id="rId64"/>
    <p:sldId id="334" r:id="rId65"/>
    <p:sldId id="280" r:id="rId66"/>
    <p:sldId id="369" r:id="rId67"/>
    <p:sldId id="370" r:id="rId68"/>
    <p:sldId id="285" r:id="rId69"/>
    <p:sldId id="286" r:id="rId70"/>
    <p:sldId id="288" r:id="rId71"/>
    <p:sldId id="382" r:id="rId72"/>
    <p:sldId id="371" r:id="rId73"/>
    <p:sldId id="372" r:id="rId74"/>
    <p:sldId id="374" r:id="rId75"/>
    <p:sldId id="375" r:id="rId76"/>
    <p:sldId id="383" r:id="rId77"/>
    <p:sldId id="376" r:id="rId78"/>
    <p:sldId id="378" r:id="rId79"/>
    <p:sldId id="377" r:id="rId80"/>
    <p:sldId id="379" r:id="rId81"/>
    <p:sldId id="381" r:id="rId82"/>
    <p:sldId id="380" r:id="rId83"/>
    <p:sldId id="384" r:id="rId84"/>
    <p:sldId id="323" r:id="rId85"/>
    <p:sldId id="283" r:id="rId86"/>
    <p:sldId id="306" r:id="rId87"/>
    <p:sldId id="342" r:id="rId88"/>
    <p:sldId id="320" r:id="rId89"/>
    <p:sldId id="294" r:id="rId90"/>
    <p:sldId id="295" r:id="rId91"/>
    <p:sldId id="290" r:id="rId92"/>
    <p:sldId id="291" r:id="rId93"/>
    <p:sldId id="292" r:id="rId94"/>
    <p:sldId id="293" r:id="rId95"/>
    <p:sldId id="305" r:id="rId96"/>
    <p:sldId id="296" r:id="rId97"/>
    <p:sldId id="307" r:id="rId98"/>
    <p:sldId id="301" r:id="rId99"/>
    <p:sldId id="335" r:id="rId100"/>
    <p:sldId id="299" r:id="rId101"/>
    <p:sldId id="333" r:id="rId102"/>
    <p:sldId id="308" r:id="rId103"/>
    <p:sldId id="309" r:id="rId10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74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63" Type="http://schemas.openxmlformats.org/officeDocument/2006/relationships/slide" Target="slides/slide38.xml"/><Relationship Id="rId68" Type="http://schemas.openxmlformats.org/officeDocument/2006/relationships/slide" Target="slides/slide43.xml"/><Relationship Id="rId84" Type="http://schemas.openxmlformats.org/officeDocument/2006/relationships/slide" Target="slides/slide59.xml"/><Relationship Id="rId89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07" Type="http://schemas.openxmlformats.org/officeDocument/2006/relationships/presProps" Target="presProps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slide" Target="slides/slide33.xml"/><Relationship Id="rId66" Type="http://schemas.openxmlformats.org/officeDocument/2006/relationships/slide" Target="slides/slide41.xml"/><Relationship Id="rId74" Type="http://schemas.openxmlformats.org/officeDocument/2006/relationships/slide" Target="slides/slide49.xml"/><Relationship Id="rId79" Type="http://schemas.openxmlformats.org/officeDocument/2006/relationships/slide" Target="slides/slide54.xml"/><Relationship Id="rId87" Type="http://schemas.openxmlformats.org/officeDocument/2006/relationships/slide" Target="slides/slide62.xml"/><Relationship Id="rId102" Type="http://schemas.openxmlformats.org/officeDocument/2006/relationships/slide" Target="slides/slide77.xml"/><Relationship Id="rId11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6.xml"/><Relationship Id="rId82" Type="http://schemas.openxmlformats.org/officeDocument/2006/relationships/slide" Target="slides/slide57.xml"/><Relationship Id="rId90" Type="http://schemas.openxmlformats.org/officeDocument/2006/relationships/slide" Target="slides/slide65.xml"/><Relationship Id="rId95" Type="http://schemas.openxmlformats.org/officeDocument/2006/relationships/slide" Target="slides/slide7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64" Type="http://schemas.openxmlformats.org/officeDocument/2006/relationships/slide" Target="slides/slide39.xml"/><Relationship Id="rId69" Type="http://schemas.openxmlformats.org/officeDocument/2006/relationships/slide" Target="slides/slide44.xml"/><Relationship Id="rId77" Type="http://schemas.openxmlformats.org/officeDocument/2006/relationships/slide" Target="slides/slide52.xml"/><Relationship Id="rId100" Type="http://schemas.openxmlformats.org/officeDocument/2006/relationships/slide" Target="slides/slide75.xml"/><Relationship Id="rId10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72" Type="http://schemas.openxmlformats.org/officeDocument/2006/relationships/slide" Target="slides/slide47.xml"/><Relationship Id="rId80" Type="http://schemas.openxmlformats.org/officeDocument/2006/relationships/slide" Target="slides/slide55.xml"/><Relationship Id="rId85" Type="http://schemas.openxmlformats.org/officeDocument/2006/relationships/slide" Target="slides/slide60.xml"/><Relationship Id="rId93" Type="http://schemas.openxmlformats.org/officeDocument/2006/relationships/slide" Target="slides/slide68.xml"/><Relationship Id="rId98" Type="http://schemas.openxmlformats.org/officeDocument/2006/relationships/slide" Target="slides/slide7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slide" Target="slides/slide34.xml"/><Relationship Id="rId67" Type="http://schemas.openxmlformats.org/officeDocument/2006/relationships/slide" Target="slides/slide42.xml"/><Relationship Id="rId103" Type="http://schemas.openxmlformats.org/officeDocument/2006/relationships/slide" Target="slides/slide78.xml"/><Relationship Id="rId108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62" Type="http://schemas.openxmlformats.org/officeDocument/2006/relationships/slide" Target="slides/slide37.xml"/><Relationship Id="rId70" Type="http://schemas.openxmlformats.org/officeDocument/2006/relationships/slide" Target="slides/slide45.xml"/><Relationship Id="rId75" Type="http://schemas.openxmlformats.org/officeDocument/2006/relationships/slide" Target="slides/slide50.xml"/><Relationship Id="rId83" Type="http://schemas.openxmlformats.org/officeDocument/2006/relationships/slide" Target="slides/slide58.xml"/><Relationship Id="rId88" Type="http://schemas.openxmlformats.org/officeDocument/2006/relationships/slide" Target="slides/slide63.xml"/><Relationship Id="rId91" Type="http://schemas.openxmlformats.org/officeDocument/2006/relationships/slide" Target="slides/slide66.xml"/><Relationship Id="rId96" Type="http://schemas.openxmlformats.org/officeDocument/2006/relationships/slide" Target="slides/slide71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slide" Target="slides/slide32.xml"/><Relationship Id="rId10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slide" Target="slides/slide35.xml"/><Relationship Id="rId65" Type="http://schemas.openxmlformats.org/officeDocument/2006/relationships/slide" Target="slides/slide40.xml"/><Relationship Id="rId73" Type="http://schemas.openxmlformats.org/officeDocument/2006/relationships/slide" Target="slides/slide48.xml"/><Relationship Id="rId78" Type="http://schemas.openxmlformats.org/officeDocument/2006/relationships/slide" Target="slides/slide53.xml"/><Relationship Id="rId81" Type="http://schemas.openxmlformats.org/officeDocument/2006/relationships/slide" Target="slides/slide56.xml"/><Relationship Id="rId86" Type="http://schemas.openxmlformats.org/officeDocument/2006/relationships/slide" Target="slides/slide61.xml"/><Relationship Id="rId94" Type="http://schemas.openxmlformats.org/officeDocument/2006/relationships/slide" Target="slides/slide69.xml"/><Relationship Id="rId99" Type="http://schemas.openxmlformats.org/officeDocument/2006/relationships/slide" Target="slides/slide74.xml"/><Relationship Id="rId101" Type="http://schemas.openxmlformats.org/officeDocument/2006/relationships/slide" Target="slides/slide7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4.xml"/><Relationship Id="rId109" Type="http://schemas.openxmlformats.org/officeDocument/2006/relationships/theme" Target="theme/theme1.xml"/><Relationship Id="rId34" Type="http://schemas.openxmlformats.org/officeDocument/2006/relationships/slide" Target="slides/slide9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6" Type="http://schemas.openxmlformats.org/officeDocument/2006/relationships/slide" Target="slides/slide51.xml"/><Relationship Id="rId97" Type="http://schemas.openxmlformats.org/officeDocument/2006/relationships/slide" Target="slides/slide72.xml"/><Relationship Id="rId104" Type="http://schemas.openxmlformats.org/officeDocument/2006/relationships/slide" Target="slides/slide7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6.xml"/><Relationship Id="rId92" Type="http://schemas.openxmlformats.org/officeDocument/2006/relationships/slide" Target="slides/slide6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7:11.182" idx="22">
    <p:pos x="10" y="10"/>
    <p:text>親に見せてみる…納得させられたら上出来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54:00.212" idx="57">
    <p:pos x="146" y="146"/>
    <p:text>新しい概念を出すときは必ずその必要性を挙げる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50:53.813" idx="67">
    <p:pos x="282" y="282"/>
    <p:text>表テーマのほかに裏テーマも用意しておくといい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53:38.727" idx="68">
    <p:pos x="282" y="418"/>
    <p:text>例えば…例のテーマ統一(賭けなど)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  <p:cm authorId="1" dt="2018-06-26T10:55:12.296" idx="69">
    <p:pos x="282" y="554"/>
    <p:text>例えば…最初に解くのが難しい問題を挙げて解き方を考える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  <p:cm authorId="1" dt="2018-06-26T10:58:12.899" idx="71">
    <p:pos x="282" y="826"/>
    <p:text>例えば…話の途中にある何らかの式や定理(意味の分かりやすいもの)に話の流れを持っていく</p:text>
    <p:extLst>
      <p:ext uri="{C676402C-5697-4E1C-873F-D02D1690AC5C}">
        <p15:threadingInfo xmlns:p15="http://schemas.microsoft.com/office/powerpoint/2012/main" timeZoneBias="-540">
          <p15:parentCm authorId="1" idx="67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38:29.710" idx="56">
    <p:pos x="2162" y="3022"/>
    <p:text>ここにも再掲のコメントを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49:30.453" idx="7">
    <p:pos x="10" y="10"/>
    <p:text>ここで式だして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21:40.392" idx="18">
    <p:pos x="10" y="10"/>
    <p:text>説明が荒い、若干不適切(円内)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22:53.498" idx="19">
    <p:pos x="10" y="146"/>
    <p:text>数値を対応・読み解く・実例←マズい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3:04.878" idx="20">
    <p:pos x="10" y="282"/>
    <p:text>イベントはランダム…追記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19T09:26:16.451" idx="21">
    <p:pos x="10" y="418"/>
    <p:text>アナロジー・対応表作ればいい</p:text>
    <p:extLst>
      <p:ext uri="{C676402C-5697-4E1C-873F-D02D1690AC5C}">
        <p15:threadingInfo xmlns:p15="http://schemas.microsoft.com/office/powerpoint/2012/main" timeZoneBias="-540">
          <p15:parentCm authorId="1" idx="18"/>
        </p15:threadingInfo>
      </p:ext>
    </p:extLst>
  </p:cm>
  <p:cm authorId="1" dt="2018-06-26T09:29:46.743" idx="50">
    <p:pos x="2597" y="1416"/>
    <p:text>期待値を賭け事以外でも求めるメリットを書く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4:55.069" idx="53">
    <p:pos x="2597" y="1552"/>
    <p:text>期待値は予測に使う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6-26T09:35:27.479" idx="54">
    <p:pos x="2597" y="1688"/>
    <p:text>使える状況は？…数値で評価できるとき</p:text>
    <p:extLst>
      <p:ext uri="{C676402C-5697-4E1C-873F-D02D1690AC5C}">
        <p15:threadingInfo xmlns:p15="http://schemas.microsoft.com/office/powerpoint/2012/main" timeZoneBias="-540">
          <p15:parentCm authorId="1" idx="50"/>
        </p15:threadingInfo>
      </p:ext>
    </p:extLst>
  </p:cm>
  <p:cm authorId="1" dt="2018-07-03T01:15:27.355" idx="7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5T10:33:05.856" idx="5">
    <p:pos x="10" y="10"/>
    <p:text>”平均”のイメージ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6:47.405" idx="23">
    <p:pos x="10" y="10"/>
    <p:text>例がまだ複雑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56:02.067" idx="58">
    <p:pos x="146" y="146"/>
    <p:text>ちがう例を使うということを説明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37:11.177" idx="24">
    <p:pos x="10" y="10"/>
    <p:text>独立とは？説明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8:59:31.362" idx="16">
    <p:pos x="4154" y="2061"/>
    <p:text>確率が同じなら変わらないのでは？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40:18.611" idx="25">
    <p:pos x="10" y="10"/>
    <p:text>例は統一…芯となる例を用意してそこから話を広げていく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19:42.914" idx="47">
    <p:pos x="146" y="146"/>
    <p:text>それぞれの数値の具体例を挙げる（１，２のときも出して！）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15.332" idx="51">
    <p:pos x="282" y="282"/>
    <p:text>タイトル変える</p:text>
    <p:extLst>
      <p:ext uri="{C676402C-5697-4E1C-873F-D02D1690AC5C}">
        <p15:threadingInfo xmlns:p15="http://schemas.microsoft.com/office/powerpoint/2012/main" timeZoneBias="-540"/>
      </p:ext>
    </p:extLst>
  </p:cm>
  <p:cm authorId="1" dt="2018-06-26T09:31:55.110" idx="52">
    <p:pos x="282" y="418"/>
    <p:text>中身作る→タイトル付けるの順番で</p:text>
    <p:extLst>
      <p:ext uri="{C676402C-5697-4E1C-873F-D02D1690AC5C}">
        <p15:threadingInfo xmlns:p15="http://schemas.microsoft.com/office/powerpoint/2012/main" timeZoneBias="-540">
          <p15:parentCm authorId="1" idx="51"/>
        </p15:threadingInfo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  <p:cm authorId="1" dt="2018-06-26T10:22:30.616" idx="61">
    <p:pos x="282" y="282"/>
    <p:text>一般化→例をアナロジーに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37:02.936" idx="62">
    <p:pos x="282" y="418"/>
    <p:text>数値以外の場合は？</p:text>
    <p:extLst>
      <p:ext uri="{C676402C-5697-4E1C-873F-D02D1690AC5C}">
        <p15:threadingInfo xmlns:p15="http://schemas.microsoft.com/office/powerpoint/2012/main" timeZoneBias="-540">
          <p15:parentCm authorId="1" idx="61"/>
        </p15:threadingInfo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4:13:48.013" idx="12">
    <p:pos x="10" y="10"/>
    <p:text>説明おかしい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4:49.096" idx="26">
    <p:pos x="146" y="146"/>
    <p:text>スライド２つに分けてもっと詳しく説明</p:text>
    <p:extLst>
      <p:ext uri="{C676402C-5697-4E1C-873F-D02D1690AC5C}">
        <p15:threadingInfo xmlns:p15="http://schemas.microsoft.com/office/powerpoint/2012/main" timeZoneBias="-540"/>
      </p:ext>
    </p:extLst>
  </p:cm>
  <p:cm authorId="1" dt="2018-06-19T09:55:48.080" idx="27">
    <p:pos x="146" y="282"/>
    <p:text>具体的な数値もいれつつ</p:text>
    <p:extLst>
      <p:ext uri="{C676402C-5697-4E1C-873F-D02D1690AC5C}">
        <p15:threadingInfo xmlns:p15="http://schemas.microsoft.com/office/powerpoint/2012/main" timeZoneBias="-540">
          <p15:parentCm authorId="1" idx="26"/>
        </p15:threadingInfo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5T09:37:14.595" idx="13">
    <p:pos x="10" y="10"/>
    <p:text>範囲(区間ではない)に重さを</p:text>
    <p:extLst>
      <p:ext uri="{C676402C-5697-4E1C-873F-D02D1690AC5C}">
        <p15:threadingInfo xmlns:p15="http://schemas.microsoft.com/office/powerpoint/2012/main" timeZoneBias="-540"/>
      </p:ext>
    </p:extLst>
  </p:cm>
  <p:cm authorId="1" dt="2018-06-05T09:53:17.060" idx="14">
    <p:pos x="10" y="146"/>
    <p:text>連続についてももっと確認、別の説明を用意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05T09:55:11.963" idx="15">
    <p:pos x="10" y="282"/>
    <p:text>離散と連続でスライドを分ける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  <p:cm authorId="1" dt="2018-06-26T10:43:40.949" idx="65">
    <p:pos x="146" y="146"/>
    <p:text>ここでポアソンに触れる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07:19.551" idx="33">
    <p:pos x="10" y="10"/>
    <p:text>リマインダーする((a)式のスライドを直前に再掲する、など)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6:22.348" idx="36">
    <p:pos x="10" y="10"/>
    <p:text>二項分布のヒストグラムで…例を統一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26T10:45:35.052" idx="66">
    <p:pos x="10" y="146"/>
    <p:text>二項分布じゃなくてポアソン()</p:text>
    <p:extLst>
      <p:ext uri="{C676402C-5697-4E1C-873F-D02D1690AC5C}">
        <p15:threadingInfo xmlns:p15="http://schemas.microsoft.com/office/powerpoint/2012/main" timeZoneBias="-540">
          <p15:parentCm authorId="1" idx="36"/>
        </p15:threadingInfo>
      </p:ext>
    </p:extLst>
  </p:cm>
  <p:cm authorId="1" dt="2018-06-26T10:39:33.123" idx="63">
    <p:pos x="146" y="146"/>
    <p:text>例にはリアル性が必要→グラフにも具体性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5:01.125" idx="35">
    <p:pos x="7095" y="2935"/>
    <p:text>実際にそうなの？イメージ図などで図示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17:58.814" idx="37">
    <p:pos x="10" y="10"/>
    <p:text>スライドだけで説明を完結させられるように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19:28.238" idx="38">
    <p:pos x="10" y="146"/>
    <p:text>式は"オマケ"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  <p:cm authorId="1" dt="2018-06-19T10:20:57.228" idx="39">
    <p:pos x="10" y="282"/>
    <p:text>グラフも漠然としすぎてる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5:33:37.144" idx="74">
    <p:pos x="10" y="10"/>
    <p:text>結果にlimが出る以上、抽象的なグラフになるのも致し方ないのでは？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3T05:31:14.971" idx="73">
    <p:pos x="10" y="10"/>
    <p:text>結果にlimが出てくる以上、抽象的なグラフになるのも致し方ないのでは？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25:48.435" idx="40">
    <p:pos x="10" y="10"/>
    <p:text>見出し要らない()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0:49.856" idx="48">
    <p:pos x="10" y="10"/>
    <p:text>→じゃなくて＝の方がいい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2:31.414" idx="42">
    <p:pos x="10" y="10"/>
    <p:text>表現を統一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3:10.806" idx="43">
    <p:pos x="10" y="146"/>
    <p:text>"平均と実際のイベントの差"の部分</p:text>
    <p:extLst>
      <p:ext uri="{C676402C-5697-4E1C-873F-D02D1690AC5C}">
        <p15:threadingInfo xmlns:p15="http://schemas.microsoft.com/office/powerpoint/2012/main" timeZoneBias="-540">
          <p15:parentCm authorId="1" idx="42"/>
        </p15:threadingInfo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2T10:29:52.346" idx="9">
    <p:pos x="10" y="10"/>
    <p:text>結果がちがうのにどんな意味が？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10:36:06.837" idx="44">
    <p:pos x="10" y="10"/>
    <p:text>ここは普通に証明で</p:text>
    <p:extLst>
      <p:ext uri="{C676402C-5697-4E1C-873F-D02D1690AC5C}">
        <p15:threadingInfo xmlns:p15="http://schemas.microsoft.com/office/powerpoint/2012/main" timeZoneBias="-540"/>
      </p:ext>
    </p:extLst>
  </p:cm>
  <p:cm authorId="1" dt="2018-06-19T10:36:47.670" idx="45">
    <p:pos x="10" y="146"/>
    <p:text>短く意味が分かりやすい証明なら入れても問題ない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  <p:cm authorId="1" dt="2018-06-19T10:38:36.146" idx="46">
    <p:pos x="10" y="282"/>
    <p:text>※原則的には証明は省くように</p:text>
    <p:extLst>
      <p:ext uri="{C676402C-5697-4E1C-873F-D02D1690AC5C}">
        <p15:threadingInfo xmlns:p15="http://schemas.microsoft.com/office/powerpoint/2012/main" timeZoneBias="-540">
          <p15:parentCm authorId="1" idx="44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1:53.878" idx="4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9:21:53.878" idx="49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9T09:08:18.607" idx="17">
    <p:pos x="10" y="10"/>
    <p:text>実験やってみればいい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2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960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1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2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513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517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401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454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4.xml"/><Relationship Id="rId4" Type="http://schemas.openxmlformats.org/officeDocument/2006/relationships/comments" Target="../comments/commen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4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10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10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1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0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3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1.xml"/><Relationship Id="rId6" Type="http://schemas.openxmlformats.org/officeDocument/2006/relationships/image" Target="../media/image26.png"/><Relationship Id="rId5" Type="http://schemas.openxmlformats.org/officeDocument/2006/relationships/image" Target="NULL"/><Relationship Id="rId4" Type="http://schemas.openxmlformats.org/officeDocument/2006/relationships/image" Target="../media/image2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56.xml"/><Relationship Id="rId4" Type="http://schemas.openxmlformats.org/officeDocument/2006/relationships/comments" Target="../comments/comment3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67.xml"/><Relationship Id="rId4" Type="http://schemas.openxmlformats.org/officeDocument/2006/relationships/comments" Target="../comments/comment3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7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comments" Target="../comments/commen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89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0.png"/><Relationship Id="rId7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89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6.png"/><Relationship Id="rId9" Type="http://schemas.openxmlformats.org/officeDocument/2006/relationships/comments" Target="../comments/comment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9.xml"/><Relationship Id="rId1" Type="http://schemas.openxmlformats.org/officeDocument/2006/relationships/slideLayout" Target="../slideLayouts/slideLayout22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3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4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5.xml"/><Relationship Id="rId4" Type="http://schemas.openxmlformats.org/officeDocument/2006/relationships/comments" Target="../comments/comment4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1/12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5400" u="sng" dirty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9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(3/12)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賭け</a:t>
            </a:r>
            <a:r>
              <a:rPr kumimoji="1" lang="en-US" altLang="ja-JP" sz="5400" u="sng" dirty="0">
                <a:solidFill>
                  <a:schemeClr val="accent5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en-US" altLang="ja-JP" sz="5400" u="sng" dirty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(4/12)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755663" y="3899835"/>
            <a:ext cx="3056049" cy="1146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/>
              <a:t>でもどうやって</a:t>
            </a:r>
            <a:endParaRPr lang="en-US" altLang="ja-JP" sz="3200" dirty="0"/>
          </a:p>
          <a:p>
            <a:pPr algn="ctr"/>
            <a:r>
              <a:rPr lang="ja-JP" altLang="en-US" sz="3200" dirty="0"/>
              <a:t>求めれば？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(5/12)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(6/12)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(7/12)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8/12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8352" y="4296229"/>
            <a:ext cx="10515600" cy="17053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9/12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賭けでの儲けの</a:t>
                </a:r>
                <a:r>
                  <a:rPr kumimoji="1" lang="en-US" altLang="ja-JP" dirty="0"/>
                  <a:t>『</a:t>
                </a:r>
                <a:r>
                  <a:rPr kumimoji="1" lang="ja-JP" altLang="en-US" dirty="0"/>
                  <a:t>期待値</a:t>
                </a:r>
                <a:r>
                  <a:rPr kumimoji="1" lang="en-US" altLang="ja-JP" dirty="0"/>
                  <a:t>』</a:t>
                </a:r>
                <a:r>
                  <a:rPr lang="ja-JP" altLang="en-US" dirty="0"/>
                  <a:t>＝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儲けの“平均”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賭けを繰り返していったときに期待される、賭け１回の儲けの平均</a:t>
                </a:r>
                <a:endParaRPr lang="en-US" altLang="ja-JP" dirty="0"/>
              </a:p>
              <a:p>
                <a:r>
                  <a:rPr kumimoji="1" lang="ja-JP" altLang="en-US" dirty="0"/>
                  <a:t>定義：賭けの儲けの期待値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報酬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に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対する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報酬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</m:t>
                              </m:r>
                              <m:r>
                                <a:rPr lang="ja-JP" alt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対する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報酬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ja-JP" sz="36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043" t="-2593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838200" y="611987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90568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10/12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注</a:t>
            </a:r>
            <a:r>
              <a:rPr lang="en-US" altLang="ja-JP" sz="2000" dirty="0"/>
              <a:t>:</a:t>
            </a:r>
            <a:r>
              <a:rPr lang="ja-JP" altLang="en-US" sz="2000" dirty="0"/>
              <a:t>期待値が求められるのは、結果が数値で表せるときのみ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11/12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20152"/>
              </p:ext>
            </p:extLst>
          </p:nvPr>
        </p:nvGraphicFramePr>
        <p:xfrm>
          <a:off x="2032000" y="3507277"/>
          <a:ext cx="7866740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3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12/12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5772" y="34196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52545"/>
              </p:ext>
            </p:extLst>
          </p:nvPr>
        </p:nvGraphicFramePr>
        <p:xfrm>
          <a:off x="2032000" y="3507277"/>
          <a:ext cx="7866740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38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5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3158670" y="5629559"/>
            <a:ext cx="5613400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→</a:t>
            </a:r>
            <a:r>
              <a:rPr lang="ja-JP" altLang="en-US" sz="5400" u="sng" dirty="0">
                <a:solidFill>
                  <a:prstClr val="black"/>
                </a:solidFill>
              </a:rPr>
              <a:t>確率変数</a:t>
            </a:r>
            <a:r>
              <a:rPr lang="ja-JP" altLang="en-US" sz="2800" dirty="0">
                <a:solidFill>
                  <a:prstClr val="black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1340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(1/6)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ありえるのは？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(2/6)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(3/6)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/>
              <a:t>…</a:t>
            </a:r>
          </a:p>
          <a:p>
            <a:pPr marL="0" indent="0" algn="ctr">
              <a:buNone/>
            </a:pPr>
            <a:r>
              <a:rPr lang="ja-JP" altLang="en-US" dirty="0"/>
              <a:t>何かしらの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4/6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88647"/>
              </p:ext>
            </p:extLst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29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7442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これを書き換えると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744200" cy="4810307"/>
              </a:xfrm>
              <a:blipFill rotWithShape="0">
                <a:blip r:embed="rId2"/>
                <a:stretch>
                  <a:fillRect l="-1022" t="-2658" r="-1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5/6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7442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これを書き換えると</a:t>
                </a:r>
                <a:r>
                  <a:rPr lang="en-US" altLang="ja-JP" dirty="0"/>
                  <a:t>…</a:t>
                </a:r>
                <a:r>
                  <a:rPr lang="ja-JP" altLang="en-US" dirty="0"/>
                  <a:t>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744200" cy="4810307"/>
              </a:xfrm>
              <a:blipFill rotWithShape="0">
                <a:blip r:embed="rId2"/>
                <a:stretch>
                  <a:fillRect l="-1022" t="-2658" r="-1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6/6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5649"/>
              </p:ext>
            </p:extLst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937829" y="4174870"/>
            <a:ext cx="5031014" cy="2595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/>
              <a:t>→あとは、</a:t>
            </a:r>
            <a:endParaRPr kumimoji="1" lang="en-US" altLang="ja-JP" sz="2800" dirty="0"/>
          </a:p>
          <a:p>
            <a:pPr algn="ctr"/>
            <a:r>
              <a:rPr kumimoji="1" lang="en-US" altLang="ja-JP" sz="3600" u="sng" dirty="0">
                <a:solidFill>
                  <a:schemeClr val="accent5"/>
                </a:solidFill>
              </a:rPr>
              <a:t>[</a:t>
            </a:r>
            <a:r>
              <a:rPr kumimoji="1" lang="ja-JP" altLang="en-US" sz="3600" u="sng" dirty="0">
                <a:solidFill>
                  <a:schemeClr val="accent5"/>
                </a:solidFill>
                <a:latin typeface="Cambria Math" panose="02040503050406030204" pitchFamily="18" charset="0"/>
              </a:rPr>
              <a:t>𝑎の起きる確率</a:t>
            </a:r>
            <a:r>
              <a:rPr kumimoji="1" lang="en-US" altLang="ja-JP" sz="3600" u="sng" dirty="0">
                <a:solidFill>
                  <a:schemeClr val="accent5"/>
                </a:solidFill>
                <a:latin typeface="Cambria Math" panose="02040503050406030204" pitchFamily="18" charset="0"/>
              </a:rPr>
              <a:t>]</a:t>
            </a:r>
          </a:p>
          <a:p>
            <a:pPr algn="r"/>
            <a:r>
              <a:rPr kumimoji="1" lang="ja-JP" altLang="en-US" sz="2800" u="sng" dirty="0">
                <a:latin typeface="Cambria Math" panose="02040503050406030204" pitchFamily="18" charset="0"/>
              </a:rPr>
              <a:t>に対応する部分が必要</a:t>
            </a:r>
            <a:r>
              <a:rPr kumimoji="1" lang="ja-JP" altLang="en-US" sz="2800" dirty="0">
                <a:latin typeface="Cambria Math" panose="02040503050406030204" pitchFamily="18" charset="0"/>
              </a:rPr>
              <a:t>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205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(1/11)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復習：先のコインの例では、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u="sng" dirty="0"/>
                  <a:t>結果がどうなるかについての確率</a:t>
                </a:r>
                <a:r>
                  <a:rPr lang="ja-JP" altLang="en-US" dirty="0"/>
                  <a:t>を求められた</a:t>
                </a:r>
                <a:endParaRPr lang="en-US" altLang="ja-JP" dirty="0"/>
              </a:p>
              <a:p>
                <a:r>
                  <a:rPr lang="ja-JP" altLang="en-US" sz="3200" dirty="0"/>
                  <a:t> 結果が０になる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/>
                  <a:t>コインが全部裏</a:t>
                </a:r>
                <a:r>
                  <a:rPr lang="en-US" altLang="ja-JP" sz="3200" dirty="0"/>
                  <a:t>=1</a:t>
                </a:r>
                <a:r>
                  <a:rPr lang="ja-JP" altLang="en-US" sz="3200" dirty="0"/>
                  <a:t>パターンのみ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/>
                  <a:t> 結果が１になる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/>
                  <a:t>コインが１枚表</a:t>
                </a:r>
                <a:r>
                  <a:rPr lang="en-US" altLang="ja-JP" sz="3200" dirty="0"/>
                  <a:t>=3</a:t>
                </a:r>
                <a:r>
                  <a:rPr lang="ja-JP" altLang="en-US" sz="3200" dirty="0"/>
                  <a:t>パターン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/>
                  <a:t>tc</a:t>
                </a:r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0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(2/11)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復習：先のコインの例では、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u="sng" dirty="0"/>
                  <a:t>結果がどうなるかについての確率</a:t>
                </a:r>
                <a:r>
                  <a:rPr lang="ja-JP" altLang="en-US" dirty="0"/>
                  <a:t>を求められた</a:t>
                </a:r>
                <a:endParaRPr lang="en-US" altLang="ja-JP" dirty="0"/>
              </a:p>
              <a:p>
                <a:r>
                  <a:rPr lang="ja-JP" altLang="en-US" sz="3200" dirty="0"/>
                  <a:t> 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結果が０になる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>
                    <a:solidFill>
                      <a:schemeClr val="accent5"/>
                    </a:solidFill>
                  </a:rPr>
                  <a:t>コインが全部裏</a:t>
                </a:r>
                <a:r>
                  <a:rPr lang="en-US" altLang="ja-JP" sz="3200" dirty="0"/>
                  <a:t>=1</a:t>
                </a:r>
                <a:r>
                  <a:rPr lang="ja-JP" altLang="en-US" sz="3200" dirty="0"/>
                  <a:t>パターンのみ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6000" dirty="0"/>
              </a:p>
              <a:p>
                <a:r>
                  <a:rPr lang="ja-JP" altLang="en-US" sz="3200" dirty="0"/>
                  <a:t> 結果が１になる</a:t>
                </a:r>
                <a:r>
                  <a:rPr lang="en-US" altLang="ja-JP" sz="3200" dirty="0"/>
                  <a:t>=</a:t>
                </a:r>
                <a:r>
                  <a:rPr lang="ja-JP" altLang="en-US" sz="3200" dirty="0"/>
                  <a:t>コインが１枚表</a:t>
                </a:r>
                <a:r>
                  <a:rPr lang="en-US" altLang="ja-JP" sz="3200" dirty="0"/>
                  <a:t>=3</a:t>
                </a:r>
                <a:r>
                  <a:rPr lang="ja-JP" altLang="en-US" sz="3200" dirty="0"/>
                  <a:t>パターン</a:t>
                </a:r>
                <a:r>
                  <a:rPr lang="en-US" altLang="ja-JP" sz="3200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60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6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6000" dirty="0"/>
              </a:p>
              <a:p>
                <a:pPr marL="0" indent="0" algn="r">
                  <a:buNone/>
                </a:pPr>
                <a:r>
                  <a:rPr lang="en-US" altLang="ja-JP" dirty="0" err="1"/>
                  <a:t>e</a:t>
                </a:r>
                <a:r>
                  <a:rPr kumimoji="1" lang="en-US" altLang="ja-JP" dirty="0" err="1"/>
                  <a:t>tc</a:t>
                </a:r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吹き出し 4"/>
          <p:cNvSpPr/>
          <p:nvPr/>
        </p:nvSpPr>
        <p:spPr>
          <a:xfrm>
            <a:off x="838200" y="4186690"/>
            <a:ext cx="10515600" cy="1772558"/>
          </a:xfrm>
          <a:prstGeom prst="wedgeRoundRectCallout">
            <a:avLst>
              <a:gd name="adj1" fmla="val -20395"/>
              <a:gd name="adj2" fmla="val -751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/>
              <a:t>Check!:</a:t>
            </a:r>
          </a:p>
          <a:p>
            <a:pPr algn="ctr"/>
            <a:r>
              <a:rPr lang="ja-JP" altLang="en-US" sz="2800" dirty="0"/>
              <a:t>ここで、</a:t>
            </a:r>
            <a:r>
              <a:rPr lang="ja-JP" altLang="en-US" sz="2800" dirty="0">
                <a:solidFill>
                  <a:schemeClr val="accent5"/>
                </a:solidFill>
              </a:rPr>
              <a:t>コインの表裏がどうなるか</a:t>
            </a:r>
            <a:r>
              <a:rPr lang="en-US" altLang="ja-JP" sz="2800" dirty="0">
                <a:solidFill>
                  <a:schemeClr val="accent5"/>
                </a:solidFill>
              </a:rPr>
              <a:t>(</a:t>
            </a:r>
            <a:r>
              <a:rPr lang="ja-JP" altLang="en-US" sz="2800" dirty="0">
                <a:solidFill>
                  <a:schemeClr val="accent5"/>
                </a:solidFill>
              </a:rPr>
              <a:t>例：全部裏</a:t>
            </a:r>
            <a:r>
              <a:rPr lang="en-US" altLang="ja-JP" sz="2800" dirty="0">
                <a:solidFill>
                  <a:schemeClr val="accent5"/>
                </a:solidFill>
              </a:rPr>
              <a:t>)</a:t>
            </a:r>
            <a:r>
              <a:rPr lang="ja-JP" altLang="en-US" sz="2800" dirty="0">
                <a:solidFill>
                  <a:schemeClr val="accent5"/>
                </a:solidFill>
              </a:rPr>
              <a:t>の確率</a:t>
            </a:r>
            <a:r>
              <a:rPr lang="ja-JP" altLang="en-US" sz="2800" dirty="0"/>
              <a:t>と</a:t>
            </a:r>
            <a:endParaRPr lang="en-US" altLang="ja-JP" sz="2800" dirty="0"/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それに対応する結果</a:t>
            </a:r>
            <a:r>
              <a:rPr kumimoji="1" lang="en-US" altLang="ja-JP" sz="2800" dirty="0">
                <a:solidFill>
                  <a:srgbClr val="FF0000"/>
                </a:solidFill>
              </a:rPr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例：０</a:t>
            </a:r>
            <a:r>
              <a:rPr kumimoji="1" lang="en-US" altLang="ja-JP" sz="2800" dirty="0">
                <a:solidFill>
                  <a:srgbClr val="FF0000"/>
                </a:solidFill>
              </a:rPr>
              <a:t>)</a:t>
            </a:r>
            <a:r>
              <a:rPr kumimoji="1" lang="ja-JP" altLang="en-US" sz="2800" dirty="0">
                <a:solidFill>
                  <a:srgbClr val="FF0000"/>
                </a:solidFill>
              </a:rPr>
              <a:t>が出る確率</a:t>
            </a:r>
            <a:r>
              <a:rPr kumimoji="1" lang="ja-JP" altLang="en-US" sz="2800" dirty="0"/>
              <a:t>は</a:t>
            </a:r>
            <a:r>
              <a:rPr kumimoji="1" lang="ja-JP" altLang="en-US" sz="2800" u="sng" dirty="0"/>
              <a:t>同じ</a:t>
            </a:r>
            <a:r>
              <a:rPr kumimoji="1" lang="ja-JP" altLang="en-US" sz="2800" dirty="0"/>
              <a:t>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7101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(3/11)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確率変数の結果はイベントと対応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→ </a:t>
                </a:r>
                <a:r>
                  <a:rPr lang="ja-JP" altLang="en-US" sz="3600" u="sng" dirty="0"/>
                  <a:t>確率変数の結果</a:t>
                </a:r>
                <a:r>
                  <a:rPr lang="ja-JP" altLang="en-US" dirty="0"/>
                  <a:t>に対して</a:t>
                </a:r>
                <a:r>
                  <a:rPr lang="ja-JP" altLang="en-US" sz="3600" u="sng" dirty="0"/>
                  <a:t>確率が求められる</a:t>
                </a:r>
                <a:r>
                  <a:rPr lang="en-US" altLang="ja-JP" sz="3600" dirty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先ほどのコインの場合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…(a)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注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というイベントに対する確率</a:t>
            </a:r>
            <a:r>
              <a:rPr lang="en-US" altLang="ja-JP" sz="2800" dirty="0">
                <a:solidFill>
                  <a:prstClr val="black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4409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31884" y="2815771"/>
            <a:ext cx="4557487" cy="8127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ここでこのコインの例に対し、</a:t>
                </a:r>
                <a:endParaRPr lang="en-US" altLang="ja-JP" dirty="0"/>
              </a:p>
              <a:p>
                <a:r>
                  <a:rPr lang="ja-JP" altLang="en-US" dirty="0"/>
                  <a:t>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確率変数の結果としてその値が出る確率</a:t>
                </a:r>
                <a:r>
                  <a:rPr lang="en-US" altLang="ja-JP" u="sng" dirty="0"/>
                  <a:t>』</a:t>
                </a:r>
                <a:r>
                  <a:rPr lang="ja-JP" altLang="en-US" dirty="0"/>
                  <a:t>を返す関数になる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また、特に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ならば、𝑥は確率変数の結果として出うる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2542" r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/>
              <a:t>(4/11)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確認：期待値は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  <a:blipFill rotWithShape="0">
                <a:blip r:embed="rId2"/>
                <a:stretch>
                  <a:fillRect l="-962" t="-2658" r="-1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5/11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71248"/>
              </p:ext>
            </p:extLst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09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確認：期待値は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sz="360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3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起きる</m:t>
                          </m:r>
                          <m:r>
                            <a:rPr lang="ja-JP" altLang="en-US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  <m:r>
                            <a:rPr lang="en-US" altLang="ja-JP" sz="3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  <a:blipFill rotWithShape="0">
                <a:blip r:embed="rId2"/>
                <a:stretch>
                  <a:fillRect l="-962" t="-2658" r="-1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6/11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351865" y="4208866"/>
            <a:ext cx="11488269" cy="2427064"/>
          </a:xfrm>
          <a:prstGeom prst="wedgeRoundRectCallout">
            <a:avLst>
              <a:gd name="adj1" fmla="val 29630"/>
              <a:gd name="adj2" fmla="val -956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600" dirty="0">
                <a:solidFill>
                  <a:prstClr val="black"/>
                </a:solidFill>
              </a:rPr>
              <a:t>Check!: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𝑎の起きる確率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と、</a:t>
            </a:r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 algn="ctr"/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𝑎に対応する確率変数が出る確率</a:t>
            </a:r>
            <a:r>
              <a:rPr lang="ja-JP" altLang="en-US" sz="3600" dirty="0">
                <a:solidFill>
                  <a:prstClr val="black"/>
                </a:solidFill>
              </a:rPr>
              <a:t>は</a:t>
            </a:r>
            <a:r>
              <a:rPr lang="ja-JP" altLang="en-US" sz="3600" u="sng" dirty="0">
                <a:solidFill>
                  <a:prstClr val="black"/>
                </a:solidFill>
              </a:rPr>
              <a:t>同じ</a:t>
            </a:r>
            <a:r>
              <a:rPr lang="ja-JP" altLang="en-US" sz="3600" dirty="0">
                <a:solidFill>
                  <a:prstClr val="black"/>
                </a:solidFill>
              </a:rPr>
              <a:t>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(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:</a:t>
            </a:r>
            <a:r>
              <a:rPr lang="ja-JP" altLang="en-US" sz="3600" dirty="0">
                <a:solidFill>
                  <a:srgbClr val="4472C4"/>
                </a:solidFill>
                <a:latin typeface="Cambria Math" panose="02040503050406030204" pitchFamily="18" charset="0"/>
              </a:rPr>
              <a:t>コインの表裏がどうなるかの確率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と、</a:t>
            </a:r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lvl="0" algn="ctr"/>
            <a:r>
              <a:rPr lang="ja-JP" altLang="en-US" sz="3600" dirty="0">
                <a:solidFill>
                  <a:srgbClr val="FF0000"/>
                </a:solidFill>
                <a:latin typeface="Cambria Math" panose="02040503050406030204" pitchFamily="18" charset="0"/>
              </a:rPr>
              <a:t>それに対応する結果が出る確率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は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同じ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(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前スライド参照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))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05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確認：期待値は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の確率変数が出る確率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  <a:blipFill rotWithShape="0">
                <a:blip r:embed="rId2"/>
                <a:stretch>
                  <a:fillRect l="-962" t="-2658" r="-1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7/11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確認：期待値は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起きうる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イベント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確率変数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の確率変数が出る確率</m:t>
                          </m:r>
                          <m:r>
                            <a:rPr lang="en-US" altLang="ja-JP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pPr marL="0" indent="0" algn="r">
                  <a:buNone/>
                </a:pPr>
                <a:r>
                  <a:rPr lang="ja-JP" altLang="en-US" dirty="0"/>
                  <a:t>となる</a:t>
                </a:r>
                <a:endParaRPr lang="en-US" altLang="ja-JP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3"/>
                <a:ext cx="10773229" cy="4810307"/>
              </a:xfrm>
              <a:blipFill rotWithShape="0">
                <a:blip r:embed="rId2"/>
                <a:stretch>
                  <a:fillRect l="-962" t="-2658" r="-1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8/11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2068286" y="4208866"/>
          <a:ext cx="8055428" cy="20346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3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74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7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27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貯水量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/>
                          </a:solidFill>
                        </a:rPr>
                        <a:t>貯水量がそうなる確率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61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貯水量の平均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82057" y="4208866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1045028" y="4080577"/>
            <a:ext cx="10101943" cy="2162905"/>
          </a:xfrm>
          <a:prstGeom prst="wedgeRoundRectCallout">
            <a:avLst>
              <a:gd name="adj1" fmla="val -29741"/>
              <a:gd name="adj2" fmla="val -804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Check!:</a:t>
            </a:r>
            <a:r>
              <a:rPr kumimoji="1" lang="ja-JP" altLang="en-US" sz="2800" u="sng" dirty="0">
                <a:latin typeface="Cambria Math" panose="02040503050406030204" pitchFamily="18" charset="0"/>
              </a:rPr>
              <a:t>𝑎が起きうるイベント</a:t>
            </a:r>
            <a:r>
              <a:rPr kumimoji="1" lang="ja-JP" altLang="en-US" sz="2800" dirty="0">
                <a:latin typeface="Cambria Math" panose="02040503050406030204" pitchFamily="18" charset="0"/>
              </a:rPr>
              <a:t>なら、</a:t>
            </a:r>
            <a:endParaRPr kumimoji="1" lang="en-US" altLang="ja-JP" sz="2800" dirty="0">
              <a:latin typeface="Cambria Math" panose="02040503050406030204" pitchFamily="18" charset="0"/>
            </a:endParaRPr>
          </a:p>
          <a:p>
            <a:pPr algn="ctr"/>
            <a:r>
              <a:rPr lang="ja-JP" altLang="ja-JP" sz="28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𝑎</a:t>
            </a:r>
            <a:r>
              <a:rPr lang="ja-JP" altLang="en-US" sz="28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に対応する確率変数が実験の結果として出る確率は０以上</a:t>
            </a:r>
            <a:r>
              <a:rPr lang="ja-JP" altLang="en-US" sz="2800" dirty="0">
                <a:latin typeface="Cambria Math" panose="02040503050406030204" pitchFamily="18" charset="0"/>
              </a:rPr>
              <a:t>！</a:t>
            </a:r>
            <a:endParaRPr lang="en-US" altLang="ja-JP" sz="2800" dirty="0">
              <a:latin typeface="Cambria Math" panose="02040503050406030204" pitchFamily="18" charset="0"/>
            </a:endParaRPr>
          </a:p>
          <a:p>
            <a:pPr algn="ctr"/>
            <a:r>
              <a:rPr lang="en-US" altLang="ja-JP" sz="2800" dirty="0"/>
              <a:t>(</a:t>
            </a:r>
            <a:r>
              <a:rPr lang="ja-JP" altLang="en-US" sz="2800" dirty="0"/>
              <a:t>例</a:t>
            </a:r>
            <a:r>
              <a:rPr lang="en-US" altLang="ja-JP" sz="2800" dirty="0"/>
              <a:t>:</a:t>
            </a:r>
            <a:r>
              <a:rPr lang="ja-JP" altLang="en-US" sz="2800" dirty="0"/>
              <a:t>コインが２回表、１回裏になることはあり得るので、</a:t>
            </a:r>
            <a:endParaRPr lang="en-US" altLang="ja-JP" sz="2800" dirty="0"/>
          </a:p>
          <a:p>
            <a:pPr algn="ctr"/>
            <a:r>
              <a:rPr lang="ja-JP" altLang="en-US" sz="2800" dirty="0"/>
              <a:t>実験の結果が２になる確率は０以上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89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(9/11)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7329714" y="1514625"/>
            <a:ext cx="4586515" cy="1239547"/>
          </a:xfrm>
          <a:prstGeom prst="wedgeRoundRectCallout">
            <a:avLst>
              <a:gd name="adj1" fmla="val -37312"/>
              <a:gd name="adj2" fmla="val 7696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出うる値</a:t>
            </a:r>
            <a:r>
              <a:rPr lang="ja-JP" altLang="en-US" sz="2800" dirty="0">
                <a:solidFill>
                  <a:prstClr val="black"/>
                </a:solidFill>
              </a:rPr>
              <a:t>を</a:t>
            </a:r>
            <a:r>
              <a:rPr lang="ja-JP" altLang="en-US" sz="2800" u="sng" dirty="0">
                <a:solidFill>
                  <a:prstClr val="black"/>
                </a:solidFill>
              </a:rPr>
              <a:t>それが出る確率</a:t>
            </a:r>
            <a:r>
              <a:rPr lang="ja-JP" altLang="en-US" sz="2800" dirty="0">
                <a:solidFill>
                  <a:prstClr val="black"/>
                </a:solidFill>
              </a:rPr>
              <a:t>で掛けたものの</a:t>
            </a:r>
            <a:r>
              <a:rPr lang="ja-JP" altLang="en-US" sz="2800" u="sng" dirty="0">
                <a:solidFill>
                  <a:prstClr val="black"/>
                </a:solidFill>
              </a:rPr>
              <a:t>合計</a:t>
            </a:r>
            <a:r>
              <a:rPr lang="ja-JP" altLang="en-US" sz="2800" dirty="0">
                <a:solidFill>
                  <a:prstClr val="black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8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(10/11)</a:t>
            </a:r>
            <a:r>
              <a:rPr lang="ja-JP" altLang="en-US" dirty="0">
                <a:solidFill>
                  <a:prstClr val="black"/>
                </a:solidFill>
              </a:rPr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実際にコインの例で</a:t>
            </a:r>
            <a:r>
              <a:rPr lang="ja-JP" altLang="en-US" dirty="0"/>
              <a:t>結果の平均を求めてみると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4" name="左矢印吹き出し 3"/>
          <p:cNvSpPr/>
          <p:nvPr/>
        </p:nvSpPr>
        <p:spPr>
          <a:xfrm>
            <a:off x="8101148" y="2961323"/>
            <a:ext cx="3892732" cy="309412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u="sng" dirty="0">
                <a:solidFill>
                  <a:prstClr val="black"/>
                </a:solidFill>
              </a:rPr>
              <a:t>結果が</a:t>
            </a:r>
            <a:r>
              <a:rPr lang="en-US" altLang="ja-JP" sz="4000" u="sng" dirty="0">
                <a:solidFill>
                  <a:prstClr val="black"/>
                </a:solidFill>
              </a:rPr>
              <a:t>1.5</a:t>
            </a:r>
            <a:r>
              <a:rPr lang="ja-JP" altLang="en-US" sz="4000" u="sng">
                <a:solidFill>
                  <a:prstClr val="black"/>
                </a:solidFill>
              </a:rPr>
              <a:t>に近付く</a:t>
            </a:r>
            <a:r>
              <a:rPr lang="en-US" altLang="ja-JP" sz="4000" u="sng">
                <a:solidFill>
                  <a:prstClr val="black"/>
                </a:solidFill>
              </a:rPr>
              <a:t>!!</a:t>
            </a:r>
            <a:endParaRPr lang="ja-JP" altLang="en-US" sz="4000" u="sng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84608" y="2783675"/>
            <a:ext cx="4501678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なる関数のこと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離散については後程紹介！</a:t>
                </a:r>
                <a:endParaRPr lang="en-US" altLang="ja-JP" sz="1800" dirty="0"/>
              </a:p>
              <a:p>
                <a:pPr marL="0" indent="0">
                  <a:buNone/>
                </a:pPr>
                <a:r>
                  <a:rPr lang="ja-JP" altLang="en-US" u="sng" dirty="0"/>
                  <a:t>確率質量関数の性質</a:t>
                </a:r>
                <a:r>
                  <a:rPr lang="en-US" altLang="ja-JP" u="sng" dirty="0"/>
                  <a:t>(</a:t>
                </a:r>
                <a:r>
                  <a:rPr lang="ja-JP" altLang="en-US" u="sng" dirty="0"/>
                  <a:t>概略</a:t>
                </a:r>
                <a:r>
                  <a:rPr lang="en-US" altLang="ja-JP" u="sng" dirty="0"/>
                  <a:t>)</a:t>
                </a:r>
              </a:p>
              <a:p>
                <a:r>
                  <a:rPr kumimoji="1"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kumimoji="1"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dirty="0"/>
                  <a:t>になりうるとき、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1,2,…)</a:t>
                </a:r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/>
              </a:p>
              <a:p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/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4000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2"/>
                <a:stretch>
                  <a:fillRect l="-1217" t="-2542" r="-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/>
              <a:t>(11/11)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4018209" y="4341812"/>
            <a:ext cx="7662929" cy="22280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36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77" y="5743977"/>
                <a:ext cx="9002333" cy="9223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確率変数𝑋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において、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(3/17)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(4/17)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さらに、儲けられる方角をいくら増やしても期待値の結果は同じになる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(8/17)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(9/17)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/>
                  <a:t>！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…</a:t>
                </a:r>
                <a:r>
                  <a:rPr lang="ja-JP" altLang="en-US" u="sng" dirty="0"/>
                  <a:t>この違いは何によるものか</a:t>
                </a:r>
                <a:r>
                  <a:rPr lang="ja-JP" altLang="en-US" dirty="0"/>
                  <a:t>？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 r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(10/17)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(11/17)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(13/17)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1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/>
              <a:t>14</a:t>
            </a:r>
            <a:r>
              <a:rPr kumimoji="1" lang="en-US" altLang="ja-JP" dirty="0"/>
              <a:t>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43116"/>
              </p:ext>
            </p:extLst>
          </p:nvPr>
        </p:nvGraphicFramePr>
        <p:xfrm>
          <a:off x="1192220" y="3658359"/>
          <a:ext cx="98075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６面サイコロを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投げる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ja-JP" altLang="en-US" dirty="0"/>
                        <a:t>２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ja-JP" altLang="en-US" dirty="0"/>
                        <a:t>３</a:t>
                      </a:r>
                      <a:r>
                        <a:rPr kumimoji="1" lang="en-US" altLang="ja-JP" dirty="0"/>
                        <a:t>,…(×</a:t>
                      </a:r>
                      <a:r>
                        <a:rPr kumimoji="1" lang="ja-JP" altLang="en-US" dirty="0"/>
                        <a:t>２色</a:t>
                      </a:r>
                      <a:r>
                        <a:rPr kumimoji="1" lang="en-US" altLang="ja-JP" dirty="0"/>
                        <a:t>),</a:t>
                      </a:r>
                      <a:r>
                        <a:rPr kumimoji="1" lang="ja-JP" altLang="en-US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/>
              <a:t>15/17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/>
              <a:t>範囲</a:t>
            </a:r>
            <a:r>
              <a:rPr kumimoji="1" lang="ja-JP" altLang="en-US" u="sng" dirty="0"/>
              <a:t>内の全ての値</a:t>
            </a:r>
            <a:r>
              <a:rPr kumimoji="1" lang="en-US" altLang="ja-JP" u="sng" dirty="0"/>
              <a:t>”</a:t>
            </a:r>
            <a:r>
              <a:rPr kumimoji="1" lang="ja-JP" altLang="en-US" dirty="0"/>
              <a:t>を出しうるとき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13539"/>
              </p:ext>
            </p:extLst>
          </p:nvPr>
        </p:nvGraphicFramePr>
        <p:xfrm>
          <a:off x="1192220" y="3658359"/>
          <a:ext cx="9807560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1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15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棒倒し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ダムの貯水量調査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許容量：５</a:t>
                      </a:r>
                      <a:r>
                        <a:rPr kumimoji="1" lang="en-US" altLang="ja-JP" dirty="0"/>
                        <a:t>Mt)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東京～</a:t>
                      </a:r>
                      <a:r>
                        <a:rPr kumimoji="1" lang="en-US" altLang="ja-JP" dirty="0"/>
                        <a:t>NY</a:t>
                      </a:r>
                      <a:r>
                        <a:rPr kumimoji="1" lang="ja-JP" altLang="en-US" dirty="0"/>
                        <a:t>間の移動にかかる時間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</a:t>
                      </a:r>
                      <a:r>
                        <a:rPr kumimoji="1" lang="en-US" altLang="ja-JP" dirty="0"/>
                        <a:t>°</a:t>
                      </a:r>
                      <a:r>
                        <a:rPr kumimoji="1" lang="ja-JP" altLang="en-US" dirty="0"/>
                        <a:t>～３６０</a:t>
                      </a:r>
                      <a:r>
                        <a:rPr kumimoji="1" lang="en-US" altLang="ja-JP" dirty="0"/>
                        <a:t>°</a:t>
                      </a:r>
                      <a:r>
                        <a:rPr kumimoji="1" lang="ja-JP" altLang="en-US" dirty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０ｔ～５</a:t>
                      </a:r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 err="1"/>
                        <a:t>ｔ</a:t>
                      </a:r>
                      <a:r>
                        <a:rPr kumimoji="1" lang="ja-JP" altLang="en-US" dirty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０時間～</a:t>
                      </a:r>
                      <a:r>
                        <a:rPr kumimoji="1" lang="ja-JP" altLang="en-US" dirty="0" err="1"/>
                        <a:t>の</a:t>
                      </a:r>
                      <a:r>
                        <a:rPr kumimoji="1" lang="ja-JP" altLang="en-US" dirty="0"/>
                        <a:t>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82093" y="2770681"/>
            <a:ext cx="7624294" cy="6690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　→範囲を</a:t>
            </a:r>
            <a:r>
              <a:rPr lang="en-US" altLang="ja-JP" dirty="0"/>
              <a:t>“</a:t>
            </a:r>
            <a:r>
              <a:rPr lang="ja-JP" altLang="en-US" dirty="0"/>
              <a:t>区分け</a:t>
            </a:r>
            <a:r>
              <a:rPr lang="en-US" altLang="ja-JP" dirty="0"/>
              <a:t>”</a:t>
            </a:r>
            <a:r>
              <a:rPr lang="ja-JP" altLang="en-US" dirty="0"/>
              <a:t>して、それぞれに確率を求める！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(16/17)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7372" y="3574659"/>
            <a:ext cx="11437258" cy="3064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>
                <a:solidFill>
                  <a:prstClr val="black"/>
                </a:solidFill>
              </a:rPr>
              <a:t>!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例</a:t>
            </a:r>
            <a:r>
              <a:rPr lang="en-US" altLang="ja-JP" sz="3200" dirty="0">
                <a:solidFill>
                  <a:prstClr val="black"/>
                </a:solidFill>
              </a:rPr>
              <a:t>:</a:t>
            </a:r>
            <a:r>
              <a:rPr lang="ja-JP" altLang="en-US" sz="3200">
                <a:solidFill>
                  <a:prstClr val="black"/>
                </a:solidFill>
              </a:rPr>
              <a:t>ダイスを１００万回投げた時の出目の合計など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(17/17)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116183" y="2325189"/>
            <a:ext cx="8307977" cy="524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/>
              <a:t>(1/8)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確率変数の結果はイベントと対応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→ </a:t>
                </a:r>
                <a:r>
                  <a:rPr lang="ja-JP" altLang="en-US" sz="3600" u="sng" dirty="0"/>
                  <a:t>確率変数の結果</a:t>
                </a:r>
                <a:r>
                  <a:rPr lang="ja-JP" altLang="en-US" dirty="0"/>
                  <a:t>に対して</a:t>
                </a:r>
                <a:r>
                  <a:rPr lang="ja-JP" altLang="en-US" sz="3600" u="sng" dirty="0"/>
                  <a:t>確率が求められる</a:t>
                </a:r>
                <a:r>
                  <a:rPr lang="en-US" altLang="ja-JP" sz="3600" dirty="0"/>
                  <a:t>!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先ほどのコインの場合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…(a)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注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表記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b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矢印吹き出し 3"/>
          <p:cNvSpPr/>
          <p:nvPr/>
        </p:nvSpPr>
        <p:spPr>
          <a:xfrm>
            <a:off x="5939243" y="2849732"/>
            <a:ext cx="5042263" cy="1937363"/>
          </a:xfrm>
          <a:prstGeom prst="upArrowCallout">
            <a:avLst>
              <a:gd name="adj1" fmla="val 14212"/>
              <a:gd name="adj2" fmla="val 31743"/>
              <a:gd name="adj3" fmla="val 25000"/>
              <a:gd name="adj4" fmla="val 66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確率変数が○○の値を出す</a:t>
            </a:r>
            <a:r>
              <a:rPr lang="en-US" altLang="ja-JP" sz="2800" dirty="0">
                <a:solidFill>
                  <a:prstClr val="black"/>
                </a:solidFill>
              </a:rPr>
              <a:t>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というイベントに対する確率</a:t>
            </a:r>
            <a:r>
              <a:rPr lang="en-US" altLang="ja-JP" sz="2800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801969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/>
              <a:t>復習</a:t>
            </a:r>
            <a:r>
              <a:rPr kumimoji="1" lang="en-US" altLang="ja-JP" sz="2800" u="sng" dirty="0"/>
              <a:t>: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(2/8)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𝑥以下の時の確率を</a:t>
                </a:r>
                <a:endParaRPr lang="en-US" altLang="ja-JP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全て足し合わせたもの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[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表が出たコインが１枚以下の確率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]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右下図　　　　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1237"/>
              </a:xfrm>
              <a:blipFill rotWithShape="0">
                <a:blip r:embed="rId2"/>
                <a:stretch>
                  <a:fillRect l="-1217" t="-2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(3/8)</a:t>
            </a: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7298647" y="4917884"/>
            <a:ext cx="3947887" cy="1850483"/>
            <a:chOff x="7159554" y="3454169"/>
            <a:chExt cx="4727647" cy="279563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6" name="グループ化 2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/>
        </p:nvGrpSpPr>
        <p:grpSpPr>
          <a:xfrm>
            <a:off x="2284299" y="5578093"/>
            <a:ext cx="705644" cy="639252"/>
            <a:chOff x="8184356" y="4188618"/>
            <a:chExt cx="1535907" cy="1826421"/>
          </a:xfrm>
        </p:grpSpPr>
        <p:sp>
          <p:nvSpPr>
            <p:cNvPr id="28" name="正方形/長方形 27"/>
            <p:cNvSpPr/>
            <p:nvPr/>
          </p:nvSpPr>
          <p:spPr>
            <a:xfrm>
              <a:off x="8184356" y="5417344"/>
              <a:ext cx="754858" cy="59769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8960645" y="4188618"/>
              <a:ext cx="759618" cy="182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883251" y="3208810"/>
            <a:ext cx="4051121" cy="1570763"/>
            <a:chOff x="7359247" y="3075156"/>
            <a:chExt cx="4642057" cy="2614009"/>
          </a:xfrm>
        </p:grpSpPr>
        <p:sp>
          <p:nvSpPr>
            <p:cNvPr id="61" name="テキスト ボックス 60"/>
            <p:cNvSpPr txBox="1"/>
            <p:nvPr/>
          </p:nvSpPr>
          <p:spPr>
            <a:xfrm>
              <a:off x="11419145" y="4977577"/>
              <a:ext cx="459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rgbClr val="92D050"/>
                  </a:solidFill>
                  <a:latin typeface="Cambria Math" panose="02040503050406030204" pitchFamily="18" charset="0"/>
                </a:rPr>
                <a:t>𝑋</a:t>
              </a:r>
              <a:endParaRPr lang="ja-JP" altLang="en-US" sz="2800" dirty="0">
                <a:solidFill>
                  <a:srgbClr val="92D050"/>
                </a:solidFill>
              </a:endParaRPr>
            </a:p>
          </p:txBody>
        </p:sp>
        <p:sp>
          <p:nvSpPr>
            <p:cNvPr id="62" name="フリーフォーム 61"/>
            <p:cNvSpPr/>
            <p:nvPr/>
          </p:nvSpPr>
          <p:spPr>
            <a:xfrm>
              <a:off x="8417445" y="3361698"/>
              <a:ext cx="3561735" cy="1180135"/>
            </a:xfrm>
            <a:custGeom>
              <a:avLst/>
              <a:gdLst>
                <a:gd name="connsiteX0" fmla="*/ 0 w 3023419"/>
                <a:gd name="connsiteY0" fmla="*/ 1180135 h 1180135"/>
                <a:gd name="connsiteX1" fmla="*/ 648929 w 3023419"/>
                <a:gd name="connsiteY1" fmla="*/ 250986 h 1180135"/>
                <a:gd name="connsiteX2" fmla="*/ 1224116 w 3023419"/>
                <a:gd name="connsiteY2" fmla="*/ 634445 h 1180135"/>
                <a:gd name="connsiteX3" fmla="*/ 2374490 w 3023419"/>
                <a:gd name="connsiteY3" fmla="*/ 264 h 1180135"/>
                <a:gd name="connsiteX4" fmla="*/ 2861187 w 3023419"/>
                <a:gd name="connsiteY4" fmla="*/ 722935 h 1180135"/>
                <a:gd name="connsiteX5" fmla="*/ 3023419 w 3023419"/>
                <a:gd name="connsiteY5" fmla="*/ 560703 h 118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3419" h="1180135">
                  <a:moveTo>
                    <a:pt x="0" y="1180135"/>
                  </a:moveTo>
                  <a:cubicBezTo>
                    <a:pt x="222455" y="761034"/>
                    <a:pt x="444910" y="341934"/>
                    <a:pt x="648929" y="250986"/>
                  </a:cubicBezTo>
                  <a:cubicBezTo>
                    <a:pt x="852948" y="160038"/>
                    <a:pt x="936523" y="676232"/>
                    <a:pt x="1224116" y="634445"/>
                  </a:cubicBezTo>
                  <a:cubicBezTo>
                    <a:pt x="1511709" y="592658"/>
                    <a:pt x="2101645" y="-14484"/>
                    <a:pt x="2374490" y="264"/>
                  </a:cubicBezTo>
                  <a:cubicBezTo>
                    <a:pt x="2647335" y="15012"/>
                    <a:pt x="2753032" y="629529"/>
                    <a:pt x="2861187" y="722935"/>
                  </a:cubicBezTo>
                  <a:cubicBezTo>
                    <a:pt x="2969342" y="816341"/>
                    <a:pt x="2996380" y="688522"/>
                    <a:pt x="3023419" y="560703"/>
                  </a:cubicBezTo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 flipV="1">
              <a:off x="10331463" y="3771298"/>
              <a:ext cx="3274" cy="14986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8785341" y="3960059"/>
              <a:ext cx="1015180" cy="98566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9007382" y="3774918"/>
              <a:ext cx="1190932" cy="12166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2" idx="2"/>
            </p:cNvCxnSpPr>
            <p:nvPr/>
          </p:nvCxnSpPr>
          <p:spPr>
            <a:xfrm>
              <a:off x="9859513" y="3996143"/>
              <a:ext cx="471949" cy="456747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62" idx="1"/>
            </p:cNvCxnSpPr>
            <p:nvPr/>
          </p:nvCxnSpPr>
          <p:spPr>
            <a:xfrm>
              <a:off x="9181915" y="3612684"/>
              <a:ext cx="1095056" cy="1142869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8668169" y="4184118"/>
              <a:ext cx="825909" cy="807408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8520685" y="4452890"/>
              <a:ext cx="560438" cy="538636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10095487" y="3951765"/>
              <a:ext cx="235975" cy="23235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8417445" y="4755553"/>
              <a:ext cx="250724" cy="235973"/>
            </a:xfrm>
            <a:prstGeom prst="line">
              <a:avLst/>
            </a:prstGeom>
            <a:ln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/>
            <p:cNvSpPr txBox="1"/>
            <p:nvPr/>
          </p:nvSpPr>
          <p:spPr>
            <a:xfrm>
              <a:off x="10209374" y="5227500"/>
              <a:ext cx="398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solidFill>
                    <a:srgbClr val="FF0000"/>
                  </a:solidFill>
                  <a:latin typeface="Cambria Math" panose="02040503050406030204" pitchFamily="18" charset="0"/>
                </a:rPr>
                <a:t>𝑏</a:t>
              </a:r>
              <a:endParaRPr lang="ja-JP" altLang="en-US" sz="2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4" y="4046894"/>
                  <a:ext cx="946343" cy="8707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7" y="4254586"/>
                  <a:ext cx="12413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8611432" y="3075156"/>
              <a:ext cx="0" cy="214508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8417445" y="4991526"/>
              <a:ext cx="358385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テキスト ボックス 76"/>
          <p:cNvSpPr txBox="1"/>
          <p:nvPr/>
        </p:nvSpPr>
        <p:spPr>
          <a:xfrm>
            <a:off x="10718070" y="4616652"/>
            <a:ext cx="145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イメージ図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9119837" y="4454456"/>
            <a:ext cx="266094" cy="3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角丸四角形吹き出し 11"/>
          <p:cNvSpPr/>
          <p:nvPr/>
        </p:nvSpPr>
        <p:spPr>
          <a:xfrm>
            <a:off x="7298648" y="4454456"/>
            <a:ext cx="1177696" cy="353722"/>
          </a:xfrm>
          <a:prstGeom prst="wedgeRoundRectCallout">
            <a:avLst>
              <a:gd name="adj1" fmla="val 105618"/>
              <a:gd name="adj2" fmla="val 10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一般化！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209800" y="2536723"/>
            <a:ext cx="7772400" cy="146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4/8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例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先のコインの例で表が１回以下出る確率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下グラフ</a:t>
                </a:r>
                <a:r>
                  <a:rPr lang="ja-JP" altLang="en-US" dirty="0">
                    <a:solidFill>
                      <a:schemeClr val="accent1"/>
                    </a:solidFill>
                  </a:rPr>
                  <a:t>青部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は、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表が２回以下出る確率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下グラフ</a:t>
                </a:r>
                <a:r>
                  <a:rPr kumimoji="1" lang="ja-JP" altLang="en-US" dirty="0">
                    <a:solidFill>
                      <a:schemeClr val="accent1"/>
                    </a:solidFill>
                  </a:rPr>
                  <a:t>青部</a:t>
                </a:r>
                <a:r>
                  <a:rPr kumimoji="1" lang="en-US" altLang="ja-JP" dirty="0"/>
                  <a:t>+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赤部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より低い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745654" y="4712392"/>
            <a:ext cx="3596107" cy="2063352"/>
            <a:chOff x="7159554" y="3454169"/>
            <a:chExt cx="4727647" cy="279563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正方形/長方形 10"/>
          <p:cNvSpPr/>
          <p:nvPr/>
        </p:nvSpPr>
        <p:spPr>
          <a:xfrm>
            <a:off x="10693469" y="5272089"/>
            <a:ext cx="586254" cy="13303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5986" y="5490583"/>
            <a:ext cx="8785538" cy="875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Point:</a:t>
            </a:r>
            <a:r>
              <a:rPr lang="ja-JP" altLang="en-US" sz="2800" dirty="0">
                <a:solidFill>
                  <a:prstClr val="black"/>
                </a:solidFill>
              </a:rPr>
              <a:t>累積分布関数の中の数字が大きくなるほど、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条件が緩くなる→累積分布関数の値は大きくなっていく！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06448" y="4438243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イメージ図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5/8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85637" y="1557086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イメージ図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6000" y="2226782"/>
            <a:ext cx="2254554" cy="1772293"/>
            <a:chOff x="7159554" y="3454169"/>
            <a:chExt cx="4727647" cy="279563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29" name="グループ化 28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右矢印 4"/>
          <p:cNvSpPr/>
          <p:nvPr/>
        </p:nvSpPr>
        <p:spPr>
          <a:xfrm>
            <a:off x="7317169" y="3922449"/>
            <a:ext cx="1782078" cy="60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範囲を広げる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096000" y="4472325"/>
            <a:ext cx="2254554" cy="1758077"/>
            <a:chOff x="7159554" y="3454169"/>
            <a:chExt cx="4727647" cy="2795638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6" name="グループ化 35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右矢印 41"/>
          <p:cNvSpPr/>
          <p:nvPr/>
        </p:nvSpPr>
        <p:spPr>
          <a:xfrm rot="10800000" flipV="1">
            <a:off x="5535092" y="6160439"/>
            <a:ext cx="1782077" cy="667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範囲を狭める</a:t>
            </a:r>
          </a:p>
        </p:txBody>
      </p:sp>
      <p:grpSp>
        <p:nvGrpSpPr>
          <p:cNvPr id="44" name="グループ化 43"/>
          <p:cNvGrpSpPr/>
          <p:nvPr/>
        </p:nvGrpSpPr>
        <p:grpSpPr>
          <a:xfrm>
            <a:off x="9616635" y="2240670"/>
            <a:ext cx="2254554" cy="1772293"/>
            <a:chOff x="7159554" y="3454169"/>
            <a:chExt cx="4727647" cy="2795638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50" name="グループ化 49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" name="直線矢印コネクタ 6"/>
          <p:cNvCxnSpPr>
            <a:stCxn id="27" idx="3"/>
            <a:endCxn id="46" idx="1"/>
          </p:cNvCxnSpPr>
          <p:nvPr/>
        </p:nvCxnSpPr>
        <p:spPr>
          <a:xfrm>
            <a:off x="8350554" y="3112929"/>
            <a:ext cx="1266081" cy="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35" y="4478638"/>
            <a:ext cx="2254554" cy="1758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線矢印コネクタ 8"/>
          <p:cNvCxnSpPr>
            <a:stCxn id="35" idx="3"/>
            <a:endCxn id="62" idx="1"/>
          </p:cNvCxnSpPr>
          <p:nvPr/>
        </p:nvCxnSpPr>
        <p:spPr>
          <a:xfrm>
            <a:off x="8350554" y="5351364"/>
            <a:ext cx="1266081" cy="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0848024" y="2716401"/>
            <a:ext cx="355757" cy="11477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11214001" y="3485224"/>
            <a:ext cx="355757" cy="3789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3300628"/>
            <a:ext cx="5606845" cy="974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6/8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任意の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なる任意の数列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2606709" y="4376691"/>
            <a:ext cx="9012269" cy="2385263"/>
            <a:chOff x="5176456" y="3347886"/>
            <a:chExt cx="6534767" cy="2695630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5176456" y="3347886"/>
              <a:ext cx="6534767" cy="2335465"/>
              <a:chOff x="6096000" y="4201526"/>
              <a:chExt cx="4642057" cy="2425641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6096000" y="4201526"/>
                <a:ext cx="4642057" cy="2425641"/>
                <a:chOff x="7359247" y="3075156"/>
                <a:chExt cx="4642057" cy="2425641"/>
              </a:xfrm>
            </p:grpSpPr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1419145" y="4977577"/>
                  <a:ext cx="4592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dirty="0">
                      <a:solidFill>
                        <a:srgbClr val="92D050"/>
                      </a:solidFill>
                      <a:latin typeface="Cambria Math" panose="02040503050406030204" pitchFamily="18" charset="0"/>
                    </a:rPr>
                    <a:t>𝑋</a:t>
                  </a:r>
                  <a:endParaRPr lang="ja-JP" altLang="en-US" sz="28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6" name="フリーフォーム 5"/>
                <p:cNvSpPr/>
                <p:nvPr/>
              </p:nvSpPr>
              <p:spPr>
                <a:xfrm>
                  <a:off x="8417445" y="3361698"/>
                  <a:ext cx="3561735" cy="1180135"/>
                </a:xfrm>
                <a:custGeom>
                  <a:avLst/>
                  <a:gdLst>
                    <a:gd name="connsiteX0" fmla="*/ 0 w 3023419"/>
                    <a:gd name="connsiteY0" fmla="*/ 1180135 h 1180135"/>
                    <a:gd name="connsiteX1" fmla="*/ 648929 w 3023419"/>
                    <a:gd name="connsiteY1" fmla="*/ 250986 h 1180135"/>
                    <a:gd name="connsiteX2" fmla="*/ 1224116 w 3023419"/>
                    <a:gd name="connsiteY2" fmla="*/ 634445 h 1180135"/>
                    <a:gd name="connsiteX3" fmla="*/ 2374490 w 3023419"/>
                    <a:gd name="connsiteY3" fmla="*/ 264 h 1180135"/>
                    <a:gd name="connsiteX4" fmla="*/ 2861187 w 3023419"/>
                    <a:gd name="connsiteY4" fmla="*/ 722935 h 1180135"/>
                    <a:gd name="connsiteX5" fmla="*/ 3023419 w 3023419"/>
                    <a:gd name="connsiteY5" fmla="*/ 560703 h 1180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3419" h="1180135">
                      <a:moveTo>
                        <a:pt x="0" y="1180135"/>
                      </a:moveTo>
                      <a:cubicBezTo>
                        <a:pt x="222455" y="761034"/>
                        <a:pt x="444910" y="341934"/>
                        <a:pt x="648929" y="250986"/>
                      </a:cubicBezTo>
                      <a:cubicBezTo>
                        <a:pt x="852948" y="160038"/>
                        <a:pt x="936523" y="676232"/>
                        <a:pt x="1224116" y="634445"/>
                      </a:cubicBezTo>
                      <a:cubicBezTo>
                        <a:pt x="1511709" y="592658"/>
                        <a:pt x="2101645" y="-14484"/>
                        <a:pt x="2374490" y="264"/>
                      </a:cubicBezTo>
                      <a:cubicBezTo>
                        <a:pt x="2647335" y="15012"/>
                        <a:pt x="2753032" y="629529"/>
                        <a:pt x="2861187" y="722935"/>
                      </a:cubicBezTo>
                      <a:cubicBezTo>
                        <a:pt x="2969342" y="816341"/>
                        <a:pt x="2996380" y="688522"/>
                        <a:pt x="3023419" y="560703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H="1" flipV="1">
                  <a:off x="10331463" y="3771298"/>
                  <a:ext cx="3274" cy="149866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8785341" y="3960059"/>
                  <a:ext cx="1015180" cy="98566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9007382" y="3774918"/>
                  <a:ext cx="1190932" cy="12166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>
                  <a:stCxn id="6" idx="2"/>
                </p:cNvCxnSpPr>
                <p:nvPr/>
              </p:nvCxnSpPr>
              <p:spPr>
                <a:xfrm>
                  <a:off x="9859513" y="3996143"/>
                  <a:ext cx="471949" cy="456747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>
                  <a:stCxn id="6" idx="1"/>
                </p:cNvCxnSpPr>
                <p:nvPr/>
              </p:nvCxnSpPr>
              <p:spPr>
                <a:xfrm>
                  <a:off x="9181915" y="3612684"/>
                  <a:ext cx="1095056" cy="1142869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8668169" y="4184118"/>
                  <a:ext cx="825909" cy="807408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>
                  <a:off x="8520685" y="4452890"/>
                  <a:ext cx="560438" cy="538636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0095487" y="3951765"/>
                  <a:ext cx="235975" cy="23235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/>
                <p:cNvCxnSpPr/>
                <p:nvPr/>
              </p:nvCxnSpPr>
              <p:spPr>
                <a:xfrm>
                  <a:off x="8417445" y="4755553"/>
                  <a:ext cx="250724" cy="235973"/>
                </a:xfrm>
                <a:prstGeom prst="line">
                  <a:avLst/>
                </a:prstGeom>
                <a:ln>
                  <a:solidFill>
                    <a:srgbClr val="FFCC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テキスト ボックス 16"/>
                    <p:cNvSpPr txBox="1"/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テキスト ボックス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6231" y="4166087"/>
                      <a:ext cx="804604" cy="5232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テキスト ボックス 17"/>
                    <p:cNvSpPr txBox="1"/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sz="28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テキスト ボックス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9247" y="4254586"/>
                      <a:ext cx="1241321" cy="5232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線矢印コネクタ 18"/>
                <p:cNvCxnSpPr/>
                <p:nvPr/>
              </p:nvCxnSpPr>
              <p:spPr>
                <a:xfrm flipV="1">
                  <a:off x="8611432" y="3075156"/>
                  <a:ext cx="0" cy="21450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矢印コネクタ 19"/>
                <p:cNvCxnSpPr/>
                <p:nvPr/>
              </p:nvCxnSpPr>
              <p:spPr>
                <a:xfrm>
                  <a:off x="8417445" y="4991526"/>
                  <a:ext cx="3583859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線コネクタ 23"/>
              <p:cNvCxnSpPr/>
              <p:nvPr/>
            </p:nvCxnSpPr>
            <p:spPr>
              <a:xfrm flipH="1">
                <a:off x="9468465" y="4675239"/>
                <a:ext cx="14748" cy="18730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9740900" y="4542211"/>
                <a:ext cx="17007" cy="2006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 flipH="1">
                <a:off x="9342489" y="4772027"/>
                <a:ext cx="8504" cy="17762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8161" y="5558382"/>
                  <a:ext cx="44039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897" y="5557399"/>
                  <a:ext cx="4403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238" y="5556778"/>
                  <a:ext cx="44039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テキスト ボックス 33"/>
            <p:cNvSpPr txBox="1"/>
            <p:nvPr/>
          </p:nvSpPr>
          <p:spPr>
            <a:xfrm>
              <a:off x="9735877" y="5498684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28899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9360535" y="5501707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377504" y="4333341"/>
              <a:ext cx="440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prstClr val="black"/>
                  </a:solidFill>
                </a:rPr>
                <a:t>…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064" y="5531634"/>
                  <a:ext cx="1023141" cy="51188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テキスト ボックス 20"/>
          <p:cNvSpPr txBox="1"/>
          <p:nvPr/>
        </p:nvSpPr>
        <p:spPr>
          <a:xfrm>
            <a:off x="10178527" y="4001294"/>
            <a:ext cx="13720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イメージ図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表、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表、表、表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58729" y="2831690"/>
            <a:ext cx="6474542" cy="693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他の性質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コイン３枚の結果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ja-JP" b="0" dirty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b="0" dirty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b="0" dirty="0">
                    <a:solidFill>
                      <a:schemeClr val="accent1"/>
                    </a:solidFill>
                    <a:latin typeface="+mn-ea"/>
                  </a:rPr>
                  <a:t>青部</a:t>
                </a:r>
                <a:endParaRPr lang="en-US" altLang="ja-JP" b="0" dirty="0">
                  <a:solidFill>
                    <a:schemeClr val="accent1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  <a:latin typeface="+mn-ea"/>
                  </a:rPr>
                  <a:t>右図</a:t>
                </a:r>
                <a:r>
                  <a:rPr lang="ja-JP" altLang="en-US" dirty="0">
                    <a:solidFill>
                      <a:srgbClr val="FF0000"/>
                    </a:solidFill>
                    <a:latin typeface="+mn-ea"/>
                  </a:rPr>
                  <a:t>赤部</a:t>
                </a:r>
                <a:endParaRPr lang="en-US" altLang="ja-JP" dirty="0">
                  <a:solidFill>
                    <a:srgbClr val="FF0000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右図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緑部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7/8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679522" y="4643394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イメージ図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4197974" y="5120741"/>
            <a:ext cx="2298418" cy="1435138"/>
            <a:chOff x="7159554" y="3454169"/>
            <a:chExt cx="4727647" cy="2795638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8960644" y="4188619"/>
              <a:ext cx="759619" cy="18264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9776765" y="5120741"/>
            <a:ext cx="2288309" cy="1436688"/>
            <a:chOff x="7159554" y="3454169"/>
            <a:chExt cx="4727647" cy="2795638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正方形/長方形 57"/>
            <p:cNvSpPr/>
            <p:nvPr/>
          </p:nvSpPr>
          <p:spPr>
            <a:xfrm>
              <a:off x="8184356" y="5417344"/>
              <a:ext cx="754858" cy="5976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6992424" y="5120741"/>
            <a:ext cx="2288309" cy="1436688"/>
            <a:chOff x="7159554" y="3454169"/>
            <a:chExt cx="4727647" cy="2795638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9554" y="3454169"/>
              <a:ext cx="4727647" cy="2795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63" name="グループ化 62"/>
            <p:cNvGrpSpPr/>
            <p:nvPr/>
          </p:nvGrpSpPr>
          <p:grpSpPr>
            <a:xfrm>
              <a:off x="8184356" y="4188618"/>
              <a:ext cx="1535907" cy="1826421"/>
              <a:chOff x="8184356" y="4188618"/>
              <a:chExt cx="1535907" cy="1826421"/>
            </a:xfrm>
          </p:grpSpPr>
          <p:sp>
            <p:nvSpPr>
              <p:cNvPr id="64" name="正方形/長方形 63"/>
              <p:cNvSpPr/>
              <p:nvPr/>
            </p:nvSpPr>
            <p:spPr>
              <a:xfrm>
                <a:off x="8184356" y="5417344"/>
                <a:ext cx="754858" cy="5976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960645" y="4188618"/>
                <a:ext cx="759618" cy="18264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65" y="5581591"/>
                <a:ext cx="485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33" y="5582956"/>
                <a:ext cx="4856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07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984090" y="2398170"/>
            <a:ext cx="6223819" cy="92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他の性質</a:t>
                </a:r>
                <a:endParaRPr lang="en-US" altLang="ja-JP" sz="32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ja-JP" alt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ja-JP" sz="4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/>
              <a:t>8/8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1589864" y="3709226"/>
            <a:ext cx="9012269" cy="2850929"/>
            <a:chOff x="1589864" y="3790264"/>
            <a:chExt cx="9012269" cy="285092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589864" y="3790264"/>
              <a:ext cx="9012269" cy="2850929"/>
              <a:chOff x="5176456" y="3347886"/>
              <a:chExt cx="6534767" cy="3221886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5176456" y="3347886"/>
                <a:ext cx="6534767" cy="2766067"/>
                <a:chOff x="6096000" y="4201526"/>
                <a:chExt cx="4642057" cy="2872869"/>
              </a:xfrm>
            </p:grpSpPr>
            <p:grpSp>
              <p:nvGrpSpPr>
                <p:cNvPr id="16" name="グループ化 15"/>
                <p:cNvGrpSpPr/>
                <p:nvPr/>
              </p:nvGrpSpPr>
              <p:grpSpPr>
                <a:xfrm>
                  <a:off x="6096000" y="4201526"/>
                  <a:ext cx="4642057" cy="2425641"/>
                  <a:chOff x="7359247" y="3075156"/>
                  <a:chExt cx="4642057" cy="2425641"/>
                </a:xfrm>
              </p:grpSpPr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11419145" y="4977577"/>
                    <a:ext cx="4592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28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a:t>𝑋</a:t>
                    </a:r>
                    <a:endParaRPr lang="ja-JP" altLang="en-US" sz="2800" dirty="0">
                      <a:solidFill>
                        <a:srgbClr val="92D050"/>
                      </a:solidFill>
                    </a:endParaRPr>
                  </a:p>
                </p:txBody>
              </p:sp>
              <p:sp>
                <p:nvSpPr>
                  <p:cNvPr id="21" name="フリーフォーム 20"/>
                  <p:cNvSpPr/>
                  <p:nvPr/>
                </p:nvSpPr>
                <p:spPr>
                  <a:xfrm>
                    <a:off x="8417445" y="3361698"/>
                    <a:ext cx="3561735" cy="1180135"/>
                  </a:xfrm>
                  <a:custGeom>
                    <a:avLst/>
                    <a:gdLst>
                      <a:gd name="connsiteX0" fmla="*/ 0 w 3023419"/>
                      <a:gd name="connsiteY0" fmla="*/ 1180135 h 1180135"/>
                      <a:gd name="connsiteX1" fmla="*/ 648929 w 3023419"/>
                      <a:gd name="connsiteY1" fmla="*/ 250986 h 1180135"/>
                      <a:gd name="connsiteX2" fmla="*/ 1224116 w 3023419"/>
                      <a:gd name="connsiteY2" fmla="*/ 634445 h 1180135"/>
                      <a:gd name="connsiteX3" fmla="*/ 2374490 w 3023419"/>
                      <a:gd name="connsiteY3" fmla="*/ 264 h 1180135"/>
                      <a:gd name="connsiteX4" fmla="*/ 2861187 w 3023419"/>
                      <a:gd name="connsiteY4" fmla="*/ 722935 h 1180135"/>
                      <a:gd name="connsiteX5" fmla="*/ 3023419 w 3023419"/>
                      <a:gd name="connsiteY5" fmla="*/ 560703 h 1180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23419" h="1180135">
                        <a:moveTo>
                          <a:pt x="0" y="1180135"/>
                        </a:moveTo>
                        <a:cubicBezTo>
                          <a:pt x="222455" y="761034"/>
                          <a:pt x="444910" y="341934"/>
                          <a:pt x="648929" y="250986"/>
                        </a:cubicBezTo>
                        <a:cubicBezTo>
                          <a:pt x="852948" y="160038"/>
                          <a:pt x="936523" y="676232"/>
                          <a:pt x="1224116" y="634445"/>
                        </a:cubicBezTo>
                        <a:cubicBezTo>
                          <a:pt x="1511709" y="592658"/>
                          <a:pt x="2101645" y="-14484"/>
                          <a:pt x="2374490" y="264"/>
                        </a:cubicBezTo>
                        <a:cubicBezTo>
                          <a:pt x="2647335" y="15012"/>
                          <a:pt x="2753032" y="629529"/>
                          <a:pt x="2861187" y="722935"/>
                        </a:cubicBezTo>
                        <a:cubicBezTo>
                          <a:pt x="2969342" y="816341"/>
                          <a:pt x="2996380" y="688522"/>
                          <a:pt x="3023419" y="560703"/>
                        </a:cubicBezTo>
                      </a:path>
                    </a:pathLst>
                  </a:cu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22" name="直線コネクタ 21"/>
                  <p:cNvCxnSpPr/>
                  <p:nvPr/>
                </p:nvCxnSpPr>
                <p:spPr>
                  <a:xfrm flipH="1" flipV="1">
                    <a:off x="10331463" y="3771298"/>
                    <a:ext cx="3274" cy="1498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/>
                  <p:cNvCxnSpPr/>
                  <p:nvPr/>
                </p:nvCxnSpPr>
                <p:spPr>
                  <a:xfrm>
                    <a:off x="8785341" y="3960059"/>
                    <a:ext cx="1015180" cy="98566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/>
                  <p:cNvCxnSpPr/>
                  <p:nvPr/>
                </p:nvCxnSpPr>
                <p:spPr>
                  <a:xfrm>
                    <a:off x="9007382" y="3774918"/>
                    <a:ext cx="1190932" cy="12166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/>
                  <p:cNvCxnSpPr>
                    <a:stCxn id="21" idx="2"/>
                  </p:cNvCxnSpPr>
                  <p:nvPr/>
                </p:nvCxnSpPr>
                <p:spPr>
                  <a:xfrm>
                    <a:off x="9859513" y="3996144"/>
                    <a:ext cx="1004419" cy="99185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/>
                  <p:cNvCxnSpPr>
                    <a:stCxn id="21" idx="1"/>
                  </p:cNvCxnSpPr>
                  <p:nvPr/>
                </p:nvCxnSpPr>
                <p:spPr>
                  <a:xfrm>
                    <a:off x="9181915" y="3612685"/>
                    <a:ext cx="1321721" cy="1374510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/>
                  <p:nvPr/>
                </p:nvCxnSpPr>
                <p:spPr>
                  <a:xfrm>
                    <a:off x="8668169" y="4184118"/>
                    <a:ext cx="825909" cy="807408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/>
                  <p:cNvCxnSpPr/>
                  <p:nvPr/>
                </p:nvCxnSpPr>
                <p:spPr>
                  <a:xfrm>
                    <a:off x="8520685" y="4452890"/>
                    <a:ext cx="560438" cy="538636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コネクタ 28"/>
                  <p:cNvCxnSpPr/>
                  <p:nvPr/>
                </p:nvCxnSpPr>
                <p:spPr>
                  <a:xfrm>
                    <a:off x="10095487" y="3951765"/>
                    <a:ext cx="917164" cy="900683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コネクタ 29"/>
                  <p:cNvCxnSpPr/>
                  <p:nvPr/>
                </p:nvCxnSpPr>
                <p:spPr>
                  <a:xfrm>
                    <a:off x="8417445" y="4755553"/>
                    <a:ext cx="250724" cy="235973"/>
                  </a:xfrm>
                  <a:prstGeom prst="line">
                    <a:avLst/>
                  </a:prstGeom>
                  <a:ln>
                    <a:solidFill>
                      <a:srgbClr val="FFCC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テキスト ボックス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8731" y="4287127"/>
                        <a:ext cx="804604" cy="52322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2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9247" y="4254586"/>
                        <a:ext cx="1241321" cy="52322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8611432" y="3075156"/>
                    <a:ext cx="0" cy="2145087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8417445" y="4991526"/>
                    <a:ext cx="3583859" cy="0"/>
                  </a:xfrm>
                  <a:prstGeom prst="straightConnector1">
                    <a:avLst/>
                  </a:prstGeom>
                  <a:ln>
                    <a:solidFill>
                      <a:srgbClr val="92D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9480428" y="4675239"/>
                  <a:ext cx="2785" cy="2399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/>
                <p:nvPr/>
              </p:nvCxnSpPr>
              <p:spPr>
                <a:xfrm flipH="1">
                  <a:off x="9757049" y="4542212"/>
                  <a:ext cx="858" cy="23895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H="1">
                  <a:off x="9342489" y="4772027"/>
                  <a:ext cx="8504" cy="1776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/>
                  <p:cNvSpPr txBox="1"/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テキスト ボックス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9175" y="5631373"/>
                    <a:ext cx="593410" cy="69043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テキスト ボックス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4353" y="5877312"/>
                    <a:ext cx="589903" cy="6924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ja-JP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テキスト ボックス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777" y="5716385"/>
                    <a:ext cx="1426956" cy="80767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テキスト ボックス 10"/>
              <p:cNvSpPr txBox="1"/>
              <p:nvPr/>
            </p:nvSpPr>
            <p:spPr>
              <a:xfrm>
                <a:off x="9735877" y="5498684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9728899" y="4333341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0060887" y="5515804"/>
                <a:ext cx="440393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9975535" y="4316147"/>
                <a:ext cx="440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/>
                  <p:cNvSpPr txBox="1"/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テキスト ボックス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4752" y="5385581"/>
                    <a:ext cx="580369" cy="6904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直線コネクタ 37"/>
            <p:cNvCxnSpPr/>
            <p:nvPr/>
          </p:nvCxnSpPr>
          <p:spPr>
            <a:xfrm>
              <a:off x="7258744" y="4423737"/>
              <a:ext cx="1440488" cy="62941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7662930" y="4327301"/>
              <a:ext cx="1036302" cy="41114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8137298" y="4195289"/>
              <a:ext cx="545425" cy="228448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ボックス 38"/>
          <p:cNvSpPr txBox="1"/>
          <p:nvPr/>
        </p:nvSpPr>
        <p:spPr>
          <a:xfrm>
            <a:off x="9330548" y="3524560"/>
            <a:ext cx="13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イメージ図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44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1825625"/>
            <a:ext cx="10515600" cy="407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(1/2)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400" u="sng" dirty="0"/>
              <a:t>Q.</a:t>
            </a:r>
            <a:r>
              <a:rPr kumimoji="1" lang="ja-JP" altLang="en-US" sz="4400" dirty="0"/>
              <a:t>普通のコイン</a:t>
            </a:r>
            <a:r>
              <a:rPr kumimoji="1" lang="en-US" altLang="ja-JP" sz="4400" dirty="0"/>
              <a:t>1</a:t>
            </a:r>
            <a:r>
              <a:rPr kumimoji="1" lang="ja-JP" altLang="en-US" sz="4400" dirty="0"/>
              <a:t>枚に対し、</a:t>
            </a:r>
            <a:endParaRPr kumimoji="1" lang="en-US" altLang="ja-JP" sz="4400" dirty="0"/>
          </a:p>
          <a:p>
            <a:r>
              <a:rPr lang="en-US" altLang="ja-JP" sz="4400" dirty="0"/>
              <a:t>『</a:t>
            </a:r>
            <a:r>
              <a:rPr lang="ja-JP" altLang="en-US" sz="4400" dirty="0"/>
              <a:t>表が出れば</a:t>
            </a:r>
            <a:r>
              <a:rPr lang="en-US" altLang="ja-JP" sz="4400" u="sng" dirty="0">
                <a:solidFill>
                  <a:srgbClr val="FF0000"/>
                </a:solidFill>
              </a:rPr>
              <a:t>100</a:t>
            </a:r>
            <a:r>
              <a:rPr lang="ja-JP" altLang="en-US" sz="4400" u="sng" dirty="0">
                <a:solidFill>
                  <a:srgbClr val="FF0000"/>
                </a:solidFill>
              </a:rPr>
              <a:t>円貰え</a:t>
            </a:r>
            <a:r>
              <a:rPr lang="ja-JP" altLang="en-US" sz="4400" dirty="0"/>
              <a:t>、裏が出ても</a:t>
            </a:r>
            <a:r>
              <a:rPr lang="en-US" altLang="ja-JP" sz="4400" u="sng" dirty="0">
                <a:solidFill>
                  <a:srgbClr val="FF0000"/>
                </a:solidFill>
              </a:rPr>
              <a:t>100</a:t>
            </a:r>
            <a:r>
              <a:rPr lang="ja-JP" altLang="en-US" sz="4400" u="sng" dirty="0">
                <a:solidFill>
                  <a:srgbClr val="FF0000"/>
                </a:solidFill>
              </a:rPr>
              <a:t>円貰える</a:t>
            </a:r>
            <a:r>
              <a:rPr lang="en-US" altLang="ja-JP" sz="4400" dirty="0"/>
              <a:t>』</a:t>
            </a:r>
            <a:r>
              <a:rPr lang="ja-JP" altLang="en-US" sz="4400" dirty="0"/>
              <a:t>賭け</a:t>
            </a:r>
            <a:r>
              <a:rPr lang="en-US" altLang="ja-JP" sz="4400" dirty="0"/>
              <a:t>(=</a:t>
            </a:r>
            <a:r>
              <a:rPr lang="ja-JP" altLang="en-US" sz="4400" dirty="0"/>
              <a:t>確率変数</a:t>
            </a:r>
            <a:r>
              <a:rPr lang="en-US" altLang="ja-JP" sz="4400" dirty="0"/>
              <a:t>)</a:t>
            </a:r>
            <a:r>
              <a:rPr lang="ja-JP" altLang="en-US" sz="4400" u="sng" dirty="0">
                <a:latin typeface="Cambria Math" panose="02040503050406030204" pitchFamily="18" charset="0"/>
              </a:rPr>
              <a:t>𝑋</a:t>
            </a:r>
            <a:endParaRPr lang="en-US" altLang="ja-JP" sz="4400" u="sng" dirty="0"/>
          </a:p>
          <a:p>
            <a:r>
              <a:rPr kumimoji="1" lang="en-US" altLang="ja-JP" sz="4400" dirty="0"/>
              <a:t>『</a:t>
            </a:r>
            <a:r>
              <a:rPr kumimoji="1" lang="ja-JP" altLang="en-US" sz="4400" dirty="0"/>
              <a:t>表が出れば</a:t>
            </a:r>
            <a:r>
              <a:rPr kumimoji="1" lang="en-US" altLang="ja-JP" sz="4400" u="sng" dirty="0">
                <a:solidFill>
                  <a:srgbClr val="FF0000"/>
                </a:solidFill>
              </a:rPr>
              <a:t>400</a:t>
            </a:r>
            <a:r>
              <a:rPr kumimoji="1" lang="ja-JP" altLang="en-US" sz="4400" u="sng" dirty="0">
                <a:solidFill>
                  <a:srgbClr val="FF0000"/>
                </a:solidFill>
              </a:rPr>
              <a:t>円貰え</a:t>
            </a:r>
            <a:r>
              <a:rPr kumimoji="1" lang="ja-JP" altLang="en-US" sz="4400" dirty="0"/>
              <a:t>、裏が出れば</a:t>
            </a:r>
            <a:r>
              <a:rPr kumimoji="1" lang="en-US" altLang="ja-JP" sz="4400" u="sng" dirty="0">
                <a:solidFill>
                  <a:schemeClr val="accent5"/>
                </a:solidFill>
              </a:rPr>
              <a:t>200</a:t>
            </a:r>
            <a:r>
              <a:rPr kumimoji="1" lang="ja-JP" altLang="en-US" sz="4400" u="sng" dirty="0">
                <a:solidFill>
                  <a:schemeClr val="accent5"/>
                </a:solidFill>
              </a:rPr>
              <a:t>円払う</a:t>
            </a:r>
            <a:r>
              <a:rPr kumimoji="1" lang="en-US" altLang="ja-JP" sz="4400" dirty="0"/>
              <a:t>』</a:t>
            </a:r>
            <a:r>
              <a:rPr kumimoji="1" lang="ja-JP" altLang="en-US" sz="4400" dirty="0"/>
              <a:t>賭け</a:t>
            </a:r>
            <a:r>
              <a:rPr kumimoji="1" lang="en-US" altLang="ja-JP" sz="4400" dirty="0"/>
              <a:t>(=</a:t>
            </a:r>
            <a:r>
              <a:rPr kumimoji="1" lang="ja-JP" altLang="en-US" sz="4400" dirty="0"/>
              <a:t>確率変数</a:t>
            </a:r>
            <a:r>
              <a:rPr kumimoji="1" lang="en-US" altLang="ja-JP" sz="4400" dirty="0"/>
              <a:t>)</a:t>
            </a:r>
            <a:r>
              <a:rPr kumimoji="1" lang="ja-JP" altLang="en-US" sz="4400" u="sng" dirty="0">
                <a:latin typeface="Cambria Math" panose="02040503050406030204" pitchFamily="18" charset="0"/>
              </a:rPr>
              <a:t>𝑌</a:t>
            </a:r>
            <a:endParaRPr kumimoji="1" lang="en-US" altLang="ja-JP" sz="4400" u="sng" dirty="0"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4400" u="sng" dirty="0"/>
              <a:t>どちらに乗りたい</a:t>
            </a:r>
            <a:r>
              <a:rPr lang="ja-JP" altLang="en-US" sz="4400" dirty="0"/>
              <a:t>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(2/2)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600" dirty="0"/>
                  <a:t>このとき、それぞれの期待値は</a:t>
                </a:r>
                <a:endParaRPr kumimoji="1" lang="en-US" altLang="ja-JP" sz="3600" b="0" i="1" u="sng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+100×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600" dirty="0">
                  <a:solidFill>
                    <a:srgbClr val="FFC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</m:t>
                    </m:r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−200</m:t>
                        </m:r>
                      </m:e>
                    </m:d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ja-JP" sz="3600" dirty="0"/>
                  <a:t> </a:t>
                </a:r>
                <a:r>
                  <a:rPr lang="ja-JP" altLang="en-US" sz="3600" dirty="0"/>
                  <a:t>となる。</a:t>
                </a:r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sz="3200" dirty="0"/>
                  <a:t>しかし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常に</a:t>
                </a:r>
                <a:r>
                  <a:rPr lang="en-US" altLang="ja-JP" sz="32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100</a:t>
                </a:r>
                <a:r>
                  <a:rPr lang="ja-JP" altLang="en-US" sz="3200" dirty="0" err="1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の出す値は</a:t>
                </a:r>
                <a:r>
                  <a:rPr lang="en-US" altLang="ja-JP" sz="3200" u="sng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400</a:t>
                </a:r>
                <a:r>
                  <a:rPr lang="ja-JP" altLang="en-US" sz="3200" u="sng" dirty="0">
                    <a:latin typeface="Cambria Math" panose="02040503050406030204" pitchFamily="18" charset="0"/>
                  </a:rPr>
                  <a:t>または</a:t>
                </a:r>
                <a:r>
                  <a:rPr lang="en-US" altLang="ja-JP" sz="3200" u="sng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-200</a:t>
                </a:r>
                <a:endParaRPr lang="en-US" altLang="ja-JP" sz="3600" dirty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3600" dirty="0"/>
                  <a:t>期待値だけではわからないことも</a:t>
                </a:r>
                <a:r>
                  <a:rPr lang="en-US" altLang="ja-JP" sz="3600" dirty="0"/>
                  <a:t>…</a:t>
                </a:r>
                <a:r>
                  <a:rPr lang="ja-JP" altLang="en-US" sz="3600" u="sng" dirty="0"/>
                  <a:t>何が違う？</a:t>
                </a:r>
                <a:endParaRPr lang="en-US" altLang="ja-JP" sz="3600" u="sng" dirty="0"/>
              </a:p>
              <a:p>
                <a:pPr marL="0" indent="0" algn="r">
                  <a:buNone/>
                </a:pPr>
                <a:r>
                  <a:rPr lang="en-US" altLang="ja-JP" sz="3600" u="sng" dirty="0">
                    <a:solidFill>
                      <a:srgbClr val="FF0000"/>
                    </a:solidFill>
                  </a:rPr>
                  <a:t>…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36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832752"/>
              </a:xfrm>
              <a:blipFill rotWithShape="0">
                <a:blip r:embed="rId2"/>
                <a:stretch>
                  <a:fillRect l="-1738" t="-3405" r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704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(1/6)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latin typeface="+mn-ea"/>
                  </a:rPr>
                  <a:t>…</a:t>
                </a:r>
                <a:r>
                  <a:rPr lang="ja-JP" altLang="en-US" sz="4000" u="sng" dirty="0">
                    <a:latin typeface="+mn-ea"/>
                  </a:rPr>
                  <a:t>結果が違う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444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(2/6)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dirty="0" err="1"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sz="4000" dirty="0">
                    <a:latin typeface="+mn-ea"/>
                  </a:rPr>
                  <a:t>…</a:t>
                </a:r>
                <a:r>
                  <a:rPr lang="ja-JP" altLang="en-US" sz="4000" u="sng" dirty="0">
                    <a:latin typeface="+mn-ea"/>
                  </a:rPr>
                  <a:t>結果が違う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r>
                  <a:rPr lang="ja-JP" altLang="en-US" sz="4000" dirty="0">
                    <a:latin typeface="+mn-ea"/>
                  </a:rPr>
                  <a:t>この式が、</a:t>
                </a:r>
                <a:endParaRPr lang="en-US" altLang="ja-JP" sz="4000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4000" u="sng" dirty="0">
                    <a:solidFill>
                      <a:srgbClr val="FF0000"/>
                    </a:solidFill>
                  </a:rPr>
                  <a:t>期待値と実際のイベントの結果との離れ具合</a:t>
                </a:r>
                <a:endParaRPr lang="en-US" altLang="ja-JP" sz="4000" u="sng" dirty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ja-JP" altLang="en-US" sz="4000" dirty="0">
                    <a:latin typeface="+mn-ea"/>
                  </a:rPr>
                  <a:t>を表す！</a:t>
                </a:r>
                <a:endParaRPr lang="en-US" altLang="ja-JP" sz="4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999" t="-2668" r="-1999" b="-36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467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5196114" y="3367313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037943" y="3497943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u="sng" dirty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と実際のイベントの結果との離れ具合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(3/6)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>
                    <a:solidFill>
                      <a:prstClr val="black"/>
                    </a:solidFill>
                  </a:rPr>
                  <a:t>と実際に出た値との差異</a:t>
                </a: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57" y="5149508"/>
                <a:ext cx="5544457" cy="725715"/>
              </a:xfrm>
              <a:prstGeom prst="wedgeRoundRectCallout">
                <a:avLst>
                  <a:gd name="adj1" fmla="val -31179"/>
                  <a:gd name="adj2" fmla="val -128611"/>
                  <a:gd name="adj3" fmla="val 16667"/>
                </a:avLst>
              </a:prstGeom>
              <a:blipFill rotWithShape="0">
                <a:blip r:embed="rId3"/>
                <a:stretch>
                  <a:fillRect l="-659" r="-65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吹き出し 9"/>
          <p:cNvSpPr/>
          <p:nvPr/>
        </p:nvSpPr>
        <p:spPr>
          <a:xfrm>
            <a:off x="566057" y="5283199"/>
            <a:ext cx="5791199" cy="1291771"/>
          </a:xfrm>
          <a:prstGeom prst="wedgeRoundRectCallout">
            <a:avLst>
              <a:gd name="adj1" fmla="val 38008"/>
              <a:gd name="adj2" fmla="val -89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>
                <a:solidFill>
                  <a:prstClr val="black"/>
                </a:solidFill>
              </a:rPr>
              <a:t>の平均</a:t>
            </a:r>
            <a:r>
              <a:rPr lang="en-US" altLang="ja-JP" sz="3200" u="sng" dirty="0">
                <a:solidFill>
                  <a:prstClr val="black"/>
                </a:solidFill>
              </a:rPr>
              <a:t>‼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(4/6)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ここで、</a:t>
                </a:r>
                <a:r>
                  <a:rPr lang="ja-JP" altLang="en-US" dirty="0"/>
                  <a:t>再び</a:t>
                </a:r>
                <a:r>
                  <a:rPr kumimoji="1" lang="ja-JP" altLang="en-US" dirty="0"/>
                  <a:t>先の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 の分散を求めてみると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sz="4000" u="sng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90000</a:t>
                </a:r>
                <a:endParaRPr lang="en-US" altLang="ja-JP" sz="4000" b="0" u="sng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b="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401088" y="3643085"/>
            <a:ext cx="9858829" cy="20549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結果が期待値にどのぐらい沿うかが分かる！</a:t>
            </a: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216721" y="4095481"/>
            <a:ext cx="1107583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739425" y="4095482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715295" y="5361087"/>
            <a:ext cx="6761409" cy="1184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dirty="0"/>
                  <a:t>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0318"/>
              </a:xfrm>
              <a:blipFill rotWithShape="0">
                <a:blip r:embed="rId2"/>
                <a:stretch>
                  <a:fillRect l="-928" t="-2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(5/6)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>
                <a:solidFill>
                  <a:prstClr val="black"/>
                </a:solidFill>
              </a:rPr>
              <a:t>(6/6)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4159</Words>
  <Application>Microsoft Office PowerPoint</Application>
  <PresentationFormat>ワイド画面</PresentationFormat>
  <Paragraphs>853</Paragraphs>
  <Slides>79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25</vt:i4>
      </vt:variant>
      <vt:variant>
        <vt:lpstr>スライド タイトル</vt:lpstr>
      </vt:variant>
      <vt:variant>
        <vt:i4>79</vt:i4>
      </vt:variant>
    </vt:vector>
  </HeadingPairs>
  <TitlesOfParts>
    <vt:vector size="110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5_Office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『期待値』とは？(1/12)</vt:lpstr>
      <vt:lpstr>『期待値』とは？(2/12)</vt:lpstr>
      <vt:lpstr>『期待値』とは？(3/12)</vt:lpstr>
      <vt:lpstr>『期待値』とは？(4/12)</vt:lpstr>
      <vt:lpstr>『期待値』とは？(5/12)</vt:lpstr>
      <vt:lpstr>『期待値』とは？(6/12)</vt:lpstr>
      <vt:lpstr>『期待値』とは？(7/12)</vt:lpstr>
      <vt:lpstr>『期待値』とは？(8/12)</vt:lpstr>
      <vt:lpstr>『期待値』とは？(9/12)</vt:lpstr>
      <vt:lpstr>『期待値』とは？(10/12)</vt:lpstr>
      <vt:lpstr>『期待値』とは？(11/12)</vt:lpstr>
      <vt:lpstr>『期待値』とは？(12/12)</vt:lpstr>
      <vt:lpstr>『確率変数』とは？(1/6)</vt:lpstr>
      <vt:lpstr>『確率変数』とは？(2/6)</vt:lpstr>
      <vt:lpstr>『確率変数』とは？(3/6)</vt:lpstr>
      <vt:lpstr>『確率変数』とは？(4/6)</vt:lpstr>
      <vt:lpstr>『確率変数』とは？(5/6)</vt:lpstr>
      <vt:lpstr>『確率変数』とは？(6/6)</vt:lpstr>
      <vt:lpstr>『確率質量関数』とは？(1/11)</vt:lpstr>
      <vt:lpstr>『確率質量関数』とは？(2/11)</vt:lpstr>
      <vt:lpstr>『確率質量関数』とは？(3/11)</vt:lpstr>
      <vt:lpstr>『確率質量関数』とは？(4/11)</vt:lpstr>
      <vt:lpstr>『確率質量関数』とは？(5/11)</vt:lpstr>
      <vt:lpstr>『確率質量関数』とは？(6/11)</vt:lpstr>
      <vt:lpstr>『確率質量関数』とは？(7/11)</vt:lpstr>
      <vt:lpstr>『確率質量関数』とは？(8/11)</vt:lpstr>
      <vt:lpstr>『確率質量関数』とは？(9/11) </vt:lpstr>
      <vt:lpstr>『確率質量関数』とは？(10/11) </vt:lpstr>
      <vt:lpstr>『確率質量関数』とは？(11/11)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確率変数の離散・連続(1/17)</vt:lpstr>
      <vt:lpstr>確率変数の離散・連続(2/17)</vt:lpstr>
      <vt:lpstr>確率変数の離散・連続(3/17)</vt:lpstr>
      <vt:lpstr>確率変数の離散・連続(4/17)</vt:lpstr>
      <vt:lpstr>確率変数の離散・連続(5/17)</vt:lpstr>
      <vt:lpstr>確率変数の離散・連続(6/17)</vt:lpstr>
      <vt:lpstr>確率変数の離散・連続(7/17)</vt:lpstr>
      <vt:lpstr>確率変数の離散・連続(8/17)</vt:lpstr>
      <vt:lpstr>確率変数の離散・連続(9/17)</vt:lpstr>
      <vt:lpstr>確率変数の離散・連続(10/17)</vt:lpstr>
      <vt:lpstr>確率変数の離散・連続(11/17)</vt:lpstr>
      <vt:lpstr>確率変数の離散・連続(12/17)</vt:lpstr>
      <vt:lpstr>確率変数の離散・連続(13/17)</vt:lpstr>
      <vt:lpstr>確率変数の離散・連続(14/17)</vt:lpstr>
      <vt:lpstr>確率変数の離散・連続(15/17)</vt:lpstr>
      <vt:lpstr>確率変数の離散・連続(16/17)</vt:lpstr>
      <vt:lpstr>確率変数の離散・連続(17/17)</vt:lpstr>
      <vt:lpstr>『累積分布関数』とは？(1/8)</vt:lpstr>
      <vt:lpstr>『累積分布関数』とは？(2/8)</vt:lpstr>
      <vt:lpstr>『累積分布関数』とは？(3/8)</vt:lpstr>
      <vt:lpstr>『累積分布関数』とは？(4/8)</vt:lpstr>
      <vt:lpstr>『累積分布関数』とは？(5/8)</vt:lpstr>
      <vt:lpstr>『累積分布関数』とは？(6/8)</vt:lpstr>
      <vt:lpstr>『累積分布関数』とは？(7/8)</vt:lpstr>
      <vt:lpstr>『累積分布関数』とは？(8/8)</vt:lpstr>
      <vt:lpstr>期待値だけでは…(1/2) </vt:lpstr>
      <vt:lpstr>期待値だけでは…(2/2) </vt:lpstr>
      <vt:lpstr>『分散』とは？(1/6) </vt:lpstr>
      <vt:lpstr>『分散』とは？(2/6) </vt:lpstr>
      <vt:lpstr>『分散』とは？(3/6) </vt:lpstr>
      <vt:lpstr>『分散』とは？(4/6) </vt:lpstr>
      <vt:lpstr>『分散』とは？(5/6) </vt:lpstr>
      <vt:lpstr>『分散』とは？(6/6)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251</cp:revision>
  <dcterms:created xsi:type="dcterms:W3CDTF">2018-06-07T07:12:54Z</dcterms:created>
  <dcterms:modified xsi:type="dcterms:W3CDTF">2018-07-02T23:00:59Z</dcterms:modified>
</cp:coreProperties>
</file>