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0" r:id="rId4"/>
    <p:sldId id="362" r:id="rId5"/>
    <p:sldId id="334" r:id="rId6"/>
    <p:sldId id="364" r:id="rId7"/>
    <p:sldId id="366" r:id="rId8"/>
    <p:sldId id="396" r:id="rId9"/>
    <p:sldId id="368" r:id="rId10"/>
    <p:sldId id="369" r:id="rId11"/>
    <p:sldId id="301" r:id="rId12"/>
    <p:sldId id="371" r:id="rId13"/>
    <p:sldId id="373" r:id="rId14"/>
    <p:sldId id="376" r:id="rId15"/>
    <p:sldId id="374" r:id="rId16"/>
    <p:sldId id="377" r:id="rId17"/>
    <p:sldId id="357" r:id="rId18"/>
    <p:sldId id="372" r:id="rId19"/>
    <p:sldId id="341" r:id="rId20"/>
    <p:sldId id="302" r:id="rId21"/>
    <p:sldId id="379" r:id="rId22"/>
    <p:sldId id="378" r:id="rId23"/>
    <p:sldId id="359" r:id="rId24"/>
    <p:sldId id="380" r:id="rId25"/>
    <p:sldId id="382" r:id="rId26"/>
    <p:sldId id="383" r:id="rId27"/>
    <p:sldId id="385" r:id="rId28"/>
    <p:sldId id="386" r:id="rId29"/>
    <p:sldId id="387" r:id="rId30"/>
    <p:sldId id="389" r:id="rId31"/>
    <p:sldId id="391" r:id="rId32"/>
    <p:sldId id="392" r:id="rId33"/>
    <p:sldId id="395" r:id="rId34"/>
    <p:sldId id="384" r:id="rId3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yo-K" initials="R" lastIdx="15" clrIdx="0">
    <p:extLst>
      <p:ext uri="{19B8F6BF-5375-455C-9EA6-DF929625EA0E}">
        <p15:presenceInfo xmlns:p15="http://schemas.microsoft.com/office/powerpoint/2012/main" userId="Ryo-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FCC66"/>
    <a:srgbClr val="FFFFCC"/>
    <a:srgbClr val="CCFF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22T10:55:56.327" idx="10">
    <p:pos x="10" y="10"/>
    <p:text>具体例いれまくって実装もしまくってガッチガチに仕上げる！！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05T07:49:31.024" idx="12">
    <p:pos x="6409" y="1855"/>
    <p:text>α=０ならジップ分布</p:text>
    <p:extLst>
      <p:ext uri="{C676402C-5697-4E1C-873F-D02D1690AC5C}">
        <p15:threadingInfo xmlns:p15="http://schemas.microsoft.com/office/powerpoint/2012/main" timeZoneBias="-540"/>
      </p:ext>
    </p:extLst>
  </p:cm>
  <p:cm authorId="1" dt="2018-06-05T07:50:44.200" idx="13">
    <p:pos x="6409" y="1991"/>
    <p:text>…ジップの法則(出現順位/出現回数=一定)に質量確率関数が従う</p:text>
    <p:extLst>
      <p:ext uri="{C676402C-5697-4E1C-873F-D02D1690AC5C}">
        <p15:threadingInfo xmlns:p15="http://schemas.microsoft.com/office/powerpoint/2012/main" timeZoneBias="-540">
          <p15:parentCm authorId="1" idx="12"/>
        </p15:threadingInfo>
      </p:ext>
    </p:extLst>
  </p:cm>
  <p:cm authorId="1" dt="2018-06-05T07:51:39.532" idx="14">
    <p:pos x="6409" y="2127"/>
    <p:text>メモ:ギャズビー(eを使わず50,110語)</p:text>
    <p:extLst>
      <p:ext uri="{C676402C-5697-4E1C-873F-D02D1690AC5C}">
        <p15:threadingInfo xmlns:p15="http://schemas.microsoft.com/office/powerpoint/2012/main" timeZoneBias="-540">
          <p15:parentCm authorId="1" idx="12"/>
        </p15:threadingInfo>
      </p:ext>
    </p:extLst>
  </p:cm>
  <p:cm authorId="1" dt="2018-06-05T07:51:47.756" idx="15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kumimoji="1" lang="ja-JP" altLang="en-US" smtClean="0"/>
              <a:t>2018/6/5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3528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kumimoji="1" lang="ja-JP" altLang="en-US" smtClean="0"/>
              <a:t>2018/6/5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1150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kumimoji="1" lang="ja-JP" altLang="en-US" smtClean="0"/>
              <a:t>2018/6/5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3278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kumimoji="1" lang="ja-JP" altLang="en-US" smtClean="0"/>
              <a:t>2018/6/5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2787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kumimoji="1" lang="ja-JP" altLang="en-US" smtClean="0"/>
              <a:t>2018/6/5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1827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kumimoji="1" lang="ja-JP" altLang="en-US" smtClean="0"/>
              <a:t>2018/6/5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9751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kumimoji="1" lang="ja-JP" altLang="en-US" smtClean="0"/>
              <a:t>2018/6/5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4412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kumimoji="1" lang="ja-JP" altLang="en-US" smtClean="0"/>
              <a:t>2018/6/5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2689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kumimoji="1" lang="ja-JP" altLang="en-US" smtClean="0"/>
              <a:t>2018/6/5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0208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kumimoji="1" lang="ja-JP" altLang="en-US" smtClean="0"/>
              <a:t>2018/6/5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2085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kumimoji="1" lang="ja-JP" altLang="en-US" smtClean="0"/>
              <a:t>2018/6/5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9659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kumimoji="1" lang="ja-JP" altLang="en-US" smtClean="0"/>
              <a:t>2018/6/5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0697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090864"/>
            <a:ext cx="9144000" cy="2387600"/>
          </a:xfrm>
        </p:spPr>
        <p:txBody>
          <a:bodyPr>
            <a:normAutofit/>
          </a:bodyPr>
          <a:lstStyle/>
          <a:p>
            <a:r>
              <a:rPr kumimoji="1" lang="en-US" altLang="ja-JP" sz="3100" dirty="0" smtClean="0"/>
              <a:t>Sheldon</a:t>
            </a:r>
            <a:r>
              <a:rPr lang="ja-JP" altLang="en-US" sz="3100" dirty="0"/>
              <a:t> </a:t>
            </a:r>
            <a:r>
              <a:rPr lang="en-US" altLang="ja-JP" sz="3100" dirty="0" smtClean="0"/>
              <a:t>Ross</a:t>
            </a:r>
            <a:r>
              <a:rPr lang="ja-JP" altLang="en-US" sz="3100" dirty="0" smtClean="0"/>
              <a:t>氏著</a:t>
            </a:r>
            <a:r>
              <a:rPr kumimoji="1" lang="en-US" altLang="ja-JP" sz="3100" dirty="0" smtClean="0"/>
              <a:t/>
            </a:r>
            <a:br>
              <a:rPr kumimoji="1" lang="en-US" altLang="ja-JP" sz="3100" dirty="0" smtClean="0"/>
            </a:br>
            <a:r>
              <a:rPr kumimoji="1" lang="en-US" altLang="ja-JP" sz="3100" dirty="0" smtClean="0"/>
              <a:t>A FIRST COURSE INPROBABIRITY</a:t>
            </a:r>
            <a:r>
              <a:rPr lang="ja-JP" altLang="en-US" sz="3100" dirty="0"/>
              <a:t> </a:t>
            </a:r>
            <a:r>
              <a:rPr lang="en-US" altLang="ja-JP" sz="3100" dirty="0" smtClean="0"/>
              <a:t>(EIGHTY EDITION)</a:t>
            </a:r>
            <a:r>
              <a:rPr kumimoji="1" lang="ja-JP" altLang="en-US" sz="3100" dirty="0" smtClean="0"/>
              <a:t>より</a:t>
            </a:r>
            <a:r>
              <a:rPr kumimoji="1" lang="en-US" altLang="ja-JP" sz="3100" dirty="0" smtClean="0"/>
              <a:t/>
            </a:r>
            <a:br>
              <a:rPr kumimoji="1" lang="en-US" altLang="ja-JP" sz="3100" dirty="0" smtClean="0"/>
            </a:br>
            <a:r>
              <a:rPr kumimoji="1" lang="en-US" altLang="ja-JP" sz="3100" dirty="0" smtClean="0"/>
              <a:t/>
            </a:r>
            <a:br>
              <a:rPr kumimoji="1" lang="en-US" altLang="ja-JP" sz="3100" dirty="0" smtClean="0"/>
            </a:br>
            <a:r>
              <a:rPr kumimoji="1" lang="ja-JP" altLang="en-US" sz="3100" dirty="0" smtClean="0"/>
              <a:t>第</a:t>
            </a:r>
            <a:r>
              <a:rPr lang="ja-JP" altLang="en-US" sz="3100" dirty="0"/>
              <a:t>四</a:t>
            </a:r>
            <a:r>
              <a:rPr kumimoji="1" lang="ja-JP" altLang="en-US" sz="3100" dirty="0" smtClean="0"/>
              <a:t>章　</a:t>
            </a:r>
            <a:r>
              <a:rPr lang="ja-JP" altLang="en-US" u="sng" dirty="0" smtClean="0"/>
              <a:t>確率変数</a:t>
            </a:r>
            <a:r>
              <a:rPr lang="en-US" altLang="ja-JP" sz="2800" dirty="0" smtClean="0"/>
              <a:t>(4.8</a:t>
            </a:r>
            <a:r>
              <a:rPr lang="ja-JP" altLang="en-US" sz="2800" dirty="0" smtClean="0"/>
              <a:t>以降</a:t>
            </a:r>
            <a:r>
              <a:rPr lang="en-US" altLang="ja-JP" sz="2800" dirty="0" smtClean="0"/>
              <a:t>)</a:t>
            </a:r>
            <a:endParaRPr kumimoji="1" lang="ja-JP" altLang="en-US" sz="28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4540501"/>
            <a:ext cx="9144000" cy="1655762"/>
          </a:xfrm>
        </p:spPr>
        <p:txBody>
          <a:bodyPr/>
          <a:lstStyle/>
          <a:p>
            <a:r>
              <a:rPr kumimoji="1" lang="ja-JP" altLang="en-US" dirty="0" smtClean="0"/>
              <a:t>立命館大学数理科学科４回生</a:t>
            </a:r>
            <a:endParaRPr kumimoji="1" lang="en-US" altLang="ja-JP" dirty="0" smtClean="0"/>
          </a:p>
          <a:p>
            <a:r>
              <a:rPr lang="ja-JP" altLang="en-US" dirty="0" smtClean="0"/>
              <a:t>２１１０１５００１０</a:t>
            </a:r>
            <a:r>
              <a:rPr lang="en-US" altLang="ja-JP" dirty="0" smtClean="0"/>
              <a:t>-</a:t>
            </a:r>
            <a:r>
              <a:rPr lang="ja-JP" altLang="en-US" dirty="0" smtClean="0"/>
              <a:t>９　岩﨑　和樹　</a:t>
            </a:r>
            <a:endParaRPr lang="en-US" altLang="ja-JP" dirty="0" smtClean="0"/>
          </a:p>
          <a:p>
            <a:r>
              <a:rPr kumimoji="1" lang="ja-JP" altLang="en-US" dirty="0" smtClean="0"/>
              <a:t>２１１０１５００２１</a:t>
            </a:r>
            <a:r>
              <a:rPr kumimoji="1" lang="en-US" altLang="ja-JP" dirty="0" smtClean="0"/>
              <a:t>-</a:t>
            </a:r>
            <a:r>
              <a:rPr kumimoji="1" lang="ja-JP" altLang="en-US" dirty="0" smtClean="0"/>
              <a:t>４　片山　諒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621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838200" y="2920180"/>
            <a:ext cx="5400368" cy="218276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19874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ja-JP" altLang="en-US" sz="3600" u="sng" dirty="0" smtClean="0">
                    <a:solidFill>
                      <a:prstClr val="black"/>
                    </a:solidFill>
                    <a:latin typeface="ＭＳ Ｐゴシック" panose="020B0600070205080204" pitchFamily="50" charset="-128"/>
                  </a:rPr>
                  <a:t>幾何確率変数</a:t>
                </a:r>
                <a:r>
                  <a:rPr lang="ja-JP" altLang="en-US" sz="3600" u="sng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𝑋</a:t>
                </a:r>
                <a:r>
                  <a:rPr lang="ja-JP" altLang="en-US" sz="3600" u="sng" dirty="0" smtClean="0">
                    <a:solidFill>
                      <a:prstClr val="black"/>
                    </a:solidFill>
                    <a:latin typeface="ＭＳ Ｐゴシック" panose="020B0600070205080204" pitchFamily="50" charset="-128"/>
                  </a:rPr>
                  <a:t>の期待値・分散</a:t>
                </a:r>
                <a:endParaRPr lang="en-US" altLang="ja-JP" sz="3600" u="sng" dirty="0" smtClean="0">
                  <a:solidFill>
                    <a:prstClr val="black"/>
                  </a:solidFill>
                  <a:latin typeface="ＭＳ Ｐゴシック" panose="020B0600070205080204" pitchFamily="50" charset="-128"/>
                </a:endParaRPr>
              </a:p>
              <a:p>
                <a:pPr marL="0" lvl="0" indent="0">
                  <a:buNone/>
                </a:pPr>
                <a:endParaRPr lang="en-US" altLang="ja-JP" sz="3600" dirty="0">
                  <a:solidFill>
                    <a:prstClr val="black"/>
                  </a:solidFill>
                  <a:latin typeface="ＭＳ Ｐゴシック" panose="020B0600070205080204" pitchFamily="50" charset="-128"/>
                </a:endParaRPr>
              </a:p>
              <a:p>
                <a:r>
                  <a:rPr kumimoji="1" lang="ja-JP" altLang="en-US" sz="4000" b="0" dirty="0" smtClean="0"/>
                  <a:t>期待値　</a:t>
                </a:r>
                <a14:m>
                  <m:oMath xmlns:m="http://schemas.openxmlformats.org/officeDocument/2006/math">
                    <m:r>
                      <a:rPr lang="en-US" altLang="ja-JP" sz="4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endParaRPr kumimoji="1" lang="en-US" altLang="ja-JP" sz="4000" b="0" dirty="0" smtClean="0"/>
              </a:p>
              <a:p>
                <a:r>
                  <a:rPr lang="ja-JP" altLang="en-US" sz="4000" dirty="0"/>
                  <a:t>分散</a:t>
                </a:r>
                <a:r>
                  <a:rPr lang="ja-JP" altLang="en-US" sz="4000" dirty="0" smtClean="0"/>
                  <a:t>　　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4000">
                        <a:latin typeface="Cambria Math" panose="02040503050406030204" pitchFamily="18" charset="0"/>
                      </a:rPr>
                      <m:t>V</m:t>
                    </m:r>
                    <m:r>
                      <m:rPr>
                        <m:sty m:val="p"/>
                      </m:rPr>
                      <a:rPr lang="en-US" altLang="ja-JP" sz="4000" b="0" i="0" smtClean="0">
                        <a:latin typeface="Cambria Math" panose="02040503050406030204" pitchFamily="18" charset="0"/>
                      </a:rPr>
                      <m:t>ar</m:t>
                    </m:r>
                    <m:d>
                      <m:dPr>
                        <m:ctrlP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sSup>
                          <m:sSupPr>
                            <m:ctrlPr>
                              <a:rPr kumimoji="1" lang="en-US" altLang="ja-JP" sz="4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4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kumimoji="1" lang="en-US" altLang="ja-JP" sz="4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kumimoji="1" lang="en-US" altLang="ja-JP" sz="4000" b="0" dirty="0" smtClean="0">
                  <a:ea typeface="Cambria Math" panose="02040503050406030204" pitchFamily="18" charset="0"/>
                </a:endParaRPr>
              </a:p>
              <a:p>
                <a:endParaRPr lang="en-US" altLang="ja-JP" sz="4000" dirty="0">
                  <a:ea typeface="Cambria Math" panose="02040503050406030204" pitchFamily="18" charset="0"/>
                </a:endParaRPr>
              </a:p>
              <a:p>
                <a:pPr marL="0" indent="0" algn="r">
                  <a:buNone/>
                </a:pPr>
                <a:r>
                  <a:rPr kumimoji="1" lang="en-US" altLang="ja-JP" b="0" dirty="0" smtClean="0">
                    <a:latin typeface="+mn-ea"/>
                  </a:rPr>
                  <a:t>(</a:t>
                </a:r>
                <a:r>
                  <a:rPr kumimoji="1" lang="ja-JP" altLang="en-US" b="0" dirty="0" smtClean="0">
                    <a:latin typeface="+mn-ea"/>
                  </a:rPr>
                  <a:t>いずれも証明略</a:t>
                </a:r>
                <a:r>
                  <a:rPr kumimoji="1" lang="en-US" altLang="ja-JP" b="0" dirty="0" smtClean="0">
                    <a:latin typeface="+mn-ea"/>
                  </a:rPr>
                  <a:t>)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19874"/>
              </a:xfrm>
              <a:blipFill rotWithShape="0">
                <a:blip r:embed="rId2"/>
                <a:stretch>
                  <a:fillRect l="-1855" t="-3413" r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/>
              <a:t>幾何</a:t>
            </a:r>
            <a:r>
              <a:rPr kumimoji="1" lang="ja-JP" altLang="en-US" u="sng" dirty="0" smtClean="0"/>
              <a:t>確率変数</a:t>
            </a:r>
            <a:r>
              <a:rPr lang="en-US" altLang="ja-JP" dirty="0" smtClean="0"/>
              <a:t>(8/8)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38158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u="sng" dirty="0" smtClean="0"/>
              <a:t>負の二項確率変数</a:t>
            </a:r>
            <a:r>
              <a:rPr kumimoji="1" lang="en-US" altLang="ja-JP" dirty="0" smtClean="0"/>
              <a:t>(1/8)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42601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ja-JP" altLang="en-US" sz="4000" u="sng" dirty="0"/>
                  <a:t>特徴</a:t>
                </a:r>
                <a:endParaRPr lang="en-US" altLang="ja-JP" sz="4000" u="sng" dirty="0"/>
              </a:p>
              <a:p>
                <a:r>
                  <a:rPr lang="ja-JP" altLang="en-US" sz="3600" dirty="0"/>
                  <a:t>発生するイベントは、</a:t>
                </a:r>
                <a:r>
                  <a:rPr lang="ja-JP" altLang="en-US" sz="3600" u="sng" dirty="0"/>
                  <a:t>成功か失敗かの</a:t>
                </a:r>
                <a:r>
                  <a:rPr lang="ja-JP" altLang="en-US" sz="3600" u="sng" dirty="0" smtClean="0"/>
                  <a:t>二択</a:t>
                </a:r>
                <a:endParaRPr lang="en-US" altLang="ja-JP" sz="3600" u="sng" dirty="0" smtClean="0"/>
              </a:p>
              <a:p>
                <a:pPr marL="0" indent="0" algn="ctr">
                  <a:buNone/>
                </a:pPr>
                <a:r>
                  <a:rPr lang="en-US" altLang="ja-JP" sz="3600" u="sng" dirty="0" smtClean="0"/>
                  <a:t>(</a:t>
                </a:r>
                <a:r>
                  <a:rPr lang="ja-JP" altLang="en-US" sz="3600" u="sng" dirty="0" smtClean="0"/>
                  <a:t>ベルヌーイ</a:t>
                </a:r>
                <a:r>
                  <a:rPr lang="en-US" altLang="ja-JP" sz="3600" u="sng" dirty="0" smtClean="0"/>
                  <a:t>)</a:t>
                </a:r>
                <a:r>
                  <a:rPr lang="ja-JP" altLang="en-US" sz="3600" u="sng" dirty="0" smtClean="0"/>
                  <a:t>の</a:t>
                </a:r>
                <a:r>
                  <a:rPr lang="ja-JP" altLang="en-US" sz="3600" b="1" u="sng" dirty="0" smtClean="0"/>
                  <a:t>繰り返し</a:t>
                </a:r>
                <a:endParaRPr lang="en-US" altLang="ja-JP" sz="3600" b="1" u="sng" dirty="0"/>
              </a:p>
              <a:p>
                <a:pPr marL="0" indent="0" algn="ctr">
                  <a:buNone/>
                </a:pPr>
                <a:r>
                  <a:rPr lang="en-US" altLang="ja-JP" sz="3600" dirty="0" smtClean="0"/>
                  <a:t>(</a:t>
                </a:r>
                <a:r>
                  <a:rPr lang="ja-JP" altLang="en-US" sz="3600" dirty="0"/>
                  <a:t>例</a:t>
                </a:r>
                <a:r>
                  <a:rPr lang="en-US" altLang="ja-JP" sz="3600" dirty="0"/>
                  <a:t>:</a:t>
                </a:r>
                <a:r>
                  <a:rPr lang="ja-JP" altLang="en-US" sz="3600" dirty="0"/>
                  <a:t>一枚の</a:t>
                </a:r>
                <a:r>
                  <a:rPr lang="ja-JP" altLang="en-US" sz="3600" dirty="0" smtClean="0"/>
                  <a:t>コインを</a:t>
                </a:r>
                <a:r>
                  <a:rPr lang="ja-JP" altLang="en-US" sz="3600" u="sng" dirty="0" smtClean="0"/>
                  <a:t>複数回</a:t>
                </a:r>
                <a:r>
                  <a:rPr lang="ja-JP" altLang="en-US" sz="3600" dirty="0" smtClean="0"/>
                  <a:t>投げた結果</a:t>
                </a:r>
                <a:r>
                  <a:rPr lang="en-US" altLang="ja-JP" sz="3600" dirty="0" smtClean="0"/>
                  <a:t>(</a:t>
                </a:r>
                <a:r>
                  <a:rPr lang="ja-JP" altLang="en-US" sz="3600" dirty="0" smtClean="0"/>
                  <a:t>表</a:t>
                </a:r>
                <a:r>
                  <a:rPr lang="en-US" altLang="ja-JP" sz="3600" dirty="0" smtClean="0"/>
                  <a:t>=</a:t>
                </a:r>
                <a:r>
                  <a:rPr lang="ja-JP" altLang="en-US" sz="3600" dirty="0" smtClean="0"/>
                  <a:t>成功</a:t>
                </a:r>
                <a:r>
                  <a:rPr lang="en-US" altLang="ja-JP" sz="3600" dirty="0" smtClean="0"/>
                  <a:t>))</a:t>
                </a:r>
                <a:endParaRPr lang="en-US" altLang="ja-JP" sz="3600" dirty="0"/>
              </a:p>
              <a:p>
                <a:r>
                  <a:rPr lang="ja-JP" altLang="en-US" sz="3600" dirty="0"/>
                  <a:t>確率変数は</a:t>
                </a:r>
                <a:r>
                  <a:rPr lang="ja-JP" altLang="en-US" sz="3600" dirty="0" smtClean="0"/>
                  <a:t>、</a:t>
                </a:r>
                <a:r>
                  <a:rPr lang="ja-JP" altLang="en-US" sz="3600" u="sng" dirty="0" smtClean="0"/>
                  <a:t>実験が計</a:t>
                </a:r>
                <a:r>
                  <a:rPr lang="ja-JP" altLang="en-US" sz="3600" u="sng" dirty="0" smtClean="0">
                    <a:latin typeface="Cambria Math" panose="02040503050406030204" pitchFamily="18" charset="0"/>
                  </a:rPr>
                  <a:t>𝑟回成功したときの</a:t>
                </a:r>
                <a:endParaRPr lang="en-US" altLang="ja-JP" sz="3600" u="sng" dirty="0" smtClean="0">
                  <a:latin typeface="Cambria Math" panose="02040503050406030204" pitchFamily="18" charset="0"/>
                </a:endParaRPr>
              </a:p>
              <a:p>
                <a:pPr marL="0" indent="0" algn="r">
                  <a:buNone/>
                </a:pPr>
                <a:r>
                  <a:rPr lang="ja-JP" altLang="en-US" sz="3600" u="sng" dirty="0" smtClean="0">
                    <a:latin typeface="Cambria Math" panose="02040503050406030204" pitchFamily="18" charset="0"/>
                  </a:rPr>
                  <a:t>それまでの実験回数</a:t>
                </a:r>
                <a:endParaRPr lang="en-US" altLang="ja-JP" sz="3600" u="sng" dirty="0"/>
              </a:p>
              <a:p>
                <a:pPr lvl="0"/>
                <a:r>
                  <a:rPr lang="ja-JP" altLang="en-US" sz="3600" dirty="0" smtClean="0">
                    <a:solidFill>
                      <a:prstClr val="black"/>
                    </a:solidFill>
                  </a:rPr>
                  <a:t>成功確率</a:t>
                </a:r>
                <a:r>
                  <a:rPr lang="ja-JP" altLang="en-US" sz="3600" dirty="0">
                    <a:solidFill>
                      <a:prstClr val="black"/>
                    </a:solidFill>
                  </a:rPr>
                  <a:t>は</a:t>
                </a:r>
                <a:r>
                  <a:rPr lang="ja-JP" altLang="en-US" sz="5400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𝑝</a:t>
                </a:r>
                <a:r>
                  <a:rPr lang="en-US" altLang="ja-JP" sz="3600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36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ja-JP" sz="3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ja-JP" sz="3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ja-JP" sz="3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altLang="ja-JP" sz="3600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)</a:t>
                </a:r>
                <a:endParaRPr lang="ja-JP" altLang="en-US" sz="3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42601"/>
              </a:xfrm>
              <a:blipFill rotWithShape="0">
                <a:blip r:embed="rId2"/>
                <a:stretch>
                  <a:fillRect l="-2087" t="-4370" r="-1739" b="-51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7797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625699" y="3090929"/>
            <a:ext cx="10940601" cy="354169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13514" y="1825624"/>
                <a:ext cx="10515600" cy="507745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sz="3600" u="sng" dirty="0" smtClean="0"/>
                  <a:t>例</a:t>
                </a:r>
                <a:r>
                  <a:rPr lang="en-US" altLang="ja-JP" sz="3600" u="sng" dirty="0" smtClean="0"/>
                  <a:t>:</a:t>
                </a:r>
                <a:r>
                  <a:rPr lang="ja-JP" altLang="en-US" sz="3600" dirty="0" smtClean="0"/>
                  <a:t>表が出る確率が</a:t>
                </a:r>
                <a:r>
                  <a:rPr lang="ja-JP" altLang="en-US" sz="3600" dirty="0" smtClean="0">
                    <a:latin typeface="Cambria Math" panose="02040503050406030204" pitchFamily="18" charset="0"/>
                  </a:rPr>
                  <a:t>𝑝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3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ja-JP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altLang="ja-JP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ja-JP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&lt;1</m:t>
                        </m:r>
                      </m:e>
                    </m:d>
                  </m:oMath>
                </a14:m>
                <a:r>
                  <a:rPr lang="ja-JP" altLang="en-US" sz="3600" dirty="0" smtClean="0"/>
                  <a:t>のコインを</a:t>
                </a:r>
                <a:endParaRPr lang="en-US" altLang="ja-JP" sz="3600" dirty="0" smtClean="0"/>
              </a:p>
              <a:p>
                <a:pPr marL="0" indent="0" algn="r">
                  <a:buNone/>
                </a:pPr>
                <a:r>
                  <a:rPr lang="ja-JP" altLang="en-US" sz="3600" dirty="0" smtClean="0"/>
                  <a:t>２回表が出る</a:t>
                </a:r>
                <a:r>
                  <a:rPr lang="en-US" altLang="ja-JP" sz="3600" dirty="0" smtClean="0"/>
                  <a:t>(=</a:t>
                </a:r>
                <a:r>
                  <a:rPr lang="ja-JP" altLang="en-US" sz="3600" dirty="0" smtClean="0"/>
                  <a:t>実験成功</a:t>
                </a:r>
                <a:r>
                  <a:rPr lang="en-US" altLang="ja-JP" sz="3600" dirty="0" smtClean="0"/>
                  <a:t>)</a:t>
                </a:r>
                <a:r>
                  <a:rPr lang="ja-JP" altLang="en-US" sz="3600" dirty="0" err="1" smtClean="0"/>
                  <a:t>まで</a:t>
                </a:r>
                <a:r>
                  <a:rPr lang="ja-JP" altLang="en-US" sz="3600" dirty="0" smtClean="0"/>
                  <a:t>投げる</a:t>
                </a:r>
                <a:endParaRPr kumimoji="1" lang="en-US" altLang="ja-JP" sz="4000" b="0" dirty="0" smtClean="0"/>
              </a:p>
              <a:p>
                <a14:m>
                  <m:oMath xmlns:m="http://schemas.openxmlformats.org/officeDocument/2006/math"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ja-JP" sz="4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(=</m:t>
                    </m:r>
                    <m:sSup>
                      <m:sSupPr>
                        <m:ctrlP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ja-JP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ja-JP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ja-JP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ja-JP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ja-JP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ja-JP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  <m:r>
                      <a:rPr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 sz="4000" b="0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kumimoji="1"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kumimoji="1"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ja-JP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kumimoji="1" lang="en-US" altLang="ja-JP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kumimoji="1" lang="en-US" altLang="ja-JP" sz="4000" b="0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kumimoji="1"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ja-JP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kumimoji="1" lang="en-US" altLang="ja-JP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ja-JP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kumimoji="1" lang="en-US" altLang="ja-JP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kumimoji="1" lang="en-US" altLang="ja-JP" sz="4000" b="0" dirty="0" smtClean="0">
                  <a:ea typeface="Cambria Math" panose="02040503050406030204" pitchFamily="18" charset="0"/>
                </a:endParaRPr>
              </a:p>
              <a:p>
                <a:pPr marL="0" indent="0" algn="r">
                  <a:buNone/>
                </a:pPr>
                <a:r>
                  <a:rPr lang="en-US" altLang="ja-JP" dirty="0" smtClean="0">
                    <a:ea typeface="Cambria Math" panose="02040503050406030204" pitchFamily="18" charset="0"/>
                  </a:rPr>
                  <a:t>…</a:t>
                </a:r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3514" y="1825624"/>
                <a:ext cx="10515600" cy="5077452"/>
              </a:xfrm>
              <a:blipFill rotWithShape="0">
                <a:blip r:embed="rId2"/>
                <a:stretch>
                  <a:fillRect l="-1739" t="-3481" r="-17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/>
              <a:t>負</a:t>
            </a:r>
            <a:r>
              <a:rPr lang="ja-JP" altLang="en-US" u="sng" dirty="0" smtClean="0"/>
              <a:t>の二項</a:t>
            </a:r>
            <a:r>
              <a:rPr kumimoji="1" lang="ja-JP" altLang="en-US" u="sng" dirty="0" smtClean="0"/>
              <a:t>確率変数</a:t>
            </a:r>
            <a:r>
              <a:rPr lang="en-US" altLang="ja-JP" dirty="0" smtClean="0"/>
              <a:t>(2/8)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左矢印吹き出し 9"/>
              <p:cNvSpPr/>
              <p:nvPr/>
            </p:nvSpPr>
            <p:spPr>
              <a:xfrm>
                <a:off x="7086600" y="4324519"/>
                <a:ext cx="4839237" cy="1809190"/>
              </a:xfrm>
              <a:prstGeom prst="leftArrowCallout">
                <a:avLst>
                  <a:gd name="adj1" fmla="val 16534"/>
                  <a:gd name="adj2" fmla="val 25000"/>
                  <a:gd name="adj3" fmla="val 22355"/>
                  <a:gd name="adj4" fmla="val 87428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 smtClean="0"/>
                  <a:t>Point:</a:t>
                </a:r>
                <a:r>
                  <a:rPr kumimoji="1" lang="ja-JP" altLang="en-US" sz="2400" dirty="0" smtClean="0"/>
                  <a:t>最後の１回は必ず成功</a:t>
                </a:r>
                <a:endParaRPr lang="en-US" altLang="ja-JP" sz="2400" dirty="0"/>
              </a:p>
              <a:p>
                <a:pPr algn="ctr"/>
                <a:r>
                  <a:rPr kumimoji="1" lang="ja-JP" altLang="en-US" sz="2400" dirty="0" smtClean="0"/>
                  <a:t>→</a:t>
                </a:r>
                <a:r>
                  <a:rPr lang="ja-JP" altLang="en-US" sz="2400" dirty="0"/>
                  <a:t>条件</a:t>
                </a:r>
                <a:r>
                  <a:rPr lang="ja-JP" altLang="en-US" sz="2400" dirty="0" smtClean="0"/>
                  <a:t>を満たす</a:t>
                </a:r>
                <a:r>
                  <a:rPr kumimoji="1" lang="ja-JP" altLang="en-US" sz="2400" dirty="0" smtClean="0"/>
                  <a:t>組み合わせは</a:t>
                </a:r>
                <a:endParaRPr kumimoji="1" lang="en-US" altLang="ja-JP" sz="2400" dirty="0" smtClean="0"/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d>
                              <m:dPr>
                                <m:ctrlP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ja-JP" altLang="en-US" sz="2400" i="1">
                                    <a:latin typeface="Cambria Math" panose="02040503050406030204" pitchFamily="18" charset="0"/>
                                  </a:rPr>
                                  <m:t>実験回数</m:t>
                                </m:r>
                              </m:e>
                            </m:d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d>
                              <m:dPr>
                                <m:ctrlPr>
                                  <a:rPr lang="en-US" altLang="ja-JP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ja-JP" altLang="en-US" sz="2400" i="1" smtClean="0">
                                    <a:latin typeface="Cambria Math" panose="02040503050406030204" pitchFamily="18" charset="0"/>
                                  </a:rPr>
                                  <m:t>成功回数</m:t>
                                </m:r>
                              </m:e>
                            </m:d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eqArr>
                      </m:e>
                    </m:d>
                  </m:oMath>
                </a14:m>
                <a:r>
                  <a:rPr kumimoji="1" lang="ja-JP" altLang="en-US" sz="2400" dirty="0" smtClean="0"/>
                  <a:t>通り！！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" name="左矢印吹き出し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4324519"/>
                <a:ext cx="4839237" cy="1809190"/>
              </a:xfrm>
              <a:prstGeom prst="leftArrowCallout">
                <a:avLst>
                  <a:gd name="adj1" fmla="val 16534"/>
                  <a:gd name="adj2" fmla="val 25000"/>
                  <a:gd name="adj3" fmla="val 22355"/>
                  <a:gd name="adj4" fmla="val 87428"/>
                </a:avLst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7458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1066384" y="2903896"/>
            <a:ext cx="10059231" cy="15454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sz="4000" dirty="0" smtClean="0"/>
                  <a:t>確率質量関数は</a:t>
                </a:r>
                <a:r>
                  <a:rPr kumimoji="1" lang="en-US" altLang="ja-JP" sz="4000" dirty="0" smtClean="0"/>
                  <a:t>…</a:t>
                </a:r>
              </a:p>
              <a:p>
                <a:pPr marL="0" indent="0">
                  <a:buNone/>
                </a:pPr>
                <a:endParaRPr lang="en-US" altLang="ja-JP" sz="4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5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5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ja-JP" sz="5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5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ja-JP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ja-JP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eqArr>
                        </m:e>
                      </m:d>
                      <m:sSup>
                        <m:sSupPr>
                          <m:ctrlPr>
                            <a:rPr lang="en-US" altLang="ja-JP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ja-JP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ja-JP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r>
                        <a:rPr lang="en-US" altLang="ja-JP" sz="5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ja-JP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ja-JP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altLang="ja-JP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en-US" altLang="ja-JP" sz="540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ja-JP" sz="4000" dirty="0" smtClean="0"/>
              </a:p>
              <a:p>
                <a:pPr marL="0" indent="0" algn="r">
                  <a:buNone/>
                </a:pPr>
                <a:r>
                  <a:rPr lang="ja-JP" altLang="en-US" sz="4000" dirty="0" smtClean="0"/>
                  <a:t>となる。</a:t>
                </a:r>
                <a:endParaRPr lang="en-US" altLang="ja-JP" sz="4000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087" t="-4762" r="-20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/>
              <a:t>負</a:t>
            </a:r>
            <a:r>
              <a:rPr lang="ja-JP" altLang="en-US" u="sng" dirty="0" smtClean="0"/>
              <a:t>の</a:t>
            </a:r>
            <a:r>
              <a:rPr lang="ja-JP" altLang="en-US" u="sng" dirty="0"/>
              <a:t>二項</a:t>
            </a:r>
            <a:r>
              <a:rPr lang="ja-JP" altLang="en-US" u="sng" dirty="0" smtClean="0"/>
              <a:t>確率変数</a:t>
            </a:r>
            <a:r>
              <a:rPr lang="en-US" altLang="ja-JP" dirty="0" smtClean="0"/>
              <a:t>(3/8)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8150716" y="4449360"/>
                <a:ext cx="34472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ja-JP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ja-JP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US" altLang="ja-JP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ja-JP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+2,…</m:t>
                          </m:r>
                        </m:e>
                      </m:d>
                    </m:oMath>
                  </m:oMathPara>
                </a14:m>
                <a:endParaRPr lang="ja-JP" alt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0716" y="4449360"/>
                <a:ext cx="3447246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6238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838200" y="2846231"/>
            <a:ext cx="10559603" cy="23439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690092" y="1825624"/>
                <a:ext cx="10855817" cy="50323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sz="3600" u="sng" dirty="0" smtClean="0"/>
                  <a:t>で</a:t>
                </a:r>
                <a:r>
                  <a:rPr kumimoji="1" lang="ja-JP" altLang="en-US" sz="3600" u="sng" dirty="0" smtClean="0"/>
                  <a:t>は</a:t>
                </a:r>
                <a:r>
                  <a:rPr lang="ja-JP" altLang="en-US" sz="3600" u="sng" dirty="0" smtClean="0"/>
                  <a:t>、実験</a:t>
                </a:r>
                <a:r>
                  <a:rPr lang="en-US" altLang="ja-JP" sz="3600" u="sng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𝑛</a:t>
                </a:r>
                <a:r>
                  <a:rPr lang="ja-JP" altLang="en-US" sz="3600" u="sng" dirty="0" smtClean="0">
                    <a:latin typeface="+mn-ea"/>
                  </a:rPr>
                  <a:t>回目までに実験が</a:t>
                </a:r>
                <a:r>
                  <a:rPr lang="ja-JP" altLang="en-US" sz="3600" u="sng" dirty="0" smtClean="0">
                    <a:latin typeface="Cambria Math" panose="02040503050406030204" pitchFamily="18" charset="0"/>
                  </a:rPr>
                  <a:t>𝑟回</a:t>
                </a:r>
                <a:r>
                  <a:rPr lang="ja-JP" altLang="en-US" sz="3600" u="sng" dirty="0" smtClean="0">
                    <a:latin typeface="+mn-ea"/>
                  </a:rPr>
                  <a:t>成功する確率は</a:t>
                </a:r>
                <a:r>
                  <a:rPr lang="en-US" altLang="ja-JP" sz="3600" u="sng" dirty="0" smtClean="0">
                    <a:latin typeface="+mn-ea"/>
                  </a:rPr>
                  <a:t>…</a:t>
                </a:r>
                <a:r>
                  <a:rPr lang="ja-JP" altLang="en-US" sz="3600" u="sng" dirty="0" smtClean="0">
                    <a:latin typeface="+mn-ea"/>
                  </a:rPr>
                  <a:t>？</a:t>
                </a:r>
                <a:endParaRPr kumimoji="1" lang="en-US" altLang="ja-JP" sz="3600" u="sng" dirty="0" smtClean="0">
                  <a:latin typeface="+mn-ea"/>
                </a:endParaRPr>
              </a:p>
              <a:p>
                <a:pPr marL="0" indent="0">
                  <a:buNone/>
                </a:pPr>
                <a:endParaRPr lang="en-US" altLang="ja-JP" sz="4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ja-JP" sz="5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5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5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sz="5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ja-JP" sz="5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ja-JP" sz="5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5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5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ja-JP" sz="5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ja-JP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n-US" altLang="ja-JP" sz="5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altLang="ja-JP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ja-JP" sz="5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ja-JP" sz="5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ja-JP" sz="5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ja-JP" sz="5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altLang="ja-JP" sz="5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eqArr>
                            </m:e>
                          </m:d>
                          <m:sSup>
                            <m:sSupPr>
                              <m:ctrlPr>
                                <a:rPr lang="en-US" altLang="ja-JP" sz="5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US" altLang="ja-JP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ja-JP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ja-JP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ja-JP" sz="54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ja-JP" sz="4000" dirty="0" smtClean="0"/>
              </a:p>
              <a:p>
                <a:pPr marL="0" indent="0" algn="r">
                  <a:buNone/>
                </a:pPr>
                <a:r>
                  <a:rPr lang="ja-JP" altLang="en-US" sz="4000" dirty="0" smtClean="0"/>
                  <a:t>で表せる！</a:t>
                </a:r>
                <a:endParaRPr lang="en-US" altLang="ja-JP" sz="4000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0092" y="1825624"/>
                <a:ext cx="10855817" cy="5032376"/>
              </a:xfrm>
              <a:blipFill rotWithShape="0">
                <a:blip r:embed="rId2"/>
                <a:stretch>
                  <a:fillRect l="-1684" t="-3269" r="-20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/>
              <a:t>負の二項</a:t>
            </a:r>
            <a:r>
              <a:rPr lang="ja-JP" altLang="en-US" u="sng" dirty="0" smtClean="0"/>
              <a:t>確率変数</a:t>
            </a:r>
            <a:r>
              <a:rPr lang="en-US" altLang="ja-JP" dirty="0" smtClean="0"/>
              <a:t>(4/8)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667553" y="5937160"/>
                <a:ext cx="5550796" cy="473299"/>
              </a:xfrm>
              <a:prstGeom prst="rect">
                <a:avLst/>
              </a:prstGeom>
              <a:solidFill>
                <a:srgbClr val="FFFFCC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dirty="0" smtClean="0">
                    <a:solidFill>
                      <a:prstClr val="black"/>
                    </a:solidFill>
                  </a:rPr>
                  <a:t>Point:</a:t>
                </a:r>
                <a14:m>
                  <m:oMath xmlns:m="http://schemas.openxmlformats.org/officeDocument/2006/math">
                    <m:r>
                      <a:rPr lang="en-US" altLang="ja-JP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ja-JP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ja-JP" altLang="en-US" sz="2400" dirty="0" smtClean="0">
                    <a:solidFill>
                      <a:prstClr val="black"/>
                    </a:solidFill>
                  </a:rPr>
                  <a:t>のとき、この確率は１になる</a:t>
                </a:r>
                <a:r>
                  <a:rPr lang="ja-JP" altLang="en-US" sz="2400" dirty="0">
                    <a:solidFill>
                      <a:prstClr val="black"/>
                    </a:solidFill>
                  </a:rPr>
                  <a:t>！</a:t>
                </a:r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553" y="5937160"/>
                <a:ext cx="5550796" cy="473299"/>
              </a:xfrm>
              <a:prstGeom prst="rect">
                <a:avLst/>
              </a:prstGeom>
              <a:blipFill rotWithShape="0">
                <a:blip r:embed="rId3"/>
                <a:stretch>
                  <a:fillRect l="-1535" t="-12500" r="-1316" b="-2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4212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652616" y="2846230"/>
            <a:ext cx="10886768" cy="240419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690092" y="1825624"/>
                <a:ext cx="10855817" cy="4034263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ja-JP" altLang="en-US" u="sng" dirty="0" smtClean="0"/>
                  <a:t>次に、</a:t>
                </a:r>
                <a:r>
                  <a:rPr lang="ja-JP" altLang="en-US" u="sng" dirty="0"/>
                  <a:t>コイン</a:t>
                </a:r>
                <a:r>
                  <a:rPr lang="ja-JP" altLang="en-US" u="sng" dirty="0" smtClean="0"/>
                  <a:t>が</a:t>
                </a:r>
                <a:r>
                  <a:rPr lang="en-US" altLang="ja-JP" u="sng" dirty="0" smtClean="0"/>
                  <a:t>3</a:t>
                </a:r>
                <a:r>
                  <a:rPr lang="ja-JP" altLang="en-US" u="sng" dirty="0" smtClean="0"/>
                  <a:t>回裏が出る</a:t>
                </a:r>
                <a:r>
                  <a:rPr lang="ja-JP" altLang="en-US" u="sng" dirty="0" smtClean="0">
                    <a:latin typeface="+mn-ea"/>
                  </a:rPr>
                  <a:t>までに２</a:t>
                </a:r>
                <a:r>
                  <a:rPr lang="ja-JP" altLang="en-US" u="sng" dirty="0" smtClean="0">
                    <a:latin typeface="Cambria Math" panose="02040503050406030204" pitchFamily="18" charset="0"/>
                  </a:rPr>
                  <a:t>回</a:t>
                </a:r>
                <a:r>
                  <a:rPr lang="ja-JP" altLang="en-US" u="sng" dirty="0">
                    <a:latin typeface="+mn-ea"/>
                  </a:rPr>
                  <a:t>表</a:t>
                </a:r>
                <a:r>
                  <a:rPr lang="ja-JP" altLang="en-US" u="sng" dirty="0" smtClean="0">
                    <a:latin typeface="+mn-ea"/>
                  </a:rPr>
                  <a:t>を出す確率を考える</a:t>
                </a:r>
                <a:endParaRPr kumimoji="1" lang="en-US" altLang="ja-JP" dirty="0">
                  <a:latin typeface="+mn-ea"/>
                </a:endParaRPr>
              </a:p>
              <a:p>
                <a:pPr marL="0" indent="0">
                  <a:buNone/>
                </a:pPr>
                <a:r>
                  <a:rPr lang="ja-JP" altLang="en-US" dirty="0" smtClean="0">
                    <a:latin typeface="+mn-ea"/>
                  </a:rPr>
                  <a:t>条件を満たすのは失敗が２回＝実験回数が４回までのとき</a:t>
                </a:r>
                <a:r>
                  <a:rPr lang="en-US" altLang="ja-JP" dirty="0" smtClean="0">
                    <a:latin typeface="+mn-ea"/>
                  </a:rPr>
                  <a:t>…</a:t>
                </a:r>
              </a:p>
              <a:p>
                <a:pPr marL="0" indent="0">
                  <a:buNone/>
                </a:pPr>
                <a:endParaRPr lang="en-US" altLang="ja-JP" dirty="0" smtClean="0">
                  <a:latin typeface="+mn-ea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sz="4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4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ja-JP" sz="4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4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4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ja-JP" sz="4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4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4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kumimoji="1" lang="en-US" altLang="ja-JP" sz="4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ja-JP" sz="4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kumimoji="1" lang="en-US" altLang="ja-JP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r>
                            <a:rPr kumimoji="1" lang="en-US" altLang="ja-JP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ja-JP" sz="4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4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ja-JP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kumimoji="1" lang="en-US" altLang="ja-JP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(2+3−1)</m:t>
                          </m:r>
                        </m:sup>
                        <m:e>
                          <m:r>
                            <a:rPr kumimoji="1" lang="en-US" altLang="ja-JP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ja-JP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en-US" altLang="ja-JP" sz="4800" dirty="0" smtClean="0">
                  <a:latin typeface="+mn-ea"/>
                </a:endParaRPr>
              </a:p>
              <a:p>
                <a:pPr marL="0" indent="0">
                  <a:buNone/>
                </a:pPr>
                <a:endParaRPr lang="en-US" altLang="ja-JP" sz="4000" i="1" dirty="0">
                  <a:latin typeface="Cambria Math" panose="02040503050406030204" pitchFamily="18" charset="0"/>
                </a:endParaRPr>
              </a:p>
              <a:p>
                <a:pPr marL="0" indent="0" algn="r">
                  <a:buNone/>
                </a:pPr>
                <a:endParaRPr lang="en-US" altLang="ja-JP" sz="4000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0092" y="1825624"/>
                <a:ext cx="10855817" cy="4034263"/>
              </a:xfrm>
              <a:blipFill rotWithShape="0">
                <a:blip r:embed="rId2"/>
                <a:stretch>
                  <a:fillRect l="-1011" t="-28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/>
              <a:t>負の二項</a:t>
            </a:r>
            <a:r>
              <a:rPr lang="ja-JP" altLang="en-US" u="sng" dirty="0" smtClean="0"/>
              <a:t>確率変数</a:t>
            </a:r>
            <a:r>
              <a:rPr lang="en-US" altLang="ja-JP" dirty="0" smtClean="0"/>
              <a:t>(5/8)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3116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838200" y="2846231"/>
            <a:ext cx="10559603" cy="24631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690092" y="1825624"/>
                <a:ext cx="10855817" cy="50323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sz="3600" u="sng" dirty="0" smtClean="0"/>
                  <a:t>実験が</a:t>
                </a:r>
                <a:r>
                  <a:rPr lang="ja-JP" altLang="en-US" sz="3600" u="sng" dirty="0" smtClean="0">
                    <a:latin typeface="Cambria Math" panose="02040503050406030204" pitchFamily="18" charset="0"/>
                  </a:rPr>
                  <a:t>𝑚</a:t>
                </a:r>
                <a:r>
                  <a:rPr lang="ja-JP" altLang="en-US" sz="3600" u="sng" dirty="0" smtClean="0">
                    <a:latin typeface="+mn-ea"/>
                  </a:rPr>
                  <a:t>回失敗するまでに</a:t>
                </a:r>
                <a:r>
                  <a:rPr lang="ja-JP" altLang="en-US" sz="3600" u="sng" dirty="0" smtClean="0">
                    <a:latin typeface="Cambria Math" panose="02040503050406030204" pitchFamily="18" charset="0"/>
                  </a:rPr>
                  <a:t>𝑟回</a:t>
                </a:r>
                <a:r>
                  <a:rPr lang="ja-JP" altLang="en-US" sz="3600" u="sng" dirty="0" smtClean="0">
                    <a:latin typeface="+mn-ea"/>
                  </a:rPr>
                  <a:t>成功する確率は</a:t>
                </a:r>
                <a:r>
                  <a:rPr lang="en-US" altLang="ja-JP" sz="3600" u="sng" dirty="0" smtClean="0">
                    <a:latin typeface="+mn-ea"/>
                  </a:rPr>
                  <a:t>…</a:t>
                </a:r>
                <a:r>
                  <a:rPr lang="ja-JP" altLang="en-US" sz="3600" u="sng" dirty="0" smtClean="0">
                    <a:latin typeface="+mn-ea"/>
                  </a:rPr>
                  <a:t>？</a:t>
                </a:r>
                <a:endParaRPr kumimoji="1" lang="en-US" altLang="ja-JP" sz="3600" u="sng" dirty="0" smtClean="0">
                  <a:latin typeface="+mn-ea"/>
                </a:endParaRPr>
              </a:p>
              <a:p>
                <a:pPr marL="0" indent="0">
                  <a:buNone/>
                </a:pPr>
                <a:endParaRPr lang="en-US" altLang="ja-JP" sz="4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ctrlPr>
                                <a:rPr lang="en-US" altLang="ja-JP" sz="5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ja-JP" sz="5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ja-JP" sz="5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ja-JP" sz="5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ja-JP" sz="5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altLang="ja-JP" sz="5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eqArr>
                            </m:e>
                          </m:d>
                          <m:sSup>
                            <m:sSupPr>
                              <m:ctrlPr>
                                <a:rPr lang="en-US" altLang="ja-JP" sz="5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5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ja-JP" sz="5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ja-JP" sz="5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5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US" altLang="ja-JP" sz="5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ja-JP" sz="5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ja-JP" sz="5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sz="5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5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ja-JP" sz="54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ja-JP" sz="4000" dirty="0" smtClean="0"/>
              </a:p>
              <a:p>
                <a:pPr marL="0" indent="0" algn="r">
                  <a:buNone/>
                </a:pPr>
                <a:r>
                  <a:rPr lang="ja-JP" altLang="en-US" sz="4000" dirty="0" smtClean="0"/>
                  <a:t>で表せる！</a:t>
                </a:r>
                <a:endParaRPr lang="en-US" altLang="ja-JP" sz="4000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0092" y="1825624"/>
                <a:ext cx="10855817" cy="5032376"/>
              </a:xfrm>
              <a:blipFill rotWithShape="0">
                <a:blip r:embed="rId2"/>
                <a:stretch>
                  <a:fillRect l="-1684" t="-3269" r="-20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/>
              <a:t>負の二項</a:t>
            </a:r>
            <a:r>
              <a:rPr lang="ja-JP" altLang="en-US" u="sng" dirty="0" smtClean="0"/>
              <a:t>確率変数</a:t>
            </a:r>
            <a:r>
              <a:rPr lang="en-US" altLang="ja-JP" dirty="0" smtClean="0"/>
              <a:t>(6/8)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35781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 smtClean="0"/>
              <a:t>負の二項</a:t>
            </a:r>
            <a:r>
              <a:rPr lang="ja-JP" altLang="en-US" u="sng" dirty="0"/>
              <a:t>確率変数</a:t>
            </a:r>
            <a:r>
              <a:rPr lang="en-US" altLang="ja-JP" dirty="0" smtClean="0"/>
              <a:t>(7/8)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38367" y="1388825"/>
            <a:ext cx="63081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例</a:t>
            </a:r>
            <a:r>
              <a:rPr lang="en-US" altLang="ja-JP" dirty="0" smtClean="0">
                <a:solidFill>
                  <a:prstClr val="black"/>
                </a:solidFill>
              </a:rPr>
              <a:t>)</a:t>
            </a:r>
            <a:r>
              <a:rPr lang="ja-JP" altLang="en-US" dirty="0" smtClean="0">
                <a:solidFill>
                  <a:prstClr val="black"/>
                </a:solidFill>
              </a:rPr>
              <a:t>成功率</a:t>
            </a:r>
            <a:r>
              <a:rPr lang="en-US" altLang="ja-JP" dirty="0" smtClean="0">
                <a:solidFill>
                  <a:prstClr val="black"/>
                </a:solidFill>
              </a:rPr>
              <a:t>0.3</a:t>
            </a:r>
            <a:r>
              <a:rPr lang="ja-JP" altLang="en-US" dirty="0" err="1" smtClean="0">
                <a:solidFill>
                  <a:prstClr val="black"/>
                </a:solidFill>
              </a:rPr>
              <a:t>、</a:t>
            </a:r>
            <a:r>
              <a:rPr lang="ja-JP" altLang="en-US" dirty="0">
                <a:solidFill>
                  <a:prstClr val="black"/>
                </a:solidFill>
              </a:rPr>
              <a:t>成功</a:t>
            </a:r>
            <a:r>
              <a:rPr lang="ja-JP" altLang="en-US" dirty="0" smtClean="0">
                <a:solidFill>
                  <a:prstClr val="black"/>
                </a:solidFill>
              </a:rPr>
              <a:t>回数</a:t>
            </a:r>
            <a:r>
              <a:rPr lang="en-US" altLang="ja-JP" dirty="0">
                <a:solidFill>
                  <a:prstClr val="black"/>
                </a:solidFill>
              </a:rPr>
              <a:t>5</a:t>
            </a:r>
            <a:r>
              <a:rPr lang="ja-JP" altLang="en-US" dirty="0" smtClean="0">
                <a:solidFill>
                  <a:prstClr val="black"/>
                </a:solidFill>
              </a:rPr>
              <a:t>回の負の二項確率変数のヒストグラム</a:t>
            </a:r>
            <a:endParaRPr lang="ja-JP" altLang="en-US" dirty="0">
              <a:solidFill>
                <a:prstClr val="black"/>
              </a:solidFill>
            </a:endParaRPr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3" cy="4351338"/>
          </a:xfrm>
        </p:spPr>
      </p:pic>
    </p:spTree>
    <p:extLst>
      <p:ext uri="{BB962C8B-B14F-4D97-AF65-F5344CB8AC3E}">
        <p14:creationId xmlns:p14="http://schemas.microsoft.com/office/powerpoint/2010/main" val="2389017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838200" y="2802194"/>
            <a:ext cx="5872316" cy="22712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19874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ja-JP" altLang="en-US" sz="3600" u="sng" dirty="0">
                    <a:solidFill>
                      <a:prstClr val="black"/>
                    </a:solidFill>
                    <a:latin typeface="ＭＳ Ｐゴシック" panose="020B0600070205080204" pitchFamily="50" charset="-128"/>
                  </a:rPr>
                  <a:t>負</a:t>
                </a:r>
                <a:r>
                  <a:rPr lang="ja-JP" altLang="en-US" sz="3600" u="sng" dirty="0" smtClean="0">
                    <a:solidFill>
                      <a:prstClr val="black"/>
                    </a:solidFill>
                    <a:latin typeface="ＭＳ Ｐゴシック" panose="020B0600070205080204" pitchFamily="50" charset="-128"/>
                  </a:rPr>
                  <a:t>の</a:t>
                </a:r>
                <a:r>
                  <a:rPr lang="ja-JP" altLang="en-US" sz="3600" u="sng" dirty="0">
                    <a:solidFill>
                      <a:prstClr val="black"/>
                    </a:solidFill>
                    <a:latin typeface="ＭＳ Ｐゴシック" panose="020B0600070205080204" pitchFamily="50" charset="-128"/>
                  </a:rPr>
                  <a:t>二項</a:t>
                </a:r>
                <a:r>
                  <a:rPr lang="ja-JP" altLang="en-US" sz="3600" u="sng" dirty="0" smtClean="0">
                    <a:solidFill>
                      <a:prstClr val="black"/>
                    </a:solidFill>
                    <a:latin typeface="ＭＳ Ｐゴシック" panose="020B0600070205080204" pitchFamily="50" charset="-128"/>
                  </a:rPr>
                  <a:t>確率変数</a:t>
                </a:r>
                <a:r>
                  <a:rPr lang="ja-JP" altLang="en-US" sz="3600" u="sng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𝑋</a:t>
                </a:r>
                <a:r>
                  <a:rPr lang="ja-JP" altLang="en-US" sz="3600" u="sng" dirty="0" smtClean="0">
                    <a:solidFill>
                      <a:prstClr val="black"/>
                    </a:solidFill>
                    <a:latin typeface="ＭＳ Ｐゴシック" panose="020B0600070205080204" pitchFamily="50" charset="-128"/>
                  </a:rPr>
                  <a:t>の期待値・分散</a:t>
                </a:r>
                <a:endParaRPr lang="en-US" altLang="ja-JP" sz="3600" u="sng" dirty="0" smtClean="0">
                  <a:solidFill>
                    <a:prstClr val="black"/>
                  </a:solidFill>
                  <a:latin typeface="ＭＳ Ｐゴシック" panose="020B0600070205080204" pitchFamily="50" charset="-128"/>
                </a:endParaRPr>
              </a:p>
              <a:p>
                <a:pPr marL="0" lvl="0" indent="0">
                  <a:buNone/>
                </a:pPr>
                <a:endParaRPr lang="en-US" altLang="ja-JP" sz="3600" dirty="0">
                  <a:solidFill>
                    <a:prstClr val="black"/>
                  </a:solidFill>
                  <a:latin typeface="ＭＳ Ｐゴシック" panose="020B0600070205080204" pitchFamily="50" charset="-128"/>
                </a:endParaRPr>
              </a:p>
              <a:p>
                <a:r>
                  <a:rPr kumimoji="1" lang="ja-JP" altLang="en-US" sz="4000" b="0" dirty="0" smtClean="0"/>
                  <a:t>期待値　</a:t>
                </a:r>
                <a14:m>
                  <m:oMath xmlns:m="http://schemas.openxmlformats.org/officeDocument/2006/math">
                    <m:r>
                      <a:rPr lang="en-US" altLang="ja-JP" sz="4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endParaRPr kumimoji="1" lang="en-US" altLang="ja-JP" sz="4000" b="0" dirty="0" smtClean="0"/>
              </a:p>
              <a:p>
                <a:r>
                  <a:rPr lang="ja-JP" altLang="en-US" sz="4000" dirty="0"/>
                  <a:t>分散</a:t>
                </a:r>
                <a:r>
                  <a:rPr lang="ja-JP" altLang="en-US" sz="4000" dirty="0" smtClean="0"/>
                  <a:t>　　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4000">
                        <a:latin typeface="Cambria Math" panose="02040503050406030204" pitchFamily="18" charset="0"/>
                      </a:rPr>
                      <m:t>V</m:t>
                    </m:r>
                    <m:r>
                      <m:rPr>
                        <m:sty m:val="p"/>
                      </m:rPr>
                      <a:rPr lang="en-US" altLang="ja-JP" sz="4000" b="0" i="0" smtClean="0">
                        <a:latin typeface="Cambria Math" panose="02040503050406030204" pitchFamily="18" charset="0"/>
                      </a:rPr>
                      <m:t>ar</m:t>
                    </m:r>
                    <m:d>
                      <m:dPr>
                        <m:ctrlP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kumimoji="1" lang="en-US" altLang="ja-JP" sz="4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4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kumimoji="1" lang="en-US" altLang="ja-JP" sz="4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kumimoji="1" lang="en-US" altLang="ja-JP" sz="4000" b="0" dirty="0" smtClean="0">
                  <a:ea typeface="Cambria Math" panose="02040503050406030204" pitchFamily="18" charset="0"/>
                </a:endParaRPr>
              </a:p>
              <a:p>
                <a:endParaRPr lang="en-US" altLang="ja-JP" sz="4000" dirty="0">
                  <a:ea typeface="Cambria Math" panose="02040503050406030204" pitchFamily="18" charset="0"/>
                </a:endParaRPr>
              </a:p>
              <a:p>
                <a:pPr marL="0" indent="0" algn="r">
                  <a:buNone/>
                </a:pPr>
                <a:r>
                  <a:rPr kumimoji="1" lang="en-US" altLang="ja-JP" b="0" dirty="0" smtClean="0">
                    <a:latin typeface="+mn-ea"/>
                  </a:rPr>
                  <a:t>(</a:t>
                </a:r>
                <a:r>
                  <a:rPr kumimoji="1" lang="ja-JP" altLang="en-US" b="0" dirty="0" smtClean="0">
                    <a:latin typeface="+mn-ea"/>
                  </a:rPr>
                  <a:t>いずれも証明略</a:t>
                </a:r>
                <a:r>
                  <a:rPr kumimoji="1" lang="en-US" altLang="ja-JP" b="0" dirty="0" smtClean="0">
                    <a:latin typeface="+mn-ea"/>
                  </a:rPr>
                  <a:t>)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19874"/>
              </a:xfrm>
              <a:blipFill rotWithShape="0">
                <a:blip r:embed="rId2"/>
                <a:stretch>
                  <a:fillRect l="-1855" t="-3413" r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/>
              <a:t>負</a:t>
            </a:r>
            <a:r>
              <a:rPr lang="ja-JP" altLang="en-US" u="sng" dirty="0" smtClean="0"/>
              <a:t>の</a:t>
            </a:r>
            <a:r>
              <a:rPr lang="ja-JP" altLang="en-US" u="sng" dirty="0"/>
              <a:t>二項</a:t>
            </a:r>
            <a:r>
              <a:rPr kumimoji="1" lang="ja-JP" altLang="en-US" u="sng" dirty="0" smtClean="0"/>
              <a:t>確率変数</a:t>
            </a:r>
            <a:r>
              <a:rPr lang="en-US" altLang="ja-JP" dirty="0" smtClean="0"/>
              <a:t>(8/8)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31171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2636994"/>
            <a:ext cx="10515600" cy="2102431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ja-JP" altLang="en-US" sz="4000" dirty="0" smtClean="0">
                <a:solidFill>
                  <a:prstClr val="black"/>
                </a:solidFill>
              </a:rPr>
              <a:t>例</a:t>
            </a:r>
            <a:r>
              <a:rPr lang="en-US" altLang="ja-JP" sz="4000" dirty="0" smtClean="0">
                <a:solidFill>
                  <a:prstClr val="black"/>
                </a:solidFill>
              </a:rPr>
              <a:t>)</a:t>
            </a:r>
            <a:r>
              <a:rPr lang="ja-JP" altLang="en-US" sz="4000" u="sng" dirty="0" smtClean="0">
                <a:solidFill>
                  <a:prstClr val="black"/>
                </a:solidFill>
              </a:rPr>
              <a:t>白い球が２個</a:t>
            </a:r>
            <a:r>
              <a:rPr lang="ja-JP" altLang="en-US" sz="4000" dirty="0">
                <a:solidFill>
                  <a:prstClr val="black"/>
                </a:solidFill>
              </a:rPr>
              <a:t>と</a:t>
            </a:r>
            <a:r>
              <a:rPr lang="ja-JP" altLang="en-US" sz="4000" u="sng" dirty="0" smtClean="0">
                <a:solidFill>
                  <a:prstClr val="black"/>
                </a:solidFill>
              </a:rPr>
              <a:t>黒い球が４個</a:t>
            </a:r>
            <a:r>
              <a:rPr lang="ja-JP" altLang="en-US" sz="4000" dirty="0" smtClean="0">
                <a:solidFill>
                  <a:prstClr val="black"/>
                </a:solidFill>
              </a:rPr>
              <a:t>入った袋から</a:t>
            </a:r>
            <a:endParaRPr lang="en-US" altLang="ja-JP" sz="4000" dirty="0" smtClean="0">
              <a:solidFill>
                <a:prstClr val="black"/>
              </a:solidFill>
            </a:endParaRPr>
          </a:p>
          <a:p>
            <a:pPr marL="0" lvl="0" indent="0" algn="ctr">
              <a:buNone/>
            </a:pPr>
            <a:r>
              <a:rPr lang="ja-JP" altLang="en-US" sz="4000" u="sng" dirty="0" smtClean="0">
                <a:solidFill>
                  <a:prstClr val="black"/>
                </a:solidFill>
              </a:rPr>
              <a:t>球をランダムに３個取り出した</a:t>
            </a:r>
            <a:r>
              <a:rPr lang="ja-JP" altLang="en-US" sz="4000" dirty="0" smtClean="0">
                <a:solidFill>
                  <a:prstClr val="black"/>
                </a:solidFill>
              </a:rPr>
              <a:t>とき、</a:t>
            </a:r>
            <a:endParaRPr lang="en-US" altLang="ja-JP" sz="4000" dirty="0" smtClean="0">
              <a:solidFill>
                <a:prstClr val="black"/>
              </a:solidFill>
            </a:endParaRPr>
          </a:p>
          <a:p>
            <a:pPr marL="0" lvl="0" indent="0" algn="ctr">
              <a:buNone/>
            </a:pPr>
            <a:r>
              <a:rPr lang="ja-JP" altLang="en-US" sz="4000" u="sng" dirty="0" smtClean="0">
                <a:solidFill>
                  <a:prstClr val="black"/>
                </a:solidFill>
              </a:rPr>
              <a:t>白い球が１個入っている確率</a:t>
            </a:r>
            <a:r>
              <a:rPr lang="ja-JP" altLang="en-US" sz="4000" dirty="0" smtClean="0">
                <a:solidFill>
                  <a:prstClr val="black"/>
                </a:solidFill>
              </a:rPr>
              <a:t>は？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 smtClean="0"/>
              <a:t>超</a:t>
            </a:r>
            <a:r>
              <a:rPr lang="ja-JP" altLang="en-US" u="sng" dirty="0"/>
              <a:t>幾何</a:t>
            </a:r>
            <a:r>
              <a:rPr kumimoji="1" lang="ja-JP" altLang="en-US" u="sng" dirty="0" smtClean="0"/>
              <a:t>確率変数</a:t>
            </a:r>
            <a:r>
              <a:rPr kumimoji="1" lang="en-US" altLang="ja-JP" dirty="0" smtClean="0"/>
              <a:t>(1/6)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22376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u="sng" dirty="0" smtClean="0"/>
              <a:t>はじめに</a:t>
            </a:r>
            <a:endParaRPr kumimoji="1" lang="ja-JP" altLang="en-US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kumimoji="1" lang="ja-JP" altLang="en-US" sz="3600" dirty="0" smtClean="0"/>
              <a:t>このスライドでは、</a:t>
            </a:r>
            <a:r>
              <a:rPr kumimoji="1" lang="en-US" altLang="ja-JP" sz="3600" dirty="0" smtClean="0"/>
              <a:t>Chapter</a:t>
            </a:r>
            <a:r>
              <a:rPr lang="en-US" altLang="ja-JP" sz="3600" dirty="0" smtClean="0"/>
              <a:t>4</a:t>
            </a:r>
            <a:r>
              <a:rPr lang="ja-JP" altLang="en-US" sz="3600" dirty="0" smtClean="0"/>
              <a:t>の残り部分、</a:t>
            </a:r>
            <a:endParaRPr kumimoji="1" lang="en-US" altLang="ja-JP" sz="3600" dirty="0" smtClean="0"/>
          </a:p>
          <a:p>
            <a:pPr algn="ctr"/>
            <a:r>
              <a:rPr lang="ja-JP" altLang="en-US" sz="3600" dirty="0"/>
              <a:t>他</a:t>
            </a:r>
            <a:r>
              <a:rPr lang="ja-JP" altLang="en-US" sz="3600" dirty="0" smtClean="0"/>
              <a:t>の離散確率変数の一例</a:t>
            </a:r>
            <a:endParaRPr lang="en-US" altLang="ja-JP" sz="3600" dirty="0"/>
          </a:p>
          <a:p>
            <a:pPr algn="ctr"/>
            <a:r>
              <a:rPr lang="ja-JP" altLang="en-US" sz="3600" dirty="0"/>
              <a:t>期待値</a:t>
            </a:r>
            <a:r>
              <a:rPr lang="ja-JP" altLang="en-US" sz="3600" dirty="0" smtClean="0"/>
              <a:t>の和の性質</a:t>
            </a:r>
            <a:endParaRPr kumimoji="1" lang="en-US" altLang="ja-JP" sz="3600" dirty="0" smtClean="0"/>
          </a:p>
          <a:p>
            <a:pPr algn="ctr"/>
            <a:r>
              <a:rPr lang="ja-JP" altLang="en-US" sz="3600" dirty="0" smtClean="0"/>
              <a:t>累積分布関数の性質</a:t>
            </a:r>
            <a:endParaRPr lang="en-US" altLang="ja-JP" sz="3600" dirty="0"/>
          </a:p>
          <a:p>
            <a:pPr marL="0" indent="0" algn="ctr">
              <a:buNone/>
            </a:pPr>
            <a:r>
              <a:rPr lang="ja-JP" altLang="en-US" sz="3600" dirty="0" smtClean="0"/>
              <a:t>というものなど</a:t>
            </a:r>
            <a:r>
              <a:rPr kumimoji="1" lang="ja-JP" altLang="en-US" sz="3600" dirty="0" smtClean="0"/>
              <a:t>について学んでいきます。</a:t>
            </a:r>
            <a:endParaRPr kumimoji="1" lang="en-US" altLang="ja-JP" sz="3600" dirty="0" smtClean="0"/>
          </a:p>
        </p:txBody>
      </p:sp>
    </p:spTree>
    <p:extLst>
      <p:ext uri="{BB962C8B-B14F-4D97-AF65-F5344CB8AC3E}">
        <p14:creationId xmlns:p14="http://schemas.microsoft.com/office/powerpoint/2010/main" val="159813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 smtClean="0"/>
              <a:t>超</a:t>
            </a:r>
            <a:r>
              <a:rPr lang="ja-JP" altLang="en-US" u="sng" dirty="0"/>
              <a:t>幾何</a:t>
            </a:r>
            <a:r>
              <a:rPr kumimoji="1" lang="ja-JP" altLang="en-US" u="sng" dirty="0" smtClean="0"/>
              <a:t>確率変数</a:t>
            </a:r>
            <a:r>
              <a:rPr kumimoji="1" lang="en-US" altLang="ja-JP" dirty="0" smtClean="0"/>
              <a:t>(2/6)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ja-JP" altLang="en-US" sz="4000" u="sng" dirty="0" smtClean="0"/>
                  <a:t>特徴</a:t>
                </a:r>
                <a:endParaRPr kumimoji="1" lang="en-US" altLang="ja-JP" sz="4000" u="sng" dirty="0" smtClean="0"/>
              </a:p>
              <a:p>
                <a:r>
                  <a:rPr kumimoji="1" lang="ja-JP" altLang="en-US" sz="4000" u="sng" dirty="0" smtClean="0">
                    <a:latin typeface="Cambria Math" panose="02040503050406030204" pitchFamily="18" charset="0"/>
                  </a:rPr>
                  <a:t>𝑚回成功</a:t>
                </a:r>
                <a:r>
                  <a:rPr kumimoji="1" lang="ja-JP" altLang="en-US" sz="4000" dirty="0" smtClean="0">
                    <a:latin typeface="Cambria Math" panose="02040503050406030204" pitchFamily="18" charset="0"/>
                  </a:rPr>
                  <a:t>した</a:t>
                </a:r>
                <a:r>
                  <a:rPr kumimoji="1" lang="ja-JP" altLang="en-US" sz="4000" u="sng" dirty="0" smtClean="0">
                    <a:latin typeface="Cambria Math" panose="02040503050406030204" pitchFamily="18" charset="0"/>
                  </a:rPr>
                  <a:t>計𝑁回の実験</a:t>
                </a:r>
                <a:r>
                  <a:rPr kumimoji="1" lang="ja-JP" altLang="en-US" sz="4000" dirty="0" smtClean="0">
                    <a:latin typeface="Cambria Math" panose="02040503050406030204" pitchFamily="18" charset="0"/>
                  </a:rPr>
                  <a:t>から</a:t>
                </a:r>
                <a:endParaRPr kumimoji="1" lang="en-US" altLang="ja-JP" sz="400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ja-JP" altLang="en-US" sz="4000" u="sng" dirty="0" smtClean="0">
                    <a:latin typeface="Cambria Math" panose="02040503050406030204" pitchFamily="18" charset="0"/>
                  </a:rPr>
                  <a:t>ランダムに𝑛回の実験をピックアップ</a:t>
                </a:r>
                <a:r>
                  <a:rPr kumimoji="1" lang="ja-JP" altLang="en-US" sz="4000" dirty="0" smtClean="0">
                    <a:latin typeface="Cambria Math" panose="02040503050406030204" pitchFamily="18" charset="0"/>
                  </a:rPr>
                  <a:t>したとき、</a:t>
                </a:r>
                <a:endParaRPr kumimoji="1" lang="en-US" altLang="ja-JP" sz="400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ja-JP" altLang="en-US" sz="4000" u="sng" dirty="0" smtClean="0">
                    <a:latin typeface="Cambria Math" panose="02040503050406030204" pitchFamily="18" charset="0"/>
                  </a:rPr>
                  <a:t>成功した実験が𝑖</a:t>
                </a:r>
                <a:r>
                  <a:rPr lang="ja-JP" altLang="en-US" sz="4000" u="sng" dirty="0" smtClean="0"/>
                  <a:t>回含まれている確率</a:t>
                </a:r>
                <a:r>
                  <a:rPr kumimoji="1" lang="ja-JP" altLang="en-US" sz="4000" dirty="0" smtClean="0"/>
                  <a:t>を示す</a:t>
                </a:r>
                <a:endParaRPr kumimoji="1" lang="en-US" altLang="ja-JP" sz="4000" dirty="0" smtClean="0"/>
              </a:p>
              <a:p>
                <a:pPr marL="0" indent="0">
                  <a:buNone/>
                </a:pPr>
                <a:r>
                  <a:rPr lang="en-US" altLang="ja-JP" sz="3200" dirty="0" smtClean="0"/>
                  <a:t>(</a:t>
                </a:r>
                <a:r>
                  <a:rPr lang="ja-JP" altLang="en-US" sz="3200" dirty="0" smtClean="0"/>
                  <a:t>例</a:t>
                </a:r>
                <a:r>
                  <a:rPr lang="en-US" altLang="ja-JP" sz="3200" dirty="0" smtClean="0"/>
                  <a:t>:</a:t>
                </a:r>
                <a:r>
                  <a:rPr lang="ja-JP" altLang="en-US" sz="3200" u="sng" dirty="0" smtClean="0"/>
                  <a:t>白い玉が</a:t>
                </a:r>
                <a:r>
                  <a:rPr lang="ja-JP" altLang="en-US" sz="3200" u="sng" dirty="0" smtClean="0">
                    <a:latin typeface="Cambria Math" panose="02040503050406030204" pitchFamily="18" charset="0"/>
                  </a:rPr>
                  <a:t>𝑚</a:t>
                </a:r>
                <a:r>
                  <a:rPr lang="ja-JP" altLang="en-US" sz="3200" u="sng" dirty="0" smtClean="0"/>
                  <a:t>個</a:t>
                </a:r>
                <a:r>
                  <a:rPr lang="ja-JP" altLang="en-US" sz="3200" dirty="0" smtClean="0"/>
                  <a:t>、</a:t>
                </a:r>
                <a:r>
                  <a:rPr lang="ja-JP" altLang="en-US" sz="3200" u="sng" dirty="0" smtClean="0"/>
                  <a:t>黒い球が</a:t>
                </a:r>
                <a14:m>
                  <m:oMath xmlns:m="http://schemas.openxmlformats.org/officeDocument/2006/math">
                    <m:r>
                      <a:rPr lang="en-US" altLang="ja-JP" sz="3200" b="0" i="1" u="sng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ja-JP" altLang="en-US" sz="3200" i="1" u="sng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sz="3200" b="0" i="1" u="sng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ja-JP" altLang="en-US" sz="3200" u="sng" dirty="0" smtClean="0">
                    <a:latin typeface="Cambria Math" panose="02040503050406030204" pitchFamily="18" charset="0"/>
                  </a:rPr>
                  <a:t>個</a:t>
                </a:r>
                <a:r>
                  <a:rPr lang="ja-JP" altLang="en-US" sz="3200" dirty="0">
                    <a:latin typeface="Cambria Math" panose="02040503050406030204" pitchFamily="18" charset="0"/>
                  </a:rPr>
                  <a:t>入</a:t>
                </a:r>
                <a:r>
                  <a:rPr lang="ja-JP" altLang="en-US" sz="3200" dirty="0" smtClean="0">
                    <a:latin typeface="Cambria Math" panose="02040503050406030204" pitchFamily="18" charset="0"/>
                  </a:rPr>
                  <a:t>った袋から、球を</a:t>
                </a:r>
                <a:r>
                  <a:rPr lang="ja-JP" altLang="en-US" sz="3200" u="sng" dirty="0" smtClean="0">
                    <a:latin typeface="Cambria Math" panose="02040503050406030204" pitchFamily="18" charset="0"/>
                  </a:rPr>
                  <a:t>適当に𝑛</a:t>
                </a:r>
                <a:r>
                  <a:rPr lang="ja-JP" altLang="en-US" sz="3200" u="sng" dirty="0">
                    <a:latin typeface="Cambria Math" panose="02040503050406030204" pitchFamily="18" charset="0"/>
                  </a:rPr>
                  <a:t>個</a:t>
                </a:r>
                <a:r>
                  <a:rPr lang="ja-JP" altLang="en-US" sz="3200" dirty="0" smtClean="0">
                    <a:latin typeface="Cambria Math" panose="02040503050406030204" pitchFamily="18" charset="0"/>
                  </a:rPr>
                  <a:t>取り出したとき、</a:t>
                </a:r>
                <a:r>
                  <a:rPr lang="ja-JP" altLang="en-US" sz="3200" u="sng" dirty="0" smtClean="0">
                    <a:latin typeface="Cambria Math" panose="02040503050406030204" pitchFamily="18" charset="0"/>
                  </a:rPr>
                  <a:t>白い球が𝑖個入っている確率</a:t>
                </a:r>
                <a:r>
                  <a:rPr lang="en-US" altLang="ja-JP" sz="3200" dirty="0" smtClean="0"/>
                  <a:t>)</a:t>
                </a:r>
                <a:endParaRPr kumimoji="1" lang="en-US" altLang="ja-JP" sz="3200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087" t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21501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1807335" y="2910624"/>
            <a:ext cx="8577330" cy="37735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 smtClean="0"/>
              <a:t>超</a:t>
            </a:r>
            <a:r>
              <a:rPr lang="ja-JP" altLang="en-US" u="sng" dirty="0"/>
              <a:t>幾何</a:t>
            </a:r>
            <a:r>
              <a:rPr kumimoji="1" lang="ja-JP" altLang="en-US" u="sng" dirty="0" smtClean="0"/>
              <a:t>確率変数</a:t>
            </a:r>
            <a:r>
              <a:rPr kumimoji="1" lang="en-US" altLang="ja-JP" dirty="0" smtClean="0"/>
              <a:t>(3/6)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851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ja-JP" altLang="en-US" sz="3200" dirty="0" smtClean="0"/>
                  <a:t>先の例でいくと</a:t>
                </a:r>
                <a:r>
                  <a:rPr lang="en-US" altLang="ja-JP" sz="3200" dirty="0" smtClean="0"/>
                  <a:t>…</a:t>
                </a:r>
                <a14:m>
                  <m:oMath xmlns:m="http://schemas.openxmlformats.org/officeDocument/2006/math">
                    <m:r>
                      <a:rPr lang="en-US" altLang="ja-JP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ja-JP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2,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=6,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=3,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ja-JP" sz="3200" dirty="0" smtClean="0"/>
              </a:p>
              <a:p>
                <a:pPr marL="0" indent="0">
                  <a:buNone/>
                </a:pPr>
                <a:r>
                  <a:rPr lang="ja-JP" altLang="en-US" sz="3200" dirty="0" smtClean="0"/>
                  <a:t>さらに、条件を満たす確率は</a:t>
                </a:r>
                <a:endParaRPr lang="en-US" altLang="ja-JP" sz="3200" dirty="0" smtClean="0"/>
              </a:p>
              <a:p>
                <a:pPr marL="0" indent="0">
                  <a:buNone/>
                </a:pPr>
                <a:endParaRPr lang="en-US" altLang="ja-JP" sz="3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altLang="ja-JP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ja-JP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a:rPr lang="en-US" altLang="ja-JP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altLang="ja-JP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ja-JP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ja-JP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ja-JP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ja-JP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d>
                          <m:d>
                            <m:dPr>
                              <m:ctrlPr>
                                <a:rPr lang="en-US" altLang="ja-JP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ja-JP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ja-JP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6−2</m:t>
                                  </m:r>
                                </m:e>
                                <m:e>
                                  <m:r>
                                    <a:rPr lang="en-US" altLang="ja-JP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3−1</m:t>
                                  </m:r>
                                </m:e>
                              </m:eqAr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altLang="ja-JP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ja-JP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ja-JP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  <m:e>
                                  <m:r>
                                    <a:rPr lang="en-US" altLang="ja-JP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eqArr>
                            </m:e>
                          </m:d>
                        </m:den>
                      </m:f>
                    </m:oMath>
                  </m:oMathPara>
                </a14:m>
                <a:endParaRPr lang="en-US" altLang="ja-JP" sz="40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ja-JP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ja-JP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ja-JP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e>
                                  <m:r>
                                    <a:rPr lang="en-US" altLang="ja-JP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eqArr>
                            </m:e>
                          </m:d>
                          <m:d>
                            <m:dPr>
                              <m:ctrlPr>
                                <a:rPr lang="en-US" altLang="ja-JP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ja-JP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ja-JP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ja-JP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e>
                                  <m:r>
                                    <a:rPr lang="en-US" altLang="ja-JP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ja-JP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eqAr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altLang="ja-JP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ja-JP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ja-JP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e>
                                  <m:r>
                                    <a:rPr lang="en-US" altLang="ja-JP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eqArr>
                            </m:e>
                          </m:d>
                        </m:den>
                      </m:f>
                    </m:oMath>
                  </m:oMathPara>
                </a14:m>
                <a:endParaRPr kumimoji="1" lang="en-US" altLang="ja-JP" sz="40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8510"/>
              </a:xfrm>
              <a:blipFill rotWithShape="0">
                <a:blip r:embed="rId2"/>
                <a:stretch>
                  <a:fillRect l="-1391" t="-476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30193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438399" y="2729494"/>
            <a:ext cx="7315201" cy="29887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546146"/>
              </a:xfrm>
            </p:spPr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lang="ja-JP" altLang="en-US" sz="4000" dirty="0" smtClean="0">
                    <a:solidFill>
                      <a:prstClr val="black"/>
                    </a:solidFill>
                  </a:rPr>
                  <a:t>確率質量関数は</a:t>
                </a:r>
                <a:r>
                  <a:rPr lang="en-US" altLang="ja-JP" sz="4000" dirty="0">
                    <a:solidFill>
                      <a:prstClr val="black"/>
                    </a:solidFill>
                  </a:rPr>
                  <a:t>…</a:t>
                </a:r>
              </a:p>
              <a:p>
                <a:pPr marL="0" lvl="0" indent="0">
                  <a:buNone/>
                </a:pPr>
                <a:endParaRPr lang="en-US" altLang="ja-JP" sz="40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lv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5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ja-JP" sz="5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5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ja-JP" sz="5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ja-JP" sz="5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ja-JP" sz="5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e>
                                  <m:r>
                                    <a:rPr lang="en-US" altLang="ja-JP" sz="5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eqArr>
                            </m:e>
                          </m:d>
                          <m:d>
                            <m:dPr>
                              <m:ctrlPr>
                                <a:rPr lang="en-US" altLang="ja-JP" sz="5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ja-JP" sz="5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ja-JP" sz="5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ja-JP" sz="5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5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e>
                                  <m:r>
                                    <a:rPr lang="en-US" altLang="ja-JP" sz="5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ja-JP" sz="5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5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eqAr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altLang="ja-JP" sz="5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ja-JP" sz="5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ja-JP" sz="5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e>
                                  <m:r>
                                    <a:rPr lang="en-US" altLang="ja-JP" sz="5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eqArr>
                            </m:e>
                          </m:d>
                        </m:den>
                      </m:f>
                    </m:oMath>
                  </m:oMathPara>
                </a14:m>
                <a:endParaRPr lang="en-US" altLang="ja-JP" b="0" dirty="0" smtClean="0">
                  <a:solidFill>
                    <a:prstClr val="black"/>
                  </a:solidFill>
                  <a:ea typeface="Cambria Math" panose="02040503050406030204" pitchFamily="18" charset="0"/>
                </a:endParaRPr>
              </a:p>
              <a:p>
                <a:pPr marL="0" lvl="0" indent="0" algn="r">
                  <a:buNone/>
                </a:pPr>
                <a:r>
                  <a:rPr lang="ja-JP" altLang="en-US" sz="4000" dirty="0" smtClean="0">
                    <a:solidFill>
                      <a:prstClr val="black"/>
                    </a:solidFill>
                  </a:rPr>
                  <a:t>と</a:t>
                </a:r>
                <a:r>
                  <a:rPr lang="ja-JP" altLang="en-US" sz="4000" dirty="0">
                    <a:solidFill>
                      <a:prstClr val="black"/>
                    </a:solidFill>
                  </a:rPr>
                  <a:t>なる</a:t>
                </a:r>
                <a:r>
                  <a:rPr lang="ja-JP" altLang="en-US" sz="4000" dirty="0" smtClean="0">
                    <a:solidFill>
                      <a:prstClr val="black"/>
                    </a:solidFill>
                  </a:rPr>
                  <a:t>。</a:t>
                </a:r>
                <a:endParaRPr lang="en-US" altLang="ja-JP" sz="4000" dirty="0" smtClean="0">
                  <a:solidFill>
                    <a:prstClr val="black"/>
                  </a:solidFill>
                </a:endParaRPr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546146"/>
              </a:xfrm>
              <a:blipFill rotWithShape="0">
                <a:blip r:embed="rId2"/>
                <a:stretch>
                  <a:fillRect l="-2087" t="-5898" r="-2029" b="-12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 smtClean="0"/>
              <a:t>超</a:t>
            </a:r>
            <a:r>
              <a:rPr lang="ja-JP" altLang="en-US" u="sng" dirty="0"/>
              <a:t>幾何</a:t>
            </a:r>
            <a:r>
              <a:rPr kumimoji="1" lang="ja-JP" altLang="en-US" u="sng" dirty="0" smtClean="0"/>
              <a:t>確率変数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4/6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4708568" y="5718220"/>
                <a:ext cx="277486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=0,1,2,…,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568" y="5718220"/>
                <a:ext cx="2774861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21679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 smtClean="0">
                <a:solidFill>
                  <a:prstClr val="black"/>
                </a:solidFill>
              </a:rPr>
              <a:t>超</a:t>
            </a:r>
            <a:r>
              <a:rPr lang="ja-JP" altLang="en-US" u="sng" dirty="0">
                <a:solidFill>
                  <a:prstClr val="black"/>
                </a:solidFill>
              </a:rPr>
              <a:t>幾何</a:t>
            </a:r>
            <a:r>
              <a:rPr lang="ja-JP" altLang="en-US" u="sng" dirty="0" smtClean="0">
                <a:solidFill>
                  <a:prstClr val="black"/>
                </a:solidFill>
              </a:rPr>
              <a:t>確率</a:t>
            </a:r>
            <a:r>
              <a:rPr lang="ja-JP" altLang="en-US" u="sng" dirty="0">
                <a:solidFill>
                  <a:prstClr val="black"/>
                </a:solidFill>
              </a:rPr>
              <a:t>変数</a:t>
            </a:r>
            <a:r>
              <a:rPr lang="en-US" altLang="ja-JP" dirty="0" smtClean="0">
                <a:solidFill>
                  <a:prstClr val="black"/>
                </a:solidFill>
              </a:rPr>
              <a:t>(5/6)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747866" y="1444282"/>
                <a:ext cx="7245760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 smtClean="0"/>
                  <a:t>例</a:t>
                </a:r>
                <a:r>
                  <a:rPr lang="ja-JP" altLang="en-US" dirty="0" smtClean="0"/>
                  <a:t>）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1000,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30,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kumimoji="1" lang="ja-JP" altLang="en-US" dirty="0" smtClean="0"/>
                  <a:t>のときの超幾何確率変数のヒストグラム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66" y="1444282"/>
                <a:ext cx="7245760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758" t="-14754" b="-196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381" y="1798866"/>
            <a:ext cx="6095238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1161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838200" y="2831690"/>
            <a:ext cx="9957619" cy="22565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19874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ja-JP" altLang="en-US" sz="3600" u="sng" dirty="0" smtClean="0">
                    <a:solidFill>
                      <a:prstClr val="black"/>
                    </a:solidFill>
                    <a:latin typeface="ＭＳ Ｐゴシック" panose="020B0600070205080204" pitchFamily="50" charset="-128"/>
                  </a:rPr>
                  <a:t>超</a:t>
                </a:r>
                <a:r>
                  <a:rPr lang="ja-JP" altLang="en-US" sz="3600" u="sng" dirty="0">
                    <a:solidFill>
                      <a:prstClr val="black"/>
                    </a:solidFill>
                    <a:latin typeface="ＭＳ Ｐゴシック" panose="020B0600070205080204" pitchFamily="50" charset="-128"/>
                  </a:rPr>
                  <a:t>幾何</a:t>
                </a:r>
                <a:r>
                  <a:rPr lang="ja-JP" altLang="en-US" sz="3600" u="sng" dirty="0" smtClean="0">
                    <a:solidFill>
                      <a:prstClr val="black"/>
                    </a:solidFill>
                    <a:latin typeface="ＭＳ Ｐゴシック" panose="020B0600070205080204" pitchFamily="50" charset="-128"/>
                  </a:rPr>
                  <a:t>確率変数</a:t>
                </a:r>
                <a:r>
                  <a:rPr lang="ja-JP" altLang="en-US" sz="3600" u="sng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𝑋</a:t>
                </a:r>
                <a:r>
                  <a:rPr lang="ja-JP" altLang="en-US" sz="3600" u="sng" dirty="0" smtClean="0">
                    <a:solidFill>
                      <a:prstClr val="black"/>
                    </a:solidFill>
                    <a:latin typeface="ＭＳ Ｐゴシック" panose="020B0600070205080204" pitchFamily="50" charset="-128"/>
                  </a:rPr>
                  <a:t>の期待値・分散</a:t>
                </a:r>
                <a:endParaRPr lang="en-US" altLang="ja-JP" sz="3600" u="sng" dirty="0" smtClean="0">
                  <a:solidFill>
                    <a:prstClr val="black"/>
                  </a:solidFill>
                  <a:latin typeface="ＭＳ Ｐゴシック" panose="020B0600070205080204" pitchFamily="50" charset="-128"/>
                </a:endParaRPr>
              </a:p>
              <a:p>
                <a:pPr marL="0" lvl="0" indent="0">
                  <a:buNone/>
                </a:pPr>
                <a:endParaRPr lang="en-US" altLang="ja-JP" sz="3600" dirty="0">
                  <a:solidFill>
                    <a:prstClr val="black"/>
                  </a:solidFill>
                  <a:latin typeface="ＭＳ Ｐゴシック" panose="020B0600070205080204" pitchFamily="50" charset="-128"/>
                </a:endParaRPr>
              </a:p>
              <a:p>
                <a:r>
                  <a:rPr kumimoji="1" lang="ja-JP" altLang="en-US" sz="4000" b="0" dirty="0" smtClean="0"/>
                  <a:t>期待値　</a:t>
                </a:r>
                <a14:m>
                  <m:oMath xmlns:m="http://schemas.openxmlformats.org/officeDocument/2006/math">
                    <m:r>
                      <a:rPr lang="en-US" altLang="ja-JP" sz="4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  <m:t>𝑚𝑛</m:t>
                        </m:r>
                      </m:num>
                      <m:den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kumimoji="1" lang="en-US" altLang="ja-JP" sz="4000" b="0" dirty="0" smtClean="0"/>
              </a:p>
              <a:p>
                <a:r>
                  <a:rPr lang="ja-JP" altLang="en-US" sz="4000" dirty="0"/>
                  <a:t>分散</a:t>
                </a:r>
                <a:r>
                  <a:rPr lang="ja-JP" altLang="en-US" sz="4000" dirty="0" smtClean="0"/>
                  <a:t>　　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4000">
                        <a:latin typeface="Cambria Math" panose="02040503050406030204" pitchFamily="18" charset="0"/>
                      </a:rPr>
                      <m:t>V</m:t>
                    </m:r>
                    <m:r>
                      <m:rPr>
                        <m:sty m:val="p"/>
                      </m:rPr>
                      <a:rPr lang="en-US" altLang="ja-JP" sz="4000" b="0" i="0" smtClean="0">
                        <a:latin typeface="Cambria Math" panose="02040503050406030204" pitchFamily="18" charset="0"/>
                      </a:rPr>
                      <m:t>ar</m:t>
                    </m:r>
                    <m:d>
                      <m:dPr>
                        <m:ctrlP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  <m:t>𝑚𝑛</m:t>
                        </m:r>
                      </m:num>
                      <m:den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d>
                      <m:dPr>
                        <m:ctrlP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ja-JP" sz="4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ja-JP" sz="4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4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ja-JP" sz="4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altLang="ja-JP" sz="4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4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ja-JP" sz="4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ja-JP" sz="4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ja-JP" sz="4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r>
                          <a:rPr lang="en-US" altLang="ja-JP" sz="4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+1−</m:t>
                        </m:r>
                        <m:f>
                          <m:fPr>
                            <m:ctrlPr>
                              <a:rPr lang="en-US" altLang="ja-JP" sz="4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4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𝑚𝑛</m:t>
                            </m:r>
                          </m:num>
                          <m:den>
                            <m:r>
                              <a:rPr lang="en-US" altLang="ja-JP" sz="4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d>
                  </m:oMath>
                </a14:m>
                <a:endParaRPr kumimoji="1" lang="en-US" altLang="ja-JP" sz="4000" b="0" dirty="0" smtClean="0">
                  <a:ea typeface="Cambria Math" panose="02040503050406030204" pitchFamily="18" charset="0"/>
                </a:endParaRPr>
              </a:p>
              <a:p>
                <a:endParaRPr lang="en-US" altLang="ja-JP" sz="4000" dirty="0">
                  <a:ea typeface="Cambria Math" panose="02040503050406030204" pitchFamily="18" charset="0"/>
                </a:endParaRPr>
              </a:p>
              <a:p>
                <a:pPr marL="0" indent="0" algn="r">
                  <a:buNone/>
                </a:pPr>
                <a:r>
                  <a:rPr kumimoji="1" lang="en-US" altLang="ja-JP" b="0" dirty="0" smtClean="0">
                    <a:latin typeface="+mn-ea"/>
                  </a:rPr>
                  <a:t>(</a:t>
                </a:r>
                <a:r>
                  <a:rPr kumimoji="1" lang="ja-JP" altLang="en-US" b="0" dirty="0" smtClean="0">
                    <a:latin typeface="+mn-ea"/>
                  </a:rPr>
                  <a:t>いずれも証明略</a:t>
                </a:r>
                <a:r>
                  <a:rPr kumimoji="1" lang="en-US" altLang="ja-JP" b="0" dirty="0" smtClean="0">
                    <a:latin typeface="+mn-ea"/>
                  </a:rPr>
                  <a:t>)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19874"/>
              </a:xfrm>
              <a:blipFill rotWithShape="0">
                <a:blip r:embed="rId2"/>
                <a:stretch>
                  <a:fillRect l="-1855" t="-3413" r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 smtClean="0"/>
              <a:t>超</a:t>
            </a:r>
            <a:r>
              <a:rPr lang="ja-JP" altLang="en-US" u="sng" dirty="0"/>
              <a:t>幾何</a:t>
            </a:r>
            <a:r>
              <a:rPr kumimoji="1" lang="ja-JP" altLang="en-US" u="sng" dirty="0" smtClean="0"/>
              <a:t>確率変数</a:t>
            </a:r>
            <a:r>
              <a:rPr lang="en-US" altLang="ja-JP" dirty="0" smtClean="0"/>
              <a:t>(6/6)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72276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018071" y="2944068"/>
            <a:ext cx="8155858" cy="24393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ja-JP" altLang="en-US" sz="4000" u="sng" dirty="0" smtClean="0"/>
                  <a:t>特徴</a:t>
                </a:r>
                <a:endParaRPr lang="en-US" altLang="ja-JP" sz="4000" u="sng" dirty="0" smtClean="0"/>
              </a:p>
              <a:p>
                <a:r>
                  <a:rPr lang="ja-JP" altLang="en-US" sz="4000" dirty="0" smtClean="0"/>
                  <a:t>確率</a:t>
                </a:r>
                <a:r>
                  <a:rPr lang="ja-JP" altLang="en-US" sz="4000" dirty="0" smtClean="0"/>
                  <a:t>質量関数が</a:t>
                </a:r>
                <a:endParaRPr lang="en-US" altLang="ja-JP" sz="40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5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ja-JP" sz="5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sz="5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5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ja-JP" sz="54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ja-JP" sz="54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ja-JP" sz="54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ja-JP" sz="54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∞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US" altLang="ja-JP" sz="5400" b="0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ja-JP" sz="5400" b="0" i="1" smtClean="0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altLang="ja-JP" sz="5400" b="0" i="1" smtClean="0">
                                                      <a:solidFill>
                                                        <a:prstClr val="black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altLang="ja-JP" sz="5400" b="0" i="1" smtClean="0">
                                                      <a:solidFill>
                                                        <a:prstClr val="black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altLang="ja-JP" sz="5400" b="0" i="1" smtClean="0">
                                                      <a:solidFill>
                                                        <a:prstClr val="black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ja-JP" sz="5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α</m:t>
                                          </m:r>
                                          <m:r>
                                            <a:rPr lang="en-US" altLang="ja-JP" sz="5400" b="0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altLang="ja-JP" sz="5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ja-JP" sz="5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5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5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α</m:t>
                              </m:r>
                              <m:r>
                                <a:rPr lang="en-US" altLang="ja-JP" sz="5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ja-JP" sz="4000" dirty="0">
                  <a:solidFill>
                    <a:prstClr val="black"/>
                  </a:solidFill>
                </a:endParaRPr>
              </a:p>
              <a:p>
                <a:pPr marL="0" lvl="0" indent="0" algn="r">
                  <a:buNone/>
                </a:pPr>
                <a:r>
                  <a:rPr lang="ja-JP" altLang="en-US" sz="4000" dirty="0">
                    <a:solidFill>
                      <a:prstClr val="black"/>
                    </a:solidFill>
                  </a:rPr>
                  <a:t>と</a:t>
                </a:r>
                <a:r>
                  <a:rPr lang="ja-JP" altLang="en-US" sz="4000" dirty="0" smtClean="0">
                    <a:solidFill>
                      <a:prstClr val="black"/>
                    </a:solidFill>
                  </a:rPr>
                  <a:t>なる確率変数のこと</a:t>
                </a:r>
                <a:r>
                  <a:rPr lang="ja-JP" altLang="en-US" sz="4000" dirty="0" smtClean="0">
                    <a:solidFill>
                      <a:prstClr val="black"/>
                    </a:solidFill>
                  </a:rPr>
                  <a:t>を、ゼータ分布を持つという</a:t>
                </a:r>
                <a:r>
                  <a:rPr lang="ja-JP" altLang="en-US" sz="4000" dirty="0" smtClean="0">
                    <a:solidFill>
                      <a:prstClr val="black"/>
                    </a:solidFill>
                  </a:rPr>
                  <a:t>。</a:t>
                </a:r>
                <a:endParaRPr lang="en-US" altLang="ja-JP" sz="4000" dirty="0">
                  <a:solidFill>
                    <a:prstClr val="black"/>
                  </a:solidFill>
                </a:endParaRPr>
              </a:p>
              <a:p>
                <a:r>
                  <a:rPr kumimoji="1" lang="ja-JP" altLang="en-US" sz="4000" dirty="0" smtClean="0">
                    <a:latin typeface="+mn-ea"/>
                  </a:rPr>
                  <a:t>ここで、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4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kumimoji="1" lang="en-US" altLang="ja-JP" sz="4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kumimoji="1" lang="en-US" altLang="ja-JP" sz="4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kumimoji="1" lang="en-US" altLang="ja-JP" sz="4000" dirty="0" smtClean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 rotWithShape="0">
                <a:blip r:embed="rId2"/>
                <a:stretch>
                  <a:fillRect l="-1855" t="-3753" r="-17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 smtClean="0"/>
              <a:t>ゼータ分布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06622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/>
          <p:cNvSpPr/>
          <p:nvPr/>
        </p:nvSpPr>
        <p:spPr>
          <a:xfrm>
            <a:off x="8796270" y="6091709"/>
            <a:ext cx="2557530" cy="7126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 smtClean="0"/>
              <a:t>確率</a:t>
            </a:r>
            <a:r>
              <a:rPr lang="ja-JP" altLang="en-US" u="sng" dirty="0"/>
              <a:t>変数</a:t>
            </a:r>
            <a:r>
              <a:rPr lang="ja-JP" altLang="en-US" u="sng" dirty="0" smtClean="0"/>
              <a:t>の和の期待値</a:t>
            </a:r>
            <a:r>
              <a:rPr lang="en-US" altLang="ja-JP" dirty="0" smtClean="0"/>
              <a:t>(1/4)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sz="3600" u="sng" dirty="0" smtClean="0"/>
                  <a:t>例</a:t>
                </a:r>
                <a:r>
                  <a:rPr lang="en-US" altLang="ja-JP" sz="3600" u="sng" dirty="0" smtClean="0"/>
                  <a:t>)</a:t>
                </a:r>
                <a:endParaRPr lang="en-US" altLang="ja-JP" sz="3600" dirty="0">
                  <a:solidFill>
                    <a:prstClr val="black"/>
                  </a:solidFill>
                </a:endParaRPr>
              </a:p>
              <a:p>
                <a:r>
                  <a:rPr lang="ja-JP" altLang="en-US" sz="3600" u="sng" dirty="0" smtClean="0">
                    <a:latin typeface="+mn-ea"/>
                  </a:rPr>
                  <a:t>表が出る確率が</a:t>
                </a:r>
                <a:r>
                  <a:rPr lang="ja-JP" altLang="en-US" sz="3600" u="sng" dirty="0" smtClean="0">
                    <a:latin typeface="Cambria Math" panose="02040503050406030204" pitchFamily="18" charset="0"/>
                  </a:rPr>
                  <a:t>𝑝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3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  <m:t>0&lt;</m:t>
                        </m:r>
                        <m: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  <m:t>&lt;1</m:t>
                        </m:r>
                      </m:e>
                    </m:d>
                    <m:r>
                      <a:rPr lang="ja-JP" altLang="en-US" sz="36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lang="ja-JP" altLang="en-US" sz="3600" dirty="0" smtClean="0">
                    <a:latin typeface="+mn-ea"/>
                  </a:rPr>
                  <a:t>コインを</a:t>
                </a:r>
                <a:r>
                  <a:rPr lang="ja-JP" altLang="en-US" sz="3600" u="sng" dirty="0" smtClean="0">
                    <a:latin typeface="+mn-ea"/>
                  </a:rPr>
                  <a:t>３回</a:t>
                </a:r>
                <a:r>
                  <a:rPr lang="ja-JP" altLang="en-US" sz="3600" dirty="0" smtClean="0">
                    <a:latin typeface="+mn-ea"/>
                  </a:rPr>
                  <a:t>投げる</a:t>
                </a:r>
                <a:endParaRPr lang="en-US" altLang="ja-JP" sz="3600" dirty="0" smtClean="0">
                  <a:latin typeface="+mn-ea"/>
                </a:endParaRPr>
              </a:p>
              <a:p>
                <a:r>
                  <a:rPr kumimoji="1" lang="ja-JP" altLang="en-US" sz="3600" u="sng" dirty="0" smtClean="0"/>
                  <a:t>表が出たら１</a:t>
                </a:r>
                <a:r>
                  <a:rPr kumimoji="1" lang="ja-JP" altLang="en-US" sz="3600" dirty="0" smtClean="0"/>
                  <a:t>、</a:t>
                </a:r>
                <a:r>
                  <a:rPr kumimoji="1" lang="ja-JP" altLang="en-US" sz="3600" u="sng" dirty="0" smtClean="0"/>
                  <a:t>裏がでたら０</a:t>
                </a:r>
                <a:r>
                  <a:rPr kumimoji="1" lang="ja-JP" altLang="en-US" sz="3600" dirty="0" smtClean="0"/>
                  <a:t>とカウント</a:t>
                </a:r>
                <a:endParaRPr kumimoji="1" lang="en-US" altLang="ja-JP" sz="3600" dirty="0" smtClean="0"/>
              </a:p>
              <a:p>
                <a:r>
                  <a:rPr kumimoji="1" lang="ja-JP" altLang="en-US" sz="3600" dirty="0" smtClean="0"/>
                  <a:t>確率変数</a:t>
                </a:r>
                <a:r>
                  <a:rPr kumimoji="1" lang="ja-JP" altLang="en-US" sz="3600" dirty="0" smtClean="0">
                    <a:latin typeface="Cambria Math" panose="02040503050406030204" pitchFamily="18" charset="0"/>
                  </a:rPr>
                  <a:t>𝑋</a:t>
                </a:r>
                <a:r>
                  <a:rPr kumimoji="1" lang="en-US" altLang="ja-JP" sz="3600" dirty="0" smtClean="0">
                    <a:latin typeface="Cambria Math" panose="02040503050406030204" pitchFamily="18" charset="0"/>
                  </a:rPr>
                  <a:t>,</a:t>
                </a:r>
                <a:r>
                  <a:rPr kumimoji="1" lang="ja-JP" altLang="en-US" sz="3600" dirty="0" smtClean="0">
                    <a:latin typeface="Cambria Math" panose="02040503050406030204" pitchFamily="18" charset="0"/>
                  </a:rPr>
                  <a:t>𝑌</a:t>
                </a:r>
                <a:r>
                  <a:rPr kumimoji="1" lang="en-US" altLang="ja-JP" sz="3600" dirty="0" smtClean="0">
                    <a:latin typeface="Cambria Math" panose="02040503050406030204" pitchFamily="18" charset="0"/>
                  </a:rPr>
                  <a:t>,</a:t>
                </a:r>
                <a:r>
                  <a:rPr kumimoji="1" lang="ja-JP" altLang="en-US" sz="3600" dirty="0" smtClean="0">
                    <a:latin typeface="Cambria Math" panose="02040503050406030204" pitchFamily="18" charset="0"/>
                  </a:rPr>
                  <a:t>𝑍をそれぞれ</a:t>
                </a:r>
                <a:endParaRPr kumimoji="1" lang="en-US" altLang="ja-JP" sz="3600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kumimoji="1" lang="en-US" altLang="ja-JP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kumimoji="1" lang="en-US" altLang="ja-JP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ja-JP" altLang="en-US" sz="3600" u="sng" dirty="0" smtClean="0"/>
                  <a:t>１回目と２回目</a:t>
                </a:r>
                <a:r>
                  <a:rPr kumimoji="1" lang="ja-JP" altLang="en-US" sz="3600" dirty="0" smtClean="0"/>
                  <a:t>の実験結果を</a:t>
                </a:r>
                <a:r>
                  <a:rPr lang="ja-JP" altLang="en-US" sz="3600" dirty="0" smtClean="0"/>
                  <a:t>カウントし</a:t>
                </a:r>
                <a:r>
                  <a:rPr lang="ja-JP" altLang="en-US" sz="3600" dirty="0"/>
                  <a:t>た</a:t>
                </a:r>
                <a:r>
                  <a:rPr kumimoji="1" lang="ja-JP" altLang="en-US" sz="3600" dirty="0" smtClean="0"/>
                  <a:t>合計</a:t>
                </a:r>
                <a:endParaRPr kumimoji="1" lang="en-US" altLang="ja-JP" sz="360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kumimoji="1" lang="en-US" altLang="ja-JP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kumimoji="1" lang="en-US" altLang="ja-JP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ja-JP" altLang="en-US" sz="3600" u="sng" dirty="0" smtClean="0"/>
                  <a:t>３回目</a:t>
                </a:r>
                <a:r>
                  <a:rPr kumimoji="1" lang="ja-JP" altLang="en-US" sz="3600" dirty="0" smtClean="0"/>
                  <a:t>の実験結果のカウント</a:t>
                </a:r>
                <a:endParaRPr kumimoji="1" lang="en-US" altLang="ja-JP" sz="36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kumimoji="1" lang="en-US" altLang="ja-JP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kumimoji="1" lang="en-US" altLang="ja-JP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ja-JP" altLang="en-US" sz="3600" u="sng" dirty="0" smtClean="0"/>
                  <a:t>１～３回目まで</a:t>
                </a:r>
                <a:r>
                  <a:rPr kumimoji="1" lang="ja-JP" altLang="en-US" sz="3600" dirty="0" smtClean="0"/>
                  <a:t>の実験結果をカウントした合計</a:t>
                </a:r>
                <a:endParaRPr kumimoji="1" lang="en-US" altLang="ja-JP" sz="3600" dirty="0" smtClean="0"/>
              </a:p>
              <a:p>
                <a:pPr marL="0" indent="0" algn="r">
                  <a:buNone/>
                </a:pPr>
                <a:r>
                  <a:rPr lang="ja-JP" altLang="en-US" sz="3600" dirty="0" smtClean="0"/>
                  <a:t>とする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3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endParaRPr kumimoji="1" lang="en-US" altLang="ja-JP" sz="3600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  <a:blipFill rotWithShape="0">
                <a:blip r:embed="rId2"/>
                <a:stretch>
                  <a:fillRect l="-1797" t="-3511" b="-18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48252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 smtClean="0"/>
              <a:t>確率</a:t>
            </a:r>
            <a:r>
              <a:rPr lang="ja-JP" altLang="en-US" u="sng" dirty="0"/>
              <a:t>変数</a:t>
            </a:r>
            <a:r>
              <a:rPr lang="ja-JP" altLang="en-US" u="sng" dirty="0" smtClean="0"/>
              <a:t>の和の期待値</a:t>
            </a:r>
            <a:r>
              <a:rPr lang="en-US" altLang="ja-JP" dirty="0" smtClean="0"/>
              <a:t>(2/4)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05805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sz="3600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𝑋</a:t>
                </a:r>
                <a:r>
                  <a:rPr lang="ja-JP" altLang="en-US" sz="36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は二項確率関数、𝑌はベルヌーイ確率関数なので</a:t>
                </a:r>
                <a:endParaRPr lang="en-US" altLang="ja-JP" sz="3600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lv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altLang="ja-JP" sz="3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altLang="ja-JP" sz="3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altLang="ja-JP" sz="3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]=2</m:t>
                      </m:r>
                      <m:r>
                        <a:rPr lang="en-US" altLang="ja-JP" sz="3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ja-JP" sz="3600" dirty="0">
                  <a:solidFill>
                    <a:prstClr val="black"/>
                  </a:solidFill>
                </a:endParaRPr>
              </a:p>
              <a:p>
                <a:pPr marL="0" lv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altLang="ja-JP" sz="3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3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ja-JP" sz="3600" dirty="0">
                  <a:solidFill>
                    <a:prstClr val="black"/>
                  </a:solidFill>
                  <a:ea typeface="Cambria Math" panose="02040503050406030204" pitchFamily="18" charset="0"/>
                </a:endParaRPr>
              </a:p>
              <a:p>
                <a:pPr marL="0" lvl="0" indent="0" algn="ctr">
                  <a:buNone/>
                </a:pPr>
                <a:r>
                  <a:rPr lang="ja-JP" altLang="en-US" sz="3600" dirty="0" smtClean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よって</a:t>
                </a:r>
                <a14:m>
                  <m:oMath xmlns:m="http://schemas.openxmlformats.org/officeDocument/2006/math">
                    <m:r>
                      <a:rPr lang="en-US" altLang="ja-JP" sz="3600" b="0" i="1" u="sng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3600" b="0" i="1" u="sng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600" b="0" i="1" u="sng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ja-JP" sz="3600" b="0" i="1" u="sng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ja-JP" sz="3600" b="0" i="1" u="sng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altLang="ja-JP" sz="3600" b="0" i="1" u="sng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ja-JP" sz="3600" b="0" i="1" u="sng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altLang="ja-JP" sz="3600" b="0" i="1" u="sng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]=3</m:t>
                    </m:r>
                    <m:r>
                      <a:rPr lang="en-US" altLang="ja-JP" sz="3600" b="0" i="1" u="sng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ja-JP" sz="3600" u="sng" dirty="0">
                  <a:solidFill>
                    <a:prstClr val="black"/>
                  </a:solidFill>
                  <a:ea typeface="Cambria Math" panose="02040503050406030204" pitchFamily="18" charset="0"/>
                </a:endParaRPr>
              </a:p>
              <a:p>
                <a:r>
                  <a:rPr lang="ja-JP" altLang="en-US" sz="3600" dirty="0" smtClean="0">
                    <a:latin typeface="Cambria Math" panose="02040503050406030204" pitchFamily="18" charset="0"/>
                  </a:rPr>
                  <a:t>一方、𝑍は二項確率変数なので</a:t>
                </a:r>
                <a:endParaRPr lang="en-US" altLang="ja-JP" sz="3600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0" i="1" u="sng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altLang="ja-JP" sz="3600" b="0" i="1" u="sng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altLang="ja-JP" sz="3600" b="0" i="1" u="sng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r>
                        <a:rPr lang="en-US" altLang="ja-JP" sz="3600" b="0" i="1" u="sng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]=3</m:t>
                      </m:r>
                      <m:r>
                        <a:rPr lang="en-US" altLang="ja-JP" sz="3600" b="0" i="1" u="sng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ja-JP" sz="3600" u="sng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05805"/>
              </a:xfrm>
              <a:blipFill rotWithShape="0">
                <a:blip r:embed="rId2"/>
                <a:stretch>
                  <a:fillRect l="-1623" t="-34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47732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 smtClean="0"/>
              <a:t>確率</a:t>
            </a:r>
            <a:r>
              <a:rPr lang="ja-JP" altLang="en-US" u="sng" dirty="0"/>
              <a:t>変数</a:t>
            </a:r>
            <a:r>
              <a:rPr lang="ja-JP" altLang="en-US" u="sng" dirty="0" smtClean="0"/>
              <a:t>の和の期待値</a:t>
            </a:r>
            <a:r>
              <a:rPr lang="en-US" altLang="ja-JP" dirty="0" smtClean="0"/>
              <a:t>(3/4)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05805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sz="3600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𝑋</a:t>
                </a:r>
                <a:r>
                  <a:rPr lang="ja-JP" altLang="en-US" sz="36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は二項</a:t>
                </a:r>
                <a:r>
                  <a:rPr lang="ja-JP" altLang="en-US" sz="3600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確率変数</a:t>
                </a:r>
                <a:r>
                  <a:rPr lang="ja-JP" altLang="en-US" sz="36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、𝑌はベルヌーイ</a:t>
                </a:r>
                <a:r>
                  <a:rPr lang="ja-JP" altLang="en-US" sz="3600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確率変数</a:t>
                </a:r>
                <a:r>
                  <a:rPr lang="ja-JP" altLang="en-US" sz="36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なので</a:t>
                </a:r>
                <a:endParaRPr lang="en-US" altLang="ja-JP" sz="3600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lv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altLang="ja-JP" sz="3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altLang="ja-JP" sz="3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altLang="ja-JP" sz="3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]=2</m:t>
                      </m:r>
                      <m:r>
                        <a:rPr lang="en-US" altLang="ja-JP" sz="3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ja-JP" sz="3600" dirty="0">
                  <a:solidFill>
                    <a:prstClr val="black"/>
                  </a:solidFill>
                </a:endParaRPr>
              </a:p>
              <a:p>
                <a:pPr marL="0" lv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altLang="ja-JP" sz="3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3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ja-JP" sz="3600" dirty="0">
                  <a:solidFill>
                    <a:prstClr val="black"/>
                  </a:solidFill>
                  <a:ea typeface="Cambria Math" panose="02040503050406030204" pitchFamily="18" charset="0"/>
                </a:endParaRPr>
              </a:p>
              <a:p>
                <a:pPr marL="0" lvl="0" indent="0" algn="ctr">
                  <a:buNone/>
                </a:pPr>
                <a:r>
                  <a:rPr lang="ja-JP" altLang="en-US" sz="3600" dirty="0" smtClean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よって</a:t>
                </a:r>
                <a14:m>
                  <m:oMath xmlns:m="http://schemas.openxmlformats.org/officeDocument/2006/math">
                    <m:r>
                      <a:rPr lang="en-US" altLang="ja-JP" sz="3600" b="0" i="1" u="sng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3600" b="0" i="1" u="sng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600" b="0" i="1" u="sng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ja-JP" sz="3600" b="0" i="1" u="sng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ja-JP" sz="3600" b="0" i="1" u="sng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altLang="ja-JP" sz="3600" b="0" i="1" u="sng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ja-JP" sz="3600" b="0" i="1" u="sng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altLang="ja-JP" sz="3600" b="0" i="1" u="sng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]=3</m:t>
                    </m:r>
                    <m:r>
                      <a:rPr lang="en-US" altLang="ja-JP" sz="3600" b="0" i="1" u="sng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ja-JP" sz="3600" u="sng" dirty="0">
                  <a:solidFill>
                    <a:prstClr val="black"/>
                  </a:solidFill>
                  <a:ea typeface="Cambria Math" panose="02040503050406030204" pitchFamily="18" charset="0"/>
                </a:endParaRPr>
              </a:p>
              <a:p>
                <a:r>
                  <a:rPr lang="ja-JP" altLang="en-US" sz="3600" dirty="0" smtClean="0">
                    <a:latin typeface="Cambria Math" panose="02040503050406030204" pitchFamily="18" charset="0"/>
                  </a:rPr>
                  <a:t>一方、𝑍は二項確率変数なので</a:t>
                </a:r>
                <a:endParaRPr lang="en-US" altLang="ja-JP" sz="3600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0" i="1" u="sng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altLang="ja-JP" sz="3600" b="0" i="1" u="sng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altLang="ja-JP" sz="3600" b="0" i="1" u="sng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r>
                        <a:rPr lang="en-US" altLang="ja-JP" sz="3600" b="0" i="1" u="sng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]=3</m:t>
                      </m:r>
                      <m:r>
                        <a:rPr lang="en-US" altLang="ja-JP" sz="3600" b="0" i="1" u="sng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ja-JP" sz="3600" u="sng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05805"/>
              </a:xfrm>
              <a:blipFill rotWithShape="0">
                <a:blip r:embed="rId2"/>
                <a:stretch>
                  <a:fillRect l="-1623" t="-34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円/楕円 3"/>
              <p:cNvSpPr/>
              <p:nvPr/>
            </p:nvSpPr>
            <p:spPr>
              <a:xfrm>
                <a:off x="257577" y="5234970"/>
                <a:ext cx="11676845" cy="143139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4400" b="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4400" b="0" i="1" u="sng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4400" b="0" i="1" u="sng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kumimoji="1" lang="en-US" altLang="ja-JP" sz="4400" b="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kumimoji="1" lang="en-US" altLang="ja-JP" sz="4400" b="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kumimoji="1" lang="en-US" altLang="ja-JP" sz="4400" b="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kumimoji="1" lang="en-US" altLang="ja-JP" sz="4400" b="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kumimoji="1" lang="en-US" altLang="ja-JP" sz="4400" b="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]=</m:t>
                    </m:r>
                    <m:r>
                      <a:rPr kumimoji="1" lang="en-US" altLang="ja-JP" sz="4400" b="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kumimoji="1" lang="en-US" altLang="ja-JP" sz="4400" b="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kumimoji="1" lang="en-US" altLang="ja-JP" sz="4400" b="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kumimoji="1" lang="en-US" altLang="ja-JP" sz="4400" b="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 sz="4400" u="sng" dirty="0" smtClean="0"/>
                  <a:t>が成り立つ！</a:t>
                </a:r>
                <a:endParaRPr kumimoji="1" lang="ja-JP" altLang="en-US" sz="4400" u="sng" dirty="0"/>
              </a:p>
            </p:txBody>
          </p:sp>
        </mc:Choice>
        <mc:Fallback xmlns="">
          <p:sp>
            <p:nvSpPr>
              <p:cNvPr id="4" name="円/楕円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77" y="5234970"/>
                <a:ext cx="11676845" cy="1431395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23873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4453944" y="4321783"/>
            <a:ext cx="3284112" cy="17312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4724400" y="2137894"/>
            <a:ext cx="2743200" cy="18931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 smtClean="0"/>
              <a:t>確率</a:t>
            </a:r>
            <a:r>
              <a:rPr lang="ja-JP" altLang="en-US" u="sng" dirty="0"/>
              <a:t>変数</a:t>
            </a:r>
            <a:r>
              <a:rPr lang="ja-JP" altLang="en-US" u="sng" dirty="0" smtClean="0"/>
              <a:t>の和の期待値</a:t>
            </a:r>
            <a:r>
              <a:rPr lang="en-US" altLang="ja-JP" dirty="0" smtClean="0"/>
              <a:t>(4/4)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05805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ja-JP" altLang="en-US" sz="4400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確率変数𝑋</a:t>
                </a:r>
                <a:r>
                  <a:rPr lang="en-US" altLang="ja-JP" sz="4400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ja-JP" sz="4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ja-JP" sz="4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4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sz="4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4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ja-JP" altLang="en-US" sz="4400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=1,2,…,</m:t>
                        </m:r>
                        <m:r>
                          <a:rPr lang="en-US" altLang="ja-JP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ja-JP" altLang="en-US" sz="4400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において、</a:t>
                </a:r>
                <a:endParaRPr lang="en-US" altLang="ja-JP" sz="4400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lv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6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altLang="ja-JP" sz="6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ja-JP" sz="66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6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6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sz="6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sz="6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6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ja-JP" sz="6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ja-JP" sz="4400" dirty="0" smtClean="0">
                  <a:latin typeface="Cambria Math" panose="02040503050406030204" pitchFamily="18" charset="0"/>
                </a:endParaRPr>
              </a:p>
              <a:p>
                <a:pPr marL="0" lvl="0" indent="0" algn="r">
                  <a:buNone/>
                </a:pPr>
                <a:r>
                  <a:rPr lang="ja-JP" altLang="en-US" sz="4400" dirty="0" smtClean="0">
                    <a:latin typeface="Cambria Math" panose="02040503050406030204" pitchFamily="18" charset="0"/>
                  </a:rPr>
                  <a:t>が成り立っているならば</a:t>
                </a:r>
                <a:endParaRPr lang="en-US" altLang="ja-JP" sz="44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6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6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ja-JP" sz="6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ja-JP" sz="6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6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6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sz="6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sz="6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6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ja-JP" sz="6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ja-JP" sz="60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0" indent="0" algn="r">
                  <a:buNone/>
                </a:pPr>
                <a:r>
                  <a:rPr lang="ja-JP" altLang="en-US" sz="4400" dirty="0" smtClean="0">
                    <a:latin typeface="Cambria Math" panose="02040503050406030204" pitchFamily="18" charset="0"/>
                  </a:rPr>
                  <a:t>が成り立つ！</a:t>
                </a:r>
                <a:endParaRPr lang="en-US" altLang="ja-JP" sz="4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05805"/>
              </a:xfrm>
              <a:blipFill rotWithShape="0">
                <a:blip r:embed="rId2"/>
                <a:stretch>
                  <a:fillRect l="-1275" t="-4922" r="-1391" b="-220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6667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u="sng" dirty="0" smtClean="0"/>
              <a:t>幾何確率変数</a:t>
            </a:r>
            <a:r>
              <a:rPr lang="en-US" altLang="ja-JP" dirty="0"/>
              <a:t>(</a:t>
            </a:r>
            <a:r>
              <a:rPr lang="en-US" altLang="ja-JP" dirty="0" smtClean="0"/>
              <a:t>1/8)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ja-JP" altLang="en-US" sz="4000" u="sng" dirty="0" smtClean="0"/>
                  <a:t>特徴</a:t>
                </a:r>
                <a:endParaRPr lang="en-US" altLang="ja-JP" sz="4000" u="sng" dirty="0" smtClean="0"/>
              </a:p>
              <a:p>
                <a:r>
                  <a:rPr lang="ja-JP" altLang="en-US" sz="4000" dirty="0" smtClean="0"/>
                  <a:t>発生するイベントは、</a:t>
                </a:r>
                <a:r>
                  <a:rPr kumimoji="1" lang="ja-JP" altLang="en-US" sz="4000" u="sng" dirty="0" smtClean="0"/>
                  <a:t>成功か失敗かの</a:t>
                </a:r>
                <a:r>
                  <a:rPr lang="ja-JP" altLang="en-US" sz="4000" u="sng" dirty="0" smtClean="0"/>
                  <a:t>二</a:t>
                </a:r>
                <a:r>
                  <a:rPr kumimoji="1" lang="ja-JP" altLang="en-US" sz="4000" u="sng" dirty="0" smtClean="0"/>
                  <a:t>択</a:t>
                </a:r>
                <a:endParaRPr kumimoji="1" lang="en-US" altLang="ja-JP" sz="4000" u="sng" dirty="0" smtClean="0"/>
              </a:p>
              <a:p>
                <a:pPr marL="0" indent="0" algn="ctr">
                  <a:buNone/>
                </a:pPr>
                <a:r>
                  <a:rPr kumimoji="1" lang="en-US" altLang="ja-JP" sz="4000" dirty="0" smtClean="0"/>
                  <a:t>(</a:t>
                </a:r>
                <a:r>
                  <a:rPr kumimoji="1" lang="ja-JP" altLang="en-US" sz="4000" dirty="0" smtClean="0"/>
                  <a:t>例</a:t>
                </a:r>
                <a:r>
                  <a:rPr kumimoji="1" lang="en-US" altLang="ja-JP" sz="4000" dirty="0" smtClean="0"/>
                  <a:t>:</a:t>
                </a:r>
                <a:r>
                  <a:rPr kumimoji="1" lang="ja-JP" altLang="en-US" sz="4000" dirty="0" smtClean="0"/>
                  <a:t>一枚の</a:t>
                </a:r>
                <a:r>
                  <a:rPr lang="ja-JP" altLang="en-US" sz="4000" dirty="0" smtClean="0"/>
                  <a:t>コインの表と裏</a:t>
                </a:r>
                <a:r>
                  <a:rPr lang="en-US" altLang="ja-JP" sz="4000" dirty="0" smtClean="0"/>
                  <a:t>(</a:t>
                </a:r>
                <a:r>
                  <a:rPr lang="ja-JP" altLang="en-US" sz="4000" dirty="0" smtClean="0"/>
                  <a:t>表</a:t>
                </a:r>
                <a:r>
                  <a:rPr lang="en-US" altLang="ja-JP" sz="4000" dirty="0" smtClean="0"/>
                  <a:t>=</a:t>
                </a:r>
                <a:r>
                  <a:rPr lang="ja-JP" altLang="en-US" sz="4000" dirty="0" smtClean="0"/>
                  <a:t>成功</a:t>
                </a:r>
                <a:r>
                  <a:rPr lang="en-US" altLang="ja-JP" sz="4000" dirty="0" smtClean="0"/>
                  <a:t>))</a:t>
                </a:r>
              </a:p>
              <a:p>
                <a:r>
                  <a:rPr kumimoji="1" lang="ja-JP" altLang="en-US" sz="4000" dirty="0" smtClean="0"/>
                  <a:t>確率変数は、</a:t>
                </a:r>
                <a:r>
                  <a:rPr kumimoji="1" lang="ja-JP" altLang="en-US" sz="4000" u="sng" dirty="0" smtClean="0"/>
                  <a:t>実験が初めて成功したときの</a:t>
                </a:r>
                <a:endParaRPr kumimoji="1" lang="en-US" altLang="ja-JP" sz="4000" u="sng" dirty="0" smtClean="0"/>
              </a:p>
              <a:p>
                <a:pPr marL="0" indent="0" algn="r">
                  <a:buNone/>
                </a:pPr>
                <a:r>
                  <a:rPr lang="ja-JP" altLang="en-US" sz="4000" u="sng" dirty="0" smtClean="0"/>
                  <a:t>それまで</a:t>
                </a:r>
                <a:r>
                  <a:rPr lang="ja-JP" altLang="en-US" sz="4000" u="sng" dirty="0"/>
                  <a:t>の</a:t>
                </a:r>
                <a:r>
                  <a:rPr kumimoji="1" lang="ja-JP" altLang="en-US" sz="4000" u="sng" dirty="0" smtClean="0"/>
                  <a:t>実験回数の合計</a:t>
                </a:r>
                <a:endParaRPr kumimoji="1" lang="en-US" altLang="ja-JP" sz="4000" u="sng" dirty="0" smtClean="0"/>
              </a:p>
              <a:p>
                <a:r>
                  <a:rPr lang="ja-JP" altLang="en-US" sz="4000" dirty="0"/>
                  <a:t>成功</a:t>
                </a:r>
                <a:r>
                  <a:rPr lang="ja-JP" altLang="en-US" sz="4000" dirty="0" smtClean="0"/>
                  <a:t>する確率は</a:t>
                </a:r>
                <a:r>
                  <a:rPr lang="ja-JP" altLang="en-US" sz="6600" dirty="0" smtClean="0">
                    <a:latin typeface="Cambria Math" panose="02040503050406030204" pitchFamily="18" charset="0"/>
                  </a:rPr>
                  <a:t>𝑝</a:t>
                </a:r>
                <a:r>
                  <a:rPr lang="ja-JP" altLang="en-US" sz="4000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altLang="ja-JP" dirty="0" smtClean="0">
                    <a:latin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ja-JP" dirty="0" smtClean="0">
                    <a:latin typeface="Cambria Math" panose="02040503050406030204" pitchFamily="18" charset="0"/>
                  </a:rPr>
                  <a:t>)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087" t="-6162" r="-2029" b="-19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79092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3481589" y="2727621"/>
            <a:ext cx="5146218" cy="78249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ja-JP" altLang="en-US" dirty="0" smtClean="0">
                    <a:solidFill>
                      <a:prstClr val="black"/>
                    </a:solidFill>
                  </a:rPr>
                  <a:t>復習：累積分布関数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(</a:t>
                </a:r>
                <a:r>
                  <a:rPr lang="ja-JP" altLang="en-US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𝐹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)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の定義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:</a:t>
                </a:r>
              </a:p>
              <a:p>
                <a:pPr lvl="0"/>
                <a:endParaRPr lang="en-US" altLang="ja-JP" dirty="0" smtClean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5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ja-JP" sz="5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5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5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ja-JP" sz="5400" dirty="0" smtClean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ja-JP" alt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ただし</m:t>
                      </m:r>
                      <m:r>
                        <a:rPr lang="ja-JP" alt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、</m:t>
                      </m:r>
                      <m:r>
                        <a:rPr lang="en-US" altLang="ja-JP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ja-JP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ja-JP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dirty="0" smtClean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endParaRPr lang="en-US" altLang="ja-JP" dirty="0">
                  <a:solidFill>
                    <a:prstClr val="black"/>
                  </a:solidFill>
                </a:endParaRPr>
              </a:p>
              <a:p>
                <a:pPr marL="0" lvl="0" indent="0" algn="ctr">
                  <a:buNone/>
                </a:pPr>
                <a:r>
                  <a:rPr lang="en-US" altLang="ja-JP" dirty="0" smtClean="0">
                    <a:solidFill>
                      <a:prstClr val="black"/>
                    </a:solidFill>
                  </a:rPr>
                  <a:t>…</a:t>
                </a:r>
                <a:r>
                  <a:rPr lang="ja-JP" altLang="en-US" u="sng" dirty="0" smtClean="0">
                    <a:solidFill>
                      <a:prstClr val="black"/>
                    </a:solidFill>
                  </a:rPr>
                  <a:t>確率変数が</a:t>
                </a:r>
                <a:r>
                  <a:rPr lang="ja-JP" altLang="en-US" u="sng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𝑥以下の時の確率を全て足し合わせたもの</a:t>
                </a:r>
                <a:r>
                  <a:rPr lang="en-US" altLang="ja-JP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!</a:t>
                </a:r>
              </a:p>
              <a:p>
                <a:pPr marL="0" lvl="0" indent="0" algn="ctr">
                  <a:buNone/>
                </a:pPr>
                <a:endParaRPr lang="en-US" altLang="ja-JP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lvl="0" indent="0" algn="r">
                  <a:buNone/>
                </a:pPr>
                <a:r>
                  <a:rPr lang="en-US" altLang="ja-JP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…</a:t>
                </a:r>
                <a:r>
                  <a:rPr lang="ja-JP" altLang="en-US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以降はこれの性質について学ぶ</a:t>
                </a:r>
                <a:endParaRPr lang="ja-JP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 r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累積分布関数の性質</a:t>
            </a:r>
            <a:r>
              <a:rPr lang="en-US" altLang="ja-JP" dirty="0">
                <a:solidFill>
                  <a:prstClr val="black"/>
                </a:solidFill>
              </a:rPr>
              <a:t>(</a:t>
            </a:r>
            <a:r>
              <a:rPr lang="en-US" altLang="ja-JP" dirty="0" smtClean="0">
                <a:solidFill>
                  <a:prstClr val="black"/>
                </a:solidFill>
              </a:rPr>
              <a:t>1/5)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683098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2209800" y="2536723"/>
            <a:ext cx="7772400" cy="146457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u="sng" dirty="0" smtClean="0"/>
              <a:t>累積分布関数の性質</a:t>
            </a:r>
            <a:r>
              <a:rPr kumimoji="1" lang="en-US" altLang="ja-JP" dirty="0" smtClean="0"/>
              <a:t>(2/5)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u="sng" dirty="0" smtClean="0"/>
                  <a:t>性質その１</a:t>
                </a:r>
                <a:r>
                  <a:rPr kumimoji="1" lang="ja-JP" altLang="en-US" dirty="0" smtClean="0"/>
                  <a:t>：</a:t>
                </a:r>
                <a:endParaRPr kumimoji="1" lang="en-US" altLang="ja-JP" dirty="0" smtClean="0"/>
              </a:p>
              <a:p>
                <a:endParaRPr kumimoji="1" lang="en-US" altLang="ja-JP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ja-JP" sz="5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ja-JP" sz="5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ja-JP" sz="5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ja-JP" altLang="en-US" sz="3200" b="0" dirty="0" smtClean="0">
                    <a:solidFill>
                      <a:prstClr val="black"/>
                    </a:solidFill>
                    <a:latin typeface="+mn-ea"/>
                  </a:rPr>
                  <a:t> ならば </a:t>
                </a:r>
                <a14:m>
                  <m:oMath xmlns:m="http://schemas.openxmlformats.org/officeDocument/2006/math">
                    <m:r>
                      <a:rPr lang="en-US" altLang="ja-JP" sz="5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ja-JP" sz="5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5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ja-JP" sz="5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ja-JP" sz="5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altLang="ja-JP" sz="5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ja-JP" sz="5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ja-JP" sz="5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 dirty="0" smtClean="0"/>
              </a:p>
              <a:p>
                <a:endParaRPr lang="en-US" altLang="ja-JP" dirty="0"/>
              </a:p>
              <a:p>
                <a:r>
                  <a:rPr lang="ja-JP" altLang="en-US" dirty="0" smtClean="0"/>
                  <a:t>例</a:t>
                </a:r>
                <a:r>
                  <a:rPr lang="en-US" altLang="ja-JP" dirty="0" smtClean="0"/>
                  <a:t>:</a:t>
                </a:r>
                <a:r>
                  <a:rPr lang="ja-JP" altLang="en-US" dirty="0" smtClean="0"/>
                  <a:t>サイコロで３以下の目が出る確率は</a:t>
                </a:r>
                <a:r>
                  <a:rPr lang="ja-JP" altLang="en-US" dirty="0"/>
                  <a:t>、</a:t>
                </a:r>
                <a:endParaRPr lang="en-US" altLang="ja-JP" dirty="0" smtClean="0"/>
              </a:p>
              <a:p>
                <a:pPr marL="0" indent="0" algn="r">
                  <a:buNone/>
                </a:pPr>
                <a:r>
                  <a:rPr kumimoji="1" lang="ja-JP" altLang="en-US" dirty="0" smtClean="0"/>
                  <a:t>同じサイコロで４以下の目が出る確率より低い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 r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正方形/長方形 3"/>
          <p:cNvSpPr/>
          <p:nvPr/>
        </p:nvSpPr>
        <p:spPr>
          <a:xfrm>
            <a:off x="1703231" y="5623172"/>
            <a:ext cx="8785538" cy="8757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Point:</a:t>
            </a:r>
            <a:r>
              <a:rPr kumimoji="1" lang="ja-JP" altLang="en-US" sz="2800" dirty="0" smtClean="0"/>
              <a:t>累積分布関数の中の数字が大きくなるほど、</a:t>
            </a:r>
            <a:endParaRPr kumimoji="1" lang="en-US" altLang="ja-JP" sz="2800" dirty="0" smtClean="0"/>
          </a:p>
          <a:p>
            <a:pPr algn="ctr"/>
            <a:r>
              <a:rPr kumimoji="1" lang="ja-JP" altLang="en-US" sz="2800" dirty="0" smtClean="0"/>
              <a:t>条件が緩くなる→累積分布関数の値は大きく</a:t>
            </a:r>
            <a:r>
              <a:rPr lang="ja-JP" altLang="en-US" sz="2800" dirty="0" smtClean="0"/>
              <a:t>なっていく！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781229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角丸四角形 60"/>
          <p:cNvSpPr/>
          <p:nvPr/>
        </p:nvSpPr>
        <p:spPr>
          <a:xfrm>
            <a:off x="838199" y="4827121"/>
            <a:ext cx="4565156" cy="16767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角丸四角形 59"/>
          <p:cNvSpPr/>
          <p:nvPr/>
        </p:nvSpPr>
        <p:spPr>
          <a:xfrm>
            <a:off x="838200" y="2433484"/>
            <a:ext cx="4249994" cy="14839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78207"/>
              </a:xfrm>
            </p:spPr>
            <p:txBody>
              <a:bodyPr>
                <a:normAutofit/>
              </a:bodyPr>
              <a:lstStyle/>
              <a:p>
                <a:r>
                  <a:rPr kumimoji="1" lang="ja-JP" altLang="en-US" u="sng" dirty="0" smtClean="0"/>
                  <a:t>性質その２</a:t>
                </a:r>
                <a:r>
                  <a:rPr kumimoji="1" lang="ja-JP" altLang="en-US" dirty="0" smtClean="0"/>
                  <a:t>：</a:t>
                </a:r>
                <a:endParaRPr kumimoji="1" lang="en-US" altLang="ja-JP" dirty="0" smtClean="0"/>
              </a:p>
              <a:p>
                <a:endParaRPr kumimoji="1" lang="en-US" altLang="ja-JP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ja-JP" sz="5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5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ja-JP" sz="5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ja-JP" altLang="en-US" sz="5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ja-JP" altLang="en-US" sz="5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Low>
                        </m:fName>
                        <m:e>
                          <m: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ja-JP" sz="5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5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  <m:r>
                        <a:rPr lang="en-US" altLang="ja-JP" sz="5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ja-JP" dirty="0"/>
              </a:p>
              <a:p>
                <a:endParaRPr lang="en-US" altLang="ja-JP" u="sng" dirty="0" smtClean="0"/>
              </a:p>
              <a:p>
                <a:r>
                  <a:rPr lang="ja-JP" altLang="en-US" u="sng" dirty="0" smtClean="0"/>
                  <a:t>性質その３</a:t>
                </a:r>
                <a:r>
                  <a:rPr lang="ja-JP" altLang="en-US" dirty="0" smtClean="0"/>
                  <a:t>：</a:t>
                </a:r>
                <a:endParaRPr lang="en-US" altLang="ja-JP" dirty="0" smtClean="0"/>
              </a:p>
              <a:p>
                <a:endParaRPr lang="en-US" altLang="ja-JP" dirty="0" smtClean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ja-JP" sz="5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5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ja-JP" sz="5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ja-JP" altLang="en-US" sz="5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ja-JP" sz="5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ja-JP" altLang="en-US" sz="5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Low>
                        </m:fName>
                        <m:e>
                          <m: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ja-JP" sz="5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5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  <m:r>
                        <a:rPr lang="en-US" altLang="ja-JP" sz="5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ja-JP" dirty="0">
                  <a:solidFill>
                    <a:prstClr val="black"/>
                  </a:solidFill>
                </a:endParaRPr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78207"/>
              </a:xfrm>
              <a:blipFill rotWithShape="0">
                <a:blip r:embed="rId2"/>
                <a:stretch>
                  <a:fillRect l="-1043" t="-273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u="sng" dirty="0" smtClean="0"/>
              <a:t>累積分布関数の性質</a:t>
            </a:r>
            <a:r>
              <a:rPr kumimoji="1" lang="en-US" altLang="ja-JP" dirty="0" smtClean="0"/>
              <a:t>(3/5)</a:t>
            </a:r>
            <a:endParaRPr kumimoji="1" lang="ja-JP" altLang="en-US" dirty="0"/>
          </a:p>
        </p:txBody>
      </p:sp>
      <p:grpSp>
        <p:nvGrpSpPr>
          <p:cNvPr id="58" name="グループ化 57"/>
          <p:cNvGrpSpPr/>
          <p:nvPr/>
        </p:nvGrpSpPr>
        <p:grpSpPr>
          <a:xfrm>
            <a:off x="5088194" y="2433484"/>
            <a:ext cx="6795123" cy="3288961"/>
            <a:chOff x="7359247" y="3075156"/>
            <a:chExt cx="4642057" cy="2614009"/>
          </a:xfrm>
        </p:grpSpPr>
        <p:sp>
          <p:nvSpPr>
            <p:cNvPr id="54" name="テキスト ボックス 53"/>
            <p:cNvSpPr txBox="1"/>
            <p:nvPr/>
          </p:nvSpPr>
          <p:spPr>
            <a:xfrm>
              <a:off x="11419145" y="4977577"/>
              <a:ext cx="4592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 smtClean="0">
                  <a:solidFill>
                    <a:srgbClr val="92D050"/>
                  </a:solidFill>
                  <a:latin typeface="Cambria Math" panose="02040503050406030204" pitchFamily="18" charset="0"/>
                </a:rPr>
                <a:t>𝑋</a:t>
              </a:r>
              <a:endParaRPr kumimoji="1" lang="ja-JP" altLang="en-US" sz="2800" dirty="0">
                <a:solidFill>
                  <a:srgbClr val="92D050"/>
                </a:solidFill>
              </a:endParaRPr>
            </a:p>
          </p:txBody>
        </p:sp>
        <p:sp>
          <p:nvSpPr>
            <p:cNvPr id="19" name="フリーフォーム 18"/>
            <p:cNvSpPr/>
            <p:nvPr/>
          </p:nvSpPr>
          <p:spPr>
            <a:xfrm>
              <a:off x="8417445" y="3361698"/>
              <a:ext cx="3561735" cy="1180135"/>
            </a:xfrm>
            <a:custGeom>
              <a:avLst/>
              <a:gdLst>
                <a:gd name="connsiteX0" fmla="*/ 0 w 3023419"/>
                <a:gd name="connsiteY0" fmla="*/ 1180135 h 1180135"/>
                <a:gd name="connsiteX1" fmla="*/ 648929 w 3023419"/>
                <a:gd name="connsiteY1" fmla="*/ 250986 h 1180135"/>
                <a:gd name="connsiteX2" fmla="*/ 1224116 w 3023419"/>
                <a:gd name="connsiteY2" fmla="*/ 634445 h 1180135"/>
                <a:gd name="connsiteX3" fmla="*/ 2374490 w 3023419"/>
                <a:gd name="connsiteY3" fmla="*/ 264 h 1180135"/>
                <a:gd name="connsiteX4" fmla="*/ 2861187 w 3023419"/>
                <a:gd name="connsiteY4" fmla="*/ 722935 h 1180135"/>
                <a:gd name="connsiteX5" fmla="*/ 3023419 w 3023419"/>
                <a:gd name="connsiteY5" fmla="*/ 560703 h 1180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23419" h="1180135">
                  <a:moveTo>
                    <a:pt x="0" y="1180135"/>
                  </a:moveTo>
                  <a:cubicBezTo>
                    <a:pt x="222455" y="761034"/>
                    <a:pt x="444910" y="341934"/>
                    <a:pt x="648929" y="250986"/>
                  </a:cubicBezTo>
                  <a:cubicBezTo>
                    <a:pt x="852948" y="160038"/>
                    <a:pt x="936523" y="676232"/>
                    <a:pt x="1224116" y="634445"/>
                  </a:cubicBezTo>
                  <a:cubicBezTo>
                    <a:pt x="1511709" y="592658"/>
                    <a:pt x="2101645" y="-14484"/>
                    <a:pt x="2374490" y="264"/>
                  </a:cubicBezTo>
                  <a:cubicBezTo>
                    <a:pt x="2647335" y="15012"/>
                    <a:pt x="2753032" y="629529"/>
                    <a:pt x="2861187" y="722935"/>
                  </a:cubicBezTo>
                  <a:cubicBezTo>
                    <a:pt x="2969342" y="816341"/>
                    <a:pt x="2996380" y="688522"/>
                    <a:pt x="3023419" y="560703"/>
                  </a:cubicBezTo>
                </a:path>
              </a:pathLst>
            </a:cu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1" name="直線コネクタ 20"/>
            <p:cNvCxnSpPr/>
            <p:nvPr/>
          </p:nvCxnSpPr>
          <p:spPr>
            <a:xfrm flipH="1" flipV="1">
              <a:off x="10331463" y="3771298"/>
              <a:ext cx="3274" cy="149866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/>
            <p:cNvCxnSpPr/>
            <p:nvPr/>
          </p:nvCxnSpPr>
          <p:spPr>
            <a:xfrm>
              <a:off x="8785341" y="3960059"/>
              <a:ext cx="1015180" cy="985663"/>
            </a:xfrm>
            <a:prstGeom prst="line">
              <a:avLst/>
            </a:prstGeom>
            <a:ln>
              <a:solidFill>
                <a:srgbClr val="FFCC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/>
            <p:cNvCxnSpPr/>
            <p:nvPr/>
          </p:nvCxnSpPr>
          <p:spPr>
            <a:xfrm>
              <a:off x="9007382" y="3774918"/>
              <a:ext cx="1190932" cy="1216608"/>
            </a:xfrm>
            <a:prstGeom prst="line">
              <a:avLst/>
            </a:prstGeom>
            <a:ln>
              <a:solidFill>
                <a:srgbClr val="FFCC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>
              <a:stCxn id="19" idx="2"/>
            </p:cNvCxnSpPr>
            <p:nvPr/>
          </p:nvCxnSpPr>
          <p:spPr>
            <a:xfrm>
              <a:off x="9859513" y="3996143"/>
              <a:ext cx="471949" cy="456747"/>
            </a:xfrm>
            <a:prstGeom prst="line">
              <a:avLst/>
            </a:prstGeom>
            <a:ln>
              <a:solidFill>
                <a:srgbClr val="FFCC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/>
            <p:cNvCxnSpPr>
              <a:stCxn id="19" idx="1"/>
            </p:cNvCxnSpPr>
            <p:nvPr/>
          </p:nvCxnSpPr>
          <p:spPr>
            <a:xfrm>
              <a:off x="9181915" y="3612684"/>
              <a:ext cx="1095056" cy="1142869"/>
            </a:xfrm>
            <a:prstGeom prst="line">
              <a:avLst/>
            </a:prstGeom>
            <a:ln>
              <a:solidFill>
                <a:srgbClr val="FFCC66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直線コネクタ 38"/>
            <p:cNvCxnSpPr/>
            <p:nvPr/>
          </p:nvCxnSpPr>
          <p:spPr>
            <a:xfrm>
              <a:off x="8668169" y="4184118"/>
              <a:ext cx="825909" cy="807408"/>
            </a:xfrm>
            <a:prstGeom prst="line">
              <a:avLst/>
            </a:prstGeom>
            <a:ln>
              <a:solidFill>
                <a:srgbClr val="FFCC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/>
            <p:nvPr/>
          </p:nvCxnSpPr>
          <p:spPr>
            <a:xfrm>
              <a:off x="8520685" y="4452890"/>
              <a:ext cx="560438" cy="538636"/>
            </a:xfrm>
            <a:prstGeom prst="line">
              <a:avLst/>
            </a:prstGeom>
            <a:ln>
              <a:solidFill>
                <a:srgbClr val="FFCC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/>
            <p:cNvCxnSpPr/>
            <p:nvPr/>
          </p:nvCxnSpPr>
          <p:spPr>
            <a:xfrm>
              <a:off x="10095487" y="3951765"/>
              <a:ext cx="235975" cy="232353"/>
            </a:xfrm>
            <a:prstGeom prst="line">
              <a:avLst/>
            </a:prstGeom>
            <a:ln>
              <a:solidFill>
                <a:srgbClr val="FFCC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/>
            <p:cNvCxnSpPr/>
            <p:nvPr/>
          </p:nvCxnSpPr>
          <p:spPr>
            <a:xfrm>
              <a:off x="8417445" y="4755553"/>
              <a:ext cx="250724" cy="235973"/>
            </a:xfrm>
            <a:prstGeom prst="line">
              <a:avLst/>
            </a:prstGeom>
            <a:ln>
              <a:solidFill>
                <a:srgbClr val="FFCC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テキスト ボックス 46"/>
            <p:cNvSpPr txBox="1"/>
            <p:nvPr/>
          </p:nvSpPr>
          <p:spPr>
            <a:xfrm>
              <a:off x="10209374" y="5227500"/>
              <a:ext cx="3982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dirty="0" smtClean="0">
                  <a:solidFill>
                    <a:srgbClr val="FF0000"/>
                  </a:solidFill>
                  <a:latin typeface="Cambria Math" panose="02040503050406030204" pitchFamily="18" charset="0"/>
                </a:rPr>
                <a:t>𝑏</a:t>
              </a:r>
              <a:endParaRPr kumimoji="1" lang="ja-JP" altLang="en-US" sz="2400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テキスト ボックス 47"/>
                <p:cNvSpPr txBox="1"/>
                <p:nvPr/>
              </p:nvSpPr>
              <p:spPr>
                <a:xfrm>
                  <a:off x="9026231" y="4166087"/>
                  <a:ext cx="804604" cy="52322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800" b="0" i="1" smtClean="0">
                            <a:solidFill>
                              <a:srgbClr val="FFCC66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kumimoji="1" lang="en-US" altLang="ja-JP" sz="2800" i="1" smtClean="0">
                                <a:solidFill>
                                  <a:srgbClr val="FFCC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800" b="0" i="1" smtClean="0">
                                <a:solidFill>
                                  <a:srgbClr val="FFCC6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oMath>
                    </m:oMathPara>
                  </a14:m>
                  <a:endParaRPr kumimoji="1" lang="ja-JP" altLang="en-US" sz="2800" dirty="0"/>
                </a:p>
              </p:txBody>
            </p:sp>
          </mc:Choice>
          <mc:Fallback xmlns="">
            <p:sp>
              <p:nvSpPr>
                <p:cNvPr id="48" name="テキスト ボックス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6231" y="4166087"/>
                  <a:ext cx="804604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テキスト ボックス 48"/>
                <p:cNvSpPr txBox="1"/>
                <p:nvPr/>
              </p:nvSpPr>
              <p:spPr>
                <a:xfrm>
                  <a:off x="7359247" y="4254586"/>
                  <a:ext cx="124132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80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8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oMath>
                    </m:oMathPara>
                  </a14:m>
                  <a:endParaRPr kumimoji="1" lang="ja-JP" altLang="en-US" sz="2800" dirty="0"/>
                </a:p>
              </p:txBody>
            </p:sp>
          </mc:Choice>
          <mc:Fallback xmlns="">
            <p:sp>
              <p:nvSpPr>
                <p:cNvPr id="49" name="テキスト ボックス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9247" y="4254586"/>
                  <a:ext cx="1241321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直線矢印コネクタ 50"/>
            <p:cNvCxnSpPr/>
            <p:nvPr/>
          </p:nvCxnSpPr>
          <p:spPr>
            <a:xfrm flipV="1">
              <a:off x="8611432" y="3075156"/>
              <a:ext cx="0" cy="2145087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矢印コネクタ 52"/>
            <p:cNvCxnSpPr/>
            <p:nvPr/>
          </p:nvCxnSpPr>
          <p:spPr>
            <a:xfrm>
              <a:off x="8417445" y="4991526"/>
              <a:ext cx="3583859" cy="0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テキスト ボックス 54"/>
            <p:cNvSpPr txBox="1"/>
            <p:nvPr/>
          </p:nvSpPr>
          <p:spPr>
            <a:xfrm>
              <a:off x="9998226" y="5283915"/>
              <a:ext cx="902929" cy="379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←　　→</a:t>
              </a:r>
              <a:endParaRPr kumimoji="1" lang="ja-JP" altLang="en-US" dirty="0"/>
            </a:p>
          </p:txBody>
        </p:sp>
        <p:sp>
          <p:nvSpPr>
            <p:cNvPr id="56" name="テキスト ボックス 55"/>
            <p:cNvSpPr txBox="1"/>
            <p:nvPr/>
          </p:nvSpPr>
          <p:spPr>
            <a:xfrm>
              <a:off x="9961114" y="5054521"/>
              <a:ext cx="11389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(</a:t>
              </a:r>
              <a:r>
                <a:rPr lang="ja-JP" altLang="en-US" dirty="0"/>
                <a:t>３</a:t>
              </a:r>
              <a:r>
                <a:rPr lang="en-US" altLang="ja-JP" dirty="0" smtClean="0"/>
                <a:t>)</a:t>
              </a:r>
              <a:r>
                <a:rPr lang="ja-JP" altLang="en-US" dirty="0" smtClean="0"/>
                <a:t>　　</a:t>
              </a:r>
              <a:r>
                <a:rPr lang="en-US" altLang="ja-JP" dirty="0" smtClean="0"/>
                <a:t>(</a:t>
              </a:r>
              <a:r>
                <a:rPr lang="ja-JP" altLang="en-US" dirty="0"/>
                <a:t>２</a:t>
              </a:r>
              <a:r>
                <a:rPr lang="en-US" altLang="ja-JP" dirty="0" smtClean="0"/>
                <a:t>)</a:t>
              </a:r>
              <a:endParaRPr kumimoji="1" lang="ja-JP" altLang="en-US" dirty="0"/>
            </a:p>
          </p:txBody>
        </p:sp>
      </p:grpSp>
      <p:sp>
        <p:nvSpPr>
          <p:cNvPr id="4" name="テキスト ボックス 3"/>
          <p:cNvSpPr txBox="1"/>
          <p:nvPr/>
        </p:nvSpPr>
        <p:spPr>
          <a:xfrm>
            <a:off x="10619163" y="2150554"/>
            <a:ext cx="138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イメージ図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87215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角丸四角形 39"/>
          <p:cNvSpPr/>
          <p:nvPr/>
        </p:nvSpPr>
        <p:spPr>
          <a:xfrm>
            <a:off x="838200" y="3300628"/>
            <a:ext cx="5606845" cy="9742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u="sng" dirty="0" smtClean="0"/>
              <a:t>累積分布関数の性質</a:t>
            </a:r>
            <a:r>
              <a:rPr kumimoji="1" lang="en-US" altLang="ja-JP" dirty="0" smtClean="0"/>
              <a:t>(4/5)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ja-JP" altLang="en-US" u="sng" dirty="0" smtClean="0"/>
                  <a:t>性質その４</a:t>
                </a:r>
                <a:r>
                  <a:rPr kumimoji="1" lang="ja-JP" altLang="en-US" dirty="0" smtClean="0"/>
                  <a:t>：</a:t>
                </a:r>
                <a:endParaRPr kumimoji="1" lang="en-US" altLang="ja-JP" dirty="0" smtClean="0"/>
              </a:p>
              <a:p>
                <a:pPr marL="0" indent="0">
                  <a:buNone/>
                </a:pPr>
                <a:r>
                  <a:rPr lang="ja-JP" altLang="en-US" dirty="0">
                    <a:latin typeface="Cambria Math" panose="02040503050406030204" pitchFamily="18" charset="0"/>
                  </a:rPr>
                  <a:t>任意</a:t>
                </a:r>
                <a:r>
                  <a:rPr lang="ja-JP" altLang="en-US" dirty="0" smtClean="0">
                    <a:latin typeface="Cambria Math" panose="02040503050406030204" pitchFamily="18" charset="0"/>
                  </a:rPr>
                  <a:t>の</a:t>
                </a:r>
                <a:r>
                  <a:rPr kumimoji="1" lang="ja-JP" altLang="en-US" dirty="0" smtClean="0">
                    <a:latin typeface="Cambria Math" panose="02040503050406030204" pitchFamily="18" charset="0"/>
                  </a:rPr>
                  <a:t>𝑏</a:t>
                </a:r>
                <a14:m>
                  <m:oMath xmlns:m="http://schemas.openxmlformats.org/officeDocument/2006/math">
                    <m:r>
                      <a:rPr kumimoji="1" lang="ja-JP" altLang="en-US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kumimoji="1"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と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kumimoji="1" lang="en-US" altLang="ja-JP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ja-JP" altLang="en-US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func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1" lang="en-US" altLang="ja-JP" dirty="0" smtClean="0"/>
                  <a:t> </a:t>
                </a:r>
                <a:r>
                  <a:rPr lang="ja-JP" altLang="en-US" dirty="0" smtClean="0"/>
                  <a:t>かつ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ja-JP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ja-JP" altLang="en-US" dirty="0" smtClean="0"/>
                  <a:t>なる任意の数列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において、</a:t>
                </a:r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ja-JP" sz="5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5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ja-JP" sz="5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ja-JP" altLang="en-US" sz="5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ja-JP" altLang="en-US" sz="5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Low>
                        </m:fName>
                        <m:e>
                          <m: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ja-JP" sz="5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5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5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5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ja-JP" sz="5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5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altLang="ja-JP" sz="5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ja-JP" sz="5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5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dirty="0" smtClean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グループ化 38"/>
          <p:cNvGrpSpPr/>
          <p:nvPr/>
        </p:nvGrpSpPr>
        <p:grpSpPr>
          <a:xfrm>
            <a:off x="2607638" y="4374781"/>
            <a:ext cx="9012269" cy="2310606"/>
            <a:chOff x="5176456" y="3347885"/>
            <a:chExt cx="6534767" cy="2611258"/>
          </a:xfrm>
        </p:grpSpPr>
        <p:grpSp>
          <p:nvGrpSpPr>
            <p:cNvPr id="30" name="グループ化 29"/>
            <p:cNvGrpSpPr/>
            <p:nvPr/>
          </p:nvGrpSpPr>
          <p:grpSpPr>
            <a:xfrm>
              <a:off x="5176456" y="3347885"/>
              <a:ext cx="6534767" cy="2557716"/>
              <a:chOff x="6096000" y="4201526"/>
              <a:chExt cx="4642057" cy="2656474"/>
            </a:xfrm>
          </p:grpSpPr>
          <p:grpSp>
            <p:nvGrpSpPr>
              <p:cNvPr id="4" name="グループ化 3"/>
              <p:cNvGrpSpPr/>
              <p:nvPr/>
            </p:nvGrpSpPr>
            <p:grpSpPr>
              <a:xfrm>
                <a:off x="6096000" y="4201526"/>
                <a:ext cx="4642057" cy="2656474"/>
                <a:chOff x="7359247" y="3075156"/>
                <a:chExt cx="4642057" cy="2656474"/>
              </a:xfrm>
            </p:grpSpPr>
            <p:sp>
              <p:nvSpPr>
                <p:cNvPr id="5" name="テキスト ボックス 4"/>
                <p:cNvSpPr txBox="1"/>
                <p:nvPr/>
              </p:nvSpPr>
              <p:spPr>
                <a:xfrm>
                  <a:off x="11419145" y="4977577"/>
                  <a:ext cx="45924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sz="2800" dirty="0" smtClean="0">
                      <a:solidFill>
                        <a:srgbClr val="92D050"/>
                      </a:solidFill>
                      <a:latin typeface="Cambria Math" panose="02040503050406030204" pitchFamily="18" charset="0"/>
                    </a:rPr>
                    <a:t>𝑋</a:t>
                  </a:r>
                  <a:endParaRPr kumimoji="1" lang="ja-JP" altLang="en-US" sz="2800" dirty="0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6" name="フリーフォーム 5"/>
                <p:cNvSpPr/>
                <p:nvPr/>
              </p:nvSpPr>
              <p:spPr>
                <a:xfrm>
                  <a:off x="8417445" y="3361698"/>
                  <a:ext cx="3561735" cy="1180135"/>
                </a:xfrm>
                <a:custGeom>
                  <a:avLst/>
                  <a:gdLst>
                    <a:gd name="connsiteX0" fmla="*/ 0 w 3023419"/>
                    <a:gd name="connsiteY0" fmla="*/ 1180135 h 1180135"/>
                    <a:gd name="connsiteX1" fmla="*/ 648929 w 3023419"/>
                    <a:gd name="connsiteY1" fmla="*/ 250986 h 1180135"/>
                    <a:gd name="connsiteX2" fmla="*/ 1224116 w 3023419"/>
                    <a:gd name="connsiteY2" fmla="*/ 634445 h 1180135"/>
                    <a:gd name="connsiteX3" fmla="*/ 2374490 w 3023419"/>
                    <a:gd name="connsiteY3" fmla="*/ 264 h 1180135"/>
                    <a:gd name="connsiteX4" fmla="*/ 2861187 w 3023419"/>
                    <a:gd name="connsiteY4" fmla="*/ 722935 h 1180135"/>
                    <a:gd name="connsiteX5" fmla="*/ 3023419 w 3023419"/>
                    <a:gd name="connsiteY5" fmla="*/ 560703 h 11801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023419" h="1180135">
                      <a:moveTo>
                        <a:pt x="0" y="1180135"/>
                      </a:moveTo>
                      <a:cubicBezTo>
                        <a:pt x="222455" y="761034"/>
                        <a:pt x="444910" y="341934"/>
                        <a:pt x="648929" y="250986"/>
                      </a:cubicBezTo>
                      <a:cubicBezTo>
                        <a:pt x="852948" y="160038"/>
                        <a:pt x="936523" y="676232"/>
                        <a:pt x="1224116" y="634445"/>
                      </a:cubicBezTo>
                      <a:cubicBezTo>
                        <a:pt x="1511709" y="592658"/>
                        <a:pt x="2101645" y="-14484"/>
                        <a:pt x="2374490" y="264"/>
                      </a:cubicBezTo>
                      <a:cubicBezTo>
                        <a:pt x="2647335" y="15012"/>
                        <a:pt x="2753032" y="629529"/>
                        <a:pt x="2861187" y="722935"/>
                      </a:cubicBezTo>
                      <a:cubicBezTo>
                        <a:pt x="2969342" y="816341"/>
                        <a:pt x="2996380" y="688522"/>
                        <a:pt x="3023419" y="560703"/>
                      </a:cubicBezTo>
                    </a:path>
                  </a:pathLst>
                </a:custGeom>
                <a:ln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7" name="直線コネクタ 6"/>
                <p:cNvCxnSpPr/>
                <p:nvPr/>
              </p:nvCxnSpPr>
              <p:spPr>
                <a:xfrm flipH="1" flipV="1">
                  <a:off x="10331463" y="3771298"/>
                  <a:ext cx="3274" cy="1498667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直線コネクタ 7"/>
                <p:cNvCxnSpPr/>
                <p:nvPr/>
              </p:nvCxnSpPr>
              <p:spPr>
                <a:xfrm>
                  <a:off x="8785341" y="3960059"/>
                  <a:ext cx="1015180" cy="985663"/>
                </a:xfrm>
                <a:prstGeom prst="line">
                  <a:avLst/>
                </a:prstGeom>
                <a:ln>
                  <a:solidFill>
                    <a:srgbClr val="FFCC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線コネクタ 8"/>
                <p:cNvCxnSpPr/>
                <p:nvPr/>
              </p:nvCxnSpPr>
              <p:spPr>
                <a:xfrm>
                  <a:off x="9007382" y="3774918"/>
                  <a:ext cx="1190932" cy="1216608"/>
                </a:xfrm>
                <a:prstGeom prst="line">
                  <a:avLst/>
                </a:prstGeom>
                <a:ln>
                  <a:solidFill>
                    <a:srgbClr val="FFCC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線コネクタ 9"/>
                <p:cNvCxnSpPr>
                  <a:stCxn id="6" idx="2"/>
                </p:cNvCxnSpPr>
                <p:nvPr/>
              </p:nvCxnSpPr>
              <p:spPr>
                <a:xfrm>
                  <a:off x="9859513" y="3996143"/>
                  <a:ext cx="471949" cy="456747"/>
                </a:xfrm>
                <a:prstGeom prst="line">
                  <a:avLst/>
                </a:prstGeom>
                <a:ln>
                  <a:solidFill>
                    <a:srgbClr val="FFCC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線コネクタ 10"/>
                <p:cNvCxnSpPr>
                  <a:stCxn id="6" idx="1"/>
                </p:cNvCxnSpPr>
                <p:nvPr/>
              </p:nvCxnSpPr>
              <p:spPr>
                <a:xfrm>
                  <a:off x="9181915" y="3612684"/>
                  <a:ext cx="1095056" cy="1142869"/>
                </a:xfrm>
                <a:prstGeom prst="line">
                  <a:avLst/>
                </a:prstGeom>
                <a:ln>
                  <a:solidFill>
                    <a:srgbClr val="FFCC66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線コネクタ 11"/>
                <p:cNvCxnSpPr/>
                <p:nvPr/>
              </p:nvCxnSpPr>
              <p:spPr>
                <a:xfrm>
                  <a:off x="8668169" y="4184118"/>
                  <a:ext cx="825909" cy="807408"/>
                </a:xfrm>
                <a:prstGeom prst="line">
                  <a:avLst/>
                </a:prstGeom>
                <a:ln>
                  <a:solidFill>
                    <a:srgbClr val="FFCC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線コネクタ 12"/>
                <p:cNvCxnSpPr/>
                <p:nvPr/>
              </p:nvCxnSpPr>
              <p:spPr>
                <a:xfrm>
                  <a:off x="8520685" y="4452890"/>
                  <a:ext cx="560438" cy="538636"/>
                </a:xfrm>
                <a:prstGeom prst="line">
                  <a:avLst/>
                </a:prstGeom>
                <a:ln>
                  <a:solidFill>
                    <a:srgbClr val="FFCC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線コネクタ 13"/>
                <p:cNvCxnSpPr/>
                <p:nvPr/>
              </p:nvCxnSpPr>
              <p:spPr>
                <a:xfrm>
                  <a:off x="10095487" y="3951765"/>
                  <a:ext cx="235975" cy="232353"/>
                </a:xfrm>
                <a:prstGeom prst="line">
                  <a:avLst/>
                </a:prstGeom>
                <a:ln>
                  <a:solidFill>
                    <a:srgbClr val="FFCC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線コネクタ 14"/>
                <p:cNvCxnSpPr/>
                <p:nvPr/>
              </p:nvCxnSpPr>
              <p:spPr>
                <a:xfrm>
                  <a:off x="8417445" y="4755553"/>
                  <a:ext cx="250724" cy="235973"/>
                </a:xfrm>
                <a:prstGeom prst="line">
                  <a:avLst/>
                </a:prstGeom>
                <a:ln>
                  <a:solidFill>
                    <a:srgbClr val="FFCC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テキスト ボックス 15"/>
                <p:cNvSpPr txBox="1"/>
                <p:nvPr/>
              </p:nvSpPr>
              <p:spPr>
                <a:xfrm>
                  <a:off x="10132359" y="5269965"/>
                  <a:ext cx="39820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sz="2400" dirty="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a:t>𝑏</a:t>
                  </a:r>
                  <a:endParaRPr kumimoji="1" lang="ja-JP" altLang="en-US" sz="2400" dirty="0">
                    <a:solidFill>
                      <a:srgbClr val="FF0000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テキスト ボックス 16"/>
                    <p:cNvSpPr txBox="1"/>
                    <p:nvPr/>
                  </p:nvSpPr>
                  <p:spPr>
                    <a:xfrm>
                      <a:off x="9026231" y="4166087"/>
                      <a:ext cx="804604" cy="52322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ja-JP" sz="2800" b="0" i="1" smtClean="0">
                                <a:solidFill>
                                  <a:srgbClr val="FFCC66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kumimoji="1" lang="en-US" altLang="ja-JP" sz="2800" i="1" smtClean="0">
                                    <a:solidFill>
                                      <a:srgbClr val="FFCC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2800" b="0" i="1" smtClean="0">
                                    <a:solidFill>
                                      <a:srgbClr val="FFCC66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oMath>
                        </m:oMathPara>
                      </a14:m>
                      <a:endParaRPr kumimoji="1" lang="ja-JP" altLang="en-US" sz="2800" dirty="0"/>
                    </a:p>
                  </p:txBody>
                </p:sp>
              </mc:Choice>
              <mc:Fallback xmlns="">
                <p:sp>
                  <p:nvSpPr>
                    <p:cNvPr id="17" name="テキスト ボックス 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26231" y="4166087"/>
                      <a:ext cx="804604" cy="523220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テキスト ボックス 17"/>
                    <p:cNvSpPr txBox="1"/>
                    <p:nvPr/>
                  </p:nvSpPr>
                  <p:spPr>
                    <a:xfrm>
                      <a:off x="7359247" y="4254586"/>
                      <a:ext cx="1241321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ja-JP" sz="28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280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28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oMath>
                        </m:oMathPara>
                      </a14:m>
                      <a:endParaRPr kumimoji="1" lang="ja-JP" altLang="en-US" sz="2800" dirty="0"/>
                    </a:p>
                  </p:txBody>
                </p:sp>
              </mc:Choice>
              <mc:Fallback xmlns="">
                <p:sp>
                  <p:nvSpPr>
                    <p:cNvPr id="18" name="テキスト ボックス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59247" y="4254586"/>
                      <a:ext cx="1241321" cy="523220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9" name="直線矢印コネクタ 18"/>
                <p:cNvCxnSpPr/>
                <p:nvPr/>
              </p:nvCxnSpPr>
              <p:spPr>
                <a:xfrm flipV="1">
                  <a:off x="8611432" y="3075156"/>
                  <a:ext cx="0" cy="2145087"/>
                </a:xfrm>
                <a:prstGeom prst="straightConnector1">
                  <a:avLst/>
                </a:prstGeom>
                <a:ln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線矢印コネクタ 19"/>
                <p:cNvCxnSpPr/>
                <p:nvPr/>
              </p:nvCxnSpPr>
              <p:spPr>
                <a:xfrm>
                  <a:off x="8417445" y="4991526"/>
                  <a:ext cx="3583859" cy="0"/>
                </a:xfrm>
                <a:prstGeom prst="straightConnector1">
                  <a:avLst/>
                </a:prstGeom>
                <a:ln>
                  <a:solidFill>
                    <a:srgbClr val="92D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" name="直線コネクタ 23"/>
              <p:cNvCxnSpPr/>
              <p:nvPr/>
            </p:nvCxnSpPr>
            <p:spPr>
              <a:xfrm flipH="1">
                <a:off x="9468465" y="4675239"/>
                <a:ext cx="14748" cy="187304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/>
              <p:cNvCxnSpPr/>
              <p:nvPr/>
            </p:nvCxnSpPr>
            <p:spPr>
              <a:xfrm flipH="1">
                <a:off x="9740900" y="4542211"/>
                <a:ext cx="17007" cy="200607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/>
              <p:cNvCxnSpPr/>
              <p:nvPr/>
            </p:nvCxnSpPr>
            <p:spPr>
              <a:xfrm flipH="1">
                <a:off x="9342489" y="4772027"/>
                <a:ext cx="8504" cy="177625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テキスト ボックス 30"/>
                <p:cNvSpPr txBox="1"/>
                <p:nvPr/>
              </p:nvSpPr>
              <p:spPr>
                <a:xfrm>
                  <a:off x="9518161" y="5558382"/>
                  <a:ext cx="44039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31" name="テキスト ボックス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8161" y="5558382"/>
                  <a:ext cx="440393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テキスト ボックス 31"/>
                <p:cNvSpPr txBox="1"/>
                <p:nvPr/>
              </p:nvSpPr>
              <p:spPr>
                <a:xfrm>
                  <a:off x="9817897" y="5557399"/>
                  <a:ext cx="44039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32" name="テキスト ボックス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7897" y="5557399"/>
                  <a:ext cx="440393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テキスト ボックス 32"/>
                <p:cNvSpPr txBox="1"/>
                <p:nvPr/>
              </p:nvSpPr>
              <p:spPr>
                <a:xfrm>
                  <a:off x="10111238" y="5556778"/>
                  <a:ext cx="44039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33" name="テキスト ボックス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11238" y="5556778"/>
                  <a:ext cx="440393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テキスト ボックス 33"/>
            <p:cNvSpPr txBox="1"/>
            <p:nvPr/>
          </p:nvSpPr>
          <p:spPr>
            <a:xfrm>
              <a:off x="9735877" y="5498684"/>
              <a:ext cx="4403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…</a:t>
              </a:r>
              <a:endParaRPr kumimoji="1" lang="ja-JP" altLang="en-US" dirty="0"/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9728899" y="4333341"/>
              <a:ext cx="4403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…</a:t>
              </a:r>
              <a:endParaRPr kumimoji="1" lang="ja-JP" altLang="en-US" dirty="0"/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9360535" y="5501707"/>
              <a:ext cx="4403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…</a:t>
              </a:r>
              <a:endParaRPr kumimoji="1" lang="ja-JP" altLang="en-US" dirty="0"/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9377504" y="4333341"/>
              <a:ext cx="4403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…</a:t>
              </a:r>
              <a:endParaRPr kumimoji="1" lang="ja-JP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テキスト ボックス 37"/>
                <p:cNvSpPr txBox="1"/>
                <p:nvPr/>
              </p:nvSpPr>
              <p:spPr>
                <a:xfrm>
                  <a:off x="7802758" y="5501389"/>
                  <a:ext cx="1706057" cy="4577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kumimoji="1"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ja-JP" i="0" smtClean="0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=∞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kumimoji="1"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func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38" name="テキスト ボックス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2758" y="5501389"/>
                  <a:ext cx="1706057" cy="45775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テキスト ボックス 20"/>
          <p:cNvSpPr txBox="1"/>
          <p:nvPr/>
        </p:nvSpPr>
        <p:spPr>
          <a:xfrm>
            <a:off x="10178527" y="4001294"/>
            <a:ext cx="1372073" cy="37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イメージ図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5872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1238865" y="4085303"/>
            <a:ext cx="6223819" cy="9291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2858729" y="2831690"/>
            <a:ext cx="6474542" cy="6931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u="sng" dirty="0" smtClean="0"/>
              <a:t>累積分布関数の性質</a:t>
            </a:r>
            <a:r>
              <a:rPr kumimoji="1" lang="en-US" altLang="ja-JP" dirty="0" smtClean="0"/>
              <a:t>(5/5)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ja-JP" altLang="en-US" sz="3200" u="sng" dirty="0" smtClean="0"/>
                  <a:t>他の性質</a:t>
                </a:r>
                <a:endParaRPr lang="en-US" altLang="ja-JP" sz="3200" u="sng" dirty="0" smtClean="0"/>
              </a:p>
              <a:p>
                <a14:m>
                  <m:oMath xmlns:m="http://schemas.openxmlformats.org/officeDocument/2006/math">
                    <m:r>
                      <a:rPr lang="en-US" altLang="ja-JP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ja-JP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ja-JP" altLang="en-US" sz="3200" dirty="0" smtClean="0"/>
                  <a:t>のとき</a:t>
                </a:r>
                <a:endParaRPr lang="en-US" altLang="ja-JP" sz="3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kumimoji="1" lang="en-US" altLang="ja-JP" sz="4000" b="0" dirty="0" smtClean="0">
                  <a:ea typeface="Cambria Math" panose="02040503050406030204" pitchFamily="18" charset="0"/>
                </a:endParaRPr>
              </a:p>
              <a:p>
                <a:endParaRPr lang="en-US" altLang="ja-JP" sz="3200" dirty="0" smtClean="0">
                  <a:ea typeface="Cambria Math" panose="02040503050406030204" pitchFamily="18" charset="0"/>
                </a:endParaRPr>
              </a:p>
              <a:p>
                <a:r>
                  <a:rPr lang="ja-JP" altLang="en-US" sz="32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kumimoji="1"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1" lang="en-US" altLang="ja-JP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kumimoji="1" lang="en-US" altLang="ja-JP" sz="4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kumimoji="1" lang="en-US" altLang="ja-JP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ja-JP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kumimoji="1" lang="en-US" altLang="ja-JP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ja-JP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kumimoji="1" lang="en-US" altLang="ja-JP" sz="4000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07" t="-36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5288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838200" y="3039414"/>
            <a:ext cx="10515600" cy="34644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/>
              <a:t>幾何</a:t>
            </a:r>
            <a:r>
              <a:rPr kumimoji="1" lang="ja-JP" altLang="en-US" u="sng" dirty="0" smtClean="0"/>
              <a:t>確率変数</a:t>
            </a:r>
            <a:r>
              <a:rPr lang="en-US" altLang="ja-JP" dirty="0" smtClean="0"/>
              <a:t>(2/8)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2730322" y="3129566"/>
            <a:ext cx="1751526" cy="2704564"/>
          </a:xfrm>
          <a:prstGeom prst="round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4922414" y="3129566"/>
            <a:ext cx="1751526" cy="2704564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7114506" y="3129566"/>
            <a:ext cx="1751526" cy="2704564"/>
          </a:xfrm>
          <a:prstGeom prst="roundRect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9306598" y="3129566"/>
            <a:ext cx="1751526" cy="27045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1987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sz="3600" u="sng" dirty="0" smtClean="0"/>
                  <a:t>例</a:t>
                </a:r>
                <a:r>
                  <a:rPr lang="en-US" altLang="ja-JP" sz="3600" u="sng" dirty="0" smtClean="0"/>
                  <a:t>:</a:t>
                </a:r>
                <a:r>
                  <a:rPr lang="ja-JP" altLang="en-US" sz="3600" dirty="0" smtClean="0"/>
                  <a:t>表が出る確率が</a:t>
                </a:r>
                <a:r>
                  <a:rPr lang="ja-JP" altLang="en-US" sz="3600" dirty="0" smtClean="0">
                    <a:latin typeface="Cambria Math" panose="02040503050406030204" pitchFamily="18" charset="0"/>
                  </a:rPr>
                  <a:t>𝑝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3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ja-JP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altLang="ja-JP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ja-JP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&lt;1</m:t>
                        </m:r>
                      </m:e>
                    </m:d>
                  </m:oMath>
                </a14:m>
                <a:r>
                  <a:rPr lang="ja-JP" altLang="en-US" sz="3600" dirty="0" smtClean="0"/>
                  <a:t>のコインを</a:t>
                </a:r>
                <a:endParaRPr lang="en-US" altLang="ja-JP" sz="3600" dirty="0" smtClean="0"/>
              </a:p>
              <a:p>
                <a:pPr marL="0" indent="0" algn="r">
                  <a:buNone/>
                </a:pPr>
                <a:r>
                  <a:rPr lang="ja-JP" altLang="en-US" sz="3600" dirty="0" smtClean="0"/>
                  <a:t>表が出る</a:t>
                </a:r>
                <a:r>
                  <a:rPr lang="en-US" altLang="ja-JP" sz="3600" dirty="0" smtClean="0"/>
                  <a:t>(=</a:t>
                </a:r>
                <a:r>
                  <a:rPr lang="ja-JP" altLang="en-US" sz="3600" dirty="0" smtClean="0"/>
                  <a:t>実験成功</a:t>
                </a:r>
                <a:r>
                  <a:rPr lang="en-US" altLang="ja-JP" sz="3600" dirty="0" smtClean="0"/>
                  <a:t>)</a:t>
                </a:r>
                <a:r>
                  <a:rPr lang="ja-JP" altLang="en-US" sz="3600" dirty="0" err="1" smtClean="0"/>
                  <a:t>まで</a:t>
                </a:r>
                <a:r>
                  <a:rPr lang="ja-JP" altLang="en-US" sz="3600" dirty="0" smtClean="0"/>
                  <a:t>投げる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ja-JP" sz="4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kumimoji="1" lang="en-US" altLang="ja-JP" sz="4000" b="0" dirty="0" smtClean="0"/>
              </a:p>
              <a:p>
                <a14:m>
                  <m:oMath xmlns:m="http://schemas.openxmlformats.org/officeDocument/2006/math"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ja-JP" sz="4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kumimoji="1"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kumimoji="1" lang="en-US" altLang="ja-JP" sz="4000" b="0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kumimoji="1"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kumimoji="1"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kumimoji="1"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kumimoji="1" lang="en-US" altLang="ja-JP" sz="4000" b="0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kumimoji="1"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kumimoji="1"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kumimoji="1"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kumimoji="1"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kumimoji="1" lang="en-US" altLang="ja-JP" sz="4000" b="0" dirty="0" smtClean="0">
                  <a:ea typeface="Cambria Math" panose="02040503050406030204" pitchFamily="18" charset="0"/>
                </a:endParaRPr>
              </a:p>
              <a:p>
                <a:pPr marL="0" indent="0" algn="r">
                  <a:buNone/>
                </a:pPr>
                <a:r>
                  <a:rPr lang="en-US" altLang="ja-JP" sz="4000" dirty="0">
                    <a:ea typeface="Cambria Math" panose="02040503050406030204" pitchFamily="18" charset="0"/>
                  </a:rPr>
                  <a:t>…</a:t>
                </a:r>
                <a:endParaRPr kumimoji="1" lang="en-US" altLang="ja-JP" sz="4000" b="0" dirty="0" smtClean="0">
                  <a:ea typeface="Cambria Math" panose="02040503050406030204" pitchFamily="18" charset="0"/>
                </a:endParaRPr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19874"/>
              </a:xfrm>
              <a:blipFill rotWithShape="0">
                <a:blip r:embed="rId2"/>
                <a:stretch>
                  <a:fillRect l="-1797" t="-3666" r="-2029" b="-5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/>
          <p:cNvSpPr txBox="1"/>
          <p:nvPr/>
        </p:nvSpPr>
        <p:spPr>
          <a:xfrm>
            <a:off x="4085287" y="6020667"/>
            <a:ext cx="342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</a:t>
            </a:r>
            <a:r>
              <a:rPr lang="ja-JP" altLang="en-US" dirty="0" smtClean="0"/>
              <a:t>色分け：何回目の実験かに依る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1431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592946" y="2678807"/>
            <a:ext cx="7006107" cy="15454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sz="4000" dirty="0" smtClean="0"/>
                  <a:t>確率質量関数は</a:t>
                </a:r>
                <a:r>
                  <a:rPr kumimoji="1" lang="en-US" altLang="ja-JP" sz="4000" dirty="0" smtClean="0"/>
                  <a:t>…</a:t>
                </a:r>
              </a:p>
              <a:p>
                <a:pPr marL="0" indent="0">
                  <a:buNone/>
                </a:pPr>
                <a:endParaRPr lang="en-US" altLang="ja-JP" sz="4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5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5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ja-JP" sz="5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5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ja-JP" sz="5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altLang="ja-JP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ja-JP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ja-JP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ja-JP" sz="54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ja-JP" sz="4000" dirty="0" smtClean="0"/>
              </a:p>
              <a:p>
                <a:pPr marL="0" indent="0" algn="r">
                  <a:buNone/>
                </a:pPr>
                <a:r>
                  <a:rPr lang="ja-JP" altLang="en-US" sz="4000" dirty="0" smtClean="0"/>
                  <a:t>となる。</a:t>
                </a:r>
                <a:endParaRPr lang="en-US" altLang="ja-JP" sz="4000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087" t="-4762" r="-20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/>
              <a:t>幾何</a:t>
            </a:r>
            <a:r>
              <a:rPr lang="ja-JP" altLang="en-US" u="sng" dirty="0" smtClean="0"/>
              <a:t>確率変数</a:t>
            </a:r>
            <a:r>
              <a:rPr lang="en-US" altLang="ja-JP" dirty="0" smtClean="0"/>
              <a:t>(3/8)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9599053" y="3762606"/>
                <a:ext cx="21979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=1,2,3,…</m:t>
                          </m:r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9053" y="3762606"/>
                <a:ext cx="2197995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9938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00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600" u="sng" dirty="0" smtClean="0"/>
              <a:t>で</a:t>
            </a:r>
            <a:r>
              <a:rPr kumimoji="1" lang="ja-JP" altLang="en-US" sz="3600" u="sng" dirty="0" smtClean="0"/>
              <a:t>は</a:t>
            </a:r>
            <a:r>
              <a:rPr lang="ja-JP" altLang="en-US" sz="3600" u="sng" dirty="0" smtClean="0"/>
              <a:t>、実験</a:t>
            </a:r>
            <a:r>
              <a:rPr lang="en-US" altLang="ja-JP" sz="3600" u="sng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𝑛</a:t>
            </a:r>
            <a:r>
              <a:rPr lang="ja-JP" altLang="en-US" sz="3600" u="sng" dirty="0" smtClean="0">
                <a:latin typeface="+mn-ea"/>
              </a:rPr>
              <a:t>回目までに実験が成功する確率は</a:t>
            </a:r>
            <a:r>
              <a:rPr lang="en-US" altLang="ja-JP" sz="3600" u="sng" dirty="0" smtClean="0">
                <a:latin typeface="+mn-ea"/>
              </a:rPr>
              <a:t>…</a:t>
            </a:r>
            <a:r>
              <a:rPr lang="ja-JP" altLang="en-US" sz="3600" u="sng" dirty="0" smtClean="0">
                <a:latin typeface="+mn-ea"/>
              </a:rPr>
              <a:t>？</a:t>
            </a:r>
            <a:endParaRPr kumimoji="1" lang="en-US" altLang="ja-JP" sz="3600" u="sng" dirty="0" smtClean="0">
              <a:latin typeface="+mn-ea"/>
            </a:endParaRPr>
          </a:p>
          <a:p>
            <a:pPr marL="0" indent="0">
              <a:buNone/>
            </a:pPr>
            <a:endParaRPr lang="en-US" altLang="ja-JP" sz="4000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altLang="ja-JP" sz="5400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altLang="ja-JP" sz="4000" dirty="0" smtClean="0"/>
          </a:p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/>
              <a:t>幾何</a:t>
            </a:r>
            <a:r>
              <a:rPr lang="ja-JP" altLang="en-US" u="sng" dirty="0" smtClean="0"/>
              <a:t>確率変数</a:t>
            </a:r>
            <a:r>
              <a:rPr lang="en-US" altLang="ja-JP" dirty="0" smtClean="0"/>
              <a:t>(4/8)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2193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19874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ja-JP" altLang="en-US" sz="3600" u="sng" dirty="0" smtClean="0">
                    <a:solidFill>
                      <a:prstClr val="black"/>
                    </a:solidFill>
                  </a:rPr>
                  <a:t>では、実験</a:t>
                </a:r>
                <a:r>
                  <a:rPr lang="en-US" altLang="ja-JP" sz="3600" u="sng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𝑛</a:t>
                </a:r>
                <a:r>
                  <a:rPr lang="ja-JP" altLang="en-US" sz="3600" u="sng" dirty="0">
                    <a:solidFill>
                      <a:prstClr val="black"/>
                    </a:solidFill>
                    <a:latin typeface="ＭＳ Ｐゴシック" panose="020B0600070205080204" pitchFamily="50" charset="-128"/>
                  </a:rPr>
                  <a:t>回目までに実験が成功する確率は</a:t>
                </a:r>
                <a:r>
                  <a:rPr lang="en-US" altLang="ja-JP" sz="3600" u="sng" dirty="0">
                    <a:solidFill>
                      <a:prstClr val="black"/>
                    </a:solidFill>
                    <a:latin typeface="ＭＳ Ｐゴシック" panose="020B0600070205080204" pitchFamily="50" charset="-128"/>
                  </a:rPr>
                  <a:t>…</a:t>
                </a:r>
                <a:r>
                  <a:rPr lang="ja-JP" altLang="en-US" sz="3600" u="sng" dirty="0" smtClean="0">
                    <a:solidFill>
                      <a:prstClr val="black"/>
                    </a:solidFill>
                    <a:latin typeface="ＭＳ Ｐゴシック" panose="020B0600070205080204" pitchFamily="50" charset="-128"/>
                  </a:rPr>
                  <a:t>？</a:t>
                </a:r>
                <a:endParaRPr lang="en-US" altLang="ja-JP" sz="3600" u="sng" dirty="0" smtClean="0">
                  <a:solidFill>
                    <a:prstClr val="black"/>
                  </a:solidFill>
                  <a:latin typeface="ＭＳ Ｐゴシック" panose="020B0600070205080204" pitchFamily="50" charset="-128"/>
                </a:endParaRPr>
              </a:p>
              <a:p>
                <a:pPr marL="0" lvl="0" indent="0">
                  <a:buNone/>
                </a:pPr>
                <a:endParaRPr lang="en-US" altLang="ja-JP" sz="3600" dirty="0">
                  <a:solidFill>
                    <a:prstClr val="black"/>
                  </a:solidFill>
                  <a:latin typeface="ＭＳ Ｐゴシック" panose="020B0600070205080204" pitchFamily="50" charset="-128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4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ja-JP" altLang="en-US" sz="4000" i="1">
                            <a:latin typeface="Cambria Math" panose="02040503050406030204" pitchFamily="18" charset="0"/>
                          </a:rPr>
                          <m:t>回目</m:t>
                        </m:r>
                        <m:r>
                          <a:rPr lang="ja-JP" altLang="en-US" sz="4000" i="1" smtClean="0">
                            <a:latin typeface="Cambria Math" panose="02040503050406030204" pitchFamily="18" charset="0"/>
                          </a:rPr>
                          <m:t>まで</m:t>
                        </m:r>
                      </m:e>
                    </m:d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kumimoji="1" lang="en-US" altLang="ja-JP" sz="4000" b="0" dirty="0" smtClean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4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ja-JP" altLang="en-US" sz="4000" i="1">
                            <a:latin typeface="Cambria Math" panose="02040503050406030204" pitchFamily="18" charset="0"/>
                          </a:rPr>
                          <m:t>回目</m:t>
                        </m:r>
                        <m:r>
                          <a:rPr lang="ja-JP" altLang="en-US" sz="4000" i="1" smtClean="0">
                            <a:latin typeface="Cambria Math" panose="02040503050406030204" pitchFamily="18" charset="0"/>
                          </a:rPr>
                          <m:t>まで</m:t>
                        </m:r>
                      </m:e>
                    </m:d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+(</m:t>
                    </m:r>
                    <m:d>
                      <m:dPr>
                        <m:ctrlP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kumimoji="1"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kumimoji="1"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 sz="4000" b="0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ja-JP" altLang="en-US" sz="4000" i="1" smtClean="0">
                            <a:latin typeface="Cambria Math" panose="02040503050406030204" pitchFamily="18" charset="0"/>
                          </a:rPr>
                          <m:t>回目</m:t>
                        </m:r>
                        <m:r>
                          <a:rPr lang="ja-JP" altLang="en-US" sz="4000" i="1">
                            <a:latin typeface="Cambria Math" panose="02040503050406030204" pitchFamily="18" charset="0"/>
                          </a:rPr>
                          <m:t>まで</m:t>
                        </m:r>
                      </m:e>
                    </m:d>
                    <m:r>
                      <a:rPr kumimoji="1"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kumimoji="1"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+(</m:t>
                    </m:r>
                    <m:d>
                      <m:dPr>
                        <m:ctrlP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kumimoji="1"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kumimoji="1"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 sz="40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+(</m:t>
                      </m:r>
                      <m:d>
                        <m:d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4000" b="0" dirty="0" smtClean="0">
                  <a:ea typeface="Cambria Math" panose="02040503050406030204" pitchFamily="18" charset="0"/>
                </a:endParaRPr>
              </a:p>
              <a:p>
                <a:pPr marL="0" indent="0" algn="r">
                  <a:buNone/>
                </a:pPr>
                <a:r>
                  <a:rPr lang="en-US" altLang="ja-JP" sz="4000" dirty="0" smtClean="0">
                    <a:ea typeface="Cambria Math" panose="02040503050406030204" pitchFamily="18" charset="0"/>
                  </a:rPr>
                  <a:t>…</a:t>
                </a:r>
                <a:endParaRPr kumimoji="1" lang="en-US" altLang="ja-JP" sz="4000" b="0" dirty="0" smtClean="0">
                  <a:ea typeface="Cambria Math" panose="02040503050406030204" pitchFamily="18" charset="0"/>
                </a:endParaRPr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19874"/>
              </a:xfrm>
              <a:blipFill rotWithShape="0">
                <a:blip r:embed="rId2"/>
                <a:stretch>
                  <a:fillRect l="-1797" t="-3413" r="-20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/>
              <a:t>幾何</a:t>
            </a:r>
            <a:r>
              <a:rPr kumimoji="1" lang="ja-JP" altLang="en-US" u="sng" dirty="0" smtClean="0"/>
              <a:t>確率変数</a:t>
            </a:r>
            <a:r>
              <a:rPr lang="en-US" altLang="ja-JP" dirty="0" smtClean="0"/>
              <a:t>(5/8)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8604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137892" y="2897747"/>
            <a:ext cx="7916215" cy="23439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sz="3600" u="sng" dirty="0" smtClean="0"/>
                  <a:t>で</a:t>
                </a:r>
                <a:r>
                  <a:rPr kumimoji="1" lang="ja-JP" altLang="en-US" sz="3600" u="sng" dirty="0" smtClean="0"/>
                  <a:t>は</a:t>
                </a:r>
                <a:r>
                  <a:rPr lang="ja-JP" altLang="en-US" sz="3600" u="sng" dirty="0" smtClean="0"/>
                  <a:t>、実験</a:t>
                </a:r>
                <a:r>
                  <a:rPr lang="en-US" altLang="ja-JP" sz="3600" u="sng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𝑛</a:t>
                </a:r>
                <a:r>
                  <a:rPr lang="ja-JP" altLang="en-US" sz="3600" u="sng" dirty="0" smtClean="0">
                    <a:latin typeface="+mn-ea"/>
                  </a:rPr>
                  <a:t>回目までに実験が成功する確率は</a:t>
                </a:r>
                <a:r>
                  <a:rPr lang="en-US" altLang="ja-JP" sz="3600" u="sng" dirty="0" smtClean="0">
                    <a:latin typeface="+mn-ea"/>
                  </a:rPr>
                  <a:t>…</a:t>
                </a:r>
                <a:r>
                  <a:rPr lang="ja-JP" altLang="en-US" sz="3600" u="sng" dirty="0" smtClean="0">
                    <a:latin typeface="+mn-ea"/>
                  </a:rPr>
                  <a:t>？</a:t>
                </a:r>
                <a:endParaRPr kumimoji="1" lang="en-US" altLang="ja-JP" sz="3600" u="sng" dirty="0" smtClean="0">
                  <a:latin typeface="+mn-ea"/>
                </a:endParaRPr>
              </a:p>
              <a:p>
                <a:pPr marL="0" indent="0">
                  <a:buNone/>
                </a:pPr>
                <a:endParaRPr lang="en-US" altLang="ja-JP" sz="4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ja-JP" sz="5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5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5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sz="5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ja-JP" sz="5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ja-JP" sz="5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5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5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ja-JP" sz="5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nary>
                        <m:naryPr>
                          <m:chr m:val="∑"/>
                          <m:ctrlPr>
                            <a:rPr lang="en-US" altLang="ja-JP" sz="5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ja-JP" sz="5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US" altLang="ja-JP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ja-JP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ja-JP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ja-JP" sz="54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ja-JP" sz="4000" dirty="0" smtClean="0"/>
              </a:p>
              <a:p>
                <a:pPr marL="0" indent="0" algn="r">
                  <a:buNone/>
                </a:pPr>
                <a:r>
                  <a:rPr lang="ja-JP" altLang="en-US" sz="4000" dirty="0" smtClean="0"/>
                  <a:t>で表せる！</a:t>
                </a:r>
                <a:endParaRPr lang="en-US" altLang="ja-JP" sz="4000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  <a:blipFill rotWithShape="0">
                <a:blip r:embed="rId2"/>
                <a:stretch>
                  <a:fillRect l="-1797" t="-3269" r="-20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/>
              <a:t>幾何</a:t>
            </a:r>
            <a:r>
              <a:rPr lang="ja-JP" altLang="en-US" u="sng" dirty="0" smtClean="0"/>
              <a:t>確率変数</a:t>
            </a:r>
            <a:r>
              <a:rPr lang="en-US" altLang="ja-JP" dirty="0" smtClean="0"/>
              <a:t>(6/8)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667553" y="5937160"/>
                <a:ext cx="5550796" cy="473299"/>
              </a:xfrm>
              <a:prstGeom prst="rect">
                <a:avLst/>
              </a:prstGeom>
              <a:solidFill>
                <a:srgbClr val="FFFFCC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dirty="0" smtClean="0">
                    <a:solidFill>
                      <a:prstClr val="black"/>
                    </a:solidFill>
                  </a:rPr>
                  <a:t>Point:</a:t>
                </a:r>
                <a14:m>
                  <m:oMath xmlns:m="http://schemas.openxmlformats.org/officeDocument/2006/math">
                    <m:r>
                      <a:rPr lang="en-US" altLang="ja-JP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ja-JP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ja-JP" altLang="en-US" sz="2400" dirty="0" smtClean="0">
                    <a:solidFill>
                      <a:prstClr val="black"/>
                    </a:solidFill>
                  </a:rPr>
                  <a:t>のとき、この確率は１になる</a:t>
                </a:r>
                <a:r>
                  <a:rPr lang="ja-JP" altLang="en-US" sz="2400" dirty="0">
                    <a:solidFill>
                      <a:prstClr val="black"/>
                    </a:solidFill>
                  </a:rPr>
                  <a:t>！</a:t>
                </a:r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553" y="5937160"/>
                <a:ext cx="5550796" cy="473299"/>
              </a:xfrm>
              <a:prstGeom prst="rect">
                <a:avLst/>
              </a:prstGeom>
              <a:blipFill rotWithShape="0">
                <a:blip r:embed="rId3"/>
                <a:stretch>
                  <a:fillRect l="-1535" t="-12500" r="-1316" b="-2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2417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381" y="1690688"/>
            <a:ext cx="6095238" cy="4571429"/>
          </a:xfr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/>
              <a:t>幾何</a:t>
            </a:r>
            <a:r>
              <a:rPr lang="ja-JP" altLang="en-US" u="sng" dirty="0" smtClean="0"/>
              <a:t>確率変数</a:t>
            </a:r>
            <a:r>
              <a:rPr lang="en-US" altLang="ja-JP" dirty="0" smtClean="0"/>
              <a:t>(7/8)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38367" y="1403573"/>
            <a:ext cx="478903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例</a:t>
            </a:r>
            <a:r>
              <a:rPr lang="en-US" altLang="ja-JP" dirty="0" smtClean="0">
                <a:solidFill>
                  <a:prstClr val="black"/>
                </a:solidFill>
              </a:rPr>
              <a:t>)</a:t>
            </a:r>
            <a:r>
              <a:rPr lang="ja-JP" altLang="en-US" dirty="0" smtClean="0">
                <a:solidFill>
                  <a:prstClr val="black"/>
                </a:solidFill>
              </a:rPr>
              <a:t>成功率</a:t>
            </a:r>
            <a:r>
              <a:rPr lang="en-US" altLang="ja-JP" dirty="0" smtClean="0">
                <a:solidFill>
                  <a:prstClr val="black"/>
                </a:solidFill>
              </a:rPr>
              <a:t>0.0003</a:t>
            </a:r>
            <a:r>
              <a:rPr lang="ja-JP" altLang="en-US" dirty="0" err="1" smtClean="0">
                <a:solidFill>
                  <a:prstClr val="black"/>
                </a:solidFill>
              </a:rPr>
              <a:t>の幾</a:t>
            </a:r>
            <a:r>
              <a:rPr lang="ja-JP" altLang="en-US" dirty="0" smtClean="0">
                <a:solidFill>
                  <a:prstClr val="black"/>
                </a:solidFill>
              </a:rPr>
              <a:t>何確率変数のヒストグラム</a:t>
            </a:r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190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3088</TotalTime>
  <Words>973</Words>
  <Application>Microsoft Office PowerPoint</Application>
  <PresentationFormat>ワイド画面</PresentationFormat>
  <Paragraphs>237</Paragraphs>
  <Slides>34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34</vt:i4>
      </vt:variant>
    </vt:vector>
  </HeadingPairs>
  <TitlesOfParts>
    <vt:vector size="40" baseType="lpstr">
      <vt:lpstr>ＭＳ Ｐゴシック</vt:lpstr>
      <vt:lpstr>Arial</vt:lpstr>
      <vt:lpstr>Calibri</vt:lpstr>
      <vt:lpstr>Calibri Light</vt:lpstr>
      <vt:lpstr>Cambria Math</vt:lpstr>
      <vt:lpstr>Office テーマ</vt:lpstr>
      <vt:lpstr>Sheldon Ross氏著 A FIRST COURSE INPROBABIRITY (EIGHTY EDITION)より  第四章　確率変数(4.8以降)</vt:lpstr>
      <vt:lpstr>はじめに</vt:lpstr>
      <vt:lpstr>幾何確率変数(1/8)</vt:lpstr>
      <vt:lpstr>幾何確率変数(2/8)</vt:lpstr>
      <vt:lpstr>幾何確率変数(3/8)</vt:lpstr>
      <vt:lpstr>幾何確率変数(4/8)</vt:lpstr>
      <vt:lpstr>幾何確率変数(5/8)</vt:lpstr>
      <vt:lpstr>幾何確率変数(6/8)</vt:lpstr>
      <vt:lpstr>幾何確率変数(7/8)</vt:lpstr>
      <vt:lpstr>幾何確率変数(8/8)</vt:lpstr>
      <vt:lpstr>負の二項確率変数(1/8)</vt:lpstr>
      <vt:lpstr>負の二項確率変数(2/8)</vt:lpstr>
      <vt:lpstr>負の二項確率変数(3/8)</vt:lpstr>
      <vt:lpstr>負の二項確率変数(4/8)</vt:lpstr>
      <vt:lpstr>負の二項確率変数(5/8)</vt:lpstr>
      <vt:lpstr>負の二項確率変数(6/8)</vt:lpstr>
      <vt:lpstr>負の二項確率変数(7/8)</vt:lpstr>
      <vt:lpstr>負の二項確率変数(8/8)</vt:lpstr>
      <vt:lpstr>超幾何確率変数(1/6)</vt:lpstr>
      <vt:lpstr>超幾何確率変数(2/6)</vt:lpstr>
      <vt:lpstr>超幾何確率変数(3/6)</vt:lpstr>
      <vt:lpstr>超幾何確率変数(4/6)</vt:lpstr>
      <vt:lpstr>超幾何確率変数(5/6)</vt:lpstr>
      <vt:lpstr>超幾何確率変数(6/6)</vt:lpstr>
      <vt:lpstr>ゼータ分布</vt:lpstr>
      <vt:lpstr>確率変数の和の期待値(1/4)</vt:lpstr>
      <vt:lpstr>確率変数の和の期待値(2/4)</vt:lpstr>
      <vt:lpstr>確率変数の和の期待値(3/4)</vt:lpstr>
      <vt:lpstr>確率変数の和の期待値(4/4)</vt:lpstr>
      <vt:lpstr>累積分布関数の性質(1/5)</vt:lpstr>
      <vt:lpstr>累積分布関数の性質(2/5)</vt:lpstr>
      <vt:lpstr>累積分布関数の性質(3/5)</vt:lpstr>
      <vt:lpstr>累積分布関数の性質(4/5)</vt:lpstr>
      <vt:lpstr>累積分布関数の性質(5/5)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Sheldon Ross氏著 A FIRST COURSE INPROBABIRITYより  第二章　確率の公理</dc:title>
  <dc:creator>Ryo-K</dc:creator>
  <cp:lastModifiedBy>Ryo-K</cp:lastModifiedBy>
  <cp:revision>305</cp:revision>
  <dcterms:created xsi:type="dcterms:W3CDTF">2018-04-23T11:27:27Z</dcterms:created>
  <dcterms:modified xsi:type="dcterms:W3CDTF">2018-06-04T22:55:55Z</dcterms:modified>
</cp:coreProperties>
</file>