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07" r:id="rId5"/>
    <p:sldId id="310" r:id="rId6"/>
    <p:sldId id="309" r:id="rId7"/>
    <p:sldId id="311" r:id="rId8"/>
    <p:sldId id="312" r:id="rId9"/>
    <p:sldId id="313" r:id="rId10"/>
    <p:sldId id="343" r:id="rId11"/>
    <p:sldId id="314" r:id="rId12"/>
    <p:sldId id="317" r:id="rId13"/>
    <p:sldId id="296" r:id="rId14"/>
    <p:sldId id="345" r:id="rId15"/>
    <p:sldId id="319" r:id="rId16"/>
    <p:sldId id="322" r:id="rId17"/>
    <p:sldId id="349" r:id="rId18"/>
    <p:sldId id="297" r:id="rId19"/>
    <p:sldId id="323" r:id="rId20"/>
    <p:sldId id="358" r:id="rId21"/>
    <p:sldId id="327" r:id="rId22"/>
    <p:sldId id="325" r:id="rId23"/>
    <p:sldId id="344" r:id="rId24"/>
    <p:sldId id="352" r:id="rId25"/>
    <p:sldId id="353" r:id="rId26"/>
    <p:sldId id="355" r:id="rId27"/>
    <p:sldId id="328" r:id="rId28"/>
    <p:sldId id="299" r:id="rId29"/>
    <p:sldId id="329" r:id="rId30"/>
    <p:sldId id="330" r:id="rId31"/>
    <p:sldId id="346" r:id="rId32"/>
    <p:sldId id="331" r:id="rId33"/>
    <p:sldId id="347" r:id="rId34"/>
    <p:sldId id="362" r:id="rId35"/>
    <p:sldId id="332" r:id="rId36"/>
    <p:sldId id="333" r:id="rId37"/>
    <p:sldId id="348" r:id="rId38"/>
    <p:sldId id="300" r:id="rId39"/>
    <p:sldId id="334" r:id="rId40"/>
    <p:sldId id="301" r:id="rId41"/>
    <p:sldId id="350" r:id="rId42"/>
    <p:sldId id="335" r:id="rId43"/>
    <p:sldId id="357" r:id="rId44"/>
    <p:sldId id="351" r:id="rId45"/>
    <p:sldId id="338" r:id="rId46"/>
    <p:sldId id="356" r:id="rId47"/>
    <p:sldId id="339" r:id="rId48"/>
    <p:sldId id="302" r:id="rId49"/>
    <p:sldId id="341" r:id="rId50"/>
    <p:sldId id="361" r:id="rId51"/>
    <p:sldId id="360" r:id="rId52"/>
    <p:sldId id="363" r:id="rId5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2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55:56.327" idx="10">
    <p:pos x="10" y="10"/>
    <p:text>具体例いれまくって実装もしまくってガッチガチに仕上げる！！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28:49.942" idx="4">
    <p:pos x="10" y="10"/>
    <p:text>確率の比重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4:28.211" idx="6">
    <p:pos x="10" y="10"/>
    <p:text>例)出目に報酬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(4.7</a:t>
            </a:r>
            <a:r>
              <a:rPr lang="ja-JP" altLang="en-US" sz="2800" dirty="0" smtClean="0"/>
              <a:t>まで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(2/2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7114" y="4980563"/>
            <a:ext cx="11197772" cy="1138773"/>
          </a:xfrm>
          <a:prstGeom prst="rect">
            <a:avLst/>
          </a:prstGeom>
          <a:solidFill>
            <a:srgbClr val="FFFFCC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こ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関数を作ることにどんな利点が</a:t>
            </a:r>
            <a:r>
              <a:rPr kumimoji="1" lang="ja-JP" altLang="en-US" sz="2800" dirty="0" smtClean="0"/>
              <a:t>？</a:t>
            </a:r>
            <a:endParaRPr kumimoji="1" lang="en-US" altLang="ja-JP" sz="2800" dirty="0" smtClean="0"/>
          </a:p>
          <a:p>
            <a:pPr algn="ctr"/>
            <a:r>
              <a:rPr kumimoji="1" lang="en-US" altLang="ja-JP" sz="4000" dirty="0" smtClean="0"/>
              <a:t>…『</a:t>
            </a:r>
            <a:r>
              <a:rPr kumimoji="1" lang="ja-JP" altLang="en-US" sz="4000" u="sng" dirty="0" smtClean="0"/>
              <a:t>離散確率変数</a:t>
            </a:r>
            <a:r>
              <a:rPr kumimoji="1" lang="en-US" altLang="ja-JP" sz="4000" dirty="0" smtClean="0"/>
              <a:t>』</a:t>
            </a:r>
            <a:r>
              <a:rPr kumimoji="1" lang="ja-JP" altLang="en-US" sz="4000" dirty="0" smtClean="0"/>
              <a:t>と</a:t>
            </a:r>
            <a:r>
              <a:rPr kumimoji="1" lang="en-US" altLang="ja-JP" sz="4000" dirty="0" smtClean="0"/>
              <a:t>『</a:t>
            </a:r>
            <a:r>
              <a:rPr kumimoji="1" lang="ja-JP" altLang="en-US" sz="4000" u="sng" dirty="0" smtClean="0"/>
              <a:t>連続確率変数</a:t>
            </a:r>
            <a:r>
              <a:rPr kumimoji="1" lang="en-US" altLang="ja-JP" sz="4000" dirty="0" smtClean="0"/>
              <a:t>』</a:t>
            </a:r>
            <a:r>
              <a:rPr kumimoji="1" lang="ja-JP" altLang="en-US" sz="4000" dirty="0" smtClean="0"/>
              <a:t>に関連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297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8209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</a:t>
            </a:r>
            <a:r>
              <a:rPr lang="ja-JP" altLang="en-US" u="sng" dirty="0">
                <a:solidFill>
                  <a:prstClr val="black"/>
                </a:solidFill>
              </a:rPr>
              <a:t>連続</a:t>
            </a:r>
            <a:r>
              <a:rPr lang="ja-JP" altLang="en-US" u="sng" dirty="0" smtClean="0">
                <a:solidFill>
                  <a:prstClr val="black"/>
                </a:solidFill>
              </a:rPr>
              <a:t>・離散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の貯水量は連続値で推移する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4661672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2717075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の連続・離散</a:t>
            </a:r>
            <a:r>
              <a:rPr kumimoji="1"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ある区間内の全ての値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結果のパターンが無限個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　例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ダムの貯水量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u="sng" dirty="0" smtClean="0"/>
              <a:t>離散確率</a:t>
            </a:r>
            <a:r>
              <a:rPr lang="ja-JP" altLang="en-US" u="sng" dirty="0"/>
              <a:t>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有限個の値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のうちのいずれかしか出さないとき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結果のパターンが有限個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サイコロの出目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963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01486" y="5361446"/>
            <a:ext cx="5553860" cy="5628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001486" y="3259015"/>
            <a:ext cx="642962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7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→無限個</a:t>
            </a:r>
            <a:r>
              <a:rPr lang="ja-JP" altLang="en-US" dirty="0" smtClean="0"/>
              <a:t>の点それぞれに確率を求めていくことは不可能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→</a:t>
            </a:r>
            <a:r>
              <a:rPr lang="ja-JP" altLang="en-US" u="sng" dirty="0" smtClean="0"/>
              <a:t>累積</a:t>
            </a:r>
            <a:r>
              <a:rPr lang="ja-JP" altLang="en-US" u="sng" dirty="0" smtClean="0"/>
              <a:t>分布</a:t>
            </a:r>
            <a:r>
              <a:rPr lang="ja-JP" altLang="en-US" u="sng" dirty="0" smtClean="0"/>
              <a:t>関数を用いて確率を調べる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離散の時</a:t>
            </a:r>
            <a:r>
              <a:rPr lang="en-US" altLang="ja-JP" dirty="0" smtClean="0"/>
              <a:t>…</a:t>
            </a:r>
            <a:r>
              <a:rPr lang="ja-JP" altLang="en-US" dirty="0" smtClean="0"/>
              <a:t>取りえる値は有限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→それぞれの値について確率を求めていける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ja-JP" altLang="en-US" sz="3200" u="sng" dirty="0" smtClean="0"/>
              <a:t>確率質量関数</a:t>
            </a:r>
            <a:r>
              <a:rPr lang="ja-JP" altLang="en-US" dirty="0" smtClean="0"/>
              <a:t>が定義できる</a:t>
            </a:r>
            <a:r>
              <a:rPr lang="en-US" altLang="ja-JP" dirty="0" smtClean="0"/>
              <a:t>!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78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</a:t>
                </a:r>
                <a:r>
                  <a:rPr lang="en-US" altLang="ja-JP" dirty="0" smtClean="0"/>
                  <a:t>(=</a:t>
                </a:r>
                <a:r>
                  <a:rPr lang="ja-JP" altLang="en-US" u="sng" dirty="0" smtClean="0"/>
                  <a:t>離散確率変数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を再び考える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𝑎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78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3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5747657" y="6023429"/>
            <a:ext cx="6284686" cy="696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en-US" altLang="ja-JP" sz="3200" u="sng" dirty="0" smtClean="0"/>
              <a:t>“</a:t>
            </a:r>
            <a:r>
              <a:rPr lang="ja-JP" altLang="en-US" sz="3200" u="sng" dirty="0" smtClean="0"/>
              <a:t>期待値</a:t>
            </a:r>
            <a:r>
              <a:rPr lang="en-US" altLang="ja-JP" sz="3200" u="sng" dirty="0" smtClean="0"/>
              <a:t>”</a:t>
            </a:r>
            <a:r>
              <a:rPr lang="ja-JP" altLang="en-US" sz="3200" dirty="0" smtClean="0"/>
              <a:t>を求めるのに重要！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783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期待値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(1/5)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 smtClean="0"/>
              <a:t>ここまで確率について学んできた</a:t>
            </a:r>
            <a:endParaRPr kumimoji="1" lang="en-US" altLang="ja-JP" sz="3600" dirty="0" smtClean="0"/>
          </a:p>
          <a:p>
            <a:pPr marL="0" indent="0" algn="r">
              <a:buNone/>
            </a:pPr>
            <a:r>
              <a:rPr kumimoji="1" lang="en-US" altLang="ja-JP" sz="3600" dirty="0" smtClean="0"/>
              <a:t>…</a:t>
            </a:r>
            <a:r>
              <a:rPr kumimoji="1" lang="ja-JP" altLang="en-US" sz="3600" dirty="0" smtClean="0"/>
              <a:t>これを有用に使いたい</a:t>
            </a:r>
            <a:r>
              <a:rPr kumimoji="1" lang="en-US" altLang="ja-JP" sz="3600" dirty="0" smtClean="0"/>
              <a:t>!!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 smtClean="0"/>
              <a:t>→</a:t>
            </a:r>
            <a:r>
              <a:rPr kumimoji="1" lang="en-US" altLang="ja-JP" sz="6000" dirty="0" smtClean="0"/>
              <a:t>”</a:t>
            </a:r>
            <a:r>
              <a:rPr kumimoji="1" lang="ja-JP" altLang="en-US" sz="6000" dirty="0" smtClean="0"/>
              <a:t>期待値</a:t>
            </a:r>
            <a:r>
              <a:rPr kumimoji="1" lang="en-US" altLang="ja-JP" sz="6000" dirty="0" smtClean="0"/>
              <a:t>”</a:t>
            </a:r>
            <a:r>
              <a:rPr kumimoji="1" lang="ja-JP" altLang="en-US" sz="3600" dirty="0" smtClean="0"/>
              <a:t>が重要</a:t>
            </a:r>
            <a:r>
              <a:rPr kumimoji="1" lang="en-US" altLang="ja-JP" sz="3600" dirty="0" smtClean="0"/>
              <a:t>!!</a:t>
            </a:r>
          </a:p>
          <a:p>
            <a:pPr marL="0" indent="0">
              <a:buNone/>
            </a:pP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確率における</a:t>
            </a:r>
            <a:r>
              <a:rPr kumimoji="1" lang="ja-JP" altLang="en-US" sz="3600" u="sng" dirty="0" smtClean="0"/>
              <a:t>平均</a:t>
            </a:r>
            <a:endParaRPr kumimoji="1" lang="en-US" altLang="ja-JP" sz="3600" u="sng" dirty="0" smtClean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kumimoji="1" lang="ja-JP" altLang="en-US" sz="3600" dirty="0" smtClean="0"/>
              <a:t>実際に予測を立てるときの一つの基準になる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517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先のコインの例で、</a:t>
            </a:r>
            <a:r>
              <a:rPr lang="ja-JP" altLang="en-US" dirty="0" smtClean="0"/>
              <a:t>結果の平均を求めてみると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638300" y="2359706"/>
                <a:ext cx="8915400" cy="38172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ja-JP" altLang="en-US" sz="3200" dirty="0" smtClean="0"/>
                  <a:t>復習</a:t>
                </a:r>
                <a:r>
                  <a:rPr lang="en-US" altLang="ja-JP" sz="3200" dirty="0" smtClean="0"/>
                  <a:t>:</a:t>
                </a:r>
              </a:p>
              <a:p>
                <a:r>
                  <a:rPr lang="ja-JP" altLang="en-US" sz="3200" dirty="0"/>
                  <a:t>・</a:t>
                </a:r>
                <a:r>
                  <a:rPr lang="ja-JP" altLang="en-US" sz="3200" dirty="0" smtClean="0"/>
                  <a:t>出しうる値は</a:t>
                </a:r>
                <a:r>
                  <a:rPr lang="en-US" altLang="ja-JP" sz="3200" dirty="0" smtClean="0"/>
                  <a:t>0,1,2,3</a:t>
                </a:r>
                <a:r>
                  <a:rPr lang="ja-JP" altLang="en-US" sz="3200" dirty="0" smtClean="0"/>
                  <a:t>のいずれか</a:t>
                </a:r>
                <a:endParaRPr lang="en-US" altLang="ja-JP" sz="3200" dirty="0" smtClean="0"/>
              </a:p>
              <a:p>
                <a:r>
                  <a:rPr kumimoji="1" lang="ja-JP" altLang="en-US" sz="3200" dirty="0" smtClean="0"/>
                  <a:t>・</a:t>
                </a:r>
                <a:r>
                  <a:rPr kumimoji="1" lang="en-US" altLang="ja-JP" sz="3200" dirty="0" smtClean="0"/>
                  <a:t>0</a:t>
                </a:r>
                <a:r>
                  <a:rPr kumimoji="1" lang="ja-JP" altLang="en-US" sz="3200" dirty="0" smtClean="0"/>
                  <a:t>になる確率</a:t>
                </a:r>
                <a:r>
                  <a:rPr kumimoji="1" lang="en-US" altLang="ja-JP" sz="3200" dirty="0" smtClean="0"/>
                  <a:t>(=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ja-JP" sz="3200" dirty="0" smtClean="0"/>
                  <a:t>)</a:t>
                </a:r>
                <a:r>
                  <a:rPr kumimoji="1" lang="ja-JP" altLang="en-US" sz="3200" dirty="0" smtClean="0"/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　・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3200" dirty="0" smtClean="0"/>
              </a:p>
              <a:p>
                <a:endParaRPr lang="en-US" altLang="ja-JP" sz="3200" dirty="0" smtClean="0"/>
              </a:p>
              <a:p>
                <a:r>
                  <a:rPr kumimoji="1" lang="ja-JP" altLang="en-US" sz="3200" dirty="0" smtClean="0"/>
                  <a:t>・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　・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359706"/>
                <a:ext cx="8915400" cy="3817257"/>
              </a:xfrm>
              <a:prstGeom prst="rect">
                <a:avLst/>
              </a:prstGeom>
              <a:blipFill rotWithShape="0">
                <a:blip r:embed="rId2"/>
                <a:stretch>
                  <a:fillRect l="-17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1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確率変数</a:t>
            </a:r>
            <a:r>
              <a:rPr kumimoji="1" lang="en-US" altLang="ja-JP" sz="3600" dirty="0" smtClean="0"/>
              <a:t>』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期待値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分散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分布</a:t>
            </a:r>
            <a:r>
              <a:rPr kumimoji="1" lang="en-US" altLang="ja-JP" sz="3600" dirty="0" smtClean="0"/>
              <a:t>』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というものなど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598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先のコインの例で、</a:t>
            </a:r>
            <a:r>
              <a:rPr lang="ja-JP" altLang="en-US" dirty="0" smtClean="0"/>
              <a:t>結果の平均を求めてみると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 smtClean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1.5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に収束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90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848637" y="3897402"/>
            <a:ext cx="4494726" cy="2279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/>
                  <a:t>で</a:t>
                </a:r>
                <a:r>
                  <a:rPr lang="ja-JP" altLang="en-US" u="sng" dirty="0"/>
                  <a:t>は</a:t>
                </a:r>
                <a:r>
                  <a:rPr lang="ja-JP" altLang="en-US" u="sng" dirty="0" smtClean="0"/>
                  <a:t>、この</a:t>
                </a:r>
                <a:r>
                  <a:rPr lang="en-US" altLang="ja-JP" u="sng" dirty="0" smtClean="0"/>
                  <a:t>”1.5”</a:t>
                </a:r>
                <a:r>
                  <a:rPr lang="ja-JP" altLang="en-US" u="sng" dirty="0" smtClean="0"/>
                  <a:t>とは？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en-US" altLang="ja-JP" sz="4000" u="sng" dirty="0" smtClean="0">
                    <a:ea typeface="Cambria Math" panose="02040503050406030204" pitchFamily="18" charset="0"/>
                  </a:rPr>
                  <a:t>1.5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480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51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90670" y="3065172"/>
            <a:ext cx="8010660" cy="2060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先のダイスの実験の場合、その期待値は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1159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吹き出し 4"/>
          <p:cNvSpPr/>
          <p:nvPr/>
        </p:nvSpPr>
        <p:spPr>
          <a:xfrm>
            <a:off x="7329714" y="1436915"/>
            <a:ext cx="4586515" cy="1493320"/>
          </a:xfrm>
          <a:prstGeom prst="wedgeRoundRectCallout">
            <a:avLst>
              <a:gd name="adj1" fmla="val -41869"/>
              <a:gd name="adj2" fmla="val 8428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/>
              <a:t>出しうる値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u="sng" dirty="0" smtClean="0"/>
              <a:t>それが出る確率</a:t>
            </a:r>
            <a:r>
              <a:rPr kumimoji="1" lang="ja-JP" altLang="en-US" sz="2800" dirty="0" smtClean="0"/>
              <a:t>で掛けたものの</a:t>
            </a:r>
            <a:r>
              <a:rPr kumimoji="1" lang="ja-JP" altLang="en-US" sz="2800" u="sng" dirty="0" smtClean="0"/>
              <a:t>合計</a:t>
            </a:r>
            <a:r>
              <a:rPr kumimoji="1" lang="ja-JP" altLang="en-US" sz="2800" dirty="0" smtClean="0"/>
              <a:t>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812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90670" y="3065172"/>
            <a:ext cx="8010660" cy="2060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先のダイスの実験の場合、その期待値は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1159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628104" y="5534342"/>
            <a:ext cx="8935792" cy="830997"/>
          </a:xfrm>
          <a:prstGeom prst="rect">
            <a:avLst/>
          </a:prstGeom>
          <a:solidFill>
            <a:srgbClr val="FFFFCC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u="sng" dirty="0" smtClean="0"/>
              <a:t>これが確率変数の</a:t>
            </a:r>
            <a:r>
              <a:rPr lang="en-US" altLang="ja-JP" sz="4800" u="sng" dirty="0" smtClean="0"/>
              <a:t>“</a:t>
            </a:r>
            <a:r>
              <a:rPr lang="ja-JP" altLang="en-US" sz="4800" u="sng" dirty="0" smtClean="0"/>
              <a:t>平均</a:t>
            </a:r>
            <a:r>
              <a:rPr lang="en-US" altLang="ja-JP" sz="4800" u="sng" dirty="0" smtClean="0"/>
              <a:t>”</a:t>
            </a:r>
            <a:r>
              <a:rPr lang="ja-JP" altLang="en-US" sz="4800" u="sng" dirty="0" smtClean="0"/>
              <a:t>になる！</a:t>
            </a:r>
            <a:endParaRPr kumimoji="1" lang="ja-JP" alt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84864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725510" y="4121240"/>
            <a:ext cx="10792495" cy="170616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2160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確率変数の関数に対する期待値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例：一般的な６面ダイス</a:t>
                </a:r>
                <a:r>
                  <a:rPr kumimoji="1" lang="ja-JP" altLang="en-US" dirty="0" smtClean="0"/>
                  <a:t>（どの目が出る確率も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）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このダイスを用いて賭けをしたい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1,4,5</a:t>
                </a:r>
                <a:r>
                  <a:rPr kumimoji="1" lang="ja-JP" altLang="en-US" dirty="0" smtClean="0"/>
                  <a:t>の目が出たとき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出目</a:t>
                </a:r>
                <a:r>
                  <a:rPr kumimoji="1" lang="en-US" altLang="ja-JP" dirty="0" smtClean="0"/>
                  <a:t>×100</a:t>
                </a:r>
                <a:r>
                  <a:rPr kumimoji="1" lang="ja-JP" altLang="en-US" dirty="0" smtClean="0"/>
                  <a:t>円受け取る</a:t>
                </a:r>
                <a:endParaRPr kumimoji="1" lang="en-US" altLang="ja-JP" dirty="0" smtClean="0"/>
              </a:p>
              <a:p>
                <a:r>
                  <a:rPr lang="en-US" altLang="ja-JP" dirty="0" smtClean="0"/>
                  <a:t>2,3,6</a:t>
                </a:r>
                <a:r>
                  <a:rPr lang="ja-JP" altLang="en-US" dirty="0" smtClean="0"/>
                  <a:t>の目が出たとき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出目</a:t>
                </a:r>
                <a:r>
                  <a:rPr lang="en-US" altLang="ja-JP" dirty="0" smtClean="0"/>
                  <a:t>×100</a:t>
                </a:r>
                <a:r>
                  <a:rPr lang="ja-JP" altLang="en-US" dirty="0" smtClean="0"/>
                  <a:t>円支払う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出目</a:t>
                </a:r>
                <a:r>
                  <a:rPr lang="en-US" altLang="ja-JP" dirty="0" smtClean="0"/>
                  <a:t>×‐100</a:t>
                </a:r>
                <a:r>
                  <a:rPr lang="ja-JP" altLang="en-US" dirty="0" smtClean="0"/>
                  <a:t>円受け取る</a:t>
                </a:r>
                <a:r>
                  <a:rPr lang="en-US" altLang="ja-JP" dirty="0" smtClean="0"/>
                  <a:t>)</a:t>
                </a:r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sz="3600" u="sng" dirty="0" smtClean="0"/>
                  <a:t>Q.</a:t>
                </a:r>
                <a:r>
                  <a:rPr lang="ja-JP" altLang="en-US" sz="3600" u="sng" dirty="0" smtClean="0"/>
                  <a:t>実際この賭けに乗り続けると最終的に儲かるか？</a:t>
                </a:r>
                <a:endParaRPr lang="en-US" altLang="ja-JP" sz="3600" u="sng" dirty="0" smtClean="0"/>
              </a:p>
              <a:p>
                <a:pPr marL="0" indent="0" algn="ctr">
                  <a:buNone/>
                </a:pPr>
                <a:r>
                  <a:rPr lang="ja-JP" altLang="en-US" sz="2400" dirty="0" smtClean="0"/>
                  <a:t>ヒント</a:t>
                </a:r>
                <a:r>
                  <a:rPr lang="en-US" altLang="ja-JP" sz="2400" dirty="0" smtClean="0"/>
                  <a:t>:</a:t>
                </a:r>
                <a:r>
                  <a:rPr lang="ja-JP" altLang="en-US" sz="2400" dirty="0" smtClean="0"/>
                  <a:t>期待値</a:t>
                </a:r>
                <a:r>
                  <a:rPr kumimoji="1" lang="ja-JP" altLang="en-US" sz="2400" dirty="0" smtClean="0"/>
                  <a:t>を考える</a:t>
                </a:r>
                <a:r>
                  <a:rPr kumimoji="1" lang="en-US" altLang="ja-JP" sz="2400" dirty="0" smtClean="0"/>
                  <a:t>!(</a:t>
                </a:r>
                <a:r>
                  <a:rPr kumimoji="1" lang="ja-JP" altLang="en-US" sz="2400" dirty="0" smtClean="0"/>
                  <a:t>結果が正になれば儲かる</a:t>
                </a:r>
                <a:r>
                  <a:rPr kumimoji="1" lang="en-US" altLang="ja-JP" sz="2400" dirty="0" smtClean="0"/>
                  <a:t>)</a:t>
                </a:r>
              </a:p>
              <a:p>
                <a:endParaRPr lang="en-US" altLang="ja-JP" dirty="0" smtClean="0"/>
              </a:p>
              <a:p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4800" dirty="0" smtClean="0">
                  <a:solidFill>
                    <a:prstClr val="black"/>
                  </a:solidFill>
                </a:endParaRPr>
              </a:p>
              <a:p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endParaRPr kumimoji="1"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2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254171" y="3367314"/>
            <a:ext cx="1770743" cy="1306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/>
                  <a:t>【</a:t>
                </a:r>
                <a:r>
                  <a:rPr lang="ja-JP" altLang="en-US" dirty="0" smtClean="0"/>
                  <a:t>儲けの予想</a:t>
                </a:r>
                <a:r>
                  <a:rPr lang="en-US" altLang="ja-JP" dirty="0" smtClean="0"/>
                  <a:t>】</a:t>
                </a:r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sz="3600" dirty="0" smtClean="0"/>
                  <a:t>…</a:t>
                </a:r>
                <a:r>
                  <a:rPr lang="en-US" altLang="ja-JP" sz="3600" u="sng" dirty="0" smtClean="0"/>
                  <a:t>A.</a:t>
                </a:r>
                <a:r>
                  <a:rPr lang="ja-JP" altLang="en-US" sz="3600" u="sng" dirty="0" smtClean="0"/>
                  <a:t>儲からない</a:t>
                </a:r>
                <a:r>
                  <a:rPr lang="ja-JP" altLang="en-US" sz="3600" dirty="0" smtClean="0"/>
                  <a:t>！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1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14057" y="4110151"/>
            <a:ext cx="4963885" cy="1811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ここで、出目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𝑎</a:t>
                </a:r>
                <a:r>
                  <a:rPr lang="ja-JP" altLang="en-US" dirty="0" smtClean="0"/>
                  <a:t>に賭けの結果を対応させる関数を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ja-JP" altLang="en-US" dirty="0" smtClean="0"/>
                  <a:t>と置くと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【</a:t>
                </a:r>
                <a:r>
                  <a:rPr lang="ja-JP" altLang="en-US" dirty="0" smtClean="0"/>
                  <a:t>儲けの予想</a:t>
                </a:r>
                <a:r>
                  <a:rPr lang="en-US" altLang="ja-JP" dirty="0" smtClean="0"/>
                  <a:t>】</a:t>
                </a:r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(3/4)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76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21723" y="2305318"/>
            <a:ext cx="10148553" cy="1714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4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 の関数 </a:t>
                </a:r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の期待値</a:t>
                </a:r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))&gt;0</m:t>
                          </m:r>
                        </m:sub>
                        <m:sup/>
                        <m:e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条件</a:t>
                </a:r>
                <a:endParaRPr lang="en-US" altLang="ja-JP" b="1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 smtClean="0"/>
                  <a:t>定義できる</a:t>
                </a:r>
                <a:r>
                  <a:rPr kumimoji="1" lang="en-US" altLang="ja-JP" dirty="0" smtClean="0"/>
                  <a:t>…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u="sng" dirty="0" smtClean="0"/>
                  <a:t>が離散確率変数になっている</a:t>
                </a:r>
                <a:r>
                  <a:rPr kumimoji="1" lang="en-US" altLang="ja-JP" dirty="0" smtClean="0"/>
                  <a:t>!!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u="sng" dirty="0" smtClean="0"/>
                  <a:t>が </a:t>
                </a:r>
                <a:r>
                  <a:rPr kumimoji="1" lang="ja-JP" altLang="en-US" u="sng" dirty="0" smtClean="0">
                    <a:latin typeface="Cambria Math" panose="02040503050406030204" pitchFamily="18" charset="0"/>
                  </a:rPr>
                  <a:t>𝑋 から決まる</a:t>
                </a:r>
                <a:r>
                  <a:rPr kumimoji="1" lang="ja-JP" altLang="en-US" u="sng" dirty="0" smtClean="0"/>
                  <a:t>確率質量関数を持つ</a:t>
                </a:r>
                <a:r>
                  <a:rPr kumimoji="1" lang="en-US" altLang="ja-JP" dirty="0" smtClean="0"/>
                  <a:t>!!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43355"/>
              </a:xfrm>
              <a:blipFill rotWithShape="0">
                <a:blip r:embed="rId2"/>
                <a:stretch>
                  <a:fillRect l="-1217" t="-2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endParaRPr kumimoji="1" lang="ja-JP" altLang="en-US" dirty="0"/>
          </a:p>
        </p:txBody>
      </p:sp>
      <p:sp>
        <p:nvSpPr>
          <p:cNvPr id="4" name="下矢印吹き出し 3"/>
          <p:cNvSpPr/>
          <p:nvPr/>
        </p:nvSpPr>
        <p:spPr>
          <a:xfrm>
            <a:off x="7804597" y="1590731"/>
            <a:ext cx="2859110" cy="949481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ポイント</a:t>
            </a:r>
            <a:r>
              <a:rPr lang="en-US" altLang="ja-JP" sz="2800" dirty="0" smtClean="0"/>
              <a:t>!</a:t>
            </a:r>
            <a:r>
              <a:rPr lang="en-US" altLang="ja-JP" sz="2800" dirty="0"/>
              <a:t>!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784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分散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/>
              <a:t>0</a:t>
            </a:r>
            <a:r>
              <a:rPr lang="ja-JP" altLang="en-US" sz="4400" dirty="0" err="1" smtClean="0"/>
              <a:t>、</a:t>
            </a:r>
            <a:r>
              <a:rPr lang="ja-JP" altLang="en-US" sz="4400" dirty="0" smtClean="0"/>
              <a:t>裏が出ても</a:t>
            </a:r>
            <a:r>
              <a:rPr lang="en-US" altLang="ja-JP" sz="4400" u="sng" dirty="0" smtClean="0"/>
              <a:t>0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を返す確率変数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/>
              <a:t>1</a:t>
            </a:r>
            <a:r>
              <a:rPr kumimoji="1" lang="ja-JP" altLang="en-US" sz="4400" dirty="0" err="1" smtClean="0"/>
              <a:t>、</a:t>
            </a:r>
            <a:r>
              <a:rPr kumimoji="1" lang="ja-JP" altLang="en-US" sz="4400" dirty="0" smtClean="0"/>
              <a:t>裏が出れば</a:t>
            </a:r>
            <a:r>
              <a:rPr kumimoji="1" lang="en-US" altLang="ja-JP" sz="4400" u="sng" dirty="0" smtClean="0"/>
              <a:t>-1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を返す確率変数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それぞれの期待値は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177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</a:t>
                </a:r>
                <a14:m>
                  <m:oMath xmlns:m="http://schemas.openxmlformats.org/officeDocument/2006/math"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36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3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3600" u="sng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en-US" altLang="ja-JP" sz="3200" dirty="0" smtClean="0"/>
                  <a:t>…</a:t>
                </a:r>
              </a:p>
              <a:p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0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1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-1</a:t>
                </a:r>
              </a:p>
              <a:p>
                <a:pPr marL="0" indent="0">
                  <a:buNone/>
                </a:pP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期待値だけでは確率変数の性質が分からない</a:t>
                </a:r>
                <a:r>
                  <a:rPr lang="en-US" altLang="ja-JP" sz="3600" u="sng" dirty="0" smtClean="0"/>
                  <a:t>!!</a:t>
                </a:r>
              </a:p>
              <a:p>
                <a:pPr marL="0" indent="0">
                  <a:buNone/>
                </a:pPr>
                <a:endParaRPr lang="en-US" altLang="ja-JP" sz="3600" u="sng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0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4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556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5996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48625" y="3563412"/>
            <a:ext cx="7894750" cy="1081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4973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87886" y="5149508"/>
                <a:ext cx="5442858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/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≒</m:t>
                    </m:r>
                  </m:oMath>
                </a14:m>
                <a:r>
                  <a:rPr kumimoji="1" lang="ja-JP" altLang="en-US" sz="2400" dirty="0" smtClean="0"/>
                  <a:t>平均</a:t>
                </a:r>
                <a:r>
                  <a:rPr kumimoji="1" lang="en-US" altLang="ja-JP" sz="2400" dirty="0" smtClean="0"/>
                  <a:t>)</a:t>
                </a:r>
                <a:r>
                  <a:rPr kumimoji="1" lang="ja-JP" altLang="en-US" sz="2400" dirty="0" smtClean="0"/>
                  <a:t>と実際に出た値との差異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6" y="5149508"/>
                <a:ext cx="5442858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447" r="-447" b="-46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差異</a:t>
            </a:r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予想とのギャップ</a:t>
            </a:r>
            <a:r>
              <a:rPr kumimoji="1" lang="en-US" altLang="ja-JP" sz="3200" u="sng" dirty="0" smtClean="0"/>
              <a:t>)</a:t>
            </a:r>
            <a:r>
              <a:rPr kumimoji="1" lang="ja-JP" altLang="en-US" sz="3200" u="sng" dirty="0" smtClean="0"/>
              <a:t>の平均</a:t>
            </a:r>
            <a:r>
              <a:rPr kumimoji="1" lang="en-US" altLang="ja-JP" sz="3200" u="sng" dirty="0" smtClean="0"/>
              <a:t>‼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33580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sz="4000" u="sng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000" b="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  <a:endParaRPr lang="en-US" altLang="ja-JP" sz="4000" b="0" dirty="0" smtClean="0">
                  <a:latin typeface="+mn-ea"/>
                </a:endParaRPr>
              </a:p>
              <a:p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31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sz="4000" u="sng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000" b="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624114" y="4656137"/>
            <a:ext cx="7402286" cy="1655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u="sng" dirty="0" smtClean="0"/>
              <a:t>Check!</a:t>
            </a:r>
            <a:r>
              <a:rPr kumimoji="1" lang="ja-JP" altLang="en-US" sz="2800" dirty="0" smtClean="0"/>
              <a:t>：分散が大きいほど、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確率変数が出しうる</a:t>
            </a:r>
            <a:r>
              <a:rPr kumimoji="1" lang="ja-JP" altLang="en-US" sz="2800" u="sng" dirty="0" smtClean="0"/>
              <a:t>結果のばらつきも大きい</a:t>
            </a:r>
            <a:endParaRPr kumimoji="1" lang="en-US" altLang="ja-JP" sz="2800" u="sng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結果が期待値にどのぐらい沿うかが分かる！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48104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kumimoji="1" lang="ja-JP" altLang="en-US" sz="3600" dirty="0" smtClean="0"/>
                  <a:t>ではダメなのか</a:t>
                </a:r>
                <a:r>
                  <a:rPr kumimoji="1" lang="en-US" altLang="ja-JP" sz="3600" dirty="0" smtClean="0"/>
                  <a:t>?</a:t>
                </a:r>
              </a:p>
              <a:p>
                <a:r>
                  <a:rPr lang="en-US" altLang="ja-JP" sz="3600" dirty="0" smtClean="0"/>
                  <a:t>…</a:t>
                </a:r>
                <a:r>
                  <a:rPr lang="en-US" altLang="ja-JP" sz="3600" u="sng" dirty="0" smtClean="0"/>
                  <a:t>『</a:t>
                </a:r>
                <a:r>
                  <a:rPr lang="ja-JP" altLang="en-US" sz="3600" u="sng" dirty="0" smtClean="0"/>
                  <a:t>平均</a:t>
                </a:r>
                <a:r>
                  <a:rPr lang="en-US" altLang="ja-JP" sz="3600" u="sng" dirty="0" smtClean="0"/>
                  <a:t>』</a:t>
                </a:r>
                <a:r>
                  <a:rPr lang="ja-JP" altLang="en-US" sz="3600" u="sng" dirty="0" smtClean="0"/>
                  <a:t>ではなく</a:t>
                </a:r>
                <a:r>
                  <a:rPr lang="en-US" altLang="ja-JP" sz="3600" u="sng" dirty="0" smtClean="0"/>
                  <a:t>『</a:t>
                </a:r>
                <a:r>
                  <a:rPr lang="ja-JP" altLang="en-US" sz="3600" u="sng" dirty="0" smtClean="0"/>
                  <a:t>中央値</a:t>
                </a:r>
                <a:r>
                  <a:rPr lang="en-US" altLang="ja-JP" sz="3600" u="sng" dirty="0" smtClean="0"/>
                  <a:t>』</a:t>
                </a:r>
                <a:r>
                  <a:rPr lang="ja-JP" altLang="en-US" sz="3600" u="sng" dirty="0" smtClean="0"/>
                  <a:t>を出してしまう</a:t>
                </a:r>
                <a:r>
                  <a:rPr lang="en-US" altLang="ja-JP" sz="3600" dirty="0" smtClean="0"/>
                  <a:t>!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40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74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3042" y="2485623"/>
            <a:ext cx="8487178" cy="1262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分散の特徴</a:t>
                </a:r>
                <a:r>
                  <a:rPr lang="en-US" altLang="ja-JP" dirty="0" smtClean="0"/>
                  <a:t>:</a:t>
                </a:r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実際、先の例では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en-US" altLang="ja-JP" b="0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81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確率変数の種類</a:t>
            </a:r>
            <a:r>
              <a:rPr kumimoji="1" lang="en-US" altLang="ja-JP" dirty="0" smtClean="0"/>
              <a:t>(1/1)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確率変数にも性質によっていろいろとある。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コインを一回投げて表がでるかどうか</a:t>
            </a:r>
            <a:endParaRPr lang="en-US" altLang="ja-JP" sz="3600" dirty="0" smtClean="0"/>
          </a:p>
          <a:p>
            <a:pPr algn="ctr"/>
            <a:r>
              <a:rPr lang="ja-JP" altLang="en-US" sz="3600" dirty="0"/>
              <a:t>コイン</a:t>
            </a:r>
            <a:r>
              <a:rPr lang="ja-JP" altLang="en-US" sz="3600" dirty="0" smtClean="0"/>
              <a:t>を複数回投げてどのくらい表が出るか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ウェブサイトのアクセス数はどのくらいにな</a:t>
            </a:r>
            <a:r>
              <a:rPr lang="ja-JP" altLang="en-US" sz="3600" dirty="0"/>
              <a:t>る</a:t>
            </a:r>
            <a:r>
              <a:rPr lang="ja-JP" altLang="en-US" sz="3600" dirty="0" smtClean="0"/>
              <a:t>か？</a:t>
            </a:r>
            <a:endParaRPr lang="en-US" altLang="ja-JP" sz="3600" dirty="0" smtClean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 smtClean="0"/>
              <a:t>tc</a:t>
            </a:r>
            <a:r>
              <a:rPr kumimoji="1" lang="en-US" altLang="ja-JP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7573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確率変数の種類</a:t>
            </a:r>
            <a:r>
              <a:rPr kumimoji="1" lang="en-US" altLang="ja-JP" dirty="0" smtClean="0"/>
              <a:t>(1/1)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確率変数にも性質によっていろいろとある。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ベルヌーイ確率変数</a:t>
            </a:r>
            <a:endParaRPr lang="en-US" altLang="ja-JP" sz="3600" dirty="0" smtClean="0"/>
          </a:p>
          <a:p>
            <a:pPr algn="ctr"/>
            <a:r>
              <a:rPr kumimoji="1" lang="ja-JP" altLang="en-US" sz="3600" dirty="0" smtClean="0"/>
              <a:t>二項確率変数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ポアソン確率変数</a:t>
            </a:r>
            <a:endParaRPr lang="en-US" altLang="ja-JP" sz="3600" dirty="0" smtClean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 smtClean="0"/>
              <a:t>tc</a:t>
            </a:r>
            <a:r>
              <a:rPr kumimoji="1" lang="en-US" altLang="ja-JP" sz="3600" dirty="0" smtClean="0"/>
              <a:t>…</a:t>
            </a:r>
          </a:p>
          <a:p>
            <a:pPr marL="0" indent="0" algn="ctr">
              <a:buNone/>
            </a:pPr>
            <a:r>
              <a:rPr lang="ja-JP" altLang="en-US" sz="3600" dirty="0"/>
              <a:t>以後</a:t>
            </a:r>
            <a:r>
              <a:rPr lang="ja-JP" altLang="en-US" sz="3600" dirty="0" smtClean="0"/>
              <a:t>はそれらについて説明</a:t>
            </a:r>
            <a:r>
              <a:rPr lang="en-US" altLang="ja-JP" sz="3600" dirty="0" smtClean="0"/>
              <a:t>!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13740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ベルヌーイ確率変数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en-US" altLang="ja-JP" dirty="0"/>
              <a:t>/</a:t>
            </a:r>
            <a:r>
              <a:rPr lang="en-US" altLang="ja-JP" dirty="0" smtClean="0"/>
              <a:t>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 smtClean="0"/>
                  <a:t>特徴</a:t>
                </a:r>
                <a:endParaRPr lang="en-US" altLang="ja-JP" sz="4000" u="sng" dirty="0" smtClean="0"/>
              </a:p>
              <a:p>
                <a:r>
                  <a:rPr lang="ja-JP" altLang="en-US" sz="4000" dirty="0" smtClean="0"/>
                  <a:t>発生するイベントは、</a:t>
                </a:r>
                <a:r>
                  <a:rPr kumimoji="1" lang="ja-JP" altLang="en-US" sz="4000" u="sng" dirty="0" smtClean="0"/>
                  <a:t>成功か失敗かの</a:t>
                </a:r>
                <a:r>
                  <a:rPr lang="ja-JP" altLang="en-US" sz="4000" u="sng" dirty="0" smtClean="0"/>
                  <a:t>二</a:t>
                </a:r>
                <a:r>
                  <a:rPr kumimoji="1" lang="ja-JP" altLang="en-US" sz="4000" u="sng" dirty="0" smtClean="0"/>
                  <a:t>択</a:t>
                </a:r>
                <a:endParaRPr kumimoji="1" lang="en-US" altLang="ja-JP" sz="4000" u="sng" dirty="0" smtClean="0"/>
              </a:p>
              <a:p>
                <a:pPr marL="0" indent="0" algn="ctr">
                  <a:buNone/>
                </a:pPr>
                <a:r>
                  <a:rPr kumimoji="1" lang="en-US" altLang="ja-JP" sz="4000" dirty="0" smtClean="0"/>
                  <a:t>(</a:t>
                </a:r>
                <a:r>
                  <a:rPr kumimoji="1" lang="ja-JP" altLang="en-US" sz="4000" dirty="0" smtClean="0"/>
                  <a:t>例</a:t>
                </a:r>
                <a:r>
                  <a:rPr kumimoji="1" lang="en-US" altLang="ja-JP" sz="4000" dirty="0" smtClean="0"/>
                  <a:t>:</a:t>
                </a:r>
                <a:r>
                  <a:rPr kumimoji="1" lang="ja-JP" altLang="en-US" sz="4000" dirty="0" smtClean="0"/>
                  <a:t>一枚の</a:t>
                </a:r>
                <a:r>
                  <a:rPr lang="ja-JP" altLang="en-US" sz="4000" dirty="0" smtClean="0"/>
                  <a:t>コインの表と裏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</a:p>
              <a:p>
                <a:r>
                  <a:rPr kumimoji="1" lang="ja-JP" altLang="en-US" sz="4000" dirty="0" smtClean="0"/>
                  <a:t>確率変数は、</a:t>
                </a:r>
                <a:r>
                  <a:rPr kumimoji="1" lang="ja-JP" altLang="en-US" sz="4000" u="sng" dirty="0" smtClean="0"/>
                  <a:t>成功なら１</a:t>
                </a:r>
                <a:r>
                  <a:rPr kumimoji="1" lang="ja-JP" altLang="en-US" sz="4000" dirty="0" smtClean="0"/>
                  <a:t>、</a:t>
                </a:r>
                <a:r>
                  <a:rPr kumimoji="1" lang="ja-JP" altLang="en-US" sz="4000" u="sng" dirty="0" smtClean="0"/>
                  <a:t>失敗なら０</a:t>
                </a:r>
                <a:r>
                  <a:rPr kumimoji="1" lang="ja-JP" altLang="en-US" sz="4000" dirty="0" smtClean="0"/>
                  <a:t>を出す</a:t>
                </a:r>
                <a:endParaRPr kumimoji="1" lang="en-US" altLang="ja-JP" sz="4000" dirty="0" smtClean="0"/>
              </a:p>
              <a:p>
                <a:r>
                  <a:rPr lang="ja-JP" altLang="en-US" sz="4000" dirty="0"/>
                  <a:t>成功</a:t>
                </a:r>
                <a:r>
                  <a:rPr lang="ja-JP" altLang="en-US" sz="4000" dirty="0" smtClean="0"/>
                  <a:t>する確率は</a:t>
                </a:r>
                <a:r>
                  <a:rPr lang="ja-JP" altLang="en-US" sz="6600" dirty="0" smtClean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94456" y="2678806"/>
            <a:ext cx="8603087" cy="243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ベルヌーイ確率</a:t>
            </a:r>
            <a:r>
              <a:rPr lang="ja-JP" altLang="en-US" u="sng" dirty="0" smtClean="0"/>
              <a:t>変数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dirty="0" smtClean="0"/>
                  <a:t>確率質量関数は</a:t>
                </a:r>
                <a:r>
                  <a:rPr kumimoji="1" lang="en-US" altLang="ja-JP" sz="4000" dirty="0" smtClean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146767" y="4389120"/>
            <a:ext cx="6207034" cy="862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algn="ctr"/>
                <a:r>
                  <a:rPr lang="ja-JP" altLang="en-US" u="sng" dirty="0"/>
                  <a:t>全部</a:t>
                </a:r>
                <a:r>
                  <a:rPr lang="ja-JP" altLang="en-US" u="sng" dirty="0" smtClean="0"/>
                  <a:t>が表</a:t>
                </a: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800" u="sng" dirty="0" smtClean="0"/>
                  <a:t>3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最大値</a:t>
                </a:r>
                <a:r>
                  <a:rPr lang="en-US" altLang="ja-JP" dirty="0" smtClean="0"/>
                  <a:t>)</a:t>
                </a:r>
              </a:p>
              <a:p>
                <a:pPr algn="ctr"/>
                <a:r>
                  <a:rPr kumimoji="1" lang="ja-JP" altLang="en-US" u="sng" dirty="0"/>
                  <a:t>全部</a:t>
                </a:r>
                <a:r>
                  <a:rPr kumimoji="1" lang="ja-JP" altLang="en-US" u="sng" dirty="0" smtClean="0"/>
                  <a:t>が裏</a:t>
                </a: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800" u="sng" dirty="0" smtClean="0"/>
                  <a:t>0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最小値</a:t>
                </a:r>
                <a:r>
                  <a:rPr lang="en-US" altLang="ja-JP" dirty="0" smtClean="0"/>
                  <a:t>)</a:t>
                </a:r>
              </a:p>
              <a:p>
                <a:pPr algn="ctr"/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結果は</a:t>
                </a:r>
                <a:r>
                  <a:rPr kumimoji="1" lang="en-US" altLang="ja-JP" sz="4800" u="sng" dirty="0" smtClean="0"/>
                  <a:t>0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1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2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3</a:t>
                </a:r>
                <a:r>
                  <a:rPr kumimoji="1" lang="ja-JP" altLang="en-US" dirty="0" smtClean="0"/>
                  <a:t>のいずれかになる。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3209108" y="2272937"/>
            <a:ext cx="5773783" cy="172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39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二項確率変数</a:t>
            </a:r>
            <a:r>
              <a:rPr kumimoji="1"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lang="ja-JP" altLang="en-US" sz="4000" u="sng" dirty="0"/>
                  <a:t>成功か失敗かの</a:t>
                </a:r>
                <a:r>
                  <a:rPr lang="ja-JP" altLang="en-US" sz="4000" u="sng" dirty="0" smtClean="0"/>
                  <a:t>二択</a:t>
                </a:r>
                <a:endParaRPr lang="en-US" altLang="ja-JP" sz="4000" u="sng" dirty="0" smtClean="0"/>
              </a:p>
              <a:p>
                <a:pPr marL="0" indent="0" algn="ctr">
                  <a:buNone/>
                </a:pPr>
                <a:r>
                  <a:rPr lang="en-US" altLang="ja-JP" sz="4000" u="sng" dirty="0" smtClean="0"/>
                  <a:t>(</a:t>
                </a:r>
                <a:r>
                  <a:rPr lang="ja-JP" altLang="en-US" sz="4000" u="sng" dirty="0" smtClean="0"/>
                  <a:t>ベルヌーイ</a:t>
                </a:r>
                <a:r>
                  <a:rPr lang="en-US" altLang="ja-JP" sz="4000" u="sng" dirty="0" smtClean="0"/>
                  <a:t>)</a:t>
                </a:r>
                <a:r>
                  <a:rPr lang="ja-JP" altLang="en-US" sz="4000" u="sng" dirty="0" smtClean="0"/>
                  <a:t>の</a:t>
                </a:r>
                <a:r>
                  <a:rPr lang="ja-JP" altLang="en-US" sz="4000" b="1" u="sng" dirty="0" smtClean="0">
                    <a:solidFill>
                      <a:srgbClr val="FF0000"/>
                    </a:solidFill>
                  </a:rPr>
                  <a:t>繰り返し</a:t>
                </a:r>
                <a:endParaRPr lang="en-US" altLang="ja-JP" sz="4000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 smtClean="0"/>
                  <a:t>(</a:t>
                </a:r>
                <a:r>
                  <a:rPr lang="ja-JP" altLang="en-US" sz="4000" dirty="0"/>
                  <a:t>例</a:t>
                </a:r>
                <a:r>
                  <a:rPr lang="en-US" altLang="ja-JP" sz="4000" dirty="0"/>
                  <a:t>:</a:t>
                </a:r>
                <a:r>
                  <a:rPr lang="ja-JP" altLang="en-US" sz="4000" dirty="0"/>
                  <a:t>一枚の</a:t>
                </a:r>
                <a:r>
                  <a:rPr lang="ja-JP" altLang="en-US" sz="4000" dirty="0" smtClean="0"/>
                  <a:t>コインを</a:t>
                </a:r>
                <a:r>
                  <a:rPr lang="ja-JP" altLang="en-US" sz="4000" u="sng" dirty="0" smtClean="0"/>
                  <a:t>複数回</a:t>
                </a:r>
                <a:r>
                  <a:rPr lang="ja-JP" altLang="en-US" sz="4000" dirty="0" smtClean="0"/>
                  <a:t>投げた結果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  <a:endParaRPr lang="en-US" altLang="ja-JP" sz="4000" dirty="0"/>
              </a:p>
              <a:p>
                <a:r>
                  <a:rPr lang="ja-JP" altLang="en-US" sz="4000" dirty="0"/>
                  <a:t>確率変数は、</a:t>
                </a:r>
                <a:r>
                  <a:rPr lang="ja-JP" altLang="en-US" sz="4000" u="sng" dirty="0"/>
                  <a:t>成功なら１</a:t>
                </a:r>
                <a:r>
                  <a:rPr lang="ja-JP" altLang="en-US" sz="4000" dirty="0"/>
                  <a:t>、</a:t>
                </a:r>
                <a:r>
                  <a:rPr lang="ja-JP" altLang="en-US" sz="4000" u="sng" dirty="0"/>
                  <a:t>失敗なら０</a:t>
                </a:r>
                <a:r>
                  <a:rPr lang="ja-JP" altLang="en-US" sz="4000" dirty="0"/>
                  <a:t>を出す</a:t>
                </a:r>
                <a:endParaRPr lang="en-US" altLang="ja-JP" sz="4000" dirty="0"/>
              </a:p>
              <a:p>
                <a:pPr lvl="0"/>
                <a:r>
                  <a:rPr lang="ja-JP" altLang="en-US" sz="4000" dirty="0" smtClean="0">
                    <a:solidFill>
                      <a:prstClr val="black"/>
                    </a:solidFill>
                  </a:rPr>
                  <a:t>成功確率</a:t>
                </a:r>
                <a:r>
                  <a:rPr lang="ja-JP" altLang="en-US" sz="4000" dirty="0">
                    <a:solidFill>
                      <a:prstClr val="black"/>
                    </a:solidFill>
                  </a:rPr>
                  <a:t>は</a:t>
                </a:r>
                <a:r>
                  <a:rPr lang="ja-JP" altLang="en-US" sz="6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試行回数は</a:t>
                </a:r>
                <a:r>
                  <a:rPr lang="ja-JP" altLang="en-US" sz="6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1565" b="-11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97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2303122"/>
            <a:ext cx="7870371" cy="3342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ここで、先のコイン</a:t>
                </a:r>
                <a:r>
                  <a:rPr lang="ja-JP" altLang="en-US" dirty="0" smtClean="0"/>
                  <a:t>を３回投げる</a:t>
                </a:r>
                <a:r>
                  <a:rPr kumimoji="1" lang="ja-JP" altLang="en-US" dirty="0" smtClean="0"/>
                  <a:t>例を考え</a:t>
                </a:r>
                <a:r>
                  <a:rPr lang="ja-JP" altLang="en-US" dirty="0" smtClean="0"/>
                  <a:t>て</a:t>
                </a:r>
                <a:r>
                  <a:rPr lang="ja-JP" altLang="en-US" dirty="0"/>
                  <a:t>み</a:t>
                </a:r>
                <a:r>
                  <a:rPr kumimoji="1" lang="ja-JP" altLang="en-US" dirty="0" smtClean="0"/>
                  <a:t>ると、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3−2</m:t>
                        </m:r>
                      </m:sup>
                    </m:sSup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3−3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となる</a:t>
                </a:r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回の実験から𝑖回をピックアップする組み合わせ</a:t>
                </a:r>
                <a:endParaRPr lang="ja-JP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  <a:blipFill rotWithShape="0">
                <a:blip r:embed="rId3"/>
                <a:stretch>
                  <a:fillRect r="-328" b="-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14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44839" y="2897746"/>
            <a:ext cx="7302321" cy="1918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二項確率変数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673600" y="3004457"/>
            <a:ext cx="1103086" cy="126274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ja-JP" sz="54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ベルヌーイ確率変数はこれの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𝑛＝１バージョン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!!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5094513" y="1825625"/>
            <a:ext cx="4934858" cy="629334"/>
          </a:xfrm>
          <a:prstGeom prst="wedgeRoundRectCallout">
            <a:avLst>
              <a:gd name="adj1" fmla="val -38822"/>
              <a:gd name="adj2" fmla="val 1660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Cambria Math" panose="02040503050406030204" pitchFamily="18" charset="0"/>
              </a:rPr>
              <a:t>𝑛回の実験から𝑖回をピックアップする組み合わせ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953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 smtClean="0"/>
              <a:t>(4/8)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625" y="1321356"/>
            <a:ext cx="64672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</a:rPr>
              <a:t>成功率</a:t>
            </a:r>
            <a:r>
              <a:rPr lang="en-US" altLang="ja-JP" dirty="0" smtClean="0">
                <a:solidFill>
                  <a:prstClr val="black"/>
                </a:solidFill>
              </a:rPr>
              <a:t>0.003</a:t>
            </a:r>
            <a:r>
              <a:rPr lang="ja-JP" altLang="en-US" dirty="0" err="1" smtClean="0">
                <a:solidFill>
                  <a:prstClr val="black"/>
                </a:solidFill>
              </a:rPr>
              <a:t>、</a:t>
            </a:r>
            <a:r>
              <a:rPr lang="ja-JP" altLang="en-US" dirty="0" smtClean="0">
                <a:solidFill>
                  <a:prstClr val="black"/>
                </a:solidFill>
              </a:rPr>
              <a:t>試行回数</a:t>
            </a:r>
            <a:r>
              <a:rPr lang="en-US" altLang="ja-JP" dirty="0" smtClean="0">
                <a:solidFill>
                  <a:prstClr val="black"/>
                </a:solidFill>
              </a:rPr>
              <a:t>1000</a:t>
            </a:r>
            <a:r>
              <a:rPr lang="ja-JP" altLang="en-US" dirty="0" smtClean="0">
                <a:solidFill>
                  <a:prstClr val="black"/>
                </a:solidFill>
              </a:rPr>
              <a:t>回の二項確率変数のヒストグラム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389017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199" y="2873829"/>
            <a:ext cx="9684658" cy="3352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199" y="2278743"/>
            <a:ext cx="3458030" cy="595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 smtClean="0">
                <a:solidFill>
                  <a:prstClr val="black"/>
                </a:solidFill>
              </a:rPr>
              <a:t>(5/8)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000" dirty="0" smtClean="0"/>
                  <a:t>ま</a:t>
                </a:r>
                <a:r>
                  <a:rPr lang="ja-JP" altLang="en-US" sz="3000" dirty="0"/>
                  <a:t>た</a:t>
                </a:r>
                <a:r>
                  <a:rPr kumimoji="1" lang="ja-JP" altLang="en-US" sz="3000" dirty="0" smtClean="0"/>
                  <a:t>、先のコインの例では、</a:t>
                </a:r>
                <a:endParaRPr kumimoji="1" lang="en-US" altLang="ja-JP" sz="3000" dirty="0" smtClean="0"/>
              </a:p>
              <a:p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3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3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となる</a:t>
                </a:r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3995" r="-986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24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86377" y="3815321"/>
            <a:ext cx="8512935" cy="872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459867" y="2897746"/>
            <a:ext cx="4353058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</a:t>
            </a:r>
            <a:r>
              <a:rPr lang="ja-JP" altLang="en-US" u="sng" dirty="0" smtClean="0"/>
              <a:t>変数</a:t>
            </a:r>
            <a:r>
              <a:rPr lang="en-US" altLang="ja-JP" dirty="0" smtClean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二項確率変数の期待値と分散は？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…</a:t>
                </a:r>
                <a14:m>
                  <m:oMath xmlns:m="http://schemas.openxmlformats.org/officeDocument/2006/math"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6000" dirty="0" smtClean="0"/>
              </a:p>
              <a:p>
                <a:r>
                  <a:rPr lang="ja-JP" altLang="en-US" dirty="0" smtClean="0"/>
                  <a:t>分散</a:t>
                </a:r>
                <a:r>
                  <a:rPr lang="en-US" altLang="ja-JP" dirty="0" smtClean="0"/>
                  <a:t>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000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098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599543"/>
            <a:ext cx="10105571" cy="2931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200" y="2278743"/>
            <a:ext cx="7942943" cy="132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  <a:latin typeface="+mn-ea"/>
                  </a:rPr>
                  <a:t>さらに</a:t>
                </a:r>
                <a:r>
                  <a:rPr lang="ja-JP" altLang="en-US" sz="4000" dirty="0">
                    <a:solidFill>
                      <a:prstClr val="black"/>
                    </a:solidFill>
                    <a:latin typeface="+mn-ea"/>
                  </a:rPr>
                  <a:t>コイン</a:t>
                </a:r>
                <a:r>
                  <a:rPr lang="ja-JP" altLang="en-US" sz="4000" dirty="0" smtClean="0">
                    <a:solidFill>
                      <a:prstClr val="black"/>
                    </a:solidFill>
                    <a:latin typeface="+mn-ea"/>
                  </a:rPr>
                  <a:t>の例では</a:t>
                </a:r>
                <a:r>
                  <a:rPr lang="en-US" altLang="ja-JP" sz="400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endParaRPr lang="en-US" altLang="ja-JP" sz="4000" b="0" dirty="0" smtClean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4000" dirty="0" smtClean="0"/>
                  <a:t>が最大になるのは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kumimoji="1" lang="ja-JP" altLang="en-US" sz="4000" dirty="0" smtClean="0"/>
                  <a:t>のとき</a:t>
                </a:r>
                <a:endParaRPr kumimoji="1" lang="en-US" altLang="ja-JP" sz="4000" dirty="0" smtClean="0"/>
              </a:p>
              <a:p>
                <a:pPr marL="0" indent="0">
                  <a:buNone/>
                </a:pPr>
                <a:r>
                  <a:rPr lang="ja-JP" altLang="en-US" sz="4000" dirty="0" smtClean="0">
                    <a:latin typeface="Cambria Math" panose="02040503050406030204" pitchFamily="18" charset="0"/>
                  </a:rPr>
                  <a:t>　また、</a:t>
                </a:r>
                <a14:m>
                  <m:oMath xmlns:m="http://schemas.openxmlformats.org/officeDocument/2006/math"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dirty="0" smtClean="0"/>
              </a:p>
              <a:p>
                <a:r>
                  <a:rPr kumimoji="1" lang="en-US" altLang="ja-JP" sz="40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sup>
                      </m:sSup>
                    </m:oMath>
                  </m:oMathPara>
                </a14:m>
                <a:endParaRPr lang="en-US" altLang="ja-JP" sz="4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5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4000" dirty="0" smtClean="0"/>
                  <a:t> </a:t>
                </a:r>
                <a:endParaRPr kumimoji="1" lang="en-US" altLang="ja-JP" sz="4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  <a:blipFill rotWithShape="0">
                <a:blip r:embed="rId2"/>
                <a:stretch>
                  <a:fillRect l="-1623" t="-39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 smtClean="0">
                <a:solidFill>
                  <a:prstClr val="black"/>
                </a:solidFill>
              </a:rPr>
              <a:t>(7/8)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11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56952" y="4001294"/>
            <a:ext cx="9195515" cy="1227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56952" y="2395471"/>
            <a:ext cx="9878096" cy="1107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 smtClean="0">
                <a:solidFill>
                  <a:prstClr val="black"/>
                </a:solidFill>
              </a:rPr>
              <a:t>(8/8)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0" u="sng" dirty="0" smtClean="0">
                    <a:solidFill>
                      <a:prstClr val="black"/>
                    </a:solidFill>
                    <a:latin typeface="+mn-ea"/>
                  </a:rPr>
                  <a:t>その他の性質</a:t>
                </a:r>
                <a:endParaRPr lang="en-US" altLang="ja-JP" sz="3200" b="0" u="sng" dirty="0" smtClean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で、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3200" dirty="0" smtClean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32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200" dirty="0" smtClean="0"/>
                  <a:t>で</a:t>
                </a:r>
                <a:r>
                  <a:rPr kumimoji="1" lang="ja-JP" altLang="en-US" sz="3200" u="sng" dirty="0" smtClean="0"/>
                  <a:t>最大</a:t>
                </a:r>
                <a:r>
                  <a:rPr kumimoji="1" lang="ja-JP" altLang="en-US" sz="3200" dirty="0" smtClean="0"/>
                  <a:t>になるのは、</a:t>
                </a:r>
                <a:endParaRPr kumimoji="1"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　</a:t>
                </a:r>
                <a:r>
                  <a:rPr kumimoji="1" lang="ja-JP" altLang="en-US" sz="3200" u="sng" dirty="0" smtClean="0">
                    <a:latin typeface="Cambria Math" panose="02040503050406030204" pitchFamily="18" charset="0"/>
                  </a:rPr>
                  <a:t>𝑘が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32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sz="3200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3200" u="sng" dirty="0" smtClean="0"/>
                  <a:t>以下の最大の整数</a:t>
                </a:r>
                <a:r>
                  <a:rPr kumimoji="1" lang="ja-JP" altLang="en-US" sz="3200" dirty="0" smtClean="0"/>
                  <a:t>の時</a:t>
                </a:r>
                <a:r>
                  <a:rPr kumimoji="1" lang="en-US" altLang="ja-JP" dirty="0" smtClean="0"/>
                  <a:t>(Prop.6.1)</a:t>
                </a:r>
              </a:p>
              <a:p>
                <a:pPr marL="0" indent="0">
                  <a:buNone/>
                </a:pPr>
                <a:endParaRPr kumimoji="1" lang="en-US" altLang="ja-JP" sz="3200" dirty="0" smtClean="0"/>
              </a:p>
              <a:p>
                <a:r>
                  <a:rPr kumimoji="1" lang="en-US" altLang="ja-JP" sz="32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3200" dirty="0" smtClean="0"/>
                  <a:t> </a:t>
                </a:r>
                <a:endParaRPr kumimoji="1" lang="en-US" altLang="ja-JP" sz="3200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 smtClean="0"/>
                  <a:t>) (4.6.2)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08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特徴</a:t>
                </a:r>
                <a:endParaRPr kumimoji="1" lang="en-US" altLang="ja-JP" sz="4000" u="sng" dirty="0" smtClean="0"/>
              </a:p>
              <a:p>
                <a:r>
                  <a:rPr kumimoji="1" lang="ja-JP" altLang="en-US" sz="4000" u="sng" dirty="0" smtClean="0"/>
                  <a:t>単位時間内に平均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sz="4000" u="sng" dirty="0" smtClean="0"/>
                  <a:t>回起きる</a:t>
                </a:r>
                <a:r>
                  <a:rPr lang="ja-JP" altLang="en-US" sz="4000" u="sng" dirty="0"/>
                  <a:t>イベント</a:t>
                </a:r>
                <a:r>
                  <a:rPr kumimoji="1" lang="ja-JP" altLang="en-US" sz="4000" u="sng" dirty="0" smtClean="0"/>
                  <a:t>が、実際に単位時間中にどれだけ起きるか</a:t>
                </a:r>
                <a:r>
                  <a:rPr kumimoji="1" lang="ja-JP" altLang="en-US" sz="4000" dirty="0" smtClean="0"/>
                  <a:t>を示す</a:t>
                </a:r>
                <a:endParaRPr kumimoji="1" lang="en-US" altLang="ja-JP" sz="4000" dirty="0" smtClean="0"/>
              </a:p>
              <a:p>
                <a:r>
                  <a:rPr kumimoji="1" lang="ja-JP" altLang="en-US" sz="4000" dirty="0" smtClean="0"/>
                  <a:t>物事の量を計るときに使われる</a:t>
                </a:r>
                <a:endParaRPr kumimoji="1" lang="en-US" altLang="ja-JP" sz="4000" dirty="0" smtClean="0"/>
              </a:p>
              <a:p>
                <a:pPr marL="0" indent="0" algn="ctr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ウェブサイトのアクセス数、お店の来客数</a:t>
                </a:r>
                <a:r>
                  <a:rPr kumimoji="1" lang="en-US" altLang="ja-JP" dirty="0" err="1" smtClean="0"/>
                  <a:t>etc</a:t>
                </a:r>
                <a:r>
                  <a:rPr kumimoji="1" lang="en-US" altLang="ja-JP" dirty="0" smtClean="0"/>
                  <a:t>…)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u="sng" dirty="0" smtClean="0"/>
                  <a:t>は経験的に決める</a:t>
                </a:r>
                <a:endParaRPr kumimoji="1" lang="ja-JP" altLang="en-US" sz="40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50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75542" y="2806768"/>
            <a:ext cx="7315201" cy="2272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p>
                    </m:sSup>
                    <m:f>
                      <m:f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ja-JP" b="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…(b)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4558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ポワソン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3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</a:t>
            </a:r>
            <a:r>
              <a:rPr lang="ja-JP" altLang="en-US" dirty="0"/>
              <a:t>出</a:t>
            </a:r>
            <a:r>
              <a:rPr lang="ja-JP" altLang="en-US" dirty="0" smtClean="0"/>
              <a:t>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イベント</a:t>
            </a:r>
            <a:r>
              <a:rPr kumimoji="1" lang="ja-JP" altLang="en-US" sz="2800" dirty="0" smtClean="0"/>
              <a:t>：</a:t>
            </a:r>
            <a:endParaRPr kumimoji="1" lang="en-US" altLang="ja-JP" sz="2800" dirty="0" smtClean="0"/>
          </a:p>
          <a:p>
            <a:pPr algn="ctr"/>
            <a:r>
              <a:rPr kumimoji="1" lang="ja-JP" altLang="en-US" sz="4000" dirty="0" smtClean="0"/>
              <a:t>コインの表裏</a:t>
            </a:r>
            <a:endParaRPr kumimoji="1" lang="en-US" altLang="ja-JP" sz="4000" dirty="0" smtClean="0"/>
          </a:p>
          <a:p>
            <a:pPr algn="ctr"/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r>
              <a:rPr lang="ja-JP" altLang="en-US" sz="2800" i="1" dirty="0" smtClean="0"/>
              <a:t>全て裏</a:t>
            </a:r>
            <a:endParaRPr kumimoji="1" lang="ja-JP" altLang="en-US" sz="2800" i="1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実数値</a:t>
            </a:r>
            <a:r>
              <a:rPr kumimoji="1" lang="ja-JP" altLang="en-US" sz="2800" dirty="0" smtClean="0"/>
              <a:t>：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0,1,2,3</a:t>
            </a:r>
            <a:r>
              <a:rPr kumimoji="1" lang="ja-JP" altLang="en-US" sz="3600" dirty="0" smtClean="0"/>
              <a:t>のいずれかの値</a:t>
            </a:r>
            <a:endParaRPr kumimoji="1" lang="en-US" altLang="ja-JP" sz="3600" dirty="0" smtClean="0"/>
          </a:p>
          <a:p>
            <a:pPr algn="ctr"/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 </a:t>
            </a:r>
            <a:r>
              <a:rPr lang="en-US" altLang="ja-JP" sz="2800" i="1" dirty="0" smtClean="0"/>
              <a:t>0</a:t>
            </a:r>
            <a:endParaRPr kumimoji="1" lang="ja-JP" altLang="en-US" sz="2800" i="1" dirty="0"/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u="sng" dirty="0" smtClean="0"/>
              <a:t>確率変数</a:t>
            </a:r>
            <a:endParaRPr kumimoji="1" lang="ja-JP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597017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343955"/>
            <a:ext cx="9773992" cy="1841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3/5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性質</a:t>
                </a:r>
                <a:endParaRPr kumimoji="1" lang="en-US" altLang="ja-JP" u="sng" dirty="0" smtClean="0"/>
              </a:p>
              <a:p>
                <a:r>
                  <a:rPr kumimoji="1" lang="ja-JP" altLang="en-US" sz="4000" u="sng" dirty="0" smtClean="0"/>
                  <a:t>期待値</a:t>
                </a:r>
                <a:r>
                  <a:rPr kumimoji="1" lang="ja-JP" alt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en-US" altLang="ja-JP" dirty="0" smtClean="0"/>
                  <a:t>…(</a:t>
                </a:r>
                <a:r>
                  <a:rPr kumimoji="1" lang="ja-JP" altLang="en-US" dirty="0" smtClean="0"/>
                  <a:t>定義より妥当</a:t>
                </a:r>
                <a:r>
                  <a:rPr kumimoji="1" lang="en-US" altLang="ja-JP" dirty="0" smtClean="0"/>
                  <a:t>)</a:t>
                </a:r>
              </a:p>
              <a:p>
                <a:endParaRPr kumimoji="1" lang="en-US" altLang="ja-JP" dirty="0" smtClean="0"/>
              </a:p>
              <a:p>
                <a:r>
                  <a:rPr kumimoji="1" lang="ja-JP" altLang="en-US" sz="4000" u="sng" dirty="0" smtClean="0"/>
                  <a:t>分散</a:t>
                </a:r>
                <a:r>
                  <a:rPr kumimoji="1" lang="ja-JP" altLang="en-US" sz="4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4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4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22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638697"/>
            <a:ext cx="10515600" cy="2420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その他の性質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ポワソンの極限定理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endParaRPr kumimoji="1" lang="en-US" altLang="ja-JP" u="sng" dirty="0" smtClean="0"/>
              </a:p>
              <a:p>
                <a:r>
                  <a:rPr lang="ja-JP" altLang="ja-JP" sz="4000" u="sng" dirty="0" smtClean="0"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が十分大きく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𝑝が十分小さく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𝑛𝑝が中程度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の場合の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二項確率変数と近似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できる</a:t>
                </a:r>
                <a:endParaRPr lang="en-US" altLang="ja-JP" sz="40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そ</a:t>
                </a:r>
                <a:r>
                  <a:rPr kumimoji="1" lang="ja-JP" altLang="en-US" sz="4000" dirty="0" smtClean="0">
                    <a:latin typeface="Cambria Math" panose="02040503050406030204" pitchFamily="18" charset="0"/>
                  </a:rPr>
                  <a:t>の際、</a:t>
                </a:r>
                <a14:m>
                  <m:oMath xmlns:m="http://schemas.openxmlformats.org/officeDocument/2006/math"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kumimoji="1" lang="ja-JP" altLang="en-US" sz="4000" dirty="0" smtClean="0"/>
                  <a:t> とできる</a:t>
                </a:r>
                <a:r>
                  <a:rPr kumimoji="1" lang="en-US" altLang="ja-JP" sz="4000" dirty="0" smtClean="0"/>
                  <a:t>)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矢印吹き出し 4"/>
          <p:cNvSpPr/>
          <p:nvPr/>
        </p:nvSpPr>
        <p:spPr>
          <a:xfrm>
            <a:off x="283029" y="4799229"/>
            <a:ext cx="11625942" cy="1936523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二項分布の連続時間版</a:t>
            </a:r>
            <a:r>
              <a:rPr kumimoji="1" lang="en-US" altLang="ja-JP" sz="2800" dirty="0" smtClean="0"/>
              <a:t>!!(</a:t>
            </a:r>
            <a:r>
              <a:rPr kumimoji="1" lang="ja-JP" altLang="en-US" sz="2800" dirty="0" smtClean="0"/>
              <a:t>実験回数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非常に多い、起きる確率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非常に小さい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011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ポワソン確率変数</a:t>
            </a:r>
            <a:r>
              <a:rPr lang="en-US" altLang="ja-JP" smtClean="0">
                <a:solidFill>
                  <a:prstClr val="black"/>
                </a:solidFill>
              </a:rPr>
              <a:t>(5/5)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" y="1798866"/>
            <a:ext cx="5620756" cy="421556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41749" y="1418826"/>
            <a:ext cx="46010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例）平均</a:t>
            </a:r>
            <a:r>
              <a:rPr lang="en-US" altLang="ja-JP" dirty="0" smtClean="0">
                <a:solidFill>
                  <a:prstClr val="black"/>
                </a:solidFill>
              </a:rPr>
              <a:t>3</a:t>
            </a:r>
            <a:r>
              <a:rPr lang="ja-JP" altLang="en-US" dirty="0" smtClean="0">
                <a:solidFill>
                  <a:prstClr val="black"/>
                </a:solidFill>
              </a:rPr>
              <a:t>のポワソン確率変数のヒストグラム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9" y="1832262"/>
            <a:ext cx="5576229" cy="418217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589041" y="1418826"/>
            <a:ext cx="65441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</a:rPr>
              <a:t>成功率</a:t>
            </a:r>
            <a:r>
              <a:rPr lang="en-US" altLang="ja-JP" dirty="0" smtClean="0">
                <a:solidFill>
                  <a:prstClr val="black"/>
                </a:solidFill>
              </a:rPr>
              <a:t>0.003</a:t>
            </a:r>
            <a:r>
              <a:rPr lang="ja-JP" altLang="en-US" dirty="0" err="1" smtClean="0">
                <a:solidFill>
                  <a:prstClr val="black"/>
                </a:solidFill>
              </a:rPr>
              <a:t>、</a:t>
            </a:r>
            <a:r>
              <a:rPr lang="ja-JP" altLang="en-US" dirty="0" smtClean="0">
                <a:solidFill>
                  <a:prstClr val="black"/>
                </a:solidFill>
              </a:rPr>
              <a:t>試行回数</a:t>
            </a:r>
            <a:r>
              <a:rPr lang="en-US" altLang="ja-JP" dirty="0" smtClean="0">
                <a:solidFill>
                  <a:prstClr val="black"/>
                </a:solidFill>
              </a:rPr>
              <a:t>1000</a:t>
            </a:r>
            <a:r>
              <a:rPr lang="ja-JP" altLang="en-US" dirty="0" smtClean="0">
                <a:solidFill>
                  <a:prstClr val="black"/>
                </a:solidFill>
              </a:rPr>
              <a:t>回の二項確率変数のヒストグラム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星 12 3"/>
          <p:cNvSpPr/>
          <p:nvPr/>
        </p:nvSpPr>
        <p:spPr>
          <a:xfrm>
            <a:off x="3992451" y="5808051"/>
            <a:ext cx="4417454" cy="990702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酷似！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738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先のコインの例では、</a:t>
                </a:r>
                <a:r>
                  <a:rPr lang="ja-JP" altLang="en-US" u="sng" dirty="0"/>
                  <a:t>結果</a:t>
                </a:r>
                <a:r>
                  <a:rPr lang="ja-JP" altLang="en-US" u="sng" dirty="0" smtClean="0"/>
                  <a:t>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求められる</a:t>
                </a:r>
                <a:endParaRPr lang="en-US" altLang="ja-JP" dirty="0" smtClean="0"/>
              </a:p>
              <a:p>
                <a:r>
                  <a:rPr kumimoji="1" lang="ja-JP" altLang="en-US" sz="3200" dirty="0" smtClean="0"/>
                  <a:t>コインの出すパターンは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4400" dirty="0" smtClean="0"/>
                  <a:t>8</a:t>
                </a:r>
                <a:r>
                  <a:rPr kumimoji="1" lang="ja-JP" altLang="en-US" sz="4400" dirty="0" smtClean="0"/>
                  <a:t> </a:t>
                </a:r>
                <a:r>
                  <a:rPr kumimoji="1" lang="ja-JP" altLang="en-US" sz="3200" dirty="0" smtClean="0"/>
                  <a:t>通り</a:t>
                </a:r>
                <a:endParaRPr kumimoji="1" lang="en-US" altLang="ja-JP" sz="3200" dirty="0" smtClean="0"/>
              </a:p>
              <a:p>
                <a:r>
                  <a:rPr lang="ja-JP" altLang="en-US" sz="3200" dirty="0"/>
                  <a:t>結果が０になる→コインが全部裏→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3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前ページ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9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(2/2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9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1661</Words>
  <Application>Microsoft Office PowerPoint</Application>
  <PresentationFormat>ワイド画面</PresentationFormat>
  <Paragraphs>366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Sheldon Ross氏著 A FIRST COURSE INPROBABIRITY (EIGHTY EDITION)より  第四章　確率変数(4.7まで)</vt:lpstr>
      <vt:lpstr>はじめに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『累積分布関数』とは？(1/2)</vt:lpstr>
      <vt:lpstr>『累積分布関数』とは？(2/2)</vt:lpstr>
      <vt:lpstr>『累積分布関数』とは？(2/2)</vt:lpstr>
      <vt:lpstr>確率変数の連続・離散(1/4)</vt:lpstr>
      <vt:lpstr>確率変数の連続・離散(2/4)</vt:lpstr>
      <vt:lpstr>確率変数の連続・離散(3/4)</vt:lpstr>
      <vt:lpstr>確率変数の連続・離散(4/4)</vt:lpstr>
      <vt:lpstr>『確率質量関数』とは？(4/5)</vt:lpstr>
      <vt:lpstr>『確率質量関数』とは？(5/5)</vt:lpstr>
      <vt:lpstr>『確率質量関数』とは？(5/5)</vt:lpstr>
      <vt:lpstr>『期待値』とは？(1/5) </vt:lpstr>
      <vt:lpstr>『期待値』とは？(2/5) </vt:lpstr>
      <vt:lpstr>『期待値』とは？(3/5) </vt:lpstr>
      <vt:lpstr>『期待値』とは？(4/5) </vt:lpstr>
      <vt:lpstr>『期待値』とは？(5/5) </vt:lpstr>
      <vt:lpstr>『期待値』とは？(5/5) </vt:lpstr>
      <vt:lpstr>確率変数の関数に対する期待値(1/4)</vt:lpstr>
      <vt:lpstr>確率変数の関数に対する期待値(2/4)</vt:lpstr>
      <vt:lpstr>確率変数の関数に対する期待値(3/4)</vt:lpstr>
      <vt:lpstr>確率変数の関数に対する期待値(4/4)</vt:lpstr>
      <vt:lpstr>『分散』とは？(1/5) </vt:lpstr>
      <vt:lpstr>『分散』とは？(2/5) </vt:lpstr>
      <vt:lpstr>『分散』とは？(3/5) </vt:lpstr>
      <vt:lpstr>『分散』とは？(3/5) </vt:lpstr>
      <vt:lpstr>『分散』とは？(4/5) </vt:lpstr>
      <vt:lpstr>『分散』とは？(4/5) </vt:lpstr>
      <vt:lpstr>『分散』とは？(4/5) </vt:lpstr>
      <vt:lpstr>『分散』とは？(5/5) </vt:lpstr>
      <vt:lpstr>確率変数の種類(1/1)</vt:lpstr>
      <vt:lpstr>確率変数の種類(1/1)</vt:lpstr>
      <vt:lpstr>ベルヌーイ確率変数(1/2)</vt:lpstr>
      <vt:lpstr>ベルヌーイ確率変数(2/2)</vt:lpstr>
      <vt:lpstr>二項確率変数(1/8)</vt:lpstr>
      <vt:lpstr>二項確率変数(2/8)</vt:lpstr>
      <vt:lpstr>二項確率変数(3/8)</vt:lpstr>
      <vt:lpstr>二項確率変数(4/8)</vt:lpstr>
      <vt:lpstr>二項確率変数(5/8)</vt:lpstr>
      <vt:lpstr>二項確率変数(6/8)</vt:lpstr>
      <vt:lpstr>二項確率変数(7/8)</vt:lpstr>
      <vt:lpstr>二項確率変数(8/8)</vt:lpstr>
      <vt:lpstr>ポワソン確率変数(1/5)</vt:lpstr>
      <vt:lpstr>ポワソン確率変数(2/5)</vt:lpstr>
      <vt:lpstr>ポワソン確率変数(3/5)</vt:lpstr>
      <vt:lpstr>ポワソン確率変数(4/5)</vt:lpstr>
      <vt:lpstr>ポワソン確率変数(5/5)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Ryo-K</cp:lastModifiedBy>
  <cp:revision>250</cp:revision>
  <dcterms:created xsi:type="dcterms:W3CDTF">2018-04-23T11:27:27Z</dcterms:created>
  <dcterms:modified xsi:type="dcterms:W3CDTF">2018-06-04T21:20:03Z</dcterms:modified>
</cp:coreProperties>
</file>