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7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theme/theme18.xml" ContentType="application/vnd.openxmlformats-officedocument.theme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19.xml" ContentType="application/vnd.openxmlformats-officedocument.theme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theme/theme20.xml" ContentType="application/vnd.openxmlformats-officedocument.theme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theme/theme21.xml" ContentType="application/vnd.openxmlformats-officedocument.theme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theme/theme22.xml" ContentType="application/vnd.openxmlformats-officedocument.theme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theme/theme23.xml" ContentType="application/vnd.openxmlformats-officedocument.theme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theme/theme24.xml" ContentType="application/vnd.openxmlformats-officedocument.theme+xml"/>
  <Override PartName="/ppt/theme/theme2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96" r:id="rId3"/>
    <p:sldMasterId id="2147483708" r:id="rId4"/>
    <p:sldMasterId id="2147483732" r:id="rId5"/>
    <p:sldMasterId id="2147483744" r:id="rId6"/>
    <p:sldMasterId id="2147483756" r:id="rId7"/>
    <p:sldMasterId id="2147483768" r:id="rId8"/>
    <p:sldMasterId id="2147483804" r:id="rId9"/>
    <p:sldMasterId id="2147483816" r:id="rId10"/>
    <p:sldMasterId id="2147483828" r:id="rId11"/>
    <p:sldMasterId id="2147483840" r:id="rId12"/>
    <p:sldMasterId id="2147483864" r:id="rId13"/>
    <p:sldMasterId id="2147483888" r:id="rId14"/>
    <p:sldMasterId id="2147483900" r:id="rId15"/>
    <p:sldMasterId id="2147483912" r:id="rId16"/>
    <p:sldMasterId id="2147483924" r:id="rId17"/>
    <p:sldMasterId id="2147483936" r:id="rId18"/>
    <p:sldMasterId id="2147483948" r:id="rId19"/>
    <p:sldMasterId id="2147483960" r:id="rId20"/>
    <p:sldMasterId id="2147483972" r:id="rId21"/>
    <p:sldMasterId id="2147483996" r:id="rId22"/>
    <p:sldMasterId id="2147484020" r:id="rId23"/>
    <p:sldMasterId id="2147484032" r:id="rId24"/>
  </p:sldMasterIdLst>
  <p:notesMasterIdLst>
    <p:notesMasterId r:id="rId140"/>
  </p:notesMasterIdLst>
  <p:sldIdLst>
    <p:sldId id="257" r:id="rId25"/>
    <p:sldId id="258" r:id="rId26"/>
    <p:sldId id="347" r:id="rId27"/>
    <p:sldId id="463" r:id="rId28"/>
    <p:sldId id="343" r:id="rId29"/>
    <p:sldId id="459" r:id="rId30"/>
    <p:sldId id="348" r:id="rId31"/>
    <p:sldId id="314" r:id="rId32"/>
    <p:sldId id="345" r:id="rId33"/>
    <p:sldId id="344" r:id="rId34"/>
    <p:sldId id="330" r:id="rId35"/>
    <p:sldId id="346" r:id="rId36"/>
    <p:sldId id="322" r:id="rId37"/>
    <p:sldId id="336" r:id="rId38"/>
    <p:sldId id="351" r:id="rId39"/>
    <p:sldId id="319" r:id="rId40"/>
    <p:sldId id="266" r:id="rId41"/>
    <p:sldId id="321" r:id="rId42"/>
    <p:sldId id="265" r:id="rId43"/>
    <p:sldId id="267" r:id="rId44"/>
    <p:sldId id="401" r:id="rId45"/>
    <p:sldId id="430" r:id="rId46"/>
    <p:sldId id="385" r:id="rId47"/>
    <p:sldId id="352" r:id="rId48"/>
    <p:sldId id="328" r:id="rId49"/>
    <p:sldId id="389" r:id="rId50"/>
    <p:sldId id="349" r:id="rId51"/>
    <p:sldId id="274" r:id="rId52"/>
    <p:sldId id="275" r:id="rId53"/>
    <p:sldId id="390" r:id="rId54"/>
    <p:sldId id="391" r:id="rId55"/>
    <p:sldId id="420" r:id="rId56"/>
    <p:sldId id="428" r:id="rId57"/>
    <p:sldId id="429" r:id="rId58"/>
    <p:sldId id="432" r:id="rId59"/>
    <p:sldId id="464" r:id="rId60"/>
    <p:sldId id="465" r:id="rId61"/>
    <p:sldId id="467" r:id="rId62"/>
    <p:sldId id="466" r:id="rId63"/>
    <p:sldId id="468" r:id="rId64"/>
    <p:sldId id="434" r:id="rId65"/>
    <p:sldId id="436" r:id="rId66"/>
    <p:sldId id="441" r:id="rId67"/>
    <p:sldId id="438" r:id="rId68"/>
    <p:sldId id="439" r:id="rId69"/>
    <p:sldId id="470" r:id="rId70"/>
    <p:sldId id="462" r:id="rId71"/>
    <p:sldId id="443" r:id="rId72"/>
    <p:sldId id="279" r:id="rId73"/>
    <p:sldId id="280" r:id="rId74"/>
    <p:sldId id="421" r:id="rId75"/>
    <p:sldId id="419" r:id="rId76"/>
    <p:sldId id="444" r:id="rId77"/>
    <p:sldId id="334" r:id="rId78"/>
    <p:sldId id="278" r:id="rId79"/>
    <p:sldId id="422" r:id="rId80"/>
    <p:sldId id="369" r:id="rId81"/>
    <p:sldId id="370" r:id="rId82"/>
    <p:sldId id="285" r:id="rId83"/>
    <p:sldId id="286" r:id="rId84"/>
    <p:sldId id="288" r:id="rId85"/>
    <p:sldId id="382" r:id="rId86"/>
    <p:sldId id="371" r:id="rId87"/>
    <p:sldId id="372" r:id="rId88"/>
    <p:sldId id="387" r:id="rId89"/>
    <p:sldId id="374" r:id="rId90"/>
    <p:sldId id="375" r:id="rId91"/>
    <p:sldId id="404" r:id="rId92"/>
    <p:sldId id="383" r:id="rId93"/>
    <p:sldId id="376" r:id="rId94"/>
    <p:sldId id="378" r:id="rId95"/>
    <p:sldId id="377" r:id="rId96"/>
    <p:sldId id="392" r:id="rId97"/>
    <p:sldId id="379" r:id="rId98"/>
    <p:sldId id="381" r:id="rId99"/>
    <p:sldId id="380" r:id="rId100"/>
    <p:sldId id="384" r:id="rId101"/>
    <p:sldId id="323" r:id="rId102"/>
    <p:sldId id="283" r:id="rId103"/>
    <p:sldId id="306" r:id="rId104"/>
    <p:sldId id="406" r:id="rId105"/>
    <p:sldId id="407" r:id="rId106"/>
    <p:sldId id="408" r:id="rId107"/>
    <p:sldId id="342" r:id="rId108"/>
    <p:sldId id="454" r:id="rId109"/>
    <p:sldId id="320" r:id="rId110"/>
    <p:sldId id="294" r:id="rId111"/>
    <p:sldId id="295" r:id="rId112"/>
    <p:sldId id="405" r:id="rId113"/>
    <p:sldId id="290" r:id="rId114"/>
    <p:sldId id="410" r:id="rId115"/>
    <p:sldId id="291" r:id="rId116"/>
    <p:sldId id="292" r:id="rId117"/>
    <p:sldId id="415" r:id="rId118"/>
    <p:sldId id="457" r:id="rId119"/>
    <p:sldId id="458" r:id="rId120"/>
    <p:sldId id="423" r:id="rId121"/>
    <p:sldId id="424" r:id="rId122"/>
    <p:sldId id="411" r:id="rId123"/>
    <p:sldId id="296" r:id="rId124"/>
    <p:sldId id="445" r:id="rId125"/>
    <p:sldId id="446" r:id="rId126"/>
    <p:sldId id="472" r:id="rId127"/>
    <p:sldId id="471" r:id="rId128"/>
    <p:sldId id="400" r:id="rId129"/>
    <p:sldId id="449" r:id="rId130"/>
    <p:sldId id="450" r:id="rId131"/>
    <p:sldId id="451" r:id="rId132"/>
    <p:sldId id="395" r:id="rId133"/>
    <p:sldId id="299" r:id="rId134"/>
    <p:sldId id="333" r:id="rId135"/>
    <p:sldId id="452" r:id="rId136"/>
    <p:sldId id="474" r:id="rId137"/>
    <p:sldId id="308" r:id="rId138"/>
    <p:sldId id="309" r:id="rId13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yo-K" initials="R" lastIdx="157" clrIdx="0">
    <p:extLst>
      <p:ext uri="{19B8F6BF-5375-455C-9EA6-DF929625EA0E}">
        <p15:presenceInfo xmlns:p15="http://schemas.microsoft.com/office/powerpoint/2012/main" userId="Ryo-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中間スタイル 1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FD0F851-EC5A-4D38-B0AD-8093EC10F338}" styleName="淡色スタイル 1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41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.xml"/><Relationship Id="rId117" Type="http://schemas.openxmlformats.org/officeDocument/2006/relationships/slide" Target="slides/slide93.xml"/><Relationship Id="rId21" Type="http://schemas.openxmlformats.org/officeDocument/2006/relationships/slideMaster" Target="slideMasters/slideMaster21.xml"/><Relationship Id="rId42" Type="http://schemas.openxmlformats.org/officeDocument/2006/relationships/slide" Target="slides/slide18.xml"/><Relationship Id="rId47" Type="http://schemas.openxmlformats.org/officeDocument/2006/relationships/slide" Target="slides/slide23.xml"/><Relationship Id="rId63" Type="http://schemas.openxmlformats.org/officeDocument/2006/relationships/slide" Target="slides/slide39.xml"/><Relationship Id="rId68" Type="http://schemas.openxmlformats.org/officeDocument/2006/relationships/slide" Target="slides/slide44.xml"/><Relationship Id="rId84" Type="http://schemas.openxmlformats.org/officeDocument/2006/relationships/slide" Target="slides/slide60.xml"/><Relationship Id="rId89" Type="http://schemas.openxmlformats.org/officeDocument/2006/relationships/slide" Target="slides/slide65.xml"/><Relationship Id="rId112" Type="http://schemas.openxmlformats.org/officeDocument/2006/relationships/slide" Target="slides/slide88.xml"/><Relationship Id="rId133" Type="http://schemas.openxmlformats.org/officeDocument/2006/relationships/slide" Target="slides/slide109.xml"/><Relationship Id="rId138" Type="http://schemas.openxmlformats.org/officeDocument/2006/relationships/slide" Target="slides/slide114.xml"/><Relationship Id="rId16" Type="http://schemas.openxmlformats.org/officeDocument/2006/relationships/slideMaster" Target="slideMasters/slideMaster16.xml"/><Relationship Id="rId107" Type="http://schemas.openxmlformats.org/officeDocument/2006/relationships/slide" Target="slides/slide83.xml"/><Relationship Id="rId11" Type="http://schemas.openxmlformats.org/officeDocument/2006/relationships/slideMaster" Target="slideMasters/slideMaster11.xml"/><Relationship Id="rId32" Type="http://schemas.openxmlformats.org/officeDocument/2006/relationships/slide" Target="slides/slide8.xml"/><Relationship Id="rId37" Type="http://schemas.openxmlformats.org/officeDocument/2006/relationships/slide" Target="slides/slide13.xml"/><Relationship Id="rId53" Type="http://schemas.openxmlformats.org/officeDocument/2006/relationships/slide" Target="slides/slide29.xml"/><Relationship Id="rId58" Type="http://schemas.openxmlformats.org/officeDocument/2006/relationships/slide" Target="slides/slide34.xml"/><Relationship Id="rId74" Type="http://schemas.openxmlformats.org/officeDocument/2006/relationships/slide" Target="slides/slide50.xml"/><Relationship Id="rId79" Type="http://schemas.openxmlformats.org/officeDocument/2006/relationships/slide" Target="slides/slide55.xml"/><Relationship Id="rId102" Type="http://schemas.openxmlformats.org/officeDocument/2006/relationships/slide" Target="slides/slide78.xml"/><Relationship Id="rId123" Type="http://schemas.openxmlformats.org/officeDocument/2006/relationships/slide" Target="slides/slide99.xml"/><Relationship Id="rId128" Type="http://schemas.openxmlformats.org/officeDocument/2006/relationships/slide" Target="slides/slide104.xml"/><Relationship Id="rId14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66.xml"/><Relationship Id="rId95" Type="http://schemas.openxmlformats.org/officeDocument/2006/relationships/slide" Target="slides/slide71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3.xml"/><Relationship Id="rId43" Type="http://schemas.openxmlformats.org/officeDocument/2006/relationships/slide" Target="slides/slide19.xml"/><Relationship Id="rId48" Type="http://schemas.openxmlformats.org/officeDocument/2006/relationships/slide" Target="slides/slide24.xml"/><Relationship Id="rId64" Type="http://schemas.openxmlformats.org/officeDocument/2006/relationships/slide" Target="slides/slide40.xml"/><Relationship Id="rId69" Type="http://schemas.openxmlformats.org/officeDocument/2006/relationships/slide" Target="slides/slide45.xml"/><Relationship Id="rId113" Type="http://schemas.openxmlformats.org/officeDocument/2006/relationships/slide" Target="slides/slide89.xml"/><Relationship Id="rId118" Type="http://schemas.openxmlformats.org/officeDocument/2006/relationships/slide" Target="slides/slide94.xml"/><Relationship Id="rId134" Type="http://schemas.openxmlformats.org/officeDocument/2006/relationships/slide" Target="slides/slide110.xml"/><Relationship Id="rId139" Type="http://schemas.openxmlformats.org/officeDocument/2006/relationships/slide" Target="slides/slide115.xml"/><Relationship Id="rId80" Type="http://schemas.openxmlformats.org/officeDocument/2006/relationships/slide" Target="slides/slide56.xml"/><Relationship Id="rId85" Type="http://schemas.openxmlformats.org/officeDocument/2006/relationships/slide" Target="slides/slide61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1.xml"/><Relationship Id="rId33" Type="http://schemas.openxmlformats.org/officeDocument/2006/relationships/slide" Target="slides/slide9.xml"/><Relationship Id="rId38" Type="http://schemas.openxmlformats.org/officeDocument/2006/relationships/slide" Target="slides/slide14.xml"/><Relationship Id="rId46" Type="http://schemas.openxmlformats.org/officeDocument/2006/relationships/slide" Target="slides/slide22.xml"/><Relationship Id="rId59" Type="http://schemas.openxmlformats.org/officeDocument/2006/relationships/slide" Target="slides/slide35.xml"/><Relationship Id="rId67" Type="http://schemas.openxmlformats.org/officeDocument/2006/relationships/slide" Target="slides/slide43.xml"/><Relationship Id="rId103" Type="http://schemas.openxmlformats.org/officeDocument/2006/relationships/slide" Target="slides/slide79.xml"/><Relationship Id="rId108" Type="http://schemas.openxmlformats.org/officeDocument/2006/relationships/slide" Target="slides/slide84.xml"/><Relationship Id="rId116" Type="http://schemas.openxmlformats.org/officeDocument/2006/relationships/slide" Target="slides/slide92.xml"/><Relationship Id="rId124" Type="http://schemas.openxmlformats.org/officeDocument/2006/relationships/slide" Target="slides/slide100.xml"/><Relationship Id="rId129" Type="http://schemas.openxmlformats.org/officeDocument/2006/relationships/slide" Target="slides/slide105.xml"/><Relationship Id="rId137" Type="http://schemas.openxmlformats.org/officeDocument/2006/relationships/slide" Target="slides/slide113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7.xml"/><Relationship Id="rId54" Type="http://schemas.openxmlformats.org/officeDocument/2006/relationships/slide" Target="slides/slide30.xml"/><Relationship Id="rId62" Type="http://schemas.openxmlformats.org/officeDocument/2006/relationships/slide" Target="slides/slide38.xml"/><Relationship Id="rId70" Type="http://schemas.openxmlformats.org/officeDocument/2006/relationships/slide" Target="slides/slide46.xml"/><Relationship Id="rId75" Type="http://schemas.openxmlformats.org/officeDocument/2006/relationships/slide" Target="slides/slide51.xml"/><Relationship Id="rId83" Type="http://schemas.openxmlformats.org/officeDocument/2006/relationships/slide" Target="slides/slide59.xml"/><Relationship Id="rId88" Type="http://schemas.openxmlformats.org/officeDocument/2006/relationships/slide" Target="slides/slide64.xml"/><Relationship Id="rId91" Type="http://schemas.openxmlformats.org/officeDocument/2006/relationships/slide" Target="slides/slide67.xml"/><Relationship Id="rId96" Type="http://schemas.openxmlformats.org/officeDocument/2006/relationships/slide" Target="slides/slide72.xml"/><Relationship Id="rId111" Type="http://schemas.openxmlformats.org/officeDocument/2006/relationships/slide" Target="slides/slide87.xml"/><Relationship Id="rId132" Type="http://schemas.openxmlformats.org/officeDocument/2006/relationships/slide" Target="slides/slide108.xml"/><Relationship Id="rId140" Type="http://schemas.openxmlformats.org/officeDocument/2006/relationships/notesMaster" Target="notesMasters/notesMaster1.xml"/><Relationship Id="rId14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4.xml"/><Relationship Id="rId36" Type="http://schemas.openxmlformats.org/officeDocument/2006/relationships/slide" Target="slides/slide12.xml"/><Relationship Id="rId49" Type="http://schemas.openxmlformats.org/officeDocument/2006/relationships/slide" Target="slides/slide25.xml"/><Relationship Id="rId57" Type="http://schemas.openxmlformats.org/officeDocument/2006/relationships/slide" Target="slides/slide33.xml"/><Relationship Id="rId106" Type="http://schemas.openxmlformats.org/officeDocument/2006/relationships/slide" Target="slides/slide82.xml"/><Relationship Id="rId114" Type="http://schemas.openxmlformats.org/officeDocument/2006/relationships/slide" Target="slides/slide90.xml"/><Relationship Id="rId119" Type="http://schemas.openxmlformats.org/officeDocument/2006/relationships/slide" Target="slides/slide95.xml"/><Relationship Id="rId127" Type="http://schemas.openxmlformats.org/officeDocument/2006/relationships/slide" Target="slides/slide103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7.xml"/><Relationship Id="rId44" Type="http://schemas.openxmlformats.org/officeDocument/2006/relationships/slide" Target="slides/slide20.xml"/><Relationship Id="rId52" Type="http://schemas.openxmlformats.org/officeDocument/2006/relationships/slide" Target="slides/slide28.xml"/><Relationship Id="rId60" Type="http://schemas.openxmlformats.org/officeDocument/2006/relationships/slide" Target="slides/slide36.xml"/><Relationship Id="rId65" Type="http://schemas.openxmlformats.org/officeDocument/2006/relationships/slide" Target="slides/slide41.xml"/><Relationship Id="rId73" Type="http://schemas.openxmlformats.org/officeDocument/2006/relationships/slide" Target="slides/slide49.xml"/><Relationship Id="rId78" Type="http://schemas.openxmlformats.org/officeDocument/2006/relationships/slide" Target="slides/slide54.xml"/><Relationship Id="rId81" Type="http://schemas.openxmlformats.org/officeDocument/2006/relationships/slide" Target="slides/slide57.xml"/><Relationship Id="rId86" Type="http://schemas.openxmlformats.org/officeDocument/2006/relationships/slide" Target="slides/slide62.xml"/><Relationship Id="rId94" Type="http://schemas.openxmlformats.org/officeDocument/2006/relationships/slide" Target="slides/slide70.xml"/><Relationship Id="rId99" Type="http://schemas.openxmlformats.org/officeDocument/2006/relationships/slide" Target="slides/slide75.xml"/><Relationship Id="rId101" Type="http://schemas.openxmlformats.org/officeDocument/2006/relationships/slide" Target="slides/slide77.xml"/><Relationship Id="rId122" Type="http://schemas.openxmlformats.org/officeDocument/2006/relationships/slide" Target="slides/slide98.xml"/><Relationship Id="rId130" Type="http://schemas.openxmlformats.org/officeDocument/2006/relationships/slide" Target="slides/slide106.xml"/><Relationship Id="rId135" Type="http://schemas.openxmlformats.org/officeDocument/2006/relationships/slide" Target="slides/slide111.xml"/><Relationship Id="rId143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" Target="slides/slide15.xml"/><Relationship Id="rId109" Type="http://schemas.openxmlformats.org/officeDocument/2006/relationships/slide" Target="slides/slide85.xml"/><Relationship Id="rId34" Type="http://schemas.openxmlformats.org/officeDocument/2006/relationships/slide" Target="slides/slide10.xml"/><Relationship Id="rId50" Type="http://schemas.openxmlformats.org/officeDocument/2006/relationships/slide" Target="slides/slide26.xml"/><Relationship Id="rId55" Type="http://schemas.openxmlformats.org/officeDocument/2006/relationships/slide" Target="slides/slide31.xml"/><Relationship Id="rId76" Type="http://schemas.openxmlformats.org/officeDocument/2006/relationships/slide" Target="slides/slide52.xml"/><Relationship Id="rId97" Type="http://schemas.openxmlformats.org/officeDocument/2006/relationships/slide" Target="slides/slide73.xml"/><Relationship Id="rId104" Type="http://schemas.openxmlformats.org/officeDocument/2006/relationships/slide" Target="slides/slide80.xml"/><Relationship Id="rId120" Type="http://schemas.openxmlformats.org/officeDocument/2006/relationships/slide" Target="slides/slide96.xml"/><Relationship Id="rId125" Type="http://schemas.openxmlformats.org/officeDocument/2006/relationships/slide" Target="slides/slide101.xml"/><Relationship Id="rId141" Type="http://schemas.openxmlformats.org/officeDocument/2006/relationships/commentAuthors" Target="commentAuthors.xml"/><Relationship Id="rId146" Type="http://schemas.microsoft.com/office/2015/10/relationships/revisionInfo" Target="revisionInfo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47.xml"/><Relationship Id="rId92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5.xml"/><Relationship Id="rId24" Type="http://schemas.openxmlformats.org/officeDocument/2006/relationships/slideMaster" Target="slideMasters/slideMaster24.xml"/><Relationship Id="rId40" Type="http://schemas.openxmlformats.org/officeDocument/2006/relationships/slide" Target="slides/slide16.xml"/><Relationship Id="rId45" Type="http://schemas.openxmlformats.org/officeDocument/2006/relationships/slide" Target="slides/slide21.xml"/><Relationship Id="rId66" Type="http://schemas.openxmlformats.org/officeDocument/2006/relationships/slide" Target="slides/slide42.xml"/><Relationship Id="rId87" Type="http://schemas.openxmlformats.org/officeDocument/2006/relationships/slide" Target="slides/slide63.xml"/><Relationship Id="rId110" Type="http://schemas.openxmlformats.org/officeDocument/2006/relationships/slide" Target="slides/slide86.xml"/><Relationship Id="rId115" Type="http://schemas.openxmlformats.org/officeDocument/2006/relationships/slide" Target="slides/slide91.xml"/><Relationship Id="rId131" Type="http://schemas.openxmlformats.org/officeDocument/2006/relationships/slide" Target="slides/slide107.xml"/><Relationship Id="rId136" Type="http://schemas.openxmlformats.org/officeDocument/2006/relationships/slide" Target="slides/slide112.xml"/><Relationship Id="rId61" Type="http://schemas.openxmlformats.org/officeDocument/2006/relationships/slide" Target="slides/slide37.xml"/><Relationship Id="rId82" Type="http://schemas.openxmlformats.org/officeDocument/2006/relationships/slide" Target="slides/slide58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30" Type="http://schemas.openxmlformats.org/officeDocument/2006/relationships/slide" Target="slides/slide6.xml"/><Relationship Id="rId35" Type="http://schemas.openxmlformats.org/officeDocument/2006/relationships/slide" Target="slides/slide11.xml"/><Relationship Id="rId56" Type="http://schemas.openxmlformats.org/officeDocument/2006/relationships/slide" Target="slides/slide32.xml"/><Relationship Id="rId77" Type="http://schemas.openxmlformats.org/officeDocument/2006/relationships/slide" Target="slides/slide53.xml"/><Relationship Id="rId100" Type="http://schemas.openxmlformats.org/officeDocument/2006/relationships/slide" Target="slides/slide76.xml"/><Relationship Id="rId105" Type="http://schemas.openxmlformats.org/officeDocument/2006/relationships/slide" Target="slides/slide81.xml"/><Relationship Id="rId126" Type="http://schemas.openxmlformats.org/officeDocument/2006/relationships/slide" Target="slides/slide102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27.xml"/><Relationship Id="rId72" Type="http://schemas.openxmlformats.org/officeDocument/2006/relationships/slide" Target="slides/slide48.xml"/><Relationship Id="rId93" Type="http://schemas.openxmlformats.org/officeDocument/2006/relationships/slide" Target="slides/slide69.xml"/><Relationship Id="rId98" Type="http://schemas.openxmlformats.org/officeDocument/2006/relationships/slide" Target="slides/slide74.xml"/><Relationship Id="rId121" Type="http://schemas.openxmlformats.org/officeDocument/2006/relationships/slide" Target="slides/slide97.xml"/><Relationship Id="rId14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D9F57-A6CC-40BC-88BE-500D39D21AF6}" type="datetimeFigureOut">
              <a:rPr kumimoji="1" lang="ja-JP" altLang="en-US" smtClean="0"/>
              <a:t>2018/7/30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22D57-0E90-4167-BF40-84F7A6C5B2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487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22D57-0E90-4167-BF40-84F7A6C5B2DB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7017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22D57-0E90-4167-BF40-84F7A6C5B2DB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0917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22D57-0E90-4167-BF40-84F7A6C5B2DB}" type="slidenum">
              <a:rPr kumimoji="1" lang="ja-JP" altLang="en-US" smtClean="0"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168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22D57-0E90-4167-BF40-84F7A6C5B2DB}" type="slidenum">
              <a:rPr kumimoji="1" lang="ja-JP" altLang="en-US" smtClean="0"/>
              <a:t>72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2699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64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97367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39363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80546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97532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09173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753414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09390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29132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44251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783915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13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08077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71727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95203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0408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79292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81496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35437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39148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32505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895618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750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906125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81093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094057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201175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13719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889538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344194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788415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853916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986447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205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188984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110457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436188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284238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930216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877459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096656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098180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015884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211905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463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073292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245242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259125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463301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189530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281175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089997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197055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154074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335606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944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659067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096655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077950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024432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763689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123422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030668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600622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331425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21534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732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520519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070444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231748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877165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028814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589140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645812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165640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070571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026772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5308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350943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127478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734792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409014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485000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427846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859534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914530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264250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4249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3929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470694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414233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253559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637168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623768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433412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92155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619886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118896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068995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8733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479798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011903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400937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660008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137586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854606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075988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800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622548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035891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007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9586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073438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950514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427821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037401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869388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057588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829524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0154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04466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09582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8135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386249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733366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402943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219337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801634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701230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986089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014934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560261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949452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9364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782386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746817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055056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648117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81229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043448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679273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462913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414166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900976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2351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08192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549027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998715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984856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13036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935681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61196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766992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071070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592866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7202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827141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13143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511276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630938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659364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844597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538977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056345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458892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47491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0207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720716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661496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117983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150478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892153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244487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654905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705848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28997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43525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497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293991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311025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623698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770834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502318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7173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758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8940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675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7249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0914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9820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53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3949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3215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8421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6117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39573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29960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580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1658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2658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35787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65051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84005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85822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89686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87270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62630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26336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111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66234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79569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3852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34146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14451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78413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65363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35513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4631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48352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230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15498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12712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54108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47100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79663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14504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60743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48375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26490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65581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851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64155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28797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02705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71173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25562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61236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08969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37322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75155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30868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800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76215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92643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13725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40021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77192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25481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23164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09151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34819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14223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493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46002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82760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58218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08606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08619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29143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2553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93718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70518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92482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79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5.xml"/><Relationship Id="rId3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94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9.xml"/><Relationship Id="rId1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2.xml"/><Relationship Id="rId10" Type="http://schemas.openxmlformats.org/officeDocument/2006/relationships/slideLayout" Target="../slideLayouts/slideLayout197.xml"/><Relationship Id="rId4" Type="http://schemas.openxmlformats.org/officeDocument/2006/relationships/slideLayout" Target="../slideLayouts/slideLayout191.xml"/><Relationship Id="rId9" Type="http://schemas.openxmlformats.org/officeDocument/2006/relationships/slideLayout" Target="../slideLayouts/slideLayout196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6.xml"/><Relationship Id="rId3" Type="http://schemas.openxmlformats.org/officeDocument/2006/relationships/slideLayout" Target="../slideLayouts/slideLayout201.xml"/><Relationship Id="rId7" Type="http://schemas.openxmlformats.org/officeDocument/2006/relationships/slideLayout" Target="../slideLayouts/slideLayout205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0.xml"/><Relationship Id="rId1" Type="http://schemas.openxmlformats.org/officeDocument/2006/relationships/slideLayout" Target="../slideLayouts/slideLayout199.xml"/><Relationship Id="rId6" Type="http://schemas.openxmlformats.org/officeDocument/2006/relationships/slideLayout" Target="../slideLayouts/slideLayout204.xml"/><Relationship Id="rId11" Type="http://schemas.openxmlformats.org/officeDocument/2006/relationships/slideLayout" Target="../slideLayouts/slideLayout209.xml"/><Relationship Id="rId5" Type="http://schemas.openxmlformats.org/officeDocument/2006/relationships/slideLayout" Target="../slideLayouts/slideLayout203.xml"/><Relationship Id="rId10" Type="http://schemas.openxmlformats.org/officeDocument/2006/relationships/slideLayout" Target="../slideLayouts/slideLayout208.xml"/><Relationship Id="rId4" Type="http://schemas.openxmlformats.org/officeDocument/2006/relationships/slideLayout" Target="../slideLayouts/slideLayout202.xml"/><Relationship Id="rId9" Type="http://schemas.openxmlformats.org/officeDocument/2006/relationships/slideLayout" Target="../slideLayouts/slideLayout20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7.xml"/><Relationship Id="rId3" Type="http://schemas.openxmlformats.org/officeDocument/2006/relationships/slideLayout" Target="../slideLayouts/slideLayout212.xml"/><Relationship Id="rId7" Type="http://schemas.openxmlformats.org/officeDocument/2006/relationships/slideLayout" Target="../slideLayouts/slideLayout216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1.xml"/><Relationship Id="rId1" Type="http://schemas.openxmlformats.org/officeDocument/2006/relationships/slideLayout" Target="../slideLayouts/slideLayout210.xml"/><Relationship Id="rId6" Type="http://schemas.openxmlformats.org/officeDocument/2006/relationships/slideLayout" Target="../slideLayouts/slideLayout215.xml"/><Relationship Id="rId11" Type="http://schemas.openxmlformats.org/officeDocument/2006/relationships/slideLayout" Target="../slideLayouts/slideLayout220.xml"/><Relationship Id="rId5" Type="http://schemas.openxmlformats.org/officeDocument/2006/relationships/slideLayout" Target="../slideLayouts/slideLayout214.xml"/><Relationship Id="rId10" Type="http://schemas.openxmlformats.org/officeDocument/2006/relationships/slideLayout" Target="../slideLayouts/slideLayout219.xml"/><Relationship Id="rId4" Type="http://schemas.openxmlformats.org/officeDocument/2006/relationships/slideLayout" Target="../slideLayouts/slideLayout213.xml"/><Relationship Id="rId9" Type="http://schemas.openxmlformats.org/officeDocument/2006/relationships/slideLayout" Target="../slideLayouts/slideLayout218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8.xml"/><Relationship Id="rId3" Type="http://schemas.openxmlformats.org/officeDocument/2006/relationships/slideLayout" Target="../slideLayouts/slideLayout223.xml"/><Relationship Id="rId7" Type="http://schemas.openxmlformats.org/officeDocument/2006/relationships/slideLayout" Target="../slideLayouts/slideLayout227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22.xml"/><Relationship Id="rId1" Type="http://schemas.openxmlformats.org/officeDocument/2006/relationships/slideLayout" Target="../slideLayouts/slideLayout221.xml"/><Relationship Id="rId6" Type="http://schemas.openxmlformats.org/officeDocument/2006/relationships/slideLayout" Target="../slideLayouts/slideLayout226.xml"/><Relationship Id="rId11" Type="http://schemas.openxmlformats.org/officeDocument/2006/relationships/slideLayout" Target="../slideLayouts/slideLayout231.xml"/><Relationship Id="rId5" Type="http://schemas.openxmlformats.org/officeDocument/2006/relationships/slideLayout" Target="../slideLayouts/slideLayout225.xml"/><Relationship Id="rId10" Type="http://schemas.openxmlformats.org/officeDocument/2006/relationships/slideLayout" Target="../slideLayouts/slideLayout230.xml"/><Relationship Id="rId4" Type="http://schemas.openxmlformats.org/officeDocument/2006/relationships/slideLayout" Target="../slideLayouts/slideLayout224.xml"/><Relationship Id="rId9" Type="http://schemas.openxmlformats.org/officeDocument/2006/relationships/slideLayout" Target="../slideLayouts/slideLayout229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9.xml"/><Relationship Id="rId3" Type="http://schemas.openxmlformats.org/officeDocument/2006/relationships/slideLayout" Target="../slideLayouts/slideLayout234.xml"/><Relationship Id="rId7" Type="http://schemas.openxmlformats.org/officeDocument/2006/relationships/slideLayout" Target="../slideLayouts/slideLayout238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233.xml"/><Relationship Id="rId1" Type="http://schemas.openxmlformats.org/officeDocument/2006/relationships/slideLayout" Target="../slideLayouts/slideLayout232.xml"/><Relationship Id="rId6" Type="http://schemas.openxmlformats.org/officeDocument/2006/relationships/slideLayout" Target="../slideLayouts/slideLayout237.xml"/><Relationship Id="rId11" Type="http://schemas.openxmlformats.org/officeDocument/2006/relationships/slideLayout" Target="../slideLayouts/slideLayout242.xml"/><Relationship Id="rId5" Type="http://schemas.openxmlformats.org/officeDocument/2006/relationships/slideLayout" Target="../slideLayouts/slideLayout236.xml"/><Relationship Id="rId10" Type="http://schemas.openxmlformats.org/officeDocument/2006/relationships/slideLayout" Target="../slideLayouts/slideLayout241.xml"/><Relationship Id="rId4" Type="http://schemas.openxmlformats.org/officeDocument/2006/relationships/slideLayout" Target="../slideLayouts/slideLayout235.xml"/><Relationship Id="rId9" Type="http://schemas.openxmlformats.org/officeDocument/2006/relationships/slideLayout" Target="../slideLayouts/slideLayout240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0.xml"/><Relationship Id="rId3" Type="http://schemas.openxmlformats.org/officeDocument/2006/relationships/slideLayout" Target="../slideLayouts/slideLayout245.xml"/><Relationship Id="rId7" Type="http://schemas.openxmlformats.org/officeDocument/2006/relationships/slideLayout" Target="../slideLayouts/slideLayout249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244.xml"/><Relationship Id="rId1" Type="http://schemas.openxmlformats.org/officeDocument/2006/relationships/slideLayout" Target="../slideLayouts/slideLayout243.xml"/><Relationship Id="rId6" Type="http://schemas.openxmlformats.org/officeDocument/2006/relationships/slideLayout" Target="../slideLayouts/slideLayout248.xml"/><Relationship Id="rId11" Type="http://schemas.openxmlformats.org/officeDocument/2006/relationships/slideLayout" Target="../slideLayouts/slideLayout253.xml"/><Relationship Id="rId5" Type="http://schemas.openxmlformats.org/officeDocument/2006/relationships/slideLayout" Target="../slideLayouts/slideLayout247.xml"/><Relationship Id="rId10" Type="http://schemas.openxmlformats.org/officeDocument/2006/relationships/slideLayout" Target="../slideLayouts/slideLayout252.xml"/><Relationship Id="rId4" Type="http://schemas.openxmlformats.org/officeDocument/2006/relationships/slideLayout" Target="../slideLayouts/slideLayout246.xml"/><Relationship Id="rId9" Type="http://schemas.openxmlformats.org/officeDocument/2006/relationships/slideLayout" Target="../slideLayouts/slideLayout251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1.xml"/><Relationship Id="rId3" Type="http://schemas.openxmlformats.org/officeDocument/2006/relationships/slideLayout" Target="../slideLayouts/slideLayout256.xml"/><Relationship Id="rId7" Type="http://schemas.openxmlformats.org/officeDocument/2006/relationships/slideLayout" Target="../slideLayouts/slideLayout260.xml"/><Relationship Id="rId12" Type="http://schemas.openxmlformats.org/officeDocument/2006/relationships/theme" Target="../theme/theme24.xml"/><Relationship Id="rId2" Type="http://schemas.openxmlformats.org/officeDocument/2006/relationships/slideLayout" Target="../slideLayouts/slideLayout255.xml"/><Relationship Id="rId1" Type="http://schemas.openxmlformats.org/officeDocument/2006/relationships/slideLayout" Target="../slideLayouts/slideLayout254.xml"/><Relationship Id="rId6" Type="http://schemas.openxmlformats.org/officeDocument/2006/relationships/slideLayout" Target="../slideLayouts/slideLayout259.xml"/><Relationship Id="rId11" Type="http://schemas.openxmlformats.org/officeDocument/2006/relationships/slideLayout" Target="../slideLayouts/slideLayout264.xml"/><Relationship Id="rId5" Type="http://schemas.openxmlformats.org/officeDocument/2006/relationships/slideLayout" Target="../slideLayouts/slideLayout258.xml"/><Relationship Id="rId10" Type="http://schemas.openxmlformats.org/officeDocument/2006/relationships/slideLayout" Target="../slideLayouts/slideLayout263.xml"/><Relationship Id="rId4" Type="http://schemas.openxmlformats.org/officeDocument/2006/relationships/slideLayout" Target="../slideLayouts/slideLayout257.xml"/><Relationship Id="rId9" Type="http://schemas.openxmlformats.org/officeDocument/2006/relationships/slideLayout" Target="../slideLayouts/slideLayout26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65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387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746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99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409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070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862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683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025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97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155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480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70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49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384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3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807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319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590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756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62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507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147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37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1.png"/><Relationship Id="rId1" Type="http://schemas.openxmlformats.org/officeDocument/2006/relationships/slideLayout" Target="../slideLayouts/slideLayout21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1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1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11.xml"/><Relationship Id="rId4" Type="http://schemas.openxmlformats.org/officeDocument/2006/relationships/image" Target="../media/image54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11.xml"/><Relationship Id="rId4" Type="http://schemas.openxmlformats.org/officeDocument/2006/relationships/image" Target="../media/image54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22.xml"/><Relationship Id="rId4" Type="http://schemas.openxmlformats.org/officeDocument/2006/relationships/image" Target="../media/image57.png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2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2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2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24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33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33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33.xml"/><Relationship Id="rId4" Type="http://schemas.openxmlformats.org/officeDocument/2006/relationships/image" Target="../media/image64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33.xml"/><Relationship Id="rId4" Type="http://schemas.openxmlformats.org/officeDocument/2006/relationships/image" Target="../media/image64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44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4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4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4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4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4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6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7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26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5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5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7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1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2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13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4.xml"/><Relationship Id="rId4" Type="http://schemas.openxmlformats.org/officeDocument/2006/relationships/image" Target="../media/image32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1.xml"/><Relationship Id="rId4" Type="http://schemas.openxmlformats.org/officeDocument/2006/relationships/image" Target="../media/image38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1.png"/><Relationship Id="rId1" Type="http://schemas.openxmlformats.org/officeDocument/2006/relationships/slideLayout" Target="../slideLayouts/slideLayout10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189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00.xml"/><Relationship Id="rId6" Type="http://schemas.openxmlformats.org/officeDocument/2006/relationships/image" Target="../media/image260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00.xml"/><Relationship Id="rId5" Type="http://schemas.openxmlformats.org/officeDocument/2006/relationships/image" Target="../media/image43.png"/><Relationship Id="rId4" Type="http://schemas.openxmlformats.org/officeDocument/2006/relationships/image" Target="../media/image40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145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45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15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6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156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67.xml"/><Relationship Id="rId6" Type="http://schemas.openxmlformats.org/officeDocument/2006/relationships/image" Target="../media/image46.png"/><Relationship Id="rId5" Type="http://schemas.openxmlformats.org/officeDocument/2006/relationships/image" Target="../media/image402.png"/><Relationship Id="rId4" Type="http://schemas.openxmlformats.org/officeDocument/2006/relationships/image" Target="../media/image390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4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67.xml"/><Relationship Id="rId6" Type="http://schemas.openxmlformats.org/officeDocument/2006/relationships/image" Target="../media/image402.png"/><Relationship Id="rId5" Type="http://schemas.openxmlformats.org/officeDocument/2006/relationships/image" Target="../media/image390.png"/><Relationship Id="rId4" Type="http://schemas.openxmlformats.org/officeDocument/2006/relationships/image" Target="../media/image4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178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1" Type="http://schemas.openxmlformats.org/officeDocument/2006/relationships/slideLayout" Target="../slideLayouts/slideLayout178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090864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ja-JP" sz="3100" dirty="0"/>
              <a:t>Sheldon</a:t>
            </a:r>
            <a:r>
              <a:rPr lang="ja-JP" altLang="en-US" sz="3100" dirty="0"/>
              <a:t> </a:t>
            </a:r>
            <a:r>
              <a:rPr lang="en-US" altLang="ja-JP" sz="3100" dirty="0"/>
              <a:t>Ross</a:t>
            </a:r>
            <a:r>
              <a:rPr lang="ja-JP" altLang="en-US" sz="3100" dirty="0"/>
              <a:t>氏著</a:t>
            </a:r>
            <a:r>
              <a:rPr kumimoji="1" lang="en-US" altLang="ja-JP" sz="3100" dirty="0"/>
              <a:t/>
            </a:r>
            <a:br>
              <a:rPr kumimoji="1" lang="en-US" altLang="ja-JP" sz="3100" dirty="0"/>
            </a:br>
            <a:r>
              <a:rPr kumimoji="1" lang="en-US" altLang="ja-JP" sz="3100" dirty="0"/>
              <a:t>A FIRST COURSE INPROBABIRITY</a:t>
            </a:r>
            <a:r>
              <a:rPr lang="ja-JP" altLang="en-US" sz="3100" dirty="0"/>
              <a:t> </a:t>
            </a:r>
            <a:r>
              <a:rPr lang="en-US" altLang="ja-JP" sz="3100" dirty="0"/>
              <a:t>(EIGHTY EDITION)</a:t>
            </a:r>
            <a:r>
              <a:rPr kumimoji="1" lang="ja-JP" altLang="en-US" sz="3100" dirty="0"/>
              <a:t>より</a:t>
            </a:r>
            <a:r>
              <a:rPr kumimoji="1" lang="en-US" altLang="ja-JP" sz="3100" dirty="0"/>
              <a:t/>
            </a:r>
            <a:br>
              <a:rPr kumimoji="1" lang="en-US" altLang="ja-JP" sz="3100" dirty="0"/>
            </a:br>
            <a:r>
              <a:rPr kumimoji="1" lang="en-US" altLang="ja-JP" sz="3100" dirty="0"/>
              <a:t/>
            </a:r>
            <a:br>
              <a:rPr kumimoji="1" lang="en-US" altLang="ja-JP" sz="3100" dirty="0"/>
            </a:br>
            <a:r>
              <a:rPr kumimoji="1" lang="ja-JP" altLang="en-US" sz="3100" dirty="0"/>
              <a:t>第</a:t>
            </a:r>
            <a:r>
              <a:rPr lang="ja-JP" altLang="en-US" sz="3100" dirty="0"/>
              <a:t>四</a:t>
            </a:r>
            <a:r>
              <a:rPr kumimoji="1" lang="ja-JP" altLang="en-US" sz="3100" dirty="0"/>
              <a:t>章　</a:t>
            </a:r>
            <a:r>
              <a:rPr lang="ja-JP" altLang="en-US" u="sng" dirty="0"/>
              <a:t>確率変数</a:t>
            </a:r>
            <a:r>
              <a:rPr lang="en-US" altLang="ja-JP" sz="2800" dirty="0"/>
              <a:t>(</a:t>
            </a:r>
            <a:r>
              <a:rPr lang="ja-JP" altLang="en-US" sz="2800" dirty="0"/>
              <a:t>その１</a:t>
            </a:r>
            <a:r>
              <a:rPr lang="en-US" altLang="ja-JP" sz="2800" dirty="0"/>
              <a:t>)</a:t>
            </a:r>
            <a:endParaRPr kumimoji="1" lang="ja-JP" altLang="en-US" sz="28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4540501"/>
            <a:ext cx="9144000" cy="1655762"/>
          </a:xfrm>
        </p:spPr>
        <p:txBody>
          <a:bodyPr/>
          <a:lstStyle/>
          <a:p>
            <a:r>
              <a:rPr kumimoji="1" lang="ja-JP" altLang="en-US" dirty="0"/>
              <a:t>立命館大学数理科学科４回生</a:t>
            </a:r>
            <a:endParaRPr kumimoji="1" lang="en-US" altLang="ja-JP" dirty="0"/>
          </a:p>
          <a:p>
            <a:r>
              <a:rPr lang="ja-JP" altLang="en-US" dirty="0"/>
              <a:t>２１１０１５００１０</a:t>
            </a:r>
            <a:r>
              <a:rPr lang="en-US" altLang="ja-JP" dirty="0"/>
              <a:t>-</a:t>
            </a:r>
            <a:r>
              <a:rPr lang="ja-JP" altLang="en-US" dirty="0"/>
              <a:t>９　岩﨑　和樹　</a:t>
            </a:r>
            <a:endParaRPr lang="en-US" altLang="ja-JP" dirty="0"/>
          </a:p>
          <a:p>
            <a:r>
              <a:rPr kumimoji="1" lang="ja-JP" altLang="en-US" dirty="0"/>
              <a:t>２１１０１５００２１</a:t>
            </a:r>
            <a:r>
              <a:rPr kumimoji="1" lang="en-US" altLang="ja-JP" dirty="0"/>
              <a:t>-</a:t>
            </a:r>
            <a:r>
              <a:rPr kumimoji="1" lang="ja-JP" altLang="en-US" dirty="0"/>
              <a:t>４　片山　諒</a:t>
            </a:r>
          </a:p>
        </p:txBody>
      </p:sp>
    </p:spTree>
    <p:extLst>
      <p:ext uri="{BB962C8B-B14F-4D97-AF65-F5344CB8AC3E}">
        <p14:creationId xmlns:p14="http://schemas.microsoft.com/office/powerpoint/2010/main" val="346546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/>
              <a:t>実験結果と確率</a:t>
            </a:r>
            <a:r>
              <a:rPr lang="en-US" altLang="ja-JP" dirty="0"/>
              <a:t>(8/10)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35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kumimoji="1"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74" y="2040479"/>
            <a:ext cx="4909456" cy="3682092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681843" y="5378406"/>
            <a:ext cx="3470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dirty="0">
                <a:solidFill>
                  <a:prstClr val="black"/>
                </a:solidFill>
              </a:rPr>
              <a:t>２：２：６：０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364" y="2037494"/>
            <a:ext cx="4913435" cy="3685077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6096000" y="5372780"/>
            <a:ext cx="49079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u="sng" dirty="0">
                <a:solidFill>
                  <a:prstClr val="black"/>
                </a:solidFill>
              </a:rPr>
              <a:t>だいたい</a:t>
            </a:r>
            <a:r>
              <a:rPr lang="ja-JP" altLang="en-US" sz="6000" dirty="0">
                <a:solidFill>
                  <a:srgbClr val="FF0000"/>
                </a:solidFill>
              </a:rPr>
              <a:t>１：３：３：１</a:t>
            </a:r>
          </a:p>
        </p:txBody>
      </p:sp>
      <p:sp>
        <p:nvSpPr>
          <p:cNvPr id="11" name="右矢印 10"/>
          <p:cNvSpPr/>
          <p:nvPr/>
        </p:nvSpPr>
        <p:spPr>
          <a:xfrm>
            <a:off x="4399904" y="2760436"/>
            <a:ext cx="3372786" cy="2853985"/>
          </a:xfrm>
          <a:prstGeom prst="rightArrow">
            <a:avLst>
              <a:gd name="adj1" fmla="val 70895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u="sng" dirty="0">
                <a:solidFill>
                  <a:srgbClr val="FF0000"/>
                </a:solidFill>
              </a:rPr>
              <a:t>実験回数を</a:t>
            </a:r>
            <a:endParaRPr lang="en-US" altLang="ja-JP" sz="2800" u="sng" dirty="0">
              <a:solidFill>
                <a:srgbClr val="FF0000"/>
              </a:solidFill>
            </a:endParaRPr>
          </a:p>
          <a:p>
            <a:pPr algn="ctr"/>
            <a:r>
              <a:rPr lang="ja-JP" altLang="en-US" sz="2800" u="sng" dirty="0">
                <a:solidFill>
                  <a:srgbClr val="FF0000"/>
                </a:solidFill>
              </a:rPr>
              <a:t>増やす！</a:t>
            </a:r>
            <a:endParaRPr lang="en-US" altLang="ja-JP" sz="2800" u="sng" dirty="0">
              <a:solidFill>
                <a:srgbClr val="FF0000"/>
              </a:solidFill>
            </a:endParaRPr>
          </a:p>
          <a:p>
            <a:pPr algn="ctr"/>
            <a:r>
              <a:rPr lang="en-US" altLang="ja-JP" sz="2800" u="sng" dirty="0">
                <a:solidFill>
                  <a:srgbClr val="FF0000"/>
                </a:solidFill>
              </a:rPr>
              <a:t>(×</a:t>
            </a:r>
            <a:r>
              <a:rPr lang="ja-JP" altLang="en-US" sz="2800" u="sng" dirty="0">
                <a:solidFill>
                  <a:srgbClr val="FF0000"/>
                </a:solidFill>
              </a:rPr>
              <a:t>１万</a:t>
            </a:r>
            <a:r>
              <a:rPr lang="en-US" altLang="ja-JP" sz="2800" u="sng" dirty="0">
                <a:solidFill>
                  <a:srgbClr val="FF0000"/>
                </a:solidFill>
              </a:rPr>
              <a:t>)</a:t>
            </a:r>
            <a:endParaRPr lang="ja-JP" altLang="en-US" sz="2800" u="sng" dirty="0">
              <a:solidFill>
                <a:srgbClr val="FF0000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801367" y="1434947"/>
            <a:ext cx="4558260" cy="12683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600" dirty="0">
                <a:solidFill>
                  <a:prstClr val="black"/>
                </a:solidFill>
              </a:rPr>
              <a:t>例</a:t>
            </a:r>
            <a:r>
              <a:rPr lang="en-US" altLang="ja-JP" sz="3600" dirty="0">
                <a:solidFill>
                  <a:prstClr val="black"/>
                </a:solidFill>
              </a:rPr>
              <a:t>:</a:t>
            </a:r>
            <a:r>
              <a:rPr lang="ja-JP" altLang="en-US" sz="3600" dirty="0">
                <a:solidFill>
                  <a:prstClr val="black"/>
                </a:solidFill>
              </a:rPr>
              <a:t>実験</a:t>
            </a:r>
            <a:r>
              <a:rPr lang="en-US" altLang="ja-JP" sz="3600" u="sng" dirty="0">
                <a:solidFill>
                  <a:srgbClr val="FF0000"/>
                </a:solidFill>
              </a:rPr>
              <a:t>10</a:t>
            </a:r>
            <a:r>
              <a:rPr lang="ja-JP" altLang="en-US" sz="3600" u="sng" dirty="0">
                <a:solidFill>
                  <a:srgbClr val="FF0000"/>
                </a:solidFill>
              </a:rPr>
              <a:t>回</a:t>
            </a:r>
            <a:r>
              <a:rPr lang="ja-JP" altLang="en-US" sz="3600" dirty="0">
                <a:solidFill>
                  <a:prstClr val="black"/>
                </a:solidFill>
              </a:rPr>
              <a:t>の場合の</a:t>
            </a:r>
            <a:endParaRPr lang="en-US" altLang="ja-JP" sz="3600" dirty="0">
              <a:solidFill>
                <a:prstClr val="black"/>
              </a:solidFill>
            </a:endParaRPr>
          </a:p>
          <a:p>
            <a:r>
              <a:rPr lang="ja-JP" altLang="en-US" sz="3600" dirty="0">
                <a:solidFill>
                  <a:prstClr val="black"/>
                </a:solidFill>
              </a:rPr>
              <a:t>ヒストグラム</a:t>
            </a:r>
          </a:p>
        </p:txBody>
      </p:sp>
      <p:sp>
        <p:nvSpPr>
          <p:cNvPr id="13" name="角丸四角形 12"/>
          <p:cNvSpPr/>
          <p:nvPr/>
        </p:nvSpPr>
        <p:spPr>
          <a:xfrm>
            <a:off x="6222675" y="1434947"/>
            <a:ext cx="5131124" cy="12683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600" dirty="0">
                <a:solidFill>
                  <a:prstClr val="black"/>
                </a:solidFill>
              </a:rPr>
              <a:t>例</a:t>
            </a:r>
            <a:r>
              <a:rPr lang="en-US" altLang="ja-JP" sz="3600" dirty="0">
                <a:solidFill>
                  <a:prstClr val="black"/>
                </a:solidFill>
              </a:rPr>
              <a:t>:</a:t>
            </a:r>
            <a:r>
              <a:rPr lang="ja-JP" altLang="en-US" sz="3600" dirty="0">
                <a:solidFill>
                  <a:prstClr val="black"/>
                </a:solidFill>
              </a:rPr>
              <a:t>実験</a:t>
            </a:r>
            <a:r>
              <a:rPr lang="en-US" altLang="ja-JP" sz="3600" u="sng" dirty="0">
                <a:solidFill>
                  <a:srgbClr val="FF0000"/>
                </a:solidFill>
              </a:rPr>
              <a:t>10</a:t>
            </a:r>
            <a:r>
              <a:rPr lang="ja-JP" altLang="en-US" sz="3600" u="sng" dirty="0">
                <a:solidFill>
                  <a:srgbClr val="FF0000"/>
                </a:solidFill>
              </a:rPr>
              <a:t>万回</a:t>
            </a:r>
            <a:r>
              <a:rPr lang="ja-JP" altLang="en-US" sz="3600" dirty="0">
                <a:solidFill>
                  <a:prstClr val="black"/>
                </a:solidFill>
              </a:rPr>
              <a:t>の場合の</a:t>
            </a:r>
            <a:endParaRPr lang="en-US" altLang="ja-JP" sz="3600" dirty="0">
              <a:solidFill>
                <a:prstClr val="black"/>
              </a:solidFill>
            </a:endParaRPr>
          </a:p>
          <a:p>
            <a:r>
              <a:rPr lang="ja-JP" altLang="en-US" sz="3600" dirty="0">
                <a:solidFill>
                  <a:prstClr val="black"/>
                </a:solidFill>
              </a:rPr>
              <a:t>ヒストグラム</a:t>
            </a:r>
          </a:p>
        </p:txBody>
      </p:sp>
    </p:spTree>
    <p:extLst>
      <p:ext uri="{BB962C8B-B14F-4D97-AF65-F5344CB8AC3E}">
        <p14:creationId xmlns:p14="http://schemas.microsoft.com/office/powerpoint/2010/main" val="264868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838201" y="1825625"/>
                <a:ext cx="10515600" cy="482191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ja-JP" sz="3600" u="sng" dirty="0" smtClean="0">
                    <a:solidFill>
                      <a:prstClr val="black"/>
                    </a:solidFill>
                  </a:rPr>
                  <a:t>Q.</a:t>
                </a:r>
                <a:r>
                  <a:rPr lang="ja-JP" altLang="en-US" sz="3600" dirty="0">
                    <a:solidFill>
                      <a:prstClr val="black"/>
                    </a:solidFill>
                  </a:rPr>
                  <a:t>普通のコイン</a:t>
                </a:r>
                <a:r>
                  <a:rPr lang="en-US" altLang="ja-JP" sz="3600" dirty="0">
                    <a:solidFill>
                      <a:prstClr val="black"/>
                    </a:solidFill>
                  </a:rPr>
                  <a:t>1</a:t>
                </a:r>
                <a:r>
                  <a:rPr lang="ja-JP" altLang="en-US" sz="3600" dirty="0" smtClean="0">
                    <a:solidFill>
                      <a:prstClr val="black"/>
                    </a:solidFill>
                  </a:rPr>
                  <a:t>枚</a:t>
                </a:r>
                <a:r>
                  <a:rPr lang="en-US" altLang="ja-JP" sz="3600" dirty="0" smtClean="0">
                    <a:solidFill>
                      <a:prstClr val="black"/>
                    </a:solidFill>
                  </a:rPr>
                  <a:t>(</a:t>
                </a:r>
                <a:r>
                  <a:rPr lang="ja-JP" altLang="en-US" sz="3600" dirty="0">
                    <a:solidFill>
                      <a:prstClr val="black"/>
                    </a:solidFill>
                  </a:rPr>
                  <a:t>表</a:t>
                </a:r>
                <a:r>
                  <a:rPr lang="ja-JP" altLang="en-US" sz="3600" dirty="0" smtClean="0">
                    <a:solidFill>
                      <a:prstClr val="black"/>
                    </a:solidFill>
                  </a:rPr>
                  <a:t>も裏も出る確率は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36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3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3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ja-JP" sz="3600" dirty="0" smtClean="0">
                    <a:solidFill>
                      <a:prstClr val="black"/>
                    </a:solidFill>
                  </a:rPr>
                  <a:t>)</a:t>
                </a:r>
                <a:r>
                  <a:rPr lang="ja-JP" altLang="en-US" sz="3600" dirty="0" smtClean="0">
                    <a:solidFill>
                      <a:prstClr val="black"/>
                    </a:solidFill>
                  </a:rPr>
                  <a:t>に対し、</a:t>
                </a:r>
                <a:endParaRPr lang="en-US" altLang="ja-JP" sz="3600" dirty="0" smtClean="0">
                  <a:solidFill>
                    <a:prstClr val="black"/>
                  </a:solidFill>
                </a:endParaRPr>
              </a:p>
              <a:p>
                <a:pPr marL="228600" lvl="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ja-JP" altLang="en-US" sz="3600" dirty="0" smtClean="0">
                    <a:solidFill>
                      <a:prstClr val="black"/>
                    </a:solidFill>
                  </a:rPr>
                  <a:t>賭け</a:t>
                </a:r>
                <a:r>
                  <a:rPr lang="en-US" altLang="ja-JP" sz="3600" dirty="0" smtClean="0">
                    <a:solidFill>
                      <a:prstClr val="black"/>
                    </a:solidFill>
                  </a:rPr>
                  <a:t>J:</a:t>
                </a:r>
                <a:r>
                  <a:rPr lang="ja-JP" altLang="en-US" sz="3600" dirty="0" smtClean="0">
                    <a:solidFill>
                      <a:prstClr val="black"/>
                    </a:solidFill>
                  </a:rPr>
                  <a:t>表</a:t>
                </a:r>
                <a:r>
                  <a:rPr lang="ja-JP" altLang="en-US" sz="3600" dirty="0">
                    <a:solidFill>
                      <a:prstClr val="black"/>
                    </a:solidFill>
                  </a:rPr>
                  <a:t>が</a:t>
                </a:r>
                <a:r>
                  <a:rPr lang="ja-JP" altLang="en-US" sz="3600" dirty="0" smtClean="0">
                    <a:solidFill>
                      <a:prstClr val="black"/>
                    </a:solidFill>
                  </a:rPr>
                  <a:t>出れば</a:t>
                </a:r>
                <a:r>
                  <a:rPr lang="en-US" altLang="ja-JP" sz="3600" u="sng" dirty="0" smtClean="0">
                    <a:solidFill>
                      <a:srgbClr val="FF0000"/>
                    </a:solidFill>
                  </a:rPr>
                  <a:t>200</a:t>
                </a:r>
                <a:r>
                  <a:rPr lang="ja-JP" altLang="en-US" sz="3600" u="sng" dirty="0" smtClean="0">
                    <a:solidFill>
                      <a:srgbClr val="FF0000"/>
                    </a:solidFill>
                  </a:rPr>
                  <a:t>円貰える</a:t>
                </a:r>
                <a:r>
                  <a:rPr lang="ja-JP" altLang="en-US" sz="3600" dirty="0" smtClean="0">
                    <a:solidFill>
                      <a:prstClr val="black"/>
                    </a:solidFill>
                  </a:rPr>
                  <a:t>が、裏</a:t>
                </a:r>
                <a:r>
                  <a:rPr lang="ja-JP" altLang="en-US" sz="3600" dirty="0">
                    <a:solidFill>
                      <a:prstClr val="black"/>
                    </a:solidFill>
                  </a:rPr>
                  <a:t>が</a:t>
                </a:r>
                <a:r>
                  <a:rPr lang="ja-JP" altLang="en-US" sz="3600" dirty="0" smtClean="0">
                    <a:solidFill>
                      <a:prstClr val="black"/>
                    </a:solidFill>
                  </a:rPr>
                  <a:t>出れば</a:t>
                </a:r>
                <a:r>
                  <a:rPr lang="ja-JP" altLang="en-US" sz="3600" u="sng" dirty="0" smtClean="0">
                    <a:solidFill>
                      <a:srgbClr val="00B050"/>
                    </a:solidFill>
                  </a:rPr>
                  <a:t>何もおきない</a:t>
                </a:r>
                <a:r>
                  <a:rPr lang="en-US" altLang="ja-JP" sz="3600" u="sng" dirty="0" smtClean="0">
                    <a:solidFill>
                      <a:srgbClr val="00B050"/>
                    </a:solidFill>
                  </a:rPr>
                  <a:t>(0</a:t>
                </a:r>
                <a:r>
                  <a:rPr lang="ja-JP" altLang="en-US" sz="3600" u="sng" dirty="0" smtClean="0">
                    <a:solidFill>
                      <a:srgbClr val="00B050"/>
                    </a:solidFill>
                  </a:rPr>
                  <a:t>円もらえる</a:t>
                </a:r>
                <a:r>
                  <a:rPr lang="en-US" altLang="ja-JP" sz="3600" u="sng" dirty="0" smtClean="0">
                    <a:solidFill>
                      <a:srgbClr val="00B050"/>
                    </a:solidFill>
                  </a:rPr>
                  <a:t>)</a:t>
                </a:r>
                <a:endParaRPr lang="en-US" altLang="ja-JP" sz="3600" u="sng" dirty="0">
                  <a:solidFill>
                    <a:srgbClr val="00B050"/>
                  </a:solidFill>
                </a:endParaRPr>
              </a:p>
              <a:p>
                <a:pPr marL="228600" lvl="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ja-JP" altLang="en-US" sz="3600" dirty="0" smtClean="0">
                    <a:solidFill>
                      <a:prstClr val="black"/>
                    </a:solidFill>
                  </a:rPr>
                  <a:t>賭け</a:t>
                </a:r>
                <a:r>
                  <a:rPr lang="en-US" altLang="ja-JP" sz="3600" dirty="0" smtClean="0">
                    <a:solidFill>
                      <a:prstClr val="black"/>
                    </a:solidFill>
                  </a:rPr>
                  <a:t>K:</a:t>
                </a:r>
                <a:r>
                  <a:rPr lang="ja-JP" altLang="en-US" sz="3600" dirty="0" smtClean="0">
                    <a:solidFill>
                      <a:prstClr val="black"/>
                    </a:solidFill>
                  </a:rPr>
                  <a:t>表</a:t>
                </a:r>
                <a:r>
                  <a:rPr lang="ja-JP" altLang="en-US" sz="3600" dirty="0">
                    <a:solidFill>
                      <a:prstClr val="black"/>
                    </a:solidFill>
                  </a:rPr>
                  <a:t>が</a:t>
                </a:r>
                <a:r>
                  <a:rPr lang="ja-JP" altLang="en-US" sz="3600" dirty="0" smtClean="0">
                    <a:solidFill>
                      <a:prstClr val="black"/>
                    </a:solidFill>
                  </a:rPr>
                  <a:t>出れば</a:t>
                </a:r>
                <a:r>
                  <a:rPr lang="en-US" altLang="ja-JP" sz="3600" u="sng" dirty="0" smtClean="0">
                    <a:solidFill>
                      <a:srgbClr val="FF0000"/>
                    </a:solidFill>
                  </a:rPr>
                  <a:t>1000</a:t>
                </a:r>
                <a:r>
                  <a:rPr lang="ja-JP" altLang="en-US" sz="3600" u="sng" dirty="0">
                    <a:solidFill>
                      <a:srgbClr val="FF0000"/>
                    </a:solidFill>
                  </a:rPr>
                  <a:t>円</a:t>
                </a:r>
                <a:r>
                  <a:rPr lang="ja-JP" altLang="en-US" sz="3600" u="sng" dirty="0" smtClean="0">
                    <a:solidFill>
                      <a:srgbClr val="FF0000"/>
                    </a:solidFill>
                  </a:rPr>
                  <a:t>貰える</a:t>
                </a:r>
                <a:r>
                  <a:rPr lang="ja-JP" altLang="en-US" sz="3600" dirty="0" smtClean="0">
                    <a:solidFill>
                      <a:prstClr val="black"/>
                    </a:solidFill>
                  </a:rPr>
                  <a:t>が、裏</a:t>
                </a:r>
                <a:r>
                  <a:rPr lang="ja-JP" altLang="en-US" sz="3600" dirty="0">
                    <a:solidFill>
                      <a:prstClr val="black"/>
                    </a:solidFill>
                  </a:rPr>
                  <a:t>が</a:t>
                </a:r>
                <a:r>
                  <a:rPr lang="ja-JP" altLang="en-US" sz="3600" dirty="0" smtClean="0">
                    <a:solidFill>
                      <a:prstClr val="black"/>
                    </a:solidFill>
                  </a:rPr>
                  <a:t>出れば</a:t>
                </a:r>
                <a:r>
                  <a:rPr lang="en-US" altLang="ja-JP" sz="3600" u="sng" dirty="0" smtClean="0">
                    <a:solidFill>
                      <a:srgbClr val="4472C4"/>
                    </a:solidFill>
                  </a:rPr>
                  <a:t>800</a:t>
                </a:r>
                <a:r>
                  <a:rPr lang="ja-JP" altLang="en-US" sz="3600" u="sng" dirty="0">
                    <a:solidFill>
                      <a:srgbClr val="4472C4"/>
                    </a:solidFill>
                  </a:rPr>
                  <a:t>円</a:t>
                </a:r>
                <a:r>
                  <a:rPr lang="ja-JP" altLang="en-US" sz="3600" u="sng" dirty="0" smtClean="0">
                    <a:solidFill>
                      <a:srgbClr val="4472C4"/>
                    </a:solidFill>
                  </a:rPr>
                  <a:t>払う</a:t>
                </a:r>
                <a:endParaRPr lang="en-US" altLang="ja-JP" sz="3600" u="sng" dirty="0" smtClean="0">
                  <a:solidFill>
                    <a:srgbClr val="4472C4"/>
                  </a:solidFill>
                </a:endParaRPr>
              </a:p>
              <a:p>
                <a:pPr marL="228600" lvl="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ja-JP" altLang="en-US" sz="360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賭け</a:t>
                </a:r>
                <a:r>
                  <a:rPr lang="en-US" altLang="ja-JP" sz="360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L:</a:t>
                </a:r>
                <a:r>
                  <a:rPr lang="ja-JP" altLang="en-US" sz="3600" dirty="0">
                    <a:solidFill>
                      <a:prstClr val="black"/>
                    </a:solidFill>
                  </a:rPr>
                  <a:t>表</a:t>
                </a:r>
                <a:r>
                  <a:rPr lang="ja-JP" altLang="en-US" sz="3600" dirty="0" smtClean="0">
                    <a:solidFill>
                      <a:prstClr val="black"/>
                    </a:solidFill>
                  </a:rPr>
                  <a:t>が</a:t>
                </a:r>
                <a:r>
                  <a:rPr lang="ja-JP" altLang="en-US" sz="3600" dirty="0">
                    <a:solidFill>
                      <a:prstClr val="black"/>
                    </a:solidFill>
                  </a:rPr>
                  <a:t>出</a:t>
                </a:r>
                <a:r>
                  <a:rPr lang="ja-JP" altLang="en-US" sz="3600" dirty="0" smtClean="0">
                    <a:solidFill>
                      <a:prstClr val="black"/>
                    </a:solidFill>
                  </a:rPr>
                  <a:t>て</a:t>
                </a:r>
                <a:r>
                  <a:rPr lang="ja-JP" altLang="en-US" sz="3600" dirty="0">
                    <a:solidFill>
                      <a:prstClr val="black"/>
                    </a:solidFill>
                  </a:rPr>
                  <a:t>も</a:t>
                </a:r>
                <a:r>
                  <a:rPr lang="ja-JP" altLang="en-US" sz="3600" dirty="0" smtClean="0">
                    <a:solidFill>
                      <a:prstClr val="black"/>
                    </a:solidFill>
                  </a:rPr>
                  <a:t>裏</a:t>
                </a:r>
                <a:r>
                  <a:rPr lang="ja-JP" altLang="en-US" sz="3600" dirty="0">
                    <a:solidFill>
                      <a:prstClr val="black"/>
                    </a:solidFill>
                  </a:rPr>
                  <a:t>が出ても</a:t>
                </a:r>
                <a:r>
                  <a:rPr lang="en-US" altLang="ja-JP" sz="3600" u="sng" dirty="0">
                    <a:solidFill>
                      <a:srgbClr val="FF0000"/>
                    </a:solidFill>
                  </a:rPr>
                  <a:t>100</a:t>
                </a:r>
                <a:r>
                  <a:rPr lang="ja-JP" altLang="en-US" sz="3600" u="sng" dirty="0">
                    <a:solidFill>
                      <a:srgbClr val="FF0000"/>
                    </a:solidFill>
                  </a:rPr>
                  <a:t>円</a:t>
                </a:r>
                <a:r>
                  <a:rPr lang="ja-JP" altLang="en-US" sz="3600" u="sng" dirty="0" smtClean="0">
                    <a:solidFill>
                      <a:srgbClr val="FF0000"/>
                    </a:solidFill>
                  </a:rPr>
                  <a:t>貰える</a:t>
                </a:r>
                <a:endParaRPr lang="en-US" altLang="ja-JP" sz="3600" u="sng" dirty="0">
                  <a:solidFill>
                    <a:prstClr val="black"/>
                  </a:solidFill>
                </a:endParaRPr>
              </a:p>
              <a:p>
                <a:pPr lvl="0" algn="r">
                  <a:lnSpc>
                    <a:spcPct val="90000"/>
                  </a:lnSpc>
                  <a:spcBef>
                    <a:spcPts val="1000"/>
                  </a:spcBef>
                </a:pPr>
                <a:endParaRPr lang="en-US" altLang="ja-JP" sz="3600" u="sng" dirty="0">
                  <a:solidFill>
                    <a:prstClr val="black"/>
                  </a:solidFill>
                </a:endParaRPr>
              </a:p>
              <a:p>
                <a:pPr lvl="0" algn="r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3600" u="sng" dirty="0">
                    <a:solidFill>
                      <a:prstClr val="black"/>
                    </a:solidFill>
                  </a:rPr>
                  <a:t>どれに乗りたい</a:t>
                </a:r>
                <a:r>
                  <a:rPr lang="ja-JP" altLang="en-US" sz="3600" dirty="0">
                    <a:solidFill>
                      <a:prstClr val="black"/>
                    </a:solidFill>
                  </a:rPr>
                  <a:t>？</a:t>
                </a:r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1825625"/>
                <a:ext cx="10515600" cy="4821918"/>
              </a:xfrm>
              <a:prstGeom prst="rect">
                <a:avLst/>
              </a:prstGeom>
              <a:blipFill rotWithShape="0">
                <a:blip r:embed="rId2"/>
                <a:stretch>
                  <a:fillRect l="-1737" t="-2018" r="-1679" b="-46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期待値だけでは</a:t>
            </a:r>
            <a:r>
              <a:rPr lang="en-US" altLang="ja-JP" u="sng" dirty="0"/>
              <a:t>…</a:t>
            </a:r>
            <a:r>
              <a:rPr lang="en-US" altLang="ja-JP" dirty="0"/>
              <a:t>(</a:t>
            </a:r>
            <a:r>
              <a:rPr lang="en-US" altLang="ja-JP" dirty="0" smtClean="0"/>
              <a:t>1/5)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436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期待値だけでは</a:t>
            </a:r>
            <a:r>
              <a:rPr lang="en-US" altLang="ja-JP" u="sng" dirty="0" smtClean="0">
                <a:solidFill>
                  <a:prstClr val="black"/>
                </a:solidFill>
              </a:rPr>
              <a:t>…</a:t>
            </a:r>
            <a:r>
              <a:rPr lang="en-US" altLang="ja-JP" dirty="0" smtClean="0">
                <a:solidFill>
                  <a:prstClr val="black"/>
                </a:solidFill>
              </a:rPr>
              <a:t>(2/5)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09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dirty="0" smtClean="0">
                    <a:solidFill>
                      <a:prstClr val="black"/>
                    </a:solidFill>
                  </a:rPr>
                  <a:t>この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とき、それぞれの期待値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は</a:t>
                </a:r>
                <a:endParaRPr lang="en-US" altLang="ja-JP" dirty="0" smtClean="0">
                  <a:solidFill>
                    <a:prstClr val="black"/>
                  </a:solidFill>
                </a:endParaRPr>
              </a:p>
              <a:p>
                <a:r>
                  <a:rPr lang="ja-JP" altLang="en-US" dirty="0" smtClean="0">
                    <a:solidFill>
                      <a:prstClr val="black"/>
                    </a:solidFill>
                  </a:rPr>
                  <a:t>賭け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J: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200×</m:t>
                      </m:r>
                      <m:f>
                        <m:fPr>
                          <m:ctrlP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+0×</m:t>
                      </m:r>
                      <m:f>
                        <m:fPr>
                          <m:ctrlP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en-US" altLang="ja-JP" dirty="0" smtClean="0">
                  <a:solidFill>
                    <a:srgbClr val="FF0000"/>
                  </a:solidFill>
                </a:endParaRPr>
              </a:p>
              <a:p>
                <a:r>
                  <a:rPr lang="ja-JP" altLang="en-US" dirty="0" smtClean="0">
                    <a:solidFill>
                      <a:prstClr val="black"/>
                    </a:solidFill>
                  </a:rPr>
                  <a:t>賭け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K:</a:t>
                </a:r>
                <a:endParaRPr lang="en-US" altLang="ja-JP" i="1" u="sng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ja-JP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00</m:t>
                      </m:r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0×</m:t>
                      </m:r>
                      <m:f>
                        <m:fPr>
                          <m:ctrlP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−800</m:t>
                          </m:r>
                        </m:e>
                      </m:d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en-US" altLang="ja-JP" dirty="0" smtClean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r>
                  <a:rPr lang="ja-JP" altLang="en-US" dirty="0" smtClean="0">
                    <a:latin typeface="+mn-ea"/>
                  </a:rPr>
                  <a:t>賭け</a:t>
                </a:r>
                <a:r>
                  <a:rPr lang="en-US" altLang="ja-JP" dirty="0" smtClean="0">
                    <a:latin typeface="+mn-ea"/>
                  </a:rPr>
                  <a:t>L:</a:t>
                </a:r>
                <a:endParaRPr lang="en-US" altLang="ja-JP" b="0" i="1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</m:t>
                      </m:r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</m:t>
                      </m:r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en-US" altLang="ja-JP" dirty="0" smtClean="0">
                  <a:solidFill>
                    <a:srgbClr val="FF0000"/>
                  </a:solidFill>
                </a:endParaRPr>
              </a:p>
              <a:p>
                <a:pPr marL="0" indent="0" algn="r">
                  <a:buNone/>
                </a:pPr>
                <a:r>
                  <a:rPr lang="en-US" altLang="ja-JP" u="sng" dirty="0" smtClean="0"/>
                  <a:t>…</a:t>
                </a:r>
                <a:r>
                  <a:rPr lang="ja-JP" altLang="en-US" u="sng" dirty="0" smtClean="0"/>
                  <a:t>いずれも同じ！</a:t>
                </a:r>
                <a:endParaRPr lang="en-US" altLang="ja-JP" u="sng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0946"/>
              </a:xfrm>
              <a:blipFill rotWithShape="0">
                <a:blip r:embed="rId2"/>
                <a:stretch>
                  <a:fillRect l="-1217" t="-2638" r="-1159" b="-1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265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期待値だけでは</a:t>
            </a:r>
            <a:r>
              <a:rPr lang="en-US" altLang="ja-JP" u="sng" dirty="0">
                <a:solidFill>
                  <a:prstClr val="black"/>
                </a:solidFill>
              </a:rPr>
              <a:t>…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3/5)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600" dirty="0" smtClean="0">
                <a:solidFill>
                  <a:prstClr val="black"/>
                </a:solidFill>
              </a:rPr>
              <a:t>しかし、</a:t>
            </a:r>
            <a:endParaRPr lang="en-US" altLang="ja-JP" sz="3600" dirty="0" smtClean="0">
              <a:solidFill>
                <a:prstClr val="black"/>
              </a:solidFill>
            </a:endParaRPr>
          </a:p>
          <a:p>
            <a:r>
              <a:rPr lang="ja-JP" altLang="en-US" sz="3600" dirty="0" smtClean="0">
                <a:solidFill>
                  <a:prstClr val="black"/>
                </a:solidFill>
              </a:rPr>
              <a:t>賭け</a:t>
            </a:r>
            <a:r>
              <a:rPr lang="en-US" altLang="ja-JP" sz="3600" dirty="0">
                <a:solidFill>
                  <a:prstClr val="black"/>
                </a:solidFill>
              </a:rPr>
              <a:t>J</a:t>
            </a:r>
            <a:r>
              <a:rPr lang="ja-JP" altLang="en-US" sz="3600" dirty="0">
                <a:solidFill>
                  <a:prstClr val="black"/>
                </a:solidFill>
                <a:latin typeface="Cambria Math" panose="02040503050406030204" pitchFamily="18" charset="0"/>
              </a:rPr>
              <a:t>の結果は</a:t>
            </a:r>
            <a:r>
              <a:rPr lang="en-US" altLang="ja-JP" sz="3600" u="sng" dirty="0">
                <a:solidFill>
                  <a:srgbClr val="FF0000"/>
                </a:solidFill>
                <a:latin typeface="Cambria Math" panose="02040503050406030204" pitchFamily="18" charset="0"/>
              </a:rPr>
              <a:t>200</a:t>
            </a:r>
            <a:r>
              <a:rPr lang="ja-JP" altLang="en-US" sz="3600" u="sng" dirty="0">
                <a:solidFill>
                  <a:prstClr val="black"/>
                </a:solidFill>
                <a:latin typeface="Cambria Math" panose="02040503050406030204" pitchFamily="18" charset="0"/>
              </a:rPr>
              <a:t>または</a:t>
            </a:r>
            <a:r>
              <a:rPr lang="en-US" altLang="ja-JP" sz="3600" u="sng" dirty="0">
                <a:solidFill>
                  <a:srgbClr val="00B050"/>
                </a:solidFill>
                <a:latin typeface="Cambria Math" panose="02040503050406030204" pitchFamily="18" charset="0"/>
              </a:rPr>
              <a:t>0</a:t>
            </a:r>
            <a:r>
              <a:rPr lang="ja-JP" altLang="en-US" sz="3600" dirty="0">
                <a:solidFill>
                  <a:prstClr val="black"/>
                </a:solidFill>
                <a:latin typeface="Cambria Math" panose="02040503050406030204" pitchFamily="18" charset="0"/>
              </a:rPr>
              <a:t>と小さくブレ</a:t>
            </a:r>
            <a:r>
              <a:rPr lang="ja-JP" altLang="en-US" sz="3600" dirty="0" err="1" smtClean="0">
                <a:solidFill>
                  <a:prstClr val="black"/>
                </a:solidFill>
                <a:latin typeface="Cambria Math" panose="02040503050406030204" pitchFamily="18" charset="0"/>
              </a:rPr>
              <a:t>る</a:t>
            </a:r>
            <a:endParaRPr lang="en-US" altLang="ja-JP" sz="3600" dirty="0" smtClean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r>
              <a:rPr lang="ja-JP" altLang="en-US" sz="3600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賭け</a:t>
            </a:r>
            <a:r>
              <a:rPr lang="en-US" altLang="ja-JP" sz="3600" dirty="0">
                <a:solidFill>
                  <a:prstClr val="black"/>
                </a:solidFill>
                <a:latin typeface="Cambria Math" panose="02040503050406030204" pitchFamily="18" charset="0"/>
              </a:rPr>
              <a:t>K</a:t>
            </a:r>
            <a:r>
              <a:rPr lang="ja-JP" altLang="en-US" sz="3600" dirty="0">
                <a:solidFill>
                  <a:prstClr val="black"/>
                </a:solidFill>
                <a:latin typeface="Cambria Math" panose="02040503050406030204" pitchFamily="18" charset="0"/>
              </a:rPr>
              <a:t>の結果は</a:t>
            </a:r>
            <a:r>
              <a:rPr lang="en-US" altLang="ja-JP" sz="3600" u="sng" dirty="0">
                <a:solidFill>
                  <a:srgbClr val="FF0000"/>
                </a:solidFill>
                <a:latin typeface="Cambria Math" panose="02040503050406030204" pitchFamily="18" charset="0"/>
              </a:rPr>
              <a:t>1000</a:t>
            </a:r>
            <a:r>
              <a:rPr lang="ja-JP" altLang="en-US" sz="3600" u="sng" dirty="0">
                <a:solidFill>
                  <a:prstClr val="black"/>
                </a:solidFill>
                <a:latin typeface="Cambria Math" panose="02040503050406030204" pitchFamily="18" charset="0"/>
              </a:rPr>
              <a:t>または</a:t>
            </a:r>
            <a:r>
              <a:rPr lang="en-US" altLang="ja-JP" sz="3600" u="sng" dirty="0">
                <a:solidFill>
                  <a:srgbClr val="0070C0"/>
                </a:solidFill>
                <a:latin typeface="Cambria Math" panose="02040503050406030204" pitchFamily="18" charset="0"/>
              </a:rPr>
              <a:t>-800</a:t>
            </a:r>
            <a:r>
              <a:rPr lang="ja-JP" altLang="en-US" sz="3600" dirty="0">
                <a:solidFill>
                  <a:prstClr val="black"/>
                </a:solidFill>
                <a:latin typeface="Cambria Math" panose="02040503050406030204" pitchFamily="18" charset="0"/>
              </a:rPr>
              <a:t>と大きくブレ</a:t>
            </a:r>
            <a:r>
              <a:rPr lang="ja-JP" altLang="en-US" sz="3600" dirty="0" err="1" smtClean="0">
                <a:solidFill>
                  <a:prstClr val="black"/>
                </a:solidFill>
                <a:latin typeface="Cambria Math" panose="02040503050406030204" pitchFamily="18" charset="0"/>
              </a:rPr>
              <a:t>る</a:t>
            </a:r>
            <a:endParaRPr lang="en-US" altLang="ja-JP" sz="3600" dirty="0" smtClean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r>
              <a:rPr lang="ja-JP" altLang="en-US" sz="3600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賭け</a:t>
            </a:r>
            <a:r>
              <a:rPr lang="en-US" altLang="ja-JP" sz="3600" dirty="0">
                <a:solidFill>
                  <a:prstClr val="black"/>
                </a:solidFill>
                <a:latin typeface="Cambria Math" panose="02040503050406030204" pitchFamily="18" charset="0"/>
              </a:rPr>
              <a:t>L</a:t>
            </a:r>
            <a:r>
              <a:rPr lang="ja-JP" altLang="en-US" sz="3600" dirty="0">
                <a:solidFill>
                  <a:prstClr val="black"/>
                </a:solidFill>
                <a:latin typeface="Cambria Math" panose="02040503050406030204" pitchFamily="18" charset="0"/>
              </a:rPr>
              <a:t>の結果は</a:t>
            </a:r>
            <a:r>
              <a:rPr lang="en-US" altLang="ja-JP" sz="3600" u="sng" dirty="0">
                <a:solidFill>
                  <a:srgbClr val="FF0000"/>
                </a:solidFill>
                <a:latin typeface="Cambria Math" panose="02040503050406030204" pitchFamily="18" charset="0"/>
              </a:rPr>
              <a:t>100</a:t>
            </a:r>
            <a:r>
              <a:rPr lang="ja-JP" altLang="en-US" sz="3600" dirty="0">
                <a:solidFill>
                  <a:prstClr val="black"/>
                </a:solidFill>
                <a:latin typeface="Cambria Math" panose="02040503050406030204" pitchFamily="18" charset="0"/>
              </a:rPr>
              <a:t>で変化</a:t>
            </a:r>
            <a:r>
              <a:rPr lang="ja-JP" altLang="en-US" sz="3600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なし</a:t>
            </a:r>
            <a:endParaRPr lang="en-US" altLang="ja-JP" sz="3600" dirty="0" smtClean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en-US" altLang="ja-JP" sz="3600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pPr marL="0" indent="0" algn="r">
              <a:buNone/>
            </a:pPr>
            <a:r>
              <a:rPr lang="ja-JP" altLang="en-US" sz="3600" dirty="0" smtClean="0">
                <a:solidFill>
                  <a:prstClr val="black"/>
                </a:solidFill>
              </a:rPr>
              <a:t>その結果</a:t>
            </a:r>
            <a:r>
              <a:rPr lang="en-US" altLang="ja-JP" sz="3600" dirty="0" smtClean="0">
                <a:solidFill>
                  <a:prstClr val="black"/>
                </a:solidFill>
              </a:rPr>
              <a:t>…</a:t>
            </a:r>
            <a:endParaRPr lang="en-US" altLang="ja-JP" sz="3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46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期待値だけでは</a:t>
            </a:r>
            <a:r>
              <a:rPr lang="en-US" altLang="ja-JP" u="sng" dirty="0" smtClean="0">
                <a:solidFill>
                  <a:prstClr val="black"/>
                </a:solidFill>
              </a:rPr>
              <a:t>…</a:t>
            </a:r>
            <a:r>
              <a:rPr lang="en-US" altLang="ja-JP" dirty="0" smtClean="0">
                <a:solidFill>
                  <a:prstClr val="black"/>
                </a:solidFill>
              </a:rPr>
              <a:t>(4/5) 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86" y="1882090"/>
            <a:ext cx="3817408" cy="2863057"/>
          </a:xfr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295" y="1882090"/>
            <a:ext cx="3817408" cy="2863057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704" y="1882089"/>
            <a:ext cx="3817408" cy="2863057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369886" y="4936549"/>
            <a:ext cx="2801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いずれのグラフも</a:t>
            </a:r>
            <a:endParaRPr lang="en-US" altLang="ja-JP" dirty="0" smtClean="0">
              <a:solidFill>
                <a:prstClr val="black"/>
              </a:solidFill>
            </a:endParaRPr>
          </a:p>
          <a:p>
            <a:r>
              <a:rPr lang="ja-JP" altLang="en-US" dirty="0" smtClean="0">
                <a:solidFill>
                  <a:prstClr val="black"/>
                </a:solidFill>
              </a:rPr>
              <a:t>縦軸</a:t>
            </a:r>
            <a:r>
              <a:rPr lang="en-US" altLang="ja-JP" dirty="0" smtClean="0">
                <a:solidFill>
                  <a:prstClr val="black"/>
                </a:solidFill>
              </a:rPr>
              <a:t>:</a:t>
            </a:r>
            <a:r>
              <a:rPr lang="ja-JP" altLang="en-US" dirty="0" smtClean="0">
                <a:solidFill>
                  <a:prstClr val="black"/>
                </a:solidFill>
              </a:rPr>
              <a:t>賭けの報酬の平均</a:t>
            </a:r>
            <a:endParaRPr lang="en-US" altLang="ja-JP" dirty="0" smtClean="0">
              <a:solidFill>
                <a:prstClr val="black"/>
              </a:solidFill>
            </a:endParaRPr>
          </a:p>
          <a:p>
            <a:r>
              <a:rPr lang="ja-JP" altLang="en-US" dirty="0" smtClean="0">
                <a:solidFill>
                  <a:prstClr val="black"/>
                </a:solidFill>
              </a:rPr>
              <a:t>横軸</a:t>
            </a:r>
            <a:r>
              <a:rPr lang="en-US" altLang="ja-JP" dirty="0" smtClean="0">
                <a:solidFill>
                  <a:prstClr val="black"/>
                </a:solidFill>
              </a:rPr>
              <a:t>:</a:t>
            </a:r>
            <a:r>
              <a:rPr lang="ja-JP" altLang="en-US" dirty="0" smtClean="0">
                <a:solidFill>
                  <a:prstClr val="black"/>
                </a:solidFill>
              </a:rPr>
              <a:t>賭けの回数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301172" y="1882089"/>
            <a:ext cx="605971" cy="2950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4154638" y="1882089"/>
            <a:ext cx="605971" cy="2950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8117038" y="1882089"/>
            <a:ext cx="605971" cy="2950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63815" y="1697423"/>
            <a:ext cx="859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solidFill>
                  <a:prstClr val="black"/>
                </a:solidFill>
              </a:rPr>
              <a:t>賭け</a:t>
            </a:r>
            <a:r>
              <a:rPr lang="en-US" altLang="ja-JP" dirty="0" smtClean="0">
                <a:solidFill>
                  <a:prstClr val="black"/>
                </a:solidFill>
              </a:rPr>
              <a:t>J: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724552" y="1713571"/>
            <a:ext cx="859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solidFill>
                  <a:prstClr val="black"/>
                </a:solidFill>
              </a:rPr>
              <a:t>賭け</a:t>
            </a:r>
            <a:r>
              <a:rPr lang="en-US" altLang="ja-JP" dirty="0">
                <a:solidFill>
                  <a:prstClr val="black"/>
                </a:solidFill>
              </a:rPr>
              <a:t>K</a:t>
            </a:r>
            <a:r>
              <a:rPr lang="en-US" altLang="ja-JP" dirty="0" smtClean="0">
                <a:solidFill>
                  <a:prstClr val="black"/>
                </a:solidFill>
              </a:rPr>
              <a:t>: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723009" y="1697423"/>
            <a:ext cx="859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solidFill>
                  <a:prstClr val="black"/>
                </a:solidFill>
              </a:rPr>
              <a:t>賭け</a:t>
            </a:r>
            <a:r>
              <a:rPr lang="en-US" altLang="ja-JP" dirty="0">
                <a:solidFill>
                  <a:prstClr val="black"/>
                </a:solidFill>
              </a:rPr>
              <a:t>L</a:t>
            </a:r>
            <a:r>
              <a:rPr lang="en-US" altLang="ja-JP" dirty="0" smtClean="0">
                <a:solidFill>
                  <a:prstClr val="black"/>
                </a:solidFill>
              </a:rPr>
              <a:t>: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317695" y="4745146"/>
            <a:ext cx="751314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2800" dirty="0" smtClean="0">
                <a:solidFill>
                  <a:prstClr val="black"/>
                </a:solidFill>
              </a:rPr>
              <a:t>…</a:t>
            </a:r>
            <a:r>
              <a:rPr lang="ja-JP" altLang="en-US" sz="2800" dirty="0" smtClean="0">
                <a:solidFill>
                  <a:prstClr val="black"/>
                </a:solidFill>
              </a:rPr>
              <a:t>儲けの報酬の平均は</a:t>
            </a:r>
            <a:endParaRPr lang="en-US" altLang="ja-JP" sz="2800" dirty="0" smtClean="0">
              <a:solidFill>
                <a:prstClr val="black"/>
              </a:solidFill>
            </a:endParaRPr>
          </a:p>
          <a:p>
            <a:pPr algn="r"/>
            <a:r>
              <a:rPr lang="ja-JP" altLang="en-US" sz="2800" dirty="0" smtClean="0">
                <a:solidFill>
                  <a:prstClr val="black"/>
                </a:solidFill>
              </a:rPr>
              <a:t>いずれも期待値には近づくものの、</a:t>
            </a:r>
            <a:endParaRPr lang="en-US" altLang="ja-JP" sz="2800" dirty="0" smtClean="0">
              <a:solidFill>
                <a:prstClr val="black"/>
              </a:solidFill>
            </a:endParaRPr>
          </a:p>
          <a:p>
            <a:pPr algn="r"/>
            <a:r>
              <a:rPr lang="ja-JP" altLang="en-US" sz="2800" dirty="0" smtClean="0">
                <a:solidFill>
                  <a:prstClr val="black"/>
                </a:solidFill>
              </a:rPr>
              <a:t>そこに至るまでのブレが大きく違う</a:t>
            </a:r>
            <a:endParaRPr lang="en-US" altLang="ja-JP" sz="2800" dirty="0" smtClean="0">
              <a:solidFill>
                <a:prstClr val="black"/>
              </a:solidFill>
            </a:endParaRPr>
          </a:p>
          <a:p>
            <a:pPr algn="r"/>
            <a:r>
              <a:rPr lang="ja-JP" altLang="en-US" sz="2800" dirty="0" smtClean="0">
                <a:solidFill>
                  <a:prstClr val="black"/>
                </a:solidFill>
              </a:rPr>
              <a:t>→</a:t>
            </a:r>
            <a:r>
              <a:rPr lang="ja-JP" altLang="en-US" sz="4000" u="sng" dirty="0" smtClean="0">
                <a:solidFill>
                  <a:prstClr val="black"/>
                </a:solidFill>
              </a:rPr>
              <a:t>期待値の信頼度に関わる</a:t>
            </a:r>
            <a:r>
              <a:rPr lang="ja-JP" altLang="en-US" sz="2800" dirty="0" smtClean="0">
                <a:solidFill>
                  <a:prstClr val="black"/>
                </a:solidFill>
              </a:rPr>
              <a:t>！！</a:t>
            </a:r>
            <a:endParaRPr lang="ja-JP" altLang="en-US" sz="2800" dirty="0">
              <a:solidFill>
                <a:prstClr val="black"/>
              </a:solidFill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301172" y="4398269"/>
            <a:ext cx="605971" cy="2950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7" name="円/楕円 16"/>
          <p:cNvSpPr/>
          <p:nvPr/>
        </p:nvSpPr>
        <p:spPr>
          <a:xfrm>
            <a:off x="4155223" y="4355854"/>
            <a:ext cx="605971" cy="2950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8" name="円/楕円 17"/>
          <p:cNvSpPr/>
          <p:nvPr/>
        </p:nvSpPr>
        <p:spPr>
          <a:xfrm>
            <a:off x="8117038" y="4406218"/>
            <a:ext cx="605971" cy="2950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76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期待値だけでは</a:t>
            </a:r>
            <a:r>
              <a:rPr lang="en-US" altLang="ja-JP" u="sng" dirty="0" smtClean="0">
                <a:solidFill>
                  <a:prstClr val="black"/>
                </a:solidFill>
              </a:rPr>
              <a:t>…</a:t>
            </a:r>
            <a:r>
              <a:rPr lang="en-US" altLang="ja-JP" dirty="0" smtClean="0">
                <a:solidFill>
                  <a:prstClr val="black"/>
                </a:solidFill>
              </a:rPr>
              <a:t>(5/5) 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86" y="1882090"/>
            <a:ext cx="3817408" cy="2863057"/>
          </a:xfr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295" y="1882090"/>
            <a:ext cx="3817408" cy="2863057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704" y="1882089"/>
            <a:ext cx="3817408" cy="2863057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369886" y="4936549"/>
            <a:ext cx="2801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いずれのグラフも</a:t>
            </a:r>
            <a:endParaRPr lang="en-US" altLang="ja-JP" dirty="0" smtClean="0">
              <a:solidFill>
                <a:prstClr val="black"/>
              </a:solidFill>
            </a:endParaRPr>
          </a:p>
          <a:p>
            <a:r>
              <a:rPr lang="ja-JP" altLang="en-US" dirty="0" smtClean="0">
                <a:solidFill>
                  <a:prstClr val="black"/>
                </a:solidFill>
              </a:rPr>
              <a:t>縦軸</a:t>
            </a:r>
            <a:r>
              <a:rPr lang="en-US" altLang="ja-JP" dirty="0" smtClean="0">
                <a:solidFill>
                  <a:prstClr val="black"/>
                </a:solidFill>
              </a:rPr>
              <a:t>:</a:t>
            </a:r>
            <a:r>
              <a:rPr lang="ja-JP" altLang="en-US" dirty="0" smtClean="0">
                <a:solidFill>
                  <a:prstClr val="black"/>
                </a:solidFill>
              </a:rPr>
              <a:t>賭けの報酬の平均</a:t>
            </a:r>
            <a:endParaRPr lang="en-US" altLang="ja-JP" dirty="0" smtClean="0">
              <a:solidFill>
                <a:prstClr val="black"/>
              </a:solidFill>
            </a:endParaRPr>
          </a:p>
          <a:p>
            <a:r>
              <a:rPr lang="ja-JP" altLang="en-US" dirty="0" smtClean="0">
                <a:solidFill>
                  <a:prstClr val="black"/>
                </a:solidFill>
              </a:rPr>
              <a:t>横軸</a:t>
            </a:r>
            <a:r>
              <a:rPr lang="en-US" altLang="ja-JP" dirty="0" smtClean="0">
                <a:solidFill>
                  <a:prstClr val="black"/>
                </a:solidFill>
              </a:rPr>
              <a:t>:</a:t>
            </a:r>
            <a:r>
              <a:rPr lang="ja-JP" altLang="en-US" dirty="0" smtClean="0">
                <a:solidFill>
                  <a:prstClr val="black"/>
                </a:solidFill>
              </a:rPr>
              <a:t>賭けの回数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301172" y="1882089"/>
            <a:ext cx="605971" cy="2950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4154638" y="1882089"/>
            <a:ext cx="605971" cy="2950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8117038" y="1882089"/>
            <a:ext cx="605971" cy="2950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63815" y="1697423"/>
            <a:ext cx="859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solidFill>
                  <a:prstClr val="black"/>
                </a:solidFill>
              </a:rPr>
              <a:t>賭け</a:t>
            </a:r>
            <a:r>
              <a:rPr lang="en-US" altLang="ja-JP" dirty="0" smtClean="0">
                <a:solidFill>
                  <a:prstClr val="black"/>
                </a:solidFill>
              </a:rPr>
              <a:t>J: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724552" y="1713571"/>
            <a:ext cx="859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solidFill>
                  <a:prstClr val="black"/>
                </a:solidFill>
              </a:rPr>
              <a:t>賭け</a:t>
            </a:r>
            <a:r>
              <a:rPr lang="en-US" altLang="ja-JP" dirty="0">
                <a:solidFill>
                  <a:prstClr val="black"/>
                </a:solidFill>
              </a:rPr>
              <a:t>K</a:t>
            </a:r>
            <a:r>
              <a:rPr lang="en-US" altLang="ja-JP" dirty="0" smtClean="0">
                <a:solidFill>
                  <a:prstClr val="black"/>
                </a:solidFill>
              </a:rPr>
              <a:t>: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723009" y="1697423"/>
            <a:ext cx="859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solidFill>
                  <a:prstClr val="black"/>
                </a:solidFill>
              </a:rPr>
              <a:t>賭け</a:t>
            </a:r>
            <a:r>
              <a:rPr lang="en-US" altLang="ja-JP" dirty="0">
                <a:solidFill>
                  <a:prstClr val="black"/>
                </a:solidFill>
              </a:rPr>
              <a:t>L</a:t>
            </a:r>
            <a:r>
              <a:rPr lang="en-US" altLang="ja-JP" dirty="0" smtClean="0">
                <a:solidFill>
                  <a:prstClr val="black"/>
                </a:solidFill>
              </a:rPr>
              <a:t>: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317695" y="4745146"/>
            <a:ext cx="751314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2800" dirty="0" smtClean="0">
                <a:solidFill>
                  <a:prstClr val="black"/>
                </a:solidFill>
              </a:rPr>
              <a:t>…</a:t>
            </a:r>
            <a:r>
              <a:rPr lang="ja-JP" altLang="en-US" sz="2800" dirty="0" smtClean="0">
                <a:solidFill>
                  <a:prstClr val="black"/>
                </a:solidFill>
              </a:rPr>
              <a:t>儲けの報酬の平均は</a:t>
            </a:r>
            <a:endParaRPr lang="en-US" altLang="ja-JP" sz="2800" dirty="0" smtClean="0">
              <a:solidFill>
                <a:prstClr val="black"/>
              </a:solidFill>
            </a:endParaRPr>
          </a:p>
          <a:p>
            <a:pPr algn="r"/>
            <a:r>
              <a:rPr lang="ja-JP" altLang="en-US" sz="2800" dirty="0" smtClean="0">
                <a:solidFill>
                  <a:prstClr val="black"/>
                </a:solidFill>
              </a:rPr>
              <a:t>いずれも期待値には近づくものの、</a:t>
            </a:r>
            <a:endParaRPr lang="en-US" altLang="ja-JP" sz="2800" dirty="0" smtClean="0">
              <a:solidFill>
                <a:prstClr val="black"/>
              </a:solidFill>
            </a:endParaRPr>
          </a:p>
          <a:p>
            <a:pPr algn="r"/>
            <a:r>
              <a:rPr lang="ja-JP" altLang="en-US" sz="2800" dirty="0" smtClean="0">
                <a:solidFill>
                  <a:prstClr val="black"/>
                </a:solidFill>
              </a:rPr>
              <a:t>そこに至るまでのブレが大きく違う</a:t>
            </a:r>
            <a:endParaRPr lang="en-US" altLang="ja-JP" sz="2800" dirty="0" smtClean="0">
              <a:solidFill>
                <a:prstClr val="black"/>
              </a:solidFill>
            </a:endParaRPr>
          </a:p>
          <a:p>
            <a:pPr algn="r"/>
            <a:r>
              <a:rPr lang="ja-JP" altLang="en-US" sz="2800" dirty="0" smtClean="0">
                <a:solidFill>
                  <a:prstClr val="black"/>
                </a:solidFill>
              </a:rPr>
              <a:t>→</a:t>
            </a:r>
            <a:r>
              <a:rPr lang="ja-JP" altLang="en-US" sz="4000" u="sng" dirty="0" smtClean="0">
                <a:solidFill>
                  <a:prstClr val="black"/>
                </a:solidFill>
              </a:rPr>
              <a:t>期待値の信頼度に関わる</a:t>
            </a:r>
            <a:r>
              <a:rPr lang="ja-JP" altLang="en-US" sz="2800" dirty="0" smtClean="0">
                <a:solidFill>
                  <a:prstClr val="black"/>
                </a:solidFill>
              </a:rPr>
              <a:t>！！</a:t>
            </a:r>
            <a:endParaRPr lang="ja-JP" altLang="en-US" sz="2800" dirty="0">
              <a:solidFill>
                <a:prstClr val="black"/>
              </a:solidFill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301172" y="4398269"/>
            <a:ext cx="605971" cy="2950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7" name="円/楕円 16"/>
          <p:cNvSpPr/>
          <p:nvPr/>
        </p:nvSpPr>
        <p:spPr>
          <a:xfrm>
            <a:off x="4155223" y="4355854"/>
            <a:ext cx="605971" cy="2950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8" name="円/楕円 17"/>
          <p:cNvSpPr/>
          <p:nvPr/>
        </p:nvSpPr>
        <p:spPr>
          <a:xfrm>
            <a:off x="8117038" y="4406218"/>
            <a:ext cx="605971" cy="2950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604157" y="3310483"/>
            <a:ext cx="10983311" cy="14346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ja-JP" altLang="en-US" sz="3600" dirty="0" smtClean="0">
                <a:solidFill>
                  <a:prstClr val="black"/>
                </a:solidFill>
              </a:rPr>
              <a:t>期待値</a:t>
            </a:r>
            <a:r>
              <a:rPr lang="ja-JP" altLang="en-US" sz="3600" dirty="0">
                <a:solidFill>
                  <a:prstClr val="black"/>
                </a:solidFill>
              </a:rPr>
              <a:t>だけではわからないことも</a:t>
            </a:r>
            <a:r>
              <a:rPr lang="en-US" altLang="ja-JP" sz="3600" dirty="0">
                <a:solidFill>
                  <a:prstClr val="black"/>
                </a:solidFill>
              </a:rPr>
              <a:t>…</a:t>
            </a:r>
            <a:r>
              <a:rPr lang="ja-JP" altLang="en-US" sz="3600" u="sng" dirty="0">
                <a:solidFill>
                  <a:prstClr val="black"/>
                </a:solidFill>
              </a:rPr>
              <a:t>何が違う？</a:t>
            </a:r>
            <a:endParaRPr lang="en-US" altLang="ja-JP" sz="3600" u="sng" dirty="0">
              <a:solidFill>
                <a:prstClr val="black"/>
              </a:solidFill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ja-JP" sz="3600" u="sng" dirty="0">
                <a:solidFill>
                  <a:srgbClr val="FF0000"/>
                </a:solidFill>
              </a:rPr>
              <a:t>…</a:t>
            </a:r>
            <a:r>
              <a:rPr lang="ja-JP" altLang="en-US" sz="3600" u="sng" dirty="0">
                <a:solidFill>
                  <a:srgbClr val="FF0000"/>
                </a:solidFill>
              </a:rPr>
              <a:t>期待値と実際のイベントの結果</a:t>
            </a:r>
            <a:r>
              <a:rPr lang="ja-JP" altLang="en-US" sz="3600" u="sng" dirty="0" smtClean="0">
                <a:solidFill>
                  <a:srgbClr val="FF0000"/>
                </a:solidFill>
              </a:rPr>
              <a:t>との平均的な離れ具合</a:t>
            </a:r>
            <a:endParaRPr lang="en-US" altLang="ja-JP" sz="36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43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/>
        </p:nvSpPr>
        <p:spPr>
          <a:xfrm>
            <a:off x="3780971" y="3534115"/>
            <a:ext cx="4630057" cy="14804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4567017" y="3665106"/>
            <a:ext cx="3526971" cy="1219200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角丸四角形吹き出し 3"/>
              <p:cNvSpPr/>
              <p:nvPr/>
            </p:nvSpPr>
            <p:spPr>
              <a:xfrm>
                <a:off x="838200" y="3150099"/>
                <a:ext cx="10515600" cy="3468414"/>
              </a:xfrm>
              <a:prstGeom prst="wedgeRoundRectCallout">
                <a:avLst>
                  <a:gd name="adj1" fmla="val -23061"/>
                  <a:gd name="adj2" fmla="val -59182"/>
                  <a:gd name="adj3" fmla="val 16667"/>
                </a:avLst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kumimoji="1" lang="en-US" altLang="ja-JP" sz="2800" dirty="0" smtClean="0"/>
                  <a:t>Check!:</a:t>
                </a:r>
                <a:r>
                  <a:rPr kumimoji="1" lang="ja-JP" altLang="en-US" sz="2800" dirty="0" smtClean="0"/>
                  <a:t>この式の意味</a:t>
                </a:r>
                <a:r>
                  <a:rPr kumimoji="1" lang="en-US" altLang="ja-JP" sz="2800" dirty="0" smtClean="0"/>
                  <a:t>…</a:t>
                </a:r>
              </a:p>
              <a:p>
                <a:endParaRPr kumimoji="1" lang="en-US" altLang="ja-JP" sz="28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5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ja-JP" altLang="en-US" sz="54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△</m:t>
                                  </m:r>
                                  <m:r>
                                    <a:rPr lang="en-US" altLang="ja-JP" sz="5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5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ja-JP" sz="5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ja-JP" altLang="en-US" sz="54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△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ja-JP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en-US" altLang="ja-JP" dirty="0" smtClean="0"/>
              </a:p>
              <a:p>
                <a:pPr algn="ctr"/>
                <a:endParaRPr lang="en-US" altLang="ja-JP" dirty="0"/>
              </a:p>
              <a:p>
                <a:pPr algn="ctr"/>
                <a:endParaRPr kumimoji="1" lang="en-US" altLang="ja-JP" dirty="0" smtClean="0"/>
              </a:p>
              <a:p>
                <a:pPr algn="ctr"/>
                <a:endParaRPr lang="en-US" altLang="ja-JP" dirty="0"/>
              </a:p>
              <a:p>
                <a:pPr algn="ctr"/>
                <a:endParaRPr kumimoji="1" lang="en-US" altLang="ja-JP" dirty="0" smtClean="0"/>
              </a:p>
              <a:p>
                <a:pPr algn="ctr"/>
                <a:endParaRPr lang="en-US" altLang="ja-JP" dirty="0"/>
              </a:p>
              <a:p>
                <a:pPr algn="ctr"/>
                <a:endParaRPr kumimoji="1" lang="en-US" altLang="ja-JP" dirty="0" smtClean="0"/>
              </a:p>
              <a:p>
                <a:pPr algn="ctr"/>
                <a:endParaRPr kumimoji="1" lang="ja-JP" altLang="en-US" dirty="0"/>
              </a:p>
            </p:txBody>
          </p:sp>
        </mc:Choice>
        <mc:Fallback xmlns="">
          <p:sp>
            <p:nvSpPr>
              <p:cNvPr id="4" name="角丸四角形吹き出し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50099"/>
                <a:ext cx="10515600" cy="3468414"/>
              </a:xfrm>
              <a:prstGeom prst="wedgeRoundRectCallout">
                <a:avLst>
                  <a:gd name="adj1" fmla="val -23061"/>
                  <a:gd name="adj2" fmla="val -59182"/>
                  <a:gd name="adj3" fmla="val 16667"/>
                </a:avLst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分散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(1/11)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84606" cy="47928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dirty="0" smtClean="0"/>
                  <a:t>ここで、先の</a:t>
                </a:r>
                <a:r>
                  <a:rPr lang="ja-JP" altLang="en-US" dirty="0" smtClean="0">
                    <a:latin typeface="Cambria Math" panose="02040503050406030204" pitchFamily="18" charset="0"/>
                  </a:rPr>
                  <a:t>賭け</a:t>
                </a:r>
                <a:r>
                  <a:rPr lang="en-US" altLang="ja-JP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J</a:t>
                </a:r>
                <a:r>
                  <a:rPr lang="en-US" altLang="ja-JP" dirty="0" smtClean="0">
                    <a:latin typeface="Cambria Math" panose="02040503050406030204" pitchFamily="18" charset="0"/>
                  </a:rPr>
                  <a:t>,</a:t>
                </a:r>
                <a:r>
                  <a:rPr lang="en-US" altLang="ja-JP" dirty="0" smtClean="0">
                    <a:solidFill>
                      <a:schemeClr val="accent5"/>
                    </a:solidFill>
                    <a:latin typeface="Cambria Math" panose="02040503050406030204" pitchFamily="18" charset="0"/>
                  </a:rPr>
                  <a:t>K</a:t>
                </a:r>
                <a:r>
                  <a:rPr lang="en-US" altLang="ja-JP" dirty="0" smtClean="0">
                    <a:latin typeface="Cambria Math" panose="02040503050406030204" pitchFamily="18" charset="0"/>
                  </a:rPr>
                  <a:t>,</a:t>
                </a:r>
                <a:r>
                  <a:rPr lang="en-US" altLang="ja-JP" dirty="0" smtClean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L</a:t>
                </a:r>
                <a:r>
                  <a:rPr lang="ja-JP" altLang="en-US" dirty="0" smtClean="0">
                    <a:latin typeface="Cambria Math" panose="02040503050406030204" pitchFamily="18" charset="0"/>
                  </a:rPr>
                  <a:t>に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対し</a:t>
                </a:r>
                <a:r>
                  <a:rPr lang="ja-JP" altLang="en-US" dirty="0" smtClean="0">
                    <a:latin typeface="Cambria Math" panose="02040503050406030204" pitchFamily="18" charset="0"/>
                  </a:rPr>
                  <a:t>、それぞれの確率変数を順に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ja-JP" altLang="en-US" dirty="0" smtClean="0">
                    <a:latin typeface="Cambria Math" panose="02040503050406030204" pitchFamily="18" charset="0"/>
                  </a:rPr>
                  <a:t>とし、</a:t>
                </a:r>
                <a:endParaRPr lang="en-US" altLang="ja-JP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b="0" i="1" u="sng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 u="sng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b="0" i="1" u="sng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b="0" i="1" u="sng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ja-JP" altLang="en-US" i="1" u="sng">
                                    <a:latin typeface="Cambria Math" panose="02040503050406030204" pitchFamily="18" charset="0"/>
                                  </a:rPr>
                                  <m:t>△</m:t>
                                </m:r>
                                <m:r>
                                  <a:rPr lang="en-US" altLang="ja-JP" b="0" i="1" u="sng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b="0" i="1" u="sng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ja-JP" b="0" i="1" u="sng" smtClean="0">
                                    <a:latin typeface="Cambria Math" panose="02040503050406030204" pitchFamily="18" charset="0"/>
                                  </a:rPr>
                                  <m:t>[△]</m:t>
                                </m:r>
                              </m:e>
                            </m:d>
                          </m:e>
                          <m:sup>
                            <m:r>
                              <a:rPr lang="en-US" altLang="ja-JP" b="0" i="1" u="sng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kumimoji="1" lang="ja-JP" altLang="en-US" dirty="0">
                    <a:latin typeface="Cambria Math" panose="02040503050406030204" pitchFamily="18" charset="0"/>
                  </a:rPr>
                  <a:t>を求めてみる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△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or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or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kumimoji="1" lang="ja-JP" altLang="en-US" dirty="0" smtClean="0">
                    <a:latin typeface="Cambria Math" panose="02040503050406030204" pitchFamily="18" charset="0"/>
                  </a:rPr>
                  <a:t>。</a:t>
                </a:r>
                <a:endParaRPr kumimoji="1" lang="en-US" altLang="ja-JP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84606" cy="4792889"/>
              </a:xfrm>
              <a:blipFill rotWithShape="0">
                <a:blip r:embed="rId3"/>
                <a:stretch>
                  <a:fillRect l="-1166" t="-25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角丸四角形吹き出し 4"/>
              <p:cNvSpPr/>
              <p:nvPr/>
            </p:nvSpPr>
            <p:spPr>
              <a:xfrm>
                <a:off x="7663269" y="5145563"/>
                <a:ext cx="3441888" cy="725715"/>
              </a:xfrm>
              <a:prstGeom prst="wedgeRoundRectCallout">
                <a:avLst>
                  <a:gd name="adj1" fmla="val -41256"/>
                  <a:gd name="adj2" fmla="val -111232"/>
                  <a:gd name="adj3" fmla="val 16667"/>
                </a:avLst>
              </a:prstGeom>
              <a:solidFill>
                <a:srgbClr val="FFFFCC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400" dirty="0">
                    <a:solidFill>
                      <a:prstClr val="black"/>
                    </a:solidFill>
                  </a:rPr>
                  <a:t>期待値</a:t>
                </a:r>
                <a14:m>
                  <m:oMath xmlns:m="http://schemas.openxmlformats.org/officeDocument/2006/math">
                    <m:r>
                      <a:rPr lang="en-US" altLang="ja-JP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ja-JP" alt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≒</m:t>
                    </m:r>
                    <m:r>
                      <a:rPr lang="ja-JP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予想</m:t>
                    </m:r>
                    <m:r>
                      <a:rPr lang="en-US" altLang="ja-JP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 dirty="0" smtClean="0">
                    <a:solidFill>
                      <a:prstClr val="black"/>
                    </a:solidFill>
                  </a:rPr>
                  <a:t>と</a:t>
                </a:r>
                <a:endParaRPr lang="en-US" altLang="ja-JP" sz="2400" dirty="0" smtClean="0">
                  <a:solidFill>
                    <a:prstClr val="black"/>
                  </a:solidFill>
                </a:endParaRPr>
              </a:p>
              <a:p>
                <a:pPr algn="ctr"/>
                <a:r>
                  <a:rPr lang="ja-JP" altLang="en-US" sz="2400" dirty="0" smtClean="0">
                    <a:solidFill>
                      <a:prstClr val="black"/>
                    </a:solidFill>
                  </a:rPr>
                  <a:t>実際</a:t>
                </a:r>
                <a:r>
                  <a:rPr lang="ja-JP" altLang="en-US" sz="2400" dirty="0">
                    <a:solidFill>
                      <a:prstClr val="black"/>
                    </a:solidFill>
                  </a:rPr>
                  <a:t>に出た値との差異</a:t>
                </a:r>
              </a:p>
            </p:txBody>
          </p:sp>
        </mc:Choice>
        <mc:Fallback xmlns="">
          <p:sp>
            <p:nvSpPr>
              <p:cNvPr id="5" name="角丸四角形吹き出し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269" y="5145563"/>
                <a:ext cx="3441888" cy="725715"/>
              </a:xfrm>
              <a:prstGeom prst="wedgeRoundRectCallout">
                <a:avLst>
                  <a:gd name="adj1" fmla="val -41256"/>
                  <a:gd name="adj2" fmla="val -111232"/>
                  <a:gd name="adj3" fmla="val 16667"/>
                </a:avLst>
              </a:prstGeom>
              <a:blipFill rotWithShape="0">
                <a:blip r:embed="rId4"/>
                <a:stretch>
                  <a:fillRect b="-13333"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角丸四角形吹き出し 5"/>
          <p:cNvSpPr/>
          <p:nvPr/>
        </p:nvSpPr>
        <p:spPr>
          <a:xfrm>
            <a:off x="223775" y="5015297"/>
            <a:ext cx="6690314" cy="1734207"/>
          </a:xfrm>
          <a:prstGeom prst="wedgeRoundRectCallout">
            <a:avLst>
              <a:gd name="adj1" fmla="val 36830"/>
              <a:gd name="adj2" fmla="val -5321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u="sng" dirty="0">
                <a:solidFill>
                  <a:prstClr val="black"/>
                </a:solidFill>
              </a:rPr>
              <a:t>差異</a:t>
            </a:r>
            <a:r>
              <a:rPr lang="en-US" altLang="ja-JP" sz="3200" u="sng" dirty="0">
                <a:solidFill>
                  <a:prstClr val="black"/>
                </a:solidFill>
              </a:rPr>
              <a:t>(</a:t>
            </a:r>
            <a:r>
              <a:rPr lang="ja-JP" altLang="en-US" sz="3200" u="sng" dirty="0">
                <a:solidFill>
                  <a:prstClr val="black"/>
                </a:solidFill>
              </a:rPr>
              <a:t>予想とのギャップ</a:t>
            </a:r>
            <a:r>
              <a:rPr lang="en-US" altLang="ja-JP" sz="3200" u="sng" dirty="0">
                <a:solidFill>
                  <a:prstClr val="black"/>
                </a:solidFill>
              </a:rPr>
              <a:t>)</a:t>
            </a:r>
            <a:r>
              <a:rPr lang="ja-JP" altLang="en-US" sz="3200" u="sng" dirty="0" smtClean="0">
                <a:solidFill>
                  <a:prstClr val="black"/>
                </a:solidFill>
              </a:rPr>
              <a:t>の平均</a:t>
            </a:r>
            <a:endParaRPr lang="en-US" altLang="ja-JP" sz="3200" u="sng" dirty="0" smtClean="0">
              <a:solidFill>
                <a:prstClr val="black"/>
              </a:solidFill>
            </a:endParaRPr>
          </a:p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altLang="ja-JP" sz="3200" u="sng" dirty="0" smtClean="0">
                <a:solidFill>
                  <a:prstClr val="black"/>
                </a:solidFill>
              </a:rPr>
              <a:t>=</a:t>
            </a:r>
            <a:r>
              <a:rPr lang="ja-JP" altLang="en-US" sz="3200" u="sng" dirty="0">
                <a:solidFill>
                  <a:srgbClr val="FF0000"/>
                </a:solidFill>
              </a:rPr>
              <a:t>期待値と実際のイベントの結果との</a:t>
            </a:r>
            <a:endParaRPr lang="en-US" altLang="ja-JP" sz="3200" u="sng" dirty="0">
              <a:solidFill>
                <a:srgbClr val="FF0000"/>
              </a:solidFill>
            </a:endParaRPr>
          </a:p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ja-JP" altLang="en-US" sz="3200" u="sng" dirty="0">
                <a:solidFill>
                  <a:srgbClr val="FF0000"/>
                </a:solidFill>
              </a:rPr>
              <a:t>平均的な離れ具合</a:t>
            </a:r>
            <a:endParaRPr lang="ja-JP" altLang="en-US" sz="3200" u="sng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44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分散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(2/11)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84606" cy="4792889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ja-JP" altLang="en-US" dirty="0">
                    <a:solidFill>
                      <a:prstClr val="black"/>
                    </a:solidFill>
                  </a:rPr>
                  <a:t>ここで、先の</a:t>
                </a:r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賭け</a:t>
                </a:r>
                <a:r>
                  <a:rPr lang="en-US" altLang="ja-JP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J</a:t>
                </a:r>
                <a:r>
                  <a:rPr lang="en-US" altLang="ja-JP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,</a:t>
                </a:r>
                <a:r>
                  <a:rPr lang="en-US" altLang="ja-JP" dirty="0">
                    <a:solidFill>
                      <a:srgbClr val="4472C4"/>
                    </a:solidFill>
                    <a:latin typeface="Cambria Math" panose="02040503050406030204" pitchFamily="18" charset="0"/>
                  </a:rPr>
                  <a:t>K</a:t>
                </a:r>
                <a:r>
                  <a:rPr lang="en-US" altLang="ja-JP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,</a:t>
                </a:r>
                <a:r>
                  <a:rPr lang="en-US" altLang="ja-JP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L</a:t>
                </a:r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に対し、それぞれの確率変数を順に</a:t>
                </a:r>
                <a14:m>
                  <m:oMath xmlns:m="http://schemas.openxmlformats.org/officeDocument/2006/math">
                    <m:r>
                      <a:rPr lang="en-US" altLang="ja-JP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i="1" dirty="0">
                        <a:solidFill>
                          <a:srgbClr val="4472C4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ja-JP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とし、</a:t>
                </a:r>
                <a:endParaRPr lang="en-US" altLang="ja-JP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ja-JP" alt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△</m:t>
                                </m:r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[△]</m:t>
                                </m:r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を求めてみる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△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or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or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。</a:t>
                </a:r>
                <a:endParaRPr lang="en-US" altLang="ja-JP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/>
                <a:r>
                  <a:rPr lang="ja-JP" altLang="en-US" sz="3200" dirty="0">
                    <a:solidFill>
                      <a:prstClr val="black"/>
                    </a:solidFill>
                  </a:rPr>
                  <a:t> 賭け</a:t>
                </a:r>
                <a:r>
                  <a:rPr lang="en-US" altLang="ja-JP" sz="3200" dirty="0">
                    <a:solidFill>
                      <a:srgbClr val="FF0000"/>
                    </a:solidFill>
                  </a:rPr>
                  <a:t>J</a:t>
                </a:r>
                <a:r>
                  <a:rPr lang="en-US" altLang="ja-JP" sz="3200" dirty="0">
                    <a:solidFill>
                      <a:prstClr val="black"/>
                    </a:solidFill>
                  </a:rPr>
                  <a:t>:</a:t>
                </a:r>
                <a:endParaRPr lang="en-US" altLang="ja-JP" sz="32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altLang="ja-JP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ja-JP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ja-JP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ja-JP" sz="32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32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2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sz="32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00−</m:t>
                              </m:r>
                              <m:d>
                                <m:dPr>
                                  <m:ctrlPr>
                                    <a:rPr lang="en-US" altLang="ja-JP" sz="32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32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100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3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3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32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2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ja-JP" sz="32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00−</m:t>
                              </m:r>
                              <m:d>
                                <m:dPr>
                                  <m:ctrlPr>
                                    <a:rPr lang="en-US" altLang="ja-JP" sz="32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32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100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3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ja-JP" sz="32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32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1000</m:t>
                      </m:r>
                      <m:r>
                        <a:rPr lang="en-US" altLang="ja-JP" sz="3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0×</m:t>
                      </m:r>
                      <m:f>
                        <m:fPr>
                          <m:ctrlP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3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sz="32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1000</m:t>
                      </m:r>
                      <m:r>
                        <a:rPr lang="en-US" altLang="ja-JP" sz="3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0×</m:t>
                      </m:r>
                      <m:f>
                        <m:fPr>
                          <m:ctrlP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ja-JP" sz="32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sz="3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3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10000</m:t>
                    </m:r>
                  </m:oMath>
                </a14:m>
                <a:r>
                  <a:rPr lang="ja-JP" altLang="en-US" sz="32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:endParaRPr lang="en-US" altLang="ja-JP" sz="3200" u="sng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kumimoji="1" lang="en-US" altLang="ja-JP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84606" cy="4792889"/>
              </a:xfrm>
              <a:blipFill rotWithShape="0">
                <a:blip r:embed="rId2"/>
                <a:stretch>
                  <a:fillRect l="-1277" t="-25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451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分散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(3/11)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84606" cy="4792889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ja-JP" altLang="en-US" dirty="0">
                    <a:solidFill>
                      <a:prstClr val="black"/>
                    </a:solidFill>
                  </a:rPr>
                  <a:t>ここで、先の</a:t>
                </a:r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賭け</a:t>
                </a:r>
                <a:r>
                  <a:rPr lang="en-US" altLang="ja-JP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J</a:t>
                </a:r>
                <a:r>
                  <a:rPr lang="en-US" altLang="ja-JP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,</a:t>
                </a:r>
                <a:r>
                  <a:rPr lang="en-US" altLang="ja-JP" dirty="0">
                    <a:solidFill>
                      <a:srgbClr val="4472C4"/>
                    </a:solidFill>
                    <a:latin typeface="Cambria Math" panose="02040503050406030204" pitchFamily="18" charset="0"/>
                  </a:rPr>
                  <a:t>K</a:t>
                </a:r>
                <a:r>
                  <a:rPr lang="en-US" altLang="ja-JP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,</a:t>
                </a:r>
                <a:r>
                  <a:rPr lang="en-US" altLang="ja-JP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L</a:t>
                </a:r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に対し、それぞれの確率変数を順に</a:t>
                </a:r>
                <a14:m>
                  <m:oMath xmlns:m="http://schemas.openxmlformats.org/officeDocument/2006/math">
                    <m:r>
                      <a:rPr lang="en-US" altLang="ja-JP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i="1" dirty="0">
                        <a:solidFill>
                          <a:srgbClr val="4472C4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ja-JP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とし、</a:t>
                </a:r>
                <a:endParaRPr lang="en-US" altLang="ja-JP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ja-JP" alt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△</m:t>
                                </m:r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[△]</m:t>
                                </m:r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を求めてみる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△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or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or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ja-JP" altLang="en-US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。</a:t>
                </a:r>
                <a:endParaRPr lang="en-US" altLang="ja-JP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/>
                <a:r>
                  <a:rPr lang="ja-JP" altLang="en-US" sz="3200" dirty="0">
                    <a:solidFill>
                      <a:prstClr val="black"/>
                    </a:solidFill>
                  </a:rPr>
                  <a:t> </a:t>
                </a:r>
                <a:r>
                  <a:rPr lang="ja-JP" altLang="en-US" sz="3200" dirty="0" smtClean="0">
                    <a:solidFill>
                      <a:prstClr val="black"/>
                    </a:solidFill>
                  </a:rPr>
                  <a:t>賭け</a:t>
                </a:r>
                <a:r>
                  <a:rPr lang="en-US" altLang="ja-JP" sz="3200" dirty="0" smtClean="0">
                    <a:solidFill>
                      <a:schemeClr val="accent5"/>
                    </a:solidFill>
                  </a:rPr>
                  <a:t>K</a:t>
                </a:r>
                <a:r>
                  <a:rPr lang="en-US" altLang="ja-JP" sz="3200" dirty="0" smtClean="0">
                    <a:solidFill>
                      <a:prstClr val="black"/>
                    </a:solidFill>
                  </a:rPr>
                  <a:t>:</a:t>
                </a:r>
                <a:endParaRPr lang="en-US" altLang="ja-JP" sz="32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32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32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3200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32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altLang="ja-JP" sz="3200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3200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ja-JP" sz="3200" i="1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3200" b="0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ja-JP" sz="32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ja-JP" sz="32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32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2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en-US" altLang="ja-JP" sz="32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00−</m:t>
                              </m:r>
                              <m:d>
                                <m:dPr>
                                  <m:ctrlPr>
                                    <a:rPr lang="en-US" altLang="ja-JP" sz="32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32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100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3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3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32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ja-JP" sz="32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32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−800</m:t>
                                  </m:r>
                                </m:e>
                              </m:d>
                              <m:r>
                                <a:rPr lang="en-US" altLang="ja-JP" sz="32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ja-JP" sz="32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32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100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3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ja-JP" sz="32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32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81000</m:t>
                      </m:r>
                      <m:r>
                        <a:rPr lang="en-US" altLang="ja-JP" sz="3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0×</m:t>
                      </m:r>
                      <m:f>
                        <m:fPr>
                          <m:ctrlP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3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sz="32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81000</m:t>
                      </m:r>
                      <m:r>
                        <a:rPr lang="en-US" altLang="ja-JP" sz="3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0×</m:t>
                      </m:r>
                      <m:f>
                        <m:fPr>
                          <m:ctrlP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ja-JP" sz="32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sz="3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3200" b="0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810000</m:t>
                    </m:r>
                  </m:oMath>
                </a14:m>
                <a:r>
                  <a:rPr lang="ja-JP" altLang="en-US" sz="3200" dirty="0">
                    <a:solidFill>
                      <a:schemeClr val="accent5"/>
                    </a:solidFill>
                    <a:latin typeface="Cambria Math" panose="02040503050406030204" pitchFamily="18" charset="0"/>
                  </a:rPr>
                  <a:t> </a:t>
                </a:r>
                <a:endParaRPr lang="en-US" altLang="ja-JP" sz="3200" u="sng" dirty="0">
                  <a:solidFill>
                    <a:schemeClr val="accent5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kumimoji="1" lang="en-US" altLang="ja-JP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84606" cy="4792889"/>
              </a:xfrm>
              <a:blipFill rotWithShape="0">
                <a:blip r:embed="rId2"/>
                <a:stretch>
                  <a:fillRect l="-1277" t="-25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14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分散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(4/11)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84606" cy="4792889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ja-JP" altLang="en-US" dirty="0">
                    <a:solidFill>
                      <a:prstClr val="black"/>
                    </a:solidFill>
                  </a:rPr>
                  <a:t>ここで、先の</a:t>
                </a:r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賭け</a:t>
                </a:r>
                <a:r>
                  <a:rPr lang="en-US" altLang="ja-JP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J</a:t>
                </a:r>
                <a:r>
                  <a:rPr lang="en-US" altLang="ja-JP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,</a:t>
                </a:r>
                <a:r>
                  <a:rPr lang="en-US" altLang="ja-JP" dirty="0">
                    <a:solidFill>
                      <a:srgbClr val="4472C4"/>
                    </a:solidFill>
                    <a:latin typeface="Cambria Math" panose="02040503050406030204" pitchFamily="18" charset="0"/>
                  </a:rPr>
                  <a:t>K</a:t>
                </a:r>
                <a:r>
                  <a:rPr lang="en-US" altLang="ja-JP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,</a:t>
                </a:r>
                <a:r>
                  <a:rPr lang="en-US" altLang="ja-JP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L</a:t>
                </a:r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に対し、それぞれの確率変数を順に</a:t>
                </a:r>
                <a14:m>
                  <m:oMath xmlns:m="http://schemas.openxmlformats.org/officeDocument/2006/math">
                    <m:r>
                      <a:rPr lang="en-US" altLang="ja-JP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i="1" dirty="0">
                        <a:solidFill>
                          <a:srgbClr val="4472C4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ja-JP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とし、</a:t>
                </a:r>
                <a:endParaRPr lang="en-US" altLang="ja-JP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ja-JP" alt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△</m:t>
                                </m:r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[△]</m:t>
                                </m:r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を求めてみる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△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or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or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。</a:t>
                </a:r>
                <a:endParaRPr lang="en-US" altLang="ja-JP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/>
                <a:r>
                  <a:rPr lang="ja-JP" altLang="en-US" sz="3200" dirty="0">
                    <a:solidFill>
                      <a:prstClr val="black"/>
                    </a:solidFill>
                  </a:rPr>
                  <a:t> </a:t>
                </a:r>
                <a:r>
                  <a:rPr lang="ja-JP" altLang="en-US" sz="3200" dirty="0" smtClean="0">
                    <a:solidFill>
                      <a:prstClr val="black"/>
                    </a:solidFill>
                  </a:rPr>
                  <a:t>賭け</a:t>
                </a:r>
                <a:r>
                  <a:rPr lang="en-US" altLang="ja-JP" sz="3200" dirty="0">
                    <a:solidFill>
                      <a:srgbClr val="00B050"/>
                    </a:solidFill>
                  </a:rPr>
                  <a:t>L</a:t>
                </a:r>
                <a:r>
                  <a:rPr lang="en-US" altLang="ja-JP" sz="3200" dirty="0" smtClean="0">
                    <a:solidFill>
                      <a:prstClr val="black"/>
                    </a:solidFill>
                  </a:rPr>
                  <a:t>:</a:t>
                </a:r>
                <a:endParaRPr lang="en-US" altLang="ja-JP" sz="32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3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3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3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32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altLang="ja-JP" sz="3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3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ja-JP" sz="32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32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ja-JP" sz="3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ja-JP" sz="32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32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2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  <m:r>
                                <a:rPr lang="en-US" altLang="ja-JP" sz="32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ja-JP" sz="32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32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100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3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3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32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2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ja-JP" sz="32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00−</m:t>
                              </m:r>
                              <m:d>
                                <m:dPr>
                                  <m:ctrlPr>
                                    <a:rPr lang="en-US" altLang="ja-JP" sz="32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32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100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3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ja-JP" sz="32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=0×</m:t>
                      </m:r>
                      <m:f>
                        <m:fPr>
                          <m:ctrlP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3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+0×</m:t>
                      </m:r>
                      <m:f>
                        <m:fPr>
                          <m:ctrlP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ja-JP" sz="32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32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ja-JP" altLang="en-US" sz="3200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 </a:t>
                </a:r>
                <a:endParaRPr lang="en-US" altLang="ja-JP" sz="3200" u="sng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kumimoji="1" lang="en-US" altLang="ja-JP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84606" cy="4792889"/>
              </a:xfrm>
              <a:blipFill rotWithShape="0">
                <a:blip r:embed="rId2"/>
                <a:stretch>
                  <a:fillRect l="-1277" t="-25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17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84606" cy="47928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dirty="0" smtClean="0">
                    <a:latin typeface="+mn-ea"/>
                  </a:rPr>
                  <a:t>まとめると</a:t>
                </a:r>
                <a:r>
                  <a:rPr lang="en-US" altLang="ja-JP" dirty="0" smtClean="0">
                    <a:latin typeface="+mn-ea"/>
                  </a:rPr>
                  <a:t>…</a:t>
                </a:r>
              </a:p>
              <a:p>
                <a:r>
                  <a:rPr lang="ja-JP" altLang="en-US" dirty="0" smtClean="0"/>
                  <a:t>賭け</a:t>
                </a:r>
                <a:r>
                  <a:rPr lang="en-US" altLang="ja-JP" dirty="0" smtClean="0">
                    <a:solidFill>
                      <a:srgbClr val="FF0000"/>
                    </a:solidFill>
                  </a:rPr>
                  <a:t>J</a:t>
                </a:r>
                <a:r>
                  <a:rPr lang="en-US" altLang="ja-JP" dirty="0" smtClean="0"/>
                  <a:t>: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ja-JP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ja-JP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10000</m:t>
                    </m:r>
                  </m:oMath>
                </a14:m>
                <a:r>
                  <a:rPr kumimoji="1" lang="ja-JP" altLang="en-US" dirty="0">
                    <a:latin typeface="Cambria Math" panose="02040503050406030204" pitchFamily="18" charset="0"/>
                  </a:rPr>
                  <a:t> </a:t>
                </a:r>
                <a:endParaRPr kumimoji="1" lang="en-US" altLang="ja-JP" u="sng" dirty="0">
                  <a:latin typeface="Cambria Math" panose="02040503050406030204" pitchFamily="18" charset="0"/>
                </a:endParaRPr>
              </a:p>
              <a:p>
                <a:r>
                  <a:rPr lang="ja-JP" altLang="en-US" dirty="0" smtClean="0"/>
                  <a:t>賭け</a:t>
                </a:r>
                <a:r>
                  <a:rPr lang="en-US" altLang="ja-JP" dirty="0" smtClean="0">
                    <a:solidFill>
                      <a:schemeClr val="accent5"/>
                    </a:solidFill>
                  </a:rPr>
                  <a:t>K</a:t>
                </a:r>
                <a:r>
                  <a:rPr lang="en-US" altLang="ja-JP" dirty="0" smtClean="0"/>
                  <a:t>: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ja-JP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ja-JP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ja-JP" dirty="0" smtClean="0">
                    <a:solidFill>
                      <a:schemeClr val="accent5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810000</a:t>
                </a:r>
              </a:p>
              <a:p>
                <a:r>
                  <a:rPr lang="ja-JP" altLang="en-US" b="0" dirty="0" smtClean="0">
                    <a:latin typeface="+mn-ea"/>
                  </a:rPr>
                  <a:t>賭け</a:t>
                </a:r>
                <a:r>
                  <a:rPr lang="en-US" altLang="ja-JP" b="0" dirty="0" smtClean="0">
                    <a:solidFill>
                      <a:srgbClr val="00B050"/>
                    </a:solidFill>
                    <a:latin typeface="+mn-ea"/>
                  </a:rPr>
                  <a:t>L</a:t>
                </a:r>
                <a:r>
                  <a:rPr lang="en-US" altLang="ja-JP" b="0" dirty="0" smtClean="0">
                    <a:latin typeface="+mn-ea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altLang="ja-JP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ja-JP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ja-JP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ja-JP" b="0" dirty="0">
                  <a:latin typeface="+mn-ea"/>
                </a:endParaRPr>
              </a:p>
              <a:p>
                <a:pPr marL="0" indent="0" algn="r">
                  <a:buNone/>
                </a:pPr>
                <a:r>
                  <a:rPr lang="en-US" altLang="ja-JP" sz="3200" dirty="0" smtClean="0">
                    <a:latin typeface="+mn-ea"/>
                  </a:rPr>
                  <a:t>…</a:t>
                </a:r>
                <a:r>
                  <a:rPr lang="ja-JP" altLang="en-US" sz="3200" dirty="0" smtClean="0">
                    <a:latin typeface="+mn-ea"/>
                  </a:rPr>
                  <a:t>期待値と異なり、</a:t>
                </a:r>
                <a:r>
                  <a:rPr lang="ja-JP" altLang="en-US" sz="4000" u="sng" dirty="0" smtClean="0">
                    <a:latin typeface="+mn-ea"/>
                  </a:rPr>
                  <a:t>結果が大きく違う</a:t>
                </a:r>
                <a:r>
                  <a:rPr lang="en-US" altLang="ja-JP" sz="4000" dirty="0">
                    <a:latin typeface="+mn-ea"/>
                  </a:rPr>
                  <a:t>!!</a:t>
                </a:r>
              </a:p>
              <a:p>
                <a:pPr marL="0" indent="0">
                  <a:buNone/>
                </a:pPr>
                <a:endParaRPr lang="en-US" altLang="ja-JP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84606" cy="4792889"/>
              </a:xfrm>
              <a:blipFill rotWithShape="0">
                <a:blip r:embed="rId2"/>
                <a:stretch>
                  <a:fillRect l="-1166" t="-2160" r="-19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角丸四角形 4"/>
          <p:cNvSpPr/>
          <p:nvPr/>
        </p:nvSpPr>
        <p:spPr>
          <a:xfrm>
            <a:off x="838201" y="4499429"/>
            <a:ext cx="10984606" cy="211908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ja-JP" altLang="en-US" sz="3600" dirty="0" smtClean="0">
                <a:solidFill>
                  <a:prstClr val="black"/>
                </a:solidFill>
                <a:latin typeface="ＭＳ Ｐゴシック" panose="020B0600070205080204" pitchFamily="50" charset="-128"/>
              </a:rPr>
              <a:t>この</a:t>
            </a:r>
            <a:r>
              <a:rPr lang="ja-JP" altLang="en-US" sz="36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計算</a:t>
            </a:r>
            <a:r>
              <a:rPr lang="en-US" altLang="ja-JP" sz="3600" dirty="0" smtClean="0">
                <a:solidFill>
                  <a:prstClr val="black"/>
                </a:solidFill>
                <a:latin typeface="ＭＳ Ｐゴシック" panose="020B0600070205080204" pitchFamily="50" charset="-128"/>
              </a:rPr>
              <a:t>(=</a:t>
            </a:r>
            <a:r>
              <a:rPr lang="ja-JP" altLang="en-US" sz="3600" dirty="0" smtClean="0">
                <a:solidFill>
                  <a:schemeClr val="tx1"/>
                </a:solidFill>
              </a:rPr>
              <a:t>期待値</a:t>
            </a:r>
            <a:r>
              <a:rPr lang="ja-JP" altLang="en-US" sz="3600" dirty="0">
                <a:solidFill>
                  <a:schemeClr val="tx1"/>
                </a:solidFill>
              </a:rPr>
              <a:t>と実際のイベントの結果</a:t>
            </a:r>
            <a:r>
              <a:rPr lang="ja-JP" altLang="en-US" sz="3600" dirty="0" smtClean="0">
                <a:solidFill>
                  <a:schemeClr val="tx1"/>
                </a:solidFill>
              </a:rPr>
              <a:t>との</a:t>
            </a:r>
            <a:endParaRPr lang="en-US" altLang="ja-JP" sz="3600" dirty="0" smtClean="0">
              <a:solidFill>
                <a:schemeClr val="tx1"/>
              </a:solidFill>
            </a:endParaRPr>
          </a:p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ja-JP" altLang="en-US" sz="3600" dirty="0" smtClean="0">
                <a:solidFill>
                  <a:schemeClr val="tx1"/>
                </a:solidFill>
              </a:rPr>
              <a:t>平均的な離れ具合</a:t>
            </a:r>
            <a:r>
              <a:rPr lang="ja-JP" altLang="en-US" sz="3600" dirty="0" smtClean="0">
                <a:solidFill>
                  <a:prstClr val="black"/>
                </a:solidFill>
                <a:latin typeface="ＭＳ Ｐゴシック" panose="020B0600070205080204" pitchFamily="50" charset="-128"/>
              </a:rPr>
              <a:t>を表す</a:t>
            </a:r>
            <a:r>
              <a:rPr lang="en-US" altLang="ja-JP" sz="3600" dirty="0" smtClean="0">
                <a:solidFill>
                  <a:prstClr val="black"/>
                </a:solidFill>
                <a:latin typeface="ＭＳ Ｐゴシック" panose="020B0600070205080204" pitchFamily="50" charset="-128"/>
              </a:rPr>
              <a:t>)</a:t>
            </a:r>
            <a:r>
              <a:rPr lang="ja-JP" altLang="en-US" sz="3600" dirty="0" smtClean="0">
                <a:solidFill>
                  <a:prstClr val="black"/>
                </a:solidFill>
                <a:latin typeface="ＭＳ Ｐゴシック" panose="020B0600070205080204" pitchFamily="50" charset="-128"/>
              </a:rPr>
              <a:t>のことを</a:t>
            </a:r>
            <a:endParaRPr lang="en-US" altLang="ja-JP" sz="3600" dirty="0" smtClean="0">
              <a:solidFill>
                <a:prstClr val="black"/>
              </a:solidFill>
              <a:latin typeface="ＭＳ Ｐゴシック" panose="020B0600070205080204" pitchFamily="50" charset="-128"/>
            </a:endParaRPr>
          </a:p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ja-JP" altLang="en-US" sz="5400" u="sng" dirty="0" smtClean="0">
                <a:solidFill>
                  <a:srgbClr val="FF0000"/>
                </a:solidFill>
                <a:latin typeface="ＭＳ Ｐゴシック" panose="020B0600070205080204" pitchFamily="50" charset="-128"/>
              </a:rPr>
              <a:t>分散</a:t>
            </a:r>
            <a:r>
              <a:rPr lang="ja-JP" altLang="en-US" sz="4000" dirty="0" smtClean="0">
                <a:solidFill>
                  <a:prstClr val="black"/>
                </a:solidFill>
                <a:latin typeface="ＭＳ Ｐゴシック" panose="020B0600070205080204" pitchFamily="50" charset="-128"/>
              </a:rPr>
              <a:t>と呼ぶ！！</a:t>
            </a:r>
            <a:endParaRPr lang="en-US" altLang="ja-JP" sz="4000" dirty="0">
              <a:solidFill>
                <a:prstClr val="black"/>
              </a:solidFill>
              <a:latin typeface="ＭＳ Ｐゴシック" panose="020B060007020508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分散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(5/11)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7944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/>
              <a:t>実験結果と確率</a:t>
            </a:r>
            <a:r>
              <a:rPr lang="en-US" altLang="ja-JP" dirty="0"/>
              <a:t>(9/10)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35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kumimoji="1"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74" y="2040479"/>
            <a:ext cx="4909456" cy="3682092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681843" y="5378406"/>
            <a:ext cx="3470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dirty="0">
                <a:solidFill>
                  <a:prstClr val="black"/>
                </a:solidFill>
              </a:rPr>
              <a:t>２：２：６：０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364" y="2037494"/>
            <a:ext cx="4913435" cy="3685077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6096000" y="5372780"/>
            <a:ext cx="49079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u="sng" dirty="0">
                <a:solidFill>
                  <a:prstClr val="black"/>
                </a:solidFill>
              </a:rPr>
              <a:t>だいたい</a:t>
            </a:r>
            <a:r>
              <a:rPr lang="ja-JP" altLang="en-US" sz="6000" dirty="0">
                <a:solidFill>
                  <a:srgbClr val="FF0000"/>
                </a:solidFill>
              </a:rPr>
              <a:t>１：３：３：１</a:t>
            </a:r>
          </a:p>
        </p:txBody>
      </p:sp>
      <p:sp>
        <p:nvSpPr>
          <p:cNvPr id="11" name="右矢印 10"/>
          <p:cNvSpPr/>
          <p:nvPr/>
        </p:nvSpPr>
        <p:spPr>
          <a:xfrm>
            <a:off x="4399904" y="2760436"/>
            <a:ext cx="3372786" cy="2853985"/>
          </a:xfrm>
          <a:prstGeom prst="rightArrow">
            <a:avLst>
              <a:gd name="adj1" fmla="val 70895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u="sng" dirty="0">
                <a:solidFill>
                  <a:srgbClr val="FF0000"/>
                </a:solidFill>
              </a:rPr>
              <a:t>実験回数を</a:t>
            </a:r>
            <a:endParaRPr lang="en-US" altLang="ja-JP" sz="2800" u="sng" dirty="0">
              <a:solidFill>
                <a:srgbClr val="FF0000"/>
              </a:solidFill>
            </a:endParaRPr>
          </a:p>
          <a:p>
            <a:pPr algn="ctr"/>
            <a:r>
              <a:rPr lang="ja-JP" altLang="en-US" sz="2800" u="sng" dirty="0">
                <a:solidFill>
                  <a:srgbClr val="FF0000"/>
                </a:solidFill>
              </a:rPr>
              <a:t>増やす！</a:t>
            </a:r>
            <a:endParaRPr lang="en-US" altLang="ja-JP" sz="2800" u="sng" dirty="0">
              <a:solidFill>
                <a:srgbClr val="FF0000"/>
              </a:solidFill>
            </a:endParaRPr>
          </a:p>
          <a:p>
            <a:pPr algn="ctr"/>
            <a:r>
              <a:rPr lang="en-US" altLang="ja-JP" sz="2800" u="sng" dirty="0">
                <a:solidFill>
                  <a:srgbClr val="FF0000"/>
                </a:solidFill>
              </a:rPr>
              <a:t>(×</a:t>
            </a:r>
            <a:r>
              <a:rPr lang="ja-JP" altLang="en-US" sz="2800" u="sng" dirty="0">
                <a:solidFill>
                  <a:srgbClr val="FF0000"/>
                </a:solidFill>
              </a:rPr>
              <a:t>１万</a:t>
            </a:r>
            <a:r>
              <a:rPr lang="en-US" altLang="ja-JP" sz="2800" u="sng" dirty="0">
                <a:solidFill>
                  <a:srgbClr val="FF0000"/>
                </a:solidFill>
              </a:rPr>
              <a:t>)</a:t>
            </a:r>
            <a:endParaRPr lang="ja-JP" altLang="en-US" sz="2800" u="sng" dirty="0">
              <a:solidFill>
                <a:srgbClr val="FF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74446" y="4587385"/>
            <a:ext cx="11823701" cy="2054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ja-JP" altLang="en-US" sz="3600" u="sng" dirty="0">
                <a:solidFill>
                  <a:srgbClr val="FF0000"/>
                </a:solidFill>
              </a:rPr>
              <a:t>実験回数を増やせば、イベントの起きる回数の比率は</a:t>
            </a:r>
            <a:endParaRPr lang="en-US" altLang="ja-JP" sz="3600" u="sng" dirty="0">
              <a:solidFill>
                <a:srgbClr val="FF0000"/>
              </a:solidFill>
            </a:endParaRPr>
          </a:p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ja-JP" altLang="en-US" sz="3600" u="sng" dirty="0">
                <a:solidFill>
                  <a:srgbClr val="FF0000"/>
                </a:solidFill>
              </a:rPr>
              <a:t>それぞれの確率の比率に近付く！</a:t>
            </a:r>
            <a:endParaRPr lang="en-US" altLang="ja-JP" sz="3600" u="sng" dirty="0">
              <a:solidFill>
                <a:srgbClr val="FF0000"/>
              </a:solidFill>
            </a:endParaRPr>
          </a:p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altLang="ja-JP" sz="2400" u="sng" dirty="0">
                <a:solidFill>
                  <a:srgbClr val="FF0000"/>
                </a:solidFill>
              </a:rPr>
              <a:t>(</a:t>
            </a:r>
            <a:r>
              <a:rPr lang="ja-JP" altLang="en-US" sz="2400" u="sng" dirty="0">
                <a:solidFill>
                  <a:srgbClr val="FF0000"/>
                </a:solidFill>
              </a:rPr>
              <a:t>実験全体の回数でイベントの起きる回数を割った数も、その確率に近付く</a:t>
            </a:r>
            <a:r>
              <a:rPr lang="en-US" altLang="ja-JP" sz="2400" u="sng" dirty="0">
                <a:solidFill>
                  <a:srgbClr val="FF0000"/>
                </a:solidFill>
              </a:rPr>
              <a:t>)</a:t>
            </a:r>
            <a:endParaRPr lang="ja-JP" altLang="en-US" sz="2400" u="sng" dirty="0">
              <a:solidFill>
                <a:srgbClr val="FF0000"/>
              </a:solidFill>
            </a:endParaRPr>
          </a:p>
          <a:p>
            <a:pPr algn="ctr"/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801367" y="1434947"/>
            <a:ext cx="4558260" cy="12683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ja-JP" altLang="en-US" sz="3600" dirty="0">
                <a:solidFill>
                  <a:prstClr val="black"/>
                </a:solidFill>
              </a:rPr>
              <a:t>例</a:t>
            </a:r>
            <a:r>
              <a:rPr lang="en-US" altLang="ja-JP" sz="3600" dirty="0">
                <a:solidFill>
                  <a:prstClr val="black"/>
                </a:solidFill>
              </a:rPr>
              <a:t>:</a:t>
            </a:r>
            <a:r>
              <a:rPr lang="ja-JP" altLang="en-US" sz="3600" dirty="0">
                <a:solidFill>
                  <a:prstClr val="black"/>
                </a:solidFill>
              </a:rPr>
              <a:t>実験</a:t>
            </a:r>
            <a:r>
              <a:rPr lang="en-US" altLang="ja-JP" sz="3600" u="sng" dirty="0">
                <a:solidFill>
                  <a:srgbClr val="FF0000"/>
                </a:solidFill>
              </a:rPr>
              <a:t>10</a:t>
            </a:r>
            <a:r>
              <a:rPr lang="ja-JP" altLang="en-US" sz="3600" u="sng" dirty="0">
                <a:solidFill>
                  <a:srgbClr val="FF0000"/>
                </a:solidFill>
              </a:rPr>
              <a:t>回</a:t>
            </a:r>
            <a:r>
              <a:rPr lang="ja-JP" altLang="en-US" sz="3600" dirty="0">
                <a:solidFill>
                  <a:prstClr val="black"/>
                </a:solidFill>
              </a:rPr>
              <a:t>の場合の</a:t>
            </a:r>
            <a:endParaRPr lang="en-US" altLang="ja-JP" sz="3600" dirty="0">
              <a:solidFill>
                <a:prstClr val="black"/>
              </a:solidFill>
            </a:endParaRPr>
          </a:p>
          <a:p>
            <a:pPr lvl="0"/>
            <a:r>
              <a:rPr lang="ja-JP" altLang="en-US" sz="3600" dirty="0">
                <a:solidFill>
                  <a:prstClr val="black"/>
                </a:solidFill>
              </a:rPr>
              <a:t>ヒストグラム</a:t>
            </a:r>
          </a:p>
        </p:txBody>
      </p:sp>
      <p:sp>
        <p:nvSpPr>
          <p:cNvPr id="13" name="角丸四角形 12"/>
          <p:cNvSpPr/>
          <p:nvPr/>
        </p:nvSpPr>
        <p:spPr>
          <a:xfrm>
            <a:off x="6222675" y="1434947"/>
            <a:ext cx="5131124" cy="12683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ja-JP" altLang="en-US" sz="3600" dirty="0">
                <a:solidFill>
                  <a:prstClr val="black"/>
                </a:solidFill>
              </a:rPr>
              <a:t>例</a:t>
            </a:r>
            <a:r>
              <a:rPr lang="en-US" altLang="ja-JP" sz="3600" dirty="0">
                <a:solidFill>
                  <a:prstClr val="black"/>
                </a:solidFill>
              </a:rPr>
              <a:t>:</a:t>
            </a:r>
            <a:r>
              <a:rPr lang="ja-JP" altLang="en-US" sz="3600" dirty="0">
                <a:solidFill>
                  <a:prstClr val="black"/>
                </a:solidFill>
              </a:rPr>
              <a:t>実験</a:t>
            </a:r>
            <a:r>
              <a:rPr lang="en-US" altLang="ja-JP" sz="3600" u="sng" dirty="0">
                <a:solidFill>
                  <a:srgbClr val="FF0000"/>
                </a:solidFill>
              </a:rPr>
              <a:t>10</a:t>
            </a:r>
            <a:r>
              <a:rPr lang="ja-JP" altLang="en-US" sz="3600" u="sng" dirty="0">
                <a:solidFill>
                  <a:srgbClr val="FF0000"/>
                </a:solidFill>
              </a:rPr>
              <a:t>万回</a:t>
            </a:r>
            <a:r>
              <a:rPr lang="ja-JP" altLang="en-US" sz="3600" dirty="0">
                <a:solidFill>
                  <a:prstClr val="black"/>
                </a:solidFill>
              </a:rPr>
              <a:t>の場合の</a:t>
            </a:r>
            <a:endParaRPr lang="en-US" altLang="ja-JP" sz="3600" dirty="0">
              <a:solidFill>
                <a:prstClr val="black"/>
              </a:solidFill>
            </a:endParaRPr>
          </a:p>
          <a:p>
            <a:pPr lvl="0"/>
            <a:r>
              <a:rPr lang="ja-JP" altLang="en-US" sz="3600" dirty="0">
                <a:solidFill>
                  <a:prstClr val="black"/>
                </a:solidFill>
              </a:rPr>
              <a:t>ヒストグラム</a:t>
            </a:r>
          </a:p>
        </p:txBody>
      </p:sp>
    </p:spTree>
    <p:extLst>
      <p:ext uri="{BB962C8B-B14F-4D97-AF65-F5344CB8AC3E}">
        <p14:creationId xmlns:p14="http://schemas.microsoft.com/office/powerpoint/2010/main" val="205234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角丸四角形 8"/>
          <p:cNvSpPr/>
          <p:nvPr/>
        </p:nvSpPr>
        <p:spPr>
          <a:xfrm>
            <a:off x="2104070" y="3461905"/>
            <a:ext cx="7983859" cy="14804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ja-JP" altLang="en-US" u="sng" dirty="0"/>
                  <a:t>分散</a:t>
                </a:r>
                <a:r>
                  <a:rPr kumimoji="1" lang="en-US" altLang="ja-JP" u="sng" dirty="0" smtClean="0"/>
                  <a:t>(</a:t>
                </a:r>
                <a:r>
                  <a:rPr kumimoji="1" lang="ja-JP" altLang="en-US" sz="2400" u="sng" dirty="0" smtClean="0"/>
                  <a:t>一般には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u="sng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kumimoji="1" lang="en-US" altLang="ja-JP" i="1" u="sng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u="sng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kumimoji="1" lang="ja-JP" altLang="en-US" sz="2400" u="sng" dirty="0" smtClean="0"/>
                  <a:t>と書く</a:t>
                </a:r>
                <a:r>
                  <a:rPr kumimoji="1" lang="en-US" altLang="ja-JP" u="sng" dirty="0" smtClean="0"/>
                  <a:t>)</a:t>
                </a:r>
                <a:r>
                  <a:rPr kumimoji="1" lang="ja-JP" altLang="en-US" u="sng" dirty="0"/>
                  <a:t>とは</a:t>
                </a:r>
                <a:endParaRPr kumimoji="1" lang="en-US" altLang="ja-JP" u="sng" dirty="0"/>
              </a:p>
              <a:p>
                <a:pPr marL="0" indent="0">
                  <a:buNone/>
                </a:pPr>
                <a:r>
                  <a:rPr kumimoji="1" lang="en-US" altLang="ja-JP" dirty="0"/>
                  <a:t>…</a:t>
                </a:r>
                <a:r>
                  <a:rPr kumimoji="1" lang="ja-JP" altLang="en-US" dirty="0"/>
                  <a:t>確率変数の結果の</a:t>
                </a:r>
                <a:r>
                  <a:rPr kumimoji="1" lang="en-US" altLang="ja-JP" dirty="0"/>
                  <a:t>”</a:t>
                </a:r>
                <a:r>
                  <a:rPr kumimoji="1" lang="ja-JP" altLang="en-US" dirty="0"/>
                  <a:t>ばらつき具合</a:t>
                </a:r>
                <a:r>
                  <a:rPr kumimoji="1" lang="en-US" altLang="ja-JP" dirty="0"/>
                  <a:t>”</a:t>
                </a:r>
              </a:p>
              <a:p>
                <a:pPr marL="0" indent="0" algn="r">
                  <a:buNone/>
                </a:pPr>
                <a:r>
                  <a:rPr kumimoji="1" lang="en-US" altLang="ja-JP" dirty="0">
                    <a:solidFill>
                      <a:srgbClr val="FF0000"/>
                    </a:solidFill>
                  </a:rPr>
                  <a:t>=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期待値</a:t>
                </a:r>
                <a:r>
                  <a:rPr kumimoji="1" lang="ja-JP" altLang="en-US" dirty="0">
                    <a:solidFill>
                      <a:srgbClr val="FF0000"/>
                    </a:solidFill>
                  </a:rPr>
                  <a:t>と実際のイベントの結果</a:t>
                </a:r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との平均の離れ具合</a:t>
                </a:r>
                <a:r>
                  <a:rPr kumimoji="1" lang="ja-JP" altLang="en-US" dirty="0"/>
                  <a:t>を示すもの。</a:t>
                </a:r>
                <a:endParaRPr kumimoji="1" lang="en-US" altLang="ja-JP" dirty="0"/>
              </a:p>
              <a:p>
                <a:r>
                  <a:rPr lang="ja-JP" altLang="en-US" u="sng" dirty="0"/>
                  <a:t>定義</a:t>
                </a:r>
                <a:r>
                  <a:rPr lang="en-US" altLang="ja-JP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5400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altLang="ja-JP" sz="5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ja-JP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5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altLang="ja-JP" sz="5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5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ja-JP" sz="5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54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ja-JP" sz="5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ja-JP" sz="5400" dirty="0"/>
              </a:p>
              <a:p>
                <a:pPr marL="0" indent="0">
                  <a:buNone/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分散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(6/11)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2556640" y="5194673"/>
                <a:ext cx="7078717" cy="1383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800" dirty="0" smtClean="0">
                    <a:solidFill>
                      <a:prstClr val="black"/>
                    </a:solidFill>
                  </a:rPr>
                  <a:t>例</a:t>
                </a:r>
                <a:r>
                  <a:rPr lang="en-US" altLang="ja-JP" sz="2800" dirty="0" smtClean="0">
                    <a:solidFill>
                      <a:prstClr val="black"/>
                    </a:solidFill>
                  </a:rPr>
                  <a:t>)</a:t>
                </a:r>
                <a:r>
                  <a:rPr lang="ja-JP" altLang="en-US" sz="2800" dirty="0" smtClean="0">
                    <a:solidFill>
                      <a:prstClr val="black"/>
                    </a:solidFill>
                  </a:rPr>
                  <a:t>先の例だと、賭け</a:t>
                </a:r>
                <a:r>
                  <a:rPr lang="en-US" altLang="ja-JP" sz="2800" dirty="0" smtClean="0"/>
                  <a:t>J</a:t>
                </a:r>
                <a:r>
                  <a:rPr lang="ja-JP" altLang="en-US" sz="2800" dirty="0" smtClean="0"/>
                  <a:t>の分散は</a:t>
                </a:r>
                <a:endParaRPr lang="en-US" altLang="ja-JP" sz="2800" dirty="0" smtClean="0"/>
              </a:p>
              <a:p>
                <a:pPr lvl="0" algn="ctr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8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altLang="ja-JP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ja-JP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altLang="ja-JP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ja-JP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ja-JP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ja-JP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10000</m:t>
                      </m:r>
                    </m:oMath>
                  </m:oMathPara>
                </a14:m>
                <a:endParaRPr lang="en-US" altLang="ja-JP" sz="2800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 algn="r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800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とな</a:t>
                </a:r>
                <a:r>
                  <a:rPr lang="ja-JP" altLang="en-US" sz="28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る</a:t>
                </a:r>
                <a:r>
                  <a:rPr lang="ja-JP" altLang="en-US" sz="2800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</a:t>
                </a:r>
                <a:endParaRPr lang="en-US" altLang="ja-JP" sz="2800" u="sng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640" y="5194673"/>
                <a:ext cx="7078717" cy="1383969"/>
              </a:xfrm>
              <a:prstGeom prst="rect">
                <a:avLst/>
              </a:prstGeom>
              <a:blipFill rotWithShape="0">
                <a:blip r:embed="rId3"/>
                <a:stretch>
                  <a:fillRect l="-1721" t="-9251" r="-1721" b="-101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498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分散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(7/11)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84606" cy="4351338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kumimoji="1" lang="ja-JP" altLang="en-US" dirty="0" smtClean="0"/>
                  <a:t>ここで、</a:t>
                </a:r>
                <a:r>
                  <a:rPr lang="ja-JP" altLang="en-US" dirty="0" smtClean="0"/>
                  <a:t>再び</a:t>
                </a:r>
                <a:r>
                  <a:rPr kumimoji="1" lang="ja-JP" altLang="en-US" dirty="0" smtClean="0"/>
                  <a:t>先の </a:t>
                </a:r>
                <a:r>
                  <a:rPr kumimoji="1" lang="ja-JP" altLang="en-US" dirty="0" smtClean="0">
                    <a:latin typeface="Cambria Math" panose="02040503050406030204" pitchFamily="18" charset="0"/>
                  </a:rPr>
                  <a:t>𝑋</a:t>
                </a:r>
                <a:r>
                  <a:rPr kumimoji="1" lang="en-US" altLang="ja-JP" dirty="0" smtClean="0">
                    <a:latin typeface="Cambria Math" panose="02040503050406030204" pitchFamily="18" charset="0"/>
                  </a:rPr>
                  <a:t>,</a:t>
                </a:r>
                <a:r>
                  <a:rPr kumimoji="1" lang="ja-JP" altLang="en-US" dirty="0" smtClean="0">
                    <a:latin typeface="Cambria Math" panose="02040503050406030204" pitchFamily="18" charset="0"/>
                  </a:rPr>
                  <a:t>𝑌 の分散を</a:t>
                </a:r>
                <a:r>
                  <a:rPr lang="ja-JP" altLang="en-US" dirty="0" smtClean="0">
                    <a:latin typeface="Cambria Math" panose="02040503050406030204" pitchFamily="18" charset="0"/>
                  </a:rPr>
                  <a:t>確認して</a:t>
                </a:r>
                <a:r>
                  <a:rPr kumimoji="1" lang="ja-JP" altLang="en-US" dirty="0" smtClean="0">
                    <a:latin typeface="Cambria Math" panose="02040503050406030204" pitchFamily="18" charset="0"/>
                  </a:rPr>
                  <a:t>みると</a:t>
                </a:r>
                <a:r>
                  <a:rPr kumimoji="1" lang="en-US" altLang="ja-JP" dirty="0" smtClean="0">
                    <a:latin typeface="Cambria Math" panose="02040503050406030204" pitchFamily="18" charset="0"/>
                  </a:rPr>
                  <a:t>…</a:t>
                </a:r>
                <a:endParaRPr lang="en-US" altLang="ja-JP" dirty="0">
                  <a:solidFill>
                    <a:prstClr val="black"/>
                  </a:solidFill>
                  <a:latin typeface="ＭＳ Ｐゴシック" panose="020B0600070205080204" pitchFamily="50" charset="-128"/>
                </a:endParaRPr>
              </a:p>
              <a:p>
                <a:pPr lvl="0"/>
                <a:r>
                  <a:rPr lang="ja-JP" altLang="en-US" dirty="0">
                    <a:solidFill>
                      <a:prstClr val="black"/>
                    </a:solidFill>
                  </a:rPr>
                  <a:t>賭け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J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: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ja-JP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ja-JP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ja-JP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10000</m:t>
                    </m:r>
                  </m:oMath>
                </a14:m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</a:t>
                </a:r>
                <a:endParaRPr lang="en-US" altLang="ja-JP" u="sng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/>
                <a:r>
                  <a:rPr lang="ja-JP" altLang="en-US" dirty="0">
                    <a:solidFill>
                      <a:prstClr val="black"/>
                    </a:solidFill>
                  </a:rPr>
                  <a:t>賭け</a:t>
                </a:r>
                <a:r>
                  <a:rPr lang="en-US" altLang="ja-JP" dirty="0">
                    <a:solidFill>
                      <a:schemeClr val="accent5"/>
                    </a:solidFill>
                  </a:rPr>
                  <a:t>K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: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ja-JP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ja-JP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ja-JP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ja-JP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ja-JP" dirty="0">
                    <a:solidFill>
                      <a:srgbClr val="4472C4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810000</a:t>
                </a:r>
              </a:p>
              <a:p>
                <a:pPr lvl="0"/>
                <a:r>
                  <a:rPr lang="ja-JP" altLang="en-US" dirty="0">
                    <a:solidFill>
                      <a:prstClr val="black"/>
                    </a:solidFill>
                    <a:latin typeface="ＭＳ Ｐゴシック" panose="020B0600070205080204" pitchFamily="50" charset="-128"/>
                  </a:rPr>
                  <a:t>賭け</a:t>
                </a:r>
                <a:r>
                  <a:rPr lang="en-US" altLang="ja-JP" dirty="0">
                    <a:solidFill>
                      <a:srgbClr val="00B050"/>
                    </a:solidFill>
                    <a:latin typeface="ＭＳ Ｐゴシック" panose="020B0600070205080204" pitchFamily="50" charset="-128"/>
                  </a:rPr>
                  <a:t>L</a:t>
                </a:r>
                <a:r>
                  <a:rPr lang="en-US" altLang="ja-JP" dirty="0">
                    <a:solidFill>
                      <a:prstClr val="black"/>
                    </a:solidFill>
                    <a:latin typeface="ＭＳ Ｐゴシック" panose="020B0600070205080204" pitchFamily="50" charset="-128"/>
                  </a:rPr>
                  <a:t>: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ja-JP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a:rPr lang="en-US" altLang="ja-JP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altLang="ja-JP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ja-JP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ja-JP" dirty="0">
                  <a:solidFill>
                    <a:prstClr val="black"/>
                  </a:solidFill>
                  <a:latin typeface="ＭＳ Ｐゴシック" panose="020B0600070205080204" pitchFamily="50" charset="-128"/>
                </a:endParaRPr>
              </a:p>
              <a:p>
                <a:pPr marL="0" indent="0" algn="r">
                  <a:buNone/>
                </a:pPr>
                <a:r>
                  <a:rPr lang="ja-JP" altLang="en-US" dirty="0" smtClean="0">
                    <a:latin typeface="Cambria Math" panose="02040503050406030204" pitchFamily="18" charset="0"/>
                  </a:rPr>
                  <a:t>より、</a:t>
                </a:r>
                <a:r>
                  <a:rPr lang="en-US" altLang="ja-JP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ja-JP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ja-JP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ja-JP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ja-JP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ja-JP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ja-JP" altLang="en-US" b="0" dirty="0" smtClean="0">
                    <a:latin typeface="+mn-ea"/>
                  </a:rPr>
                  <a:t>となる</a:t>
                </a:r>
                <a:endParaRPr lang="en-US" altLang="ja-JP" b="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84606" cy="4351338"/>
              </a:xfrm>
              <a:blipFill rotWithShape="0">
                <a:blip r:embed="rId2"/>
                <a:stretch>
                  <a:fillRect l="-1166" t="-2941" r="-11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角丸四角形 3"/>
          <p:cNvSpPr/>
          <p:nvPr/>
        </p:nvSpPr>
        <p:spPr>
          <a:xfrm>
            <a:off x="1166585" y="4333648"/>
            <a:ext cx="9858829" cy="22413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u="sng" dirty="0">
                <a:solidFill>
                  <a:prstClr val="black"/>
                </a:solidFill>
              </a:rPr>
              <a:t>Check!</a:t>
            </a:r>
            <a:r>
              <a:rPr lang="ja-JP" altLang="en-US" sz="3600" dirty="0">
                <a:solidFill>
                  <a:prstClr val="black"/>
                </a:solidFill>
              </a:rPr>
              <a:t>：分散が大きいほど、</a:t>
            </a:r>
            <a:endParaRPr lang="en-US" altLang="ja-JP" sz="3600" dirty="0">
              <a:solidFill>
                <a:prstClr val="black"/>
              </a:solidFill>
            </a:endParaRPr>
          </a:p>
          <a:p>
            <a:pPr algn="ctr"/>
            <a:r>
              <a:rPr lang="ja-JP" altLang="en-US" sz="3600" dirty="0">
                <a:solidFill>
                  <a:prstClr val="black"/>
                </a:solidFill>
              </a:rPr>
              <a:t>確率変数が出しうる</a:t>
            </a:r>
            <a:r>
              <a:rPr lang="ja-JP" altLang="en-US" sz="3600" u="sng" dirty="0">
                <a:solidFill>
                  <a:prstClr val="black"/>
                </a:solidFill>
              </a:rPr>
              <a:t>結果のばらつきも大きい</a:t>
            </a:r>
            <a:endParaRPr lang="en-US" altLang="ja-JP" sz="3600" u="sng" dirty="0">
              <a:solidFill>
                <a:prstClr val="black"/>
              </a:solidFill>
            </a:endParaRPr>
          </a:p>
          <a:p>
            <a:pPr algn="ctr"/>
            <a:r>
              <a:rPr lang="en-US" altLang="ja-JP" sz="3600" dirty="0">
                <a:solidFill>
                  <a:prstClr val="black"/>
                </a:solidFill>
              </a:rPr>
              <a:t>…</a:t>
            </a:r>
            <a:r>
              <a:rPr lang="ja-JP" altLang="en-US" sz="3600" u="sng" dirty="0">
                <a:solidFill>
                  <a:srgbClr val="FF0000"/>
                </a:solidFill>
              </a:rPr>
              <a:t>結果が期待値にどのぐらい沿うかが分かる</a:t>
            </a:r>
            <a:r>
              <a:rPr lang="ja-JP" altLang="en-US" sz="3600" u="sng" dirty="0" smtClean="0">
                <a:solidFill>
                  <a:srgbClr val="FF0000"/>
                </a:solidFill>
              </a:rPr>
              <a:t>！</a:t>
            </a:r>
            <a:endParaRPr lang="en-US" altLang="ja-JP" sz="3600" u="sng" dirty="0" smtClean="0">
              <a:solidFill>
                <a:srgbClr val="FF0000"/>
              </a:solidFill>
            </a:endParaRPr>
          </a:p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(</a:t>
            </a:r>
            <a:r>
              <a:rPr lang="ja-JP" altLang="en-US" sz="2400" dirty="0" smtClean="0">
                <a:solidFill>
                  <a:schemeClr val="tx1"/>
                </a:solidFill>
              </a:rPr>
              <a:t>賭けならば、そのリスキーさが分かる</a:t>
            </a:r>
            <a:r>
              <a:rPr lang="en-US" altLang="ja-JP" sz="2400" dirty="0" smtClean="0">
                <a:solidFill>
                  <a:schemeClr val="tx1"/>
                </a:solidFill>
              </a:rPr>
              <a:t>(</a:t>
            </a:r>
            <a:r>
              <a:rPr lang="ja-JP" altLang="en-US" sz="2400" dirty="0" smtClean="0">
                <a:solidFill>
                  <a:schemeClr val="tx1"/>
                </a:solidFill>
              </a:rPr>
              <a:t>分散が大きいほどリスキー</a:t>
            </a:r>
            <a:r>
              <a:rPr lang="en-US" altLang="ja-JP" sz="2400" dirty="0" smtClean="0">
                <a:solidFill>
                  <a:schemeClr val="tx1"/>
                </a:solidFill>
              </a:rPr>
              <a:t>))</a:t>
            </a:r>
            <a:endParaRPr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62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分散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(8/11) 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01" y="2549747"/>
            <a:ext cx="3817408" cy="2863056"/>
          </a:xfr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810" y="2549747"/>
            <a:ext cx="3817408" cy="286305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219" y="2549746"/>
            <a:ext cx="3817408" cy="2863056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3313951" y="5575425"/>
            <a:ext cx="55640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solidFill>
                  <a:prstClr val="black"/>
                </a:solidFill>
              </a:rPr>
              <a:t>※</a:t>
            </a:r>
            <a:r>
              <a:rPr lang="ja-JP" altLang="en-US" sz="2000" dirty="0" smtClean="0">
                <a:solidFill>
                  <a:prstClr val="black"/>
                </a:solidFill>
              </a:rPr>
              <a:t>いずれのグラフも</a:t>
            </a:r>
            <a:endParaRPr lang="en-US" altLang="ja-JP" sz="2000" dirty="0" smtClean="0">
              <a:solidFill>
                <a:prstClr val="black"/>
              </a:solidFill>
            </a:endParaRPr>
          </a:p>
          <a:p>
            <a:pPr algn="ctr"/>
            <a:r>
              <a:rPr lang="ja-JP" altLang="en-US" sz="2000" u="sng" dirty="0" smtClean="0">
                <a:solidFill>
                  <a:prstClr val="black"/>
                </a:solidFill>
              </a:rPr>
              <a:t>縦軸</a:t>
            </a:r>
            <a:r>
              <a:rPr lang="en-US" altLang="ja-JP" sz="2000" dirty="0" smtClean="0">
                <a:solidFill>
                  <a:prstClr val="black"/>
                </a:solidFill>
              </a:rPr>
              <a:t>:</a:t>
            </a:r>
            <a:r>
              <a:rPr lang="ja-JP" altLang="en-US" sz="2000" dirty="0" smtClean="0">
                <a:solidFill>
                  <a:prstClr val="black"/>
                </a:solidFill>
              </a:rPr>
              <a:t>結果が出た回数の、実験全体に対する割合</a:t>
            </a:r>
            <a:endParaRPr lang="en-US" altLang="ja-JP" sz="2000" dirty="0" smtClean="0">
              <a:solidFill>
                <a:prstClr val="black"/>
              </a:solidFill>
            </a:endParaRPr>
          </a:p>
          <a:p>
            <a:pPr algn="ctr"/>
            <a:r>
              <a:rPr lang="ja-JP" altLang="en-US" sz="2000" u="sng" dirty="0" smtClean="0">
                <a:solidFill>
                  <a:prstClr val="black"/>
                </a:solidFill>
              </a:rPr>
              <a:t>横軸</a:t>
            </a:r>
            <a:r>
              <a:rPr lang="en-US" altLang="ja-JP" sz="2000" dirty="0" smtClean="0">
                <a:solidFill>
                  <a:prstClr val="black"/>
                </a:solidFill>
              </a:rPr>
              <a:t>:</a:t>
            </a:r>
            <a:r>
              <a:rPr lang="ja-JP" altLang="en-US" sz="2000" dirty="0" smtClean="0">
                <a:solidFill>
                  <a:prstClr val="black"/>
                </a:solidFill>
              </a:rPr>
              <a:t>賭けを１００回行った時の儲けの平均</a:t>
            </a:r>
            <a:endParaRPr lang="ja-JP" altLang="en-US" sz="2000" dirty="0">
              <a:solidFill>
                <a:prstClr val="black"/>
              </a:solidFill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1744881" y="5117749"/>
            <a:ext cx="605971" cy="2950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4292446" y="5081566"/>
            <a:ext cx="605971" cy="2950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10068834" y="5117749"/>
            <a:ext cx="605971" cy="2950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15278" y="1856900"/>
            <a:ext cx="11480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実際</a:t>
            </a:r>
            <a:r>
              <a:rPr kumimoji="1" lang="en-US" altLang="ja-JP" sz="2800" dirty="0" smtClean="0"/>
              <a:t>…</a:t>
            </a:r>
            <a:r>
              <a:rPr kumimoji="1" lang="ja-JP" altLang="en-US" sz="2800" dirty="0" smtClean="0"/>
              <a:t>賭けを</a:t>
            </a:r>
            <a:r>
              <a:rPr lang="ja-JP" altLang="en-US" sz="2800" dirty="0" smtClean="0"/>
              <a:t>１</a:t>
            </a:r>
            <a:r>
              <a:rPr lang="ja-JP" altLang="en-US" sz="2800" dirty="0"/>
              <a:t>０</a:t>
            </a:r>
            <a:r>
              <a:rPr kumimoji="1" lang="ja-JP" altLang="en-US" sz="2800" dirty="0" smtClean="0"/>
              <a:t>０回行った時の儲けの平均を比べてみると</a:t>
            </a:r>
            <a:r>
              <a:rPr kumimoji="1" lang="en-US" altLang="ja-JP" sz="2800" dirty="0" smtClean="0"/>
              <a:t>…</a:t>
            </a:r>
            <a:r>
              <a:rPr kumimoji="1" lang="en-US" altLang="ja-JP" sz="2000" dirty="0" smtClean="0"/>
              <a:t>(</a:t>
            </a:r>
            <a:r>
              <a:rPr kumimoji="1" lang="ja-JP" altLang="en-US" sz="2000" dirty="0" smtClean="0"/>
              <a:t>実験回数</a:t>
            </a:r>
            <a:r>
              <a:rPr kumimoji="1" lang="en-US" altLang="ja-JP" sz="2000" dirty="0" smtClean="0"/>
              <a:t>:</a:t>
            </a:r>
            <a:r>
              <a:rPr lang="ja-JP" altLang="en-US" sz="2000" dirty="0" smtClean="0"/>
              <a:t>１００</a:t>
            </a:r>
            <a:r>
              <a:rPr lang="ja-JP" altLang="en-US" sz="2000" dirty="0"/>
              <a:t>０</a:t>
            </a:r>
            <a:r>
              <a:rPr kumimoji="1" lang="ja-JP" altLang="en-US" sz="2000" dirty="0" smtClean="0"/>
              <a:t>回</a:t>
            </a:r>
            <a:r>
              <a:rPr kumimoji="1" lang="en-US" altLang="ja-JP" sz="2000" dirty="0" smtClean="0"/>
              <a:t>)</a:t>
            </a:r>
            <a:endParaRPr kumimoji="1" lang="ja-JP" altLang="en-US" sz="2800" dirty="0"/>
          </a:p>
        </p:txBody>
      </p:sp>
      <p:sp>
        <p:nvSpPr>
          <p:cNvPr id="16" name="円/楕円 15"/>
          <p:cNvSpPr/>
          <p:nvPr/>
        </p:nvSpPr>
        <p:spPr>
          <a:xfrm>
            <a:off x="2857509" y="5117749"/>
            <a:ext cx="605971" cy="2950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75344" y="2312593"/>
            <a:ext cx="3726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 smtClean="0">
                <a:solidFill>
                  <a:prstClr val="black"/>
                </a:solidFill>
              </a:rPr>
              <a:t>賭け</a:t>
            </a:r>
            <a:r>
              <a:rPr lang="en-US" altLang="ja-JP" sz="1600" dirty="0" smtClean="0">
                <a:solidFill>
                  <a:prstClr val="black"/>
                </a:solidFill>
              </a:rPr>
              <a:t>J</a:t>
            </a:r>
            <a:r>
              <a:rPr lang="ja-JP" altLang="en-US" sz="1600" dirty="0" smtClean="0">
                <a:solidFill>
                  <a:prstClr val="black"/>
                </a:solidFill>
              </a:rPr>
              <a:t>の儲けの平均のヒストグラム</a:t>
            </a:r>
            <a:r>
              <a:rPr lang="en-US" altLang="ja-JP" sz="1600" dirty="0" smtClean="0">
                <a:solidFill>
                  <a:prstClr val="black"/>
                </a:solidFill>
              </a:rPr>
              <a:t>:</a:t>
            </a:r>
            <a:endParaRPr lang="ja-JP" altLang="en-US" sz="1600" dirty="0">
              <a:solidFill>
                <a:prstClr val="black"/>
              </a:solidFill>
            </a:endParaRPr>
          </a:p>
        </p:txBody>
      </p:sp>
      <p:sp>
        <p:nvSpPr>
          <p:cNvPr id="19" name="円/楕円 18"/>
          <p:cNvSpPr/>
          <p:nvPr/>
        </p:nvSpPr>
        <p:spPr>
          <a:xfrm>
            <a:off x="7554004" y="5144882"/>
            <a:ext cx="605971" cy="2950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292446" y="2313594"/>
            <a:ext cx="3726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 smtClean="0">
                <a:solidFill>
                  <a:prstClr val="black"/>
                </a:solidFill>
              </a:rPr>
              <a:t>賭け</a:t>
            </a:r>
            <a:r>
              <a:rPr lang="en-US" altLang="ja-JP" sz="1600" dirty="0" smtClean="0">
                <a:solidFill>
                  <a:prstClr val="black"/>
                </a:solidFill>
              </a:rPr>
              <a:t>J</a:t>
            </a:r>
            <a:r>
              <a:rPr lang="ja-JP" altLang="en-US" sz="1600" dirty="0" smtClean="0">
                <a:solidFill>
                  <a:prstClr val="black"/>
                </a:solidFill>
              </a:rPr>
              <a:t>の儲けの平均のヒストグラム</a:t>
            </a:r>
            <a:r>
              <a:rPr lang="en-US" altLang="ja-JP" sz="1600" dirty="0" smtClean="0">
                <a:solidFill>
                  <a:prstClr val="black"/>
                </a:solidFill>
              </a:rPr>
              <a:t>:</a:t>
            </a:r>
            <a:endParaRPr lang="ja-JP" altLang="en-US" sz="1600" dirty="0">
              <a:solidFill>
                <a:prstClr val="black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018911" y="2312593"/>
            <a:ext cx="3726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 smtClean="0">
                <a:solidFill>
                  <a:prstClr val="black"/>
                </a:solidFill>
              </a:rPr>
              <a:t>賭け</a:t>
            </a:r>
            <a:r>
              <a:rPr lang="en-US" altLang="ja-JP" sz="1600" dirty="0" smtClean="0">
                <a:solidFill>
                  <a:prstClr val="black"/>
                </a:solidFill>
              </a:rPr>
              <a:t>J</a:t>
            </a:r>
            <a:r>
              <a:rPr lang="ja-JP" altLang="en-US" sz="1600" dirty="0" smtClean="0">
                <a:solidFill>
                  <a:prstClr val="black"/>
                </a:solidFill>
              </a:rPr>
              <a:t>の儲けの平均のヒストグラム</a:t>
            </a:r>
            <a:r>
              <a:rPr lang="en-US" altLang="ja-JP" sz="1600" dirty="0" smtClean="0">
                <a:solidFill>
                  <a:prstClr val="black"/>
                </a:solidFill>
              </a:rPr>
              <a:t>:</a:t>
            </a:r>
            <a:endParaRPr lang="ja-JP" altLang="en-US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26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分散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</a:t>
            </a:r>
            <a:r>
              <a:rPr lang="en-US" altLang="ja-JP" dirty="0">
                <a:solidFill>
                  <a:prstClr val="black"/>
                </a:solidFill>
              </a:rPr>
              <a:t>9</a:t>
            </a:r>
            <a:r>
              <a:rPr lang="en-US" altLang="ja-JP" dirty="0" smtClean="0">
                <a:solidFill>
                  <a:prstClr val="black"/>
                </a:solidFill>
              </a:rPr>
              <a:t>/11) 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01" y="2549747"/>
            <a:ext cx="3817408" cy="2863056"/>
          </a:xfr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810" y="2549747"/>
            <a:ext cx="3817408" cy="286305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219" y="2549746"/>
            <a:ext cx="3817408" cy="2863056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3313951" y="5575425"/>
            <a:ext cx="55640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solidFill>
                  <a:prstClr val="black"/>
                </a:solidFill>
              </a:rPr>
              <a:t>※</a:t>
            </a:r>
            <a:r>
              <a:rPr lang="ja-JP" altLang="en-US" sz="2000" dirty="0" smtClean="0">
                <a:solidFill>
                  <a:prstClr val="black"/>
                </a:solidFill>
              </a:rPr>
              <a:t>いずれのグラフも</a:t>
            </a:r>
            <a:endParaRPr lang="en-US" altLang="ja-JP" sz="2000" dirty="0" smtClean="0">
              <a:solidFill>
                <a:prstClr val="black"/>
              </a:solidFill>
            </a:endParaRPr>
          </a:p>
          <a:p>
            <a:pPr algn="ctr"/>
            <a:r>
              <a:rPr lang="ja-JP" altLang="en-US" sz="2000" u="sng" dirty="0" smtClean="0">
                <a:solidFill>
                  <a:prstClr val="black"/>
                </a:solidFill>
              </a:rPr>
              <a:t>縦軸</a:t>
            </a:r>
            <a:r>
              <a:rPr lang="en-US" altLang="ja-JP" sz="2000" dirty="0" smtClean="0">
                <a:solidFill>
                  <a:prstClr val="black"/>
                </a:solidFill>
              </a:rPr>
              <a:t>:</a:t>
            </a:r>
            <a:r>
              <a:rPr lang="ja-JP" altLang="en-US" sz="2000" dirty="0" smtClean="0">
                <a:solidFill>
                  <a:prstClr val="black"/>
                </a:solidFill>
              </a:rPr>
              <a:t>結果が出た回数の、実験全体に対する割合</a:t>
            </a:r>
            <a:endParaRPr lang="en-US" altLang="ja-JP" sz="2000" dirty="0" smtClean="0">
              <a:solidFill>
                <a:prstClr val="black"/>
              </a:solidFill>
            </a:endParaRPr>
          </a:p>
          <a:p>
            <a:pPr algn="ctr"/>
            <a:r>
              <a:rPr lang="ja-JP" altLang="en-US" sz="2000" u="sng" dirty="0" smtClean="0">
                <a:solidFill>
                  <a:prstClr val="black"/>
                </a:solidFill>
              </a:rPr>
              <a:t>横軸</a:t>
            </a:r>
            <a:r>
              <a:rPr lang="en-US" altLang="ja-JP" sz="2000" dirty="0" smtClean="0">
                <a:solidFill>
                  <a:prstClr val="black"/>
                </a:solidFill>
              </a:rPr>
              <a:t>:</a:t>
            </a:r>
            <a:r>
              <a:rPr lang="ja-JP" altLang="en-US" sz="2000" dirty="0" smtClean="0">
                <a:solidFill>
                  <a:prstClr val="black"/>
                </a:solidFill>
              </a:rPr>
              <a:t>賭けを１００回行った時の儲けの平均</a:t>
            </a:r>
            <a:endParaRPr lang="ja-JP" altLang="en-US" sz="2000" dirty="0">
              <a:solidFill>
                <a:prstClr val="black"/>
              </a:solidFill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1744881" y="5117749"/>
            <a:ext cx="605971" cy="2950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4292446" y="5081566"/>
            <a:ext cx="605971" cy="2950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10068834" y="5117749"/>
            <a:ext cx="605971" cy="2950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15278" y="1856900"/>
            <a:ext cx="11480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solidFill>
                  <a:prstClr val="black"/>
                </a:solidFill>
              </a:rPr>
              <a:t>実際</a:t>
            </a:r>
            <a:r>
              <a:rPr lang="en-US" altLang="ja-JP" sz="2800" dirty="0" smtClean="0">
                <a:solidFill>
                  <a:prstClr val="black"/>
                </a:solidFill>
              </a:rPr>
              <a:t>…</a:t>
            </a:r>
            <a:r>
              <a:rPr lang="ja-JP" altLang="en-US" sz="2800" dirty="0" smtClean="0">
                <a:solidFill>
                  <a:prstClr val="black"/>
                </a:solidFill>
              </a:rPr>
              <a:t>賭けを１</a:t>
            </a:r>
            <a:r>
              <a:rPr lang="ja-JP" altLang="en-US" sz="2800" dirty="0">
                <a:solidFill>
                  <a:prstClr val="black"/>
                </a:solidFill>
              </a:rPr>
              <a:t>０</a:t>
            </a:r>
            <a:r>
              <a:rPr lang="ja-JP" altLang="en-US" sz="2800" dirty="0" smtClean="0">
                <a:solidFill>
                  <a:prstClr val="black"/>
                </a:solidFill>
              </a:rPr>
              <a:t>０回行った時の儲けの平均を比べてみると</a:t>
            </a:r>
            <a:r>
              <a:rPr lang="en-US" altLang="ja-JP" sz="2800" dirty="0" smtClean="0">
                <a:solidFill>
                  <a:prstClr val="black"/>
                </a:solidFill>
              </a:rPr>
              <a:t>…</a:t>
            </a:r>
            <a:r>
              <a:rPr lang="en-US" altLang="ja-JP" sz="2000" dirty="0" smtClean="0">
                <a:solidFill>
                  <a:prstClr val="black"/>
                </a:solidFill>
              </a:rPr>
              <a:t>(</a:t>
            </a:r>
            <a:r>
              <a:rPr lang="ja-JP" altLang="en-US" sz="2000" dirty="0" smtClean="0">
                <a:solidFill>
                  <a:prstClr val="black"/>
                </a:solidFill>
              </a:rPr>
              <a:t>実験回数</a:t>
            </a:r>
            <a:r>
              <a:rPr lang="en-US" altLang="ja-JP" sz="2000" dirty="0" smtClean="0">
                <a:solidFill>
                  <a:prstClr val="black"/>
                </a:solidFill>
              </a:rPr>
              <a:t>:</a:t>
            </a:r>
            <a:r>
              <a:rPr lang="ja-JP" altLang="en-US" sz="2000" dirty="0" smtClean="0">
                <a:solidFill>
                  <a:prstClr val="black"/>
                </a:solidFill>
              </a:rPr>
              <a:t>１００</a:t>
            </a:r>
            <a:r>
              <a:rPr lang="ja-JP" altLang="en-US" sz="2000" dirty="0">
                <a:solidFill>
                  <a:prstClr val="black"/>
                </a:solidFill>
              </a:rPr>
              <a:t>０</a:t>
            </a:r>
            <a:r>
              <a:rPr lang="ja-JP" altLang="en-US" sz="2000" dirty="0" smtClean="0">
                <a:solidFill>
                  <a:prstClr val="black"/>
                </a:solidFill>
              </a:rPr>
              <a:t>回</a:t>
            </a:r>
            <a:r>
              <a:rPr lang="en-US" altLang="ja-JP" sz="2000" dirty="0" smtClean="0">
                <a:solidFill>
                  <a:prstClr val="black"/>
                </a:solidFill>
              </a:rPr>
              <a:t>)</a:t>
            </a:r>
            <a:endParaRPr lang="ja-JP" altLang="en-US" sz="2800" dirty="0">
              <a:solidFill>
                <a:prstClr val="black"/>
              </a:solidFill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2857509" y="5117749"/>
            <a:ext cx="605971" cy="2950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75344" y="2312593"/>
            <a:ext cx="3726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 smtClean="0">
                <a:solidFill>
                  <a:prstClr val="black"/>
                </a:solidFill>
              </a:rPr>
              <a:t>賭け</a:t>
            </a:r>
            <a:r>
              <a:rPr lang="en-US" altLang="ja-JP" sz="1600" dirty="0" smtClean="0">
                <a:solidFill>
                  <a:prstClr val="black"/>
                </a:solidFill>
              </a:rPr>
              <a:t>J</a:t>
            </a:r>
            <a:r>
              <a:rPr lang="ja-JP" altLang="en-US" sz="1600" dirty="0" smtClean="0">
                <a:solidFill>
                  <a:prstClr val="black"/>
                </a:solidFill>
              </a:rPr>
              <a:t>の儲けの平均のヒストグラム</a:t>
            </a:r>
            <a:r>
              <a:rPr lang="en-US" altLang="ja-JP" sz="1600" dirty="0" smtClean="0">
                <a:solidFill>
                  <a:prstClr val="black"/>
                </a:solidFill>
              </a:rPr>
              <a:t>:</a:t>
            </a:r>
            <a:endParaRPr lang="ja-JP" altLang="en-US" sz="1600" dirty="0">
              <a:solidFill>
                <a:prstClr val="black"/>
              </a:solidFill>
            </a:endParaRPr>
          </a:p>
        </p:txBody>
      </p:sp>
      <p:sp>
        <p:nvSpPr>
          <p:cNvPr id="19" name="円/楕円 18"/>
          <p:cNvSpPr/>
          <p:nvPr/>
        </p:nvSpPr>
        <p:spPr>
          <a:xfrm>
            <a:off x="7554004" y="5144882"/>
            <a:ext cx="605971" cy="2950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292446" y="2313594"/>
            <a:ext cx="3726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 smtClean="0">
                <a:solidFill>
                  <a:prstClr val="black"/>
                </a:solidFill>
              </a:rPr>
              <a:t>賭け</a:t>
            </a:r>
            <a:r>
              <a:rPr lang="en-US" altLang="ja-JP" sz="1600" dirty="0" smtClean="0">
                <a:solidFill>
                  <a:prstClr val="black"/>
                </a:solidFill>
              </a:rPr>
              <a:t>J</a:t>
            </a:r>
            <a:r>
              <a:rPr lang="ja-JP" altLang="en-US" sz="1600" dirty="0" smtClean="0">
                <a:solidFill>
                  <a:prstClr val="black"/>
                </a:solidFill>
              </a:rPr>
              <a:t>の儲けの平均のヒストグラム</a:t>
            </a:r>
            <a:r>
              <a:rPr lang="en-US" altLang="ja-JP" sz="1600" dirty="0" smtClean="0">
                <a:solidFill>
                  <a:prstClr val="black"/>
                </a:solidFill>
              </a:rPr>
              <a:t>:</a:t>
            </a:r>
            <a:endParaRPr lang="ja-JP" altLang="en-US" sz="1600" dirty="0">
              <a:solidFill>
                <a:prstClr val="black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018911" y="2312593"/>
            <a:ext cx="3726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 smtClean="0">
                <a:solidFill>
                  <a:prstClr val="black"/>
                </a:solidFill>
              </a:rPr>
              <a:t>賭け</a:t>
            </a:r>
            <a:r>
              <a:rPr lang="en-US" altLang="ja-JP" sz="1600" dirty="0" smtClean="0">
                <a:solidFill>
                  <a:prstClr val="black"/>
                </a:solidFill>
              </a:rPr>
              <a:t>J</a:t>
            </a:r>
            <a:r>
              <a:rPr lang="ja-JP" altLang="en-US" sz="1600" dirty="0" smtClean="0">
                <a:solidFill>
                  <a:prstClr val="black"/>
                </a:solidFill>
              </a:rPr>
              <a:t>の儲けの平均のヒストグラム</a:t>
            </a:r>
            <a:r>
              <a:rPr lang="en-US" altLang="ja-JP" sz="1600" dirty="0" smtClean="0">
                <a:solidFill>
                  <a:prstClr val="black"/>
                </a:solidFill>
              </a:rPr>
              <a:t>:</a:t>
            </a:r>
            <a:endParaRPr lang="ja-JP" altLang="en-US" sz="1600" dirty="0">
              <a:solidFill>
                <a:prstClr val="black"/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1107583" y="5376619"/>
            <a:ext cx="10045521" cy="13719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ja-JP" altLang="en-US" sz="2800" dirty="0">
                <a:solidFill>
                  <a:prstClr val="black"/>
                </a:solidFill>
              </a:rPr>
              <a:t>このヒストグラムの幅が</a:t>
            </a:r>
            <a:r>
              <a:rPr lang="ja-JP" altLang="en-US" sz="2800" u="sng" dirty="0">
                <a:solidFill>
                  <a:prstClr val="black"/>
                </a:solidFill>
              </a:rPr>
              <a:t>広い</a:t>
            </a:r>
            <a:r>
              <a:rPr lang="ja-JP" altLang="en-US" sz="2800" dirty="0" smtClean="0">
                <a:solidFill>
                  <a:prstClr val="black"/>
                </a:solidFill>
              </a:rPr>
              <a:t>ほど</a:t>
            </a:r>
            <a:r>
              <a:rPr lang="ja-JP" altLang="en-US" sz="2800" u="sng" dirty="0" smtClean="0">
                <a:solidFill>
                  <a:prstClr val="black"/>
                </a:solidFill>
              </a:rPr>
              <a:t>結果のブレが大きい</a:t>
            </a:r>
            <a:r>
              <a:rPr lang="en-US" altLang="ja-JP" sz="2800" u="sng" dirty="0" smtClean="0">
                <a:solidFill>
                  <a:prstClr val="black"/>
                </a:solidFill>
              </a:rPr>
              <a:t>=</a:t>
            </a:r>
            <a:r>
              <a:rPr lang="ja-JP" altLang="en-US" sz="2800" u="sng" dirty="0" smtClean="0">
                <a:solidFill>
                  <a:prstClr val="black"/>
                </a:solidFill>
              </a:rPr>
              <a:t>リスキー</a:t>
            </a:r>
            <a:r>
              <a:rPr lang="en-US" altLang="ja-JP" sz="2800" dirty="0" smtClean="0">
                <a:solidFill>
                  <a:prstClr val="black"/>
                </a:solidFill>
              </a:rPr>
              <a:t>…</a:t>
            </a:r>
          </a:p>
          <a:p>
            <a:pPr lvl="0" algn="ctr"/>
            <a:r>
              <a:rPr lang="ja-JP" altLang="en-US" sz="2800" dirty="0" smtClean="0">
                <a:solidFill>
                  <a:prstClr val="black"/>
                </a:solidFill>
              </a:rPr>
              <a:t>賭けのリスキーさは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lvl="0" algn="ctr"/>
            <a:r>
              <a:rPr lang="ja-JP" altLang="en-US" sz="2800" dirty="0">
                <a:solidFill>
                  <a:srgbClr val="00B050"/>
                </a:solidFill>
              </a:rPr>
              <a:t>賭け</a:t>
            </a:r>
            <a:r>
              <a:rPr lang="en-US" altLang="ja-JP" sz="2800" dirty="0">
                <a:solidFill>
                  <a:srgbClr val="00B050"/>
                </a:solidFill>
              </a:rPr>
              <a:t>L(</a:t>
            </a:r>
            <a:r>
              <a:rPr lang="ja-JP" altLang="en-US" sz="2800" dirty="0">
                <a:solidFill>
                  <a:srgbClr val="00B050"/>
                </a:solidFill>
              </a:rPr>
              <a:t>確率変数</a:t>
            </a:r>
            <a:r>
              <a:rPr lang="en-US" altLang="ja-JP" sz="2800" dirty="0">
                <a:solidFill>
                  <a:srgbClr val="00B050"/>
                </a:solidFill>
              </a:rPr>
              <a:t>:</a:t>
            </a:r>
            <a:r>
              <a:rPr lang="ja-JP" altLang="en-US" sz="2800" dirty="0">
                <a:solidFill>
                  <a:srgbClr val="00B050"/>
                </a:solidFill>
                <a:latin typeface="Cambria Math" panose="02040503050406030204" pitchFamily="18" charset="0"/>
              </a:rPr>
              <a:t>𝑍</a:t>
            </a:r>
            <a:r>
              <a:rPr lang="en-US" altLang="ja-JP" sz="2800" dirty="0">
                <a:solidFill>
                  <a:srgbClr val="00B050"/>
                </a:solidFill>
              </a:rPr>
              <a:t>)</a:t>
            </a:r>
            <a:r>
              <a:rPr lang="en-US" altLang="ja-JP" sz="2800" dirty="0">
                <a:solidFill>
                  <a:prstClr val="black"/>
                </a:solidFill>
              </a:rPr>
              <a:t>&lt;</a:t>
            </a:r>
            <a:r>
              <a:rPr lang="ja-JP" altLang="en-US" sz="2800" dirty="0">
                <a:solidFill>
                  <a:srgbClr val="FF0000"/>
                </a:solidFill>
              </a:rPr>
              <a:t>賭け</a:t>
            </a:r>
            <a:r>
              <a:rPr lang="en-US" altLang="ja-JP" sz="2800" dirty="0">
                <a:solidFill>
                  <a:srgbClr val="FF0000"/>
                </a:solidFill>
              </a:rPr>
              <a:t>J(</a:t>
            </a:r>
            <a:r>
              <a:rPr lang="ja-JP" altLang="en-US" sz="2800" dirty="0">
                <a:solidFill>
                  <a:srgbClr val="FF0000"/>
                </a:solidFill>
              </a:rPr>
              <a:t>確率変数</a:t>
            </a:r>
            <a:r>
              <a:rPr lang="en-US" altLang="ja-JP" sz="2800" dirty="0">
                <a:solidFill>
                  <a:srgbClr val="FF0000"/>
                </a:solidFill>
              </a:rPr>
              <a:t>:</a:t>
            </a:r>
            <a:r>
              <a:rPr lang="ja-JP" altLang="en-US" sz="2800" dirty="0">
                <a:solidFill>
                  <a:srgbClr val="FF0000"/>
                </a:solidFill>
                <a:latin typeface="Cambria Math" panose="02040503050406030204" pitchFamily="18" charset="0"/>
              </a:rPr>
              <a:t>𝑋</a:t>
            </a:r>
            <a:r>
              <a:rPr lang="en-US" altLang="ja-JP" sz="2800" dirty="0">
                <a:solidFill>
                  <a:srgbClr val="FF0000"/>
                </a:solidFill>
              </a:rPr>
              <a:t>)</a:t>
            </a:r>
            <a:r>
              <a:rPr lang="en-US" altLang="ja-JP" sz="2800" dirty="0">
                <a:solidFill>
                  <a:prstClr val="black"/>
                </a:solidFill>
              </a:rPr>
              <a:t>&lt;</a:t>
            </a:r>
            <a:r>
              <a:rPr lang="ja-JP" altLang="en-US" sz="2800" dirty="0">
                <a:solidFill>
                  <a:srgbClr val="4472C4"/>
                </a:solidFill>
              </a:rPr>
              <a:t>賭け</a:t>
            </a:r>
            <a:r>
              <a:rPr lang="en-US" altLang="ja-JP" sz="2800" dirty="0">
                <a:solidFill>
                  <a:srgbClr val="4472C4"/>
                </a:solidFill>
              </a:rPr>
              <a:t>K(</a:t>
            </a:r>
            <a:r>
              <a:rPr lang="ja-JP" altLang="en-US" sz="2800" dirty="0">
                <a:solidFill>
                  <a:srgbClr val="4472C4"/>
                </a:solidFill>
              </a:rPr>
              <a:t>確率変数</a:t>
            </a:r>
            <a:r>
              <a:rPr lang="en-US" altLang="ja-JP" sz="2800" dirty="0">
                <a:solidFill>
                  <a:srgbClr val="4472C4"/>
                </a:solidFill>
              </a:rPr>
              <a:t>:</a:t>
            </a:r>
            <a:r>
              <a:rPr lang="ja-JP" altLang="en-US" sz="2800" dirty="0">
                <a:solidFill>
                  <a:srgbClr val="4472C4"/>
                </a:solidFill>
                <a:latin typeface="Cambria Math" panose="02040503050406030204" pitchFamily="18" charset="0"/>
              </a:rPr>
              <a:t>𝑌</a:t>
            </a:r>
            <a:r>
              <a:rPr lang="en-US" altLang="ja-JP" sz="2800" dirty="0" smtClean="0">
                <a:solidFill>
                  <a:srgbClr val="4472C4"/>
                </a:solidFill>
              </a:rPr>
              <a:t>)</a:t>
            </a:r>
            <a:endParaRPr lang="en-US" altLang="ja-JP" sz="2800" dirty="0">
              <a:solidFill>
                <a:srgbClr val="44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67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3132082" y="5644055"/>
            <a:ext cx="5927835" cy="1072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8318679" y="4238888"/>
            <a:ext cx="1282521" cy="48939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4644832" y="4238887"/>
            <a:ext cx="785612" cy="48939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 smtClean="0"/>
                  <a:t>実は、分散には別の計算法も</a:t>
                </a:r>
                <a:r>
                  <a:rPr lang="en-US" altLang="ja-JP" dirty="0"/>
                  <a:t>…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e>
                          </m:d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kumimoji="1" lang="en-US" altLang="ja-JP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−2×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kumimoji="1" lang="en-US" altLang="ja-JP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kumimoji="1" lang="en-US" altLang="ja-JP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kumimoji="1" lang="en-US" altLang="ja-JP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1" lang="en-US" altLang="ja-JP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ja-JP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b="0" i="1" u="sng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5400" b="0" i="1" u="sng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5400" b="0" i="1" u="sng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5400" b="0" i="1" u="sng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5400" b="0" i="1" u="sng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ja-JP" sz="5400" b="0" i="1" u="sng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ja-JP" sz="5400" b="0" i="1" u="sng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sz="5400" b="0" i="1" u="sng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5400" b="0" i="1" u="sng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5400" b="0" i="1" u="sng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sz="5400" b="0" i="1" u="sng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5400" b="0" i="1" u="sng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ja-JP" sz="5400" b="0" i="1" u="sng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 sz="5400" i="1" u="sng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 rotWithShape="0">
                <a:blip r:embed="rId2"/>
                <a:stretch>
                  <a:fillRect l="-1043" t="-25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分散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(10/11)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角丸四角形吹き出し 4"/>
              <p:cNvSpPr/>
              <p:nvPr/>
            </p:nvSpPr>
            <p:spPr>
              <a:xfrm>
                <a:off x="321972" y="4939560"/>
                <a:ext cx="2112135" cy="1013955"/>
              </a:xfrm>
              <a:prstGeom prst="wedgeRoundRectCallout">
                <a:avLst>
                  <a:gd name="adj1" fmla="val 142879"/>
                  <a:gd name="adj2" fmla="val -78489"/>
                  <a:gd name="adj3" fmla="val 16667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kumimoji="1" lang="ja-JP" altLang="en-US" dirty="0"/>
                  <a:t>は</a:t>
                </a:r>
                <a:r>
                  <a:rPr kumimoji="1" lang="ja-JP" altLang="en-US" dirty="0">
                    <a:latin typeface="Cambria Math" panose="02040503050406030204" pitchFamily="18" charset="0"/>
                  </a:rPr>
                  <a:t>𝑥によって</a:t>
                </a:r>
                <a:endParaRPr kumimoji="1" lang="en-US" altLang="ja-JP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kumimoji="1" lang="ja-JP" altLang="en-US" dirty="0">
                    <a:latin typeface="Cambria Math" panose="02040503050406030204" pitchFamily="18" charset="0"/>
                  </a:rPr>
                  <a:t>変わらない</a:t>
                </a:r>
                <a:endParaRPr kumimoji="1" lang="en-US" altLang="ja-JP">
                  <a:latin typeface="Cambria Math" panose="02040503050406030204" pitchFamily="18" charset="0"/>
                </a:endParaRPr>
              </a:p>
              <a:p>
                <a:pPr algn="ctr"/>
                <a:r>
                  <a:rPr lang="ja-JP" altLang="en-US">
                    <a:latin typeface="Cambria Math" panose="02040503050406030204" pitchFamily="18" charset="0"/>
                  </a:rPr>
                  <a:t>→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0" dirty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kumimoji="1" lang="ja-JP" altLang="en-US" dirty="0"/>
                  <a:t>の外に出せる</a:t>
                </a:r>
                <a:r>
                  <a:rPr kumimoji="1" lang="en-US" altLang="ja-JP" dirty="0"/>
                  <a:t>!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5" name="角丸四角形吹き出し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72" y="4939560"/>
                <a:ext cx="2112135" cy="1013955"/>
              </a:xfrm>
              <a:prstGeom prst="wedgeRoundRectCallout">
                <a:avLst>
                  <a:gd name="adj1" fmla="val 142879"/>
                  <a:gd name="adj2" fmla="val -78489"/>
                  <a:gd name="adj3" fmla="val 16667"/>
                </a:avLst>
              </a:prstGeom>
              <a:blipFill rotWithShape="0">
                <a:blip r:embed="rId3"/>
                <a:stretch>
                  <a:fillRect b="-31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455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813774" y="3048256"/>
            <a:ext cx="8564451" cy="11075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実は、分散</a:t>
                </a:r>
                <a:r>
                  <a:rPr lang="ja-JP" altLang="en-US" dirty="0"/>
                  <a:t>には別の計算法も</a:t>
                </a:r>
                <a:r>
                  <a:rPr lang="en-US" altLang="ja-JP" dirty="0"/>
                  <a:t>…</a:t>
                </a:r>
              </a:p>
              <a:p>
                <a:pPr marL="0" indent="0">
                  <a:buNone/>
                </a:pPr>
                <a:r>
                  <a:rPr lang="ja-JP" altLang="en-US" dirty="0"/>
                  <a:t>　どんな確率変数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𝑋に対しても、</a:t>
                </a:r>
                <a:endParaRPr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5400" u="sng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altLang="ja-JP" sz="5400" i="1" u="sng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b="0" i="1" u="sng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ja-JP" sz="5400" b="0" i="1" u="sng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5400" b="0" i="1" u="sng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5400" b="0" i="1" u="sng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5400" b="0" i="1" u="sng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5400" b="0" i="1" u="sng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ja-JP" sz="5400" b="0" i="1" u="sng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ja-JP" sz="5400" b="0" i="1" u="sng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sz="5400" b="0" i="1" u="sng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5400" b="0" i="1" u="sng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5400" b="0" i="1" u="sng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sz="5400" b="0" i="1" u="sng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5400" b="0" i="1" u="sng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ja-JP" sz="5400" b="0" i="1" u="sng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sz="5400" i="1" u="sng" dirty="0"/>
              </a:p>
              <a:p>
                <a:pPr marL="0" indent="0">
                  <a:buNone/>
                </a:pPr>
                <a:endParaRPr lang="en-US" altLang="ja-JP" i="1" u="sng" dirty="0"/>
              </a:p>
              <a:p>
                <a:pPr marL="0" indent="0" algn="r">
                  <a:buNone/>
                </a:pPr>
                <a:r>
                  <a:rPr kumimoji="1" lang="ja-JP" altLang="en-US" dirty="0">
                    <a:latin typeface="+mn-ea"/>
                  </a:rPr>
                  <a:t>が成り立つ</a:t>
                </a:r>
                <a:r>
                  <a:rPr kumimoji="1" lang="en-US" altLang="ja-JP" dirty="0">
                    <a:latin typeface="+mn-ea"/>
                  </a:rPr>
                  <a:t>!!</a:t>
                </a:r>
                <a:endParaRPr kumimoji="1" lang="ja-JP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分散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(11/11)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476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/>
              <a:t>実験結果と確率</a:t>
            </a:r>
            <a:r>
              <a:rPr lang="en-US" altLang="ja-JP" dirty="0"/>
              <a:t>(10/10)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35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kumimoji="1"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74" y="2040479"/>
            <a:ext cx="4909456" cy="3682092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681843" y="5378406"/>
            <a:ext cx="3470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dirty="0">
                <a:solidFill>
                  <a:prstClr val="black"/>
                </a:solidFill>
              </a:rPr>
              <a:t>２：２：６：０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364" y="2037494"/>
            <a:ext cx="4913435" cy="3685077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6096000" y="5372780"/>
            <a:ext cx="49079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u="sng" dirty="0">
                <a:solidFill>
                  <a:prstClr val="black"/>
                </a:solidFill>
              </a:rPr>
              <a:t>だいたい</a:t>
            </a:r>
            <a:r>
              <a:rPr lang="ja-JP" altLang="en-US" sz="6000" dirty="0">
                <a:solidFill>
                  <a:srgbClr val="FF0000"/>
                </a:solidFill>
              </a:rPr>
              <a:t>１：３：３：１</a:t>
            </a:r>
          </a:p>
        </p:txBody>
      </p:sp>
      <p:sp>
        <p:nvSpPr>
          <p:cNvPr id="11" name="右矢印 10"/>
          <p:cNvSpPr/>
          <p:nvPr/>
        </p:nvSpPr>
        <p:spPr>
          <a:xfrm>
            <a:off x="4399904" y="2760436"/>
            <a:ext cx="3372786" cy="2853985"/>
          </a:xfrm>
          <a:prstGeom prst="rightArrow">
            <a:avLst>
              <a:gd name="adj1" fmla="val 70895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u="sng" dirty="0">
                <a:solidFill>
                  <a:srgbClr val="FF0000"/>
                </a:solidFill>
              </a:rPr>
              <a:t>実験回数を</a:t>
            </a:r>
            <a:endParaRPr lang="en-US" altLang="ja-JP" sz="2800" u="sng" dirty="0">
              <a:solidFill>
                <a:srgbClr val="FF0000"/>
              </a:solidFill>
            </a:endParaRPr>
          </a:p>
          <a:p>
            <a:pPr algn="ctr"/>
            <a:r>
              <a:rPr lang="ja-JP" altLang="en-US" sz="2800" u="sng" dirty="0">
                <a:solidFill>
                  <a:srgbClr val="FF0000"/>
                </a:solidFill>
              </a:rPr>
              <a:t>増やす！</a:t>
            </a:r>
            <a:endParaRPr lang="en-US" altLang="ja-JP" sz="2800" u="sng" dirty="0">
              <a:solidFill>
                <a:srgbClr val="FF0000"/>
              </a:solidFill>
            </a:endParaRPr>
          </a:p>
          <a:p>
            <a:pPr algn="ctr"/>
            <a:r>
              <a:rPr lang="en-US" altLang="ja-JP" sz="2800" u="sng" dirty="0">
                <a:solidFill>
                  <a:srgbClr val="FF0000"/>
                </a:solidFill>
              </a:rPr>
              <a:t>(×</a:t>
            </a:r>
            <a:r>
              <a:rPr lang="ja-JP" altLang="en-US" sz="2800" u="sng" dirty="0">
                <a:solidFill>
                  <a:srgbClr val="FF0000"/>
                </a:solidFill>
              </a:rPr>
              <a:t>１万</a:t>
            </a:r>
            <a:r>
              <a:rPr lang="en-US" altLang="ja-JP" sz="2800" u="sng" dirty="0">
                <a:solidFill>
                  <a:srgbClr val="FF0000"/>
                </a:solidFill>
              </a:rPr>
              <a:t>)</a:t>
            </a:r>
            <a:endParaRPr lang="ja-JP" altLang="en-US" sz="2800" u="sng" dirty="0">
              <a:solidFill>
                <a:srgbClr val="FF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74446" y="4587385"/>
            <a:ext cx="11823701" cy="2054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u="sng" dirty="0">
                <a:solidFill>
                  <a:prstClr val="black"/>
                </a:solidFill>
              </a:rPr>
              <a:t>=</a:t>
            </a:r>
            <a:r>
              <a:rPr lang="ja-JP" altLang="en-US" sz="3600" u="sng" dirty="0">
                <a:solidFill>
                  <a:prstClr val="black"/>
                </a:solidFill>
              </a:rPr>
              <a:t>実験回数が多ければ多いほど、確率は有効に使える！！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801367" y="1434947"/>
            <a:ext cx="4558260" cy="12683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600" dirty="0">
                <a:solidFill>
                  <a:prstClr val="black"/>
                </a:solidFill>
              </a:rPr>
              <a:t>例</a:t>
            </a:r>
            <a:r>
              <a:rPr lang="en-US" altLang="ja-JP" sz="3600" dirty="0">
                <a:solidFill>
                  <a:prstClr val="black"/>
                </a:solidFill>
              </a:rPr>
              <a:t>:</a:t>
            </a:r>
            <a:r>
              <a:rPr lang="ja-JP" altLang="en-US" sz="3600" dirty="0">
                <a:solidFill>
                  <a:prstClr val="black"/>
                </a:solidFill>
              </a:rPr>
              <a:t>実験</a:t>
            </a:r>
            <a:r>
              <a:rPr lang="en-US" altLang="ja-JP" sz="3600" u="sng" dirty="0">
                <a:solidFill>
                  <a:srgbClr val="FF0000"/>
                </a:solidFill>
              </a:rPr>
              <a:t>10</a:t>
            </a:r>
            <a:r>
              <a:rPr lang="ja-JP" altLang="en-US" sz="3600" u="sng" dirty="0">
                <a:solidFill>
                  <a:srgbClr val="FF0000"/>
                </a:solidFill>
              </a:rPr>
              <a:t>回</a:t>
            </a:r>
            <a:r>
              <a:rPr lang="ja-JP" altLang="en-US" sz="3600" dirty="0">
                <a:solidFill>
                  <a:prstClr val="black"/>
                </a:solidFill>
              </a:rPr>
              <a:t>の場合の</a:t>
            </a:r>
            <a:endParaRPr lang="en-US" altLang="ja-JP" sz="3600" dirty="0">
              <a:solidFill>
                <a:prstClr val="black"/>
              </a:solidFill>
            </a:endParaRPr>
          </a:p>
          <a:p>
            <a:r>
              <a:rPr lang="ja-JP" altLang="en-US" sz="3600" dirty="0">
                <a:solidFill>
                  <a:prstClr val="black"/>
                </a:solidFill>
              </a:rPr>
              <a:t>ヒストグラム</a:t>
            </a:r>
          </a:p>
        </p:txBody>
      </p:sp>
      <p:sp>
        <p:nvSpPr>
          <p:cNvPr id="13" name="角丸四角形 12"/>
          <p:cNvSpPr/>
          <p:nvPr/>
        </p:nvSpPr>
        <p:spPr>
          <a:xfrm>
            <a:off x="6222675" y="1434947"/>
            <a:ext cx="5131124" cy="12683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600" dirty="0">
                <a:solidFill>
                  <a:prstClr val="black"/>
                </a:solidFill>
              </a:rPr>
              <a:t>例</a:t>
            </a:r>
            <a:r>
              <a:rPr lang="en-US" altLang="ja-JP" sz="3600" dirty="0">
                <a:solidFill>
                  <a:prstClr val="black"/>
                </a:solidFill>
              </a:rPr>
              <a:t>:</a:t>
            </a:r>
            <a:r>
              <a:rPr lang="ja-JP" altLang="en-US" sz="3600" dirty="0">
                <a:solidFill>
                  <a:prstClr val="black"/>
                </a:solidFill>
              </a:rPr>
              <a:t>実験</a:t>
            </a:r>
            <a:r>
              <a:rPr lang="en-US" altLang="ja-JP" sz="3600" u="sng" dirty="0">
                <a:solidFill>
                  <a:srgbClr val="FF0000"/>
                </a:solidFill>
              </a:rPr>
              <a:t>10</a:t>
            </a:r>
            <a:r>
              <a:rPr lang="ja-JP" altLang="en-US" sz="3600" u="sng" dirty="0">
                <a:solidFill>
                  <a:srgbClr val="FF0000"/>
                </a:solidFill>
              </a:rPr>
              <a:t>万回</a:t>
            </a:r>
            <a:r>
              <a:rPr lang="ja-JP" altLang="en-US" sz="3600" dirty="0">
                <a:solidFill>
                  <a:prstClr val="black"/>
                </a:solidFill>
              </a:rPr>
              <a:t>の場合の</a:t>
            </a:r>
            <a:endParaRPr lang="en-US" altLang="ja-JP" sz="3600" dirty="0">
              <a:solidFill>
                <a:prstClr val="black"/>
              </a:solidFill>
            </a:endParaRPr>
          </a:p>
          <a:p>
            <a:r>
              <a:rPr lang="ja-JP" altLang="en-US" sz="3600" dirty="0">
                <a:solidFill>
                  <a:prstClr val="black"/>
                </a:solidFill>
              </a:rPr>
              <a:t>ヒストグラム</a:t>
            </a:r>
          </a:p>
        </p:txBody>
      </p:sp>
    </p:spTree>
    <p:extLst>
      <p:ext uri="{BB962C8B-B14F-4D97-AF65-F5344CB8AC3E}">
        <p14:creationId xmlns:p14="http://schemas.microsoft.com/office/powerpoint/2010/main" val="306010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838200" y="3895568"/>
            <a:ext cx="5736771" cy="1416676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838201" y="2343955"/>
            <a:ext cx="5736770" cy="141667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58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dirty="0"/>
              <a:t>では、この</a:t>
            </a:r>
            <a:r>
              <a:rPr lang="ja-JP" altLang="en-US" dirty="0"/>
              <a:t>コインの実験結果</a:t>
            </a:r>
            <a:r>
              <a:rPr kumimoji="1" lang="ja-JP" altLang="en-US" dirty="0"/>
              <a:t>を使って賭けをしてみる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賭け</a:t>
            </a:r>
            <a:r>
              <a:rPr kumimoji="1" lang="en-US" altLang="ja-JP" dirty="0"/>
              <a:t>A</a:t>
            </a:r>
            <a:r>
              <a:rPr kumimoji="1" lang="ja-JP" altLang="en-US" dirty="0"/>
              <a:t>：</a:t>
            </a:r>
            <a:endParaRPr kumimoji="1" lang="en-US" altLang="ja-JP" dirty="0"/>
          </a:p>
          <a:p>
            <a:r>
              <a:rPr lang="ja-JP" altLang="en-US" dirty="0"/>
              <a:t>結果が０か１なら</a:t>
            </a:r>
            <a:r>
              <a:rPr kumimoji="1" lang="ja-JP" altLang="en-US" dirty="0"/>
              <a:t>６００円を受け取る</a:t>
            </a:r>
            <a:endParaRPr kumimoji="1" lang="en-US" altLang="ja-JP" dirty="0"/>
          </a:p>
          <a:p>
            <a:r>
              <a:rPr lang="ja-JP" altLang="en-US" dirty="0"/>
              <a:t>結果が２</a:t>
            </a:r>
            <a:r>
              <a:rPr kumimoji="1" lang="ja-JP" altLang="en-US" dirty="0"/>
              <a:t>か３なら５００円支払う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賭け</a:t>
            </a:r>
            <a:r>
              <a:rPr lang="en-US" altLang="ja-JP" dirty="0"/>
              <a:t>B</a:t>
            </a:r>
            <a:r>
              <a:rPr lang="ja-JP" altLang="en-US" dirty="0"/>
              <a:t>：</a:t>
            </a:r>
            <a:endParaRPr lang="en-US" altLang="ja-JP" dirty="0"/>
          </a:p>
          <a:p>
            <a:r>
              <a:rPr lang="ja-JP" altLang="en-US" dirty="0"/>
              <a:t>結果が０か３なら８００円受け取る</a:t>
            </a:r>
            <a:endParaRPr lang="en-US" altLang="ja-JP" dirty="0"/>
          </a:p>
          <a:p>
            <a:r>
              <a:rPr kumimoji="1" lang="ja-JP" altLang="en-US" dirty="0"/>
              <a:t>結果が１か２なら</a:t>
            </a:r>
            <a:r>
              <a:rPr lang="ja-JP" altLang="en-US" dirty="0"/>
              <a:t>４</a:t>
            </a:r>
            <a:r>
              <a:rPr kumimoji="1" lang="ja-JP" altLang="en-US" dirty="0"/>
              <a:t>００円支払う</a:t>
            </a:r>
            <a:endParaRPr lang="en-US" altLang="ja-JP" dirty="0"/>
          </a:p>
          <a:p>
            <a:pPr marL="0" indent="0" algn="r">
              <a:buNone/>
            </a:pPr>
            <a:r>
              <a:rPr kumimoji="1" lang="en-US" altLang="ja-JP" u="sng" dirty="0"/>
              <a:t>…</a:t>
            </a:r>
            <a:r>
              <a:rPr kumimoji="1" lang="ja-JP" altLang="en-US" u="sng" dirty="0"/>
              <a:t>この賭けを何回も繰り返していくとするとき、</a:t>
            </a:r>
            <a:endParaRPr kumimoji="1" lang="en-US" altLang="ja-JP" u="sng" dirty="0"/>
          </a:p>
          <a:p>
            <a:pPr marL="0" indent="0" algn="r">
              <a:buNone/>
            </a:pPr>
            <a:r>
              <a:rPr kumimoji="1" lang="ja-JP" altLang="en-US" u="sng" dirty="0"/>
              <a:t>どちらの賭けの方が儲けやすい？</a:t>
            </a:r>
            <a:endParaRPr kumimoji="1" lang="en-US" altLang="ja-JP" u="sng" dirty="0"/>
          </a:p>
          <a:p>
            <a:endParaRPr lang="en-US" altLang="ja-JP" dirty="0"/>
          </a:p>
          <a:p>
            <a:endParaRPr kumimoji="1"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/>
              <a:t>『</a:t>
            </a:r>
            <a:r>
              <a:rPr kumimoji="1" lang="ja-JP" altLang="en-US" u="sng" dirty="0"/>
              <a:t>期待値</a:t>
            </a:r>
            <a:r>
              <a:rPr kumimoji="1" lang="en-US" altLang="ja-JP" u="sng" dirty="0"/>
              <a:t>』</a:t>
            </a:r>
            <a:r>
              <a:rPr kumimoji="1" lang="ja-JP" altLang="en-US" u="sng" dirty="0"/>
              <a:t>とは？</a:t>
            </a:r>
            <a:r>
              <a:rPr kumimoji="1" lang="en-US" altLang="ja-JP" dirty="0"/>
              <a:t>(</a:t>
            </a:r>
            <a:r>
              <a:rPr lang="en-US" altLang="ja-JP" dirty="0" smtClean="0"/>
              <a:t>1/14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070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期待値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2/14)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9304"/>
          </a:xfrm>
        </p:spPr>
        <p:txBody>
          <a:bodyPr/>
          <a:lstStyle/>
          <a:p>
            <a:r>
              <a:rPr lang="ja-JP" altLang="en-US" dirty="0"/>
              <a:t>では、実際に賭けを行ってみると・・・</a:t>
            </a:r>
            <a:endParaRPr lang="en-US" altLang="ja-JP" dirty="0"/>
          </a:p>
          <a:p>
            <a:pPr marL="0" indent="0" algn="r">
              <a:buNone/>
            </a:pPr>
            <a:r>
              <a:rPr lang="en-US" altLang="ja-JP" dirty="0"/>
              <a:t>(</a:t>
            </a:r>
            <a:r>
              <a:rPr lang="ja-JP" altLang="en-US" dirty="0"/>
              <a:t>グラフはそれぞれの</a:t>
            </a:r>
            <a:r>
              <a:rPr lang="ja-JP" altLang="en-US" dirty="0">
                <a:solidFill>
                  <a:srgbClr val="FF0000"/>
                </a:solidFill>
              </a:rPr>
              <a:t>儲けの平均</a:t>
            </a:r>
            <a:endParaRPr lang="en-US" altLang="ja-JP" dirty="0">
              <a:solidFill>
                <a:srgbClr val="FF0000"/>
              </a:solidFill>
            </a:endParaRPr>
          </a:p>
          <a:p>
            <a:pPr marL="0" indent="0" algn="r">
              <a:buNone/>
            </a:pPr>
            <a:r>
              <a:rPr lang="en-US" altLang="ja-JP" dirty="0">
                <a:solidFill>
                  <a:srgbClr val="FF0000"/>
                </a:solidFill>
              </a:rPr>
              <a:t>=</a:t>
            </a:r>
            <a:r>
              <a:rPr lang="ja-JP" altLang="en-US" dirty="0">
                <a:solidFill>
                  <a:srgbClr val="FF0000"/>
                </a:solidFill>
              </a:rPr>
              <a:t>儲けを賭けの回数で割ったもの</a:t>
            </a:r>
            <a:r>
              <a:rPr lang="en-US" altLang="ja-JP" dirty="0"/>
              <a:t>)</a:t>
            </a:r>
          </a:p>
          <a:p>
            <a:pPr marL="0" indent="0" algn="r">
              <a:buNone/>
            </a:pPr>
            <a:endParaRPr kumimoji="1" lang="en-US" altLang="ja-JP" dirty="0"/>
          </a:p>
          <a:p>
            <a:pPr marL="0" indent="0" algn="r">
              <a:buNone/>
            </a:pPr>
            <a:r>
              <a:rPr kumimoji="1" lang="en-US" altLang="ja-JP" sz="5400" dirty="0"/>
              <a:t>…</a:t>
            </a:r>
            <a:r>
              <a:rPr kumimoji="1" lang="ja-JP" altLang="en-US" sz="5400" u="sng" dirty="0">
                <a:solidFill>
                  <a:srgbClr val="FF0000"/>
                </a:solidFill>
              </a:rPr>
              <a:t>賭け</a:t>
            </a:r>
            <a:r>
              <a:rPr kumimoji="1" lang="en-US" altLang="ja-JP" sz="5400" u="sng" dirty="0">
                <a:solidFill>
                  <a:srgbClr val="FF0000"/>
                </a:solidFill>
              </a:rPr>
              <a:t>A</a:t>
            </a:r>
            <a:r>
              <a:rPr kumimoji="1" lang="ja-JP" altLang="en-US" sz="5400" u="sng" dirty="0"/>
              <a:t>は平均で</a:t>
            </a:r>
            <a:endParaRPr kumimoji="1" lang="en-US" altLang="ja-JP" sz="5400" u="sng" dirty="0"/>
          </a:p>
          <a:p>
            <a:pPr marL="0" indent="0" algn="r">
              <a:buNone/>
            </a:pPr>
            <a:r>
              <a:rPr kumimoji="1" lang="ja-JP" altLang="en-US" sz="2400" u="sng" dirty="0" smtClean="0">
                <a:solidFill>
                  <a:srgbClr val="FF0000"/>
                </a:solidFill>
              </a:rPr>
              <a:t>およそ</a:t>
            </a:r>
            <a:r>
              <a:rPr kumimoji="1" lang="ja-JP" altLang="en-US" sz="5400" u="sng" dirty="0" smtClean="0">
                <a:solidFill>
                  <a:srgbClr val="FF0000"/>
                </a:solidFill>
              </a:rPr>
              <a:t>５０円</a:t>
            </a:r>
            <a:r>
              <a:rPr kumimoji="1" lang="ja-JP" altLang="en-US" sz="5400" u="sng" dirty="0"/>
              <a:t>儲かる</a:t>
            </a:r>
            <a:r>
              <a:rPr kumimoji="1" lang="ja-JP" altLang="en-US" sz="5400" dirty="0"/>
              <a:t>！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51" y="2483154"/>
            <a:ext cx="5528948" cy="4146712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3095603" y="2483154"/>
            <a:ext cx="3000397" cy="9659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6000" dirty="0">
                <a:solidFill>
                  <a:srgbClr val="FF0000"/>
                </a:solidFill>
              </a:rPr>
              <a:t>賭け</a:t>
            </a:r>
            <a:r>
              <a:rPr kumimoji="1" lang="en-US" altLang="ja-JP" sz="6000" dirty="0">
                <a:solidFill>
                  <a:srgbClr val="FF0000"/>
                </a:solidFill>
              </a:rPr>
              <a:t>A</a:t>
            </a:r>
            <a:endParaRPr kumimoji="1" lang="ja-JP" altLang="en-US" sz="6000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096000" y="6277390"/>
            <a:ext cx="1223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実験回数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39556" y="2281632"/>
            <a:ext cx="1880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儲けの平均（円）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366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期待値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3/14)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9304"/>
          </a:xfrm>
        </p:spPr>
        <p:txBody>
          <a:bodyPr/>
          <a:lstStyle/>
          <a:p>
            <a:r>
              <a:rPr lang="ja-JP" altLang="en-US" dirty="0"/>
              <a:t>では、実際に賭けを行ってみると・・・</a:t>
            </a:r>
            <a:endParaRPr lang="en-US" altLang="ja-JP" dirty="0"/>
          </a:p>
          <a:p>
            <a:pPr marL="0" indent="0" algn="r">
              <a:buNone/>
            </a:pPr>
            <a:r>
              <a:rPr lang="en-US" altLang="ja-JP" dirty="0"/>
              <a:t>(</a:t>
            </a:r>
            <a:r>
              <a:rPr lang="ja-JP" altLang="en-US" dirty="0"/>
              <a:t>グラフはそれぞれの</a:t>
            </a:r>
            <a:r>
              <a:rPr lang="ja-JP" altLang="en-US" dirty="0">
                <a:solidFill>
                  <a:srgbClr val="FF0000"/>
                </a:solidFill>
              </a:rPr>
              <a:t>儲けの平均</a:t>
            </a:r>
            <a:endParaRPr lang="en-US" altLang="ja-JP" dirty="0">
              <a:solidFill>
                <a:srgbClr val="FF0000"/>
              </a:solidFill>
            </a:endParaRPr>
          </a:p>
          <a:p>
            <a:pPr marL="0" indent="0" algn="r">
              <a:buNone/>
            </a:pPr>
            <a:r>
              <a:rPr lang="en-US" altLang="ja-JP" dirty="0">
                <a:solidFill>
                  <a:srgbClr val="FF0000"/>
                </a:solidFill>
              </a:rPr>
              <a:t>=</a:t>
            </a:r>
            <a:r>
              <a:rPr lang="ja-JP" altLang="en-US" dirty="0">
                <a:solidFill>
                  <a:srgbClr val="FF0000"/>
                </a:solidFill>
              </a:rPr>
              <a:t>儲けを賭けの回数で割ったもの</a:t>
            </a:r>
            <a:r>
              <a:rPr lang="en-US" altLang="ja-JP" dirty="0"/>
              <a:t>)</a:t>
            </a:r>
          </a:p>
          <a:p>
            <a:pPr marL="0" indent="0" algn="r">
              <a:buNone/>
            </a:pPr>
            <a:endParaRPr kumimoji="1" lang="en-US" altLang="ja-JP" dirty="0"/>
          </a:p>
          <a:p>
            <a:pPr marL="0" indent="0" algn="r">
              <a:buNone/>
            </a:pPr>
            <a:r>
              <a:rPr kumimoji="1" lang="en-US" altLang="ja-JP" sz="5400" dirty="0"/>
              <a:t>…</a:t>
            </a:r>
            <a:r>
              <a:rPr kumimoji="1" lang="ja-JP" altLang="en-US" sz="5400" u="sng" dirty="0" smtClean="0">
                <a:solidFill>
                  <a:schemeClr val="accent5"/>
                </a:solidFill>
              </a:rPr>
              <a:t>賭け</a:t>
            </a:r>
            <a:r>
              <a:rPr lang="en-US" altLang="ja-JP" sz="5400" u="sng" dirty="0">
                <a:solidFill>
                  <a:schemeClr val="accent5"/>
                </a:solidFill>
              </a:rPr>
              <a:t>B</a:t>
            </a:r>
            <a:r>
              <a:rPr kumimoji="1" lang="ja-JP" altLang="en-US" sz="5400" u="sng" dirty="0" smtClean="0"/>
              <a:t>は</a:t>
            </a:r>
            <a:r>
              <a:rPr kumimoji="1" lang="ja-JP" altLang="en-US" sz="5400" u="sng" dirty="0"/>
              <a:t>平均で</a:t>
            </a:r>
            <a:endParaRPr kumimoji="1" lang="en-US" altLang="ja-JP" sz="5400" u="sng" dirty="0"/>
          </a:p>
          <a:p>
            <a:pPr marL="0" indent="0" algn="r">
              <a:buNone/>
            </a:pPr>
            <a:r>
              <a:rPr lang="ja-JP" altLang="en-US" sz="2400" u="sng" dirty="0" smtClean="0">
                <a:solidFill>
                  <a:schemeClr val="accent5"/>
                </a:solidFill>
              </a:rPr>
              <a:t>およそ</a:t>
            </a:r>
            <a:r>
              <a:rPr lang="en-US" altLang="ja-JP" sz="5400" u="sng" dirty="0" smtClean="0">
                <a:solidFill>
                  <a:schemeClr val="accent5"/>
                </a:solidFill>
              </a:rPr>
              <a:t>-</a:t>
            </a:r>
            <a:r>
              <a:rPr lang="ja-JP" altLang="en-US" sz="5400" u="sng" dirty="0">
                <a:solidFill>
                  <a:schemeClr val="accent5"/>
                </a:solidFill>
              </a:rPr>
              <a:t>１００</a:t>
            </a:r>
            <a:r>
              <a:rPr kumimoji="1" lang="ja-JP" altLang="en-US" sz="5400" u="sng" dirty="0">
                <a:solidFill>
                  <a:schemeClr val="accent5"/>
                </a:solidFill>
              </a:rPr>
              <a:t>円</a:t>
            </a:r>
            <a:r>
              <a:rPr kumimoji="1" lang="ja-JP" altLang="en-US" sz="5400" u="sng" dirty="0"/>
              <a:t>儲かる</a:t>
            </a:r>
            <a:endParaRPr lang="en-US" altLang="ja-JP" sz="5400" dirty="0"/>
          </a:p>
          <a:p>
            <a:pPr marL="0" indent="0" algn="r">
              <a:buNone/>
            </a:pPr>
            <a:r>
              <a:rPr kumimoji="1" lang="ja-JP" altLang="en-US" sz="5400" dirty="0"/>
              <a:t>＝</a:t>
            </a:r>
            <a:r>
              <a:rPr kumimoji="1" lang="ja-JP" altLang="en-US" sz="5400" u="sng" dirty="0">
                <a:solidFill>
                  <a:schemeClr val="accent5"/>
                </a:solidFill>
              </a:rPr>
              <a:t>１００円</a:t>
            </a:r>
            <a:r>
              <a:rPr kumimoji="1" lang="ja-JP" altLang="en-US" sz="5400" u="sng" dirty="0"/>
              <a:t>損する</a:t>
            </a:r>
            <a:r>
              <a:rPr kumimoji="1" lang="ja-JP" altLang="en-US" sz="5400" dirty="0"/>
              <a:t>！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51" y="2483154"/>
            <a:ext cx="5528948" cy="4146711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3095603" y="2483154"/>
            <a:ext cx="3000397" cy="9659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6000" dirty="0">
                <a:solidFill>
                  <a:schemeClr val="accent5"/>
                </a:solidFill>
              </a:rPr>
              <a:t>賭け</a:t>
            </a:r>
            <a:r>
              <a:rPr lang="en-US" altLang="ja-JP" sz="6000" dirty="0">
                <a:solidFill>
                  <a:schemeClr val="accent5"/>
                </a:solidFill>
              </a:rPr>
              <a:t>B</a:t>
            </a:r>
            <a:endParaRPr lang="ja-JP" altLang="en-US" sz="6000" dirty="0">
              <a:solidFill>
                <a:schemeClr val="accent5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9556" y="2281632"/>
            <a:ext cx="1880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儲けの平均（円）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096000" y="6277390"/>
            <a:ext cx="1223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実験回数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061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838200" y="3895568"/>
            <a:ext cx="5736771" cy="1416676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838201" y="2343955"/>
            <a:ext cx="5736770" cy="141667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58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dirty="0"/>
              <a:t>では、この</a:t>
            </a:r>
            <a:r>
              <a:rPr lang="ja-JP" altLang="en-US" dirty="0"/>
              <a:t>コインの実験結果</a:t>
            </a:r>
            <a:r>
              <a:rPr kumimoji="1" lang="ja-JP" altLang="en-US" dirty="0"/>
              <a:t>を使って賭けをしてみる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賭け</a:t>
            </a:r>
            <a:r>
              <a:rPr kumimoji="1" lang="en-US" altLang="ja-JP" dirty="0"/>
              <a:t>A</a:t>
            </a:r>
            <a:r>
              <a:rPr kumimoji="1" lang="ja-JP" altLang="en-US" dirty="0"/>
              <a:t>：</a:t>
            </a:r>
            <a:endParaRPr kumimoji="1" lang="en-US" altLang="ja-JP" dirty="0"/>
          </a:p>
          <a:p>
            <a:r>
              <a:rPr lang="ja-JP" altLang="en-US" dirty="0"/>
              <a:t>結果が０か１なら</a:t>
            </a:r>
            <a:r>
              <a:rPr kumimoji="1" lang="ja-JP" altLang="en-US" dirty="0"/>
              <a:t>６００円を受け取る</a:t>
            </a:r>
            <a:endParaRPr kumimoji="1" lang="en-US" altLang="ja-JP" dirty="0"/>
          </a:p>
          <a:p>
            <a:r>
              <a:rPr lang="ja-JP" altLang="en-US" dirty="0"/>
              <a:t>結果が２</a:t>
            </a:r>
            <a:r>
              <a:rPr kumimoji="1" lang="ja-JP" altLang="en-US" dirty="0"/>
              <a:t>か３なら５００円支払う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賭け</a:t>
            </a:r>
            <a:r>
              <a:rPr lang="en-US" altLang="ja-JP" dirty="0"/>
              <a:t>B</a:t>
            </a:r>
            <a:r>
              <a:rPr lang="ja-JP" altLang="en-US" dirty="0"/>
              <a:t>：</a:t>
            </a:r>
            <a:endParaRPr lang="en-US" altLang="ja-JP" dirty="0"/>
          </a:p>
          <a:p>
            <a:r>
              <a:rPr lang="ja-JP" altLang="en-US" dirty="0"/>
              <a:t>結果が０か３なら８００円受け取る</a:t>
            </a:r>
            <a:endParaRPr lang="en-US" altLang="ja-JP" dirty="0"/>
          </a:p>
          <a:p>
            <a:r>
              <a:rPr kumimoji="1" lang="ja-JP" altLang="en-US" dirty="0"/>
              <a:t>結果が１か２なら</a:t>
            </a:r>
            <a:r>
              <a:rPr lang="ja-JP" altLang="en-US" dirty="0"/>
              <a:t>４</a:t>
            </a:r>
            <a:r>
              <a:rPr kumimoji="1" lang="ja-JP" altLang="en-US" dirty="0"/>
              <a:t>００円支払う</a:t>
            </a:r>
            <a:endParaRPr lang="en-US" altLang="ja-JP" dirty="0"/>
          </a:p>
          <a:p>
            <a:pPr marL="0" indent="0" algn="r">
              <a:buNone/>
            </a:pPr>
            <a:endParaRPr kumimoji="1" lang="en-US" altLang="ja-JP" u="sng" dirty="0"/>
          </a:p>
          <a:p>
            <a:endParaRPr lang="en-US" altLang="ja-JP" dirty="0"/>
          </a:p>
          <a:p>
            <a:endParaRPr kumimoji="1"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/>
              <a:t>『</a:t>
            </a:r>
            <a:r>
              <a:rPr kumimoji="1" lang="ja-JP" altLang="en-US" u="sng" dirty="0"/>
              <a:t>期待値</a:t>
            </a:r>
            <a:r>
              <a:rPr kumimoji="1" lang="en-US" altLang="ja-JP" u="sng" dirty="0"/>
              <a:t>』</a:t>
            </a:r>
            <a:r>
              <a:rPr kumimoji="1" lang="ja-JP" altLang="en-US" u="sng" dirty="0"/>
              <a:t>とは？</a:t>
            </a:r>
            <a:r>
              <a:rPr kumimoji="1" lang="en-US" altLang="ja-JP" dirty="0"/>
              <a:t>(</a:t>
            </a:r>
            <a:r>
              <a:rPr kumimoji="1" lang="en-US" altLang="ja-JP" dirty="0" smtClean="0"/>
              <a:t>4/14)</a:t>
            </a:r>
            <a:endParaRPr kumimoji="1" lang="ja-JP" altLang="en-US" dirty="0"/>
          </a:p>
        </p:txBody>
      </p:sp>
      <p:sp>
        <p:nvSpPr>
          <p:cNvPr id="6" name="左矢印 5"/>
          <p:cNvSpPr/>
          <p:nvPr/>
        </p:nvSpPr>
        <p:spPr>
          <a:xfrm>
            <a:off x="6574972" y="2243551"/>
            <a:ext cx="3708716" cy="1811614"/>
          </a:xfrm>
          <a:prstGeom prst="leftArrow">
            <a:avLst>
              <a:gd name="adj1" fmla="val 50000"/>
              <a:gd name="adj2" fmla="val 104286"/>
            </a:avLst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/>
              <a:t>コッチの方が</a:t>
            </a:r>
            <a:endParaRPr kumimoji="1" lang="en-US" altLang="ja-JP" sz="3200" dirty="0"/>
          </a:p>
          <a:p>
            <a:pPr algn="ctr"/>
            <a:r>
              <a:rPr kumimoji="1" lang="ja-JP" altLang="en-US" sz="3200" dirty="0"/>
              <a:t>儲けやすい！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6761408" y="4561071"/>
            <a:ext cx="5215944" cy="18526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dirty="0"/>
              <a:t>…</a:t>
            </a:r>
            <a:r>
              <a:rPr lang="ja-JP" altLang="en-US" sz="3200" dirty="0" smtClean="0"/>
              <a:t>でも、毎回さっきのように実際に試せるわけじゃない</a:t>
            </a:r>
            <a:endParaRPr lang="en-US" altLang="ja-JP" sz="3200" dirty="0" smtClean="0"/>
          </a:p>
          <a:p>
            <a:pPr algn="ctr"/>
            <a:r>
              <a:rPr lang="ja-JP" altLang="en-US" sz="3200" dirty="0" smtClean="0"/>
              <a:t>どうやって求めれば</a:t>
            </a:r>
            <a:r>
              <a:rPr lang="ja-JP" altLang="en-US" sz="3200" dirty="0"/>
              <a:t>？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406016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/>
        </p:nvSpPr>
        <p:spPr>
          <a:xfrm>
            <a:off x="838200" y="3034360"/>
            <a:ext cx="7417158" cy="1149395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838200" y="1825625"/>
            <a:ext cx="7417158" cy="1149395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/>
              <a:t>『</a:t>
            </a:r>
            <a:r>
              <a:rPr kumimoji="1" lang="ja-JP" altLang="en-US" u="sng" dirty="0"/>
              <a:t>期待値</a:t>
            </a:r>
            <a:r>
              <a:rPr kumimoji="1" lang="en-US" altLang="ja-JP" u="sng" dirty="0"/>
              <a:t>』</a:t>
            </a:r>
            <a:r>
              <a:rPr kumimoji="1" lang="ja-JP" altLang="en-US" u="sng" dirty="0"/>
              <a:t>とは？</a:t>
            </a:r>
            <a:r>
              <a:rPr kumimoji="1" lang="en-US" altLang="ja-JP" dirty="0"/>
              <a:t>(</a:t>
            </a:r>
            <a:r>
              <a:rPr kumimoji="1" lang="en-US" altLang="ja-JP" dirty="0" smtClean="0"/>
              <a:t>5/14)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3275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dirty="0"/>
                  <a:t>賭け</a:t>
                </a:r>
                <a:r>
                  <a:rPr kumimoji="1" lang="en-US" altLang="ja-JP" dirty="0"/>
                  <a:t>A</a:t>
                </a:r>
                <a:r>
                  <a:rPr kumimoji="1" lang="ja-JP" altLang="en-US" dirty="0"/>
                  <a:t>：</a:t>
                </a:r>
                <a:endParaRPr kumimoji="1"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　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ja-JP" altLang="en-US" dirty="0"/>
                  <a:t>の確率で</a:t>
                </a:r>
                <a:r>
                  <a:rPr lang="en-US" altLang="ja-JP" dirty="0"/>
                  <a:t>600</a:t>
                </a:r>
                <a:r>
                  <a:rPr lang="ja-JP" altLang="en-US" dirty="0"/>
                  <a:t>円儲けられ、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ja-JP" altLang="en-US" dirty="0"/>
                  <a:t>の確率で</a:t>
                </a:r>
                <a:r>
                  <a:rPr lang="en-US" altLang="ja-JP" dirty="0"/>
                  <a:t>500</a:t>
                </a:r>
                <a:r>
                  <a:rPr lang="ja-JP" altLang="en-US" dirty="0"/>
                  <a:t>円失う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kumimoji="1" lang="ja-JP" altLang="en-US" dirty="0"/>
                  <a:t>賭け</a:t>
                </a:r>
                <a:r>
                  <a:rPr kumimoji="1" lang="en-US" altLang="ja-JP" dirty="0"/>
                  <a:t>B</a:t>
                </a:r>
                <a:r>
                  <a:rPr kumimoji="1" lang="ja-JP" altLang="en-US" dirty="0"/>
                  <a:t>：</a:t>
                </a:r>
                <a:endParaRPr kumimoji="1" lang="en-US" altLang="ja-JP" dirty="0"/>
              </a:p>
              <a:p>
                <a:pPr marL="0" indent="0">
                  <a:buNone/>
                </a:pPr>
                <a:r>
                  <a:rPr kumimoji="1" lang="ja-JP" altLang="en-US" dirty="0"/>
                  <a:t>　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kumimoji="1" lang="ja-JP" altLang="en-US" dirty="0"/>
                  <a:t>の確率で</a:t>
                </a:r>
                <a:r>
                  <a:rPr lang="en-US" altLang="ja-JP" dirty="0"/>
                  <a:t>8</a:t>
                </a:r>
                <a:r>
                  <a:rPr kumimoji="1" lang="en-US" altLang="ja-JP" dirty="0"/>
                  <a:t>00</a:t>
                </a:r>
                <a:r>
                  <a:rPr kumimoji="1" lang="ja-JP" altLang="en-US" dirty="0"/>
                  <a:t>円儲けられ、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kumimoji="1" lang="ja-JP" altLang="en-US" dirty="0"/>
                  <a:t>の確率で</a:t>
                </a:r>
                <a:r>
                  <a:rPr lang="en-US" altLang="ja-JP" dirty="0"/>
                  <a:t>4</a:t>
                </a:r>
                <a:r>
                  <a:rPr kumimoji="1" lang="en-US" altLang="ja-JP" dirty="0"/>
                  <a:t>00</a:t>
                </a:r>
                <a:r>
                  <a:rPr kumimoji="1" lang="ja-JP" altLang="en-US" dirty="0"/>
                  <a:t>円失う</a:t>
                </a:r>
                <a:endParaRPr kumimoji="1" lang="en-US" altLang="ja-JP" dirty="0"/>
              </a:p>
              <a:p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32752"/>
              </a:xfrm>
              <a:blipFill rotWithShape="0">
                <a:blip r:embed="rId2"/>
                <a:stretch>
                  <a:fillRect l="-1217" t="-26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円/楕円 3"/>
              <p:cNvSpPr/>
              <p:nvPr/>
            </p:nvSpPr>
            <p:spPr>
              <a:xfrm>
                <a:off x="48986" y="4564317"/>
                <a:ext cx="12094028" cy="21534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800" dirty="0">
                    <a:solidFill>
                      <a:prstClr val="black"/>
                    </a:solidFill>
                  </a:rPr>
                  <a:t>ここで損失をマイナスの値として、</a:t>
                </a:r>
                <a:endParaRPr lang="en-US" altLang="ja-JP" sz="2800" dirty="0">
                  <a:solidFill>
                    <a:prstClr val="black"/>
                  </a:solidFill>
                </a:endParaRPr>
              </a:p>
              <a:p>
                <a:pPr lvl="0" algn="ctr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ja-JP" sz="3200" u="sng" dirty="0">
                    <a:solidFill>
                      <a:prstClr val="black"/>
                    </a:solidFill>
                  </a:rPr>
                  <a:t>『</a:t>
                </a:r>
                <a:r>
                  <a:rPr lang="ja-JP" altLang="en-US" sz="3200" u="sng" dirty="0">
                    <a:solidFill>
                      <a:prstClr val="black"/>
                    </a:solidFill>
                  </a:rPr>
                  <a:t>儲け</a:t>
                </a:r>
                <a:r>
                  <a:rPr lang="en-US" altLang="ja-JP" sz="3200" u="sng" dirty="0">
                    <a:solidFill>
                      <a:prstClr val="black"/>
                    </a:solidFill>
                  </a:rPr>
                  <a:t>』</a:t>
                </a:r>
                <a14:m>
                  <m:oMath xmlns:m="http://schemas.openxmlformats.org/officeDocument/2006/math">
                    <m:r>
                      <a:rPr lang="en-US" altLang="ja-JP" sz="3200" i="1" u="sng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ja-JP" sz="3200" u="sng" dirty="0">
                    <a:solidFill>
                      <a:prstClr val="black"/>
                    </a:solidFill>
                  </a:rPr>
                  <a:t>『</a:t>
                </a:r>
                <a:r>
                  <a:rPr lang="ja-JP" altLang="en-US" sz="3200" u="sng" dirty="0">
                    <a:solidFill>
                      <a:prstClr val="black"/>
                    </a:solidFill>
                  </a:rPr>
                  <a:t>儲けられる確率</a:t>
                </a:r>
                <a:r>
                  <a:rPr lang="en-US" altLang="ja-JP" sz="3200" u="sng" dirty="0">
                    <a:solidFill>
                      <a:prstClr val="black"/>
                    </a:solidFill>
                  </a:rPr>
                  <a:t>』</a:t>
                </a:r>
                <a14:m>
                  <m:oMath xmlns:m="http://schemas.openxmlformats.org/officeDocument/2006/math">
                    <m:r>
                      <a:rPr lang="en-US" altLang="ja-JP" sz="3200" i="1" u="sng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ja-JP" sz="3200" u="sng" dirty="0">
                    <a:solidFill>
                      <a:prstClr val="black"/>
                    </a:solidFill>
                  </a:rPr>
                  <a:t>『</a:t>
                </a:r>
                <a:r>
                  <a:rPr lang="ja-JP" altLang="en-US" sz="3200" u="sng" dirty="0">
                    <a:solidFill>
                      <a:prstClr val="black"/>
                    </a:solidFill>
                  </a:rPr>
                  <a:t>損失</a:t>
                </a:r>
                <a:r>
                  <a:rPr lang="en-US" altLang="ja-JP" sz="3200" u="sng" dirty="0">
                    <a:solidFill>
                      <a:prstClr val="black"/>
                    </a:solidFill>
                  </a:rPr>
                  <a:t>』</a:t>
                </a:r>
                <a14:m>
                  <m:oMath xmlns:m="http://schemas.openxmlformats.org/officeDocument/2006/math">
                    <m:r>
                      <a:rPr lang="en-US" altLang="ja-JP" sz="3200" i="1" u="sng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ja-JP" sz="3200" u="sng" dirty="0">
                    <a:solidFill>
                      <a:prstClr val="black"/>
                    </a:solidFill>
                  </a:rPr>
                  <a:t>『</a:t>
                </a:r>
                <a:r>
                  <a:rPr lang="ja-JP" altLang="en-US" sz="3200" u="sng" dirty="0">
                    <a:solidFill>
                      <a:prstClr val="black"/>
                    </a:solidFill>
                  </a:rPr>
                  <a:t>失う確率</a:t>
                </a:r>
                <a:r>
                  <a:rPr lang="en-US" altLang="ja-JP" sz="3200" u="sng" dirty="0">
                    <a:solidFill>
                      <a:prstClr val="black"/>
                    </a:solidFill>
                  </a:rPr>
                  <a:t>』</a:t>
                </a:r>
              </a:p>
              <a:p>
                <a:pPr lvl="0" algn="ctr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800" dirty="0">
                    <a:solidFill>
                      <a:prstClr val="black"/>
                    </a:solidFill>
                  </a:rPr>
                  <a:t>を考えてみる</a:t>
                </a:r>
                <a:endParaRPr lang="en-US" altLang="ja-JP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" name="円/楕円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6" y="4564317"/>
                <a:ext cx="12094028" cy="21534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134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/>
              <a:t>『</a:t>
            </a:r>
            <a:r>
              <a:rPr kumimoji="1" lang="ja-JP" altLang="en-US" u="sng" dirty="0"/>
              <a:t>期待値</a:t>
            </a:r>
            <a:r>
              <a:rPr kumimoji="1" lang="en-US" altLang="ja-JP" u="sng" dirty="0"/>
              <a:t>』</a:t>
            </a:r>
            <a:r>
              <a:rPr kumimoji="1" lang="ja-JP" altLang="en-US" u="sng" dirty="0"/>
              <a:t>とは？</a:t>
            </a:r>
            <a:r>
              <a:rPr kumimoji="1" lang="en-US" altLang="ja-JP" dirty="0"/>
              <a:t>(</a:t>
            </a:r>
            <a:r>
              <a:rPr kumimoji="1" lang="en-US" altLang="ja-JP" dirty="0" smtClean="0"/>
              <a:t>6/14)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838200" y="1825625"/>
            <a:ext cx="10515600" cy="1313645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838200" y="3189600"/>
            <a:ext cx="10515600" cy="1303941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96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dirty="0"/>
                  <a:t>賭け</a:t>
                </a:r>
                <a:r>
                  <a:rPr kumimoji="1" lang="en-US" altLang="ja-JP" dirty="0"/>
                  <a:t>A</a:t>
                </a:r>
                <a:r>
                  <a:rPr kumimoji="1" lang="ja-JP" altLang="en-US" dirty="0"/>
                  <a:t>：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600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−500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kumimoji="1" lang="en-US" altLang="ja-JP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kumimoji="1" lang="ja-JP" altLang="en-US" dirty="0"/>
                  <a:t>賭け</a:t>
                </a:r>
                <a:r>
                  <a:rPr kumimoji="1" lang="en-US" altLang="ja-JP" dirty="0"/>
                  <a:t>B</a:t>
                </a:r>
                <a:r>
                  <a:rPr kumimoji="1" lang="ja-JP" altLang="en-US" dirty="0"/>
                  <a:t>：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00</m:t>
                      </m:r>
                      <m:r>
                        <a:rPr kumimoji="1" lang="en-US" altLang="ja-JP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−400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−100</m:t>
                      </m:r>
                    </m:oMath>
                  </m:oMathPara>
                </a14:m>
                <a:endParaRPr kumimoji="1" lang="en-US" altLang="ja-JP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9640"/>
              </a:xfrm>
              <a:blipFill rotWithShape="0">
                <a:blip r:embed="rId2"/>
                <a:stretch>
                  <a:fillRect l="-1217" t="-26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 rot="5400000">
                <a:off x="8023121" y="2981818"/>
                <a:ext cx="575187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ja-JP" altLang="en-US" sz="3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023121" y="2981818"/>
                <a:ext cx="575187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円/楕円 8"/>
          <p:cNvSpPr/>
          <p:nvPr/>
        </p:nvSpPr>
        <p:spPr>
          <a:xfrm>
            <a:off x="8004715" y="2968206"/>
            <a:ext cx="612000" cy="6120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7968715" y="2932206"/>
            <a:ext cx="684000" cy="6840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47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/>
              <a:t>『</a:t>
            </a:r>
            <a:r>
              <a:rPr kumimoji="1" lang="ja-JP" altLang="en-US" u="sng" dirty="0"/>
              <a:t>期待値</a:t>
            </a:r>
            <a:r>
              <a:rPr kumimoji="1" lang="en-US" altLang="ja-JP" u="sng" dirty="0"/>
              <a:t>』</a:t>
            </a:r>
            <a:r>
              <a:rPr kumimoji="1" lang="ja-JP" altLang="en-US" u="sng" dirty="0"/>
              <a:t>とは？</a:t>
            </a:r>
            <a:r>
              <a:rPr kumimoji="1" lang="en-US" altLang="ja-JP" dirty="0"/>
              <a:t>(</a:t>
            </a:r>
            <a:r>
              <a:rPr kumimoji="1" lang="en-US" altLang="ja-JP" dirty="0" smtClean="0"/>
              <a:t>7/14)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838200" y="1825625"/>
            <a:ext cx="10515600" cy="1313645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838200" y="3189600"/>
            <a:ext cx="10515600" cy="1303941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96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dirty="0"/>
                  <a:t>賭け</a:t>
                </a:r>
                <a:r>
                  <a:rPr kumimoji="1" lang="en-US" altLang="ja-JP" dirty="0"/>
                  <a:t>A</a:t>
                </a:r>
                <a:r>
                  <a:rPr kumimoji="1" lang="ja-JP" altLang="en-US" dirty="0"/>
                  <a:t>：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600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−500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kumimoji="1" lang="en-US" altLang="ja-JP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kumimoji="1" lang="ja-JP" altLang="en-US" dirty="0"/>
                  <a:t>賭け</a:t>
                </a:r>
                <a:r>
                  <a:rPr kumimoji="1" lang="en-US" altLang="ja-JP" dirty="0"/>
                  <a:t>B</a:t>
                </a:r>
                <a:r>
                  <a:rPr kumimoji="1" lang="ja-JP" altLang="en-US" dirty="0"/>
                  <a:t>：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00</m:t>
                      </m:r>
                      <m:r>
                        <a:rPr kumimoji="1" lang="en-US" altLang="ja-JP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−400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−100</m:t>
                      </m:r>
                    </m:oMath>
                  </m:oMathPara>
                </a14:m>
                <a:endParaRPr kumimoji="1" lang="en-US" altLang="ja-JP" sz="32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 algn="ctr">
                  <a:buNone/>
                </a:pPr>
                <a:r>
                  <a:rPr lang="en-US" altLang="ja-JP" dirty="0"/>
                  <a:t>…</a:t>
                </a:r>
                <a:r>
                  <a:rPr lang="ja-JP" altLang="en-US" dirty="0"/>
                  <a:t>この結果は、賭けを何回も繰り返したときの</a:t>
                </a:r>
                <a:endParaRPr lang="en-US" altLang="ja-JP" dirty="0"/>
              </a:p>
              <a:p>
                <a:pPr marL="0" indent="0" algn="ctr">
                  <a:buNone/>
                </a:pPr>
                <a:r>
                  <a:rPr lang="ja-JP" altLang="en-US" sz="4400" u="sng" dirty="0">
                    <a:solidFill>
                      <a:srgbClr val="FF0000"/>
                    </a:solidFill>
                  </a:rPr>
                  <a:t>賭け１回の儲けの平均</a:t>
                </a:r>
                <a:r>
                  <a:rPr lang="ja-JP" altLang="en-US" dirty="0"/>
                  <a:t>と等しくなる！</a:t>
                </a:r>
                <a:endParaRPr kumimoji="1" lang="en-US" altLang="ja-JP" sz="20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9640"/>
              </a:xfrm>
              <a:blipFill rotWithShape="0">
                <a:blip r:embed="rId2"/>
                <a:stretch>
                  <a:fillRect l="-1217" t="-26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 rot="5400000">
                <a:off x="8023121" y="2981818"/>
                <a:ext cx="575187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023121" y="2981818"/>
                <a:ext cx="575187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円/楕円 8"/>
          <p:cNvSpPr/>
          <p:nvPr/>
        </p:nvSpPr>
        <p:spPr>
          <a:xfrm>
            <a:off x="8004715" y="2968206"/>
            <a:ext cx="612000" cy="6120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7968715" y="2932206"/>
            <a:ext cx="684000" cy="6840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91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/>
              <a:t>はじめに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kumimoji="1" lang="ja-JP" altLang="en-US" sz="3600" dirty="0"/>
              <a:t>この章では、　二つのスライドに分けて</a:t>
            </a:r>
            <a:endParaRPr kumimoji="1" lang="en-US" altLang="ja-JP" sz="3600" dirty="0"/>
          </a:p>
          <a:p>
            <a:pPr marL="0" indent="0" algn="ctr">
              <a:buNone/>
            </a:pPr>
            <a:endParaRPr kumimoji="1" lang="en-US" altLang="ja-JP" sz="3600" dirty="0"/>
          </a:p>
          <a:p>
            <a:pPr algn="ctr"/>
            <a:r>
              <a:rPr lang="ja-JP" altLang="en-US" sz="3600" dirty="0"/>
              <a:t>実際に確率を使ってどのように予想を立てるか</a:t>
            </a:r>
            <a:endParaRPr lang="en-US" altLang="ja-JP" sz="3600" dirty="0"/>
          </a:p>
          <a:p>
            <a:pPr algn="ctr"/>
            <a:r>
              <a:rPr kumimoji="1" lang="ja-JP" altLang="en-US" sz="3600" dirty="0"/>
              <a:t>それぞれのイベントが持つ確率的な性質</a:t>
            </a:r>
            <a:endParaRPr lang="en-US" altLang="ja-JP" sz="3600" dirty="0"/>
          </a:p>
          <a:p>
            <a:pPr algn="ctr"/>
            <a:endParaRPr kumimoji="1" lang="en-US" altLang="ja-JP" sz="3600" dirty="0"/>
          </a:p>
          <a:p>
            <a:pPr marL="0" indent="0" algn="ctr">
              <a:buNone/>
            </a:pPr>
            <a:r>
              <a:rPr lang="ja-JP" altLang="en-US" sz="3600" dirty="0"/>
              <a:t>ということなど</a:t>
            </a:r>
            <a:r>
              <a:rPr kumimoji="1" lang="ja-JP" altLang="en-US" sz="3600" dirty="0"/>
              <a:t>について学んでいきます。</a:t>
            </a:r>
            <a:endParaRPr kumimoji="1"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137649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/>
              <a:t>『</a:t>
            </a:r>
            <a:r>
              <a:rPr kumimoji="1" lang="ja-JP" altLang="en-US" u="sng" dirty="0"/>
              <a:t>期待値</a:t>
            </a:r>
            <a:r>
              <a:rPr kumimoji="1" lang="en-US" altLang="ja-JP" u="sng" dirty="0"/>
              <a:t>』</a:t>
            </a:r>
            <a:r>
              <a:rPr kumimoji="1" lang="ja-JP" altLang="en-US" u="sng" dirty="0"/>
              <a:t>とは？</a:t>
            </a:r>
            <a:r>
              <a:rPr kumimoji="1" lang="en-US" altLang="ja-JP" dirty="0"/>
              <a:t>(</a:t>
            </a:r>
            <a:r>
              <a:rPr lang="en-US" altLang="ja-JP" dirty="0" smtClean="0"/>
              <a:t>8/14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5783"/>
          </a:xfrm>
        </p:spPr>
        <p:txBody>
          <a:bodyPr>
            <a:normAutofit/>
          </a:bodyPr>
          <a:lstStyle/>
          <a:p>
            <a:r>
              <a:rPr kumimoji="1" lang="ja-JP" altLang="en-US" sz="4000" dirty="0"/>
              <a:t>賭けでの儲けの</a:t>
            </a:r>
            <a:r>
              <a:rPr kumimoji="1" lang="en-US" altLang="ja-JP" sz="4000" dirty="0"/>
              <a:t>『</a:t>
            </a:r>
            <a:r>
              <a:rPr kumimoji="1" lang="ja-JP" altLang="en-US" sz="4000" dirty="0"/>
              <a:t>期待値</a:t>
            </a:r>
            <a:r>
              <a:rPr kumimoji="1" lang="en-US" altLang="ja-JP" sz="4000" dirty="0"/>
              <a:t>』</a:t>
            </a:r>
          </a:p>
          <a:p>
            <a:pPr marL="0" indent="0" algn="ctr">
              <a:buNone/>
            </a:pPr>
            <a:r>
              <a:rPr lang="ja-JP" altLang="en-US" sz="4000" dirty="0"/>
              <a:t>＝</a:t>
            </a:r>
            <a:r>
              <a:rPr lang="ja-JP" altLang="en-US" sz="7200" dirty="0">
                <a:solidFill>
                  <a:srgbClr val="FF0000"/>
                </a:solidFill>
              </a:rPr>
              <a:t>儲けの“平均”</a:t>
            </a:r>
            <a:endParaRPr lang="en-US" altLang="ja-JP" sz="48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ja-JP" altLang="en-US" sz="3200" dirty="0"/>
              <a:t>→</a:t>
            </a:r>
            <a:r>
              <a:rPr kumimoji="1" lang="ja-JP" altLang="en-US" sz="3200" u="sng" dirty="0"/>
              <a:t>賭けを繰り返していったときに期待される</a:t>
            </a:r>
            <a:endParaRPr kumimoji="1" lang="en-US" altLang="ja-JP" sz="3200" u="sng" dirty="0"/>
          </a:p>
          <a:p>
            <a:pPr marL="0" indent="0" algn="ctr">
              <a:buNone/>
            </a:pPr>
            <a:r>
              <a:rPr kumimoji="1" lang="ja-JP" altLang="en-US" sz="3200" u="sng" dirty="0"/>
              <a:t>賭け１回の儲けの平均</a:t>
            </a:r>
            <a:endParaRPr lang="en-US" altLang="ja-JP" sz="3200" u="sng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3600" b="0" dirty="0">
              <a:ea typeface="Cambria Math" panose="02040503050406030204" pitchFamily="18" charset="0"/>
            </a:endParaRPr>
          </a:p>
          <a:p>
            <a:endParaRPr kumimoji="1" lang="en-US" altLang="ja-JP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38200" y="5118386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/>
              <a:t>※</a:t>
            </a:r>
            <a:r>
              <a:rPr kumimoji="1" lang="ja-JP" altLang="en-US" sz="2800" u="sng" dirty="0"/>
              <a:t>この期待値が大きいほど、賭けを繰り返したとき</a:t>
            </a:r>
            <a:r>
              <a:rPr kumimoji="1" lang="ja-JP" altLang="en-US" sz="2800" u="sng" dirty="0" smtClean="0"/>
              <a:t>の平均的な儲け</a:t>
            </a:r>
            <a:r>
              <a:rPr kumimoji="1" lang="ja-JP" altLang="en-US" sz="2800" u="sng" dirty="0"/>
              <a:t>も大きい！</a:t>
            </a:r>
          </a:p>
        </p:txBody>
      </p:sp>
    </p:spTree>
    <p:extLst>
      <p:ext uri="{BB962C8B-B14F-4D97-AF65-F5344CB8AC3E}">
        <p14:creationId xmlns:p14="http://schemas.microsoft.com/office/powerpoint/2010/main" val="308742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期待値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(9/14)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ここで、それぞれの儲けの平均を改めて確認すると</a:t>
            </a:r>
            <a:r>
              <a:rPr kumimoji="1" lang="en-US" altLang="ja-JP" dirty="0" smtClean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角丸四角形 4"/>
              <p:cNvSpPr/>
              <p:nvPr/>
            </p:nvSpPr>
            <p:spPr>
              <a:xfrm>
                <a:off x="838200" y="2314161"/>
                <a:ext cx="10515600" cy="4395732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400" dirty="0" smtClean="0">
                    <a:solidFill>
                      <a:prstClr val="black"/>
                    </a:solidFill>
                  </a:rPr>
                  <a:t>賭け</a:t>
                </a:r>
                <a:r>
                  <a:rPr lang="en-US" altLang="ja-JP" sz="2400" dirty="0">
                    <a:solidFill>
                      <a:prstClr val="black"/>
                    </a:solidFill>
                  </a:rPr>
                  <a:t>A</a:t>
                </a:r>
                <a:r>
                  <a:rPr lang="ja-JP" altLang="en-US" sz="2400" dirty="0">
                    <a:solidFill>
                      <a:prstClr val="black"/>
                    </a:solidFill>
                  </a:rPr>
                  <a:t>：</a:t>
                </a:r>
                <a:endParaRPr lang="en-US" altLang="ja-JP" sz="2400" dirty="0">
                  <a:solidFill>
                    <a:prstClr val="black"/>
                  </a:solidFill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7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50</m:t>
                      </m:r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=600</m:t>
                      </m:r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−500</m:t>
                          </m:r>
                        </m:e>
                      </m:d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ja-JP" sz="2700" i="1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endParaRPr lang="en-US" altLang="ja-JP" sz="27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が出たときの報酬</m:t>
                          </m:r>
                        </m:e>
                      </m:d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が出る確率</m:t>
                          </m:r>
                        </m:e>
                      </m:d>
                    </m:oMath>
                  </m:oMathPara>
                </a14:m>
                <a:endParaRPr lang="en-US" altLang="ja-JP" sz="27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が出たときの報酬</m:t>
                          </m:r>
                        </m:e>
                      </m:d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が出る確率</m:t>
                          </m:r>
                        </m:e>
                      </m:d>
                    </m:oMath>
                  </m:oMathPara>
                </a14:m>
                <a:endParaRPr lang="en-US" altLang="ja-JP" sz="27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endParaRPr lang="en-US" altLang="ja-JP" sz="27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ja-JP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:賭けの結</m:t>
                          </m:r>
                          <m:r>
                            <a:rPr lang="ja-JP" altLang="en-US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果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ja-JP" altLang="en-US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に対する報酬</m:t>
                              </m:r>
                            </m:e>
                          </m:d>
                          <m:r>
                            <a:rPr lang="en-US" altLang="ja-JP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ja-JP" altLang="en-US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の起きる確率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ja-JP" sz="2400" dirty="0">
                  <a:solidFill>
                    <a:srgbClr val="FF0000"/>
                  </a:solidFill>
                </a:endParaRPr>
              </a:p>
              <a:p>
                <a:pPr algn="ctr"/>
                <a:endParaRPr kumimoji="1" lang="ja-JP" altLang="en-US" dirty="0"/>
              </a:p>
            </p:txBody>
          </p:sp>
        </mc:Choice>
        <mc:Fallback xmlns="">
          <p:sp>
            <p:nvSpPr>
              <p:cNvPr id="5" name="角丸四角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14161"/>
                <a:ext cx="10515600" cy="4395732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2451278" y="6258762"/>
            <a:ext cx="728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ここで、賭けの結果とは</a:t>
            </a:r>
            <a:r>
              <a:rPr kumimoji="1" lang="en-US" altLang="ja-JP" dirty="0" smtClean="0"/>
              <a:t>”0</a:t>
            </a:r>
            <a:r>
              <a:rPr kumimoji="1" lang="ja-JP" altLang="en-US" dirty="0" smtClean="0"/>
              <a:t>か</a:t>
            </a:r>
            <a:r>
              <a:rPr kumimoji="1" lang="en-US" altLang="ja-JP" dirty="0" smtClean="0"/>
              <a:t>1</a:t>
            </a:r>
            <a:r>
              <a:rPr lang="ja-JP" altLang="en-US" dirty="0" smtClean="0"/>
              <a:t>が出る</a:t>
            </a:r>
            <a:r>
              <a:rPr kumimoji="1" lang="en-US" altLang="ja-JP" dirty="0" smtClean="0"/>
              <a:t>”or”2</a:t>
            </a:r>
            <a:r>
              <a:rPr kumimoji="1" lang="ja-JP" altLang="en-US" dirty="0" smtClean="0"/>
              <a:t>か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が出る</a:t>
            </a:r>
            <a:r>
              <a:rPr kumimoji="1" lang="en-US" altLang="ja-JP" dirty="0" smtClean="0"/>
              <a:t>”</a:t>
            </a:r>
            <a:r>
              <a:rPr kumimoji="1" lang="ja-JP" altLang="en-US" dirty="0" smtClean="0"/>
              <a:t>のいずれかのこと</a:t>
            </a:r>
            <a:endParaRPr kumimoji="1" lang="ja-JP" altLang="en-US" dirty="0"/>
          </a:p>
        </p:txBody>
      </p:sp>
      <p:sp>
        <p:nvSpPr>
          <p:cNvPr id="7" name="円形吹き出し 6"/>
          <p:cNvSpPr/>
          <p:nvPr/>
        </p:nvSpPr>
        <p:spPr>
          <a:xfrm>
            <a:off x="965915" y="4662153"/>
            <a:ext cx="1858850" cy="682580"/>
          </a:xfrm>
          <a:prstGeom prst="wedgeEllipseCallout">
            <a:avLst>
              <a:gd name="adj1" fmla="val 25114"/>
              <a:gd name="adj2" fmla="val 7004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書き換え！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362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期待値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(10/14)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ここで、それぞれの儲けの平均を改めて確認すると</a:t>
            </a:r>
            <a:r>
              <a:rPr kumimoji="1" lang="en-US" altLang="ja-JP" dirty="0" smtClean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角丸四角形 4"/>
              <p:cNvSpPr/>
              <p:nvPr/>
            </p:nvSpPr>
            <p:spPr>
              <a:xfrm>
                <a:off x="838200" y="2314161"/>
                <a:ext cx="10515600" cy="4395732"/>
              </a:xfrm>
              <a:prstGeom prst="round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400" dirty="0" smtClean="0">
                    <a:solidFill>
                      <a:prstClr val="black"/>
                    </a:solidFill>
                  </a:rPr>
                  <a:t>賭け</a:t>
                </a:r>
                <a:r>
                  <a:rPr lang="en-US" altLang="ja-JP" sz="2400" dirty="0" smtClean="0">
                    <a:solidFill>
                      <a:prstClr val="black"/>
                    </a:solidFill>
                  </a:rPr>
                  <a:t>B</a:t>
                </a:r>
                <a:r>
                  <a:rPr lang="ja-JP" altLang="en-US" sz="2400" dirty="0" smtClean="0">
                    <a:solidFill>
                      <a:prstClr val="black"/>
                    </a:solidFill>
                  </a:rPr>
                  <a:t>：</a:t>
                </a:r>
                <a:endParaRPr lang="en-US" altLang="ja-JP" sz="2400" dirty="0">
                  <a:solidFill>
                    <a:prstClr val="black"/>
                  </a:solidFill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7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−100</m:t>
                      </m:r>
                      <m:r>
                        <a:rPr lang="en-US" altLang="ja-JP" sz="27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=8</m:t>
                      </m:r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7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7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e>
                      </m:d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7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ja-JP" sz="27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altLang="ja-JP" sz="2700" i="1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endParaRPr lang="en-US" altLang="ja-JP" sz="27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が出たときの報酬</m:t>
                          </m:r>
                        </m:e>
                      </m:d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が出る確率</m:t>
                          </m:r>
                        </m:e>
                      </m:d>
                    </m:oMath>
                  </m:oMathPara>
                </a14:m>
                <a:endParaRPr lang="en-US" altLang="ja-JP" sz="27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が出たときの報酬</m:t>
                          </m:r>
                        </m:e>
                      </m:d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が出る確率</m:t>
                          </m:r>
                        </m:e>
                      </m:d>
                    </m:oMath>
                  </m:oMathPara>
                </a14:m>
                <a:endParaRPr lang="en-US" altLang="ja-JP" sz="27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endParaRPr lang="en-US" altLang="ja-JP" sz="27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27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sz="27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sz="27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:賭けの結</m:t>
                          </m:r>
                          <m:r>
                            <a:rPr lang="ja-JP" altLang="en-US" sz="27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果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7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7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ja-JP" altLang="en-US" sz="27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に対する報酬</m:t>
                              </m:r>
                            </m:e>
                          </m:d>
                          <m:r>
                            <a:rPr lang="en-US" altLang="ja-JP" sz="27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7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7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ja-JP" altLang="en-US" sz="27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の起きる確率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ja-JP" sz="2400" dirty="0">
                  <a:solidFill>
                    <a:srgbClr val="FF0000"/>
                  </a:solidFill>
                </a:endParaRPr>
              </a:p>
              <a:p>
                <a:pPr algn="ctr"/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角丸四角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14161"/>
                <a:ext cx="10515600" cy="4395732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2451278" y="6258762"/>
            <a:ext cx="728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prstClr val="black"/>
                </a:solidFill>
              </a:rPr>
              <a:t>※</a:t>
            </a:r>
            <a:r>
              <a:rPr lang="ja-JP" altLang="en-US" dirty="0" smtClean="0">
                <a:solidFill>
                  <a:prstClr val="black"/>
                </a:solidFill>
              </a:rPr>
              <a:t>ここで、賭けの結果とは</a:t>
            </a:r>
            <a:r>
              <a:rPr lang="en-US" altLang="ja-JP" dirty="0" smtClean="0">
                <a:solidFill>
                  <a:prstClr val="black"/>
                </a:solidFill>
              </a:rPr>
              <a:t>”0</a:t>
            </a:r>
            <a:r>
              <a:rPr lang="ja-JP" altLang="en-US" dirty="0" smtClean="0">
                <a:solidFill>
                  <a:prstClr val="black"/>
                </a:solidFill>
              </a:rPr>
              <a:t>か</a:t>
            </a:r>
            <a:r>
              <a:rPr lang="en-US" altLang="ja-JP" dirty="0">
                <a:solidFill>
                  <a:prstClr val="black"/>
                </a:solidFill>
              </a:rPr>
              <a:t>3</a:t>
            </a:r>
            <a:r>
              <a:rPr lang="ja-JP" altLang="en-US" dirty="0" smtClean="0">
                <a:solidFill>
                  <a:prstClr val="black"/>
                </a:solidFill>
              </a:rPr>
              <a:t>が出る</a:t>
            </a:r>
            <a:r>
              <a:rPr lang="en-US" altLang="ja-JP" dirty="0" smtClean="0">
                <a:solidFill>
                  <a:prstClr val="black"/>
                </a:solidFill>
              </a:rPr>
              <a:t>”or”1</a:t>
            </a:r>
            <a:r>
              <a:rPr lang="ja-JP" altLang="en-US" dirty="0" smtClean="0">
                <a:solidFill>
                  <a:prstClr val="black"/>
                </a:solidFill>
              </a:rPr>
              <a:t>か</a:t>
            </a:r>
            <a:r>
              <a:rPr lang="en-US" altLang="ja-JP" dirty="0">
                <a:solidFill>
                  <a:prstClr val="black"/>
                </a:solidFill>
              </a:rPr>
              <a:t>2</a:t>
            </a:r>
            <a:r>
              <a:rPr lang="ja-JP" altLang="en-US" dirty="0" smtClean="0">
                <a:solidFill>
                  <a:prstClr val="black"/>
                </a:solidFill>
              </a:rPr>
              <a:t>が出る</a:t>
            </a:r>
            <a:r>
              <a:rPr lang="en-US" altLang="ja-JP" dirty="0" smtClean="0">
                <a:solidFill>
                  <a:prstClr val="black"/>
                </a:solidFill>
              </a:rPr>
              <a:t>”</a:t>
            </a:r>
            <a:r>
              <a:rPr lang="ja-JP" altLang="en-US" dirty="0" smtClean="0">
                <a:solidFill>
                  <a:prstClr val="black"/>
                </a:solidFill>
              </a:rPr>
              <a:t>のいずれかのこと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7" name="円形吹き出し 6"/>
          <p:cNvSpPr/>
          <p:nvPr/>
        </p:nvSpPr>
        <p:spPr>
          <a:xfrm>
            <a:off x="965915" y="4662153"/>
            <a:ext cx="1858850" cy="682580"/>
          </a:xfrm>
          <a:prstGeom prst="wedgeEllipseCallout">
            <a:avLst>
              <a:gd name="adj1" fmla="val 25114"/>
              <a:gd name="adj2" fmla="val 7004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prstClr val="black"/>
                </a:solidFill>
              </a:rPr>
              <a:t>書き換え！</a:t>
            </a:r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14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838200" y="3265919"/>
            <a:ext cx="10515600" cy="18469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期待値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(11/14)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ja-JP" altLang="en-US" dirty="0">
                    <a:solidFill>
                      <a:prstClr val="black"/>
                    </a:solidFill>
                  </a:rPr>
                  <a:t>定義：賭けの儲けの期待値</a:t>
                </a:r>
                <a:endParaRPr lang="en-US" altLang="ja-JP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結果</m:t>
                          </m:r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ja-JP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に対する報酬</m:t>
                          </m:r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ja-JP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利益</m:t>
                          </m:r>
                          <m:r>
                            <m:rPr>
                              <m:sty m:val="p"/>
                            </m:rPr>
                            <a:rPr lang="en-US" altLang="ja-JP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or</m:t>
                          </m:r>
                          <m:r>
                            <a:rPr lang="ja-JP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損失</m:t>
                          </m:r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ja-JP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の起きる確率</m:t>
                          </m:r>
                        </m:e>
                      </m:d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結果</m:t>
                          </m:r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ja-JP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に対する報酬</m:t>
                          </m:r>
                        </m:e>
                      </m:d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ja-JP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の起きる確率</m:t>
                          </m:r>
                        </m:e>
                      </m:d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altLang="ja-JP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endParaRPr lang="en-US" altLang="ja-JP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ja-JP" alt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ja-JP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m:rPr>
                              <m:brk m:alnAt="7"/>
                            </m:rPr>
                            <a:rPr lang="ja-JP" alt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賭</m:t>
                          </m:r>
                          <m:r>
                            <a:rPr lang="ja-JP" alt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けの結果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ja-JP" alt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に対する報酬</m:t>
                              </m:r>
                            </m:e>
                          </m:d>
                          <m:r>
                            <a:rPr lang="en-US" altLang="ja-JP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×[</m:t>
                          </m:r>
                          <m:r>
                            <a:rPr lang="en-US" altLang="ja-JP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ja-JP" alt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の起きる確率</m:t>
                          </m:r>
                          <m:r>
                            <a:rPr lang="en-US" altLang="ja-JP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altLang="ja-JP" sz="3600" dirty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/>
          <p:cNvSpPr txBox="1"/>
          <p:nvPr/>
        </p:nvSpPr>
        <p:spPr>
          <a:xfrm>
            <a:off x="838200" y="5383327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>
                <a:solidFill>
                  <a:prstClr val="black"/>
                </a:solidFill>
              </a:rPr>
              <a:t>※</a:t>
            </a:r>
            <a:r>
              <a:rPr lang="ja-JP" altLang="en-US" sz="2800" u="sng" dirty="0">
                <a:solidFill>
                  <a:prstClr val="black"/>
                </a:solidFill>
              </a:rPr>
              <a:t>この期待値が大きいほど、賭けを繰り返したときの儲けも大きい！</a:t>
            </a:r>
          </a:p>
        </p:txBody>
      </p:sp>
    </p:spTree>
    <p:extLst>
      <p:ext uri="{BB962C8B-B14F-4D97-AF65-F5344CB8AC3E}">
        <p14:creationId xmlns:p14="http://schemas.microsoft.com/office/powerpoint/2010/main" val="410046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/>
        </p:nvSpPr>
        <p:spPr>
          <a:xfrm>
            <a:off x="486228" y="3875314"/>
            <a:ext cx="11219543" cy="210457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810307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儲けの期待値によって、儲けの平均が分かった</a:t>
            </a:r>
            <a:endParaRPr kumimoji="1" lang="en-US" altLang="ja-JP" dirty="0"/>
          </a:p>
          <a:p>
            <a:r>
              <a:rPr lang="ja-JP" altLang="en-US" u="sng" dirty="0"/>
              <a:t>期待値</a:t>
            </a:r>
            <a:r>
              <a:rPr lang="ja-JP" altLang="en-US" dirty="0"/>
              <a:t>は賭けを繰り返したときの儲けを</a:t>
            </a:r>
            <a:r>
              <a:rPr lang="ja-JP" altLang="en-US" u="sng" dirty="0"/>
              <a:t>予測する一つの基準</a:t>
            </a:r>
            <a:r>
              <a:rPr lang="ja-JP" altLang="en-US" dirty="0"/>
              <a:t>になる</a:t>
            </a:r>
            <a:endParaRPr lang="en-US" altLang="ja-JP" dirty="0"/>
          </a:p>
          <a:p>
            <a:pPr marL="0" indent="0" algn="ctr">
              <a:buNone/>
            </a:pPr>
            <a:r>
              <a:rPr lang="en-US" altLang="ja-JP" dirty="0"/>
              <a:t>(</a:t>
            </a:r>
            <a:r>
              <a:rPr lang="ja-JP" altLang="en-US" dirty="0"/>
              <a:t>賭けの回数が増えれば、儲けの平均は期待値に近付く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endParaRPr lang="en-US" altLang="ja-JP" dirty="0"/>
          </a:p>
          <a:p>
            <a:pPr marL="0" indent="0" algn="ctr">
              <a:buNone/>
            </a:pPr>
            <a:r>
              <a:rPr lang="ja-JP" altLang="en-US" sz="3200" dirty="0"/>
              <a:t>→</a:t>
            </a:r>
            <a:r>
              <a:rPr lang="ja-JP" altLang="en-US" sz="3200" u="sng" dirty="0"/>
              <a:t>賭け以外のイベントにも期待値</a:t>
            </a:r>
            <a:r>
              <a:rPr lang="en-US" altLang="ja-JP" sz="3200" u="sng" dirty="0"/>
              <a:t>(=</a:t>
            </a:r>
            <a:r>
              <a:rPr lang="ja-JP" altLang="en-US" sz="3200" u="sng" dirty="0"/>
              <a:t>平均</a:t>
            </a:r>
            <a:r>
              <a:rPr lang="en-US" altLang="ja-JP" sz="3200" u="sng" dirty="0"/>
              <a:t>)</a:t>
            </a:r>
            <a:r>
              <a:rPr lang="ja-JP" altLang="en-US" sz="3200" u="sng" dirty="0"/>
              <a:t>が求められれば、</a:t>
            </a:r>
            <a:endParaRPr lang="en-US" altLang="ja-JP" sz="3200" u="sng" dirty="0"/>
          </a:p>
          <a:p>
            <a:pPr marL="0" indent="0" algn="ctr">
              <a:buNone/>
            </a:pPr>
            <a:r>
              <a:rPr lang="ja-JP" altLang="en-US" sz="3200" u="sng" dirty="0"/>
              <a:t>それを予測の基準にできる</a:t>
            </a:r>
            <a:r>
              <a:rPr lang="ja-JP" altLang="en-US" sz="3200" dirty="0"/>
              <a:t>！！</a:t>
            </a:r>
            <a:endParaRPr lang="en-US" altLang="ja-JP" sz="36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/>
              <a:t>『</a:t>
            </a:r>
            <a:r>
              <a:rPr kumimoji="1" lang="ja-JP" altLang="en-US" u="sng" dirty="0"/>
              <a:t>期待値</a:t>
            </a:r>
            <a:r>
              <a:rPr kumimoji="1" lang="en-US" altLang="ja-JP" u="sng" dirty="0"/>
              <a:t>』</a:t>
            </a:r>
            <a:r>
              <a:rPr kumimoji="1" lang="ja-JP" altLang="en-US" u="sng" dirty="0"/>
              <a:t>とは？</a:t>
            </a:r>
            <a:r>
              <a:rPr kumimoji="1" lang="en-US" altLang="ja-JP" dirty="0"/>
              <a:t>(</a:t>
            </a:r>
            <a:r>
              <a:rPr lang="en-US" altLang="ja-JP" dirty="0" smtClean="0"/>
              <a:t>12/14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419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810307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ここで、期待値を賭け事以外</a:t>
            </a:r>
            <a:r>
              <a:rPr lang="ja-JP" altLang="en-US" dirty="0"/>
              <a:t>でも求めたい</a:t>
            </a:r>
            <a:endParaRPr lang="en-US" altLang="ja-JP" dirty="0"/>
          </a:p>
          <a:p>
            <a:pPr marL="0" indent="0" algn="ctr">
              <a:buNone/>
            </a:pPr>
            <a:r>
              <a:rPr lang="ja-JP" altLang="en-US" dirty="0"/>
              <a:t>→賭けの結果に対する賭けの報酬のように、</a:t>
            </a:r>
            <a:endParaRPr lang="en-US" altLang="ja-JP" dirty="0"/>
          </a:p>
          <a:p>
            <a:pPr marL="0" indent="0" algn="ctr">
              <a:buNone/>
            </a:pPr>
            <a:r>
              <a:rPr lang="ja-JP" altLang="en-US" u="sng" dirty="0"/>
              <a:t>イベントの結果に数値を充てればいい！</a:t>
            </a:r>
            <a:endParaRPr lang="en-US" altLang="ja-JP" u="sng" dirty="0"/>
          </a:p>
          <a:p>
            <a:pPr marL="0" indent="0" algn="ctr">
              <a:buNone/>
            </a:pPr>
            <a:endParaRPr lang="en-US" altLang="ja-JP" dirty="0"/>
          </a:p>
          <a:p>
            <a:pPr marL="0" indent="0" algn="ctr">
              <a:buNone/>
            </a:pPr>
            <a:endParaRPr lang="en-US" altLang="ja-JP" dirty="0"/>
          </a:p>
          <a:p>
            <a:pPr marL="0" indent="0" algn="ctr">
              <a:buNone/>
            </a:pPr>
            <a:endParaRPr lang="en-US" altLang="ja-JP" dirty="0"/>
          </a:p>
          <a:p>
            <a:pPr marL="0" indent="0" algn="ctr">
              <a:buNone/>
            </a:pPr>
            <a:endParaRPr lang="en-US" altLang="ja-JP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468325"/>
              </p:ext>
            </p:extLst>
          </p:nvPr>
        </p:nvGraphicFramePr>
        <p:xfrm>
          <a:off x="838200" y="3351273"/>
          <a:ext cx="10714149" cy="2970080"/>
        </p:xfrm>
        <a:graphic>
          <a:graphicData uri="http://schemas.openxmlformats.org/drawingml/2006/table">
            <a:tbl>
              <a:tblPr firstRow="1" firstCol="1" bandCol="1">
                <a:tableStyleId>{7DF18680-E054-41AD-8BC1-D1AEF772440D}</a:tableStyleId>
              </a:tblPr>
              <a:tblGrid>
                <a:gridCol w="13541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77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3970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49605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3911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8850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賭け事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コイン投げ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降水量調査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/>
                </a:tc>
              </a:tr>
              <a:tr h="588502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イベント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賭けの結果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コインの表裏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今日の降水量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…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97692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数値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結果の報酬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表の出た回数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降水量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…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97692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結果の確率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表がその回数出る確率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降水量がそう</a:t>
                      </a:r>
                      <a:r>
                        <a:rPr kumimoji="1" lang="ja-JP" altLang="en-US" sz="2400" dirty="0"/>
                        <a:t>なる確率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…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97692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期待値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儲けの平均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表の出る回数の平均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降水量の</a:t>
                      </a:r>
                      <a:r>
                        <a:rPr kumimoji="1" lang="ja-JP" altLang="en-US" sz="2400" dirty="0"/>
                        <a:t>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/>
              <a:t>『</a:t>
            </a:r>
            <a:r>
              <a:rPr kumimoji="1" lang="ja-JP" altLang="en-US" u="sng" dirty="0"/>
              <a:t>期待値</a:t>
            </a:r>
            <a:r>
              <a:rPr kumimoji="1" lang="en-US" altLang="ja-JP" u="sng" dirty="0"/>
              <a:t>』</a:t>
            </a:r>
            <a:r>
              <a:rPr kumimoji="1" lang="ja-JP" altLang="en-US" u="sng" dirty="0"/>
              <a:t>とは？</a:t>
            </a:r>
            <a:r>
              <a:rPr kumimoji="1" lang="en-US" altLang="ja-JP" dirty="0"/>
              <a:t>(</a:t>
            </a:r>
            <a:r>
              <a:rPr lang="en-US" altLang="ja-JP" dirty="0" smtClean="0"/>
              <a:t>13/14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14716" y="3351273"/>
            <a:ext cx="52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例</a:t>
            </a:r>
            <a:r>
              <a:rPr lang="en-US" altLang="ja-JP" dirty="0">
                <a:solidFill>
                  <a:prstClr val="black"/>
                </a:solidFill>
              </a:rPr>
              <a:t>: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93427" y="6456288"/>
            <a:ext cx="700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altLang="ja-JP" sz="2000" dirty="0" smtClean="0">
                <a:solidFill>
                  <a:prstClr val="black"/>
                </a:solidFill>
              </a:rPr>
              <a:t>※</a:t>
            </a:r>
            <a:r>
              <a:rPr lang="ja-JP" altLang="en-US" sz="2000" dirty="0">
                <a:solidFill>
                  <a:prstClr val="black"/>
                </a:solidFill>
              </a:rPr>
              <a:t>注</a:t>
            </a:r>
            <a:r>
              <a:rPr lang="en-US" altLang="ja-JP" sz="2000" dirty="0">
                <a:solidFill>
                  <a:prstClr val="black"/>
                </a:solidFill>
              </a:rPr>
              <a:t>:</a:t>
            </a:r>
            <a:r>
              <a:rPr lang="ja-JP" altLang="en-US" sz="2000" dirty="0">
                <a:solidFill>
                  <a:prstClr val="black"/>
                </a:solidFill>
              </a:rPr>
              <a:t>期待値が求められるのは、結果が数値で表せるとき</a:t>
            </a:r>
            <a:r>
              <a:rPr lang="ja-JP" altLang="en-US" sz="2000" dirty="0" smtClean="0">
                <a:solidFill>
                  <a:prstClr val="black"/>
                </a:solidFill>
              </a:rPr>
              <a:t>のみ</a:t>
            </a:r>
            <a:endParaRPr lang="en-US" altLang="ja-JP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68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810307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ここで、期待値を賭け事以外</a:t>
            </a:r>
            <a:r>
              <a:rPr lang="ja-JP" altLang="en-US" dirty="0"/>
              <a:t>でも求めたい</a:t>
            </a:r>
            <a:endParaRPr lang="en-US" altLang="ja-JP" dirty="0"/>
          </a:p>
          <a:p>
            <a:pPr marL="0" indent="0" algn="ctr">
              <a:buNone/>
            </a:pPr>
            <a:r>
              <a:rPr lang="ja-JP" altLang="en-US" dirty="0"/>
              <a:t>→賭けの結果に対する賭けの報酬のように、</a:t>
            </a:r>
            <a:endParaRPr lang="en-US" altLang="ja-JP" dirty="0"/>
          </a:p>
          <a:p>
            <a:pPr marL="0" indent="0" algn="ctr">
              <a:buNone/>
            </a:pPr>
            <a:r>
              <a:rPr lang="ja-JP" altLang="en-US" u="sng" dirty="0"/>
              <a:t>イベントの結果に数値を充てればいい！</a:t>
            </a:r>
            <a:endParaRPr lang="en-US" altLang="ja-JP" u="sng" dirty="0"/>
          </a:p>
          <a:p>
            <a:pPr marL="0" indent="0" algn="ctr">
              <a:buNone/>
            </a:pPr>
            <a:endParaRPr lang="en-US" altLang="ja-JP" dirty="0"/>
          </a:p>
          <a:p>
            <a:pPr marL="0" indent="0" algn="ctr">
              <a:buNone/>
            </a:pPr>
            <a:endParaRPr lang="en-US" altLang="ja-JP" dirty="0"/>
          </a:p>
          <a:p>
            <a:pPr marL="0" indent="0" algn="ctr">
              <a:buNone/>
            </a:pPr>
            <a:endParaRPr lang="en-US" altLang="ja-JP" dirty="0"/>
          </a:p>
          <a:p>
            <a:pPr marL="0" indent="0" algn="ctr">
              <a:buNone/>
            </a:pPr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/>
              <a:t>『</a:t>
            </a:r>
            <a:r>
              <a:rPr kumimoji="1" lang="ja-JP" altLang="en-US" u="sng" dirty="0"/>
              <a:t>期待値</a:t>
            </a:r>
            <a:r>
              <a:rPr kumimoji="1" lang="en-US" altLang="ja-JP" u="sng" dirty="0"/>
              <a:t>』</a:t>
            </a:r>
            <a:r>
              <a:rPr kumimoji="1" lang="ja-JP" altLang="en-US" u="sng" dirty="0"/>
              <a:t>とは？</a:t>
            </a:r>
            <a:r>
              <a:rPr kumimoji="1" lang="en-US" altLang="ja-JP" dirty="0"/>
              <a:t>(</a:t>
            </a:r>
            <a:r>
              <a:rPr lang="en-US" altLang="ja-JP" dirty="0" smtClean="0"/>
              <a:t>14/14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14716" y="3351273"/>
            <a:ext cx="52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例</a:t>
            </a:r>
            <a:r>
              <a:rPr lang="en-US" altLang="ja-JP" dirty="0">
                <a:solidFill>
                  <a:prstClr val="black"/>
                </a:solidFill>
              </a:rPr>
              <a:t>: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93427" y="6456288"/>
            <a:ext cx="700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ja-JP" sz="2000" dirty="0" smtClean="0">
                <a:solidFill>
                  <a:prstClr val="black"/>
                </a:solidFill>
              </a:rPr>
              <a:t>※</a:t>
            </a:r>
            <a:r>
              <a:rPr lang="ja-JP" altLang="en-US" sz="2000" dirty="0">
                <a:solidFill>
                  <a:prstClr val="black"/>
                </a:solidFill>
              </a:rPr>
              <a:t>注</a:t>
            </a:r>
            <a:r>
              <a:rPr lang="en-US" altLang="ja-JP" sz="2000" dirty="0">
                <a:solidFill>
                  <a:prstClr val="black"/>
                </a:solidFill>
              </a:rPr>
              <a:t>:</a:t>
            </a:r>
            <a:r>
              <a:rPr lang="ja-JP" altLang="en-US" sz="2000" dirty="0">
                <a:solidFill>
                  <a:prstClr val="black"/>
                </a:solidFill>
              </a:rPr>
              <a:t>期待値が求められるのは、結果が数値で表せるとき</a:t>
            </a:r>
            <a:r>
              <a:rPr lang="ja-JP" altLang="en-US" sz="2000" dirty="0" smtClean="0">
                <a:solidFill>
                  <a:prstClr val="black"/>
                </a:solidFill>
              </a:rPr>
              <a:t>のみ</a:t>
            </a:r>
            <a:endParaRPr lang="en-US" altLang="ja-JP" sz="2000" dirty="0">
              <a:solidFill>
                <a:prstClr val="black"/>
              </a:solidFill>
            </a:endParaRPr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031234"/>
              </p:ext>
            </p:extLst>
          </p:nvPr>
        </p:nvGraphicFramePr>
        <p:xfrm>
          <a:off x="838200" y="3351273"/>
          <a:ext cx="10714149" cy="2970080"/>
        </p:xfrm>
        <a:graphic>
          <a:graphicData uri="http://schemas.openxmlformats.org/drawingml/2006/table">
            <a:tbl>
              <a:tblPr firstRow="1" firstCol="1" bandCol="1">
                <a:tableStyleId>{7DF18680-E054-41AD-8BC1-D1AEF772440D}</a:tableStyleId>
              </a:tblPr>
              <a:tblGrid>
                <a:gridCol w="13541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77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3970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49605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3911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8850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賭け事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コイン投げ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降水量調査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/>
                </a:tc>
              </a:tr>
              <a:tr h="588502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イベント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賭けの結果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コインの表裏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今日の降水量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…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97692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数値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結果の報酬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表の出た回数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降水量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…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97692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結果の確率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表がその回数出る確率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降水量がそう</a:t>
                      </a:r>
                      <a:r>
                        <a:rPr kumimoji="1" lang="ja-JP" altLang="en-US" sz="2400" dirty="0"/>
                        <a:t>なる確率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…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97692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期待値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儲けの平均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表の出る回数の平均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降水量の</a:t>
                      </a:r>
                      <a:r>
                        <a:rPr kumimoji="1" lang="ja-JP" altLang="en-US" sz="2400" dirty="0"/>
                        <a:t>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正方形/長方形 6"/>
          <p:cNvSpPr/>
          <p:nvPr/>
        </p:nvSpPr>
        <p:spPr>
          <a:xfrm>
            <a:off x="1245506" y="5629559"/>
            <a:ext cx="9700987" cy="11413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prstClr val="black"/>
                </a:solidFill>
              </a:rPr>
              <a:t>この数値と確率の対応関係についてさらに考えてみる</a:t>
            </a:r>
            <a:endParaRPr lang="ja-JP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6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38200" y="1825625"/>
            <a:ext cx="10515600" cy="27318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4400" u="sng" dirty="0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確率変数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1/9)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03237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kumimoji="1" lang="ja-JP" altLang="en-US" sz="4000" u="sng" dirty="0"/>
                  <a:t>例</a:t>
                </a:r>
                <a:r>
                  <a:rPr kumimoji="1" lang="en-US" altLang="ja-JP" sz="4000" dirty="0"/>
                  <a:t>(</a:t>
                </a:r>
                <a:r>
                  <a:rPr kumimoji="1" lang="ja-JP" altLang="en-US" sz="4000" dirty="0"/>
                  <a:t>再掲</a:t>
                </a:r>
                <a:r>
                  <a:rPr kumimoji="1" lang="en-US" altLang="ja-JP" sz="4000" dirty="0"/>
                  <a:t>)</a:t>
                </a:r>
                <a:r>
                  <a:rPr kumimoji="1" lang="ja-JP" altLang="en-US" sz="4000" dirty="0"/>
                  <a:t>：</a:t>
                </a:r>
                <a:endParaRPr kumimoji="1" lang="en-US" altLang="ja-JP" sz="4000" dirty="0"/>
              </a:p>
              <a:p>
                <a:r>
                  <a:rPr lang="ja-JP" altLang="en-US" sz="4000" dirty="0"/>
                  <a:t>表も裏も同じ確率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ja-JP" altLang="en-US" sz="4000" dirty="0"/>
                  <a:t>で出るコインを３回投げ、表の出た回数をチェック</a:t>
                </a:r>
                <a:endParaRPr lang="en-US" altLang="ja-JP" sz="4000" dirty="0"/>
              </a:p>
              <a:p>
                <a:pPr marL="0" indent="0" algn="ctr">
                  <a:buNone/>
                </a:pPr>
                <a:endParaRPr lang="en-US" altLang="ja-JP" sz="3600" dirty="0"/>
              </a:p>
              <a:p>
                <a:pPr marL="0" indent="0" algn="ctr">
                  <a:buNone/>
                </a:pPr>
                <a:endParaRPr lang="en-US" altLang="ja-JP" sz="36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032375"/>
              </a:xfrm>
              <a:blipFill rotWithShape="0">
                <a:blip r:embed="rId2"/>
                <a:stretch>
                  <a:fillRect l="-1855" t="-3753" r="-4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866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dirty="0"/>
                  <a:t>ありえるのは</a:t>
                </a:r>
                <a:r>
                  <a:rPr kumimoji="1" lang="ja-JP" altLang="en-US" dirty="0" smtClean="0"/>
                  <a:t>？</a:t>
                </a:r>
                <a:r>
                  <a:rPr kumimoji="1" lang="en-US" altLang="ja-JP" dirty="0" smtClean="0"/>
                  <a:t>(</a:t>
                </a:r>
                <a:r>
                  <a:rPr kumimoji="1" lang="ja-JP" altLang="en-US" dirty="0" smtClean="0"/>
                  <a:t>再掲</a:t>
                </a:r>
                <a:r>
                  <a:rPr kumimoji="1" lang="en-US" altLang="ja-JP" dirty="0" smtClean="0"/>
                  <a:t>)</a:t>
                </a:r>
                <a:endParaRPr kumimoji="1" lang="en-US" altLang="ja-JP" dirty="0"/>
              </a:p>
              <a:p>
                <a:pPr lvl="0"/>
                <a:r>
                  <a:rPr lang="ja-JP" altLang="en-US" u="sng" dirty="0">
                    <a:solidFill>
                      <a:prstClr val="black"/>
                    </a:solidFill>
                  </a:rPr>
                  <a:t>全部が表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→</a:t>
                </a:r>
                <a14:m>
                  <m:oMath xmlns:m="http://schemas.openxmlformats.org/officeDocument/2006/math">
                    <m:r>
                      <a:rPr lang="en-US" altLang="ja-JP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+1+1=</m:t>
                    </m:r>
                  </m:oMath>
                </a14:m>
                <a:r>
                  <a:rPr lang="en-US" altLang="ja-JP" sz="4800" u="sng" dirty="0">
                    <a:solidFill>
                      <a:prstClr val="black"/>
                    </a:solidFill>
                  </a:rPr>
                  <a:t>3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(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最大値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)</a:t>
                </a:r>
              </a:p>
              <a:p>
                <a:pPr lvl="0"/>
                <a:r>
                  <a:rPr lang="ja-JP" altLang="en-US" u="sng" dirty="0">
                    <a:solidFill>
                      <a:prstClr val="black"/>
                    </a:solidFill>
                  </a:rPr>
                  <a:t>全部が裏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→</a:t>
                </a:r>
                <a14:m>
                  <m:oMath xmlns:m="http://schemas.openxmlformats.org/officeDocument/2006/math">
                    <m:r>
                      <a:rPr lang="en-US" altLang="ja-JP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+0+0=</m:t>
                    </m:r>
                  </m:oMath>
                </a14:m>
                <a:r>
                  <a:rPr lang="en-US" altLang="ja-JP" sz="4800" u="sng" dirty="0">
                    <a:solidFill>
                      <a:prstClr val="black"/>
                    </a:solidFill>
                  </a:rPr>
                  <a:t>0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(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最小値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/>
              <a:t>『</a:t>
            </a:r>
            <a:r>
              <a:rPr lang="ja-JP" altLang="en-US" u="sng" dirty="0"/>
              <a:t>確率変数</a:t>
            </a:r>
            <a:r>
              <a:rPr lang="en-US" altLang="ja-JP" u="sng" dirty="0"/>
              <a:t>』</a:t>
            </a:r>
            <a:r>
              <a:rPr kumimoji="1" lang="ja-JP" altLang="en-US" u="sng" dirty="0"/>
              <a:t>とは？</a:t>
            </a:r>
            <a:r>
              <a:rPr kumimoji="1" lang="en-US" altLang="ja-JP" dirty="0"/>
              <a:t>(</a:t>
            </a:r>
            <a:r>
              <a:rPr kumimoji="1" lang="en-US" altLang="ja-JP" dirty="0" smtClean="0"/>
              <a:t>2/9)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609378" y="3908492"/>
            <a:ext cx="3591643" cy="24034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u="sng" dirty="0">
                <a:solidFill>
                  <a:prstClr val="black"/>
                </a:solidFill>
              </a:rPr>
              <a:t>イベント</a:t>
            </a:r>
            <a:r>
              <a:rPr lang="ja-JP" altLang="en-US" sz="2800" dirty="0">
                <a:solidFill>
                  <a:prstClr val="black"/>
                </a:solidFill>
              </a:rPr>
              <a:t>：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algn="ctr"/>
            <a:r>
              <a:rPr lang="ja-JP" altLang="en-US" sz="4000" dirty="0">
                <a:solidFill>
                  <a:prstClr val="black"/>
                </a:solidFill>
              </a:rPr>
              <a:t>コインを３回</a:t>
            </a:r>
            <a:endParaRPr lang="en-US" altLang="ja-JP" sz="4000" dirty="0">
              <a:solidFill>
                <a:prstClr val="black"/>
              </a:solidFill>
            </a:endParaRPr>
          </a:p>
          <a:p>
            <a:pPr algn="ctr"/>
            <a:r>
              <a:rPr lang="ja-JP" altLang="en-US" sz="4000" dirty="0">
                <a:solidFill>
                  <a:prstClr val="black"/>
                </a:solidFill>
              </a:rPr>
              <a:t>投げた結果</a:t>
            </a:r>
            <a:endParaRPr lang="en-US" altLang="ja-JP" sz="4000" dirty="0">
              <a:solidFill>
                <a:prstClr val="black"/>
              </a:solidFill>
            </a:endParaRPr>
          </a:p>
          <a:p>
            <a:pPr algn="ctr"/>
            <a:r>
              <a:rPr lang="ja-JP" altLang="en-US" sz="2800" dirty="0">
                <a:solidFill>
                  <a:prstClr val="black"/>
                </a:solidFill>
              </a:rPr>
              <a:t>例</a:t>
            </a:r>
            <a:r>
              <a:rPr lang="en-US" altLang="ja-JP" sz="2800" dirty="0">
                <a:solidFill>
                  <a:prstClr val="black"/>
                </a:solidFill>
              </a:rPr>
              <a:t>)</a:t>
            </a:r>
            <a:r>
              <a:rPr lang="ja-JP" altLang="en-US" sz="2800" i="1" dirty="0">
                <a:solidFill>
                  <a:prstClr val="black"/>
                </a:solidFill>
              </a:rPr>
              <a:t>全て裏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6885215" y="4200592"/>
            <a:ext cx="4820194" cy="1828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u="sng" dirty="0">
                <a:solidFill>
                  <a:prstClr val="black"/>
                </a:solidFill>
              </a:rPr>
              <a:t>実数値</a:t>
            </a:r>
            <a:r>
              <a:rPr lang="ja-JP" altLang="en-US" sz="2800" dirty="0">
                <a:solidFill>
                  <a:prstClr val="black"/>
                </a:solidFill>
              </a:rPr>
              <a:t>：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algn="ctr"/>
            <a:r>
              <a:rPr lang="en-US" altLang="ja-JP" sz="3600" dirty="0">
                <a:solidFill>
                  <a:prstClr val="black"/>
                </a:solidFill>
              </a:rPr>
              <a:t>0,1,2,3</a:t>
            </a:r>
            <a:r>
              <a:rPr lang="ja-JP" altLang="en-US" sz="3600" dirty="0">
                <a:solidFill>
                  <a:prstClr val="black"/>
                </a:solidFill>
              </a:rPr>
              <a:t>のいずれかの値</a:t>
            </a:r>
            <a:endParaRPr lang="en-US" altLang="ja-JP" sz="3600" dirty="0">
              <a:solidFill>
                <a:prstClr val="black"/>
              </a:solidFill>
            </a:endParaRPr>
          </a:p>
          <a:p>
            <a:pPr algn="ctr"/>
            <a:r>
              <a:rPr lang="ja-JP" altLang="en-US" sz="2800" dirty="0">
                <a:solidFill>
                  <a:prstClr val="black"/>
                </a:solidFill>
              </a:rPr>
              <a:t>例</a:t>
            </a:r>
            <a:r>
              <a:rPr lang="en-US" altLang="ja-JP" sz="2800" dirty="0">
                <a:solidFill>
                  <a:prstClr val="black"/>
                </a:solidFill>
              </a:rPr>
              <a:t>)</a:t>
            </a:r>
            <a:r>
              <a:rPr lang="ja-JP" altLang="en-US" sz="2800" dirty="0">
                <a:solidFill>
                  <a:prstClr val="black"/>
                </a:solidFill>
              </a:rPr>
              <a:t> </a:t>
            </a:r>
            <a:r>
              <a:rPr lang="en-US" altLang="ja-JP" sz="2800" i="1" dirty="0">
                <a:solidFill>
                  <a:prstClr val="black"/>
                </a:solidFill>
              </a:rPr>
              <a:t>0</a:t>
            </a:r>
            <a:endParaRPr lang="ja-JP" altLang="en-US" sz="2800" i="1" dirty="0">
              <a:solidFill>
                <a:prstClr val="black"/>
              </a:solidFill>
            </a:endParaRPr>
          </a:p>
        </p:txBody>
      </p:sp>
      <p:sp>
        <p:nvSpPr>
          <p:cNvPr id="9" name="右矢印 8"/>
          <p:cNvSpPr/>
          <p:nvPr/>
        </p:nvSpPr>
        <p:spPr>
          <a:xfrm>
            <a:off x="3972198" y="4377825"/>
            <a:ext cx="3030583" cy="1474334"/>
          </a:xfrm>
          <a:prstGeom prst="rightArrow">
            <a:avLst/>
          </a:prstGeom>
          <a:solidFill>
            <a:srgbClr val="FFCC66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4400" b="1" u="sng" dirty="0">
              <a:solidFill>
                <a:prstClr val="black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787166" y="3174057"/>
            <a:ext cx="5201578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altLang="ja-JP" sz="2400" dirty="0">
                <a:solidFill>
                  <a:prstClr val="black"/>
                </a:solidFill>
              </a:rPr>
              <a:t>…</a:t>
            </a:r>
            <a:r>
              <a:rPr lang="ja-JP" altLang="en-US" sz="2400" dirty="0">
                <a:solidFill>
                  <a:prstClr val="black"/>
                </a:solidFill>
              </a:rPr>
              <a:t>結果は</a:t>
            </a:r>
            <a:r>
              <a:rPr lang="en-US" altLang="ja-JP" sz="4400" u="sng" dirty="0">
                <a:solidFill>
                  <a:prstClr val="black"/>
                </a:solidFill>
              </a:rPr>
              <a:t>0</a:t>
            </a:r>
            <a:r>
              <a:rPr lang="en-US" altLang="ja-JP" sz="4400" dirty="0">
                <a:solidFill>
                  <a:prstClr val="black"/>
                </a:solidFill>
              </a:rPr>
              <a:t>,</a:t>
            </a:r>
            <a:r>
              <a:rPr lang="en-US" altLang="ja-JP" sz="4400" u="sng" dirty="0">
                <a:solidFill>
                  <a:prstClr val="black"/>
                </a:solidFill>
              </a:rPr>
              <a:t>1</a:t>
            </a:r>
            <a:r>
              <a:rPr lang="en-US" altLang="ja-JP" sz="4400" dirty="0">
                <a:solidFill>
                  <a:prstClr val="black"/>
                </a:solidFill>
              </a:rPr>
              <a:t>,</a:t>
            </a:r>
            <a:r>
              <a:rPr lang="en-US" altLang="ja-JP" sz="4400" u="sng" dirty="0">
                <a:solidFill>
                  <a:prstClr val="black"/>
                </a:solidFill>
              </a:rPr>
              <a:t>2</a:t>
            </a:r>
            <a:r>
              <a:rPr lang="en-US" altLang="ja-JP" sz="4400" dirty="0">
                <a:solidFill>
                  <a:prstClr val="black"/>
                </a:solidFill>
              </a:rPr>
              <a:t>,</a:t>
            </a:r>
            <a:r>
              <a:rPr lang="en-US" altLang="ja-JP" sz="4400" u="sng" dirty="0">
                <a:solidFill>
                  <a:prstClr val="black"/>
                </a:solidFill>
              </a:rPr>
              <a:t>3</a:t>
            </a:r>
            <a:r>
              <a:rPr lang="ja-JP" altLang="en-US" sz="2400" dirty="0">
                <a:solidFill>
                  <a:prstClr val="black"/>
                </a:solidFill>
              </a:rPr>
              <a:t>のいずれかになる</a:t>
            </a:r>
            <a:endParaRPr lang="en-US" altLang="ja-JP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61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/>
              <a:t>『</a:t>
            </a:r>
            <a:r>
              <a:rPr kumimoji="1" lang="ja-JP" altLang="en-US" u="sng" dirty="0"/>
              <a:t>確率変数</a:t>
            </a:r>
            <a:r>
              <a:rPr kumimoji="1" lang="en-US" altLang="ja-JP" u="sng" dirty="0"/>
              <a:t>』</a:t>
            </a:r>
            <a:r>
              <a:rPr kumimoji="1" lang="ja-JP" altLang="en-US" u="sng" dirty="0"/>
              <a:t>とは</a:t>
            </a:r>
            <a:r>
              <a:rPr lang="ja-JP" altLang="en-US" u="sng" dirty="0"/>
              <a:t>？</a:t>
            </a:r>
            <a:r>
              <a:rPr kumimoji="1" lang="en-US" altLang="ja-JP" dirty="0"/>
              <a:t>(</a:t>
            </a:r>
            <a:r>
              <a:rPr kumimoji="1" lang="en-US" altLang="ja-JP" dirty="0" smtClean="0"/>
              <a:t>3/9)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確率変数（以後、主に </a:t>
            </a:r>
            <a:r>
              <a:rPr kumimoji="1" lang="ja-JP" altLang="en-US" dirty="0">
                <a:latin typeface="Cambria Math" panose="02040503050406030204" pitchFamily="18" charset="0"/>
              </a:rPr>
              <a:t>𝑋 と表記</a:t>
            </a:r>
            <a:r>
              <a:rPr kumimoji="1" lang="ja-JP" altLang="en-US" dirty="0"/>
              <a:t>）とは</a:t>
            </a:r>
            <a:r>
              <a:rPr kumimoji="1" lang="en-US" altLang="ja-JP" dirty="0" smtClean="0"/>
              <a:t>…(</a:t>
            </a:r>
            <a:r>
              <a:rPr kumimoji="1" lang="ja-JP" altLang="en-US" dirty="0" smtClean="0"/>
              <a:t>再定義</a:t>
            </a:r>
            <a:r>
              <a:rPr kumimoji="1" lang="en-US" altLang="ja-JP" dirty="0" smtClean="0"/>
              <a:t>)</a:t>
            </a:r>
            <a:endParaRPr kumimoji="1" lang="en-US" altLang="ja-JP" dirty="0"/>
          </a:p>
          <a:p>
            <a:pPr marL="0" indent="0" algn="ctr">
              <a:buNone/>
            </a:pPr>
            <a:r>
              <a:rPr lang="ja-JP" altLang="en-US" u="sng" dirty="0" smtClean="0"/>
              <a:t>確率を持つ</a:t>
            </a:r>
            <a:r>
              <a:rPr lang="ja-JP" altLang="en-US" dirty="0" smtClean="0"/>
              <a:t>何</a:t>
            </a:r>
            <a:r>
              <a:rPr lang="ja-JP" altLang="en-US" dirty="0"/>
              <a:t>かしらの</a:t>
            </a:r>
            <a:r>
              <a:rPr lang="ja-JP" altLang="en-US" sz="3600" b="1" u="sng" dirty="0"/>
              <a:t>イベント</a:t>
            </a:r>
            <a:r>
              <a:rPr lang="ja-JP" altLang="en-US" dirty="0"/>
              <a:t>に対し、</a:t>
            </a:r>
            <a:r>
              <a:rPr lang="ja-JP" altLang="en-US" sz="3600" b="1" u="sng" dirty="0"/>
              <a:t>実数値</a:t>
            </a:r>
            <a:r>
              <a:rPr lang="ja-JP" altLang="en-US" dirty="0"/>
              <a:t>を返す変数のこと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先の例</a:t>
            </a:r>
            <a:r>
              <a:rPr lang="en-US" altLang="ja-JP" dirty="0"/>
              <a:t>…3</a:t>
            </a:r>
            <a:r>
              <a:rPr lang="ja-JP" altLang="en-US" dirty="0"/>
              <a:t>枚のコインの表裏の結果に </a:t>
            </a:r>
            <a:r>
              <a:rPr lang="en-US" altLang="ja-JP" dirty="0"/>
              <a:t>0</a:t>
            </a:r>
            <a:r>
              <a:rPr lang="ja-JP" altLang="en-US" dirty="0"/>
              <a:t> ～ </a:t>
            </a:r>
            <a:r>
              <a:rPr lang="en-US" altLang="ja-JP" dirty="0"/>
              <a:t>3</a:t>
            </a:r>
            <a:r>
              <a:rPr lang="ja-JP" altLang="en-US" dirty="0"/>
              <a:t> の結果を与える変数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6885215" y="4200592"/>
            <a:ext cx="4820194" cy="1828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u="sng" dirty="0">
                <a:solidFill>
                  <a:prstClr val="black"/>
                </a:solidFill>
              </a:rPr>
              <a:t>実数値</a:t>
            </a:r>
            <a:r>
              <a:rPr lang="ja-JP" altLang="en-US" sz="2800" dirty="0">
                <a:solidFill>
                  <a:prstClr val="black"/>
                </a:solidFill>
              </a:rPr>
              <a:t>：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algn="ctr"/>
            <a:r>
              <a:rPr lang="en-US" altLang="ja-JP" sz="3600" dirty="0">
                <a:solidFill>
                  <a:prstClr val="black"/>
                </a:solidFill>
              </a:rPr>
              <a:t>0,1,2,3</a:t>
            </a:r>
            <a:r>
              <a:rPr lang="ja-JP" altLang="en-US" sz="3600" dirty="0">
                <a:solidFill>
                  <a:prstClr val="black"/>
                </a:solidFill>
              </a:rPr>
              <a:t>のいずれかの値</a:t>
            </a:r>
            <a:endParaRPr lang="en-US" altLang="ja-JP" sz="3600" dirty="0">
              <a:solidFill>
                <a:prstClr val="black"/>
              </a:solidFill>
            </a:endParaRPr>
          </a:p>
          <a:p>
            <a:pPr algn="ctr"/>
            <a:r>
              <a:rPr lang="ja-JP" altLang="en-US" sz="2800" dirty="0">
                <a:solidFill>
                  <a:prstClr val="black"/>
                </a:solidFill>
              </a:rPr>
              <a:t>例</a:t>
            </a:r>
            <a:r>
              <a:rPr lang="en-US" altLang="ja-JP" sz="2800" dirty="0">
                <a:solidFill>
                  <a:prstClr val="black"/>
                </a:solidFill>
              </a:rPr>
              <a:t>)</a:t>
            </a:r>
            <a:r>
              <a:rPr lang="ja-JP" altLang="en-US" sz="2800" dirty="0">
                <a:solidFill>
                  <a:prstClr val="black"/>
                </a:solidFill>
              </a:rPr>
              <a:t> </a:t>
            </a:r>
            <a:r>
              <a:rPr lang="en-US" altLang="ja-JP" sz="2800" i="1" dirty="0">
                <a:solidFill>
                  <a:prstClr val="black"/>
                </a:solidFill>
              </a:rPr>
              <a:t>0</a:t>
            </a:r>
            <a:endParaRPr lang="ja-JP" altLang="en-US" sz="2800" i="1" dirty="0">
              <a:solidFill>
                <a:prstClr val="black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09378" y="3908492"/>
            <a:ext cx="3591643" cy="24034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u="sng" dirty="0">
                <a:solidFill>
                  <a:prstClr val="black"/>
                </a:solidFill>
              </a:rPr>
              <a:t>イベント</a:t>
            </a:r>
            <a:r>
              <a:rPr lang="ja-JP" altLang="en-US" sz="2800" dirty="0">
                <a:solidFill>
                  <a:prstClr val="black"/>
                </a:solidFill>
              </a:rPr>
              <a:t>：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algn="ctr"/>
            <a:r>
              <a:rPr lang="ja-JP" altLang="en-US" sz="4000" dirty="0">
                <a:solidFill>
                  <a:prstClr val="black"/>
                </a:solidFill>
              </a:rPr>
              <a:t>コインを３回</a:t>
            </a:r>
            <a:endParaRPr lang="en-US" altLang="ja-JP" sz="4000" dirty="0">
              <a:solidFill>
                <a:prstClr val="black"/>
              </a:solidFill>
            </a:endParaRPr>
          </a:p>
          <a:p>
            <a:pPr algn="ctr"/>
            <a:r>
              <a:rPr lang="ja-JP" altLang="en-US" sz="4000" dirty="0">
                <a:solidFill>
                  <a:prstClr val="black"/>
                </a:solidFill>
              </a:rPr>
              <a:t>投げた結果</a:t>
            </a:r>
            <a:endParaRPr lang="en-US" altLang="ja-JP" sz="4000" dirty="0">
              <a:solidFill>
                <a:prstClr val="black"/>
              </a:solidFill>
            </a:endParaRPr>
          </a:p>
          <a:p>
            <a:pPr algn="ctr"/>
            <a:r>
              <a:rPr lang="ja-JP" altLang="en-US" sz="2800" dirty="0">
                <a:solidFill>
                  <a:prstClr val="black"/>
                </a:solidFill>
              </a:rPr>
              <a:t>例</a:t>
            </a:r>
            <a:r>
              <a:rPr lang="en-US" altLang="ja-JP" sz="2800" dirty="0">
                <a:solidFill>
                  <a:prstClr val="black"/>
                </a:solidFill>
              </a:rPr>
              <a:t>)</a:t>
            </a:r>
            <a:r>
              <a:rPr lang="ja-JP" altLang="en-US" sz="2800" i="1" dirty="0">
                <a:solidFill>
                  <a:prstClr val="black"/>
                </a:solidFill>
              </a:rPr>
              <a:t>全て裏</a:t>
            </a:r>
          </a:p>
        </p:txBody>
      </p:sp>
      <p:sp>
        <p:nvSpPr>
          <p:cNvPr id="6" name="右矢印 5"/>
          <p:cNvSpPr/>
          <p:nvPr/>
        </p:nvSpPr>
        <p:spPr>
          <a:xfrm>
            <a:off x="3972198" y="4377825"/>
            <a:ext cx="3030583" cy="1474334"/>
          </a:xfrm>
          <a:prstGeom prst="rightArrow">
            <a:avLst/>
          </a:prstGeom>
          <a:solidFill>
            <a:srgbClr val="FFCC66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400" b="1" u="sng" dirty="0">
                <a:solidFill>
                  <a:prstClr val="black"/>
                </a:solidFill>
              </a:rPr>
              <a:t>確率変数</a:t>
            </a:r>
          </a:p>
        </p:txBody>
      </p:sp>
    </p:spTree>
    <p:extLst>
      <p:ext uri="{BB962C8B-B14F-4D97-AF65-F5344CB8AC3E}">
        <p14:creationId xmlns:p14="http://schemas.microsoft.com/office/powerpoint/2010/main" val="355921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134256" y="2623279"/>
            <a:ext cx="9923488" cy="17988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実験結果と確率</a:t>
            </a:r>
            <a:r>
              <a:rPr lang="en-US" altLang="ja-JP" dirty="0">
                <a:solidFill>
                  <a:prstClr val="black"/>
                </a:solidFill>
              </a:rPr>
              <a:t>(1/10)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/>
              <a:t>ここまで確率についていろいろと学んできたが</a:t>
            </a:r>
            <a:r>
              <a:rPr kumimoji="1" lang="en-US" altLang="ja-JP" sz="3600" dirty="0"/>
              <a:t>…</a:t>
            </a:r>
          </a:p>
          <a:p>
            <a:endParaRPr lang="en-US" altLang="ja-JP" sz="3600" dirty="0"/>
          </a:p>
          <a:p>
            <a:pPr marL="0" indent="0" algn="ctr">
              <a:buNone/>
            </a:pPr>
            <a:r>
              <a:rPr kumimoji="1" lang="ja-JP" altLang="en-US" sz="4400" dirty="0"/>
              <a:t>復習：</a:t>
            </a:r>
            <a:r>
              <a:rPr kumimoji="1" lang="ja-JP" altLang="en-US" sz="6600" u="sng" dirty="0"/>
              <a:t>確率は予測に使える</a:t>
            </a:r>
            <a:endParaRPr kumimoji="1" lang="en-US" altLang="ja-JP" sz="6600" u="sng" dirty="0"/>
          </a:p>
          <a:p>
            <a:endParaRPr lang="en-US" altLang="ja-JP" sz="4400" dirty="0"/>
          </a:p>
          <a:p>
            <a:pPr marL="0" indent="0" algn="r">
              <a:buNone/>
            </a:pPr>
            <a:r>
              <a:rPr kumimoji="1" lang="en-US" altLang="ja-JP" sz="3600" dirty="0"/>
              <a:t>…</a:t>
            </a:r>
            <a:r>
              <a:rPr kumimoji="1" lang="ja-JP" altLang="en-US" sz="3600" dirty="0"/>
              <a:t>では、実際に確率を用いて予測をしてみよう！</a:t>
            </a:r>
          </a:p>
        </p:txBody>
      </p:sp>
    </p:spTree>
    <p:extLst>
      <p:ext uri="{BB962C8B-B14F-4D97-AF65-F5344CB8AC3E}">
        <p14:creationId xmlns:p14="http://schemas.microsoft.com/office/powerpoint/2010/main" val="60980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3"/>
                <a:ext cx="10515600" cy="4810307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復習</a:t>
                </a:r>
                <a:r>
                  <a:rPr lang="en-US" altLang="ja-JP" dirty="0"/>
                  <a:t>:</a:t>
                </a:r>
                <a:r>
                  <a:rPr lang="ja-JP" altLang="en-US" dirty="0"/>
                  <a:t>賭け事での</a:t>
                </a:r>
                <a:r>
                  <a:rPr kumimoji="1" lang="ja-JP" altLang="en-US" dirty="0"/>
                  <a:t>期待値の定義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ja-JP" altLang="en-US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m:rPr>
                              <m:brk m:alnAt="7"/>
                            </m:rPr>
                            <a:rPr lang="ja-JP" alt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賭</m:t>
                          </m:r>
                          <m:r>
                            <a:rPr lang="ja-JP" alt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けの結果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3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ja-JP" alt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に対する報酬</m:t>
                              </m:r>
                            </m:e>
                          </m:d>
                          <m:r>
                            <a:rPr lang="en-US" altLang="ja-JP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ja-JP" alt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の起きる確率</m:t>
                          </m:r>
                          <m: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altLang="ja-JP" sz="2000" dirty="0"/>
              </a:p>
              <a:p>
                <a:endParaRPr lang="en-US" altLang="ja-JP" sz="20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3"/>
                <a:ext cx="10515600" cy="4810307"/>
              </a:xfrm>
              <a:blipFill rotWithShape="0">
                <a:blip r:embed="rId2"/>
                <a:stretch>
                  <a:fillRect l="-1043" t="-26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/>
              <a:t>『</a:t>
            </a:r>
            <a:r>
              <a:rPr kumimoji="1" lang="ja-JP" altLang="en-US" u="sng" dirty="0"/>
              <a:t>確率変数</a:t>
            </a:r>
            <a:r>
              <a:rPr kumimoji="1" lang="en-US" altLang="ja-JP" u="sng" dirty="0"/>
              <a:t>』</a:t>
            </a:r>
            <a:r>
              <a:rPr kumimoji="1" lang="ja-JP" altLang="en-US" u="sng" dirty="0"/>
              <a:t>とは？</a:t>
            </a:r>
            <a:r>
              <a:rPr kumimoji="1" lang="en-US" altLang="ja-JP" dirty="0"/>
              <a:t>(</a:t>
            </a:r>
            <a:r>
              <a:rPr lang="en-US" altLang="ja-JP" dirty="0" smtClean="0"/>
              <a:t>4/9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14717" y="3720605"/>
            <a:ext cx="52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例</a:t>
            </a:r>
            <a:r>
              <a:rPr lang="en-US" altLang="ja-JP" dirty="0">
                <a:solidFill>
                  <a:prstClr val="black"/>
                </a:solidFill>
              </a:rPr>
              <a:t>:</a:t>
            </a:r>
            <a:endParaRPr lang="ja-JP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440058"/>
              </p:ext>
            </p:extLst>
          </p:nvPr>
        </p:nvGraphicFramePr>
        <p:xfrm>
          <a:off x="738926" y="3720605"/>
          <a:ext cx="10714149" cy="2970080"/>
        </p:xfrm>
        <a:graphic>
          <a:graphicData uri="http://schemas.openxmlformats.org/drawingml/2006/table">
            <a:tbl>
              <a:tblPr firstRow="1" firstCol="1" bandCol="1">
                <a:tableStyleId>{7DF18680-E054-41AD-8BC1-D1AEF772440D}</a:tableStyleId>
              </a:tblPr>
              <a:tblGrid>
                <a:gridCol w="13541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77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3970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49605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3911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8850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賭け事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コイン投げ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今日の降水量調査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/>
                </a:tc>
              </a:tr>
              <a:tr h="588502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イベント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賭けの結果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コインの表裏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今日の降水量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…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97692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数値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結果の報酬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表の出た回数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降水量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…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97692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結果の確率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表がその回数出る確率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降水量がそう</a:t>
                      </a:r>
                      <a:r>
                        <a:rPr kumimoji="1" lang="ja-JP" altLang="en-US" sz="2400" dirty="0"/>
                        <a:t>なる確率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…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97692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期待値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儲けの平均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表の出る回数の平均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降水量の</a:t>
                      </a:r>
                      <a:r>
                        <a:rPr kumimoji="1" lang="ja-JP" altLang="en-US" sz="2400" dirty="0"/>
                        <a:t>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50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3"/>
                <a:ext cx="10515600" cy="4810307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ja-JP" altLang="en-US" dirty="0">
                    <a:solidFill>
                      <a:prstClr val="black"/>
                    </a:solidFill>
                  </a:rPr>
                  <a:t>これ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を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素直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に置き換える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と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…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期待値は</a:t>
                </a:r>
                <a:endParaRPr lang="en-US" altLang="ja-JP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ja-JP" alt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ja-JP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ja-JP" alt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（起きうる）イベント</m:t>
                          </m:r>
                        </m:sub>
                        <m:sup/>
                        <m:e>
                          <m:r>
                            <a:rPr lang="en-US" altLang="ja-JP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ja-JP" alt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に対応する値</m:t>
                          </m:r>
                          <m:r>
                            <a:rPr lang="en-US" altLang="ja-JP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US" altLang="ja-JP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ja-JP" sz="3200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sz="3200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ja-JP" altLang="en-US" sz="3200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  <m:t>の起きる確率</m:t>
                          </m:r>
                          <m:r>
                            <a:rPr lang="en-US" altLang="ja-JP" sz="3200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altLang="ja-JP" dirty="0">
                  <a:solidFill>
                    <a:prstClr val="black"/>
                  </a:solidFill>
                </a:endParaRPr>
              </a:p>
              <a:p>
                <a:endParaRPr lang="en-US" altLang="ja-JP" sz="20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3"/>
                <a:ext cx="10515600" cy="4810307"/>
              </a:xfrm>
              <a:blipFill rotWithShape="0">
                <a:blip r:embed="rId2"/>
                <a:stretch>
                  <a:fillRect l="-1043" t="-26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/>
              <a:t>『</a:t>
            </a:r>
            <a:r>
              <a:rPr kumimoji="1" lang="ja-JP" altLang="en-US" u="sng" dirty="0"/>
              <a:t>確率変数</a:t>
            </a:r>
            <a:r>
              <a:rPr kumimoji="1" lang="en-US" altLang="ja-JP" u="sng" dirty="0"/>
              <a:t>』</a:t>
            </a:r>
            <a:r>
              <a:rPr kumimoji="1" lang="ja-JP" altLang="en-US" u="sng" dirty="0"/>
              <a:t>とは？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5/9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14717" y="3720605"/>
            <a:ext cx="52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例</a:t>
            </a:r>
            <a:r>
              <a:rPr lang="en-US" altLang="ja-JP" dirty="0">
                <a:solidFill>
                  <a:prstClr val="black"/>
                </a:solidFill>
              </a:rPr>
              <a:t>: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506607" y="3197385"/>
            <a:ext cx="1847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となるが</a:t>
            </a:r>
            <a:r>
              <a:rPr kumimoji="1" lang="en-US" altLang="ja-JP" sz="2800" dirty="0" smtClean="0"/>
              <a:t>…</a:t>
            </a:r>
            <a:endParaRPr kumimoji="1" lang="ja-JP" altLang="en-US" sz="2800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973904"/>
              </p:ext>
            </p:extLst>
          </p:nvPr>
        </p:nvGraphicFramePr>
        <p:xfrm>
          <a:off x="738926" y="3720605"/>
          <a:ext cx="10714149" cy="2970080"/>
        </p:xfrm>
        <a:graphic>
          <a:graphicData uri="http://schemas.openxmlformats.org/drawingml/2006/table">
            <a:tbl>
              <a:tblPr firstRow="1" firstCol="1" bandCol="1">
                <a:tableStyleId>{7DF18680-E054-41AD-8BC1-D1AEF772440D}</a:tableStyleId>
              </a:tblPr>
              <a:tblGrid>
                <a:gridCol w="13541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77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3970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49605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3911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8850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賭け事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コイン投げ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今日の降水量調査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/>
                </a:tc>
              </a:tr>
              <a:tr h="588502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イベント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賭けの結果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コインの表裏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今日の降水量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…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97692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数値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結果の報酬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表の出た回数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降水量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…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97692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結果の確率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表がその回数出る確率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降水量がそう</a:t>
                      </a:r>
                      <a:r>
                        <a:rPr kumimoji="1" lang="ja-JP" altLang="en-US" sz="2400" dirty="0"/>
                        <a:t>なる確率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…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97692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期待値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儲けの平均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表の出る回数の平均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降水量の</a:t>
                      </a:r>
                      <a:r>
                        <a:rPr kumimoji="1" lang="ja-JP" altLang="en-US" sz="2400" dirty="0"/>
                        <a:t>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376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確率変数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(6/9)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ここで</a:t>
            </a:r>
            <a:r>
              <a:rPr kumimoji="1" lang="en-US" altLang="ja-JP" dirty="0" smtClean="0"/>
              <a:t>…</a:t>
            </a:r>
            <a:r>
              <a:rPr kumimoji="1" lang="ja-JP" altLang="en-US" dirty="0" smtClean="0"/>
              <a:t>期待値の計算をするには、</a:t>
            </a:r>
            <a:endParaRPr kumimoji="1" lang="en-US" altLang="ja-JP" dirty="0" smtClean="0"/>
          </a:p>
          <a:p>
            <a:pPr marL="0" indent="0" algn="ctr">
              <a:buNone/>
            </a:pPr>
            <a:r>
              <a:rPr lang="ja-JP" altLang="en-US" dirty="0" smtClean="0">
                <a:solidFill>
                  <a:srgbClr val="00B050"/>
                </a:solidFill>
              </a:rPr>
              <a:t>起きうるイベント</a:t>
            </a:r>
            <a:r>
              <a:rPr lang="ja-JP" altLang="en-US" dirty="0" smtClean="0"/>
              <a:t> と </a:t>
            </a:r>
            <a:r>
              <a:rPr lang="ja-JP" altLang="en-US" dirty="0" smtClean="0">
                <a:solidFill>
                  <a:srgbClr val="FF0000"/>
                </a:solidFill>
              </a:rPr>
              <a:t>それに対応する値</a:t>
            </a:r>
            <a:r>
              <a:rPr lang="ja-JP" altLang="en-US" dirty="0" smtClean="0"/>
              <a:t> と </a:t>
            </a:r>
            <a:r>
              <a:rPr lang="ja-JP" altLang="en-US" dirty="0" smtClean="0">
                <a:solidFill>
                  <a:schemeClr val="accent5"/>
                </a:solidFill>
              </a:rPr>
              <a:t>そのイベントが起きる確率</a:t>
            </a:r>
            <a:endParaRPr lang="en-US" altLang="ja-JP" dirty="0" smtClean="0">
              <a:solidFill>
                <a:schemeClr val="accent5"/>
              </a:solidFill>
            </a:endParaRPr>
          </a:p>
          <a:p>
            <a:pPr marL="0" indent="0" algn="r">
              <a:buNone/>
            </a:pPr>
            <a:r>
              <a:rPr lang="ja-JP" altLang="en-US" dirty="0" smtClean="0"/>
              <a:t>が</a:t>
            </a:r>
            <a:r>
              <a:rPr lang="ja-JP" altLang="en-US" dirty="0"/>
              <a:t>判明</a:t>
            </a:r>
            <a:r>
              <a:rPr lang="ja-JP" altLang="en-US" dirty="0" smtClean="0"/>
              <a:t>してい</a:t>
            </a:r>
            <a:r>
              <a:rPr lang="ja-JP" altLang="en-US" dirty="0"/>
              <a:t>る</a:t>
            </a:r>
            <a:r>
              <a:rPr lang="ja-JP" altLang="en-US" dirty="0" smtClean="0"/>
              <a:t>必要がある</a:t>
            </a:r>
            <a:endParaRPr lang="en-US" altLang="ja-JP" dirty="0" smtClean="0"/>
          </a:p>
          <a:p>
            <a:r>
              <a:rPr lang="ja-JP" altLang="en-US" dirty="0" smtClean="0"/>
              <a:t>しかし</a:t>
            </a:r>
            <a:r>
              <a:rPr kumimoji="1" lang="ja-JP" altLang="en-US" dirty="0" smtClean="0"/>
              <a:t>今回のコインの例で、期待値の計算のために</a:t>
            </a:r>
            <a:endParaRPr lang="en-US" altLang="ja-JP" dirty="0"/>
          </a:p>
          <a:p>
            <a:pPr marL="0" indent="0" algn="ctr">
              <a:buNone/>
            </a:pPr>
            <a:r>
              <a:rPr lang="en-US" altLang="ja-JP" dirty="0" smtClean="0"/>
              <a:t>『</a:t>
            </a:r>
            <a:r>
              <a:rPr kumimoji="1" lang="ja-JP" altLang="en-US" dirty="0" smtClean="0">
                <a:solidFill>
                  <a:srgbClr val="00B050"/>
                </a:solidFill>
              </a:rPr>
              <a:t>表の出る回数が</a:t>
            </a:r>
            <a:r>
              <a:rPr lang="ja-JP" altLang="en-US" dirty="0">
                <a:solidFill>
                  <a:srgbClr val="00B050"/>
                </a:solidFill>
              </a:rPr>
              <a:t>奇数</a:t>
            </a:r>
            <a:r>
              <a:rPr kumimoji="1" lang="ja-JP" altLang="en-US" dirty="0" smtClean="0">
                <a:solidFill>
                  <a:srgbClr val="00B050"/>
                </a:solidFill>
              </a:rPr>
              <a:t>になる</a:t>
            </a:r>
            <a:r>
              <a:rPr lang="ja-JP" altLang="en-US" dirty="0" smtClean="0">
                <a:solidFill>
                  <a:srgbClr val="0070C0"/>
                </a:solidFill>
              </a:rPr>
              <a:t>確率</a:t>
            </a:r>
            <a:r>
              <a:rPr lang="en-US" altLang="ja-JP" dirty="0" smtClean="0"/>
              <a:t>』</a:t>
            </a:r>
          </a:p>
          <a:p>
            <a:pPr marL="0" indent="0" algn="r">
              <a:buNone/>
            </a:pPr>
            <a:r>
              <a:rPr lang="ja-JP" altLang="en-US" dirty="0" err="1" smtClean="0"/>
              <a:t>のような</a:t>
            </a:r>
            <a:r>
              <a:rPr lang="ja-JP" altLang="en-US" dirty="0" smtClean="0"/>
              <a:t>ケースを複数含むイベントの確率を</a:t>
            </a:r>
            <a:endParaRPr lang="en-US" altLang="ja-JP" dirty="0" smtClean="0"/>
          </a:p>
          <a:p>
            <a:pPr marL="0" indent="0" algn="r">
              <a:buNone/>
            </a:pPr>
            <a:r>
              <a:rPr lang="ja-JP" altLang="en-US" dirty="0" smtClean="0"/>
              <a:t>計算する必要はあるのか？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73354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 smtClean="0">
                <a:solidFill>
                  <a:prstClr val="black"/>
                </a:solidFill>
              </a:rPr>
              <a:t>『</a:t>
            </a:r>
            <a:r>
              <a:rPr lang="ja-JP" altLang="en-US" u="sng" dirty="0" smtClean="0">
                <a:solidFill>
                  <a:prstClr val="black"/>
                </a:solidFill>
              </a:rPr>
              <a:t>確率</a:t>
            </a:r>
            <a:r>
              <a:rPr lang="ja-JP" altLang="en-US" u="sng" dirty="0">
                <a:solidFill>
                  <a:prstClr val="black"/>
                </a:solidFill>
              </a:rPr>
              <a:t>変数</a:t>
            </a:r>
            <a:r>
              <a:rPr lang="en-US" altLang="ja-JP" u="sng" dirty="0" smtClean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(7/9)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実際</a:t>
            </a:r>
            <a:r>
              <a:rPr kumimoji="1" lang="en-US" altLang="ja-JP" dirty="0" smtClean="0"/>
              <a:t>…(</a:t>
            </a:r>
            <a:r>
              <a:rPr kumimoji="1" lang="ja-JP" altLang="en-US" dirty="0" smtClean="0"/>
              <a:t>再確認</a:t>
            </a:r>
            <a:r>
              <a:rPr kumimoji="1" lang="en-US" altLang="ja-JP" dirty="0" smtClean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角丸四角形 4"/>
              <p:cNvSpPr/>
              <p:nvPr/>
            </p:nvSpPr>
            <p:spPr>
              <a:xfrm>
                <a:off x="176047" y="2264521"/>
                <a:ext cx="9125607" cy="2152032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400" dirty="0" smtClean="0">
                    <a:solidFill>
                      <a:prstClr val="black"/>
                    </a:solidFill>
                    <a:latin typeface="+mn-ea"/>
                  </a:rPr>
                  <a:t>賭け</a:t>
                </a:r>
                <a:r>
                  <a:rPr lang="en-US" altLang="ja-JP" sz="2400" dirty="0" smtClean="0">
                    <a:solidFill>
                      <a:prstClr val="black"/>
                    </a:solidFill>
                    <a:latin typeface="+mn-ea"/>
                  </a:rPr>
                  <a:t>A</a:t>
                </a:r>
                <a:r>
                  <a:rPr lang="ja-JP" altLang="en-US" sz="2400" dirty="0" smtClean="0">
                    <a:solidFill>
                      <a:prstClr val="black"/>
                    </a:solidFill>
                    <a:latin typeface="+mn-ea"/>
                  </a:rPr>
                  <a:t>の期待値</a:t>
                </a:r>
                <a:r>
                  <a:rPr lang="ja-JP" altLang="en-US" sz="2400" dirty="0" smtClean="0">
                    <a:solidFill>
                      <a:prstClr val="black"/>
                    </a:solidFill>
                  </a:rPr>
                  <a:t>：</a:t>
                </a:r>
                <a:endParaRPr lang="en-US" altLang="ja-JP" sz="2700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7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ja-JP" sz="27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ja-JP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:賭けの結</m:t>
                          </m:r>
                          <m:r>
                            <a:rPr lang="ja-JP" altLang="en-US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果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ja-JP" altLang="en-US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に対する報酬</m:t>
                              </m:r>
                            </m:e>
                          </m:d>
                          <m:r>
                            <a:rPr lang="en-US" altLang="ja-JP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ja-JP" altLang="en-US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の起きる確率</m:t>
                              </m:r>
                            </m:e>
                          </m:d>
                        </m:e>
                      </m:nary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が出たときの報酬</m:t>
                          </m:r>
                        </m:e>
                      </m:d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が出る確率</m:t>
                          </m:r>
                        </m:e>
                      </m:d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が出たときの報酬</m:t>
                          </m:r>
                        </m:e>
                      </m:d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が出る確率</m:t>
                          </m:r>
                        </m:e>
                      </m:d>
                    </m:oMath>
                  </m:oMathPara>
                </a14:m>
                <a:endParaRPr lang="en-US" altLang="ja-JP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角丸四角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47" y="2264521"/>
                <a:ext cx="9125607" cy="2152032"/>
              </a:xfrm>
              <a:prstGeom prst="roundRect">
                <a:avLst/>
              </a:prstGeom>
              <a:blipFill rotWithShape="0">
                <a:blip r:embed="rId2"/>
                <a:stretch>
                  <a:fillRect t="-5056" b="-309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角丸四角形 7"/>
              <p:cNvSpPr/>
              <p:nvPr/>
            </p:nvSpPr>
            <p:spPr>
              <a:xfrm>
                <a:off x="176046" y="4463827"/>
                <a:ext cx="9125607" cy="2152032"/>
              </a:xfrm>
              <a:prstGeom prst="round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400" dirty="0" smtClean="0">
                    <a:solidFill>
                      <a:prstClr val="black"/>
                    </a:solidFill>
                    <a:latin typeface="+mn-ea"/>
                  </a:rPr>
                  <a:t>賭け</a:t>
                </a:r>
                <a:r>
                  <a:rPr lang="en-US" altLang="ja-JP" sz="2400" dirty="0">
                    <a:solidFill>
                      <a:prstClr val="black"/>
                    </a:solidFill>
                    <a:latin typeface="+mn-ea"/>
                  </a:rPr>
                  <a:t>B</a:t>
                </a:r>
                <a:r>
                  <a:rPr lang="ja-JP" altLang="en-US" sz="2400" dirty="0" smtClean="0">
                    <a:solidFill>
                      <a:prstClr val="black"/>
                    </a:solidFill>
                    <a:latin typeface="+mn-ea"/>
                  </a:rPr>
                  <a:t>の期待値</a:t>
                </a:r>
                <a:r>
                  <a:rPr lang="ja-JP" altLang="en-US" sz="2400" dirty="0" smtClean="0">
                    <a:solidFill>
                      <a:prstClr val="black"/>
                    </a:solidFill>
                  </a:rPr>
                  <a:t>：</a:t>
                </a:r>
                <a:endParaRPr lang="en-US" altLang="ja-JP" sz="2700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7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−100</m:t>
                      </m:r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27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sz="27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sz="27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:賭けの結果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7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7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ja-JP" altLang="en-US" sz="27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に対する報酬</m:t>
                              </m:r>
                            </m:e>
                          </m:d>
                          <m:r>
                            <a:rPr lang="en-US" altLang="ja-JP" sz="27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7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7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ja-JP" altLang="en-US" sz="27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の起きる確率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ja-JP" sz="27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が出たときの報酬</m:t>
                          </m:r>
                        </m:e>
                      </m:d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が出る確率</m:t>
                          </m:r>
                        </m:e>
                      </m:d>
                    </m:oMath>
                  </m:oMathPara>
                </a14:m>
                <a:endParaRPr lang="en-US" altLang="ja-JP" sz="27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が出たときの報酬</m:t>
                          </m:r>
                        </m:e>
                      </m:d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が出る確率</m:t>
                          </m:r>
                        </m:e>
                      </m:d>
                    </m:oMath>
                  </m:oMathPara>
                </a14:m>
                <a:endParaRPr lang="en-US" altLang="ja-JP" sz="27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角丸四角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46" y="4463827"/>
                <a:ext cx="9125607" cy="2152032"/>
              </a:xfrm>
              <a:prstGeom prst="roundRect">
                <a:avLst/>
              </a:prstGeom>
              <a:blipFill rotWithShape="0">
                <a:blip r:embed="rId3"/>
                <a:stretch>
                  <a:fillRect t="-5070" b="-4507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892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 smtClean="0">
                <a:solidFill>
                  <a:prstClr val="black"/>
                </a:solidFill>
              </a:rPr>
              <a:t>『</a:t>
            </a:r>
            <a:r>
              <a:rPr lang="ja-JP" altLang="en-US" u="sng" dirty="0" smtClean="0">
                <a:solidFill>
                  <a:prstClr val="black"/>
                </a:solidFill>
              </a:rPr>
              <a:t>確率</a:t>
            </a:r>
            <a:r>
              <a:rPr lang="ja-JP" altLang="en-US" u="sng" dirty="0">
                <a:solidFill>
                  <a:prstClr val="black"/>
                </a:solidFill>
              </a:rPr>
              <a:t>変数</a:t>
            </a:r>
            <a:r>
              <a:rPr lang="en-US" altLang="ja-JP" u="sng" dirty="0" smtClean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(8/9)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実際</a:t>
            </a:r>
            <a:r>
              <a:rPr kumimoji="1" lang="en-US" altLang="ja-JP" dirty="0" smtClean="0"/>
              <a:t>…(</a:t>
            </a:r>
            <a:r>
              <a:rPr kumimoji="1" lang="ja-JP" altLang="en-US" dirty="0" smtClean="0"/>
              <a:t>再確認</a:t>
            </a:r>
            <a:r>
              <a:rPr kumimoji="1" lang="en-US" altLang="ja-JP" dirty="0" smtClean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角丸四角形 4"/>
              <p:cNvSpPr/>
              <p:nvPr/>
            </p:nvSpPr>
            <p:spPr>
              <a:xfrm>
                <a:off x="176047" y="2264521"/>
                <a:ext cx="9125607" cy="2152032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400" dirty="0" smtClean="0">
                    <a:solidFill>
                      <a:prstClr val="black"/>
                    </a:solidFill>
                    <a:latin typeface="ＭＳ Ｐゴシック" panose="020B0600070205080204" pitchFamily="50" charset="-128"/>
                  </a:rPr>
                  <a:t>賭け</a:t>
                </a:r>
                <a:r>
                  <a:rPr lang="en-US" altLang="ja-JP" sz="2400" dirty="0" smtClean="0">
                    <a:solidFill>
                      <a:prstClr val="black"/>
                    </a:solidFill>
                    <a:latin typeface="ＭＳ Ｐゴシック" panose="020B0600070205080204" pitchFamily="50" charset="-128"/>
                  </a:rPr>
                  <a:t>A</a:t>
                </a:r>
                <a:r>
                  <a:rPr lang="ja-JP" altLang="en-US" sz="2400" dirty="0" smtClean="0">
                    <a:solidFill>
                      <a:prstClr val="black"/>
                    </a:solidFill>
                    <a:latin typeface="ＭＳ Ｐゴシック" panose="020B0600070205080204" pitchFamily="50" charset="-128"/>
                  </a:rPr>
                  <a:t>の期待値</a:t>
                </a:r>
                <a:r>
                  <a:rPr lang="ja-JP" altLang="en-US" sz="2400" dirty="0" smtClean="0">
                    <a:solidFill>
                      <a:prstClr val="black"/>
                    </a:solidFill>
                  </a:rPr>
                  <a:t>：</a:t>
                </a:r>
                <a:endParaRPr lang="en-US" altLang="ja-JP" sz="2700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7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ja-JP" sz="27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ja-JP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:賭けの結</m:t>
                          </m:r>
                          <m:r>
                            <a:rPr lang="ja-JP" altLang="en-US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果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ja-JP" altLang="en-US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に対する報酬</m:t>
                              </m:r>
                            </m:e>
                          </m:d>
                          <m:r>
                            <a:rPr lang="en-US" altLang="ja-JP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ja-JP" altLang="en-US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の起きる確率</m:t>
                              </m:r>
                            </m:e>
                          </m:d>
                        </m:e>
                      </m:nary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が出たときの報酬</m:t>
                          </m:r>
                        </m:e>
                      </m:d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が出る確率</m:t>
                          </m:r>
                        </m:e>
                      </m:d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が出たときの報酬</m:t>
                          </m:r>
                        </m:e>
                      </m:d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が出る確率</m:t>
                          </m:r>
                        </m:e>
                      </m:d>
                    </m:oMath>
                  </m:oMathPara>
                </a14:m>
                <a:endParaRPr lang="en-US" altLang="ja-JP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角丸四角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47" y="2264521"/>
                <a:ext cx="9125607" cy="2152032"/>
              </a:xfrm>
              <a:prstGeom prst="roundRect">
                <a:avLst/>
              </a:prstGeom>
              <a:blipFill rotWithShape="0">
                <a:blip r:embed="rId2"/>
                <a:stretch>
                  <a:fillRect t="-5056" b="-309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角丸四角形 7"/>
              <p:cNvSpPr/>
              <p:nvPr/>
            </p:nvSpPr>
            <p:spPr>
              <a:xfrm>
                <a:off x="176046" y="4463827"/>
                <a:ext cx="9125607" cy="2152032"/>
              </a:xfrm>
              <a:prstGeom prst="round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400" dirty="0" smtClean="0">
                    <a:solidFill>
                      <a:prstClr val="black"/>
                    </a:solidFill>
                    <a:latin typeface="ＭＳ Ｐゴシック" panose="020B0600070205080204" pitchFamily="50" charset="-128"/>
                  </a:rPr>
                  <a:t>賭け</a:t>
                </a:r>
                <a:r>
                  <a:rPr lang="en-US" altLang="ja-JP" sz="2400" dirty="0">
                    <a:solidFill>
                      <a:prstClr val="black"/>
                    </a:solidFill>
                    <a:latin typeface="ＭＳ Ｐゴシック" panose="020B0600070205080204" pitchFamily="50" charset="-128"/>
                  </a:rPr>
                  <a:t>B</a:t>
                </a:r>
                <a:r>
                  <a:rPr lang="ja-JP" altLang="en-US" sz="2400" dirty="0" smtClean="0">
                    <a:solidFill>
                      <a:prstClr val="black"/>
                    </a:solidFill>
                    <a:latin typeface="ＭＳ Ｐゴシック" panose="020B0600070205080204" pitchFamily="50" charset="-128"/>
                  </a:rPr>
                  <a:t>の期待値</a:t>
                </a:r>
                <a:r>
                  <a:rPr lang="ja-JP" altLang="en-US" sz="2400" dirty="0" smtClean="0">
                    <a:solidFill>
                      <a:prstClr val="black"/>
                    </a:solidFill>
                  </a:rPr>
                  <a:t>：</a:t>
                </a:r>
                <a:endParaRPr lang="en-US" altLang="ja-JP" sz="2700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7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−100</m:t>
                      </m:r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27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sz="27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sz="27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:賭けの結果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7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7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ja-JP" altLang="en-US" sz="27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に対する報酬</m:t>
                              </m:r>
                            </m:e>
                          </m:d>
                          <m:r>
                            <a:rPr lang="en-US" altLang="ja-JP" sz="27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7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7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ja-JP" altLang="en-US" sz="27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の起きる</m:t>
                              </m:r>
                              <m:r>
                                <a:rPr lang="ja-JP" altLang="en-US" sz="27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確率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ja-JP" sz="27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が出たときの報酬</m:t>
                          </m:r>
                        </m:e>
                      </m:d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が出る確率</m:t>
                          </m:r>
                        </m:e>
                      </m:d>
                    </m:oMath>
                  </m:oMathPara>
                </a14:m>
                <a:endParaRPr lang="en-US" altLang="ja-JP" sz="27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が出たときの報酬</m:t>
                          </m:r>
                        </m:e>
                      </m:d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が出る確率</m:t>
                          </m:r>
                        </m:e>
                      </m:d>
                    </m:oMath>
                  </m:oMathPara>
                </a14:m>
                <a:endParaRPr lang="en-US" altLang="ja-JP" sz="27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角丸四角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46" y="4463827"/>
                <a:ext cx="9125607" cy="2152032"/>
              </a:xfrm>
              <a:prstGeom prst="roundRect">
                <a:avLst/>
              </a:prstGeom>
              <a:blipFill rotWithShape="0">
                <a:blip r:embed="rId3"/>
                <a:stretch>
                  <a:fillRect t="-5070" b="-4507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左矢印吹き出し 8"/>
          <p:cNvSpPr/>
          <p:nvPr/>
        </p:nvSpPr>
        <p:spPr>
          <a:xfrm>
            <a:off x="8447692" y="2486559"/>
            <a:ext cx="3665483" cy="3825341"/>
          </a:xfrm>
          <a:prstGeom prst="leftArrowCallout">
            <a:avLst>
              <a:gd name="adj1" fmla="val 15933"/>
              <a:gd name="adj2" fmla="val 15521"/>
              <a:gd name="adj3" fmla="val 16345"/>
              <a:gd name="adj4" fmla="val 7368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prstClr val="black"/>
                </a:solidFill>
              </a:rPr>
              <a:t>どこにも</a:t>
            </a:r>
            <a:endParaRPr lang="en-US" altLang="ja-JP" sz="2800" dirty="0" smtClean="0">
              <a:solidFill>
                <a:prstClr val="black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rgbClr val="00B050"/>
                </a:solidFill>
              </a:rPr>
              <a:t>表</a:t>
            </a:r>
            <a:r>
              <a:rPr lang="ja-JP" altLang="en-US" sz="2800" dirty="0">
                <a:solidFill>
                  <a:srgbClr val="00B050"/>
                </a:solidFill>
              </a:rPr>
              <a:t>の</a:t>
            </a:r>
            <a:r>
              <a:rPr lang="ja-JP" altLang="en-US" sz="2800" dirty="0" smtClean="0">
                <a:solidFill>
                  <a:srgbClr val="00B050"/>
                </a:solidFill>
              </a:rPr>
              <a:t>出る回数が奇数になる</a:t>
            </a:r>
            <a:endParaRPr lang="en-US" altLang="ja-JP" sz="2800" dirty="0" smtClean="0">
              <a:solidFill>
                <a:srgbClr val="00B050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chemeClr val="accent5"/>
                </a:solidFill>
              </a:rPr>
              <a:t>確率</a:t>
            </a:r>
            <a:r>
              <a:rPr lang="ja-JP" altLang="en-US" sz="2800" dirty="0" smtClean="0">
                <a:solidFill>
                  <a:prstClr val="black"/>
                </a:solidFill>
              </a:rPr>
              <a:t>は</a:t>
            </a:r>
            <a:endParaRPr lang="en-US" altLang="ja-JP" sz="2800" dirty="0" smtClean="0">
              <a:solidFill>
                <a:prstClr val="black"/>
              </a:solidFill>
            </a:endParaRPr>
          </a:p>
          <a:p>
            <a:pPr algn="ctr"/>
            <a:r>
              <a:rPr lang="ja-JP" altLang="en-US" sz="2800" dirty="0" smtClean="0">
                <a:solidFill>
                  <a:prstClr val="black"/>
                </a:solidFill>
              </a:rPr>
              <a:t>使われていない！</a:t>
            </a:r>
            <a:endParaRPr lang="en-US" altLang="ja-JP" sz="28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99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 smtClean="0">
                <a:solidFill>
                  <a:prstClr val="black"/>
                </a:solidFill>
              </a:rPr>
              <a:t>『</a:t>
            </a:r>
            <a:r>
              <a:rPr lang="ja-JP" altLang="en-US" u="sng" dirty="0" smtClean="0">
                <a:solidFill>
                  <a:prstClr val="black"/>
                </a:solidFill>
              </a:rPr>
              <a:t>確率</a:t>
            </a:r>
            <a:r>
              <a:rPr lang="ja-JP" altLang="en-US" u="sng" dirty="0">
                <a:solidFill>
                  <a:prstClr val="black"/>
                </a:solidFill>
              </a:rPr>
              <a:t>変数</a:t>
            </a:r>
            <a:r>
              <a:rPr lang="en-US" altLang="ja-JP" u="sng" dirty="0" smtClean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(9/9)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実際</a:t>
            </a:r>
            <a:r>
              <a:rPr kumimoji="1" lang="en-US" altLang="ja-JP" dirty="0" smtClean="0"/>
              <a:t>…(</a:t>
            </a:r>
            <a:r>
              <a:rPr kumimoji="1" lang="ja-JP" altLang="en-US" dirty="0" smtClean="0"/>
              <a:t>再確認</a:t>
            </a:r>
            <a:r>
              <a:rPr kumimoji="1" lang="en-US" altLang="ja-JP" dirty="0" smtClean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角丸四角形 4"/>
              <p:cNvSpPr/>
              <p:nvPr/>
            </p:nvSpPr>
            <p:spPr>
              <a:xfrm>
                <a:off x="176047" y="2264521"/>
                <a:ext cx="9125607" cy="2152032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400" dirty="0" smtClean="0">
                    <a:solidFill>
                      <a:prstClr val="black"/>
                    </a:solidFill>
                    <a:latin typeface="ＭＳ Ｐゴシック" panose="020B0600070205080204" pitchFamily="50" charset="-128"/>
                  </a:rPr>
                  <a:t>賭け</a:t>
                </a:r>
                <a:r>
                  <a:rPr lang="en-US" altLang="ja-JP" sz="2400" dirty="0" smtClean="0">
                    <a:solidFill>
                      <a:prstClr val="black"/>
                    </a:solidFill>
                    <a:latin typeface="ＭＳ Ｐゴシック" panose="020B0600070205080204" pitchFamily="50" charset="-128"/>
                  </a:rPr>
                  <a:t>A</a:t>
                </a:r>
                <a:r>
                  <a:rPr lang="ja-JP" altLang="en-US" sz="2400" dirty="0" smtClean="0">
                    <a:solidFill>
                      <a:prstClr val="black"/>
                    </a:solidFill>
                    <a:latin typeface="ＭＳ Ｐゴシック" panose="020B0600070205080204" pitchFamily="50" charset="-128"/>
                  </a:rPr>
                  <a:t>の期待値</a:t>
                </a:r>
                <a:r>
                  <a:rPr lang="ja-JP" altLang="en-US" sz="2400" dirty="0" smtClean="0">
                    <a:solidFill>
                      <a:prstClr val="black"/>
                    </a:solidFill>
                  </a:rPr>
                  <a:t>：</a:t>
                </a:r>
                <a:endParaRPr lang="en-US" altLang="ja-JP" sz="2700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7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ja-JP" sz="27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ja-JP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:賭けの結</m:t>
                          </m:r>
                          <m:r>
                            <a:rPr lang="ja-JP" altLang="en-US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果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ja-JP" altLang="en-US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に対する報酬</m:t>
                              </m:r>
                            </m:e>
                          </m:d>
                          <m:r>
                            <a:rPr lang="en-US" altLang="ja-JP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ja-JP" altLang="en-US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の起きる確率</m:t>
                              </m:r>
                            </m:e>
                          </m:d>
                        </m:e>
                      </m:nary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が出たときの報酬</m:t>
                          </m:r>
                        </m:e>
                      </m:d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が出る確率</m:t>
                          </m:r>
                        </m:e>
                      </m:d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が出たときの報酬</m:t>
                          </m:r>
                        </m:e>
                      </m:d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が出る確率</m:t>
                          </m:r>
                        </m:e>
                      </m:d>
                    </m:oMath>
                  </m:oMathPara>
                </a14:m>
                <a:endParaRPr lang="en-US" altLang="ja-JP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角丸四角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47" y="2264521"/>
                <a:ext cx="9125607" cy="2152032"/>
              </a:xfrm>
              <a:prstGeom prst="roundRect">
                <a:avLst/>
              </a:prstGeom>
              <a:blipFill rotWithShape="0">
                <a:blip r:embed="rId2"/>
                <a:stretch>
                  <a:fillRect t="-5056" b="-309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角丸四角形 7"/>
              <p:cNvSpPr/>
              <p:nvPr/>
            </p:nvSpPr>
            <p:spPr>
              <a:xfrm>
                <a:off x="176046" y="4463827"/>
                <a:ext cx="9125607" cy="2152032"/>
              </a:xfrm>
              <a:prstGeom prst="round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400" dirty="0" smtClean="0">
                    <a:solidFill>
                      <a:prstClr val="black"/>
                    </a:solidFill>
                    <a:latin typeface="ＭＳ Ｐゴシック" panose="020B0600070205080204" pitchFamily="50" charset="-128"/>
                  </a:rPr>
                  <a:t>賭け</a:t>
                </a:r>
                <a:r>
                  <a:rPr lang="en-US" altLang="ja-JP" sz="2400" dirty="0">
                    <a:solidFill>
                      <a:prstClr val="black"/>
                    </a:solidFill>
                    <a:latin typeface="ＭＳ Ｐゴシック" panose="020B0600070205080204" pitchFamily="50" charset="-128"/>
                  </a:rPr>
                  <a:t>B</a:t>
                </a:r>
                <a:r>
                  <a:rPr lang="ja-JP" altLang="en-US" sz="2400" dirty="0" smtClean="0">
                    <a:solidFill>
                      <a:prstClr val="black"/>
                    </a:solidFill>
                    <a:latin typeface="ＭＳ Ｐゴシック" panose="020B0600070205080204" pitchFamily="50" charset="-128"/>
                  </a:rPr>
                  <a:t>の期待値</a:t>
                </a:r>
                <a:r>
                  <a:rPr lang="ja-JP" altLang="en-US" sz="2400" dirty="0" smtClean="0">
                    <a:solidFill>
                      <a:prstClr val="black"/>
                    </a:solidFill>
                  </a:rPr>
                  <a:t>：</a:t>
                </a:r>
                <a:endParaRPr lang="en-US" altLang="ja-JP" sz="2700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7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−100</m:t>
                      </m:r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27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sz="27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sz="27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:賭けの結果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7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7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ja-JP" altLang="en-US" sz="27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に対する報酬</m:t>
                              </m:r>
                            </m:e>
                          </m:d>
                          <m:r>
                            <a:rPr lang="en-US" altLang="ja-JP" sz="27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7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7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ja-JP" altLang="en-US" sz="27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の起きる</m:t>
                              </m:r>
                              <m:r>
                                <a:rPr lang="ja-JP" altLang="en-US" sz="27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確率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ja-JP" sz="27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が出たときの報酬</m:t>
                          </m:r>
                        </m:e>
                      </m:d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が出る確率</m:t>
                          </m:r>
                        </m:e>
                      </m:d>
                    </m:oMath>
                  </m:oMathPara>
                </a14:m>
                <a:endParaRPr lang="en-US" altLang="ja-JP" sz="27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が出たときの報酬</m:t>
                          </m:r>
                        </m:e>
                      </m:d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が出る確率</m:t>
                          </m:r>
                        </m:e>
                      </m:d>
                    </m:oMath>
                  </m:oMathPara>
                </a14:m>
                <a:endParaRPr lang="en-US" altLang="ja-JP" sz="27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角丸四角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46" y="4463827"/>
                <a:ext cx="9125607" cy="2152032"/>
              </a:xfrm>
              <a:prstGeom prst="roundRect">
                <a:avLst/>
              </a:prstGeom>
              <a:blipFill rotWithShape="0">
                <a:blip r:embed="rId3"/>
                <a:stretch>
                  <a:fillRect t="-5070" b="-4507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左矢印吹き出し 8"/>
          <p:cNvSpPr/>
          <p:nvPr/>
        </p:nvSpPr>
        <p:spPr>
          <a:xfrm>
            <a:off x="8447692" y="2486559"/>
            <a:ext cx="3665483" cy="3825341"/>
          </a:xfrm>
          <a:prstGeom prst="leftArrowCallout">
            <a:avLst>
              <a:gd name="adj1" fmla="val 15933"/>
              <a:gd name="adj2" fmla="val 15521"/>
              <a:gd name="adj3" fmla="val 16345"/>
              <a:gd name="adj4" fmla="val 7368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ja-JP" altLang="en-US" sz="2800" dirty="0">
                <a:solidFill>
                  <a:prstClr val="black"/>
                </a:solidFill>
              </a:rPr>
              <a:t>どこにも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lvl="0" algn="ctr"/>
            <a:r>
              <a:rPr lang="ja-JP" altLang="en-US" sz="2800" dirty="0">
                <a:solidFill>
                  <a:srgbClr val="00B050"/>
                </a:solidFill>
              </a:rPr>
              <a:t>表の出る回数が奇数になる</a:t>
            </a:r>
            <a:endParaRPr lang="en-US" altLang="ja-JP" sz="2800" dirty="0">
              <a:solidFill>
                <a:srgbClr val="00B050"/>
              </a:solidFill>
            </a:endParaRPr>
          </a:p>
          <a:p>
            <a:pPr lvl="0" algn="ctr"/>
            <a:r>
              <a:rPr lang="ja-JP" altLang="en-US" sz="2800" dirty="0">
                <a:solidFill>
                  <a:srgbClr val="4472C4"/>
                </a:solidFill>
              </a:rPr>
              <a:t>確率</a:t>
            </a:r>
            <a:r>
              <a:rPr lang="ja-JP" altLang="en-US" sz="2800" dirty="0">
                <a:solidFill>
                  <a:prstClr val="black"/>
                </a:solidFill>
              </a:rPr>
              <a:t>は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lvl="0" algn="ctr"/>
            <a:r>
              <a:rPr lang="ja-JP" altLang="en-US" sz="2800" dirty="0">
                <a:solidFill>
                  <a:prstClr val="black"/>
                </a:solidFill>
              </a:rPr>
              <a:t>使われていない！</a:t>
            </a:r>
            <a:endParaRPr lang="en-US" altLang="ja-JP" sz="2800" dirty="0">
              <a:solidFill>
                <a:prstClr val="black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265386" y="4902723"/>
            <a:ext cx="11661228" cy="17604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/>
              <a:t>→</a:t>
            </a:r>
            <a:r>
              <a:rPr kumimoji="1" lang="ja-JP" altLang="en-US" sz="3200" u="sng" dirty="0" smtClean="0"/>
              <a:t>期待値の計算には、</a:t>
            </a:r>
            <a:endParaRPr kumimoji="1" lang="en-US" altLang="ja-JP" sz="3200" u="sng" dirty="0" smtClean="0"/>
          </a:p>
          <a:p>
            <a:pPr algn="ctr"/>
            <a:r>
              <a:rPr kumimoji="1" lang="ja-JP" altLang="en-US" sz="3200" u="sng" dirty="0" smtClean="0"/>
              <a:t>本当はどんな</a:t>
            </a:r>
            <a:r>
              <a:rPr kumimoji="1" lang="ja-JP" altLang="en-US" sz="3200" u="sng" dirty="0" smtClean="0">
                <a:solidFill>
                  <a:srgbClr val="00B050"/>
                </a:solidFill>
              </a:rPr>
              <a:t>イベントの結果</a:t>
            </a:r>
            <a:r>
              <a:rPr lang="ja-JP" altLang="en-US" sz="3200" u="sng" dirty="0" smtClean="0"/>
              <a:t>に対する</a:t>
            </a:r>
            <a:r>
              <a:rPr kumimoji="1" lang="ja-JP" altLang="en-US" sz="3200" u="sng" dirty="0" smtClean="0">
                <a:solidFill>
                  <a:schemeClr val="accent5"/>
                </a:solidFill>
              </a:rPr>
              <a:t>確率</a:t>
            </a:r>
            <a:r>
              <a:rPr kumimoji="1" lang="ja-JP" altLang="en-US" sz="3200" u="sng" dirty="0" smtClean="0"/>
              <a:t>が必要なのか</a:t>
            </a:r>
            <a:r>
              <a:rPr kumimoji="1" lang="ja-JP" altLang="en-US" sz="3200" dirty="0" smtClean="0"/>
              <a:t>？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7349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58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dirty="0"/>
              <a:t>先</a:t>
            </a:r>
            <a:r>
              <a:rPr lang="ja-JP" altLang="en-US" dirty="0" smtClean="0"/>
              <a:t>ほどと同じコイン</a:t>
            </a:r>
            <a:r>
              <a:rPr lang="ja-JP" altLang="en-US" dirty="0"/>
              <a:t>の実験結果</a:t>
            </a:r>
            <a:r>
              <a:rPr kumimoji="1" lang="ja-JP" altLang="en-US" dirty="0"/>
              <a:t>を</a:t>
            </a:r>
            <a:r>
              <a:rPr kumimoji="1" lang="ja-JP" altLang="en-US" dirty="0" smtClean="0"/>
              <a:t>使って、別の賭け</a:t>
            </a:r>
            <a:r>
              <a:rPr kumimoji="1" lang="ja-JP" altLang="en-US" dirty="0"/>
              <a:t>をしてみる</a:t>
            </a:r>
            <a:endParaRPr lang="en-US" altLang="ja-JP" dirty="0"/>
          </a:p>
          <a:p>
            <a:endParaRPr lang="en-US" altLang="ja-JP" dirty="0"/>
          </a:p>
          <a:p>
            <a:pPr marL="0" indent="0" algn="r">
              <a:buNone/>
            </a:pPr>
            <a:endParaRPr kumimoji="1" lang="en-US" altLang="ja-JP" u="sng" dirty="0" smtClean="0"/>
          </a:p>
          <a:p>
            <a:pPr marL="0" indent="0" algn="r">
              <a:buNone/>
            </a:pPr>
            <a:endParaRPr lang="en-US" altLang="ja-JP" u="sng" dirty="0"/>
          </a:p>
          <a:p>
            <a:pPr marL="0" indent="0" algn="r">
              <a:buNone/>
            </a:pPr>
            <a:endParaRPr kumimoji="1" lang="en-US" altLang="ja-JP" u="sng" dirty="0" smtClean="0"/>
          </a:p>
          <a:p>
            <a:pPr marL="0" indent="0" algn="r">
              <a:buNone/>
            </a:pPr>
            <a:endParaRPr lang="en-US" altLang="ja-JP" u="sng" dirty="0"/>
          </a:p>
          <a:p>
            <a:pPr marL="0" indent="0" algn="r">
              <a:buNone/>
            </a:pPr>
            <a:endParaRPr kumimoji="1" lang="en-US" altLang="ja-JP" u="sng" dirty="0" smtClean="0"/>
          </a:p>
          <a:p>
            <a:pPr marL="0" indent="0" algn="r">
              <a:buNone/>
            </a:pPr>
            <a:r>
              <a:rPr kumimoji="1" lang="en-US" altLang="ja-JP" u="sng" dirty="0" smtClean="0"/>
              <a:t>…</a:t>
            </a:r>
            <a:r>
              <a:rPr kumimoji="1" lang="ja-JP" altLang="en-US" u="sng" dirty="0"/>
              <a:t>この賭けを何回も繰り返していくとするとき、</a:t>
            </a:r>
            <a:endParaRPr kumimoji="1" lang="en-US" altLang="ja-JP" u="sng" dirty="0"/>
          </a:p>
          <a:p>
            <a:pPr marL="0" indent="0" algn="r">
              <a:buNone/>
            </a:pPr>
            <a:r>
              <a:rPr kumimoji="1" lang="ja-JP" altLang="en-US" u="sng" dirty="0" smtClean="0"/>
              <a:t>賭けの平均</a:t>
            </a:r>
            <a:r>
              <a:rPr kumimoji="1" lang="en-US" altLang="ja-JP" u="sng" dirty="0" smtClean="0"/>
              <a:t>(=</a:t>
            </a:r>
            <a:r>
              <a:rPr kumimoji="1" lang="ja-JP" altLang="en-US" u="sng" dirty="0" smtClean="0"/>
              <a:t>期待値</a:t>
            </a:r>
            <a:r>
              <a:rPr kumimoji="1" lang="en-US" altLang="ja-JP" u="sng" dirty="0" smtClean="0"/>
              <a:t>)</a:t>
            </a:r>
            <a:r>
              <a:rPr kumimoji="1" lang="ja-JP" altLang="en-US" u="sng" dirty="0" smtClean="0"/>
              <a:t>はいくらになるか？</a:t>
            </a:r>
            <a:endParaRPr kumimoji="1" lang="en-US" altLang="ja-JP" u="sng" dirty="0"/>
          </a:p>
          <a:p>
            <a:endParaRPr lang="en-US" altLang="ja-JP" dirty="0"/>
          </a:p>
          <a:p>
            <a:endParaRPr kumimoji="1" lang="en-US" altLang="ja-JP" dirty="0"/>
          </a:p>
        </p:txBody>
      </p:sp>
      <p:sp>
        <p:nvSpPr>
          <p:cNvPr id="4" name="角丸四角形 3"/>
          <p:cNvSpPr/>
          <p:nvPr/>
        </p:nvSpPr>
        <p:spPr>
          <a:xfrm>
            <a:off x="838200" y="2292439"/>
            <a:ext cx="5736770" cy="2498501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ja-JP" altLang="en-US" sz="2800" dirty="0" smtClean="0">
                <a:solidFill>
                  <a:prstClr val="black"/>
                </a:solidFill>
              </a:rPr>
              <a:t>賭け</a:t>
            </a:r>
            <a:r>
              <a:rPr lang="en-US" altLang="ja-JP" sz="2800" dirty="0" smtClean="0">
                <a:solidFill>
                  <a:prstClr val="black"/>
                </a:solidFill>
              </a:rPr>
              <a:t>B’</a:t>
            </a:r>
            <a:r>
              <a:rPr lang="ja-JP" altLang="en-US" sz="2800" dirty="0" smtClean="0">
                <a:solidFill>
                  <a:prstClr val="black"/>
                </a:solidFill>
              </a:rPr>
              <a:t>：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prstClr val="black"/>
                </a:solidFill>
              </a:rPr>
              <a:t>結果が０なら</a:t>
            </a:r>
            <a:r>
              <a:rPr lang="ja-JP" altLang="en-US" sz="2800" dirty="0" smtClean="0">
                <a:solidFill>
                  <a:prstClr val="black"/>
                </a:solidFill>
              </a:rPr>
              <a:t>１</a:t>
            </a:r>
            <a:r>
              <a:rPr lang="ja-JP" altLang="en-US" sz="2800" dirty="0">
                <a:solidFill>
                  <a:prstClr val="black"/>
                </a:solidFill>
              </a:rPr>
              <a:t>６</a:t>
            </a:r>
            <a:r>
              <a:rPr lang="ja-JP" altLang="en-US" sz="2800" dirty="0" smtClean="0">
                <a:solidFill>
                  <a:prstClr val="black"/>
                </a:solidFill>
              </a:rPr>
              <a:t>００円</a:t>
            </a:r>
            <a:r>
              <a:rPr lang="ja-JP" altLang="en-US" sz="2800" dirty="0">
                <a:solidFill>
                  <a:prstClr val="black"/>
                </a:solidFill>
              </a:rPr>
              <a:t>を受け取る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prstClr val="black"/>
                </a:solidFill>
              </a:rPr>
              <a:t>結果が１なら８００円支払う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prstClr val="black"/>
                </a:solidFill>
              </a:rPr>
              <a:t>結果が２なら４００円受け取る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prstClr val="black"/>
                </a:solidFill>
              </a:rPr>
              <a:t>結果が３なら１２００円支払う</a:t>
            </a:r>
            <a:endParaRPr lang="en-US" altLang="ja-JP" sz="2800" dirty="0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確率質量関数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(1/17)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769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確率質量関数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2/17)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9304"/>
          </a:xfrm>
        </p:spPr>
        <p:txBody>
          <a:bodyPr/>
          <a:lstStyle/>
          <a:p>
            <a:r>
              <a:rPr lang="ja-JP" altLang="en-US" dirty="0"/>
              <a:t>では、実際に賭けを行ってみると・・・</a:t>
            </a:r>
            <a:endParaRPr lang="en-US" altLang="ja-JP" dirty="0"/>
          </a:p>
          <a:p>
            <a:pPr marL="0" indent="0" algn="r">
              <a:buNone/>
            </a:pPr>
            <a:r>
              <a:rPr lang="en-US" altLang="ja-JP" dirty="0"/>
              <a:t>(</a:t>
            </a:r>
            <a:r>
              <a:rPr lang="ja-JP" altLang="en-US" dirty="0"/>
              <a:t>グラフはそれぞれの</a:t>
            </a:r>
            <a:r>
              <a:rPr lang="ja-JP" altLang="en-US" dirty="0">
                <a:solidFill>
                  <a:srgbClr val="FF0000"/>
                </a:solidFill>
              </a:rPr>
              <a:t>儲けの平均</a:t>
            </a:r>
            <a:endParaRPr lang="en-US" altLang="ja-JP" dirty="0">
              <a:solidFill>
                <a:srgbClr val="FF0000"/>
              </a:solidFill>
            </a:endParaRPr>
          </a:p>
          <a:p>
            <a:pPr marL="0" indent="0" algn="r">
              <a:buNone/>
            </a:pPr>
            <a:r>
              <a:rPr lang="en-US" altLang="ja-JP" dirty="0">
                <a:solidFill>
                  <a:srgbClr val="FF0000"/>
                </a:solidFill>
              </a:rPr>
              <a:t>=</a:t>
            </a:r>
            <a:r>
              <a:rPr lang="ja-JP" altLang="en-US" dirty="0">
                <a:solidFill>
                  <a:srgbClr val="FF0000"/>
                </a:solidFill>
              </a:rPr>
              <a:t>儲けを賭けの回数で割ったもの</a:t>
            </a:r>
            <a:r>
              <a:rPr lang="en-US" altLang="ja-JP" dirty="0"/>
              <a:t>)</a:t>
            </a:r>
          </a:p>
          <a:p>
            <a:pPr marL="0" indent="0" algn="r">
              <a:buNone/>
            </a:pPr>
            <a:endParaRPr kumimoji="1" lang="en-US" altLang="ja-JP" dirty="0"/>
          </a:p>
          <a:p>
            <a:pPr marL="0" indent="0" algn="r">
              <a:buNone/>
            </a:pPr>
            <a:r>
              <a:rPr kumimoji="1" lang="en-US" altLang="ja-JP" sz="5400" dirty="0"/>
              <a:t>…</a:t>
            </a:r>
            <a:r>
              <a:rPr kumimoji="1" lang="ja-JP" altLang="en-US" sz="5400" u="sng" dirty="0" smtClean="0">
                <a:solidFill>
                  <a:srgbClr val="00B050"/>
                </a:solidFill>
              </a:rPr>
              <a:t>賭け</a:t>
            </a:r>
            <a:r>
              <a:rPr lang="en-US" altLang="ja-JP" sz="5400" u="sng" dirty="0" smtClean="0">
                <a:solidFill>
                  <a:srgbClr val="00B050"/>
                </a:solidFill>
              </a:rPr>
              <a:t>B’</a:t>
            </a:r>
            <a:r>
              <a:rPr kumimoji="1" lang="ja-JP" altLang="en-US" sz="5400" u="sng" dirty="0" smtClean="0"/>
              <a:t>は</a:t>
            </a:r>
            <a:r>
              <a:rPr kumimoji="1" lang="ja-JP" altLang="en-US" sz="5400" u="sng" dirty="0"/>
              <a:t>平均で</a:t>
            </a:r>
            <a:endParaRPr kumimoji="1" lang="en-US" altLang="ja-JP" sz="5400" u="sng" dirty="0"/>
          </a:p>
          <a:p>
            <a:pPr marL="0" indent="0" algn="r">
              <a:buNone/>
            </a:pPr>
            <a:r>
              <a:rPr lang="ja-JP" altLang="en-US" sz="2400" u="sng" dirty="0" smtClean="0">
                <a:solidFill>
                  <a:srgbClr val="00B050"/>
                </a:solidFill>
              </a:rPr>
              <a:t>およそ</a:t>
            </a:r>
            <a:r>
              <a:rPr lang="en-US" altLang="ja-JP" sz="5400" u="sng" dirty="0" smtClean="0">
                <a:solidFill>
                  <a:srgbClr val="00B050"/>
                </a:solidFill>
              </a:rPr>
              <a:t>-</a:t>
            </a:r>
            <a:r>
              <a:rPr lang="ja-JP" altLang="en-US" sz="5400" u="sng" dirty="0">
                <a:solidFill>
                  <a:srgbClr val="00B050"/>
                </a:solidFill>
              </a:rPr>
              <a:t>１００</a:t>
            </a:r>
            <a:r>
              <a:rPr kumimoji="1" lang="ja-JP" altLang="en-US" sz="5400" u="sng" dirty="0">
                <a:solidFill>
                  <a:srgbClr val="00B050"/>
                </a:solidFill>
              </a:rPr>
              <a:t>円</a:t>
            </a:r>
            <a:r>
              <a:rPr kumimoji="1" lang="ja-JP" altLang="en-US" sz="5400" u="sng" dirty="0"/>
              <a:t>儲かる</a:t>
            </a:r>
            <a:endParaRPr lang="en-US" altLang="ja-JP" sz="5400" dirty="0"/>
          </a:p>
          <a:p>
            <a:pPr marL="0" indent="0" algn="r">
              <a:buNone/>
            </a:pPr>
            <a:r>
              <a:rPr kumimoji="1" lang="ja-JP" altLang="en-US" sz="5400" dirty="0"/>
              <a:t>＝</a:t>
            </a:r>
            <a:r>
              <a:rPr kumimoji="1" lang="ja-JP" altLang="en-US" sz="5400" u="sng" dirty="0">
                <a:solidFill>
                  <a:srgbClr val="00B050"/>
                </a:solidFill>
              </a:rPr>
              <a:t>１００円</a:t>
            </a:r>
            <a:r>
              <a:rPr kumimoji="1" lang="ja-JP" altLang="en-US" sz="5400" u="sng" dirty="0"/>
              <a:t>損する</a:t>
            </a:r>
            <a:r>
              <a:rPr kumimoji="1" lang="ja-JP" altLang="en-US" sz="5400" dirty="0"/>
              <a:t>！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51" y="2483154"/>
            <a:ext cx="5528947" cy="4146711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3237271" y="3565938"/>
            <a:ext cx="3000397" cy="9659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6000" dirty="0">
                <a:solidFill>
                  <a:srgbClr val="00B050"/>
                </a:solidFill>
              </a:rPr>
              <a:t>賭け</a:t>
            </a:r>
            <a:r>
              <a:rPr lang="en-US" altLang="ja-JP" sz="6000" dirty="0" smtClean="0">
                <a:solidFill>
                  <a:srgbClr val="00B050"/>
                </a:solidFill>
              </a:rPr>
              <a:t>B’</a:t>
            </a:r>
            <a:endParaRPr lang="ja-JP" altLang="en-US" sz="6000" dirty="0">
              <a:solidFill>
                <a:srgbClr val="00B05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9556" y="2281632"/>
            <a:ext cx="1880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儲けの平均（円）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096000" y="6277390"/>
            <a:ext cx="1223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実験回数</a:t>
            </a:r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04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確率質量関数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(3/17)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ja-JP" altLang="en-US" dirty="0" smtClean="0"/>
                  <a:t>ここで、賭け</a:t>
                </a:r>
                <a:r>
                  <a:rPr lang="en-US" altLang="ja-JP" dirty="0" smtClean="0"/>
                  <a:t>B’</a:t>
                </a:r>
                <a:r>
                  <a:rPr lang="ja-JP" altLang="en-US" dirty="0" smtClean="0"/>
                  <a:t>の期待値の計算を行ってみる</a:t>
                </a:r>
                <a:endParaRPr lang="en-US" altLang="ja-JP" dirty="0" smtClean="0"/>
              </a:p>
              <a:p>
                <a:pPr marL="0" indent="0">
                  <a:buNone/>
                </a:pPr>
                <a:r>
                  <a:rPr kumimoji="1" lang="en-US" altLang="ja-JP" dirty="0" smtClean="0"/>
                  <a:t>(</a:t>
                </a:r>
                <a:r>
                  <a:rPr kumimoji="1" lang="ja-JP" altLang="en-US" dirty="0" smtClean="0"/>
                  <a:t>復習</a:t>
                </a:r>
                <a:r>
                  <a:rPr kumimoji="1" lang="en-US" altLang="ja-JP" dirty="0" smtClean="0"/>
                  <a:t>)</a:t>
                </a:r>
              </a:p>
              <a:p>
                <a:r>
                  <a:rPr lang="ja-JP" altLang="en-US" dirty="0" smtClean="0"/>
                  <a:t>賭け</a:t>
                </a:r>
                <a:r>
                  <a:rPr lang="en-US" altLang="ja-JP" dirty="0" smtClean="0"/>
                  <a:t>B’</a:t>
                </a:r>
                <a:r>
                  <a:rPr lang="ja-JP" altLang="en-US" dirty="0" smtClean="0"/>
                  <a:t>の</a:t>
                </a:r>
                <a:r>
                  <a:rPr kumimoji="1" lang="ja-JP" altLang="en-US" dirty="0" smtClean="0"/>
                  <a:t>期待値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ja-JP" alt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′:</m:t>
                          </m:r>
                          <m:r>
                            <m:rPr>
                              <m:brk m:alnAt="7"/>
                            </m:rPr>
                            <a:rPr lang="ja-JP" alt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賭</m:t>
                          </m:r>
                          <m:r>
                            <a:rPr lang="ja-JP" alt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けの結果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ja-JP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ja-JP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に対する報酬</m:t>
                              </m:r>
                            </m:e>
                          </m:d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b="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ja-JP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ja-JP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の起きる確率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ja-JP" i="1" dirty="0" smtClean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ja-JP" altLang="en-US" dirty="0" smtClean="0">
                    <a:latin typeface="+mn-ea"/>
                  </a:rPr>
                  <a:t>それぞれの結果が出る確率</a:t>
                </a:r>
                <a:endParaRPr lang="en-US" altLang="ja-JP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6194738" y="4771888"/>
                <a:ext cx="4031087" cy="19511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lvl="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ja-JP" altLang="en-US" sz="2800" dirty="0" smtClean="0">
                    <a:solidFill>
                      <a:prstClr val="black"/>
                    </a:solidFill>
                  </a:rPr>
                  <a:t>結果が</a:t>
                </a:r>
                <a:r>
                  <a:rPr lang="ja-JP" altLang="en-US" sz="2800" u="sng" dirty="0">
                    <a:solidFill>
                      <a:prstClr val="black"/>
                    </a:solidFill>
                  </a:rPr>
                  <a:t>１</a:t>
                </a:r>
                <a:r>
                  <a:rPr lang="ja-JP" altLang="en-US" sz="2800" dirty="0" smtClean="0">
                    <a:solidFill>
                      <a:prstClr val="black"/>
                    </a:solidFill>
                  </a:rPr>
                  <a:t>に</a:t>
                </a:r>
                <a:r>
                  <a:rPr lang="ja-JP" altLang="en-US" sz="2800" dirty="0">
                    <a:solidFill>
                      <a:prstClr val="black"/>
                    </a:solidFill>
                  </a:rPr>
                  <a:t>なる確率</a:t>
                </a:r>
                <a:r>
                  <a:rPr lang="en-US" altLang="ja-JP" sz="2800" dirty="0">
                    <a:solidFill>
                      <a:prstClr val="black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4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ja-JP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altLang="ja-JP" sz="4400" dirty="0">
                  <a:solidFill>
                    <a:prstClr val="black"/>
                  </a:solidFill>
                </a:endParaRPr>
              </a:p>
              <a:p>
                <a:pPr marL="228600" lvl="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prstClr val="black"/>
                    </a:solidFill>
                  </a:rPr>
                  <a:t>結果</a:t>
                </a:r>
                <a:r>
                  <a:rPr lang="ja-JP" altLang="en-US" sz="2800" dirty="0" smtClean="0">
                    <a:solidFill>
                      <a:prstClr val="black"/>
                    </a:solidFill>
                  </a:rPr>
                  <a:t>が</a:t>
                </a:r>
                <a:r>
                  <a:rPr lang="en-US" altLang="ja-JP" sz="2800" u="sng" dirty="0">
                    <a:solidFill>
                      <a:prstClr val="black"/>
                    </a:solidFill>
                  </a:rPr>
                  <a:t>3</a:t>
                </a:r>
                <a:r>
                  <a:rPr lang="ja-JP" altLang="en-US" sz="2800" dirty="0" smtClean="0">
                    <a:solidFill>
                      <a:prstClr val="black"/>
                    </a:solidFill>
                  </a:rPr>
                  <a:t>に</a:t>
                </a:r>
                <a:r>
                  <a:rPr lang="ja-JP" altLang="en-US" sz="2800" dirty="0">
                    <a:solidFill>
                      <a:prstClr val="black"/>
                    </a:solidFill>
                  </a:rPr>
                  <a:t>なる確率</a:t>
                </a:r>
                <a:r>
                  <a:rPr lang="en-US" altLang="ja-JP" sz="2800" dirty="0">
                    <a:solidFill>
                      <a:prstClr val="black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4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738" y="4771888"/>
                <a:ext cx="4031087" cy="1951175"/>
              </a:xfrm>
              <a:prstGeom prst="rect">
                <a:avLst/>
              </a:prstGeom>
              <a:blipFill rotWithShape="0">
                <a:blip r:embed="rId4"/>
                <a:stretch>
                  <a:fillRect l="-272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2009104" y="4771888"/>
                <a:ext cx="4185634" cy="1975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lvl="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ja-JP" altLang="en-US" sz="2800" dirty="0" smtClean="0">
                    <a:solidFill>
                      <a:prstClr val="black"/>
                    </a:solidFill>
                  </a:rPr>
                  <a:t>結果</a:t>
                </a:r>
                <a:r>
                  <a:rPr lang="ja-JP" altLang="en-US" sz="2800" dirty="0">
                    <a:solidFill>
                      <a:prstClr val="black"/>
                    </a:solidFill>
                  </a:rPr>
                  <a:t>が</a:t>
                </a:r>
                <a:r>
                  <a:rPr lang="ja-JP" altLang="en-US" sz="2800" u="sng" dirty="0">
                    <a:solidFill>
                      <a:prstClr val="black"/>
                    </a:solidFill>
                  </a:rPr>
                  <a:t>０</a:t>
                </a:r>
                <a:r>
                  <a:rPr lang="ja-JP" altLang="en-US" sz="2800" dirty="0">
                    <a:solidFill>
                      <a:prstClr val="black"/>
                    </a:solidFill>
                  </a:rPr>
                  <a:t>になる確率</a:t>
                </a:r>
                <a:r>
                  <a:rPr lang="en-US" altLang="ja-JP" sz="2800" dirty="0">
                    <a:solidFill>
                      <a:prstClr val="black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altLang="ja-JP" sz="4400" dirty="0">
                  <a:solidFill>
                    <a:prstClr val="black"/>
                  </a:solidFill>
                </a:endParaRPr>
              </a:p>
              <a:p>
                <a:pPr marL="228600" lvl="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prstClr val="black"/>
                    </a:solidFill>
                  </a:rPr>
                  <a:t>結果が</a:t>
                </a:r>
                <a:r>
                  <a:rPr lang="en-US" altLang="ja-JP" sz="2800" u="sng" dirty="0">
                    <a:solidFill>
                      <a:prstClr val="black"/>
                    </a:solidFill>
                  </a:rPr>
                  <a:t>2</a:t>
                </a:r>
                <a:r>
                  <a:rPr lang="ja-JP" altLang="en-US" sz="2800" dirty="0">
                    <a:solidFill>
                      <a:prstClr val="black"/>
                    </a:solidFill>
                  </a:rPr>
                  <a:t>になる確率</a:t>
                </a:r>
                <a:r>
                  <a:rPr lang="en-US" altLang="ja-JP" sz="2800" dirty="0">
                    <a:solidFill>
                      <a:prstClr val="black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ja-JP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altLang="ja-JP" sz="4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104" y="4771888"/>
                <a:ext cx="4185634" cy="1975221"/>
              </a:xfrm>
              <a:prstGeom prst="rect">
                <a:avLst/>
              </a:prstGeom>
              <a:blipFill rotWithShape="0">
                <a:blip r:embed="rId5"/>
                <a:stretch>
                  <a:fillRect l="-26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18818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確率質量関数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(4/17)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ja-JP" altLang="en-US" dirty="0" smtClean="0"/>
                  <a:t>ここで、賭け</a:t>
                </a:r>
                <a:r>
                  <a:rPr lang="en-US" altLang="ja-JP" dirty="0" smtClean="0"/>
                  <a:t>B’</a:t>
                </a:r>
                <a:r>
                  <a:rPr lang="ja-JP" altLang="en-US" dirty="0" smtClean="0"/>
                  <a:t>の期待値の計算を行ってみる</a:t>
                </a:r>
                <a:endParaRPr lang="en-US" altLang="ja-JP" dirty="0" smtClean="0"/>
              </a:p>
              <a:p>
                <a:pPr marL="0" indent="0">
                  <a:buNone/>
                </a:pPr>
                <a:r>
                  <a:rPr lang="ja-JP" altLang="en-US" dirty="0" smtClean="0"/>
                  <a:t>賭け</a:t>
                </a:r>
                <a:r>
                  <a:rPr lang="en-US" altLang="ja-JP" dirty="0" smtClean="0"/>
                  <a:t>B’</a:t>
                </a:r>
                <a:r>
                  <a:rPr lang="ja-JP" altLang="en-US" dirty="0" smtClean="0"/>
                  <a:t>の</a:t>
                </a:r>
                <a:r>
                  <a:rPr kumimoji="1" lang="ja-JP" altLang="en-US" dirty="0" smtClean="0"/>
                  <a:t>期待値</a:t>
                </a:r>
                <a:endParaRPr lang="en-US" altLang="ja-JP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ja-JP" alt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′:</m:t>
                          </m:r>
                          <m:r>
                            <m:rPr>
                              <m:brk m:alnAt="7"/>
                            </m:rPr>
                            <a:rPr lang="ja-JP" alt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賭</m:t>
                          </m:r>
                          <m:r>
                            <a:rPr lang="ja-JP" alt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けの結果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ja-JP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ja-JP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に対する報酬</m:t>
                              </m:r>
                            </m:e>
                          </m:d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×[</m:t>
                          </m:r>
                          <m:r>
                            <a:rPr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  <m:r>
                            <a:rPr lang="ja-JP" alt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の起きる確率</m:t>
                          </m:r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altLang="ja-JP" i="1" dirty="0" smtClean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=1600×</m:t>
                      </m:r>
                      <m:f>
                        <m:fPr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−800</m:t>
                          </m:r>
                        </m:e>
                      </m:d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+400×</m:t>
                      </m:r>
                      <m:f>
                        <m:fPr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−1200</m:t>
                          </m:r>
                        </m:e>
                      </m:d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altLang="ja-JP" b="0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4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−100</m:t>
                      </m:r>
                    </m:oMath>
                  </m:oMathPara>
                </a14:m>
                <a:endParaRPr kumimoji="1" lang="en-US" altLang="ja-JP" sz="4800" dirty="0" smtClean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altLang="ja-JP" sz="3600" dirty="0" smtClean="0">
                    <a:latin typeface="+mn-ea"/>
                  </a:rPr>
                  <a:t>…</a:t>
                </a:r>
                <a:r>
                  <a:rPr lang="ja-JP" altLang="en-US" sz="3600" u="sng" dirty="0" smtClean="0">
                    <a:latin typeface="+mn-ea"/>
                  </a:rPr>
                  <a:t>先ほどの実験結果と同じ</a:t>
                </a:r>
                <a:r>
                  <a:rPr lang="ja-JP" altLang="en-US" sz="3600" dirty="0" smtClean="0">
                    <a:latin typeface="+mn-ea"/>
                  </a:rPr>
                  <a:t>！</a:t>
                </a:r>
                <a:endParaRPr kumimoji="1" lang="ja-JP" altLang="en-US" sz="3600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902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38200" y="1825625"/>
            <a:ext cx="10515600" cy="27318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4400" u="sng" dirty="0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実験結果と確率</a:t>
            </a:r>
            <a:r>
              <a:rPr lang="en-US" altLang="ja-JP" dirty="0">
                <a:solidFill>
                  <a:prstClr val="black"/>
                </a:solidFill>
              </a:rPr>
              <a:t>(2/10)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03237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kumimoji="1" lang="ja-JP" altLang="en-US" sz="4000" u="sng" dirty="0"/>
                  <a:t>例</a:t>
                </a:r>
                <a:r>
                  <a:rPr kumimoji="1" lang="ja-JP" altLang="en-US" sz="4000" dirty="0"/>
                  <a:t>：</a:t>
                </a:r>
                <a:endParaRPr kumimoji="1" lang="en-US" altLang="ja-JP" sz="4000" dirty="0"/>
              </a:p>
              <a:p>
                <a:r>
                  <a:rPr lang="ja-JP" altLang="en-US" sz="4000" dirty="0"/>
                  <a:t>表も裏も同じ確率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ja-JP" altLang="en-US" sz="4000" dirty="0"/>
                  <a:t>で出るコインを３回投げ、表の出た回数をチェック</a:t>
                </a:r>
                <a:endParaRPr lang="en-US" altLang="ja-JP" sz="4000" dirty="0"/>
              </a:p>
              <a:p>
                <a:pPr marL="0" indent="0" algn="ctr">
                  <a:buNone/>
                </a:pPr>
                <a:endParaRPr lang="en-US" altLang="ja-JP" sz="3600" dirty="0"/>
              </a:p>
              <a:p>
                <a:pPr marL="0" indent="0" algn="ctr">
                  <a:buNone/>
                </a:pPr>
                <a:endParaRPr lang="en-US" altLang="ja-JP" sz="36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032375"/>
              </a:xfrm>
              <a:blipFill rotWithShape="0">
                <a:blip r:embed="rId2"/>
                <a:stretch>
                  <a:fillRect l="-1855" t="-3753" r="-4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564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確率質量関数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(5/17)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>
                <a:solidFill>
                  <a:srgbClr val="00B050"/>
                </a:solidFill>
              </a:rPr>
              <a:t>賭け</a:t>
            </a:r>
            <a:r>
              <a:rPr lang="en-US" altLang="ja-JP" dirty="0" smtClean="0">
                <a:solidFill>
                  <a:srgbClr val="00B050"/>
                </a:solidFill>
              </a:rPr>
              <a:t>B’</a:t>
            </a:r>
            <a:r>
              <a:rPr lang="ja-JP" altLang="en-US" dirty="0" smtClean="0"/>
              <a:t>の期待値の計算で使ったのは、</a:t>
            </a:r>
            <a:endParaRPr lang="en-US" altLang="ja-JP" dirty="0" smtClean="0"/>
          </a:p>
          <a:p>
            <a:pPr marL="0" indent="0" algn="r">
              <a:buNone/>
            </a:pPr>
            <a:endParaRPr lang="en-US" altLang="ja-JP" dirty="0" smtClean="0"/>
          </a:p>
          <a:p>
            <a:pPr marL="0" indent="0" algn="r">
              <a:buNone/>
            </a:pPr>
            <a:endParaRPr lang="en-US" altLang="ja-JP" dirty="0"/>
          </a:p>
          <a:p>
            <a:pPr marL="0" indent="0" algn="r">
              <a:buNone/>
            </a:pPr>
            <a:r>
              <a:rPr lang="ja-JP" altLang="en-US" dirty="0" err="1" smtClean="0"/>
              <a:t>だった</a:t>
            </a:r>
            <a:endParaRPr lang="en-US" altLang="ja-JP" dirty="0" smtClean="0"/>
          </a:p>
          <a:p>
            <a:pPr marL="0" indent="0" algn="ctr">
              <a:buNone/>
            </a:pPr>
            <a:r>
              <a:rPr lang="en-US" altLang="ja-JP" dirty="0" smtClean="0"/>
              <a:t>(</a:t>
            </a:r>
            <a:r>
              <a:rPr lang="ja-JP" altLang="en-US" dirty="0" smtClean="0"/>
              <a:t>例</a:t>
            </a:r>
            <a:r>
              <a:rPr lang="en-US" altLang="ja-JP" dirty="0" smtClean="0"/>
              <a:t>:</a:t>
            </a:r>
            <a:r>
              <a:rPr lang="ja-JP" altLang="en-US" dirty="0" smtClean="0"/>
              <a:t>コインが０回表になる確率、コインが１回表になる確率、</a:t>
            </a:r>
            <a:r>
              <a:rPr lang="en-US" altLang="ja-JP" dirty="0" smtClean="0"/>
              <a:t>…)</a:t>
            </a:r>
          </a:p>
          <a:p>
            <a:pPr marL="0" indent="0" algn="ctr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…</a:t>
            </a:r>
            <a:r>
              <a:rPr lang="ja-JP" altLang="en-US" dirty="0" smtClean="0"/>
              <a:t>実は、この確率を用いて</a:t>
            </a:r>
            <a:endParaRPr lang="en-US" altLang="ja-JP" dirty="0" smtClean="0"/>
          </a:p>
          <a:p>
            <a:pPr marL="0" indent="0" algn="r">
              <a:buNone/>
            </a:pPr>
            <a:r>
              <a:rPr kumimoji="1" lang="ja-JP" altLang="en-US" sz="4000" u="sng" dirty="0" smtClean="0">
                <a:solidFill>
                  <a:srgbClr val="FF0000"/>
                </a:solidFill>
              </a:rPr>
              <a:t>賭け</a:t>
            </a:r>
            <a:r>
              <a:rPr kumimoji="1" lang="en-US" altLang="ja-JP" sz="4000" u="sng" dirty="0" smtClean="0">
                <a:solidFill>
                  <a:srgbClr val="FF0000"/>
                </a:solidFill>
              </a:rPr>
              <a:t>A</a:t>
            </a:r>
            <a:r>
              <a:rPr kumimoji="1" lang="ja-JP" altLang="en-US" sz="4000" u="sng" dirty="0" err="1" smtClean="0"/>
              <a:t>、</a:t>
            </a:r>
            <a:r>
              <a:rPr kumimoji="1" lang="ja-JP" altLang="en-US" sz="4000" u="sng" dirty="0" smtClean="0">
                <a:solidFill>
                  <a:srgbClr val="0070C0"/>
                </a:solidFill>
              </a:rPr>
              <a:t>賭け</a:t>
            </a:r>
            <a:r>
              <a:rPr kumimoji="1" lang="en-US" altLang="ja-JP" sz="4000" u="sng" dirty="0" smtClean="0">
                <a:solidFill>
                  <a:srgbClr val="0070C0"/>
                </a:solidFill>
              </a:rPr>
              <a:t>B</a:t>
            </a:r>
            <a:r>
              <a:rPr kumimoji="1" lang="ja-JP" altLang="en-US" sz="4000" u="sng" dirty="0" smtClean="0"/>
              <a:t>それぞれの期待値も表せる</a:t>
            </a:r>
            <a:r>
              <a:rPr kumimoji="1" lang="ja-JP" altLang="en-US" dirty="0" smtClean="0"/>
              <a:t>！！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838200" y="2305318"/>
            <a:ext cx="10515600" cy="10045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altLang="ja-JP" sz="3200">
                <a:solidFill>
                  <a:prstClr val="black"/>
                </a:solidFill>
              </a:rPr>
              <a:t>『</a:t>
            </a:r>
            <a:r>
              <a:rPr lang="ja-JP" altLang="en-US" sz="3200" u="sng">
                <a:solidFill>
                  <a:prstClr val="black"/>
                </a:solidFill>
              </a:rPr>
              <a:t>賭けに使うコイン投げの結果一つ一つに対する確率</a:t>
            </a:r>
            <a:r>
              <a:rPr lang="en-US" altLang="ja-JP" sz="3200">
                <a:solidFill>
                  <a:prstClr val="black"/>
                </a:solidFill>
              </a:rPr>
              <a:t>』</a:t>
            </a:r>
            <a:endParaRPr lang="en-US" altLang="ja-JP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7521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2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/>
              <a:t>前の考え方だと</a:t>
            </a:r>
            <a:r>
              <a:rPr lang="en-US" altLang="ja-JP" dirty="0" smtClean="0"/>
              <a:t>…(</a:t>
            </a:r>
            <a:r>
              <a:rPr lang="ja-JP" altLang="en-US" dirty="0" smtClean="0"/>
              <a:t>再確認</a:t>
            </a:r>
            <a:r>
              <a:rPr lang="en-US" altLang="ja-JP" dirty="0" smtClean="0"/>
              <a:t>)</a:t>
            </a:r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角丸四角形 6"/>
              <p:cNvSpPr/>
              <p:nvPr/>
            </p:nvSpPr>
            <p:spPr>
              <a:xfrm>
                <a:off x="838198" y="4107065"/>
                <a:ext cx="9091410" cy="1784219"/>
              </a:xfrm>
              <a:prstGeom prst="round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800" dirty="0" smtClean="0">
                    <a:solidFill>
                      <a:prstClr val="black"/>
                    </a:solidFill>
                  </a:rPr>
                  <a:t>賭け</a:t>
                </a:r>
                <a:r>
                  <a:rPr lang="en-US" altLang="ja-JP" sz="2800" dirty="0">
                    <a:solidFill>
                      <a:prstClr val="black"/>
                    </a:solidFill>
                  </a:rPr>
                  <a:t>B</a:t>
                </a:r>
                <a:r>
                  <a:rPr lang="ja-JP" altLang="en-US" sz="2800" dirty="0">
                    <a:solidFill>
                      <a:prstClr val="black"/>
                    </a:solidFill>
                  </a:rPr>
                  <a:t>：</a:t>
                </a:r>
                <a:endParaRPr lang="en-US" altLang="ja-JP" sz="2800" dirty="0">
                  <a:solidFill>
                    <a:prstClr val="black"/>
                  </a:solidFill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ja-JP" altLang="en-US" sz="2800" dirty="0">
                    <a:solidFill>
                      <a:prstClr val="black"/>
                    </a:solidFill>
                  </a:rPr>
                  <a:t>の</a:t>
                </a:r>
                <a:r>
                  <a:rPr lang="ja-JP" altLang="en-US" sz="2800" dirty="0" smtClean="0">
                    <a:solidFill>
                      <a:prstClr val="black"/>
                    </a:solidFill>
                  </a:rPr>
                  <a:t>確率</a:t>
                </a:r>
                <a:r>
                  <a:rPr lang="en-US" altLang="ja-JP" sz="2800" dirty="0">
                    <a:solidFill>
                      <a:prstClr val="black"/>
                    </a:solidFill>
                  </a:rPr>
                  <a:t>(=</a:t>
                </a:r>
                <a:r>
                  <a:rPr lang="ja-JP" altLang="en-US" sz="2800" dirty="0">
                    <a:solidFill>
                      <a:prstClr val="black"/>
                    </a:solidFill>
                  </a:rPr>
                  <a:t>０の出る確率</a:t>
                </a:r>
                <a:r>
                  <a:rPr lang="en-US" altLang="ja-JP" sz="2800" dirty="0" smtClean="0">
                    <a:solidFill>
                      <a:prstClr val="black"/>
                    </a:solidFill>
                  </a:rPr>
                  <a:t>+</a:t>
                </a:r>
                <a:r>
                  <a:rPr lang="ja-JP" altLang="en-US" sz="2800" dirty="0" smtClean="0">
                    <a:solidFill>
                      <a:prstClr val="black"/>
                    </a:solidFill>
                  </a:rPr>
                  <a:t>３の</a:t>
                </a:r>
                <a:r>
                  <a:rPr lang="ja-JP" altLang="en-US" sz="2800" dirty="0">
                    <a:solidFill>
                      <a:prstClr val="black"/>
                    </a:solidFill>
                  </a:rPr>
                  <a:t>出る確率</a:t>
                </a:r>
                <a:r>
                  <a:rPr lang="en-US" altLang="ja-JP" sz="2800" dirty="0">
                    <a:solidFill>
                      <a:prstClr val="black"/>
                    </a:solidFill>
                  </a:rPr>
                  <a:t>)</a:t>
                </a:r>
                <a:r>
                  <a:rPr lang="ja-JP" altLang="en-US" sz="2800" dirty="0" smtClean="0">
                    <a:solidFill>
                      <a:prstClr val="black"/>
                    </a:solidFill>
                  </a:rPr>
                  <a:t>で</a:t>
                </a:r>
                <a:r>
                  <a:rPr lang="en-US" altLang="ja-JP" sz="2800" dirty="0">
                    <a:solidFill>
                      <a:prstClr val="black"/>
                    </a:solidFill>
                  </a:rPr>
                  <a:t>800</a:t>
                </a:r>
                <a:r>
                  <a:rPr lang="ja-JP" altLang="en-US" sz="2800" dirty="0">
                    <a:solidFill>
                      <a:prstClr val="black"/>
                    </a:solidFill>
                  </a:rPr>
                  <a:t>円儲けられ、</a:t>
                </a:r>
                <a:endParaRPr lang="en-US" altLang="ja-JP" sz="2800" dirty="0">
                  <a:solidFill>
                    <a:prstClr val="black"/>
                  </a:solidFill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ja-JP" altLang="en-US" sz="2800" dirty="0">
                    <a:solidFill>
                      <a:prstClr val="black"/>
                    </a:solidFill>
                  </a:rPr>
                  <a:t>の</a:t>
                </a:r>
                <a:r>
                  <a:rPr lang="ja-JP" altLang="en-US" sz="2800" dirty="0" smtClean="0">
                    <a:solidFill>
                      <a:prstClr val="black"/>
                    </a:solidFill>
                  </a:rPr>
                  <a:t>確率</a:t>
                </a:r>
                <a:r>
                  <a:rPr lang="en-US" altLang="ja-JP" sz="2800" dirty="0" smtClean="0">
                    <a:solidFill>
                      <a:prstClr val="black"/>
                    </a:solidFill>
                  </a:rPr>
                  <a:t>(=</a:t>
                </a:r>
                <a:r>
                  <a:rPr lang="ja-JP" altLang="en-US" sz="2800" dirty="0" smtClean="0">
                    <a:solidFill>
                      <a:prstClr val="black"/>
                    </a:solidFill>
                  </a:rPr>
                  <a:t>１の</a:t>
                </a:r>
                <a:r>
                  <a:rPr lang="ja-JP" altLang="en-US" sz="2800" dirty="0">
                    <a:solidFill>
                      <a:prstClr val="black"/>
                    </a:solidFill>
                  </a:rPr>
                  <a:t>出る確率</a:t>
                </a:r>
                <a:r>
                  <a:rPr lang="en-US" altLang="ja-JP" sz="2800" dirty="0" smtClean="0">
                    <a:solidFill>
                      <a:prstClr val="black"/>
                    </a:solidFill>
                  </a:rPr>
                  <a:t>+</a:t>
                </a:r>
                <a:r>
                  <a:rPr lang="ja-JP" altLang="en-US" sz="2800" dirty="0" smtClean="0">
                    <a:solidFill>
                      <a:prstClr val="black"/>
                    </a:solidFill>
                  </a:rPr>
                  <a:t>２の</a:t>
                </a:r>
                <a:r>
                  <a:rPr lang="ja-JP" altLang="en-US" sz="2800" dirty="0">
                    <a:solidFill>
                      <a:prstClr val="black"/>
                    </a:solidFill>
                  </a:rPr>
                  <a:t>出る確率</a:t>
                </a:r>
                <a:r>
                  <a:rPr lang="en-US" altLang="ja-JP" sz="2800" dirty="0">
                    <a:solidFill>
                      <a:prstClr val="black"/>
                    </a:solidFill>
                  </a:rPr>
                  <a:t>)</a:t>
                </a:r>
                <a:r>
                  <a:rPr lang="ja-JP" altLang="en-US" sz="2800" dirty="0" smtClean="0">
                    <a:solidFill>
                      <a:prstClr val="black"/>
                    </a:solidFill>
                  </a:rPr>
                  <a:t>で</a:t>
                </a:r>
                <a:r>
                  <a:rPr lang="en-US" altLang="ja-JP" sz="2800" dirty="0">
                    <a:solidFill>
                      <a:prstClr val="black"/>
                    </a:solidFill>
                  </a:rPr>
                  <a:t>400</a:t>
                </a:r>
                <a:r>
                  <a:rPr lang="ja-JP" altLang="en-US" sz="2800" dirty="0">
                    <a:solidFill>
                      <a:prstClr val="black"/>
                    </a:solidFill>
                  </a:rPr>
                  <a:t>円</a:t>
                </a:r>
                <a:r>
                  <a:rPr lang="ja-JP" altLang="en-US" sz="2800" dirty="0" smtClean="0">
                    <a:solidFill>
                      <a:prstClr val="black"/>
                    </a:solidFill>
                  </a:rPr>
                  <a:t>失う</a:t>
                </a:r>
                <a:endParaRPr lang="en-US" altLang="ja-JP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" name="角丸四角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4107065"/>
                <a:ext cx="9091410" cy="1784219"/>
              </a:xfrm>
              <a:prstGeom prst="roundRect">
                <a:avLst/>
              </a:prstGeom>
              <a:blipFill rotWithShape="0">
                <a:blip r:embed="rId2"/>
                <a:stretch>
                  <a:fillRect l="-335" t="-7823" b="-6463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確率質量関数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(6/17)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角丸四角形 5"/>
              <p:cNvSpPr/>
              <p:nvPr/>
            </p:nvSpPr>
            <p:spPr>
              <a:xfrm>
                <a:off x="838197" y="2232694"/>
                <a:ext cx="9091411" cy="1784218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800" dirty="0" smtClean="0">
                    <a:solidFill>
                      <a:prstClr val="black"/>
                    </a:solidFill>
                  </a:rPr>
                  <a:t>賭け</a:t>
                </a:r>
                <a:r>
                  <a:rPr lang="en-US" altLang="ja-JP" sz="2800" dirty="0">
                    <a:solidFill>
                      <a:prstClr val="black"/>
                    </a:solidFill>
                  </a:rPr>
                  <a:t>A</a:t>
                </a:r>
                <a:r>
                  <a:rPr lang="ja-JP" altLang="en-US" sz="2800" dirty="0">
                    <a:solidFill>
                      <a:prstClr val="black"/>
                    </a:solidFill>
                  </a:rPr>
                  <a:t>：</a:t>
                </a:r>
                <a:endParaRPr lang="en-US" altLang="ja-JP" sz="2800" dirty="0">
                  <a:solidFill>
                    <a:prstClr val="black"/>
                  </a:solidFill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ja-JP" altLang="en-US" sz="2800" dirty="0" smtClean="0">
                    <a:solidFill>
                      <a:prstClr val="black"/>
                    </a:solidFill>
                  </a:rPr>
                  <a:t>の確率</a:t>
                </a:r>
                <a:r>
                  <a:rPr lang="en-US" altLang="ja-JP" sz="2800" dirty="0" smtClean="0">
                    <a:solidFill>
                      <a:prstClr val="black"/>
                    </a:solidFill>
                  </a:rPr>
                  <a:t>(=</a:t>
                </a:r>
                <a:r>
                  <a:rPr lang="ja-JP" altLang="en-US" sz="2800" dirty="0" smtClean="0">
                    <a:solidFill>
                      <a:prstClr val="black"/>
                    </a:solidFill>
                  </a:rPr>
                  <a:t>０の出る確率</a:t>
                </a:r>
                <a:r>
                  <a:rPr lang="en-US" altLang="ja-JP" sz="2800" dirty="0" smtClean="0">
                    <a:solidFill>
                      <a:prstClr val="black"/>
                    </a:solidFill>
                  </a:rPr>
                  <a:t>+</a:t>
                </a:r>
                <a:r>
                  <a:rPr lang="ja-JP" altLang="en-US" sz="2800" dirty="0" smtClean="0">
                    <a:solidFill>
                      <a:prstClr val="black"/>
                    </a:solidFill>
                  </a:rPr>
                  <a:t>１の出る確率</a:t>
                </a:r>
                <a:r>
                  <a:rPr lang="en-US" altLang="ja-JP" sz="2800" dirty="0" smtClean="0">
                    <a:solidFill>
                      <a:prstClr val="black"/>
                    </a:solidFill>
                  </a:rPr>
                  <a:t>)</a:t>
                </a:r>
                <a:r>
                  <a:rPr lang="ja-JP" altLang="en-US" sz="2800" dirty="0" smtClean="0">
                    <a:solidFill>
                      <a:prstClr val="black"/>
                    </a:solidFill>
                  </a:rPr>
                  <a:t>で</a:t>
                </a:r>
                <a:r>
                  <a:rPr lang="en-US" altLang="ja-JP" sz="2800" dirty="0">
                    <a:solidFill>
                      <a:prstClr val="black"/>
                    </a:solidFill>
                  </a:rPr>
                  <a:t>600</a:t>
                </a:r>
                <a:r>
                  <a:rPr lang="ja-JP" altLang="en-US" sz="2800" dirty="0">
                    <a:solidFill>
                      <a:prstClr val="black"/>
                    </a:solidFill>
                  </a:rPr>
                  <a:t>円儲けられ、</a:t>
                </a:r>
                <a:endParaRPr lang="en-US" altLang="ja-JP" sz="2800" dirty="0">
                  <a:solidFill>
                    <a:prstClr val="black"/>
                  </a:solidFill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ja-JP" altLang="en-US" sz="2800" dirty="0">
                    <a:solidFill>
                      <a:prstClr val="black"/>
                    </a:solidFill>
                  </a:rPr>
                  <a:t>の</a:t>
                </a:r>
                <a:r>
                  <a:rPr lang="ja-JP" altLang="en-US" sz="2800" dirty="0" smtClean="0">
                    <a:solidFill>
                      <a:prstClr val="black"/>
                    </a:solidFill>
                  </a:rPr>
                  <a:t>確率</a:t>
                </a:r>
                <a:r>
                  <a:rPr lang="en-US" altLang="ja-JP" sz="2800" dirty="0" smtClean="0">
                    <a:solidFill>
                      <a:prstClr val="black"/>
                    </a:solidFill>
                  </a:rPr>
                  <a:t>(=</a:t>
                </a:r>
                <a:r>
                  <a:rPr lang="ja-JP" altLang="en-US" sz="2800" dirty="0" smtClean="0">
                    <a:solidFill>
                      <a:prstClr val="black"/>
                    </a:solidFill>
                  </a:rPr>
                  <a:t>２の</a:t>
                </a:r>
                <a:r>
                  <a:rPr lang="ja-JP" altLang="en-US" sz="2800" dirty="0">
                    <a:solidFill>
                      <a:prstClr val="black"/>
                    </a:solidFill>
                  </a:rPr>
                  <a:t>出る確率</a:t>
                </a:r>
                <a:r>
                  <a:rPr lang="en-US" altLang="ja-JP" sz="2800" dirty="0" smtClean="0">
                    <a:solidFill>
                      <a:prstClr val="black"/>
                    </a:solidFill>
                  </a:rPr>
                  <a:t>+</a:t>
                </a:r>
                <a:r>
                  <a:rPr lang="ja-JP" altLang="en-US" sz="2800" dirty="0" smtClean="0">
                    <a:solidFill>
                      <a:prstClr val="black"/>
                    </a:solidFill>
                  </a:rPr>
                  <a:t>３の</a:t>
                </a:r>
                <a:r>
                  <a:rPr lang="ja-JP" altLang="en-US" sz="2800" dirty="0">
                    <a:solidFill>
                      <a:prstClr val="black"/>
                    </a:solidFill>
                  </a:rPr>
                  <a:t>出る確率</a:t>
                </a:r>
                <a:r>
                  <a:rPr lang="en-US" altLang="ja-JP" sz="2800" dirty="0">
                    <a:solidFill>
                      <a:prstClr val="black"/>
                    </a:solidFill>
                  </a:rPr>
                  <a:t>)</a:t>
                </a:r>
                <a:r>
                  <a:rPr lang="ja-JP" altLang="en-US" sz="2800" dirty="0" smtClean="0">
                    <a:solidFill>
                      <a:prstClr val="black"/>
                    </a:solidFill>
                  </a:rPr>
                  <a:t>で</a:t>
                </a:r>
                <a:r>
                  <a:rPr lang="en-US" altLang="ja-JP" sz="2800" dirty="0">
                    <a:solidFill>
                      <a:prstClr val="black"/>
                    </a:solidFill>
                  </a:rPr>
                  <a:t>500</a:t>
                </a:r>
                <a:r>
                  <a:rPr lang="ja-JP" altLang="en-US" sz="2800" dirty="0">
                    <a:solidFill>
                      <a:prstClr val="black"/>
                    </a:solidFill>
                  </a:rPr>
                  <a:t>円失う</a:t>
                </a:r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角丸四角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7" y="2232694"/>
                <a:ext cx="9091411" cy="1784218"/>
              </a:xfrm>
              <a:prstGeom prst="roundRect">
                <a:avLst/>
              </a:prstGeom>
              <a:blipFill rotWithShape="0">
                <a:blip r:embed="rId3"/>
                <a:stretch>
                  <a:fillRect l="-335" t="-7797" b="-6441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/>
          <p:cNvSpPr txBox="1"/>
          <p:nvPr/>
        </p:nvSpPr>
        <p:spPr>
          <a:xfrm>
            <a:off x="3631844" y="5981437"/>
            <a:ext cx="8731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…</a:t>
            </a:r>
            <a:r>
              <a:rPr lang="ja-JP" altLang="en-US" sz="3200" dirty="0" smtClean="0"/>
              <a:t>この確率を</a:t>
            </a:r>
            <a:r>
              <a:rPr kumimoji="1" lang="ja-JP" altLang="en-US" sz="3200" dirty="0" smtClean="0"/>
              <a:t>、</a:t>
            </a:r>
            <a:r>
              <a:rPr kumimoji="1" lang="ja-JP" altLang="en-US" sz="3200" u="sng" dirty="0" smtClean="0"/>
              <a:t>コインの結果ごとに分けて</a:t>
            </a:r>
            <a:r>
              <a:rPr kumimoji="1" lang="ja-JP" altLang="en-US" sz="3200" dirty="0" smtClean="0"/>
              <a:t>考える！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3348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58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/>
              <a:t>すると</a:t>
            </a:r>
            <a:r>
              <a:rPr kumimoji="1" lang="en-US" altLang="ja-JP" dirty="0" smtClean="0"/>
              <a:t>…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 algn="r">
              <a:buNone/>
            </a:pPr>
            <a:r>
              <a:rPr lang="en-US" altLang="ja-JP" dirty="0" smtClean="0"/>
              <a:t>…</a:t>
            </a:r>
            <a:r>
              <a:rPr lang="ja-JP" altLang="en-US" dirty="0" smtClean="0"/>
              <a:t>これについて期待値を考えてみよう！</a:t>
            </a:r>
            <a:endParaRPr kumimoji="1" lang="en-US" altLang="ja-JP" dirty="0"/>
          </a:p>
        </p:txBody>
      </p:sp>
      <p:sp>
        <p:nvSpPr>
          <p:cNvPr id="5" name="角丸四角形 4"/>
          <p:cNvSpPr/>
          <p:nvPr/>
        </p:nvSpPr>
        <p:spPr>
          <a:xfrm>
            <a:off x="838200" y="3895568"/>
            <a:ext cx="10515600" cy="1416676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ja-JP" altLang="en-US" sz="2800" dirty="0" smtClean="0">
                <a:solidFill>
                  <a:prstClr val="black"/>
                </a:solidFill>
              </a:rPr>
              <a:t>賭け</a:t>
            </a:r>
            <a:r>
              <a:rPr lang="en-US" altLang="ja-JP" sz="2800" dirty="0">
                <a:solidFill>
                  <a:prstClr val="black"/>
                </a:solidFill>
              </a:rPr>
              <a:t>B</a:t>
            </a:r>
            <a:r>
              <a:rPr lang="ja-JP" altLang="en-US" sz="2800" dirty="0">
                <a:solidFill>
                  <a:prstClr val="black"/>
                </a:solidFill>
              </a:rPr>
              <a:t>：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prstClr val="black"/>
                </a:solidFill>
              </a:rPr>
              <a:t>結果が</a:t>
            </a:r>
            <a:r>
              <a:rPr lang="ja-JP" altLang="en-US" sz="2800" dirty="0" smtClean="0">
                <a:solidFill>
                  <a:prstClr val="black"/>
                </a:solidFill>
              </a:rPr>
              <a:t>０なら８００円を受け取る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prstClr val="black"/>
                </a:solidFill>
              </a:rPr>
              <a:t>結果</a:t>
            </a:r>
            <a:r>
              <a:rPr lang="ja-JP" altLang="en-US" sz="2800" dirty="0" smtClean="0">
                <a:solidFill>
                  <a:prstClr val="black"/>
                </a:solidFill>
              </a:rPr>
              <a:t>が２</a:t>
            </a:r>
            <a:r>
              <a:rPr lang="ja-JP" altLang="en-US" sz="2800" dirty="0">
                <a:solidFill>
                  <a:prstClr val="black"/>
                </a:solidFill>
              </a:rPr>
              <a:t>なら４００円</a:t>
            </a:r>
            <a:r>
              <a:rPr lang="ja-JP" altLang="en-US" sz="2800" dirty="0" smtClean="0">
                <a:solidFill>
                  <a:prstClr val="black"/>
                </a:solidFill>
              </a:rPr>
              <a:t>支払う</a:t>
            </a:r>
            <a:endParaRPr lang="en-US" altLang="ja-JP" sz="2800" dirty="0">
              <a:solidFill>
                <a:prstClr val="black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838200" y="2285135"/>
            <a:ext cx="10515600" cy="141667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ja-JP" altLang="en-US" sz="2800" dirty="0">
                <a:solidFill>
                  <a:prstClr val="black"/>
                </a:solidFill>
              </a:rPr>
              <a:t>賭け</a:t>
            </a:r>
            <a:r>
              <a:rPr lang="en-US" altLang="ja-JP" sz="2800" dirty="0">
                <a:solidFill>
                  <a:prstClr val="black"/>
                </a:solidFill>
              </a:rPr>
              <a:t>A</a:t>
            </a:r>
            <a:r>
              <a:rPr lang="ja-JP" altLang="en-US" sz="2800" dirty="0" smtClean="0">
                <a:solidFill>
                  <a:prstClr val="black"/>
                </a:solidFill>
              </a:rPr>
              <a:t>：</a:t>
            </a:r>
            <a:endParaRPr lang="en-US" altLang="ja-JP" sz="2800" dirty="0" smtClean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prstClr val="black"/>
                </a:solidFill>
              </a:rPr>
              <a:t>結果が０なら６００円を受け取る</a:t>
            </a:r>
            <a:endParaRPr lang="en-US" altLang="ja-JP" sz="2800" dirty="0" smtClean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prstClr val="black"/>
                </a:solidFill>
              </a:rPr>
              <a:t>結果が２なら５００円支払う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確率質量関数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(7/17)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202250" y="2231409"/>
            <a:ext cx="5151549" cy="1512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endParaRPr lang="en-US" altLang="ja-JP" sz="2800" dirty="0" smtClean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prstClr val="black"/>
                </a:solidFill>
              </a:rPr>
              <a:t>結果が１なら</a:t>
            </a:r>
            <a:r>
              <a:rPr lang="ja-JP" altLang="en-US" sz="2800" dirty="0">
                <a:solidFill>
                  <a:prstClr val="black"/>
                </a:solidFill>
              </a:rPr>
              <a:t>６００円を受け取る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prstClr val="black"/>
                </a:solidFill>
              </a:rPr>
              <a:t>結果</a:t>
            </a:r>
            <a:r>
              <a:rPr lang="ja-JP" altLang="en-US" sz="2800" dirty="0" smtClean="0">
                <a:solidFill>
                  <a:prstClr val="black"/>
                </a:solidFill>
              </a:rPr>
              <a:t>が３なら</a:t>
            </a:r>
            <a:r>
              <a:rPr lang="ja-JP" altLang="en-US" sz="2800" dirty="0">
                <a:solidFill>
                  <a:prstClr val="black"/>
                </a:solidFill>
              </a:rPr>
              <a:t>５００円</a:t>
            </a:r>
            <a:r>
              <a:rPr lang="ja-JP" altLang="en-US" sz="2800" dirty="0" smtClean="0">
                <a:solidFill>
                  <a:prstClr val="black"/>
                </a:solidFill>
              </a:rPr>
              <a:t>支払う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02250" y="3840497"/>
            <a:ext cx="5151549" cy="1512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endParaRPr lang="en-US" altLang="ja-JP" sz="2800" dirty="0" smtClean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prstClr val="black"/>
                </a:solidFill>
              </a:rPr>
              <a:t>結果が１なら４００円支払う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prstClr val="black"/>
                </a:solidFill>
              </a:rPr>
              <a:t>結果</a:t>
            </a:r>
            <a:r>
              <a:rPr lang="ja-JP" altLang="en-US" sz="2800" dirty="0" smtClean="0">
                <a:solidFill>
                  <a:prstClr val="black"/>
                </a:solidFill>
              </a:rPr>
              <a:t>が３なら８００円を受け取る</a:t>
            </a:r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67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確率質量関数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(8/17)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ja-JP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角丸四角形 4"/>
              <p:cNvSpPr/>
              <p:nvPr/>
            </p:nvSpPr>
            <p:spPr>
              <a:xfrm>
                <a:off x="838199" y="1386656"/>
                <a:ext cx="10515600" cy="2452842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400" dirty="0" smtClean="0">
                    <a:solidFill>
                      <a:prstClr val="black"/>
                    </a:solidFill>
                  </a:rPr>
                  <a:t>賭け</a:t>
                </a:r>
                <a:r>
                  <a:rPr lang="en-US" altLang="ja-JP" sz="2400" dirty="0">
                    <a:solidFill>
                      <a:prstClr val="black"/>
                    </a:solidFill>
                  </a:rPr>
                  <a:t>A</a:t>
                </a:r>
                <a:r>
                  <a:rPr lang="ja-JP" altLang="en-US" sz="2400" dirty="0" smtClean="0">
                    <a:solidFill>
                      <a:prstClr val="black"/>
                    </a:solidFill>
                  </a:rPr>
                  <a:t>：</a:t>
                </a:r>
                <a:endParaRPr lang="en-US" altLang="ja-JP" sz="2400" dirty="0" smtClean="0">
                  <a:solidFill>
                    <a:prstClr val="black"/>
                  </a:solidFill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ja-JP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ja-JP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:賭けの結</m:t>
                          </m:r>
                          <m:r>
                            <a:rPr lang="ja-JP" altLang="en-US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果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ja-JP" altLang="en-US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に対する報酬</m:t>
                              </m:r>
                            </m:e>
                          </m:d>
                          <m:r>
                            <a:rPr lang="en-US" altLang="ja-JP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ja-JP" altLang="en-US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の起きる確率</m:t>
                              </m:r>
                            </m:e>
                          </m:d>
                        </m:e>
                      </m:nary>
                      <m:r>
                        <a:rPr lang="en-US" altLang="ja-JP" sz="27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27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600</m:t>
                      </m:r>
                      <m:r>
                        <a:rPr lang="en-US" altLang="ja-JP" sz="27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sz="27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+600</m:t>
                      </m:r>
                      <m:r>
                        <a:rPr lang="en-US" altLang="ja-JP" sz="27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sz="27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−500</m:t>
                          </m:r>
                        </m:e>
                      </m:d>
                      <m:r>
                        <a:rPr lang="en-US" altLang="ja-JP" sz="27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sz="27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−500</m:t>
                          </m:r>
                        </m:e>
                      </m:d>
                      <m:r>
                        <a:rPr lang="en-US" altLang="ja-JP" sz="27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sz="27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27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lang="en-US" altLang="ja-JP" sz="2400" dirty="0">
                  <a:solidFill>
                    <a:srgbClr val="FF0000"/>
                  </a:solidFill>
                </a:endParaRPr>
              </a:p>
              <a:p>
                <a:pPr algn="ctr"/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角丸四角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386656"/>
                <a:ext cx="10515600" cy="2452842"/>
              </a:xfrm>
              <a:prstGeom prst="roundRect">
                <a:avLst/>
              </a:prstGeom>
              <a:blipFill rotWithShape="0">
                <a:blip r:embed="rId2"/>
                <a:stretch>
                  <a:fillRect t="-321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1369451" y="6329331"/>
            <a:ext cx="9453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※</a:t>
            </a:r>
            <a:r>
              <a:rPr lang="ja-JP" altLang="en-US" dirty="0" smtClean="0">
                <a:solidFill>
                  <a:prstClr val="black"/>
                </a:solidFill>
              </a:rPr>
              <a:t>ここで、賭けの結果とは </a:t>
            </a:r>
            <a:r>
              <a:rPr lang="en-US" altLang="ja-JP" u="sng" dirty="0" smtClean="0">
                <a:solidFill>
                  <a:prstClr val="black"/>
                </a:solidFill>
              </a:rPr>
              <a:t>”0</a:t>
            </a:r>
            <a:r>
              <a:rPr lang="ja-JP" altLang="en-US" u="sng" dirty="0" smtClean="0">
                <a:solidFill>
                  <a:prstClr val="black"/>
                </a:solidFill>
              </a:rPr>
              <a:t>が出る</a:t>
            </a:r>
            <a:r>
              <a:rPr lang="en-US" altLang="ja-JP" u="sng" dirty="0" smtClean="0">
                <a:solidFill>
                  <a:prstClr val="black"/>
                </a:solidFill>
              </a:rPr>
              <a:t>” or ”1</a:t>
            </a:r>
            <a:r>
              <a:rPr lang="ja-JP" altLang="en-US" u="sng" dirty="0" smtClean="0">
                <a:solidFill>
                  <a:prstClr val="black"/>
                </a:solidFill>
              </a:rPr>
              <a:t>が出る</a:t>
            </a:r>
            <a:r>
              <a:rPr lang="en-US" altLang="ja-JP" u="sng" dirty="0" smtClean="0">
                <a:solidFill>
                  <a:prstClr val="black"/>
                </a:solidFill>
              </a:rPr>
              <a:t>” or ”2</a:t>
            </a:r>
            <a:r>
              <a:rPr lang="ja-JP" altLang="en-US" u="sng" dirty="0" smtClean="0">
                <a:solidFill>
                  <a:prstClr val="black"/>
                </a:solidFill>
              </a:rPr>
              <a:t>が出る</a:t>
            </a:r>
            <a:r>
              <a:rPr lang="en-US" altLang="ja-JP" u="sng" dirty="0" smtClean="0">
                <a:solidFill>
                  <a:prstClr val="black"/>
                </a:solidFill>
              </a:rPr>
              <a:t>” or ”3</a:t>
            </a:r>
            <a:r>
              <a:rPr lang="ja-JP" altLang="en-US" u="sng" dirty="0" smtClean="0">
                <a:solidFill>
                  <a:prstClr val="black"/>
                </a:solidFill>
              </a:rPr>
              <a:t>が出る</a:t>
            </a:r>
            <a:r>
              <a:rPr lang="en-US" altLang="ja-JP" u="sng" dirty="0" smtClean="0">
                <a:solidFill>
                  <a:prstClr val="black"/>
                </a:solidFill>
              </a:rPr>
              <a:t>” </a:t>
            </a:r>
            <a:r>
              <a:rPr lang="ja-JP" altLang="en-US" u="sng" dirty="0" smtClean="0">
                <a:solidFill>
                  <a:prstClr val="black"/>
                </a:solidFill>
              </a:rPr>
              <a:t>のいずれかのこと</a:t>
            </a:r>
            <a:endParaRPr lang="ja-JP" altLang="en-US" u="sng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角丸四角形 7"/>
              <p:cNvSpPr/>
              <p:nvPr/>
            </p:nvSpPr>
            <p:spPr>
              <a:xfrm>
                <a:off x="838199" y="3864272"/>
                <a:ext cx="10515600" cy="2462649"/>
              </a:xfrm>
              <a:prstGeom prst="roundRect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400" dirty="0" smtClean="0">
                    <a:solidFill>
                      <a:prstClr val="black"/>
                    </a:solidFill>
                  </a:rPr>
                  <a:t>賭け</a:t>
                </a:r>
                <a:r>
                  <a:rPr lang="en-US" altLang="ja-JP" sz="2400" dirty="0" smtClean="0">
                    <a:solidFill>
                      <a:prstClr val="black"/>
                    </a:solidFill>
                  </a:rPr>
                  <a:t>B</a:t>
                </a:r>
                <a:r>
                  <a:rPr lang="ja-JP" altLang="en-US" sz="2400" dirty="0" smtClean="0">
                    <a:solidFill>
                      <a:prstClr val="black"/>
                    </a:solidFill>
                  </a:rPr>
                  <a:t>：</a:t>
                </a:r>
                <a:endParaRPr lang="en-US" altLang="ja-JP" sz="2400" dirty="0" smtClean="0">
                  <a:solidFill>
                    <a:prstClr val="black"/>
                  </a:solidFill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ja-JP" sz="270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sz="270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sz="2700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:賭けの結</m:t>
                          </m:r>
                          <m:r>
                            <a:rPr lang="ja-JP" altLang="en-US" sz="2700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果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700" i="1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700" i="1" smtClean="0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ja-JP" altLang="en-US" sz="2700" i="1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に対する報酬</m:t>
                              </m:r>
                            </m:e>
                          </m:d>
                          <m:r>
                            <a:rPr lang="en-US" altLang="ja-JP" sz="2700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700" i="1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700" i="1" smtClean="0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ja-JP" altLang="en-US" sz="2700" i="1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の起きる確率</m:t>
                              </m:r>
                            </m:e>
                          </m:d>
                        </m:e>
                      </m:nary>
                      <m:r>
                        <a:rPr lang="en-US" altLang="ja-JP" sz="27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2700" smtClean="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800</m:t>
                      </m:r>
                      <m:r>
                        <a:rPr lang="en-US" altLang="ja-JP" sz="2700" i="1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270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70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70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sz="2700" i="1" smtClean="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270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−400</m:t>
                          </m:r>
                        </m:e>
                      </m:d>
                      <m:r>
                        <a:rPr lang="en-US" altLang="ja-JP" sz="2700" i="1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270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70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ja-JP" sz="270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sz="2700" i="1" smtClean="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270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−400</m:t>
                          </m:r>
                        </m:e>
                      </m:d>
                      <m:r>
                        <a:rPr lang="en-US" altLang="ja-JP" sz="2700" i="1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270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70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ja-JP" sz="270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sz="2700" i="1" smtClean="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+800</m:t>
                      </m:r>
                      <m:r>
                        <a:rPr lang="en-US" altLang="ja-JP" sz="2700" i="1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270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70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70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sz="27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2700" i="1" smtClean="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−100</m:t>
                      </m:r>
                    </m:oMath>
                  </m:oMathPara>
                </a14:m>
                <a:endParaRPr lang="en-US" altLang="ja-JP" sz="2400" dirty="0">
                  <a:solidFill>
                    <a:srgbClr val="4472C4"/>
                  </a:solidFill>
                </a:endParaRPr>
              </a:p>
              <a:p>
                <a:pPr algn="ctr"/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" name="角丸四角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864272"/>
                <a:ext cx="10515600" cy="2462649"/>
              </a:xfrm>
              <a:prstGeom prst="roundRect">
                <a:avLst/>
              </a:prstGeom>
              <a:blipFill rotWithShape="0">
                <a:blip r:embed="rId3"/>
                <a:stretch>
                  <a:fillRect t="-3202"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98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確率質量関数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(9/17)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ja-JP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角丸四角形 4"/>
              <p:cNvSpPr/>
              <p:nvPr/>
            </p:nvSpPr>
            <p:spPr>
              <a:xfrm>
                <a:off x="838199" y="1386656"/>
                <a:ext cx="10515600" cy="2452842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400" dirty="0" smtClean="0">
                    <a:solidFill>
                      <a:prstClr val="black"/>
                    </a:solidFill>
                  </a:rPr>
                  <a:t>賭け</a:t>
                </a:r>
                <a:r>
                  <a:rPr lang="en-US" altLang="ja-JP" sz="2400" dirty="0">
                    <a:solidFill>
                      <a:prstClr val="black"/>
                    </a:solidFill>
                  </a:rPr>
                  <a:t>A</a:t>
                </a:r>
                <a:r>
                  <a:rPr lang="ja-JP" altLang="en-US" sz="2400" dirty="0" smtClean="0">
                    <a:solidFill>
                      <a:prstClr val="black"/>
                    </a:solidFill>
                  </a:rPr>
                  <a:t>：</a:t>
                </a:r>
                <a:endParaRPr lang="en-US" altLang="ja-JP" sz="2400" dirty="0" smtClean="0">
                  <a:solidFill>
                    <a:prstClr val="black"/>
                  </a:solidFill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ja-JP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ja-JP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:賭けの結</m:t>
                          </m:r>
                          <m:r>
                            <a:rPr lang="ja-JP" altLang="en-US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果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ja-JP" altLang="en-US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に対する報酬</m:t>
                              </m:r>
                            </m:e>
                          </m:d>
                          <m:r>
                            <a:rPr lang="en-US" altLang="ja-JP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ja-JP" altLang="en-US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の起きる確率</m:t>
                              </m:r>
                            </m:e>
                          </m:d>
                        </m:e>
                      </m:nary>
                      <m:r>
                        <a:rPr lang="en-US" altLang="ja-JP" sz="27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27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600</m:t>
                      </m:r>
                      <m:r>
                        <a:rPr lang="en-US" altLang="ja-JP" sz="27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sz="27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+600</m:t>
                      </m:r>
                      <m:r>
                        <a:rPr lang="en-US" altLang="ja-JP" sz="27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sz="27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−500</m:t>
                          </m:r>
                        </m:e>
                      </m:d>
                      <m:r>
                        <a:rPr lang="en-US" altLang="ja-JP" sz="27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sz="27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−500</m:t>
                          </m:r>
                        </m:e>
                      </m:d>
                      <m:r>
                        <a:rPr lang="en-US" altLang="ja-JP" sz="27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sz="27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27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lang="en-US" altLang="ja-JP" sz="2400" dirty="0">
                  <a:solidFill>
                    <a:srgbClr val="FF0000"/>
                  </a:solidFill>
                </a:endParaRPr>
              </a:p>
              <a:p>
                <a:pPr algn="ctr"/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角丸四角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386656"/>
                <a:ext cx="10515600" cy="2452842"/>
              </a:xfrm>
              <a:prstGeom prst="roundRect">
                <a:avLst/>
              </a:prstGeom>
              <a:blipFill rotWithShape="0">
                <a:blip r:embed="rId2"/>
                <a:stretch>
                  <a:fillRect t="-321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1369451" y="6329331"/>
            <a:ext cx="9453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※</a:t>
            </a:r>
            <a:r>
              <a:rPr lang="ja-JP" altLang="en-US" dirty="0" smtClean="0">
                <a:solidFill>
                  <a:prstClr val="black"/>
                </a:solidFill>
              </a:rPr>
              <a:t>ここで、賭けの結果とは </a:t>
            </a:r>
            <a:r>
              <a:rPr lang="en-US" altLang="ja-JP" u="sng" dirty="0" smtClean="0">
                <a:solidFill>
                  <a:prstClr val="black"/>
                </a:solidFill>
              </a:rPr>
              <a:t>”0</a:t>
            </a:r>
            <a:r>
              <a:rPr lang="ja-JP" altLang="en-US" u="sng" dirty="0" smtClean="0">
                <a:solidFill>
                  <a:prstClr val="black"/>
                </a:solidFill>
              </a:rPr>
              <a:t>が出る</a:t>
            </a:r>
            <a:r>
              <a:rPr lang="en-US" altLang="ja-JP" u="sng" dirty="0" smtClean="0">
                <a:solidFill>
                  <a:prstClr val="black"/>
                </a:solidFill>
              </a:rPr>
              <a:t>” or ”1</a:t>
            </a:r>
            <a:r>
              <a:rPr lang="ja-JP" altLang="en-US" u="sng" dirty="0" smtClean="0">
                <a:solidFill>
                  <a:prstClr val="black"/>
                </a:solidFill>
              </a:rPr>
              <a:t>が出る</a:t>
            </a:r>
            <a:r>
              <a:rPr lang="en-US" altLang="ja-JP" u="sng" dirty="0" smtClean="0">
                <a:solidFill>
                  <a:prstClr val="black"/>
                </a:solidFill>
              </a:rPr>
              <a:t>” or ”2</a:t>
            </a:r>
            <a:r>
              <a:rPr lang="ja-JP" altLang="en-US" u="sng" dirty="0" smtClean="0">
                <a:solidFill>
                  <a:prstClr val="black"/>
                </a:solidFill>
              </a:rPr>
              <a:t>が出る</a:t>
            </a:r>
            <a:r>
              <a:rPr lang="en-US" altLang="ja-JP" u="sng" dirty="0" smtClean="0">
                <a:solidFill>
                  <a:prstClr val="black"/>
                </a:solidFill>
              </a:rPr>
              <a:t>” or ”3</a:t>
            </a:r>
            <a:r>
              <a:rPr lang="ja-JP" altLang="en-US" u="sng" dirty="0" smtClean="0">
                <a:solidFill>
                  <a:prstClr val="black"/>
                </a:solidFill>
              </a:rPr>
              <a:t>が出る</a:t>
            </a:r>
            <a:r>
              <a:rPr lang="en-US" altLang="ja-JP" u="sng" dirty="0" smtClean="0">
                <a:solidFill>
                  <a:prstClr val="black"/>
                </a:solidFill>
              </a:rPr>
              <a:t>” </a:t>
            </a:r>
            <a:r>
              <a:rPr lang="ja-JP" altLang="en-US" u="sng" dirty="0" smtClean="0">
                <a:solidFill>
                  <a:prstClr val="black"/>
                </a:solidFill>
              </a:rPr>
              <a:t>のいずれかのこと</a:t>
            </a:r>
            <a:endParaRPr lang="ja-JP" altLang="en-US" u="sng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角丸四角形 7"/>
              <p:cNvSpPr/>
              <p:nvPr/>
            </p:nvSpPr>
            <p:spPr>
              <a:xfrm>
                <a:off x="838199" y="3864272"/>
                <a:ext cx="10515600" cy="2462649"/>
              </a:xfrm>
              <a:prstGeom prst="roundRect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400" dirty="0" smtClean="0">
                    <a:solidFill>
                      <a:prstClr val="black"/>
                    </a:solidFill>
                  </a:rPr>
                  <a:t>賭け</a:t>
                </a:r>
                <a:r>
                  <a:rPr lang="en-US" altLang="ja-JP" sz="2400" dirty="0" smtClean="0">
                    <a:solidFill>
                      <a:prstClr val="black"/>
                    </a:solidFill>
                  </a:rPr>
                  <a:t>B</a:t>
                </a:r>
                <a:r>
                  <a:rPr lang="ja-JP" altLang="en-US" sz="2400" dirty="0" smtClean="0">
                    <a:solidFill>
                      <a:prstClr val="black"/>
                    </a:solidFill>
                  </a:rPr>
                  <a:t>：</a:t>
                </a:r>
                <a:endParaRPr lang="en-US" altLang="ja-JP" sz="2400" dirty="0" smtClean="0">
                  <a:solidFill>
                    <a:prstClr val="black"/>
                  </a:solidFill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ja-JP" sz="27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sz="27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sz="27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:賭けの結</m:t>
                          </m:r>
                          <m:r>
                            <a:rPr lang="ja-JP" altLang="en-US" sz="27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果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7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7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ja-JP" altLang="en-US" sz="27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に対する報酬</m:t>
                              </m:r>
                            </m:e>
                          </m:d>
                          <m:r>
                            <a:rPr lang="en-US" altLang="ja-JP" sz="27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7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7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ja-JP" altLang="en-US" sz="27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の起きる確率</m:t>
                              </m:r>
                            </m:e>
                          </m:d>
                        </m:e>
                      </m:nary>
                      <m:r>
                        <a:rPr lang="en-US" altLang="ja-JP" sz="27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270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800</m:t>
                      </m:r>
                      <m:r>
                        <a:rPr lang="en-US" altLang="ja-JP" sz="2700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27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7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7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sz="270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27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−400</m:t>
                          </m:r>
                        </m:e>
                      </m:d>
                      <m:r>
                        <a:rPr lang="en-US" altLang="ja-JP" sz="2700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27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7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ja-JP" sz="27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sz="270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27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−400</m:t>
                          </m:r>
                        </m:e>
                      </m:d>
                      <m:r>
                        <a:rPr lang="en-US" altLang="ja-JP" sz="2700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27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7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ja-JP" sz="27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sz="270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+800</m:t>
                      </m:r>
                      <m:r>
                        <a:rPr lang="en-US" altLang="ja-JP" sz="2700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27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7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7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sz="27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270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−100</m:t>
                      </m:r>
                    </m:oMath>
                  </m:oMathPara>
                </a14:m>
                <a:endParaRPr lang="en-US" altLang="ja-JP" sz="2400" dirty="0">
                  <a:solidFill>
                    <a:schemeClr val="accent5"/>
                  </a:solidFill>
                </a:endParaRPr>
              </a:p>
              <a:p>
                <a:pPr algn="ctr"/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" name="角丸四角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864272"/>
                <a:ext cx="10515600" cy="2462649"/>
              </a:xfrm>
              <a:prstGeom prst="roundRect">
                <a:avLst/>
              </a:prstGeom>
              <a:blipFill rotWithShape="0">
                <a:blip r:embed="rId3"/>
                <a:stretch>
                  <a:fillRect t="-3202"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星 12 3"/>
          <p:cNvSpPr/>
          <p:nvPr/>
        </p:nvSpPr>
        <p:spPr>
          <a:xfrm>
            <a:off x="3674772" y="3412150"/>
            <a:ext cx="8517228" cy="1893195"/>
          </a:xfrm>
          <a:prstGeom prst="star12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u="sng" dirty="0"/>
              <a:t>結果</a:t>
            </a:r>
            <a:r>
              <a:rPr lang="ja-JP" altLang="en-US" sz="3200" u="sng" dirty="0" smtClean="0"/>
              <a:t>が先ほどの期待値の計算と同じ！！</a:t>
            </a:r>
            <a:endParaRPr lang="en-US" altLang="ja-JP" sz="3200" u="sng" dirty="0" smtClean="0"/>
          </a:p>
          <a:p>
            <a:pPr algn="r"/>
            <a:r>
              <a:rPr kumimoji="1" lang="en-US" altLang="ja-JP" sz="3200" u="sng" dirty="0" smtClean="0"/>
              <a:t>(</a:t>
            </a:r>
            <a:r>
              <a:rPr kumimoji="1" lang="ja-JP" altLang="en-US" sz="3200" u="sng" dirty="0" smtClean="0"/>
              <a:t>賭け</a:t>
            </a:r>
            <a:r>
              <a:rPr kumimoji="1" lang="en-US" altLang="ja-JP" sz="3200" u="sng" dirty="0" smtClean="0"/>
              <a:t>A:</a:t>
            </a:r>
            <a:r>
              <a:rPr kumimoji="1" lang="ja-JP" altLang="en-US" sz="3200" u="sng" dirty="0" smtClean="0">
                <a:solidFill>
                  <a:srgbClr val="FF0000"/>
                </a:solidFill>
              </a:rPr>
              <a:t>５０</a:t>
            </a:r>
            <a:r>
              <a:rPr kumimoji="1" lang="ja-JP" altLang="en-US" sz="3200" u="sng" dirty="0" smtClean="0"/>
              <a:t>、賭け</a:t>
            </a:r>
            <a:r>
              <a:rPr kumimoji="1" lang="en-US" altLang="ja-JP" sz="3200" u="sng" dirty="0" smtClean="0"/>
              <a:t>B</a:t>
            </a:r>
            <a:r>
              <a:rPr lang="en-US" altLang="ja-JP" sz="3200" u="sng" dirty="0" smtClean="0">
                <a:solidFill>
                  <a:schemeClr val="tx1"/>
                </a:solidFill>
              </a:rPr>
              <a:t>:</a:t>
            </a:r>
            <a:r>
              <a:rPr lang="en-US" altLang="ja-JP" sz="3200" u="sng" dirty="0" smtClean="0">
                <a:solidFill>
                  <a:schemeClr val="accent5"/>
                </a:solidFill>
              </a:rPr>
              <a:t>-</a:t>
            </a:r>
            <a:r>
              <a:rPr lang="ja-JP" altLang="en-US" sz="3200" u="sng" dirty="0" smtClean="0">
                <a:solidFill>
                  <a:schemeClr val="accent5"/>
                </a:solidFill>
              </a:rPr>
              <a:t>１００</a:t>
            </a:r>
            <a:r>
              <a:rPr kumimoji="1" lang="en-US" altLang="ja-JP" sz="3200" u="sng" dirty="0" smtClean="0"/>
              <a:t>)</a:t>
            </a:r>
            <a:endParaRPr kumimoji="1" lang="ja-JP" alt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176325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確率質量関数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(10/17)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9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/>
              <a:t>賭け</a:t>
            </a:r>
            <a:r>
              <a:rPr kumimoji="1" lang="en-US" altLang="ja-JP" dirty="0" smtClean="0"/>
              <a:t>A</a:t>
            </a:r>
            <a:r>
              <a:rPr lang="en-US" altLang="ja-JP" dirty="0"/>
              <a:t>,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の期待値の計算に必要な確率</a:t>
            </a:r>
            <a:r>
              <a:rPr kumimoji="1" lang="en-US" altLang="ja-JP" dirty="0" smtClean="0"/>
              <a:t>…</a:t>
            </a:r>
          </a:p>
          <a:p>
            <a:pPr marL="0" indent="0">
              <a:buNone/>
            </a:pPr>
            <a:endParaRPr lang="en-US" altLang="ja-JP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altLang="ja-JP" dirty="0" smtClean="0">
              <a:solidFill>
                <a:prstClr val="black"/>
              </a:solidFill>
            </a:endParaRPr>
          </a:p>
          <a:p>
            <a:pPr marL="0" indent="0" algn="ctr">
              <a:buNone/>
            </a:pPr>
            <a:r>
              <a:rPr lang="en-US" altLang="ja-JP" dirty="0" smtClean="0">
                <a:solidFill>
                  <a:prstClr val="black"/>
                </a:solidFill>
              </a:rPr>
              <a:t>(</a:t>
            </a:r>
            <a:r>
              <a:rPr lang="ja-JP" altLang="en-US" dirty="0">
                <a:solidFill>
                  <a:prstClr val="black"/>
                </a:solidFill>
              </a:rPr>
              <a:t>例</a:t>
            </a:r>
            <a:r>
              <a:rPr lang="en-US" altLang="ja-JP" dirty="0">
                <a:solidFill>
                  <a:prstClr val="black"/>
                </a:solidFill>
              </a:rPr>
              <a:t>:</a:t>
            </a:r>
            <a:r>
              <a:rPr lang="ja-JP" altLang="en-US" dirty="0">
                <a:solidFill>
                  <a:prstClr val="black"/>
                </a:solidFill>
              </a:rPr>
              <a:t>コインが０回表になる確率、コインが１回表になる確率、</a:t>
            </a:r>
            <a:r>
              <a:rPr lang="en-US" altLang="ja-JP" dirty="0" smtClean="0">
                <a:solidFill>
                  <a:prstClr val="black"/>
                </a:solidFill>
              </a:rPr>
              <a:t>…)</a:t>
            </a:r>
          </a:p>
          <a:p>
            <a:pPr marL="0" lvl="0" indent="0" algn="ctr">
              <a:buNone/>
            </a:pPr>
            <a:endParaRPr lang="en-US" altLang="ja-JP" sz="3600" u="sng" dirty="0" smtClean="0"/>
          </a:p>
          <a:p>
            <a:pPr marL="0" indent="0">
              <a:buNone/>
            </a:pPr>
            <a:r>
              <a:rPr kumimoji="1" lang="en-US" altLang="ja-JP" sz="2400" dirty="0" smtClean="0"/>
              <a:t>(※</a:t>
            </a:r>
            <a:r>
              <a:rPr kumimoji="1" lang="ja-JP" altLang="en-US" sz="2400" dirty="0" smtClean="0"/>
              <a:t>賭けの報酬が同じになる結果を</a:t>
            </a:r>
            <a:r>
              <a:rPr lang="ja-JP" altLang="en-US" sz="2400" dirty="0" smtClean="0"/>
              <a:t>まとめたものの確率</a:t>
            </a:r>
            <a:endParaRPr lang="en-US" altLang="ja-JP" sz="2400" dirty="0"/>
          </a:p>
          <a:p>
            <a:pPr marL="0" indent="0" algn="ctr">
              <a:buNone/>
            </a:pPr>
            <a:r>
              <a:rPr lang="en-US" altLang="ja-JP" sz="2400" dirty="0" smtClean="0"/>
              <a:t>(</a:t>
            </a:r>
            <a:r>
              <a:rPr lang="ja-JP" altLang="en-US" sz="2400" dirty="0" smtClean="0"/>
              <a:t>賭け</a:t>
            </a:r>
            <a:r>
              <a:rPr lang="en-US" altLang="ja-JP" sz="2400" dirty="0" smtClean="0"/>
              <a:t>A</a:t>
            </a:r>
            <a:r>
              <a:rPr lang="ja-JP" altLang="en-US" sz="2400" dirty="0" smtClean="0"/>
              <a:t>では、</a:t>
            </a:r>
            <a:r>
              <a:rPr lang="en-US" altLang="ja-JP" sz="2400" dirty="0"/>
              <a:t>『</a:t>
            </a:r>
            <a:r>
              <a:rPr lang="ja-JP" altLang="en-US" sz="2400" dirty="0" smtClean="0"/>
              <a:t>０か１が出る</a:t>
            </a:r>
            <a:r>
              <a:rPr lang="en-US" altLang="ja-JP" sz="2400" dirty="0" smtClean="0"/>
              <a:t>』</a:t>
            </a:r>
            <a:r>
              <a:rPr lang="ja-JP" altLang="en-US" sz="2400" dirty="0" smtClean="0"/>
              <a:t>確率と</a:t>
            </a:r>
            <a:r>
              <a:rPr lang="en-US" altLang="ja-JP" sz="2400" dirty="0" smtClean="0"/>
              <a:t>『</a:t>
            </a:r>
            <a:r>
              <a:rPr lang="ja-JP" altLang="en-US" sz="2400" dirty="0" smtClean="0"/>
              <a:t>２</a:t>
            </a:r>
            <a:r>
              <a:rPr lang="ja-JP" altLang="en-US" sz="2400" dirty="0"/>
              <a:t>か</a:t>
            </a:r>
            <a:r>
              <a:rPr lang="ja-JP" altLang="en-US" sz="2400" dirty="0" smtClean="0"/>
              <a:t>３が出る</a:t>
            </a:r>
            <a:r>
              <a:rPr lang="en-US" altLang="ja-JP" sz="2400" dirty="0" smtClean="0"/>
              <a:t>』</a:t>
            </a:r>
            <a:r>
              <a:rPr lang="ja-JP" altLang="en-US" sz="2400" dirty="0" smtClean="0"/>
              <a:t>確率</a:t>
            </a:r>
            <a:r>
              <a:rPr lang="en-US" altLang="ja-JP" sz="2400" dirty="0" smtClean="0"/>
              <a:t>)</a:t>
            </a:r>
          </a:p>
          <a:p>
            <a:pPr marL="0" indent="0" algn="r">
              <a:buNone/>
            </a:pPr>
            <a:r>
              <a:rPr lang="ja-JP" altLang="en-US" sz="2400" dirty="0"/>
              <a:t>は</a:t>
            </a:r>
            <a:r>
              <a:rPr lang="ja-JP" altLang="en-US" sz="2400" u="sng" dirty="0" smtClean="0"/>
              <a:t>計算する必要はない</a:t>
            </a:r>
            <a:r>
              <a:rPr lang="ja-JP" altLang="en-US" sz="2400" dirty="0" smtClean="0"/>
              <a:t>！</a:t>
            </a:r>
            <a:r>
              <a:rPr kumimoji="1" lang="en-US" altLang="ja-JP" sz="2400" dirty="0" smtClean="0"/>
              <a:t>)</a:t>
            </a:r>
          </a:p>
          <a:p>
            <a:endParaRPr lang="en-US" altLang="ja-JP" dirty="0"/>
          </a:p>
        </p:txBody>
      </p:sp>
      <p:sp>
        <p:nvSpPr>
          <p:cNvPr id="5" name="角丸四角形 4"/>
          <p:cNvSpPr/>
          <p:nvPr/>
        </p:nvSpPr>
        <p:spPr>
          <a:xfrm>
            <a:off x="838200" y="2305318"/>
            <a:ext cx="10515600" cy="10045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altLang="ja-JP" sz="3200">
                <a:solidFill>
                  <a:prstClr val="black"/>
                </a:solidFill>
              </a:rPr>
              <a:t>『</a:t>
            </a:r>
            <a:r>
              <a:rPr lang="ja-JP" altLang="en-US" sz="3200" u="sng">
                <a:solidFill>
                  <a:prstClr val="black"/>
                </a:solidFill>
              </a:rPr>
              <a:t>賭けに使うコイン投げの結果一つ一つに対する確率</a:t>
            </a:r>
            <a:r>
              <a:rPr lang="en-US" altLang="ja-JP" sz="3200">
                <a:solidFill>
                  <a:prstClr val="black"/>
                </a:solidFill>
              </a:rPr>
              <a:t>』</a:t>
            </a:r>
            <a:endParaRPr lang="en-US" altLang="ja-JP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99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確率質量関数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(11/17)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838200" y="1803042"/>
            <a:ext cx="10515600" cy="21507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ja-JP" altLang="en-US" sz="2800" dirty="0" smtClean="0">
                <a:solidFill>
                  <a:prstClr val="black"/>
                </a:solidFill>
              </a:rPr>
              <a:t>確率の計算が必要なイベントの結果の特徴</a:t>
            </a:r>
            <a:endParaRPr lang="en-US" altLang="ja-JP" sz="2800" dirty="0" smtClean="0">
              <a:solidFill>
                <a:prstClr val="black"/>
              </a:solidFill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ja-JP" sz="4400" u="sng" dirty="0" smtClean="0">
                <a:solidFill>
                  <a:prstClr val="black"/>
                </a:solidFill>
              </a:rPr>
              <a:t>…</a:t>
            </a:r>
            <a:r>
              <a:rPr lang="ja-JP" altLang="en-US" sz="4400" u="sng" dirty="0" smtClean="0">
                <a:solidFill>
                  <a:prstClr val="black"/>
                </a:solidFill>
              </a:rPr>
              <a:t>それ以上結果を分けられない</a:t>
            </a:r>
            <a:endParaRPr lang="en-US" altLang="ja-JP" sz="4400" u="sng" dirty="0" smtClean="0">
              <a:solidFill>
                <a:prstClr val="black"/>
              </a:solidFill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ja-JP" sz="2400" dirty="0" smtClean="0">
                <a:solidFill>
                  <a:prstClr val="black"/>
                </a:solidFill>
              </a:rPr>
              <a:t>(=</a:t>
            </a:r>
            <a:r>
              <a:rPr lang="ja-JP" altLang="en-US" sz="2400" dirty="0" smtClean="0">
                <a:solidFill>
                  <a:prstClr val="black"/>
                </a:solidFill>
              </a:rPr>
              <a:t>複数の結果をまとめたものではない</a:t>
            </a:r>
            <a:r>
              <a:rPr lang="en-US" altLang="ja-JP" sz="2400" dirty="0" smtClean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228709" y="4066168"/>
            <a:ext cx="9734578" cy="1346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ja-JP" altLang="en-US" sz="2400" dirty="0">
                <a:solidFill>
                  <a:prstClr val="black"/>
                </a:solidFill>
              </a:rPr>
              <a:t>例</a:t>
            </a:r>
            <a:r>
              <a:rPr lang="en-US" altLang="ja-JP" sz="2400" dirty="0">
                <a:solidFill>
                  <a:prstClr val="black"/>
                </a:solidFill>
              </a:rPr>
              <a:t>:</a:t>
            </a:r>
            <a:r>
              <a:rPr lang="ja-JP" altLang="en-US" sz="2400" dirty="0">
                <a:solidFill>
                  <a:prstClr val="black"/>
                </a:solidFill>
              </a:rPr>
              <a:t>先のコイン投げの実験で、</a:t>
            </a:r>
            <a:endParaRPr lang="en-US" altLang="ja-JP" sz="2400" dirty="0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ja-JP" altLang="en-US" sz="2400" dirty="0">
                <a:solidFill>
                  <a:prstClr val="black"/>
                </a:solidFill>
              </a:rPr>
              <a:t>表の出た回数が</a:t>
            </a:r>
            <a:r>
              <a:rPr lang="en-US" altLang="ja-JP" sz="2400" u="sng" dirty="0" smtClean="0">
                <a:solidFill>
                  <a:prstClr val="black"/>
                </a:solidFill>
              </a:rPr>
              <a:t>『</a:t>
            </a:r>
            <a:r>
              <a:rPr lang="ja-JP" altLang="en-US" sz="2400" u="sng" dirty="0">
                <a:solidFill>
                  <a:prstClr val="black"/>
                </a:solidFill>
              </a:rPr>
              <a:t>１</a:t>
            </a:r>
            <a:r>
              <a:rPr lang="ja-JP" altLang="en-US" sz="2400" u="sng" dirty="0" smtClean="0">
                <a:solidFill>
                  <a:prstClr val="black"/>
                </a:solidFill>
              </a:rPr>
              <a:t>回</a:t>
            </a:r>
            <a:r>
              <a:rPr lang="en-US" altLang="ja-JP" sz="2400" u="sng" dirty="0">
                <a:solidFill>
                  <a:prstClr val="black"/>
                </a:solidFill>
              </a:rPr>
              <a:t>』</a:t>
            </a:r>
            <a:r>
              <a:rPr lang="ja-JP" altLang="en-US" sz="2400" u="sng" dirty="0">
                <a:solidFill>
                  <a:prstClr val="black"/>
                </a:solidFill>
              </a:rPr>
              <a:t>の確率</a:t>
            </a:r>
            <a:r>
              <a:rPr lang="ja-JP" altLang="en-US" sz="2400" dirty="0">
                <a:solidFill>
                  <a:prstClr val="black"/>
                </a:solidFill>
              </a:rPr>
              <a:t>や</a:t>
            </a:r>
            <a:r>
              <a:rPr lang="en-US" altLang="ja-JP" sz="2400" u="sng" dirty="0" smtClean="0">
                <a:solidFill>
                  <a:prstClr val="black"/>
                </a:solidFill>
              </a:rPr>
              <a:t>『</a:t>
            </a:r>
            <a:r>
              <a:rPr lang="ja-JP" altLang="en-US" sz="2400" u="sng" dirty="0">
                <a:solidFill>
                  <a:prstClr val="black"/>
                </a:solidFill>
              </a:rPr>
              <a:t>３</a:t>
            </a:r>
            <a:r>
              <a:rPr lang="ja-JP" altLang="en-US" sz="2400" u="sng" dirty="0" smtClean="0">
                <a:solidFill>
                  <a:prstClr val="black"/>
                </a:solidFill>
              </a:rPr>
              <a:t>回</a:t>
            </a:r>
            <a:r>
              <a:rPr lang="en-US" altLang="ja-JP" sz="2400" u="sng" dirty="0">
                <a:solidFill>
                  <a:prstClr val="black"/>
                </a:solidFill>
              </a:rPr>
              <a:t>』</a:t>
            </a:r>
            <a:r>
              <a:rPr lang="ja-JP" altLang="en-US" sz="2400" u="sng" dirty="0">
                <a:solidFill>
                  <a:prstClr val="black"/>
                </a:solidFill>
              </a:rPr>
              <a:t>の確率</a:t>
            </a:r>
            <a:r>
              <a:rPr lang="ja-JP" altLang="en-US" sz="2400" dirty="0">
                <a:solidFill>
                  <a:prstClr val="black"/>
                </a:solidFill>
              </a:rPr>
              <a:t>は計算する必要があるが、</a:t>
            </a:r>
            <a:endParaRPr lang="en-US" altLang="ja-JP" sz="2400" dirty="0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ja-JP" altLang="en-US" sz="2400" dirty="0">
                <a:solidFill>
                  <a:prstClr val="black"/>
                </a:solidFill>
              </a:rPr>
              <a:t>表の出た回数が</a:t>
            </a:r>
            <a:r>
              <a:rPr lang="en-US" altLang="ja-JP" sz="2400" u="sng" dirty="0" smtClean="0">
                <a:solidFill>
                  <a:prstClr val="black"/>
                </a:solidFill>
              </a:rPr>
              <a:t>『</a:t>
            </a:r>
            <a:r>
              <a:rPr lang="ja-JP" altLang="en-US" sz="2400" u="sng" dirty="0" smtClean="0">
                <a:solidFill>
                  <a:prstClr val="black"/>
                </a:solidFill>
              </a:rPr>
              <a:t>奇数</a:t>
            </a:r>
            <a:r>
              <a:rPr lang="en-US" altLang="ja-JP" sz="2400" u="sng" dirty="0" smtClean="0">
                <a:solidFill>
                  <a:prstClr val="black"/>
                </a:solidFill>
              </a:rPr>
              <a:t>(</a:t>
            </a:r>
            <a:r>
              <a:rPr lang="ja-JP" altLang="en-US" sz="2400" u="sng" dirty="0" smtClean="0">
                <a:solidFill>
                  <a:prstClr val="black"/>
                </a:solidFill>
              </a:rPr>
              <a:t>＝１回 </a:t>
            </a:r>
            <a:r>
              <a:rPr lang="en-US" altLang="ja-JP" sz="2400" u="sng" dirty="0" smtClean="0">
                <a:solidFill>
                  <a:prstClr val="black"/>
                </a:solidFill>
              </a:rPr>
              <a:t>or </a:t>
            </a:r>
            <a:r>
              <a:rPr lang="ja-JP" altLang="en-US" sz="2400" u="sng" dirty="0" smtClean="0">
                <a:solidFill>
                  <a:prstClr val="black"/>
                </a:solidFill>
              </a:rPr>
              <a:t>３回</a:t>
            </a:r>
            <a:r>
              <a:rPr lang="en-US" altLang="ja-JP" sz="2400" u="sng" dirty="0" smtClean="0">
                <a:solidFill>
                  <a:prstClr val="black"/>
                </a:solidFill>
              </a:rPr>
              <a:t>)</a:t>
            </a:r>
            <a:r>
              <a:rPr lang="ja-JP" altLang="en-US" sz="2400" u="sng" dirty="0" smtClean="0">
                <a:solidFill>
                  <a:prstClr val="black"/>
                </a:solidFill>
              </a:rPr>
              <a:t>になる</a:t>
            </a:r>
            <a:r>
              <a:rPr lang="en-US" altLang="ja-JP" sz="2400" u="sng" dirty="0" smtClean="0">
                <a:solidFill>
                  <a:prstClr val="black"/>
                </a:solidFill>
              </a:rPr>
              <a:t>』</a:t>
            </a:r>
            <a:r>
              <a:rPr lang="ja-JP" altLang="en-US" sz="2400" u="sng" dirty="0" smtClean="0">
                <a:solidFill>
                  <a:prstClr val="black"/>
                </a:solidFill>
              </a:rPr>
              <a:t>確率</a:t>
            </a:r>
            <a:r>
              <a:rPr lang="ja-JP" altLang="en-US" sz="2400" dirty="0">
                <a:solidFill>
                  <a:prstClr val="black"/>
                </a:solidFill>
              </a:rPr>
              <a:t>は計算する必要が</a:t>
            </a:r>
            <a:r>
              <a:rPr lang="ja-JP" altLang="en-US" sz="2400" dirty="0" smtClean="0">
                <a:solidFill>
                  <a:prstClr val="black"/>
                </a:solidFill>
              </a:rPr>
              <a:t>無い</a:t>
            </a:r>
            <a:endParaRPr lang="en-US" altLang="ja-JP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25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確率質量関数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(12/17)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838200" y="1803042"/>
            <a:ext cx="10515600" cy="21507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ja-JP" altLang="en-US" sz="2800" dirty="0" smtClean="0">
                <a:solidFill>
                  <a:prstClr val="black"/>
                </a:solidFill>
              </a:rPr>
              <a:t>確率の計算が必要なイベントの結果の特徴</a:t>
            </a:r>
            <a:endParaRPr lang="en-US" altLang="ja-JP" sz="2800" dirty="0" smtClean="0">
              <a:solidFill>
                <a:prstClr val="black"/>
              </a:solidFill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ja-JP" sz="4400" u="sng" dirty="0" smtClean="0">
                <a:solidFill>
                  <a:prstClr val="black"/>
                </a:solidFill>
              </a:rPr>
              <a:t>…</a:t>
            </a:r>
            <a:r>
              <a:rPr lang="ja-JP" altLang="en-US" sz="4400" u="sng" dirty="0" smtClean="0">
                <a:solidFill>
                  <a:prstClr val="black"/>
                </a:solidFill>
              </a:rPr>
              <a:t>それ以上結果を分けられない</a:t>
            </a:r>
            <a:endParaRPr lang="en-US" altLang="ja-JP" sz="4400" u="sng" dirty="0" smtClean="0">
              <a:solidFill>
                <a:prstClr val="black"/>
              </a:solidFill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ja-JP" sz="2400" dirty="0" smtClean="0">
                <a:solidFill>
                  <a:prstClr val="black"/>
                </a:solidFill>
              </a:rPr>
              <a:t>(=</a:t>
            </a:r>
            <a:r>
              <a:rPr lang="ja-JP" altLang="en-US" sz="2400" dirty="0" smtClean="0">
                <a:solidFill>
                  <a:prstClr val="black"/>
                </a:solidFill>
              </a:rPr>
              <a:t>複数の結果をまとめたものではない</a:t>
            </a:r>
            <a:r>
              <a:rPr lang="en-US" altLang="ja-JP" sz="2400" dirty="0" smtClean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228709" y="4066168"/>
            <a:ext cx="9734578" cy="1346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ja-JP" altLang="en-US" sz="2400" dirty="0">
                <a:solidFill>
                  <a:prstClr val="black"/>
                </a:solidFill>
              </a:rPr>
              <a:t>例</a:t>
            </a:r>
            <a:r>
              <a:rPr lang="en-US" altLang="ja-JP" sz="2400" dirty="0">
                <a:solidFill>
                  <a:prstClr val="black"/>
                </a:solidFill>
              </a:rPr>
              <a:t>:</a:t>
            </a:r>
            <a:r>
              <a:rPr lang="ja-JP" altLang="en-US" sz="2400" dirty="0">
                <a:solidFill>
                  <a:prstClr val="black"/>
                </a:solidFill>
              </a:rPr>
              <a:t>先のコイン投げの実験で、</a:t>
            </a:r>
            <a:endParaRPr lang="en-US" altLang="ja-JP" sz="2400" dirty="0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ja-JP" altLang="en-US" sz="2400" dirty="0">
                <a:solidFill>
                  <a:prstClr val="black"/>
                </a:solidFill>
              </a:rPr>
              <a:t>表の出た回数が</a:t>
            </a:r>
            <a:r>
              <a:rPr lang="en-US" altLang="ja-JP" sz="2400" u="sng" dirty="0" smtClean="0">
                <a:solidFill>
                  <a:prstClr val="black"/>
                </a:solidFill>
              </a:rPr>
              <a:t>『</a:t>
            </a:r>
            <a:r>
              <a:rPr lang="ja-JP" altLang="en-US" sz="2400" u="sng" dirty="0">
                <a:solidFill>
                  <a:prstClr val="black"/>
                </a:solidFill>
              </a:rPr>
              <a:t>１</a:t>
            </a:r>
            <a:r>
              <a:rPr lang="ja-JP" altLang="en-US" sz="2400" u="sng" dirty="0" smtClean="0">
                <a:solidFill>
                  <a:prstClr val="black"/>
                </a:solidFill>
              </a:rPr>
              <a:t>回</a:t>
            </a:r>
            <a:r>
              <a:rPr lang="en-US" altLang="ja-JP" sz="2400" u="sng" dirty="0">
                <a:solidFill>
                  <a:prstClr val="black"/>
                </a:solidFill>
              </a:rPr>
              <a:t>』</a:t>
            </a:r>
            <a:r>
              <a:rPr lang="ja-JP" altLang="en-US" sz="2400" u="sng" dirty="0">
                <a:solidFill>
                  <a:prstClr val="black"/>
                </a:solidFill>
              </a:rPr>
              <a:t>の確率</a:t>
            </a:r>
            <a:r>
              <a:rPr lang="ja-JP" altLang="en-US" sz="2400" dirty="0">
                <a:solidFill>
                  <a:prstClr val="black"/>
                </a:solidFill>
              </a:rPr>
              <a:t>や</a:t>
            </a:r>
            <a:r>
              <a:rPr lang="en-US" altLang="ja-JP" sz="2400" u="sng" dirty="0" smtClean="0">
                <a:solidFill>
                  <a:prstClr val="black"/>
                </a:solidFill>
              </a:rPr>
              <a:t>『</a:t>
            </a:r>
            <a:r>
              <a:rPr lang="ja-JP" altLang="en-US" sz="2400" u="sng" dirty="0">
                <a:solidFill>
                  <a:prstClr val="black"/>
                </a:solidFill>
              </a:rPr>
              <a:t>３</a:t>
            </a:r>
            <a:r>
              <a:rPr lang="ja-JP" altLang="en-US" sz="2400" u="sng" dirty="0" smtClean="0">
                <a:solidFill>
                  <a:prstClr val="black"/>
                </a:solidFill>
              </a:rPr>
              <a:t>回</a:t>
            </a:r>
            <a:r>
              <a:rPr lang="en-US" altLang="ja-JP" sz="2400" u="sng" dirty="0">
                <a:solidFill>
                  <a:prstClr val="black"/>
                </a:solidFill>
              </a:rPr>
              <a:t>』</a:t>
            </a:r>
            <a:r>
              <a:rPr lang="ja-JP" altLang="en-US" sz="2400" u="sng" dirty="0">
                <a:solidFill>
                  <a:prstClr val="black"/>
                </a:solidFill>
              </a:rPr>
              <a:t>の確率</a:t>
            </a:r>
            <a:r>
              <a:rPr lang="ja-JP" altLang="en-US" sz="2400" dirty="0">
                <a:solidFill>
                  <a:prstClr val="black"/>
                </a:solidFill>
              </a:rPr>
              <a:t>は計算する必要があるが、</a:t>
            </a:r>
            <a:endParaRPr lang="en-US" altLang="ja-JP" sz="2400" dirty="0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ja-JP" altLang="en-US" sz="2400" dirty="0">
                <a:solidFill>
                  <a:prstClr val="black"/>
                </a:solidFill>
              </a:rPr>
              <a:t>表の出た回数が</a:t>
            </a:r>
            <a:r>
              <a:rPr lang="en-US" altLang="ja-JP" sz="2400" u="sng" dirty="0" smtClean="0">
                <a:solidFill>
                  <a:prstClr val="black"/>
                </a:solidFill>
              </a:rPr>
              <a:t>『</a:t>
            </a:r>
            <a:r>
              <a:rPr lang="ja-JP" altLang="en-US" sz="2400" u="sng" dirty="0" smtClean="0">
                <a:solidFill>
                  <a:prstClr val="black"/>
                </a:solidFill>
              </a:rPr>
              <a:t>奇数</a:t>
            </a:r>
            <a:r>
              <a:rPr lang="en-US" altLang="ja-JP" sz="2400" u="sng" dirty="0" smtClean="0">
                <a:solidFill>
                  <a:prstClr val="black"/>
                </a:solidFill>
              </a:rPr>
              <a:t>(</a:t>
            </a:r>
            <a:r>
              <a:rPr lang="ja-JP" altLang="en-US" sz="2400" u="sng" dirty="0" smtClean="0">
                <a:solidFill>
                  <a:prstClr val="black"/>
                </a:solidFill>
              </a:rPr>
              <a:t>＝１回 </a:t>
            </a:r>
            <a:r>
              <a:rPr lang="en-US" altLang="ja-JP" sz="2400" u="sng" dirty="0" smtClean="0">
                <a:solidFill>
                  <a:prstClr val="black"/>
                </a:solidFill>
              </a:rPr>
              <a:t>or </a:t>
            </a:r>
            <a:r>
              <a:rPr lang="ja-JP" altLang="en-US" sz="2400" u="sng" dirty="0" smtClean="0">
                <a:solidFill>
                  <a:prstClr val="black"/>
                </a:solidFill>
              </a:rPr>
              <a:t>３回</a:t>
            </a:r>
            <a:r>
              <a:rPr lang="en-US" altLang="ja-JP" sz="2400" u="sng" dirty="0" smtClean="0">
                <a:solidFill>
                  <a:prstClr val="black"/>
                </a:solidFill>
              </a:rPr>
              <a:t>)</a:t>
            </a:r>
            <a:r>
              <a:rPr lang="ja-JP" altLang="en-US" sz="2400" u="sng" dirty="0" smtClean="0">
                <a:solidFill>
                  <a:prstClr val="black"/>
                </a:solidFill>
              </a:rPr>
              <a:t>になる</a:t>
            </a:r>
            <a:r>
              <a:rPr lang="en-US" altLang="ja-JP" sz="2400" u="sng" dirty="0" smtClean="0">
                <a:solidFill>
                  <a:prstClr val="black"/>
                </a:solidFill>
              </a:rPr>
              <a:t>』</a:t>
            </a:r>
            <a:r>
              <a:rPr lang="ja-JP" altLang="en-US" sz="2400" u="sng" dirty="0" smtClean="0">
                <a:solidFill>
                  <a:prstClr val="black"/>
                </a:solidFill>
              </a:rPr>
              <a:t>確率</a:t>
            </a:r>
            <a:r>
              <a:rPr lang="ja-JP" altLang="en-US" sz="2400" dirty="0">
                <a:solidFill>
                  <a:prstClr val="black"/>
                </a:solidFill>
              </a:rPr>
              <a:t>は計算する必要が</a:t>
            </a:r>
            <a:r>
              <a:rPr lang="ja-JP" altLang="en-US" sz="2400" dirty="0" smtClean="0">
                <a:solidFill>
                  <a:prstClr val="black"/>
                </a:solidFill>
              </a:rPr>
              <a:t>無い</a:t>
            </a:r>
            <a:endParaRPr lang="en-US" altLang="ja-JP" sz="2400" dirty="0">
              <a:solidFill>
                <a:prstClr val="black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261869" y="5412178"/>
            <a:ext cx="11668259" cy="130076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この特徴を満たすイベントの結果の確率を</a:t>
            </a:r>
            <a:r>
              <a:rPr kumimoji="1" lang="en-US" altLang="ja-JP" sz="4000" u="sng" dirty="0" smtClean="0"/>
              <a:t>『</a:t>
            </a:r>
            <a:r>
              <a:rPr kumimoji="1" lang="ja-JP" altLang="en-US" sz="4000" u="sng" dirty="0" smtClean="0"/>
              <a:t>確率質量関数</a:t>
            </a:r>
            <a:r>
              <a:rPr kumimoji="1" lang="en-US" altLang="ja-JP" sz="4000" u="sng" dirty="0" smtClean="0"/>
              <a:t>』</a:t>
            </a:r>
            <a:r>
              <a:rPr kumimoji="1" lang="ja-JP" altLang="en-US" sz="2800" dirty="0" smtClean="0"/>
              <a:t>と呼ぶ！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4568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838199" y="1690688"/>
                <a:ext cx="10515600" cy="199267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3700" u="sng" dirty="0">
                    <a:solidFill>
                      <a:prstClr val="black"/>
                    </a:solidFill>
                  </a:rPr>
                  <a:t>例</a:t>
                </a:r>
                <a:r>
                  <a:rPr lang="en-US" altLang="ja-JP" sz="3700" dirty="0">
                    <a:solidFill>
                      <a:prstClr val="black"/>
                    </a:solidFill>
                  </a:rPr>
                  <a:t>(</a:t>
                </a:r>
                <a:r>
                  <a:rPr lang="ja-JP" altLang="en-US" sz="3700" dirty="0">
                    <a:solidFill>
                      <a:prstClr val="black"/>
                    </a:solidFill>
                  </a:rPr>
                  <a:t>再掲</a:t>
                </a:r>
                <a:r>
                  <a:rPr lang="en-US" altLang="ja-JP" sz="3700" dirty="0">
                    <a:solidFill>
                      <a:prstClr val="black"/>
                    </a:solidFill>
                  </a:rPr>
                  <a:t>)</a:t>
                </a:r>
                <a:r>
                  <a:rPr lang="ja-JP" altLang="en-US" sz="3700" dirty="0">
                    <a:solidFill>
                      <a:prstClr val="black"/>
                    </a:solidFill>
                  </a:rPr>
                  <a:t>：</a:t>
                </a:r>
                <a:endParaRPr lang="en-US" altLang="ja-JP" sz="3700" dirty="0">
                  <a:solidFill>
                    <a:prstClr val="black"/>
                  </a:solidFill>
                </a:endParaRPr>
              </a:p>
              <a:p>
                <a:pPr marL="228600" lvl="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ja-JP" altLang="en-US" sz="3700" dirty="0">
                    <a:solidFill>
                      <a:prstClr val="black"/>
                    </a:solidFill>
                  </a:rPr>
                  <a:t>表も裏も同じ確率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3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ja-JP" sz="37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37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37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ja-JP" altLang="en-US" sz="3700" dirty="0">
                    <a:solidFill>
                      <a:prstClr val="black"/>
                    </a:solidFill>
                  </a:rPr>
                  <a:t>で出るコインを３回投げ、表の出た回数を</a:t>
                </a:r>
                <a:r>
                  <a:rPr lang="ja-JP" altLang="en-US" sz="3700" dirty="0" smtClean="0">
                    <a:solidFill>
                      <a:prstClr val="black"/>
                    </a:solidFill>
                  </a:rPr>
                  <a:t>チェック</a:t>
                </a:r>
                <a:endParaRPr lang="en-US" altLang="ja-JP" sz="33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690688"/>
                <a:ext cx="10515600" cy="1992670"/>
              </a:xfrm>
              <a:prstGeom prst="rect">
                <a:avLst/>
              </a:prstGeom>
              <a:blipFill rotWithShape="0">
                <a:blip r:embed="rId2"/>
                <a:stretch>
                  <a:fillRect l="-1737" t="-9119" r="-405" b="-97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確率質量関数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(13/17)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382865"/>
              </p:ext>
            </p:extLst>
          </p:nvPr>
        </p:nvGraphicFramePr>
        <p:xfrm>
          <a:off x="738925" y="3784999"/>
          <a:ext cx="10714149" cy="2970080"/>
        </p:xfrm>
        <a:graphic>
          <a:graphicData uri="http://schemas.openxmlformats.org/drawingml/2006/table">
            <a:tbl>
              <a:tblPr firstRow="1" firstCol="1" bandCol="1">
                <a:tableStyleId>{7DF18680-E054-41AD-8BC1-D1AEF772440D}</a:tableStyleId>
              </a:tblPr>
              <a:tblGrid>
                <a:gridCol w="13541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77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3970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49605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3911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8850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賭け事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コイン投げ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今日の降水量調査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/>
                </a:tc>
              </a:tr>
              <a:tr h="588502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イベント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賭けの結果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コインの表裏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今日の降水量</a:t>
                      </a:r>
                      <a:endParaRPr kumimoji="1" lang="ja-JP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…</a:t>
                      </a:r>
                      <a:endParaRPr kumimoji="1" lang="ja-JP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97692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数値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結果の報酬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表の出た回数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降水量</a:t>
                      </a:r>
                      <a:endParaRPr kumimoji="1" lang="ja-JP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…</a:t>
                      </a:r>
                      <a:endParaRPr kumimoji="1" lang="ja-JP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97692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結果の確率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表がその回数出る確率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降水量がそう</a:t>
                      </a:r>
                      <a:r>
                        <a:rPr kumimoji="1" lang="ja-JP" altLang="en-US" sz="2400" dirty="0"/>
                        <a:t>なる確率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…</a:t>
                      </a:r>
                      <a:endParaRPr kumimoji="1" lang="ja-JP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97692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期待値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儲けの平均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表の出る回数の平均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降水量の</a:t>
                      </a:r>
                      <a:r>
                        <a:rPr kumimoji="1" lang="ja-JP" altLang="en-US" sz="2400" dirty="0"/>
                        <a:t>平均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角丸四角形 5"/>
          <p:cNvSpPr/>
          <p:nvPr/>
        </p:nvSpPr>
        <p:spPr>
          <a:xfrm>
            <a:off x="3915177" y="3734178"/>
            <a:ext cx="3580327" cy="307172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吹き出し 6"/>
          <p:cNvSpPr/>
          <p:nvPr/>
        </p:nvSpPr>
        <p:spPr>
          <a:xfrm>
            <a:off x="7688687" y="3735460"/>
            <a:ext cx="3764387" cy="3019620"/>
          </a:xfrm>
          <a:prstGeom prst="wedgeRoundRectCallout">
            <a:avLst>
              <a:gd name="adj1" fmla="val -64763"/>
              <a:gd name="adj2" fmla="val -3651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u="sng" dirty="0" smtClean="0"/>
              <a:t>この列について調べる！</a:t>
            </a:r>
            <a:endParaRPr kumimoji="1" lang="ja-JP" alt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402567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944763" y="2279561"/>
            <a:ext cx="4563620" cy="87249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5548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dirty="0" smtClean="0"/>
                  <a:t>ここで、こ</a:t>
                </a:r>
                <a:r>
                  <a:rPr lang="ja-JP" altLang="en-US" dirty="0"/>
                  <a:t>の</a:t>
                </a:r>
                <a:r>
                  <a:rPr lang="ja-JP" altLang="en-US" dirty="0" smtClean="0"/>
                  <a:t>コイン</a:t>
                </a:r>
                <a:r>
                  <a:rPr lang="ja-JP" altLang="en-US" dirty="0"/>
                  <a:t>投</a:t>
                </a:r>
                <a:r>
                  <a:rPr lang="ja-JP" altLang="en-US" dirty="0" smtClean="0"/>
                  <a:t>げの例に対し、関数 </a:t>
                </a:r>
                <a14:m>
                  <m:oMath xmlns:m="http://schemas.openxmlformats.org/officeDocument/2006/math">
                    <m:r>
                      <a:rPr lang="ja-JP" altLang="en-US" i="1" u="sng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i="1" u="sng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u="sng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b="0" i="1" u="sng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ja-JP" b="0" i="1" u="sng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ja-JP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 を</a:t>
                </a:r>
                <a:r>
                  <a:rPr lang="ja-JP" altLang="en-US" dirty="0" smtClean="0"/>
                  <a:t>、</a:t>
                </a:r>
                <a:endParaRPr lang="en-US" altLang="ja-JP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sz="48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sz="4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sz="4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4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4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ja-JP" altLang="en-US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/>
                  <a:t>とおけば、</a:t>
                </a:r>
                <a:endParaRPr lang="en-US" altLang="ja-JP" dirty="0"/>
              </a:p>
              <a:p>
                <a:pPr marL="0" indent="0" algn="ctr">
                  <a:buNone/>
                </a:pPr>
                <a:r>
                  <a:rPr lang="ja-JP" altLang="en-US" sz="900" dirty="0"/>
                  <a:t>　</a:t>
                </a:r>
                <a:endParaRPr lang="en-US" altLang="ja-JP" sz="9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0.1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ja-JP" dirty="0"/>
                  <a:t>,…</a:t>
                </a:r>
                <a:endParaRPr lang="en-US" altLang="ja-JP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ja-JP" u="sng" dirty="0"/>
                  <a:t>『</a:t>
                </a:r>
                <a:r>
                  <a:rPr lang="ja-JP" altLang="en-US" u="sng" dirty="0"/>
                  <a:t>ある値</a:t>
                </a:r>
                <a:r>
                  <a:rPr lang="en-US" altLang="ja-JP" u="sng" dirty="0"/>
                  <a:t>』(=</a:t>
                </a:r>
                <a:r>
                  <a:rPr lang="ja-JP" altLang="en-US" u="sng" dirty="0">
                    <a:latin typeface="Cambria Math" panose="02040503050406030204" pitchFamily="18" charset="0"/>
                  </a:rPr>
                  <a:t>𝑥</a:t>
                </a:r>
                <a:r>
                  <a:rPr lang="en-US" altLang="ja-JP" u="sng" dirty="0"/>
                  <a:t>)</a:t>
                </a:r>
                <a:r>
                  <a:rPr lang="ja-JP" altLang="en-US" dirty="0"/>
                  <a:t>に対して、</a:t>
                </a:r>
                <a:endParaRPr lang="en-US" altLang="ja-JP" dirty="0"/>
              </a:p>
              <a:p>
                <a:pPr marL="0" indent="0" algn="ctr">
                  <a:buNone/>
                </a:pPr>
                <a:r>
                  <a:rPr lang="en-US" altLang="ja-JP" u="sng" dirty="0"/>
                  <a:t>『</a:t>
                </a:r>
                <a:r>
                  <a:rPr lang="ja-JP" altLang="en-US" u="sng" dirty="0"/>
                  <a:t>確率変数の</a:t>
                </a:r>
                <a:r>
                  <a:rPr lang="ja-JP" altLang="en-US" u="sng" dirty="0" smtClean="0"/>
                  <a:t>結果</a:t>
                </a:r>
                <a:r>
                  <a:rPr lang="en-US" altLang="ja-JP" u="sng" dirty="0" smtClean="0"/>
                  <a:t>(=</a:t>
                </a:r>
                <a:r>
                  <a:rPr lang="ja-JP" altLang="en-US" u="sng" dirty="0" smtClean="0"/>
                  <a:t>コインが表になる回数</a:t>
                </a:r>
                <a:r>
                  <a:rPr lang="en-US" altLang="ja-JP" u="sng" dirty="0" smtClean="0"/>
                  <a:t>)</a:t>
                </a:r>
                <a:r>
                  <a:rPr lang="ja-JP" altLang="en-US" u="sng" dirty="0" smtClean="0"/>
                  <a:t>として、</a:t>
                </a:r>
                <a:endParaRPr lang="en-US" altLang="ja-JP" u="sng" dirty="0" smtClean="0"/>
              </a:p>
              <a:p>
                <a:pPr marL="0" indent="0" algn="ctr">
                  <a:buNone/>
                </a:pPr>
                <a:r>
                  <a:rPr lang="ja-JP" altLang="en-US" u="sng" dirty="0" smtClean="0"/>
                  <a:t>その</a:t>
                </a:r>
                <a:r>
                  <a:rPr lang="ja-JP" altLang="en-US" u="sng" dirty="0"/>
                  <a:t>値が出る確率</a:t>
                </a:r>
                <a:r>
                  <a:rPr lang="en-US" altLang="ja-JP" u="sng" dirty="0" smtClean="0"/>
                  <a:t>』</a:t>
                </a:r>
              </a:p>
              <a:p>
                <a:pPr marL="0" indent="0" algn="ctr">
                  <a:buNone/>
                </a:pPr>
                <a:r>
                  <a:rPr lang="ja-JP" altLang="en-US" dirty="0" smtClean="0"/>
                  <a:t>を</a:t>
                </a:r>
                <a:r>
                  <a:rPr lang="ja-JP" altLang="en-US" dirty="0"/>
                  <a:t>返す関数に</a:t>
                </a:r>
                <a:r>
                  <a:rPr lang="ja-JP" altLang="en-US" dirty="0" smtClean="0"/>
                  <a:t>なる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55480"/>
              </a:xfrm>
              <a:blipFill rotWithShape="0">
                <a:blip r:embed="rId2"/>
                <a:stretch>
                  <a:fillRect l="-1217" t="-26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/>
              <a:t>『</a:t>
            </a:r>
            <a:r>
              <a:rPr lang="ja-JP" altLang="en-US" u="sng" dirty="0"/>
              <a:t>確率質量関数</a:t>
            </a:r>
            <a:r>
              <a:rPr lang="en-US" altLang="ja-JP" u="sng" dirty="0"/>
              <a:t>』</a:t>
            </a:r>
            <a:r>
              <a:rPr lang="ja-JP" altLang="en-US" u="sng" dirty="0"/>
              <a:t>とは？</a:t>
            </a:r>
            <a:r>
              <a:rPr lang="en-US" altLang="ja-JP" dirty="0" smtClean="0"/>
              <a:t>(14/17)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3108101" y="6100973"/>
                <a:ext cx="5975797" cy="480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ja-JP" sz="2800" dirty="0">
                    <a:solidFill>
                      <a:prstClr val="black"/>
                    </a:solidFill>
                  </a:rPr>
                  <a:t>※</a:t>
                </a:r>
                <a:r>
                  <a:rPr lang="ja-JP" altLang="en-US" sz="2800" dirty="0">
                    <a:solidFill>
                      <a:prstClr val="black"/>
                    </a:solidFill>
                  </a:rPr>
                  <a:t>注</a:t>
                </a:r>
                <a:r>
                  <a:rPr lang="en-US" altLang="ja-JP" sz="2800" dirty="0">
                    <a:solidFill>
                      <a:prstClr val="black"/>
                    </a:solidFill>
                  </a:rPr>
                  <a:t>)</a:t>
                </a:r>
                <a:r>
                  <a:rPr lang="ja-JP" altLang="en-US" sz="2800" dirty="0">
                    <a:solidFill>
                      <a:prstClr val="black"/>
                    </a:solidFill>
                  </a:rPr>
                  <a:t>表記</a:t>
                </a:r>
                <a14:m>
                  <m:oMath xmlns:m="http://schemas.openxmlformats.org/officeDocument/2006/math">
                    <m:r>
                      <a:rPr lang="ja-JP" alt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altLang="ja-JP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ja-JP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ja-JP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ja-JP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d>
                  </m:oMath>
                </a14:m>
                <a:r>
                  <a:rPr lang="ja-JP" altLang="en-US" sz="2800" dirty="0">
                    <a:solidFill>
                      <a:prstClr val="black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101" y="6100973"/>
                <a:ext cx="5975797" cy="480131"/>
              </a:xfrm>
              <a:prstGeom prst="rect">
                <a:avLst/>
              </a:prstGeom>
              <a:blipFill rotWithShape="0">
                <a:blip r:embed="rId3"/>
                <a:stretch>
                  <a:fillRect l="-816" t="-27848" b="-367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774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6558567" y="1825625"/>
            <a:ext cx="4795233" cy="31198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4400" u="sng" dirty="0">
              <a:solidFill>
                <a:prstClr val="black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838200" y="1825625"/>
            <a:ext cx="5720367" cy="31198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4400" u="sng" dirty="0">
              <a:solidFill>
                <a:prstClr val="black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600" dirty="0"/>
              <a:t>コインを投げた順に、</a:t>
            </a:r>
            <a:endParaRPr kumimoji="1" lang="en-US" altLang="ja-JP" sz="3600" dirty="0"/>
          </a:p>
          <a:p>
            <a:r>
              <a:rPr lang="ja-JP" altLang="en-US" sz="3600" dirty="0"/>
              <a:t> </a:t>
            </a:r>
            <a:r>
              <a:rPr lang="ja-JP" altLang="en-US" sz="3600" dirty="0">
                <a:solidFill>
                  <a:srgbClr val="FF0000"/>
                </a:solidFill>
              </a:rPr>
              <a:t>表</a:t>
            </a:r>
            <a:r>
              <a:rPr lang="ja-JP" altLang="en-US" sz="3600" dirty="0"/>
              <a:t>、</a:t>
            </a:r>
            <a:r>
              <a:rPr lang="ja-JP" altLang="en-US" sz="3600" dirty="0">
                <a:solidFill>
                  <a:srgbClr val="FF0000"/>
                </a:solidFill>
              </a:rPr>
              <a:t>表</a:t>
            </a:r>
            <a:r>
              <a:rPr lang="ja-JP" altLang="en-US" sz="3600" dirty="0"/>
              <a:t>、</a:t>
            </a:r>
            <a:r>
              <a:rPr lang="ja-JP" altLang="en-US" sz="3600" dirty="0">
                <a:solidFill>
                  <a:srgbClr val="FF0000"/>
                </a:solidFill>
              </a:rPr>
              <a:t>表</a:t>
            </a:r>
            <a:r>
              <a:rPr lang="ja-JP" altLang="en-US" sz="3600" dirty="0"/>
              <a:t>→</a:t>
            </a:r>
            <a:r>
              <a:rPr lang="ja-JP" altLang="en-US" sz="3600" u="sng" dirty="0"/>
              <a:t>３</a:t>
            </a:r>
            <a:endParaRPr lang="en-US" altLang="ja-JP" sz="3600" u="sng" dirty="0"/>
          </a:p>
          <a:p>
            <a:r>
              <a:rPr lang="ja-JP" altLang="en-US" sz="3600" dirty="0"/>
              <a:t> </a:t>
            </a:r>
            <a:r>
              <a:rPr lang="ja-JP" altLang="en-US" sz="3600" dirty="0">
                <a:solidFill>
                  <a:srgbClr val="FF0000"/>
                </a:solidFill>
              </a:rPr>
              <a:t>表</a:t>
            </a:r>
            <a:r>
              <a:rPr lang="ja-JP" altLang="en-US" sz="3600" dirty="0"/>
              <a:t>、</a:t>
            </a:r>
            <a:r>
              <a:rPr lang="ja-JP" altLang="en-US" sz="3600" dirty="0">
                <a:solidFill>
                  <a:srgbClr val="FF0000"/>
                </a:solidFill>
              </a:rPr>
              <a:t>表</a:t>
            </a:r>
            <a:r>
              <a:rPr lang="ja-JP" altLang="en-US" sz="3600" dirty="0"/>
              <a:t>、</a:t>
            </a:r>
            <a:r>
              <a:rPr lang="ja-JP" altLang="en-US" sz="3600" dirty="0">
                <a:solidFill>
                  <a:schemeClr val="accent5"/>
                </a:solidFill>
              </a:rPr>
              <a:t>裏</a:t>
            </a:r>
            <a:r>
              <a:rPr lang="ja-JP" altLang="en-US" sz="3600" dirty="0"/>
              <a:t>→</a:t>
            </a:r>
            <a:r>
              <a:rPr lang="ja-JP" altLang="en-US" sz="3600" u="sng" dirty="0"/>
              <a:t>２</a:t>
            </a:r>
            <a:endParaRPr lang="en-US" altLang="ja-JP" sz="3600" u="sng" dirty="0"/>
          </a:p>
          <a:p>
            <a:r>
              <a:rPr lang="ja-JP" altLang="en-US" sz="3600" dirty="0"/>
              <a:t> </a:t>
            </a:r>
            <a:r>
              <a:rPr lang="ja-JP" altLang="en-US" sz="3600" dirty="0">
                <a:solidFill>
                  <a:schemeClr val="accent5"/>
                </a:solidFill>
              </a:rPr>
              <a:t>裏</a:t>
            </a:r>
            <a:r>
              <a:rPr lang="ja-JP" altLang="en-US" sz="3600" dirty="0"/>
              <a:t>、</a:t>
            </a:r>
            <a:r>
              <a:rPr lang="ja-JP" altLang="en-US" sz="3600" dirty="0">
                <a:solidFill>
                  <a:srgbClr val="FF0000"/>
                </a:solidFill>
              </a:rPr>
              <a:t>表</a:t>
            </a:r>
            <a:r>
              <a:rPr lang="ja-JP" altLang="en-US" sz="3600" dirty="0"/>
              <a:t>、</a:t>
            </a:r>
            <a:r>
              <a:rPr lang="ja-JP" altLang="en-US" sz="3600" dirty="0">
                <a:solidFill>
                  <a:schemeClr val="accent5"/>
                </a:solidFill>
              </a:rPr>
              <a:t>裏</a:t>
            </a:r>
            <a:r>
              <a:rPr lang="ja-JP" altLang="en-US" sz="3600" dirty="0"/>
              <a:t>→</a:t>
            </a:r>
            <a:r>
              <a:rPr lang="ja-JP" altLang="en-US" sz="3600" u="sng" dirty="0"/>
              <a:t>１</a:t>
            </a:r>
            <a:endParaRPr lang="en-US" altLang="ja-JP" sz="3600" u="sng" dirty="0"/>
          </a:p>
          <a:p>
            <a:r>
              <a:rPr lang="ja-JP" altLang="en-US" sz="3600" dirty="0"/>
              <a:t> </a:t>
            </a:r>
            <a:r>
              <a:rPr lang="ja-JP" altLang="en-US" sz="3600" dirty="0">
                <a:solidFill>
                  <a:schemeClr val="accent5"/>
                </a:solidFill>
              </a:rPr>
              <a:t>裏</a:t>
            </a:r>
            <a:r>
              <a:rPr lang="ja-JP" altLang="en-US" sz="3600" dirty="0"/>
              <a:t>、</a:t>
            </a:r>
            <a:r>
              <a:rPr lang="ja-JP" altLang="en-US" sz="3600" dirty="0">
                <a:solidFill>
                  <a:schemeClr val="accent5"/>
                </a:solidFill>
              </a:rPr>
              <a:t>裏</a:t>
            </a:r>
            <a:r>
              <a:rPr lang="ja-JP" altLang="en-US" sz="3600" dirty="0"/>
              <a:t>、</a:t>
            </a:r>
            <a:r>
              <a:rPr lang="ja-JP" altLang="en-US" sz="3600" dirty="0">
                <a:solidFill>
                  <a:schemeClr val="accent5"/>
                </a:solidFill>
              </a:rPr>
              <a:t>裏</a:t>
            </a:r>
            <a:r>
              <a:rPr lang="ja-JP" altLang="en-US" sz="3600" dirty="0"/>
              <a:t>→</a:t>
            </a:r>
            <a:r>
              <a:rPr lang="ja-JP" altLang="en-US" sz="3600" u="sng" dirty="0"/>
              <a:t>０</a:t>
            </a:r>
            <a:endParaRPr lang="en-US" altLang="ja-JP" sz="3600" u="sng" dirty="0"/>
          </a:p>
          <a:p>
            <a:pPr marL="0" indent="0" algn="ctr">
              <a:buNone/>
            </a:pPr>
            <a:endParaRPr lang="en-US" altLang="ja-JP" sz="36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実験結果と確率</a:t>
            </a:r>
            <a:r>
              <a:rPr lang="en-US" altLang="ja-JP" dirty="0">
                <a:solidFill>
                  <a:prstClr val="black"/>
                </a:solidFill>
              </a:rPr>
              <a:t>(3/10)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85461" y="5080424"/>
            <a:ext cx="10477915" cy="1550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lnSpc>
                <a:spcPct val="90000"/>
              </a:lnSpc>
              <a:spcBef>
                <a:spcPts val="1000"/>
              </a:spcBef>
            </a:pPr>
            <a:r>
              <a:rPr lang="en-US" altLang="ja-JP" sz="3600" dirty="0">
                <a:solidFill>
                  <a:prstClr val="black"/>
                </a:solidFill>
              </a:rPr>
              <a:t>…</a:t>
            </a:r>
            <a:r>
              <a:rPr lang="ja-JP" altLang="en-US" sz="3600" dirty="0">
                <a:solidFill>
                  <a:prstClr val="black"/>
                </a:solidFill>
              </a:rPr>
              <a:t>結果として出うるのは、</a:t>
            </a:r>
            <a:r>
              <a:rPr lang="en-US" altLang="ja-JP" sz="4800" dirty="0">
                <a:solidFill>
                  <a:prstClr val="black"/>
                </a:solidFill>
              </a:rPr>
              <a:t>0,1,2,3</a:t>
            </a:r>
            <a:r>
              <a:rPr lang="ja-JP" altLang="en-US" sz="3600" dirty="0">
                <a:solidFill>
                  <a:prstClr val="black"/>
                </a:solidFill>
              </a:rPr>
              <a:t>のいずれか</a:t>
            </a:r>
            <a:endParaRPr lang="en-US" altLang="ja-JP" sz="3600" dirty="0">
              <a:solidFill>
                <a:prstClr val="black"/>
              </a:solidFill>
            </a:endParaRPr>
          </a:p>
          <a:p>
            <a:pPr lvl="0" algn="r">
              <a:lnSpc>
                <a:spcPct val="90000"/>
              </a:lnSpc>
              <a:spcBef>
                <a:spcPts val="1000"/>
              </a:spcBef>
            </a:pPr>
            <a:r>
              <a:rPr lang="ja-JP" altLang="en-US" sz="4800" u="sng" dirty="0">
                <a:solidFill>
                  <a:prstClr val="black"/>
                </a:solidFill>
              </a:rPr>
              <a:t>では、それぞれの結果が出る確率は？</a:t>
            </a:r>
            <a:endParaRPr lang="en-US" altLang="ja-JP" sz="4800" u="sng" dirty="0">
              <a:solidFill>
                <a:prstClr val="black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558566" y="2479327"/>
            <a:ext cx="4795233" cy="2471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ja-JP" altLang="en-US" sz="3600" u="sng" dirty="0">
                <a:solidFill>
                  <a:prstClr val="black"/>
                </a:solidFill>
              </a:rPr>
              <a:t>最小で０</a:t>
            </a:r>
            <a:endParaRPr lang="en-US" altLang="ja-JP" sz="3600" u="sng" dirty="0">
              <a:solidFill>
                <a:prstClr val="black"/>
              </a:solidFill>
            </a:endParaRPr>
          </a:p>
          <a:p>
            <a:pPr lvl="0" algn="r">
              <a:lnSpc>
                <a:spcPct val="90000"/>
              </a:lnSpc>
              <a:spcBef>
                <a:spcPts val="1000"/>
              </a:spcBef>
            </a:pPr>
            <a:r>
              <a:rPr lang="en-US" altLang="ja-JP" sz="3600" dirty="0">
                <a:solidFill>
                  <a:prstClr val="black"/>
                </a:solidFill>
              </a:rPr>
              <a:t>( =</a:t>
            </a:r>
            <a:r>
              <a:rPr lang="ja-JP" altLang="en-US" sz="3600" dirty="0">
                <a:solidFill>
                  <a:prstClr val="black"/>
                </a:solidFill>
              </a:rPr>
              <a:t>全部</a:t>
            </a:r>
            <a:r>
              <a:rPr lang="ja-JP" altLang="en-US" sz="3600" dirty="0">
                <a:solidFill>
                  <a:srgbClr val="4472C4"/>
                </a:solidFill>
              </a:rPr>
              <a:t>裏 </a:t>
            </a:r>
            <a:r>
              <a:rPr lang="en-US" altLang="ja-JP" sz="3600" dirty="0"/>
              <a:t>=</a:t>
            </a:r>
            <a:r>
              <a:rPr lang="ja-JP" altLang="en-US" sz="3600" dirty="0">
                <a:solidFill>
                  <a:srgbClr val="4472C4"/>
                </a:solidFill>
              </a:rPr>
              <a:t>裏</a:t>
            </a:r>
            <a:r>
              <a:rPr lang="ja-JP" altLang="en-US" sz="3600" dirty="0"/>
              <a:t>、</a:t>
            </a:r>
            <a:r>
              <a:rPr lang="ja-JP" altLang="en-US" sz="3600" dirty="0">
                <a:solidFill>
                  <a:srgbClr val="4472C4"/>
                </a:solidFill>
              </a:rPr>
              <a:t>裏</a:t>
            </a:r>
            <a:r>
              <a:rPr lang="ja-JP" altLang="en-US" sz="3600" dirty="0"/>
              <a:t>、</a:t>
            </a:r>
            <a:r>
              <a:rPr lang="ja-JP" altLang="en-US" sz="3600" dirty="0">
                <a:solidFill>
                  <a:srgbClr val="4472C4"/>
                </a:solidFill>
              </a:rPr>
              <a:t>裏</a:t>
            </a:r>
            <a:r>
              <a:rPr lang="en-US" altLang="ja-JP" sz="3600" dirty="0">
                <a:solidFill>
                  <a:prstClr val="black"/>
                </a:solidFill>
              </a:rPr>
              <a:t>)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ja-JP" altLang="en-US" sz="3600" u="sng" dirty="0">
                <a:solidFill>
                  <a:prstClr val="black"/>
                </a:solidFill>
              </a:rPr>
              <a:t>最大で３</a:t>
            </a:r>
            <a:endParaRPr lang="en-US" altLang="ja-JP" sz="3600" dirty="0">
              <a:solidFill>
                <a:prstClr val="black"/>
              </a:solidFill>
            </a:endParaRPr>
          </a:p>
          <a:p>
            <a:pPr lvl="0" algn="r">
              <a:lnSpc>
                <a:spcPct val="90000"/>
              </a:lnSpc>
              <a:spcBef>
                <a:spcPts val="1000"/>
              </a:spcBef>
            </a:pPr>
            <a:r>
              <a:rPr lang="en-US" altLang="ja-JP" sz="3600" dirty="0">
                <a:solidFill>
                  <a:prstClr val="black"/>
                </a:solidFill>
              </a:rPr>
              <a:t>( =</a:t>
            </a:r>
            <a:r>
              <a:rPr lang="ja-JP" altLang="en-US" sz="3600" dirty="0">
                <a:solidFill>
                  <a:prstClr val="black"/>
                </a:solidFill>
              </a:rPr>
              <a:t>全部</a:t>
            </a:r>
            <a:r>
              <a:rPr lang="ja-JP" altLang="en-US" sz="3600" dirty="0">
                <a:solidFill>
                  <a:srgbClr val="FF0000"/>
                </a:solidFill>
              </a:rPr>
              <a:t>表 </a:t>
            </a:r>
            <a:r>
              <a:rPr lang="en-US" altLang="ja-JP" sz="3600" dirty="0"/>
              <a:t>=</a:t>
            </a:r>
            <a:r>
              <a:rPr lang="ja-JP" altLang="en-US" sz="3600" dirty="0">
                <a:solidFill>
                  <a:srgbClr val="FF0000"/>
                </a:solidFill>
              </a:rPr>
              <a:t>表</a:t>
            </a:r>
            <a:r>
              <a:rPr lang="ja-JP" altLang="en-US" sz="3600" dirty="0"/>
              <a:t>、</a:t>
            </a:r>
            <a:r>
              <a:rPr lang="ja-JP" altLang="en-US" sz="3600" dirty="0">
                <a:solidFill>
                  <a:srgbClr val="FF0000"/>
                </a:solidFill>
              </a:rPr>
              <a:t>表</a:t>
            </a:r>
            <a:r>
              <a:rPr lang="ja-JP" altLang="en-US" sz="3600" dirty="0"/>
              <a:t>、</a:t>
            </a:r>
            <a:r>
              <a:rPr lang="ja-JP" altLang="en-US" sz="3600" dirty="0">
                <a:solidFill>
                  <a:srgbClr val="FF0000"/>
                </a:solidFill>
              </a:rPr>
              <a:t>表</a:t>
            </a:r>
            <a:r>
              <a:rPr lang="en-US" altLang="ja-JP" sz="3600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558567" y="1893682"/>
            <a:ext cx="2640169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ja-JP" altLang="en-US" sz="3600" dirty="0">
                <a:solidFill>
                  <a:prstClr val="black"/>
                </a:solidFill>
              </a:rPr>
              <a:t>出る値は</a:t>
            </a:r>
            <a:r>
              <a:rPr lang="en-US" altLang="ja-JP" sz="3600" dirty="0">
                <a:solidFill>
                  <a:prstClr val="black"/>
                </a:solidFill>
              </a:rPr>
              <a:t>…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124258" y="4272711"/>
            <a:ext cx="2434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</a:t>
            </a:r>
            <a:r>
              <a:rPr kumimoji="1" lang="ja-JP" altLang="en-US" dirty="0"/>
              <a:t>以降、コインの表裏は</a:t>
            </a:r>
            <a:endParaRPr kumimoji="1" lang="en-US" altLang="ja-JP" dirty="0"/>
          </a:p>
          <a:p>
            <a:pPr algn="r"/>
            <a:r>
              <a:rPr kumimoji="1" lang="ja-JP" altLang="en-US" dirty="0"/>
              <a:t>同様に表記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929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3145849" y="2846737"/>
            <a:ext cx="4516192" cy="8303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0323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u="sng" dirty="0"/>
                  <a:t>確率質量関数とは　</a:t>
                </a:r>
                <a:endParaRPr lang="en-US" altLang="ja-JP" u="sng" dirty="0"/>
              </a:p>
              <a:p>
                <a:pPr marL="0" indent="0">
                  <a:buNone/>
                </a:pPr>
                <a:r>
                  <a:rPr lang="ja-JP" altLang="en-US" dirty="0">
                    <a:latin typeface="Cambria Math" panose="02040503050406030204" pitchFamily="18" charset="0"/>
                  </a:rPr>
                  <a:t>𝑋が</a:t>
                </a:r>
                <a:r>
                  <a:rPr lang="ja-JP" altLang="en-US" u="sng" dirty="0">
                    <a:latin typeface="Cambria Math" panose="02040503050406030204" pitchFamily="18" charset="0"/>
                  </a:rPr>
                  <a:t>離散確率変数のとき</a:t>
                </a:r>
                <a:r>
                  <a:rPr lang="en-US" altLang="ja-JP" dirty="0">
                    <a:latin typeface="Cambria Math" panose="02040503050406030204" pitchFamily="18" charset="0"/>
                  </a:rPr>
                  <a:t>(※)</a:t>
                </a:r>
                <a:r>
                  <a:rPr lang="ja-JP" altLang="en-US" dirty="0" err="1">
                    <a:latin typeface="Cambria Math" panose="02040503050406030204" pitchFamily="18" charset="0"/>
                  </a:rPr>
                  <a:t>、</a:t>
                </a:r>
                <a:endParaRPr lang="en-US" altLang="ja-JP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sz="48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ja-JP" altLang="en-US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　</a:t>
                </a:r>
                <a:endParaRPr lang="en-US" altLang="ja-JP" dirty="0" smtClean="0"/>
              </a:p>
              <a:p>
                <a:pPr marL="0" indent="0" algn="r">
                  <a:buNone/>
                </a:pPr>
                <a:r>
                  <a:rPr lang="ja-JP" altLang="en-US" dirty="0" smtClean="0"/>
                  <a:t>なる</a:t>
                </a:r>
                <a:r>
                  <a:rPr lang="ja-JP" altLang="en-US" dirty="0"/>
                  <a:t>関数のこと</a:t>
                </a:r>
                <a:endParaRPr lang="en-US" altLang="ja-JP" dirty="0"/>
              </a:p>
              <a:p>
                <a:pPr marL="0" indent="0" algn="r">
                  <a:buNone/>
                </a:pPr>
                <a:r>
                  <a:rPr lang="en-US" altLang="ja-JP" sz="1800" dirty="0"/>
                  <a:t>※</a:t>
                </a:r>
                <a:r>
                  <a:rPr lang="ja-JP" altLang="en-US" sz="1800" dirty="0"/>
                  <a:t>離散については後程紹介</a:t>
                </a:r>
                <a:r>
                  <a:rPr lang="ja-JP" altLang="en-US" sz="1800" dirty="0" smtClean="0"/>
                  <a:t>！</a:t>
                </a:r>
                <a:endParaRPr lang="en-US" altLang="ja-JP" sz="18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032376"/>
              </a:xfrm>
              <a:blipFill rotWithShape="0">
                <a:blip r:embed="rId2"/>
                <a:stretch>
                  <a:fillRect l="-1217" t="-2542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/>
              <a:t>『</a:t>
            </a:r>
            <a:r>
              <a:rPr lang="ja-JP" altLang="en-US" u="sng" dirty="0"/>
              <a:t>確率質量関数</a:t>
            </a:r>
            <a:r>
              <a:rPr lang="en-US" altLang="ja-JP" u="sng" dirty="0"/>
              <a:t>』</a:t>
            </a:r>
            <a:r>
              <a:rPr lang="ja-JP" altLang="en-US" u="sng" dirty="0"/>
              <a:t>とは？</a:t>
            </a:r>
            <a:r>
              <a:rPr lang="en-US" altLang="ja-JP" dirty="0" smtClean="0"/>
              <a:t>(15/17)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角丸四角形 4"/>
              <p:cNvSpPr/>
              <p:nvPr/>
            </p:nvSpPr>
            <p:spPr>
              <a:xfrm>
                <a:off x="1705646" y="4569442"/>
                <a:ext cx="8780708" cy="2034532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kumimoji="1" lang="en-US" altLang="ja-JP" sz="2400" u="sng" dirty="0" smtClean="0"/>
                  <a:t>Point(</a:t>
                </a:r>
                <a:r>
                  <a:rPr kumimoji="1" lang="ja-JP" altLang="en-US" sz="2400" u="sng" dirty="0" smtClean="0">
                    <a:latin typeface="Cambria Math" panose="02040503050406030204" pitchFamily="18" charset="0"/>
                  </a:rPr>
                  <a:t>𝑥の条件</a:t>
                </a:r>
                <a:r>
                  <a:rPr kumimoji="1" lang="en-US" altLang="ja-JP" sz="2400" u="sng" dirty="0" smtClean="0"/>
                  <a:t>)</a:t>
                </a:r>
                <a:r>
                  <a:rPr kumimoji="1" lang="en-US" altLang="ja-JP" sz="2400" dirty="0" smtClean="0"/>
                  <a:t>:</a:t>
                </a:r>
                <a:r>
                  <a:rPr kumimoji="1" lang="ja-JP" altLang="en-US" sz="2400" dirty="0" smtClean="0"/>
                  <a:t>ここで、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ja-JP" altLang="en-US" sz="2400" dirty="0" smtClean="0"/>
                  <a:t>の中に入り</a:t>
                </a:r>
                <a:r>
                  <a:rPr lang="ja-JP" altLang="en-US" sz="2400" dirty="0" smtClean="0"/>
                  <a:t>うる</a:t>
                </a:r>
                <a14:m>
                  <m:oMath xmlns:m="http://schemas.openxmlformats.org/officeDocument/2006/math">
                    <m:r>
                      <a:rPr lang="en-US" altLang="ja-JP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ja-JP" altLang="en-US" sz="2400" i="1" dirty="0">
                        <a:latin typeface="Cambria Math" panose="02040503050406030204" pitchFamily="18" charset="0"/>
                      </a:rPr>
                      <m:t>は</m:t>
                    </m:r>
                  </m:oMath>
                </a14:m>
                <a:r>
                  <a:rPr kumimoji="1" lang="ja-JP" altLang="en-US" sz="2400" dirty="0" smtClean="0"/>
                  <a:t>、</a:t>
                </a:r>
                <a:r>
                  <a:rPr lang="ja-JP" altLang="en-US" sz="2400" dirty="0" smtClean="0"/>
                  <a:t>前スライドの条件</a:t>
                </a:r>
                <a:endParaRPr lang="en-US" altLang="ja-JP" sz="2400" dirty="0" smtClean="0"/>
              </a:p>
              <a:p>
                <a:r>
                  <a:rPr lang="en-US" altLang="ja-JP" sz="2400" u="sng" dirty="0" smtClean="0">
                    <a:solidFill>
                      <a:prstClr val="black"/>
                    </a:solidFill>
                  </a:rPr>
                  <a:t>(</a:t>
                </a:r>
                <a:r>
                  <a:rPr lang="ja-JP" altLang="en-US" sz="2400" u="sng" dirty="0" smtClean="0">
                    <a:solidFill>
                      <a:prstClr val="black"/>
                    </a:solidFill>
                  </a:rPr>
                  <a:t>それ以上</a:t>
                </a:r>
                <a:r>
                  <a:rPr lang="ja-JP" altLang="en-US" sz="2400" u="sng" dirty="0">
                    <a:solidFill>
                      <a:prstClr val="black"/>
                    </a:solidFill>
                  </a:rPr>
                  <a:t>結果</a:t>
                </a:r>
                <a:r>
                  <a:rPr lang="ja-JP" altLang="en-US" sz="2400" u="sng" dirty="0" smtClean="0">
                    <a:solidFill>
                      <a:prstClr val="black"/>
                    </a:solidFill>
                  </a:rPr>
                  <a:t>を分けられない</a:t>
                </a:r>
                <a:r>
                  <a:rPr lang="en-US" altLang="ja-JP" sz="2400" u="sng" dirty="0" smtClean="0">
                    <a:solidFill>
                      <a:prstClr val="black"/>
                    </a:solidFill>
                  </a:rPr>
                  <a:t>)</a:t>
                </a:r>
                <a:r>
                  <a:rPr lang="ja-JP" altLang="en-US" sz="2400" dirty="0" smtClean="0"/>
                  <a:t>を満たさねばならない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5" name="角丸四角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646" y="4569442"/>
                <a:ext cx="8780708" cy="2034532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393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確率質量関数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(16/17)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例</a:t>
                </a:r>
                <a:r>
                  <a:rPr kumimoji="1" lang="en-US" altLang="ja-JP" dirty="0" smtClean="0"/>
                  <a:t>:</a:t>
                </a:r>
                <a:r>
                  <a:rPr lang="ja-JP" altLang="en-US" dirty="0" smtClean="0"/>
                  <a:t>コイン投げの例において、</a:t>
                </a:r>
                <a:endParaRPr lang="en-US" altLang="ja-JP" dirty="0" smtClean="0"/>
              </a:p>
              <a:p>
                <a:pPr marL="0" indent="0" algn="ctr">
                  <a:buNone/>
                </a:pPr>
                <a:r>
                  <a:rPr lang="en-US" altLang="ja-JP" dirty="0" smtClean="0">
                    <a:solidFill>
                      <a:schemeClr val="accent5"/>
                    </a:solidFill>
                  </a:rPr>
                  <a:t>[</a:t>
                </a:r>
                <a:r>
                  <a:rPr lang="ja-JP" altLang="en-US" dirty="0" smtClean="0">
                    <a:solidFill>
                      <a:schemeClr val="accent5"/>
                    </a:solidFill>
                  </a:rPr>
                  <a:t>表</a:t>
                </a:r>
                <a:r>
                  <a:rPr lang="ja-JP" altLang="en-US" dirty="0">
                    <a:solidFill>
                      <a:schemeClr val="accent5"/>
                    </a:solidFill>
                  </a:rPr>
                  <a:t>の出る回数が１回 </a:t>
                </a:r>
                <a:r>
                  <a:rPr lang="en-US" altLang="ja-JP" dirty="0">
                    <a:solidFill>
                      <a:schemeClr val="accent5"/>
                    </a:solidFill>
                  </a:rPr>
                  <a:t>or </a:t>
                </a:r>
                <a:r>
                  <a:rPr lang="ja-JP" altLang="en-US" dirty="0">
                    <a:solidFill>
                      <a:schemeClr val="accent5"/>
                    </a:solidFill>
                  </a:rPr>
                  <a:t>２回 のときの</a:t>
                </a:r>
                <a:r>
                  <a:rPr lang="ja-JP" altLang="en-US" dirty="0" smtClean="0">
                    <a:solidFill>
                      <a:schemeClr val="accent5"/>
                    </a:solidFill>
                  </a:rPr>
                  <a:t>確率</a:t>
                </a:r>
                <a:r>
                  <a:rPr lang="en-US" altLang="ja-JP" dirty="0" smtClean="0">
                    <a:solidFill>
                      <a:schemeClr val="accent5"/>
                    </a:solidFill>
                  </a:rPr>
                  <a:t>]</a:t>
                </a:r>
                <a:endParaRPr lang="en-US" altLang="ja-JP" i="1" dirty="0" smtClean="0">
                  <a:solidFill>
                    <a:schemeClr val="accent5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 または 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=2</m:t>
                          </m:r>
                        </m:e>
                      </m:d>
                    </m:oMath>
                  </m:oMathPara>
                </a14:m>
                <a:endParaRPr lang="en-US" altLang="ja-JP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=2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 かつ 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=2</m:t>
                          </m:r>
                        </m:e>
                      </m:d>
                    </m:oMath>
                  </m:oMathPara>
                </a14:m>
                <a:endParaRPr lang="en-US" altLang="ja-JP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</m:t>
                      </m:r>
                    </m:oMath>
                  </m:oMathPara>
                </a14:m>
                <a:endParaRPr lang="en-US" altLang="ja-JP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ja-JP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kumimoji="1" lang="ja-JP" altLang="en-US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角丸四角形 3"/>
          <p:cNvSpPr/>
          <p:nvPr/>
        </p:nvSpPr>
        <p:spPr>
          <a:xfrm>
            <a:off x="838200" y="4384690"/>
            <a:ext cx="10773103" cy="233329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Point:</a:t>
            </a:r>
            <a:r>
              <a:rPr kumimoji="1" lang="ja-JP" altLang="en-US" sz="2800" dirty="0" smtClean="0"/>
              <a:t>この関数は、それぞれの結果一つ一つに対してその確率を返す</a:t>
            </a:r>
            <a:endParaRPr kumimoji="1" lang="en-US" altLang="ja-JP" sz="2800" dirty="0" smtClean="0"/>
          </a:p>
          <a:p>
            <a:pPr algn="ctr"/>
            <a:r>
              <a:rPr lang="en-US" altLang="ja-JP" sz="2800" dirty="0" smtClean="0"/>
              <a:t>…</a:t>
            </a:r>
            <a:r>
              <a:rPr lang="ja-JP" altLang="en-US" sz="2800" u="sng" dirty="0" smtClean="0"/>
              <a:t>どん</a:t>
            </a:r>
            <a:r>
              <a:rPr lang="ja-JP" altLang="en-US" sz="2800" u="sng" dirty="0"/>
              <a:t>な</a:t>
            </a:r>
            <a:r>
              <a:rPr lang="ja-JP" altLang="en-US" sz="2800" u="sng" dirty="0" smtClean="0"/>
              <a:t>イベントの結果の確率も、この関数を用いて表せる</a:t>
            </a:r>
            <a:r>
              <a:rPr lang="ja-JP" altLang="en-US" sz="2800" dirty="0" smtClean="0"/>
              <a:t>！！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73052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確率質量関数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(17/17)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ja-JP" altLang="en-US" dirty="0" smtClean="0">
                    <a:solidFill>
                      <a:prstClr val="black"/>
                    </a:solidFill>
                  </a:rPr>
                  <a:t>厳密には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…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確率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質量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関数は以下の三式で定義される</a:t>
                </a:r>
                <a:endParaRPr lang="en-US" altLang="ja-JP" dirty="0">
                  <a:solidFill>
                    <a:prstClr val="black"/>
                  </a:solidFill>
                </a:endParaRPr>
              </a:p>
              <a:p>
                <a:pPr lvl="0"/>
                <a:r>
                  <a:rPr lang="en-US" altLang="ja-JP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𝑋</a:t>
                </a:r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ja-JP" altLang="en-US" dirty="0">
                    <a:solidFill>
                      <a:prstClr val="black"/>
                    </a:solidFill>
                  </a:rPr>
                  <a:t>になりうるとき、</a:t>
                </a:r>
                <a14:m>
                  <m:oMath xmlns:m="http://schemas.openxmlformats.org/officeDocument/2006/math">
                    <m:r>
                      <a:rPr lang="en-US" altLang="ja-JP" sz="4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sz="4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4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4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4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ja-JP" sz="4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ja-JP" dirty="0">
                    <a:solidFill>
                      <a:prstClr val="black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ja-JP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ja-JP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dirty="0">
                    <a:solidFill>
                      <a:prstClr val="black"/>
                    </a:solidFill>
                  </a:rPr>
                  <a:t>1,2,…)</a:t>
                </a:r>
              </a:p>
              <a:p>
                <a:pPr lvl="0"/>
                <a:r>
                  <a:rPr lang="en-US" altLang="ja-JP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𝑋</a:t>
                </a:r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が𝑥になりえないとき、</a:t>
                </a:r>
                <a14:m>
                  <m:oMath xmlns:m="http://schemas.openxmlformats.org/officeDocument/2006/math">
                    <m:r>
                      <a:rPr lang="en-US" altLang="ja-JP" sz="4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sz="4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sz="4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ja-JP" sz="4000" dirty="0">
                  <a:solidFill>
                    <a:prstClr val="black"/>
                  </a:solidFill>
                </a:endParaRPr>
              </a:p>
              <a:p>
                <a:pPr lvl="0"/>
                <a:r>
                  <a:rPr lang="en-US" altLang="ja-JP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𝑋</a:t>
                </a:r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dirty="0">
                    <a:solidFill>
                      <a:prstClr val="black"/>
                    </a:solidFill>
                  </a:rPr>
                  <a:t>のいずれか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</m:d>
                  </m:oMath>
                </a14:m>
                <a:r>
                  <a:rPr lang="ja-JP" altLang="en-US" dirty="0">
                    <a:solidFill>
                      <a:prstClr val="black"/>
                    </a:solidFill>
                  </a:rPr>
                  <a:t>になりうるとき、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ja-JP" altLang="en-US" sz="4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4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4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ja-JP" altLang="en-US" sz="4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ja-JP" sz="4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ja-JP" sz="4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sz="4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4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4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sz="4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ja-JP" sz="4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ja-JP" sz="4000" dirty="0">
                  <a:solidFill>
                    <a:prstClr val="black"/>
                  </a:solidFill>
                </a:endParaRPr>
              </a:p>
              <a:p>
                <a:pPr lvl="0"/>
                <a:endParaRPr lang="en-US" altLang="ja-JP" dirty="0">
                  <a:solidFill>
                    <a:prstClr val="black"/>
                  </a:solidFill>
                </a:endParaRPr>
              </a:p>
              <a:p>
                <a:pPr lvl="0"/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正方形/長方形 3"/>
          <p:cNvSpPr/>
          <p:nvPr/>
        </p:nvSpPr>
        <p:spPr>
          <a:xfrm>
            <a:off x="1114096" y="4483100"/>
            <a:ext cx="9963807" cy="1828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000" u="sng" dirty="0" smtClean="0"/>
              <a:t>この関数を用いて、期待値を定義しなおす</a:t>
            </a:r>
            <a:r>
              <a:rPr kumimoji="1" lang="ja-JP" altLang="en-US" sz="4000" dirty="0" smtClean="0"/>
              <a:t>！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96476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期待値</a:t>
            </a:r>
            <a:r>
              <a:rPr lang="ja-JP" altLang="en-US" u="sng" dirty="0" smtClean="0">
                <a:solidFill>
                  <a:prstClr val="black"/>
                </a:solidFill>
              </a:rPr>
              <a:t>の定義</a:t>
            </a:r>
            <a:r>
              <a:rPr lang="en-US" altLang="ja-JP" dirty="0" smtClean="0">
                <a:solidFill>
                  <a:prstClr val="black"/>
                </a:solidFill>
              </a:rPr>
              <a:t>(1/4)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コイン投げの結果の期待値</a:t>
                </a:r>
                <a:r>
                  <a:rPr kumimoji="1" lang="en-US" altLang="ja-JP" dirty="0" smtClean="0"/>
                  <a:t>(=</a:t>
                </a:r>
                <a:r>
                  <a:rPr kumimoji="1" lang="ja-JP" altLang="en-US" dirty="0" smtClean="0"/>
                  <a:t>表の出た回数の平均</a:t>
                </a:r>
                <a:r>
                  <a:rPr kumimoji="1" lang="en-US" altLang="ja-JP" dirty="0" smtClean="0"/>
                  <a:t>)</a:t>
                </a:r>
                <a:r>
                  <a:rPr kumimoji="1" lang="ja-JP" altLang="en-US" dirty="0" smtClean="0"/>
                  <a:t>は</a:t>
                </a:r>
                <a:r>
                  <a:rPr kumimoji="1" lang="en-US" altLang="ja-JP" dirty="0" smtClean="0"/>
                  <a:t>…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552" y="2286571"/>
            <a:ext cx="6095238" cy="45714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左矢印吹き出し 4"/>
              <p:cNvSpPr/>
              <p:nvPr/>
            </p:nvSpPr>
            <p:spPr>
              <a:xfrm>
                <a:off x="8101148" y="2961323"/>
                <a:ext cx="3892732" cy="3094129"/>
              </a:xfrm>
              <a:prstGeom prst="leftArrowCallout">
                <a:avLst>
                  <a:gd name="adj1" fmla="val 12513"/>
                  <a:gd name="adj2" fmla="val 17508"/>
                  <a:gd name="adj3" fmla="val 15427"/>
                  <a:gd name="adj4" fmla="val 80129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3200" dirty="0">
                    <a:solidFill>
                      <a:prstClr val="black"/>
                    </a:solidFill>
                  </a:rPr>
                  <a:t>結果</a:t>
                </a:r>
                <a:r>
                  <a:rPr lang="ja-JP" altLang="en-US" sz="3200" dirty="0" smtClean="0">
                    <a:solidFill>
                      <a:prstClr val="black"/>
                    </a:solidFill>
                  </a:rPr>
                  <a:t>が</a:t>
                </a:r>
                <a14:m>
                  <m:oMath xmlns:m="http://schemas.openxmlformats.org/officeDocument/2006/math">
                    <m:r>
                      <a:rPr lang="en-US" altLang="ja-JP" sz="32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1.5</m:t>
                    </m:r>
                  </m:oMath>
                </a14:m>
                <a:r>
                  <a:rPr lang="ja-JP" altLang="en-US" sz="3200" dirty="0" smtClean="0">
                    <a:solidFill>
                      <a:prstClr val="black"/>
                    </a:solidFill>
                  </a:rPr>
                  <a:t>に近付く</a:t>
                </a:r>
                <a:endParaRPr lang="en-US" altLang="ja-JP" sz="3200" dirty="0" smtClean="0">
                  <a:solidFill>
                    <a:prstClr val="black"/>
                  </a:solidFill>
                </a:endParaRPr>
              </a:p>
              <a:p>
                <a:pPr algn="ctr"/>
                <a:r>
                  <a:rPr lang="en-US" altLang="ja-JP" sz="4000" u="sng" dirty="0" smtClean="0">
                    <a:solidFill>
                      <a:prstClr val="black"/>
                    </a:solidFill>
                  </a:rPr>
                  <a:t>=</a:t>
                </a:r>
                <a:r>
                  <a:rPr lang="ja-JP" altLang="en-US" sz="4000" u="sng" dirty="0" smtClean="0">
                    <a:solidFill>
                      <a:prstClr val="black"/>
                    </a:solidFill>
                  </a:rPr>
                  <a:t>期待値は</a:t>
                </a:r>
                <a:endParaRPr lang="en-US" altLang="ja-JP" sz="4000" u="sng" dirty="0" smtClean="0">
                  <a:solidFill>
                    <a:prstClr val="black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i="1" u="sng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ja-JP" altLang="en-US" sz="4000" u="sng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左矢印吹き出し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148" y="2961323"/>
                <a:ext cx="3892732" cy="3094129"/>
              </a:xfrm>
              <a:prstGeom prst="leftArrowCallout">
                <a:avLst>
                  <a:gd name="adj1" fmla="val 12513"/>
                  <a:gd name="adj2" fmla="val 17508"/>
                  <a:gd name="adj3" fmla="val 15427"/>
                  <a:gd name="adj4" fmla="val 80129"/>
                </a:avLst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5640946" y="297501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42416" y="2591991"/>
            <a:ext cx="72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結果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301790" y="6453243"/>
            <a:ext cx="1266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実験回数</a:t>
            </a:r>
          </a:p>
        </p:txBody>
      </p:sp>
    </p:spTree>
    <p:extLst>
      <p:ext uri="{BB962C8B-B14F-4D97-AF65-F5344CB8AC3E}">
        <p14:creationId xmlns:p14="http://schemas.microsoft.com/office/powerpoint/2010/main" val="263311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期待値の定義</a:t>
            </a:r>
            <a:r>
              <a:rPr lang="en-US" altLang="ja-JP" dirty="0" smtClean="0">
                <a:solidFill>
                  <a:prstClr val="black"/>
                </a:solidFill>
              </a:rPr>
              <a:t>(2/4)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58805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dirty="0" smtClean="0"/>
                  <a:t>では、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:r>
                  <a:rPr kumimoji="1" lang="ja-JP" altLang="en-US" dirty="0" smtClean="0"/>
                  <a:t>［コイン投げの結果］</a:t>
                </a:r>
                <a:r>
                  <a:rPr kumimoji="1" lang="en-US" altLang="ja-JP" dirty="0" smtClean="0"/>
                  <a:t>×</a:t>
                </a:r>
                <a:r>
                  <a:rPr kumimoji="1" lang="ja-JP" altLang="en-US" dirty="0" smtClean="0"/>
                  <a:t>［その結果</a:t>
                </a:r>
                <a:r>
                  <a:rPr lang="ja-JP" altLang="en-US" dirty="0" smtClean="0"/>
                  <a:t>に対する</a:t>
                </a:r>
                <a:r>
                  <a:rPr kumimoji="1" lang="ja-JP" altLang="en-US" dirty="0" smtClean="0"/>
                  <a:t>確率質量関数］の合計は</a:t>
                </a:r>
                <a:r>
                  <a:rPr kumimoji="1" lang="en-US" altLang="ja-JP" dirty="0" smtClean="0"/>
                  <a:t>…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</m:t>
                      </m:r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kumimoji="1" lang="en-US" altLang="ja-JP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0×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+1×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+2×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+3×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kumimoji="1" lang="en-US" altLang="ja-JP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kumimoji="1" lang="en-US" altLang="ja-JP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6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6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kumimoji="1" lang="en-US" altLang="ja-JP" sz="660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588054"/>
              </a:xfrm>
              <a:blipFill rotWithShape="0">
                <a:blip r:embed="rId2"/>
                <a:stretch>
                  <a:fillRect l="-1217" t="-2789" r="-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円形吹き出し 9"/>
          <p:cNvSpPr/>
          <p:nvPr/>
        </p:nvSpPr>
        <p:spPr>
          <a:xfrm>
            <a:off x="7946266" y="4649273"/>
            <a:ext cx="3837904" cy="1326524"/>
          </a:xfrm>
          <a:prstGeom prst="wedgeEllipseCallout">
            <a:avLst>
              <a:gd name="adj1" fmla="val -63486"/>
              <a:gd name="adj2" fmla="val 217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u="sng" dirty="0" smtClean="0"/>
              <a:t>先ほどの結果と</a:t>
            </a:r>
            <a:endParaRPr kumimoji="1" lang="en-US" altLang="ja-JP" sz="2800" u="sng" dirty="0" smtClean="0"/>
          </a:p>
          <a:p>
            <a:pPr algn="ctr"/>
            <a:r>
              <a:rPr kumimoji="1" lang="ja-JP" altLang="en-US" sz="2800" u="sng" dirty="0" smtClean="0"/>
              <a:t>等しい！！</a:t>
            </a:r>
            <a:endParaRPr kumimoji="1" lang="ja-JP" alt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402886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838200" y="2821640"/>
            <a:ext cx="10515600" cy="19071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u="sng" dirty="0"/>
                  <a:t>期待値の定義</a:t>
                </a:r>
                <a:r>
                  <a:rPr kumimoji="1" lang="en-US" altLang="ja-JP" sz="2000" u="sng" dirty="0"/>
                  <a:t>(※</a:t>
                </a:r>
                <a:r>
                  <a:rPr kumimoji="1" lang="ja-JP" altLang="en-US" sz="2000" u="sng" dirty="0"/>
                  <a:t>離散確率変数の場合</a:t>
                </a:r>
                <a:r>
                  <a:rPr lang="en-US" altLang="ja-JP" sz="2000" dirty="0">
                    <a:sym typeface="Wingdings" panose="05000000000000000000" pitchFamily="2" charset="2"/>
                  </a:rPr>
                  <a:t>)</a:t>
                </a:r>
                <a:r>
                  <a:rPr lang="en-US" altLang="ja-JP" dirty="0">
                    <a:sym typeface="Wingdings" panose="05000000000000000000" pitchFamily="2" charset="2"/>
                  </a:rPr>
                  <a:t>:</a:t>
                </a:r>
                <a:endParaRPr kumimoji="1"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　</a:t>
                </a:r>
                <a:r>
                  <a:rPr lang="ja-JP" altLang="en-US" u="sng" dirty="0"/>
                  <a:t>確率変数 </a:t>
                </a:r>
                <a:r>
                  <a:rPr lang="ja-JP" altLang="en-US" u="sng" dirty="0">
                    <a:latin typeface="Cambria Math" panose="02040503050406030204" pitchFamily="18" charset="0"/>
                  </a:rPr>
                  <a:t>𝑋 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に対し、その</a:t>
                </a:r>
                <a:r>
                  <a:rPr lang="ja-JP" altLang="en-US" u="sng" dirty="0">
                    <a:latin typeface="Cambria Math" panose="02040503050406030204" pitchFamily="18" charset="0"/>
                  </a:rPr>
                  <a:t>期待値</a:t>
                </a:r>
                <a:r>
                  <a:rPr lang="en-US" altLang="ja-JP" u="sng" dirty="0">
                    <a:latin typeface="Cambria Math" panose="02040503050406030204" pitchFamily="18" charset="0"/>
                  </a:rPr>
                  <a:t>(</a:t>
                </a:r>
                <a:r>
                  <a:rPr lang="ja-JP" altLang="en-US" u="sng" dirty="0">
                    <a:latin typeface="Cambria Math" panose="02040503050406030204" pitchFamily="18" charset="0"/>
                  </a:rPr>
                  <a:t>𝐸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i="1" u="sng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 u="sng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ja-JP" u="sng" dirty="0">
                    <a:latin typeface="Cambria Math" panose="02040503050406030204" pitchFamily="18" charset="0"/>
                  </a:rPr>
                  <a:t>)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は</a:t>
                </a:r>
                <a:endParaRPr lang="en-US" altLang="ja-JP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5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5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5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kumimoji="1" lang="en-US" altLang="ja-JP" sz="5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ja-JP" sz="5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5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5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)&gt;0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kumimoji="1" lang="en-US" altLang="ja-JP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5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kumimoji="1" lang="en-US" altLang="ja-JP" sz="5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ja-JP" sz="54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54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kumimoji="1" lang="en-US" altLang="ja-JP" sz="5400" dirty="0"/>
              </a:p>
              <a:p>
                <a:pPr marL="0" indent="0" algn="r">
                  <a:buNone/>
                </a:pPr>
                <a:r>
                  <a:rPr lang="ja-JP" altLang="en-US" dirty="0"/>
                  <a:t>で定義される</a:t>
                </a:r>
                <a:endParaRPr lang="en-US" altLang="ja-JP" dirty="0"/>
              </a:p>
              <a:p>
                <a:pPr marL="0" indent="0" algn="ctr">
                  <a:buNone/>
                </a:pPr>
                <a:r>
                  <a:rPr lang="ja-JP" altLang="en-US" dirty="0"/>
                  <a:t>例</a:t>
                </a:r>
                <a:r>
                  <a:rPr lang="en-US" altLang="ja-JP" dirty="0"/>
                  <a:t>)</a:t>
                </a:r>
                <a:r>
                  <a:rPr lang="ja-JP" altLang="en-US" dirty="0"/>
                  <a:t>先の</a:t>
                </a:r>
                <a:r>
                  <a:rPr lang="ja-JP" altLang="en-US" dirty="0" smtClean="0"/>
                  <a:t>コイン投げの実験</a:t>
                </a:r>
                <a:r>
                  <a:rPr lang="ja-JP" altLang="en-US" dirty="0"/>
                  <a:t>の場合、その期待値は</a:t>
                </a:r>
                <a:r>
                  <a:rPr lang="en-US" altLang="ja-JP" u="sng" dirty="0"/>
                  <a:t>1.5</a:t>
                </a:r>
                <a:r>
                  <a:rPr lang="en-US" altLang="ja-JP" dirty="0"/>
                  <a:t>!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+3</m:t>
                          </m:r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12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=1.5</m:t>
                          </m:r>
                        </m:e>
                      </m:d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 rotWithShape="0">
                <a:blip r:embed="rId2"/>
                <a:stretch>
                  <a:fillRect l="-1043" t="-2542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期待値の定義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3/4)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角丸四角形吹き出し 5"/>
              <p:cNvSpPr/>
              <p:nvPr/>
            </p:nvSpPr>
            <p:spPr>
              <a:xfrm>
                <a:off x="206062" y="4043965"/>
                <a:ext cx="4108361" cy="1184857"/>
              </a:xfrm>
              <a:prstGeom prst="wedgeRoundRectCallout">
                <a:avLst>
                  <a:gd name="adj1" fmla="val 54716"/>
                  <a:gd name="adj2" fmla="val -11618"/>
                  <a:gd name="adj3" fmla="val 16667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u="sng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𝑥</a:t>
                </a:r>
                <a:r>
                  <a:rPr lang="ja-JP" altLang="en-US" u="sng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は</a:t>
                </a:r>
                <a:r>
                  <a:rPr kumimoji="1" lang="ja-JP" altLang="en-US" u="sng" dirty="0" smtClean="0"/>
                  <a:t>起きえる結果とである</a:t>
                </a:r>
                <a:r>
                  <a:rPr kumimoji="1" lang="ja-JP" altLang="en-US" dirty="0" smtClean="0"/>
                  <a:t>、いう意味</a:t>
                </a:r>
                <a:endParaRPr kumimoji="1" lang="en-US" altLang="ja-JP" dirty="0" smtClean="0"/>
              </a:p>
              <a:p>
                <a:pPr algn="ctr"/>
                <a:r>
                  <a:rPr kumimoji="1" lang="en-US" altLang="ja-JP" b="0" dirty="0" smtClean="0"/>
                  <a:t>(</a:t>
                </a:r>
                <a:r>
                  <a:rPr kumimoji="1" lang="ja-JP" altLang="en-US" b="0" dirty="0" smtClean="0"/>
                  <a:t>ただし、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ja-JP" altLang="en-US" dirty="0" smtClean="0"/>
                  <a:t>の場合は</a:t>
                </a:r>
                <a:endParaRPr kumimoji="1" lang="en-US" altLang="ja-JP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に</m:t>
                    </m:r>
                  </m:oMath>
                </a14:m>
                <a:r>
                  <a:rPr kumimoji="1" lang="ja-JP" altLang="en-US" dirty="0" smtClean="0"/>
                  <a:t>なるため</a:t>
                </a:r>
                <a:endParaRPr kumimoji="1" lang="en-US" altLang="ja-JP" dirty="0" smtClean="0"/>
              </a:p>
              <a:p>
                <a:pPr algn="ctr"/>
                <a:r>
                  <a:rPr kumimoji="1" lang="ja-JP" altLang="en-US" dirty="0" smtClean="0"/>
                  <a:t>期待値の計算に入れなくてもよい</a:t>
                </a:r>
                <a:r>
                  <a:rPr kumimoji="1" lang="en-US" altLang="ja-JP" dirty="0" smtClean="0"/>
                  <a:t>)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6" name="角丸四角形吹き出し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62" y="4043965"/>
                <a:ext cx="4108361" cy="1184857"/>
              </a:xfrm>
              <a:prstGeom prst="wedgeRoundRectCallout">
                <a:avLst>
                  <a:gd name="adj1" fmla="val 54716"/>
                  <a:gd name="adj2" fmla="val -11618"/>
                  <a:gd name="adj3" fmla="val 16667"/>
                </a:avLst>
              </a:prstGeom>
              <a:blipFill rotWithShape="0">
                <a:blip r:embed="rId3"/>
                <a:stretch>
                  <a:fillRect t="-7107" b="-121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609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838200" y="2821640"/>
            <a:ext cx="10515600" cy="19071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u="sng" dirty="0"/>
                  <a:t>期待値の定義</a:t>
                </a:r>
                <a:r>
                  <a:rPr kumimoji="1" lang="en-US" altLang="ja-JP" sz="2000" u="sng" dirty="0"/>
                  <a:t>(※</a:t>
                </a:r>
                <a:r>
                  <a:rPr kumimoji="1" lang="ja-JP" altLang="en-US" sz="2000" u="sng" dirty="0"/>
                  <a:t>離散確率変数の場合</a:t>
                </a:r>
                <a:r>
                  <a:rPr lang="en-US" altLang="ja-JP" sz="2000" dirty="0">
                    <a:sym typeface="Wingdings" panose="05000000000000000000" pitchFamily="2" charset="2"/>
                  </a:rPr>
                  <a:t>)</a:t>
                </a:r>
                <a:r>
                  <a:rPr lang="en-US" altLang="ja-JP" dirty="0">
                    <a:sym typeface="Wingdings" panose="05000000000000000000" pitchFamily="2" charset="2"/>
                  </a:rPr>
                  <a:t>:</a:t>
                </a:r>
                <a:endParaRPr kumimoji="1"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　</a:t>
                </a:r>
                <a:r>
                  <a:rPr lang="ja-JP" altLang="en-US" u="sng" dirty="0"/>
                  <a:t>確率変数 </a:t>
                </a:r>
                <a:r>
                  <a:rPr lang="ja-JP" altLang="en-US" u="sng" dirty="0">
                    <a:latin typeface="Cambria Math" panose="02040503050406030204" pitchFamily="18" charset="0"/>
                  </a:rPr>
                  <a:t>𝑋 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に対し、その</a:t>
                </a:r>
                <a:r>
                  <a:rPr lang="ja-JP" altLang="en-US" u="sng" dirty="0">
                    <a:latin typeface="Cambria Math" panose="02040503050406030204" pitchFamily="18" charset="0"/>
                  </a:rPr>
                  <a:t>期待値</a:t>
                </a:r>
                <a:r>
                  <a:rPr lang="en-US" altLang="ja-JP" u="sng" dirty="0">
                    <a:latin typeface="Cambria Math" panose="02040503050406030204" pitchFamily="18" charset="0"/>
                  </a:rPr>
                  <a:t>(</a:t>
                </a:r>
                <a:r>
                  <a:rPr lang="ja-JP" altLang="en-US" u="sng" dirty="0">
                    <a:latin typeface="Cambria Math" panose="02040503050406030204" pitchFamily="18" charset="0"/>
                  </a:rPr>
                  <a:t>𝐸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i="1" u="sng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 u="sng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ja-JP" u="sng" dirty="0">
                    <a:latin typeface="Cambria Math" panose="02040503050406030204" pitchFamily="18" charset="0"/>
                  </a:rPr>
                  <a:t>)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は</a:t>
                </a:r>
                <a:endParaRPr lang="en-US" altLang="ja-JP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5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5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5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kumimoji="1" lang="en-US" altLang="ja-JP" sz="5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ja-JP" sz="5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5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5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)&gt;0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kumimoji="1" lang="en-US" altLang="ja-JP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5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kumimoji="1" lang="en-US" altLang="ja-JP" sz="5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ja-JP" sz="54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54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kumimoji="1" lang="en-US" altLang="ja-JP" sz="5400" dirty="0"/>
              </a:p>
              <a:p>
                <a:pPr marL="0" indent="0" algn="r">
                  <a:buNone/>
                </a:pPr>
                <a:r>
                  <a:rPr lang="ja-JP" altLang="en-US" dirty="0"/>
                  <a:t>で定義される</a:t>
                </a:r>
                <a:endParaRPr lang="en-US" altLang="ja-JP" dirty="0"/>
              </a:p>
              <a:p>
                <a:pPr marL="0" indent="0" algn="ctr">
                  <a:buNone/>
                </a:pPr>
                <a:r>
                  <a:rPr lang="ja-JP" altLang="en-US" dirty="0"/>
                  <a:t>例</a:t>
                </a:r>
                <a:r>
                  <a:rPr lang="en-US" altLang="ja-JP" dirty="0"/>
                  <a:t>)</a:t>
                </a:r>
                <a:r>
                  <a:rPr lang="ja-JP" altLang="en-US" dirty="0"/>
                  <a:t>先のコインの実験の場合、その期待値は</a:t>
                </a:r>
                <a:r>
                  <a:rPr lang="en-US" altLang="ja-JP" u="sng" dirty="0"/>
                  <a:t>1.5</a:t>
                </a:r>
                <a:r>
                  <a:rPr lang="en-US" altLang="ja-JP" dirty="0"/>
                  <a:t>!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+3</m:t>
                          </m:r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12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=1.5</m:t>
                          </m:r>
                        </m:e>
                      </m:d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 rotWithShape="0">
                <a:blip r:embed="rId2"/>
                <a:stretch>
                  <a:fillRect l="-1043" t="-2542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期待値の定義</a:t>
            </a:r>
            <a:r>
              <a:rPr lang="en-US" altLang="ja-JP" dirty="0" smtClean="0">
                <a:solidFill>
                  <a:prstClr val="black"/>
                </a:solidFill>
              </a:rPr>
              <a:t>(</a:t>
            </a:r>
            <a:r>
              <a:rPr lang="en-US" altLang="ja-JP" dirty="0">
                <a:solidFill>
                  <a:prstClr val="black"/>
                </a:solidFill>
              </a:rPr>
              <a:t>4</a:t>
            </a:r>
            <a:r>
              <a:rPr lang="en-US" altLang="ja-JP" dirty="0" smtClean="0">
                <a:solidFill>
                  <a:prstClr val="black"/>
                </a:solidFill>
              </a:rPr>
              <a:t>/4)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角丸四角形吹き出し 6"/>
              <p:cNvSpPr/>
              <p:nvPr/>
            </p:nvSpPr>
            <p:spPr>
              <a:xfrm>
                <a:off x="206062" y="4043965"/>
                <a:ext cx="4108361" cy="1184857"/>
              </a:xfrm>
              <a:prstGeom prst="wedgeRoundRectCallout">
                <a:avLst>
                  <a:gd name="adj1" fmla="val 54716"/>
                  <a:gd name="adj2" fmla="val -11618"/>
                  <a:gd name="adj3" fmla="val 16667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u="sng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𝑥</a:t>
                </a:r>
                <a:r>
                  <a:rPr lang="ja-JP" altLang="en-US" u="sng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は</a:t>
                </a:r>
                <a:r>
                  <a:rPr kumimoji="1" lang="ja-JP" altLang="en-US" u="sng" dirty="0" smtClean="0"/>
                  <a:t>起きえる結果とである</a:t>
                </a:r>
                <a:r>
                  <a:rPr kumimoji="1" lang="ja-JP" altLang="en-US" dirty="0" smtClean="0"/>
                  <a:t>、いう意味</a:t>
                </a:r>
                <a:endParaRPr kumimoji="1" lang="en-US" altLang="ja-JP" dirty="0" smtClean="0"/>
              </a:p>
              <a:p>
                <a:pPr algn="ctr"/>
                <a:r>
                  <a:rPr kumimoji="1" lang="en-US" altLang="ja-JP" b="0" dirty="0" smtClean="0"/>
                  <a:t>(</a:t>
                </a:r>
                <a:r>
                  <a:rPr kumimoji="1" lang="ja-JP" altLang="en-US" b="0" dirty="0" smtClean="0"/>
                  <a:t>ただし、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ja-JP" altLang="en-US" dirty="0" smtClean="0"/>
                  <a:t>の場合は</a:t>
                </a:r>
                <a:endParaRPr kumimoji="1" lang="en-US" altLang="ja-JP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に</m:t>
                    </m:r>
                  </m:oMath>
                </a14:m>
                <a:r>
                  <a:rPr kumimoji="1" lang="ja-JP" altLang="en-US" dirty="0" smtClean="0"/>
                  <a:t>なるため</a:t>
                </a:r>
                <a:endParaRPr kumimoji="1" lang="en-US" altLang="ja-JP" dirty="0" smtClean="0"/>
              </a:p>
              <a:p>
                <a:pPr algn="ctr"/>
                <a:r>
                  <a:rPr kumimoji="1" lang="ja-JP" altLang="en-US" dirty="0" smtClean="0"/>
                  <a:t>期待値の計算に入れなくてもよい</a:t>
                </a:r>
                <a:r>
                  <a:rPr kumimoji="1" lang="en-US" altLang="ja-JP" dirty="0" smtClean="0"/>
                  <a:t>)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7" name="角丸四角形吹き出し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62" y="4043965"/>
                <a:ext cx="4108361" cy="1184857"/>
              </a:xfrm>
              <a:prstGeom prst="wedgeRoundRectCallout">
                <a:avLst>
                  <a:gd name="adj1" fmla="val 54716"/>
                  <a:gd name="adj2" fmla="val -11618"/>
                  <a:gd name="adj3" fmla="val 16667"/>
                </a:avLst>
              </a:prstGeom>
              <a:blipFill rotWithShape="0">
                <a:blip r:embed="rId3"/>
                <a:stretch>
                  <a:fillRect t="-7107" b="-121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角丸四角形 5"/>
          <p:cNvSpPr/>
          <p:nvPr/>
        </p:nvSpPr>
        <p:spPr>
          <a:xfrm>
            <a:off x="838200" y="4863690"/>
            <a:ext cx="10515600" cy="182088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/>
              <a:t>Point:</a:t>
            </a:r>
            <a:r>
              <a:rPr lang="ja-JP" altLang="en-US" sz="3200" dirty="0" smtClean="0"/>
              <a:t>この値は、</a:t>
            </a:r>
            <a:r>
              <a:rPr kumimoji="1" lang="ja-JP" altLang="en-US" sz="3200" dirty="0" smtClean="0"/>
              <a:t>実験を繰り返していったときの</a:t>
            </a:r>
            <a:endParaRPr kumimoji="1" lang="en-US" altLang="ja-JP" sz="3200" dirty="0" smtClean="0"/>
          </a:p>
          <a:p>
            <a:pPr algn="ctr"/>
            <a:r>
              <a:rPr kumimoji="1" lang="en-US" altLang="ja-JP" sz="3200" dirty="0" smtClean="0"/>
              <a:t>“</a:t>
            </a:r>
            <a:r>
              <a:rPr kumimoji="1" lang="ja-JP" altLang="en-US" sz="3200" u="sng" dirty="0" smtClean="0"/>
              <a:t>確率変数の</a:t>
            </a:r>
            <a:r>
              <a:rPr lang="ja-JP" altLang="en-US" sz="3200" u="sng" dirty="0" smtClean="0"/>
              <a:t>結果の</a:t>
            </a:r>
            <a:r>
              <a:rPr kumimoji="1" lang="ja-JP" altLang="en-US" sz="3200" u="sng" dirty="0" smtClean="0"/>
              <a:t>平均</a:t>
            </a:r>
            <a:r>
              <a:rPr kumimoji="1" lang="en-US" altLang="ja-JP" sz="3200" dirty="0" smtClean="0"/>
              <a:t>”</a:t>
            </a:r>
            <a:r>
              <a:rPr lang="ja-JP" altLang="en-US" sz="3200" dirty="0" smtClean="0"/>
              <a:t>を意味する！</a:t>
            </a:r>
            <a:endParaRPr lang="en-US" altLang="ja-JP" sz="3200" dirty="0" smtClean="0"/>
          </a:p>
          <a:p>
            <a:pPr algn="ctr"/>
            <a:r>
              <a:rPr kumimoji="1" lang="en-US" altLang="ja-JP" sz="2400" dirty="0" smtClean="0"/>
              <a:t>(</a:t>
            </a:r>
            <a:r>
              <a:rPr kumimoji="1" lang="ja-JP" altLang="en-US" sz="2400" dirty="0" smtClean="0"/>
              <a:t>例</a:t>
            </a:r>
            <a:r>
              <a:rPr kumimoji="1" lang="en-US" altLang="ja-JP" sz="2400" dirty="0" smtClean="0"/>
              <a:t>:</a:t>
            </a:r>
            <a:r>
              <a:rPr kumimoji="1" lang="ja-JP" altLang="en-US" sz="2400" dirty="0" smtClean="0"/>
              <a:t>コインが表を出した回数の平均、今日の降水量の平均など</a:t>
            </a:r>
            <a:r>
              <a:rPr kumimoji="1" lang="en-US" altLang="ja-JP" sz="2400" dirty="0" smtClean="0"/>
              <a:t>)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4426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38200" y="1825625"/>
            <a:ext cx="10515600" cy="31456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4400" u="sng" dirty="0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確率変数の和の期待値</a:t>
            </a:r>
            <a:r>
              <a:rPr lang="en-US" altLang="ja-JP" dirty="0">
                <a:solidFill>
                  <a:prstClr val="black"/>
                </a:solidFill>
              </a:rPr>
              <a:t>(1/5)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sz="4000" u="sng" dirty="0"/>
                  <a:t>例</a:t>
                </a:r>
                <a:r>
                  <a:rPr kumimoji="1" lang="en-US" altLang="ja-JP" sz="4000" u="sng" dirty="0"/>
                  <a:t>C</a:t>
                </a:r>
                <a:r>
                  <a:rPr kumimoji="1" lang="ja-JP" altLang="en-US" sz="4000" dirty="0"/>
                  <a:t>：</a:t>
                </a:r>
                <a:endParaRPr kumimoji="1" lang="en-US" altLang="ja-JP" sz="4000" dirty="0"/>
              </a:p>
              <a:p>
                <a:r>
                  <a:rPr lang="ja-JP" altLang="en-US" sz="4000" dirty="0"/>
                  <a:t>表が出る確率が</a:t>
                </a:r>
                <a14:m>
                  <m:oMath xmlns:m="http://schemas.openxmlformats.org/officeDocument/2006/math">
                    <m:r>
                      <a:rPr lang="en-US" altLang="ja-JP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0&lt;</m:t>
                        </m:r>
                        <m:r>
                          <a:rPr lang="en-US" altLang="ja-JP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ja-JP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&lt;1</m:t>
                        </m:r>
                      </m:e>
                    </m:d>
                    <m:r>
                      <a:rPr lang="ja-JP" altLang="en-US" sz="40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lang="ja-JP" altLang="en-US" sz="4000" dirty="0"/>
                  <a:t>コインを３回投げ、表の出た回数をチェック</a:t>
                </a:r>
                <a:endParaRPr lang="en-US" altLang="ja-JP" sz="4000" dirty="0"/>
              </a:p>
              <a:p>
                <a:pPr marL="0" indent="0" algn="ctr">
                  <a:buNone/>
                </a:pPr>
                <a:r>
                  <a:rPr lang="en-US" altLang="ja-JP" sz="3600" dirty="0"/>
                  <a:t>(</a:t>
                </a:r>
                <a:r>
                  <a:rPr lang="ja-JP" altLang="en-US" sz="3600" dirty="0"/>
                  <a:t>裏が出る確率は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ja-JP" altLang="en-US" sz="3600" dirty="0"/>
                  <a:t>、</a:t>
                </a:r>
                <a:endParaRPr lang="en-US" altLang="ja-JP" sz="3600" dirty="0"/>
              </a:p>
              <a:p>
                <a:pPr marL="0" indent="0" algn="ctr">
                  <a:buNone/>
                </a:pPr>
                <a:r>
                  <a:rPr lang="ja-JP" altLang="en-US" sz="3600" dirty="0"/>
                  <a:t>結果</a:t>
                </a:r>
                <a:r>
                  <a:rPr lang="en-US" altLang="ja-JP" sz="3600" dirty="0"/>
                  <a:t>(=</a:t>
                </a:r>
                <a:r>
                  <a:rPr lang="ja-JP" altLang="en-US" sz="3600" dirty="0"/>
                  <a:t>確率変数</a:t>
                </a:r>
                <a:r>
                  <a:rPr lang="en-US" altLang="ja-JP" sz="3600" dirty="0"/>
                  <a:t>)</a:t>
                </a:r>
                <a:r>
                  <a:rPr lang="ja-JP" altLang="en-US" sz="3600" dirty="0"/>
                  <a:t>は０</a:t>
                </a:r>
                <a:r>
                  <a:rPr lang="en-US" altLang="ja-JP" sz="3600" dirty="0"/>
                  <a:t>,</a:t>
                </a:r>
                <a:r>
                  <a:rPr lang="ja-JP" altLang="en-US" sz="3600" dirty="0"/>
                  <a:t>１</a:t>
                </a:r>
                <a:r>
                  <a:rPr lang="en-US" altLang="ja-JP" sz="3600" dirty="0"/>
                  <a:t>,</a:t>
                </a:r>
                <a:r>
                  <a:rPr lang="ja-JP" altLang="en-US" sz="3600" dirty="0"/>
                  <a:t>２</a:t>
                </a:r>
                <a:r>
                  <a:rPr lang="en-US" altLang="ja-JP" sz="3600" dirty="0"/>
                  <a:t>,</a:t>
                </a:r>
                <a:r>
                  <a:rPr lang="ja-JP" altLang="en-US" sz="3600" dirty="0"/>
                  <a:t>３のいずれか</a:t>
                </a:r>
                <a:r>
                  <a:rPr lang="en-US" altLang="ja-JP" sz="3600" dirty="0"/>
                  <a:t>)</a:t>
                </a:r>
              </a:p>
              <a:p>
                <a:pPr marL="0" indent="0" algn="ctr">
                  <a:buNone/>
                </a:pPr>
                <a:endParaRPr lang="en-US" altLang="ja-JP" sz="3600" dirty="0"/>
              </a:p>
              <a:p>
                <a:pPr marL="0" indent="0" algn="r">
                  <a:buNone/>
                </a:pPr>
                <a:r>
                  <a:rPr lang="en-US" altLang="ja-JP" sz="3600" u="sng" dirty="0"/>
                  <a:t>…</a:t>
                </a:r>
                <a:r>
                  <a:rPr lang="ja-JP" altLang="en-US" sz="3600" u="sng" dirty="0"/>
                  <a:t>その期待値は？</a:t>
                </a:r>
                <a:endParaRPr lang="en-US" altLang="ja-JP" sz="3600" u="sng" dirty="0"/>
              </a:p>
              <a:p>
                <a:pPr marL="0" indent="0" algn="ctr">
                  <a:buNone/>
                </a:pPr>
                <a:endParaRPr lang="en-US" altLang="ja-JP" sz="36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032375"/>
              </a:xfrm>
              <a:blipFill rotWithShape="0">
                <a:blip r:embed="rId2"/>
                <a:stretch>
                  <a:fillRect l="-2087" t="-4116" r="-17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32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確率変数の和の期待値</a:t>
            </a:r>
            <a:r>
              <a:rPr lang="en-US" altLang="ja-JP" dirty="0"/>
              <a:t>(2/5)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ja-JP" altLang="en-US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コインを投げる事象はそれぞれ影響しあわないとして、</a:t>
                </a:r>
                <a:endParaRPr lang="en-US" altLang="ja-JP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indent="0" algn="r">
                  <a:buNone/>
                </a:pPr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期待値を求める</a:t>
                </a:r>
                <a:endParaRPr lang="en-US" altLang="ja-JP" b="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/>
                <a:r>
                  <a:rPr lang="en-US" altLang="ja-JP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6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ja-JP" alt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この</m:t>
                    </m:r>
                    <m:r>
                      <a:rPr lang="ja-JP" altLang="en-US" sz="26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イベントの</m:t>
                    </m:r>
                    <m:r>
                      <a:rPr lang="ja-JP" alt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期待値</m:t>
                    </m:r>
                    <m:r>
                      <a:rPr lang="en-US" altLang="ja-JP" sz="26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r>
                      <a:rPr lang="en-US" altLang="ja-JP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ja-JP" sz="2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2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2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ja-JP" sz="2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  <m:e>
                        <m:d>
                          <m:dPr>
                            <m:ctrlPr>
                              <a:rPr lang="en-US" altLang="ja-JP" sz="26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6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ja-JP" sz="26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ja-JP" sz="26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ja-JP" sz="26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26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ja-JP" sz="26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=0×</m:t>
                      </m:r>
                      <m:d>
                        <m:dPr>
                          <m:ctrlPr>
                            <a:rPr lang="en-US" altLang="ja-JP" sz="2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26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6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6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ja-JP" sz="26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26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ja-JP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ja-JP" sz="26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ja-JP" sz="26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ja-JP" sz="26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altLang="ja-JP" sz="26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d>
                        </m:e>
                      </m:d>
                      <m:r>
                        <a:rPr lang="en-US" altLang="ja-JP" sz="2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+1×</m:t>
                      </m:r>
                      <m:d>
                        <m:dPr>
                          <m:ctrlPr>
                            <a:rPr lang="en-US" altLang="ja-JP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ja-JP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altLang="ja-JP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6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6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ja-JP" sz="26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ja-JP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ja-JP" sz="26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ja-JP" sz="26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altLang="ja-JP" sz="26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d>
                        </m:e>
                      </m:d>
                    </m:oMath>
                  </m:oMathPara>
                </a14:m>
                <a:endParaRPr lang="en-US" altLang="ja-JP" sz="2600" i="1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sz="2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ja-JP" sz="2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ja-JP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ja-JP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ja-JP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ja-JP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altLang="ja-JP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ja-JP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ja-JP" sz="26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ja-JP" sz="26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altLang="ja-JP" sz="26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eqArr>
                            </m:e>
                          </m:d>
                        </m:e>
                      </m:d>
                      <m:r>
                        <a:rPr lang="en-US" altLang="ja-JP" sz="2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+3×</m:t>
                      </m:r>
                      <m:d>
                        <m:dPr>
                          <m:ctrlPr>
                            <a:rPr lang="en-US" altLang="ja-JP" sz="2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26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6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ja-JP" sz="26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ja-JP" sz="2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ja-JP" sz="26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ja-JP" sz="26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ja-JP" sz="26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altLang="ja-JP" sz="26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eqArr>
                            </m:e>
                          </m:d>
                        </m:e>
                      </m:d>
                      <m:r>
                        <a:rPr lang="en-US" altLang="ja-JP" sz="2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26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altLang="ja-JP" sz="26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ja-JP" sz="260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 rotWithShape="0">
                <a:blip r:embed="rId2"/>
                <a:stretch>
                  <a:fillRect l="-1217" t="-2421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角丸四角形 4"/>
          <p:cNvSpPr/>
          <p:nvPr/>
        </p:nvSpPr>
        <p:spPr>
          <a:xfrm>
            <a:off x="3690871" y="5061397"/>
            <a:ext cx="7662929" cy="150816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/>
              <a:t>計算が煩雑！</a:t>
            </a:r>
            <a:endParaRPr kumimoji="1" lang="en-US" altLang="ja-JP" sz="4400" dirty="0"/>
          </a:p>
          <a:p>
            <a:pPr algn="ctr"/>
            <a:r>
              <a:rPr lang="en-US" altLang="ja-JP" sz="4400" dirty="0"/>
              <a:t>…</a:t>
            </a:r>
            <a:r>
              <a:rPr lang="ja-JP" altLang="en-US" sz="4400" dirty="0"/>
              <a:t>もっと簡単に求める方法は？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15183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838201" y="2305318"/>
            <a:ext cx="10515600" cy="36060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確率変数の和の期待値</a:t>
            </a:r>
            <a:r>
              <a:rPr lang="en-US" altLang="ja-JP" dirty="0"/>
              <a:t>(3/5)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u="sng" dirty="0"/>
                  <a:t>例</a:t>
                </a:r>
                <a:r>
                  <a:rPr lang="en-US" altLang="ja-JP" u="sng" dirty="0"/>
                  <a:t>D:</a:t>
                </a:r>
                <a:endParaRPr lang="en-US" altLang="ja-JP" dirty="0">
                  <a:solidFill>
                    <a:prstClr val="black"/>
                  </a:solidFill>
                </a:endParaRPr>
              </a:p>
              <a:p>
                <a:r>
                  <a:rPr lang="ja-JP" altLang="en-US" u="sng" dirty="0">
                    <a:latin typeface="+mn-ea"/>
                  </a:rPr>
                  <a:t>表が出る確率が</a:t>
                </a:r>
                <a:r>
                  <a:rPr lang="ja-JP" altLang="en-US" u="sng" dirty="0">
                    <a:latin typeface="Cambria Math" panose="02040503050406030204" pitchFamily="18" charset="0"/>
                  </a:rPr>
                  <a:t>𝑝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0&lt;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&lt;1</m:t>
                        </m:r>
                      </m:e>
                    </m:d>
                    <m:r>
                      <a:rPr lang="ja-JP" altLang="en-US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lang="ja-JP" altLang="en-US" dirty="0">
                    <a:latin typeface="+mn-ea"/>
                  </a:rPr>
                  <a:t>コインを</a:t>
                </a:r>
                <a:r>
                  <a:rPr lang="ja-JP" altLang="en-US" u="sng" dirty="0">
                    <a:latin typeface="+mn-ea"/>
                  </a:rPr>
                  <a:t>２回</a:t>
                </a:r>
                <a:r>
                  <a:rPr lang="ja-JP" altLang="en-US" dirty="0">
                    <a:latin typeface="+mn-ea"/>
                  </a:rPr>
                  <a:t>投げる</a:t>
                </a:r>
                <a:endParaRPr lang="en-US" altLang="ja-JP" dirty="0">
                  <a:latin typeface="+mn-ea"/>
                </a:endParaRPr>
              </a:p>
              <a:p>
                <a:r>
                  <a:rPr kumimoji="1" lang="ja-JP" altLang="en-US" u="sng" dirty="0"/>
                  <a:t>表が出たら１</a:t>
                </a:r>
                <a:r>
                  <a:rPr kumimoji="1" lang="ja-JP" altLang="en-US" dirty="0"/>
                  <a:t>、</a:t>
                </a:r>
                <a:r>
                  <a:rPr kumimoji="1" lang="ja-JP" altLang="en-US" u="sng" dirty="0"/>
                  <a:t>裏がでたら０</a:t>
                </a:r>
                <a:r>
                  <a:rPr kumimoji="1" lang="ja-JP" altLang="en-US" dirty="0"/>
                  <a:t>とカウント</a:t>
                </a:r>
                <a:endParaRPr kumimoji="1" lang="en-US" altLang="ja-JP" dirty="0"/>
              </a:p>
              <a:p>
                <a:r>
                  <a:rPr kumimoji="1" lang="ja-JP" altLang="en-US" dirty="0"/>
                  <a:t>確率変数</a:t>
                </a:r>
                <a:r>
                  <a:rPr kumimoji="1" lang="ja-JP" altLang="en-US" dirty="0">
                    <a:latin typeface="Cambria Math" panose="02040503050406030204" pitchFamily="18" charset="0"/>
                  </a:rPr>
                  <a:t>𝑋</a:t>
                </a:r>
                <a:r>
                  <a:rPr kumimoji="1" lang="en-US" altLang="ja-JP" dirty="0">
                    <a:latin typeface="Cambria Math" panose="02040503050406030204" pitchFamily="18" charset="0"/>
                  </a:rPr>
                  <a:t>,</a:t>
                </a:r>
                <a:r>
                  <a:rPr kumimoji="1" lang="ja-JP" altLang="en-US" dirty="0">
                    <a:latin typeface="Cambria Math" panose="02040503050406030204" pitchFamily="18" charset="0"/>
                  </a:rPr>
                  <a:t>𝑌</a:t>
                </a:r>
                <a:r>
                  <a:rPr kumimoji="1" lang="en-US" altLang="ja-JP" dirty="0">
                    <a:latin typeface="Cambria Math" panose="02040503050406030204" pitchFamily="18" charset="0"/>
                  </a:rPr>
                  <a:t>,</a:t>
                </a:r>
                <a:r>
                  <a:rPr kumimoji="1" lang="ja-JP" altLang="en-US" dirty="0">
                    <a:latin typeface="Cambria Math" panose="02040503050406030204" pitchFamily="18" charset="0"/>
                  </a:rPr>
                  <a:t>𝑍をそれぞれ</a:t>
                </a:r>
                <a:endParaRPr kumimoji="1" lang="en-US" altLang="ja-JP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ja-JP" altLang="en-US" u="sng" dirty="0"/>
                  <a:t>１回目</a:t>
                </a:r>
                <a:r>
                  <a:rPr kumimoji="1" lang="ja-JP" altLang="en-US" dirty="0"/>
                  <a:t>の実験結果</a:t>
                </a:r>
                <a:r>
                  <a:rPr lang="ja-JP" altLang="en-US" dirty="0"/>
                  <a:t>のカウント</a:t>
                </a:r>
                <a:endParaRPr kumimoji="1" lang="en-US" altLang="ja-JP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ja-JP" altLang="en-US" u="sng" dirty="0"/>
                  <a:t>２回目</a:t>
                </a:r>
                <a:r>
                  <a:rPr kumimoji="1" lang="ja-JP" altLang="en-US" dirty="0"/>
                  <a:t>の実験結果のカウント</a:t>
                </a:r>
                <a:endParaRPr kumimoji="1" lang="en-US" altLang="ja-JP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ja-JP" altLang="en-US" u="sng" dirty="0"/>
                  <a:t>１回目と２回目</a:t>
                </a:r>
                <a:r>
                  <a:rPr kumimoji="1" lang="ja-JP" altLang="en-US" dirty="0"/>
                  <a:t>の実験結果をカウントした合計</a:t>
                </a:r>
                <a:endParaRPr kumimoji="1" lang="en-US" altLang="ja-JP" dirty="0"/>
              </a:p>
              <a:p>
                <a:pPr marL="0" indent="0" algn="r">
                  <a:buNone/>
                </a:pPr>
                <a:r>
                  <a:rPr lang="ja-JP" altLang="en-US" dirty="0"/>
                  <a:t>とする </a:t>
                </a:r>
                <a:r>
                  <a:rPr lang="en-US" altLang="ja-JP" dirty="0"/>
                  <a:t>(</a:t>
                </a:r>
                <a:r>
                  <a:rPr lang="ja-JP" altLang="en-US" dirty="0"/>
                  <a:t>このとき、</a:t>
                </a:r>
                <a14:m>
                  <m:oMath xmlns:m="http://schemas.openxmlformats.org/officeDocument/2006/math">
                    <m:r>
                      <a:rPr lang="en-US" altLang="ja-JP" b="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b="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ja-JP" b="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kumimoji="1" lang="ja-JP" altLang="en-US" dirty="0"/>
                  <a:t>となる</a:t>
                </a:r>
                <a:r>
                  <a:rPr kumimoji="1" lang="en-US" altLang="ja-JP" dirty="0"/>
                  <a:t>)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 rotWithShape="0">
                <a:blip r:embed="rId2"/>
                <a:stretch>
                  <a:fillRect l="-1217" t="-2542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31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実験結果と確率</a:t>
            </a:r>
            <a:r>
              <a:rPr lang="en-US" altLang="ja-JP" dirty="0">
                <a:solidFill>
                  <a:prstClr val="black"/>
                </a:solidFill>
              </a:rPr>
              <a:t>(4/10)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dirty="0"/>
                  <a:t>コインの出すパターンは </a:t>
                </a:r>
                <a14:m>
                  <m:oMath xmlns:m="http://schemas.openxmlformats.org/officeDocument/2006/math">
                    <m:r>
                      <a:rPr lang="en-US" altLang="ja-JP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2(</m:t>
                    </m:r>
                    <m:r>
                      <a:rPr lang="ja-JP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表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ja-JP" altLang="en-US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裏</m:t>
                    </m:r>
                    <m:r>
                      <a:rPr lang="en-US" altLang="ja-JP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×2×2=</m:t>
                    </m:r>
                  </m:oMath>
                </a14:m>
                <a:r>
                  <a:rPr lang="ja-JP" altLang="en-US" dirty="0"/>
                  <a:t> </a:t>
                </a:r>
                <a:r>
                  <a:rPr lang="ja-JP" altLang="en-US" u="sng" dirty="0"/>
                  <a:t>８</a:t>
                </a:r>
                <a:r>
                  <a:rPr lang="ja-JP" altLang="en-US" dirty="0"/>
                  <a:t>通りで、</a:t>
                </a:r>
                <a:endParaRPr lang="en-US" altLang="ja-JP" dirty="0"/>
              </a:p>
              <a:p>
                <a:pPr marL="0" indent="0" algn="r">
                  <a:buNone/>
                </a:pPr>
                <a:r>
                  <a:rPr lang="ja-JP" altLang="en-US" u="sng" dirty="0"/>
                  <a:t>そのいずれも出る確率は同じ</a:t>
                </a:r>
                <a:endParaRPr lang="en-US" altLang="ja-JP" u="sng" dirty="0"/>
              </a:p>
              <a:p>
                <a:r>
                  <a:rPr lang="ja-JP" altLang="en-US" dirty="0"/>
                  <a:t>結果が</a:t>
                </a:r>
                <a:r>
                  <a:rPr lang="ja-JP" altLang="en-US" u="sng" dirty="0"/>
                  <a:t>０</a:t>
                </a:r>
                <a:r>
                  <a:rPr lang="ja-JP" altLang="en-US" dirty="0"/>
                  <a:t>になる</a:t>
                </a:r>
                <a:r>
                  <a:rPr lang="en-US" altLang="ja-JP" dirty="0"/>
                  <a:t>=</a:t>
                </a:r>
                <a:r>
                  <a:rPr lang="ja-JP" altLang="en-US" dirty="0"/>
                  <a:t>コインが０枚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表</a:t>
                </a:r>
                <a:r>
                  <a:rPr lang="en-US" altLang="ja-JP" dirty="0"/>
                  <a:t>=</a:t>
                </a:r>
                <a:r>
                  <a:rPr lang="ja-JP" altLang="en-US" dirty="0"/>
                  <a:t>コインが全部</a:t>
                </a:r>
                <a:r>
                  <a:rPr lang="ja-JP" altLang="en-US" dirty="0">
                    <a:solidFill>
                      <a:schemeClr val="accent5"/>
                    </a:solidFill>
                  </a:rPr>
                  <a:t>裏</a:t>
                </a:r>
                <a:endParaRPr lang="en-US" altLang="ja-JP" dirty="0">
                  <a:solidFill>
                    <a:schemeClr val="accent5"/>
                  </a:solidFill>
                </a:endParaRPr>
              </a:p>
              <a:p>
                <a:pPr marL="0" indent="0" algn="r">
                  <a:buNone/>
                </a:pPr>
                <a:r>
                  <a:rPr lang="en-US" altLang="ja-JP" dirty="0"/>
                  <a:t>=</a:t>
                </a:r>
                <a:r>
                  <a:rPr lang="ja-JP" altLang="en-US" dirty="0"/>
                  <a:t>パターンは</a:t>
                </a:r>
                <a:r>
                  <a:rPr lang="ja-JP" altLang="en-US" u="sng" dirty="0"/>
                  <a:t>１つ</a:t>
                </a:r>
                <a:r>
                  <a:rPr lang="ja-JP" altLang="en-US" dirty="0"/>
                  <a:t>のみ</a:t>
                </a:r>
                <a:r>
                  <a:rPr lang="en-US" altLang="ja-JP" dirty="0"/>
                  <a:t>(</a:t>
                </a:r>
                <a:r>
                  <a:rPr lang="ja-JP" altLang="en-US" dirty="0">
                    <a:solidFill>
                      <a:schemeClr val="accent5"/>
                    </a:solidFill>
                  </a:rPr>
                  <a:t>裏</a:t>
                </a:r>
                <a:r>
                  <a:rPr lang="ja-JP" altLang="en-US" dirty="0"/>
                  <a:t>、</a:t>
                </a:r>
                <a:r>
                  <a:rPr lang="ja-JP" altLang="en-US" dirty="0">
                    <a:solidFill>
                      <a:schemeClr val="accent5"/>
                    </a:solidFill>
                  </a:rPr>
                  <a:t>裏</a:t>
                </a:r>
                <a:r>
                  <a:rPr lang="ja-JP" altLang="en-US" dirty="0"/>
                  <a:t>、</a:t>
                </a:r>
                <a:r>
                  <a:rPr lang="ja-JP" altLang="en-US" dirty="0">
                    <a:solidFill>
                      <a:schemeClr val="accent5"/>
                    </a:solidFill>
                  </a:rPr>
                  <a:t>裏</a:t>
                </a:r>
                <a:r>
                  <a:rPr lang="en-US" altLang="ja-JP" dirty="0"/>
                  <a:t>)…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4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4400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altLang="ja-JP" sz="4400" dirty="0"/>
              </a:p>
              <a:p>
                <a:r>
                  <a:rPr lang="ja-JP" altLang="en-US" dirty="0"/>
                  <a:t>結果が</a:t>
                </a:r>
                <a:r>
                  <a:rPr lang="ja-JP" altLang="en-US" u="sng" dirty="0"/>
                  <a:t>１</a:t>
                </a:r>
                <a:r>
                  <a:rPr lang="ja-JP" altLang="en-US" dirty="0"/>
                  <a:t>になる</a:t>
                </a:r>
                <a:r>
                  <a:rPr lang="en-US" altLang="ja-JP" dirty="0"/>
                  <a:t>=</a:t>
                </a:r>
                <a:r>
                  <a:rPr lang="ja-JP" altLang="en-US" dirty="0"/>
                  <a:t>コインが１枚表</a:t>
                </a:r>
                <a:endParaRPr lang="en-US" altLang="ja-JP" dirty="0"/>
              </a:p>
              <a:p>
                <a:pPr marL="0" indent="0" algn="r">
                  <a:buNone/>
                </a:pPr>
                <a:r>
                  <a:rPr lang="en-US" altLang="ja-JP" dirty="0"/>
                  <a:t>=</a:t>
                </a:r>
                <a:r>
                  <a:rPr lang="ja-JP" altLang="en-US" dirty="0"/>
                  <a:t>パターンは</a:t>
                </a:r>
                <a:r>
                  <a:rPr lang="ja-JP" altLang="en-US" u="sng" dirty="0"/>
                  <a:t>３つ</a:t>
                </a:r>
                <a:r>
                  <a:rPr lang="en-US" altLang="ja-JP" dirty="0"/>
                  <a:t>(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表</a:t>
                </a:r>
                <a:r>
                  <a:rPr lang="ja-JP" altLang="en-US" dirty="0"/>
                  <a:t>、</a:t>
                </a:r>
                <a:r>
                  <a:rPr lang="ja-JP" altLang="en-US" dirty="0">
                    <a:solidFill>
                      <a:schemeClr val="accent5"/>
                    </a:solidFill>
                  </a:rPr>
                  <a:t>裏</a:t>
                </a:r>
                <a:r>
                  <a:rPr lang="ja-JP" altLang="en-US" dirty="0"/>
                  <a:t>、</a:t>
                </a:r>
                <a:r>
                  <a:rPr lang="ja-JP" altLang="en-US" dirty="0">
                    <a:solidFill>
                      <a:schemeClr val="accent5"/>
                    </a:solidFill>
                  </a:rPr>
                  <a:t>裏</a:t>
                </a:r>
                <a:r>
                  <a:rPr lang="ja-JP" altLang="en-US" dirty="0"/>
                  <a:t> </a:t>
                </a:r>
                <a:r>
                  <a:rPr lang="en-US" altLang="ja-JP" dirty="0"/>
                  <a:t>or </a:t>
                </a:r>
                <a:r>
                  <a:rPr lang="ja-JP" altLang="en-US" dirty="0">
                    <a:solidFill>
                      <a:schemeClr val="accent5"/>
                    </a:solidFill>
                  </a:rPr>
                  <a:t>裏</a:t>
                </a:r>
                <a:r>
                  <a:rPr lang="ja-JP" altLang="en-US" dirty="0"/>
                  <a:t>、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表</a:t>
                </a:r>
                <a:r>
                  <a:rPr lang="ja-JP" altLang="en-US" dirty="0"/>
                  <a:t>、</a:t>
                </a:r>
                <a:r>
                  <a:rPr lang="ja-JP" altLang="en-US" dirty="0">
                    <a:solidFill>
                      <a:schemeClr val="accent5"/>
                    </a:solidFill>
                  </a:rPr>
                  <a:t>裏</a:t>
                </a:r>
                <a:r>
                  <a:rPr lang="ja-JP" altLang="en-US" dirty="0"/>
                  <a:t> </a:t>
                </a:r>
                <a:r>
                  <a:rPr lang="en-US" altLang="ja-JP" dirty="0"/>
                  <a:t>or</a:t>
                </a:r>
                <a:r>
                  <a:rPr lang="ja-JP" altLang="en-US" dirty="0"/>
                  <a:t> </a:t>
                </a:r>
                <a:r>
                  <a:rPr lang="ja-JP" altLang="en-US" dirty="0">
                    <a:solidFill>
                      <a:schemeClr val="accent5"/>
                    </a:solidFill>
                  </a:rPr>
                  <a:t>裏</a:t>
                </a:r>
                <a:r>
                  <a:rPr lang="ja-JP" altLang="en-US" dirty="0"/>
                  <a:t>、</a:t>
                </a:r>
                <a:r>
                  <a:rPr lang="ja-JP" altLang="en-US" dirty="0">
                    <a:solidFill>
                      <a:schemeClr val="accent5"/>
                    </a:solidFill>
                  </a:rPr>
                  <a:t>裏</a:t>
                </a:r>
                <a:r>
                  <a:rPr lang="ja-JP" altLang="en-US" dirty="0"/>
                  <a:t>、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表</a:t>
                </a:r>
                <a:r>
                  <a:rPr lang="en-US" altLang="ja-JP" dirty="0"/>
                  <a:t>)…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44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ja-JP" sz="4400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altLang="ja-JP" sz="44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5"/>
                <a:stretch>
                  <a:fillRect l="-1217" t="-2941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921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確率変数の和の期待値</a:t>
            </a:r>
            <a:r>
              <a:rPr lang="en-US" altLang="ja-JP" dirty="0"/>
              <a:t>(4/5)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コインを投げる事象はそれぞれ影響しあわないとして、</a:t>
                </a:r>
                <a:endParaRPr lang="en-US" altLang="ja-JP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indent="0" algn="r">
                  <a:buNone/>
                </a:pPr>
                <a:r>
                  <a:rPr lang="ja-JP" altLang="en-US" u="sng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𝑋、𝑌、𝑍に対してそれぞれ期待値を求める</a:t>
                </a:r>
                <a:endParaRPr lang="en-US" altLang="ja-JP" b="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ja-JP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ja-JP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  <m:e>
                        <m:d>
                          <m:dPr>
                            <m:ctrlPr>
                              <a:rPr lang="en-US" altLang="ja-JP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ja-JP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ja-JP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ja-JP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=0×</m:t>
                    </m:r>
                    <m:d>
                      <m:dPr>
                        <m:ctrlP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+1×</m:t>
                    </m:r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ja-JP" b="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ja-JP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  <m:e>
                        <m:d>
                          <m:d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=0×</m:t>
                    </m:r>
                    <m:d>
                      <m:d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+1×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ja-JP" b="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/>
                <a:r>
                  <a:rPr lang="en-US" altLang="ja-JP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  <m:e>
                        <m:d>
                          <m:d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ja-JP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=0×</m:t>
                      </m:r>
                      <m:sSup>
                        <m:sSupPr>
                          <m:ctrlP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ja-JP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+1×</m:t>
                      </m:r>
                      <m:d>
                        <m:dPr>
                          <m:ctrlP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ja-JP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ja-JP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ja-JP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ja-JP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ja-JP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ja-JP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d>
                        </m:e>
                      </m:d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+2×</m:t>
                      </m:r>
                      <m:sSup>
                        <m:sSupPr>
                          <m:ctrlP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ja-JP" b="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 rotWithShape="0">
                <a:blip r:embed="rId2"/>
                <a:stretch>
                  <a:fillRect l="-1217" t="-2421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円/楕円 3"/>
              <p:cNvSpPr/>
              <p:nvPr/>
            </p:nvSpPr>
            <p:spPr>
              <a:xfrm>
                <a:off x="227526" y="5512157"/>
                <a:ext cx="11736947" cy="92238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sz="54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5400" i="1" u="sng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5400" i="1" u="sng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ja-JP" sz="54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ja-JP" sz="54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ja-JP" sz="54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ja-JP" sz="54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altLang="ja-JP" sz="54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]=</m:t>
                    </m:r>
                    <m:r>
                      <a:rPr lang="en-US" altLang="ja-JP" sz="54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ja-JP" sz="54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ja-JP" sz="54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altLang="ja-JP" sz="54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ja-JP" altLang="en-US" sz="2800" u="sng" dirty="0">
                    <a:solidFill>
                      <a:prstClr val="black"/>
                    </a:solidFill>
                  </a:rPr>
                  <a:t>が成り立つ！</a:t>
                </a:r>
              </a:p>
            </p:txBody>
          </p:sp>
        </mc:Choice>
        <mc:Fallback>
          <p:sp>
            <p:nvSpPr>
              <p:cNvPr id="4" name="円/楕円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26" y="5512157"/>
                <a:ext cx="11736947" cy="922388"/>
              </a:xfrm>
              <a:prstGeom prst="ellipse">
                <a:avLst/>
              </a:prstGeom>
              <a:blipFill rotWithShape="0">
                <a:blip r:embed="rId3"/>
                <a:stretch>
                  <a:fillRect b="-58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49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1601273" y="2356834"/>
            <a:ext cx="8989454" cy="19962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sz="3200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一般的に、確率</a:t>
                </a:r>
                <a:r>
                  <a:rPr lang="ja-JP" altLang="en-US" sz="32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変数𝑋</a:t>
                </a:r>
                <a:r>
                  <a:rPr lang="en-US" altLang="ja-JP" sz="32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ja-JP" sz="32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ja-JP" sz="3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3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ja-JP" altLang="en-US" sz="32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=1,2,…,</m:t>
                        </m:r>
                        <m:r>
                          <a:rPr lang="en-US" altLang="ja-JP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ja-JP" altLang="en-US" sz="3200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があるとき、</a:t>
                </a:r>
                <a:endParaRPr lang="en-US" altLang="ja-JP" sz="4400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sz="6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ja-JP" sz="6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ja-JP" sz="66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6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6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sz="6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ja-JP" sz="6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6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sz="6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ja-JP" altLang="en-US" sz="3200" dirty="0">
                    <a:latin typeface="Cambria Math" panose="02040503050406030204" pitchFamily="18" charset="0"/>
                  </a:rPr>
                  <a:t> が成り立っているならば</a:t>
                </a:r>
                <a:endParaRPr lang="en-US" altLang="ja-JP" sz="3200" dirty="0">
                  <a:latin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sz="6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6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6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ja-JP" sz="6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ja-JP" sz="6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6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6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sz="6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ja-JP" sz="6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altLang="ja-JP" sz="6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ja-JP" sz="6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6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sz="6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sz="6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ja-JP" altLang="en-US" sz="4400" dirty="0">
                    <a:latin typeface="Cambria Math" panose="02040503050406030204" pitchFamily="18" charset="0"/>
                  </a:rPr>
                  <a:t> </a:t>
                </a:r>
                <a:r>
                  <a:rPr lang="ja-JP" altLang="en-US" sz="3200" dirty="0">
                    <a:latin typeface="Cambria Math" panose="02040503050406030204" pitchFamily="18" charset="0"/>
                  </a:rPr>
                  <a:t>が成り立つ！</a:t>
                </a:r>
                <a:endParaRPr lang="en-US" altLang="ja-JP" sz="3200" dirty="0">
                  <a:latin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:r>
                  <a:rPr lang="ja-JP" altLang="en-US" sz="3200" dirty="0">
                    <a:latin typeface="Cambria Math" panose="02040503050406030204" pitchFamily="18" charset="0"/>
                  </a:rPr>
                  <a:t>意味</a:t>
                </a:r>
                <a:r>
                  <a:rPr lang="en-US" altLang="ja-JP" sz="32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:</a:t>
                </a:r>
                <a:r>
                  <a:rPr lang="ja-JP" altLang="en-US" sz="3200" dirty="0">
                    <a:latin typeface="Cambria Math" panose="02040503050406030204" pitchFamily="18" charset="0"/>
                  </a:rPr>
                  <a:t>期待値は確率変数の分け方に左右されない</a:t>
                </a:r>
                <a:endParaRPr lang="en-US" altLang="ja-JP" sz="3200" dirty="0">
                  <a:latin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:endParaRPr lang="en-US" altLang="ja-JP" sz="3200" dirty="0">
                  <a:latin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:r>
                  <a:rPr lang="ja-JP" altLang="en-US" sz="2400" dirty="0">
                    <a:latin typeface="Cambria Math" panose="02040503050406030204" pitchFamily="18" charset="0"/>
                  </a:rPr>
                  <a:t>実際</a:t>
                </a:r>
                <a:r>
                  <a:rPr lang="en-US" altLang="ja-JP" sz="2400" dirty="0">
                    <a:latin typeface="Cambria Math" panose="02040503050406030204" pitchFamily="18" charset="0"/>
                  </a:rPr>
                  <a:t>…</a:t>
                </a:r>
                <a:r>
                  <a:rPr lang="ja-JP" altLang="en-US" sz="2400" dirty="0">
                    <a:latin typeface="Cambria Math" panose="02040503050406030204" pitchFamily="18" charset="0"/>
                  </a:rPr>
                  <a:t>例</a:t>
                </a:r>
                <a:r>
                  <a:rPr lang="en-US" altLang="ja-JP" sz="2400" dirty="0">
                    <a:latin typeface="Cambria Math" panose="02040503050406030204" pitchFamily="18" charset="0"/>
                  </a:rPr>
                  <a:t>C</a:t>
                </a:r>
                <a:r>
                  <a:rPr lang="ja-JP" altLang="en-US" sz="2400" dirty="0">
                    <a:latin typeface="Cambria Math" panose="02040503050406030204" pitchFamily="18" charset="0"/>
                  </a:rPr>
                  <a:t>のときの期待値は</a:t>
                </a:r>
                <a14:m>
                  <m:oMath xmlns:m="http://schemas.openxmlformats.org/officeDocument/2006/math">
                    <m:r>
                      <a:rPr lang="en-US" altLang="ja-JP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altLang="ja-JP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ja-JP" sz="2400" dirty="0">
                  <a:latin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:r>
                  <a:rPr lang="en-US" altLang="ja-JP" sz="2400" dirty="0">
                    <a:latin typeface="Cambria Math" panose="02040503050406030204" pitchFamily="18" charset="0"/>
                  </a:rPr>
                  <a:t>(</a:t>
                </a:r>
                <a:r>
                  <a:rPr lang="ja-JP" altLang="en-US" sz="2400" dirty="0">
                    <a:latin typeface="Cambria Math" panose="02040503050406030204" pitchFamily="18" charset="0"/>
                  </a:rPr>
                  <a:t>それぞれの期待値</a:t>
                </a:r>
                <a:r>
                  <a:rPr lang="en-US" altLang="ja-JP" sz="2400" dirty="0">
                    <a:latin typeface="Cambria Math" panose="02040503050406030204" pitchFamily="18" charset="0"/>
                  </a:rPr>
                  <a:t>(※</a:t>
                </a:r>
                <a:r>
                  <a:rPr lang="ja-JP" altLang="en-US" sz="2400" dirty="0">
                    <a:latin typeface="Cambria Math" panose="02040503050406030204" pitchFamily="18" charset="0"/>
                  </a:rPr>
                  <a:t>例</a:t>
                </a:r>
                <a:r>
                  <a:rPr lang="en-US" altLang="ja-JP" sz="2400" dirty="0">
                    <a:latin typeface="Cambria Math" panose="02040503050406030204" pitchFamily="18" charset="0"/>
                  </a:rPr>
                  <a:t>D</a:t>
                </a:r>
                <a:r>
                  <a:rPr lang="ja-JP" altLang="en-US" sz="2400" dirty="0">
                    <a:latin typeface="Cambria Math" panose="02040503050406030204" pitchFamily="18" charset="0"/>
                  </a:rPr>
                  <a:t>の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ja-JP" altLang="en-US" sz="2400" dirty="0">
                    <a:latin typeface="Cambria Math" panose="02040503050406030204" pitchFamily="18" charset="0"/>
                  </a:rPr>
                  <a:t>と同じ</a:t>
                </a:r>
                <a:r>
                  <a:rPr lang="en-US" altLang="ja-JP" sz="2400" dirty="0">
                    <a:latin typeface="Cambria Math" panose="02040503050406030204" pitchFamily="18" charset="0"/>
                  </a:rPr>
                  <a:t>)</a:t>
                </a:r>
                <a:r>
                  <a:rPr lang="ja-JP" altLang="en-US" sz="2400" dirty="0">
                    <a:latin typeface="Cambria Math" panose="02040503050406030204" pitchFamily="18" charset="0"/>
                  </a:rPr>
                  <a:t>を足し合わせたものと同じ！</a:t>
                </a:r>
                <a:r>
                  <a:rPr lang="en-US" altLang="ja-JP" sz="2400" dirty="0">
                    <a:latin typeface="Cambria Math" panose="02040503050406030204" pitchFamily="18" charset="0"/>
                  </a:rPr>
                  <a:t>) 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 rotWithShape="0">
                <a:blip r:embed="rId2"/>
                <a:stretch>
                  <a:fillRect l="-1333" t="-29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確率変数の和の期待値</a:t>
            </a:r>
            <a:r>
              <a:rPr lang="en-US" altLang="ja-JP" dirty="0"/>
              <a:t>(5/5)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332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1/23)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/>
              <a:t>ここで、コイン投げ以外にも賭けの方法は無数にある</a:t>
            </a:r>
            <a:endParaRPr kumimoji="1" lang="en-US" altLang="ja-JP" sz="3600" dirty="0"/>
          </a:p>
          <a:p>
            <a:pPr marL="0" indent="0" algn="ctr">
              <a:buNone/>
            </a:pPr>
            <a:r>
              <a:rPr lang="en-US" altLang="ja-JP" sz="3600" dirty="0"/>
              <a:t>(</a:t>
            </a:r>
            <a:r>
              <a:rPr lang="ja-JP" altLang="en-US" sz="3600" dirty="0"/>
              <a:t>サイコロ、ルーレット、ポーカー、</a:t>
            </a:r>
            <a:r>
              <a:rPr lang="en-US" altLang="ja-JP" sz="3600" dirty="0" err="1"/>
              <a:t>etc</a:t>
            </a:r>
            <a:r>
              <a:rPr lang="en-US" altLang="ja-JP" sz="3600" dirty="0"/>
              <a:t>…)</a:t>
            </a:r>
          </a:p>
          <a:p>
            <a:pPr marL="0" indent="0" algn="r">
              <a:buNone/>
            </a:pPr>
            <a:endParaRPr lang="en-US" altLang="ja-JP" sz="3600" dirty="0"/>
          </a:p>
          <a:p>
            <a:pPr marL="0" indent="0" algn="ctr">
              <a:buNone/>
            </a:pPr>
            <a:r>
              <a:rPr lang="ja-JP" altLang="en-US" sz="3600" dirty="0"/>
              <a:t>別の賭けの方法についても考えてみよう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0871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38200" y="1690689"/>
            <a:ext cx="10515600" cy="25207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2/23)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u="sng" dirty="0"/>
              <a:t>賭け</a:t>
            </a:r>
            <a:r>
              <a:rPr kumimoji="1" lang="en-US" altLang="ja-JP" u="sng" dirty="0"/>
              <a:t>E</a:t>
            </a:r>
            <a:r>
              <a:rPr kumimoji="1" lang="ja-JP" altLang="en-US" dirty="0"/>
              <a:t>：</a:t>
            </a:r>
            <a:endParaRPr kumimoji="1" lang="en-US" altLang="ja-JP" dirty="0"/>
          </a:p>
          <a:p>
            <a:r>
              <a:rPr lang="ja-JP" altLang="en-US" dirty="0"/>
              <a:t>赤道直下に置かれた一本の真っ直ぐな棒を無作為に倒す</a:t>
            </a:r>
            <a:endParaRPr lang="en-US" altLang="ja-JP" dirty="0"/>
          </a:p>
          <a:p>
            <a:r>
              <a:rPr kumimoji="1" lang="ja-JP" altLang="en-US" dirty="0"/>
              <a:t>真北を向いたら５０００</a:t>
            </a:r>
            <a:r>
              <a:rPr lang="ja-JP" altLang="en-US" dirty="0"/>
              <a:t>万</a:t>
            </a:r>
            <a:r>
              <a:rPr kumimoji="1" lang="ja-JP" altLang="en-US" dirty="0"/>
              <a:t>円受け取り、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それ以外を向けば５０００円支払う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 algn="r">
              <a:buNone/>
            </a:pPr>
            <a:r>
              <a:rPr kumimoji="1" lang="ja-JP" altLang="en-US" dirty="0"/>
              <a:t>この賭けについて考えてみる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2292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3/23)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u="sng" dirty="0"/>
              <a:t>そもそも</a:t>
            </a:r>
            <a:r>
              <a:rPr kumimoji="1" lang="en-US" altLang="ja-JP" u="sng" dirty="0"/>
              <a:t>『</a:t>
            </a:r>
            <a:r>
              <a:rPr kumimoji="1" lang="ja-JP" altLang="en-US" u="sng" dirty="0"/>
              <a:t>真北</a:t>
            </a:r>
            <a:r>
              <a:rPr kumimoji="1" lang="en-US" altLang="ja-JP" u="sng" dirty="0"/>
              <a:t>』</a:t>
            </a:r>
            <a:r>
              <a:rPr kumimoji="1" lang="ja-JP" altLang="en-US" u="sng" dirty="0"/>
              <a:t>って？</a:t>
            </a:r>
            <a:r>
              <a:rPr kumimoji="1" lang="en-US" altLang="ja-JP" dirty="0"/>
              <a:t>:</a:t>
            </a:r>
          </a:p>
          <a:p>
            <a:pPr marL="0" indent="0" algn="r">
              <a:buNone/>
            </a:pPr>
            <a:r>
              <a:rPr lang="ja-JP" altLang="en-US" dirty="0"/>
              <a:t>棒を地球に沿わせて伸ばせば</a:t>
            </a:r>
            <a:r>
              <a:rPr lang="ja-JP" altLang="en-US" u="sng" dirty="0"/>
              <a:t>北極点に重なる</a:t>
            </a:r>
            <a:r>
              <a:rPr lang="ja-JP" altLang="en-US" dirty="0"/>
              <a:t>方向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u="sng" dirty="0"/>
              <a:t>そんなこと起こりえるのか？</a:t>
            </a:r>
            <a:endParaRPr lang="en-US" altLang="ja-JP" u="sng" dirty="0"/>
          </a:p>
          <a:p>
            <a:pPr marL="0" indent="0" algn="r">
              <a:buNone/>
            </a:pPr>
            <a:r>
              <a:rPr kumimoji="1" lang="en-US" altLang="ja-JP" dirty="0"/>
              <a:t>…</a:t>
            </a:r>
            <a:r>
              <a:rPr kumimoji="1" lang="ja-JP" altLang="en-US" dirty="0"/>
              <a:t>ありえなくはないが、</a:t>
            </a:r>
            <a:r>
              <a:rPr kumimoji="1" lang="ja-JP" altLang="en-US" u="sng" dirty="0"/>
              <a:t>確率はほぼほぼ０</a:t>
            </a:r>
            <a:r>
              <a:rPr kumimoji="1" lang="ja-JP" altLang="en-US" dirty="0"/>
              <a:t>のようなもの</a:t>
            </a:r>
            <a:endParaRPr kumimoji="1" lang="en-US" altLang="ja-JP" dirty="0"/>
          </a:p>
          <a:p>
            <a:endParaRPr lang="en-US" altLang="ja-JP" dirty="0"/>
          </a:p>
          <a:p>
            <a:pPr marL="0" indent="0" algn="r">
              <a:buNone/>
            </a:pPr>
            <a:r>
              <a:rPr kumimoji="1" lang="ja-JP" altLang="en-US" dirty="0"/>
              <a:t>→</a:t>
            </a:r>
            <a:r>
              <a:rPr kumimoji="1" lang="ja-JP" altLang="en-US" u="sng" dirty="0"/>
              <a:t>期待値</a:t>
            </a:r>
            <a:r>
              <a:rPr kumimoji="1" lang="en-US" altLang="ja-JP" u="sng" dirty="0"/>
              <a:t>(</a:t>
            </a:r>
            <a:r>
              <a:rPr kumimoji="1" lang="ja-JP" altLang="en-US" u="sng" dirty="0"/>
              <a:t>賭けの儲けの平均</a:t>
            </a:r>
            <a:r>
              <a:rPr kumimoji="1" lang="en-US" altLang="ja-JP" u="sng" dirty="0"/>
              <a:t>)</a:t>
            </a:r>
            <a:r>
              <a:rPr kumimoji="1" lang="ja-JP" altLang="en-US" u="sng" dirty="0"/>
              <a:t>は</a:t>
            </a:r>
            <a:r>
              <a:rPr kumimoji="1" lang="en-US" altLang="ja-JP" sz="4000" u="sng" dirty="0">
                <a:solidFill>
                  <a:schemeClr val="accent5"/>
                </a:solidFill>
              </a:rPr>
              <a:t>-</a:t>
            </a:r>
            <a:r>
              <a:rPr kumimoji="1" lang="ja-JP" altLang="en-US" sz="4000" u="sng" dirty="0">
                <a:solidFill>
                  <a:schemeClr val="accent5"/>
                </a:solidFill>
              </a:rPr>
              <a:t>５０００円</a:t>
            </a:r>
            <a:r>
              <a:rPr kumimoji="1" lang="ja-JP" altLang="en-US" dirty="0"/>
              <a:t>になる</a:t>
            </a:r>
            <a:endParaRPr kumimoji="1" lang="en-US" altLang="ja-JP" dirty="0"/>
          </a:p>
          <a:p>
            <a:pPr marL="0" indent="0" algn="r">
              <a:buNone/>
            </a:pPr>
            <a:r>
              <a:rPr lang="en-US" altLang="ja-JP" sz="2400" dirty="0"/>
              <a:t>(</a:t>
            </a:r>
            <a:r>
              <a:rPr lang="ja-JP" altLang="en-US" sz="2400" dirty="0"/>
              <a:t>真北を向いたときの報酬が５０００億円でも５０００兆円でも同じ</a:t>
            </a:r>
            <a:r>
              <a:rPr lang="en-US" altLang="ja-JP" sz="2400" dirty="0"/>
              <a:t>)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0416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 smtClean="0">
                <a:solidFill>
                  <a:prstClr val="black"/>
                </a:solidFill>
              </a:rPr>
              <a:t>(4/23)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実際、賭け</a:t>
            </a:r>
            <a:r>
              <a:rPr kumimoji="1" lang="en-US" altLang="ja-JP" dirty="0" smtClean="0"/>
              <a:t>E</a:t>
            </a:r>
            <a:r>
              <a:rPr kumimoji="1" lang="ja-JP" altLang="en-US" dirty="0" smtClean="0"/>
              <a:t>では</a:t>
            </a:r>
            <a:r>
              <a:rPr lang="en-US" altLang="ja-JP" dirty="0" smtClean="0"/>
              <a:t>…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610" y="2473686"/>
            <a:ext cx="3277104" cy="2457828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892" y="2477301"/>
            <a:ext cx="3277105" cy="2457828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4794256" y="1831991"/>
            <a:ext cx="1154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儲け</a:t>
            </a:r>
            <a:endParaRPr kumimoji="1" lang="en-US" altLang="ja-JP" dirty="0" smtClean="0"/>
          </a:p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単位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円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097641" y="4909353"/>
            <a:ext cx="200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実験回数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単位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回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699864" y="1834233"/>
            <a:ext cx="1154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儲け</a:t>
            </a:r>
            <a:endParaRPr kumimoji="1" lang="en-US" altLang="ja-JP" dirty="0" smtClean="0"/>
          </a:p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単位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円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182896" y="4909353"/>
            <a:ext cx="200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実験回数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単位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回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66" y="2470461"/>
            <a:ext cx="4082221" cy="3061666"/>
          </a:xfrm>
          <a:prstGeom prst="rect">
            <a:avLst/>
          </a:prstGeom>
        </p:spPr>
      </p:pic>
      <p:sp>
        <p:nvSpPr>
          <p:cNvPr id="14" name="右矢印 13"/>
          <p:cNvSpPr/>
          <p:nvPr/>
        </p:nvSpPr>
        <p:spPr>
          <a:xfrm>
            <a:off x="4254332" y="3345680"/>
            <a:ext cx="1419507" cy="328042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/>
              <a:t>報酬を</a:t>
            </a:r>
            <a:endParaRPr lang="en-US" altLang="ja-JP" sz="2000" dirty="0" smtClean="0"/>
          </a:p>
          <a:p>
            <a:pPr algn="ctr"/>
            <a:r>
              <a:rPr kumimoji="1" lang="ja-JP" altLang="en-US" sz="2000" dirty="0" smtClean="0"/>
              <a:t>増やす</a:t>
            </a:r>
            <a:endParaRPr kumimoji="1" lang="en-US" altLang="ja-JP" sz="2000" dirty="0" smtClean="0"/>
          </a:p>
          <a:p>
            <a:pPr algn="ctr"/>
            <a:r>
              <a:rPr lang="en-US" altLang="ja-JP" sz="2000" dirty="0" smtClean="0"/>
              <a:t>(</a:t>
            </a:r>
            <a:r>
              <a:rPr lang="en-US" altLang="ja-JP" sz="2000" dirty="0" smtClean="0">
                <a:solidFill>
                  <a:srgbClr val="FF0000"/>
                </a:solidFill>
              </a:rPr>
              <a:t>5000</a:t>
            </a:r>
            <a:r>
              <a:rPr lang="ja-JP" altLang="en-US" sz="2000" dirty="0" smtClean="0">
                <a:solidFill>
                  <a:srgbClr val="FF0000"/>
                </a:solidFill>
              </a:rPr>
              <a:t>万</a:t>
            </a:r>
            <a:endParaRPr lang="en-US" altLang="ja-JP" sz="2000" dirty="0" smtClean="0">
              <a:solidFill>
                <a:srgbClr val="FF0000"/>
              </a:solidFill>
            </a:endParaRPr>
          </a:p>
          <a:p>
            <a:pPr algn="ctr"/>
            <a:r>
              <a:rPr lang="ja-JP" altLang="en-US" sz="2000" dirty="0" smtClean="0">
                <a:solidFill>
                  <a:srgbClr val="FF0000"/>
                </a:solidFill>
              </a:rPr>
              <a:t>→</a:t>
            </a:r>
            <a:r>
              <a:rPr lang="en-US" altLang="ja-JP" sz="2000" dirty="0" smtClean="0">
                <a:solidFill>
                  <a:srgbClr val="FF0000"/>
                </a:solidFill>
              </a:rPr>
              <a:t>5000</a:t>
            </a:r>
            <a:r>
              <a:rPr lang="ja-JP" altLang="en-US" sz="2000" dirty="0">
                <a:solidFill>
                  <a:srgbClr val="FF0000"/>
                </a:solidFill>
              </a:rPr>
              <a:t>億</a:t>
            </a:r>
            <a:r>
              <a:rPr lang="en-US" altLang="ja-JP" sz="2000" dirty="0" smtClean="0"/>
              <a:t>)</a:t>
            </a:r>
            <a:endParaRPr kumimoji="1" lang="ja-JP" altLang="en-US" sz="20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0" y="2342458"/>
            <a:ext cx="1154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儲け</a:t>
            </a:r>
            <a:endParaRPr kumimoji="1" lang="en-US" altLang="ja-JP" dirty="0" smtClean="0"/>
          </a:p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単位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円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267568" y="5541908"/>
            <a:ext cx="200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実験回数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単位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回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7" name="右矢印 16"/>
          <p:cNvSpPr/>
          <p:nvPr/>
        </p:nvSpPr>
        <p:spPr>
          <a:xfrm>
            <a:off x="8075625" y="3121111"/>
            <a:ext cx="1419507" cy="328042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/>
              <a:t>報酬を</a:t>
            </a:r>
            <a:endParaRPr lang="en-US" altLang="ja-JP" sz="2000" dirty="0" smtClean="0"/>
          </a:p>
          <a:p>
            <a:pPr algn="ctr"/>
            <a:r>
              <a:rPr kumimoji="1" lang="ja-JP" altLang="en-US" sz="2000" dirty="0" smtClean="0"/>
              <a:t>増やす</a:t>
            </a:r>
            <a:endParaRPr kumimoji="1" lang="en-US" altLang="ja-JP" sz="2000" dirty="0" smtClean="0"/>
          </a:p>
          <a:p>
            <a:pPr algn="ctr"/>
            <a:r>
              <a:rPr lang="en-US" altLang="ja-JP" sz="2000" dirty="0" smtClean="0"/>
              <a:t>(</a:t>
            </a:r>
            <a:r>
              <a:rPr lang="en-US" altLang="ja-JP" sz="2000" dirty="0" smtClean="0">
                <a:solidFill>
                  <a:srgbClr val="FF0000"/>
                </a:solidFill>
              </a:rPr>
              <a:t>5000</a:t>
            </a:r>
            <a:r>
              <a:rPr lang="ja-JP" altLang="en-US" sz="2000" dirty="0">
                <a:solidFill>
                  <a:srgbClr val="FF0000"/>
                </a:solidFill>
              </a:rPr>
              <a:t>億</a:t>
            </a:r>
            <a:endParaRPr lang="en-US" altLang="ja-JP" sz="2000" dirty="0" smtClean="0">
              <a:solidFill>
                <a:srgbClr val="FF0000"/>
              </a:solidFill>
            </a:endParaRPr>
          </a:p>
          <a:p>
            <a:pPr algn="ctr"/>
            <a:r>
              <a:rPr lang="ja-JP" altLang="en-US" sz="2000" dirty="0" smtClean="0">
                <a:solidFill>
                  <a:srgbClr val="FF0000"/>
                </a:solidFill>
              </a:rPr>
              <a:t>→</a:t>
            </a:r>
            <a:r>
              <a:rPr lang="en-US" altLang="ja-JP" sz="2000" dirty="0" smtClean="0">
                <a:solidFill>
                  <a:srgbClr val="FF0000"/>
                </a:solidFill>
              </a:rPr>
              <a:t>5000</a:t>
            </a:r>
            <a:r>
              <a:rPr lang="ja-JP" altLang="en-US" sz="2000" dirty="0" smtClean="0">
                <a:solidFill>
                  <a:srgbClr val="FF0000"/>
                </a:solidFill>
              </a:rPr>
              <a:t>兆</a:t>
            </a:r>
            <a:r>
              <a:rPr lang="en-US" altLang="ja-JP" sz="2000" smtClean="0"/>
              <a:t>)</a:t>
            </a:r>
            <a:endParaRPr kumimoji="1" lang="ja-JP" altLang="en-US" sz="2000" dirty="0"/>
          </a:p>
        </p:txBody>
      </p:sp>
      <p:sp>
        <p:nvSpPr>
          <p:cNvPr id="13" name="円/楕円 12"/>
          <p:cNvSpPr/>
          <p:nvPr/>
        </p:nvSpPr>
        <p:spPr>
          <a:xfrm>
            <a:off x="5540898" y="5502498"/>
            <a:ext cx="3025616" cy="92849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u="sng" dirty="0" smtClean="0"/>
              <a:t>変化なし！</a:t>
            </a:r>
            <a:endParaRPr kumimoji="1" lang="ja-JP" altLang="en-US" sz="3200" u="sng" dirty="0"/>
          </a:p>
        </p:txBody>
      </p:sp>
      <p:sp>
        <p:nvSpPr>
          <p:cNvPr id="5" name="角丸四角形吹き出し 4"/>
          <p:cNvSpPr/>
          <p:nvPr/>
        </p:nvSpPr>
        <p:spPr>
          <a:xfrm>
            <a:off x="8870892" y="5582554"/>
            <a:ext cx="3228304" cy="1162141"/>
          </a:xfrm>
          <a:prstGeom prst="wedgeRoundRectCallout">
            <a:avLst>
              <a:gd name="adj1" fmla="val -67225"/>
              <a:gd name="adj2" fmla="val -14878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Point:</a:t>
            </a:r>
            <a:r>
              <a:rPr kumimoji="1" lang="ja-JP" altLang="en-US" dirty="0" smtClean="0"/>
              <a:t>一回でも儲けが出れば、</a:t>
            </a:r>
            <a:endParaRPr kumimoji="1" lang="en-US" altLang="ja-JP" dirty="0" smtClean="0"/>
          </a:p>
          <a:p>
            <a:pPr algn="ctr"/>
            <a:r>
              <a:rPr lang="ja-JP" altLang="en-US" dirty="0"/>
              <a:t>グラフ</a:t>
            </a:r>
            <a:r>
              <a:rPr lang="ja-JP" altLang="en-US" dirty="0" smtClean="0"/>
              <a:t>はそこで跳ね上がる</a:t>
            </a:r>
            <a:endParaRPr lang="en-US" altLang="ja-JP" dirty="0"/>
          </a:p>
          <a:p>
            <a:pPr algn="ctr"/>
            <a:r>
              <a:rPr lang="en-US" altLang="ja-JP" dirty="0" smtClean="0"/>
              <a:t>…</a:t>
            </a:r>
            <a:r>
              <a:rPr lang="ja-JP" altLang="en-US" u="sng" dirty="0" smtClean="0"/>
              <a:t>儲けは一回も出ていない</a:t>
            </a:r>
            <a:r>
              <a:rPr lang="ja-JP" altLang="en-US" dirty="0" smtClean="0"/>
              <a:t>！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09032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38200" y="1690689"/>
            <a:ext cx="10515600" cy="25207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 smtClean="0">
                <a:solidFill>
                  <a:prstClr val="black"/>
                </a:solidFill>
              </a:rPr>
              <a:t>(5/23)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u="sng" dirty="0"/>
              <a:t>賭け</a:t>
            </a:r>
            <a:r>
              <a:rPr lang="en-US" altLang="ja-JP" u="sng" dirty="0"/>
              <a:t>F</a:t>
            </a:r>
            <a:r>
              <a:rPr kumimoji="1" lang="ja-JP" altLang="en-US" dirty="0"/>
              <a:t>：</a:t>
            </a:r>
            <a:endParaRPr kumimoji="1" lang="en-US" altLang="ja-JP" dirty="0"/>
          </a:p>
          <a:p>
            <a:r>
              <a:rPr lang="ja-JP" altLang="en-US" dirty="0"/>
              <a:t>赤道直下に置かれた一本の真っ直ぐな棒を無作為に倒す</a:t>
            </a:r>
            <a:endParaRPr lang="en-US" altLang="ja-JP" dirty="0"/>
          </a:p>
          <a:p>
            <a:r>
              <a:rPr kumimoji="1" lang="ja-JP" altLang="en-US" dirty="0"/>
              <a:t>真北</a:t>
            </a:r>
            <a:r>
              <a:rPr lang="ja-JP" altLang="en-US" dirty="0"/>
              <a:t>・真西・真東・真南</a:t>
            </a:r>
            <a:r>
              <a:rPr kumimoji="1" lang="ja-JP" altLang="en-US" dirty="0"/>
              <a:t>を向いたら５０００</a:t>
            </a:r>
            <a:r>
              <a:rPr lang="ja-JP" altLang="en-US" dirty="0"/>
              <a:t>万</a:t>
            </a:r>
            <a:r>
              <a:rPr kumimoji="1" lang="ja-JP" altLang="en-US" dirty="0"/>
              <a:t>円受け取り、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それ以外を向けば５０００円支払う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 algn="r">
              <a:buNone/>
            </a:pPr>
            <a:r>
              <a:rPr kumimoji="1" lang="en-US" altLang="ja-JP" dirty="0"/>
              <a:t>…</a:t>
            </a:r>
            <a:r>
              <a:rPr kumimoji="1" lang="ja-JP" altLang="en-US" dirty="0"/>
              <a:t>この場合は？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2491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838200" y="1690689"/>
            <a:ext cx="10515600" cy="25207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 smtClean="0">
                <a:solidFill>
                  <a:prstClr val="black"/>
                </a:solidFill>
              </a:rPr>
              <a:t>(6/23)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u="sng" dirty="0"/>
              <a:t>賭け</a:t>
            </a:r>
            <a:r>
              <a:rPr lang="en-US" altLang="ja-JP" u="sng" dirty="0"/>
              <a:t>F</a:t>
            </a:r>
            <a:r>
              <a:rPr kumimoji="1" lang="ja-JP" altLang="en-US" dirty="0"/>
              <a:t>：</a:t>
            </a:r>
            <a:endParaRPr kumimoji="1" lang="en-US" altLang="ja-JP" dirty="0"/>
          </a:p>
          <a:p>
            <a:r>
              <a:rPr lang="ja-JP" altLang="en-US" dirty="0"/>
              <a:t>赤道直下に置かれた一本の真っ直ぐな棒を無作為に倒す</a:t>
            </a:r>
            <a:endParaRPr lang="en-US" altLang="ja-JP" dirty="0"/>
          </a:p>
          <a:p>
            <a:r>
              <a:rPr kumimoji="1" lang="ja-JP" altLang="en-US" dirty="0"/>
              <a:t>真北</a:t>
            </a:r>
            <a:r>
              <a:rPr lang="ja-JP" altLang="en-US" dirty="0"/>
              <a:t>・真西・真東・真南</a:t>
            </a:r>
            <a:r>
              <a:rPr kumimoji="1" lang="ja-JP" altLang="en-US" dirty="0"/>
              <a:t>を向いたら５０００</a:t>
            </a:r>
            <a:r>
              <a:rPr lang="ja-JP" altLang="en-US" dirty="0"/>
              <a:t>万</a:t>
            </a:r>
            <a:r>
              <a:rPr kumimoji="1" lang="ja-JP" altLang="en-US" dirty="0"/>
              <a:t>円受け取り、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それ以外を向けば５０００円支払う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 algn="r">
              <a:buNone/>
            </a:pPr>
            <a:r>
              <a:rPr kumimoji="1" lang="en-US" altLang="ja-JP" dirty="0"/>
              <a:t>…</a:t>
            </a:r>
            <a:r>
              <a:rPr kumimoji="1" lang="ja-JP" altLang="en-US" dirty="0"/>
              <a:t>この場合は？</a:t>
            </a:r>
            <a:endParaRPr kumimoji="1" lang="en-US" altLang="ja-JP" dirty="0"/>
          </a:p>
        </p:txBody>
      </p:sp>
      <p:sp>
        <p:nvSpPr>
          <p:cNvPr id="6" name="角丸四角形 5"/>
          <p:cNvSpPr/>
          <p:nvPr/>
        </p:nvSpPr>
        <p:spPr>
          <a:xfrm>
            <a:off x="838200" y="4786045"/>
            <a:ext cx="10611118" cy="152585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000" u="sng" dirty="0"/>
              <a:t>期待値は</a:t>
            </a:r>
            <a:r>
              <a:rPr kumimoji="1" lang="en-US" altLang="ja-JP" sz="4000" u="sng" dirty="0">
                <a:solidFill>
                  <a:schemeClr val="accent5"/>
                </a:solidFill>
              </a:rPr>
              <a:t>-</a:t>
            </a:r>
            <a:r>
              <a:rPr kumimoji="1" lang="ja-JP" altLang="en-US" sz="4000" u="sng" dirty="0">
                <a:solidFill>
                  <a:schemeClr val="accent5"/>
                </a:solidFill>
              </a:rPr>
              <a:t>５０００円</a:t>
            </a:r>
            <a:endParaRPr kumimoji="1" lang="en-US" altLang="ja-JP" sz="4000" u="sng" dirty="0">
              <a:solidFill>
                <a:schemeClr val="accent5"/>
              </a:solidFill>
            </a:endParaRPr>
          </a:p>
          <a:p>
            <a:pPr algn="ctr"/>
            <a:r>
              <a:rPr lang="ja-JP" altLang="en-US" sz="2400" u="sng" dirty="0">
                <a:solidFill>
                  <a:srgbClr val="FF0000"/>
                </a:solidFill>
              </a:rPr>
              <a:t>さらに、儲けられる方角をいくら</a:t>
            </a:r>
            <a:r>
              <a:rPr lang="ja-JP" altLang="en-US" sz="2400" u="sng" dirty="0" smtClean="0">
                <a:solidFill>
                  <a:srgbClr val="FF0000"/>
                </a:solidFill>
              </a:rPr>
              <a:t>増やしていっても</a:t>
            </a:r>
            <a:r>
              <a:rPr lang="ja-JP" altLang="en-US" sz="2400" u="sng" dirty="0">
                <a:solidFill>
                  <a:srgbClr val="FF0000"/>
                </a:solidFill>
              </a:rPr>
              <a:t>期待値の結果は同じになる</a:t>
            </a:r>
            <a:endParaRPr kumimoji="1" lang="ja-JP" altLang="en-US" sz="24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89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 smtClean="0">
                <a:solidFill>
                  <a:prstClr val="black"/>
                </a:solidFill>
              </a:rPr>
              <a:t>(7/23)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実際、賭け</a:t>
            </a:r>
            <a:r>
              <a:rPr kumimoji="1" lang="en-US" altLang="ja-JP" dirty="0" smtClean="0"/>
              <a:t>F</a:t>
            </a:r>
            <a:r>
              <a:rPr kumimoji="1" lang="ja-JP" altLang="en-US" dirty="0" smtClean="0"/>
              <a:t>では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01685"/>
            <a:ext cx="4480775" cy="336058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238" y="2301685"/>
            <a:ext cx="4476561" cy="3357421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260982" y="2726688"/>
            <a:ext cx="1154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儲け</a:t>
            </a:r>
            <a:endParaRPr kumimoji="1" lang="en-US" altLang="ja-JP" dirty="0" smtClean="0"/>
          </a:p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単位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円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44292" y="2726688"/>
            <a:ext cx="1154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儲け</a:t>
            </a:r>
            <a:endParaRPr kumimoji="1" lang="en-US" altLang="ja-JP" dirty="0" smtClean="0"/>
          </a:p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単位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円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9" name="右矢印 8"/>
          <p:cNvSpPr/>
          <p:nvPr/>
        </p:nvSpPr>
        <p:spPr>
          <a:xfrm>
            <a:off x="5164429" y="3220233"/>
            <a:ext cx="2034862" cy="210769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儲けられる方角を増やす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(</a:t>
            </a:r>
            <a:r>
              <a:rPr lang="ja-JP" altLang="en-US" dirty="0" smtClean="0">
                <a:solidFill>
                  <a:srgbClr val="FF0000"/>
                </a:solidFill>
              </a:rPr>
              <a:t>四方</a:t>
            </a:r>
            <a:r>
              <a:rPr lang="ja-JP" altLang="en-US" dirty="0" smtClean="0"/>
              <a:t>→</a:t>
            </a:r>
            <a:r>
              <a:rPr lang="ja-JP" altLang="en-US" dirty="0" smtClean="0">
                <a:solidFill>
                  <a:srgbClr val="FF0000"/>
                </a:solidFill>
              </a:rPr>
              <a:t>八方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554569" y="5593134"/>
            <a:ext cx="200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実験回数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単位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回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344696" y="5569601"/>
            <a:ext cx="200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実験回数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単位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回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2" name="円/楕円 11"/>
          <p:cNvSpPr/>
          <p:nvPr/>
        </p:nvSpPr>
        <p:spPr>
          <a:xfrm>
            <a:off x="5618945" y="5569601"/>
            <a:ext cx="3181082" cy="92849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u="sng" dirty="0" smtClean="0"/>
              <a:t>変化なし！</a:t>
            </a:r>
            <a:endParaRPr kumimoji="1" lang="ja-JP" altLang="en-US" sz="3200" u="sng" dirty="0"/>
          </a:p>
        </p:txBody>
      </p:sp>
      <p:sp>
        <p:nvSpPr>
          <p:cNvPr id="14" name="角丸四角形吹き出し 13"/>
          <p:cNvSpPr/>
          <p:nvPr/>
        </p:nvSpPr>
        <p:spPr>
          <a:xfrm>
            <a:off x="8855299" y="5870142"/>
            <a:ext cx="3228304" cy="940975"/>
          </a:xfrm>
          <a:prstGeom prst="wedgeRoundRectCallout">
            <a:avLst>
              <a:gd name="adj1" fmla="val -67225"/>
              <a:gd name="adj2" fmla="val -14878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Point:</a:t>
            </a:r>
            <a:r>
              <a:rPr kumimoji="1" lang="ja-JP" altLang="en-US" dirty="0" smtClean="0"/>
              <a:t>一回でも儲けが出れば、</a:t>
            </a:r>
            <a:endParaRPr kumimoji="1" lang="en-US" altLang="ja-JP" dirty="0" smtClean="0"/>
          </a:p>
          <a:p>
            <a:pPr algn="ctr"/>
            <a:r>
              <a:rPr lang="ja-JP" altLang="en-US" dirty="0"/>
              <a:t>グラフ</a:t>
            </a:r>
            <a:r>
              <a:rPr lang="ja-JP" altLang="en-US" dirty="0" smtClean="0"/>
              <a:t>はそこで跳ね上がる</a:t>
            </a:r>
            <a:endParaRPr lang="en-US" altLang="ja-JP" dirty="0"/>
          </a:p>
          <a:p>
            <a:pPr algn="ctr"/>
            <a:r>
              <a:rPr lang="ja-JP" altLang="en-US" u="sng" dirty="0" smtClean="0"/>
              <a:t>儲けは一回も出ていない</a:t>
            </a:r>
            <a:r>
              <a:rPr lang="ja-JP" altLang="en-US" dirty="0" smtClean="0"/>
              <a:t>！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58245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 smtClean="0">
                <a:solidFill>
                  <a:prstClr val="black"/>
                </a:solidFill>
              </a:rPr>
              <a:t>(8/23)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コインの賭けと違って、賭け</a:t>
            </a:r>
            <a:r>
              <a:rPr kumimoji="1" lang="en-US" altLang="ja-JP" dirty="0"/>
              <a:t>E</a:t>
            </a:r>
            <a:r>
              <a:rPr kumimoji="1" lang="ja-JP" altLang="en-US" dirty="0"/>
              <a:t>や賭け</a:t>
            </a:r>
            <a:r>
              <a:rPr kumimoji="1" lang="en-US" altLang="ja-JP" dirty="0"/>
              <a:t>F</a:t>
            </a:r>
            <a:r>
              <a:rPr kumimoji="1" lang="ja-JP" altLang="en-US" dirty="0"/>
              <a:t>では</a:t>
            </a:r>
            <a:r>
              <a:rPr lang="ja-JP" altLang="en-US" dirty="0"/>
              <a:t>、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たとえ出うる結果であっても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u="sng" dirty="0"/>
              <a:t>その結果の掛け金が実際の期待値に影響しない</a:t>
            </a:r>
            <a:r>
              <a:rPr kumimoji="1" lang="ja-JP" altLang="en-US" dirty="0"/>
              <a:t>場合もある</a:t>
            </a:r>
            <a:endParaRPr lang="en-US" altLang="ja-JP" dirty="0"/>
          </a:p>
          <a:p>
            <a:r>
              <a:rPr kumimoji="1" lang="en-US" altLang="ja-JP" dirty="0"/>
              <a:t>…</a:t>
            </a:r>
            <a:r>
              <a:rPr kumimoji="1" lang="ja-JP" altLang="en-US" dirty="0"/>
              <a:t>では、同じ棒を倒す賭けで、儲けられるようにするには</a:t>
            </a:r>
            <a:r>
              <a:rPr kumimoji="1" lang="en-US" altLang="ja-JP" dirty="0"/>
              <a:t>…</a:t>
            </a:r>
            <a:r>
              <a:rPr kumimoji="1" lang="ja-JP" altLang="en-US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01411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実験結果と確率</a:t>
            </a:r>
            <a:r>
              <a:rPr lang="en-US" altLang="ja-JP" dirty="0">
                <a:solidFill>
                  <a:prstClr val="black"/>
                </a:solidFill>
              </a:rPr>
              <a:t>(5/10)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結果が</a:t>
                </a:r>
                <a:r>
                  <a:rPr lang="ja-JP" altLang="en-US" u="sng" dirty="0"/>
                  <a:t>２</a:t>
                </a:r>
                <a:r>
                  <a:rPr lang="ja-JP" altLang="en-US" dirty="0"/>
                  <a:t>になる</a:t>
                </a:r>
                <a:r>
                  <a:rPr lang="en-US" altLang="ja-JP" dirty="0"/>
                  <a:t>=</a:t>
                </a:r>
                <a:r>
                  <a:rPr lang="ja-JP" altLang="en-US" dirty="0"/>
                  <a:t>コインが２枚表</a:t>
                </a:r>
                <a:r>
                  <a:rPr lang="en-US" altLang="ja-JP" dirty="0"/>
                  <a:t>=</a:t>
                </a:r>
                <a:r>
                  <a:rPr lang="ja-JP" altLang="en-US" dirty="0"/>
                  <a:t>コインが１枚裏</a:t>
                </a:r>
                <a:endParaRPr lang="en-US" altLang="ja-JP" dirty="0"/>
              </a:p>
              <a:p>
                <a:pPr marL="0" indent="0" algn="r">
                  <a:buNone/>
                </a:pPr>
                <a:r>
                  <a:rPr lang="en-US" altLang="ja-JP" dirty="0">
                    <a:solidFill>
                      <a:prstClr val="black"/>
                    </a:solidFill>
                  </a:rPr>
                  <a:t>=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パターンは</a:t>
                </a:r>
                <a:r>
                  <a:rPr lang="ja-JP" altLang="en-US" u="sng" dirty="0">
                    <a:solidFill>
                      <a:prstClr val="black"/>
                    </a:solidFill>
                  </a:rPr>
                  <a:t>３つ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(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表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、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表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、</a:t>
                </a:r>
                <a:r>
                  <a:rPr lang="ja-JP" altLang="en-US" dirty="0">
                    <a:solidFill>
                      <a:schemeClr val="accent5"/>
                    </a:solidFill>
                  </a:rPr>
                  <a:t>裏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 or 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表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、</a:t>
                </a:r>
                <a:r>
                  <a:rPr lang="ja-JP" altLang="en-US" dirty="0">
                    <a:solidFill>
                      <a:schemeClr val="accent5"/>
                    </a:solidFill>
                  </a:rPr>
                  <a:t>裏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、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表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 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or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 </a:t>
                </a:r>
                <a:r>
                  <a:rPr lang="ja-JP" altLang="en-US" dirty="0">
                    <a:solidFill>
                      <a:schemeClr val="accent5"/>
                    </a:solidFill>
                  </a:rPr>
                  <a:t>裏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、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表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、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表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)</a:t>
                </a:r>
                <a:r>
                  <a:rPr lang="en-US" altLang="ja-JP" dirty="0"/>
                  <a:t>…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44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ja-JP" sz="4400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altLang="ja-JP" sz="4400" dirty="0"/>
              </a:p>
              <a:p>
                <a:r>
                  <a:rPr lang="ja-JP" altLang="en-US" dirty="0"/>
                  <a:t>結果が</a:t>
                </a:r>
                <a:r>
                  <a:rPr lang="ja-JP" altLang="en-US" u="sng" dirty="0"/>
                  <a:t>３</a:t>
                </a:r>
                <a:r>
                  <a:rPr lang="ja-JP" altLang="en-US" dirty="0"/>
                  <a:t>になる</a:t>
                </a:r>
                <a:r>
                  <a:rPr lang="en-US" altLang="ja-JP" dirty="0"/>
                  <a:t>=</a:t>
                </a:r>
                <a:r>
                  <a:rPr lang="ja-JP" altLang="en-US" dirty="0"/>
                  <a:t>コインが３枚表</a:t>
                </a:r>
                <a:endParaRPr lang="en-US" altLang="ja-JP" dirty="0"/>
              </a:p>
              <a:p>
                <a:pPr marL="0" indent="0" algn="r">
                  <a:buNone/>
                </a:pPr>
                <a:r>
                  <a:rPr lang="en-US" altLang="ja-JP" dirty="0"/>
                  <a:t>=</a:t>
                </a:r>
                <a:r>
                  <a:rPr lang="ja-JP" altLang="en-US" dirty="0"/>
                  <a:t>パターンは</a:t>
                </a:r>
                <a:r>
                  <a:rPr lang="ja-JP" altLang="en-US" u="sng" dirty="0"/>
                  <a:t>１つ</a:t>
                </a:r>
                <a:r>
                  <a:rPr lang="ja-JP" altLang="en-US" dirty="0"/>
                  <a:t>のみ</a:t>
                </a:r>
                <a:r>
                  <a:rPr lang="en-US" altLang="ja-JP" dirty="0"/>
                  <a:t>(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表</a:t>
                </a:r>
                <a:r>
                  <a:rPr lang="ja-JP" altLang="en-US" dirty="0"/>
                  <a:t>、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表</a:t>
                </a:r>
                <a:r>
                  <a:rPr lang="ja-JP" altLang="en-US" dirty="0"/>
                  <a:t>、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表</a:t>
                </a:r>
                <a:r>
                  <a:rPr lang="en-US" altLang="ja-JP" dirty="0"/>
                  <a:t>)…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4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4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4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altLang="ja-JP" sz="44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 rotWithShape="0">
                <a:blip r:embed="rId2"/>
                <a:stretch>
                  <a:fillRect l="-1043" t="-25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598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 smtClean="0">
                <a:solidFill>
                  <a:prstClr val="black"/>
                </a:solidFill>
              </a:rPr>
              <a:t>(9/23)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コインの賭けと違って、賭け</a:t>
            </a:r>
            <a:r>
              <a:rPr kumimoji="1" lang="en-US" altLang="ja-JP" dirty="0"/>
              <a:t>E</a:t>
            </a:r>
            <a:r>
              <a:rPr kumimoji="1" lang="ja-JP" altLang="en-US" dirty="0"/>
              <a:t>や賭け</a:t>
            </a:r>
            <a:r>
              <a:rPr kumimoji="1" lang="en-US" altLang="ja-JP" dirty="0"/>
              <a:t>F</a:t>
            </a:r>
            <a:r>
              <a:rPr kumimoji="1" lang="ja-JP" altLang="en-US" dirty="0"/>
              <a:t>では</a:t>
            </a:r>
            <a:r>
              <a:rPr lang="ja-JP" altLang="en-US" dirty="0"/>
              <a:t>、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たとえ出うる結果であっても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u="sng" dirty="0"/>
              <a:t>その結果の掛け金が実際の期待値に影響しない</a:t>
            </a:r>
            <a:r>
              <a:rPr kumimoji="1" lang="ja-JP" altLang="en-US" dirty="0"/>
              <a:t>場合もある</a:t>
            </a:r>
            <a:endParaRPr lang="en-US" altLang="ja-JP" dirty="0"/>
          </a:p>
          <a:p>
            <a:r>
              <a:rPr kumimoji="1" lang="en-US" altLang="ja-JP" dirty="0"/>
              <a:t>…</a:t>
            </a:r>
            <a:r>
              <a:rPr kumimoji="1" lang="ja-JP" altLang="en-US" dirty="0"/>
              <a:t>では、同じ棒を倒す賭けで、儲けられるようにするには</a:t>
            </a:r>
            <a:r>
              <a:rPr kumimoji="1" lang="en-US" altLang="ja-JP" dirty="0"/>
              <a:t>…</a:t>
            </a:r>
            <a:r>
              <a:rPr kumimoji="1" lang="ja-JP" altLang="en-US" dirty="0"/>
              <a:t>？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838200" y="3880487"/>
            <a:ext cx="10515600" cy="2653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 u="sng" dirty="0"/>
              <a:t>手段その１</a:t>
            </a:r>
            <a:r>
              <a:rPr kumimoji="1" lang="ja-JP" altLang="en-US" sz="3200" dirty="0"/>
              <a:t>：真北や真南など</a:t>
            </a:r>
            <a:r>
              <a:rPr kumimoji="1" lang="ja-JP" altLang="en-US" sz="3200" u="sng" dirty="0"/>
              <a:t>以外</a:t>
            </a:r>
            <a:r>
              <a:rPr kumimoji="1" lang="ja-JP" altLang="en-US" sz="3200" dirty="0"/>
              <a:t>を向いたときにお金を受け取れるようにする</a:t>
            </a:r>
            <a:endParaRPr kumimoji="1" lang="en-US" altLang="ja-JP" sz="3200" dirty="0"/>
          </a:p>
          <a:p>
            <a:endParaRPr kumimoji="1" lang="en-US" altLang="ja-JP" sz="3200" dirty="0"/>
          </a:p>
          <a:p>
            <a:r>
              <a:rPr lang="ja-JP" altLang="en-US" sz="3200" u="sng" dirty="0"/>
              <a:t>手段その２</a:t>
            </a:r>
            <a:r>
              <a:rPr lang="ja-JP" altLang="en-US" sz="3200" dirty="0"/>
              <a:t>：お金を儲けられる“</a:t>
            </a:r>
            <a:r>
              <a:rPr lang="ja-JP" altLang="en-US" sz="3200" dirty="0">
                <a:solidFill>
                  <a:srgbClr val="FF0000"/>
                </a:solidFill>
              </a:rPr>
              <a:t>範囲</a:t>
            </a:r>
            <a:r>
              <a:rPr lang="ja-JP" altLang="en-US" sz="3200" dirty="0"/>
              <a:t>”を定める</a:t>
            </a:r>
            <a:endParaRPr lang="en-US" altLang="ja-JP" sz="3200" dirty="0"/>
          </a:p>
          <a:p>
            <a:pPr algn="r"/>
            <a:r>
              <a:rPr kumimoji="1" lang="ja-JP" altLang="en-US" sz="3200" dirty="0"/>
              <a:t>→</a:t>
            </a:r>
            <a:r>
              <a:rPr kumimoji="1" lang="ja-JP" altLang="en-US" sz="3200" u="sng" dirty="0"/>
              <a:t>こちらについて解説</a:t>
            </a:r>
            <a:r>
              <a:rPr kumimoji="1" lang="ja-JP" altLang="en-US" sz="3200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90364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838200" y="1690689"/>
            <a:ext cx="10515600" cy="25207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 smtClean="0">
                <a:solidFill>
                  <a:prstClr val="black"/>
                </a:solidFill>
              </a:rPr>
              <a:t>(10/23)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u="sng" dirty="0"/>
              <a:t>賭け</a:t>
            </a:r>
            <a:r>
              <a:rPr lang="en-US" altLang="ja-JP" u="sng" dirty="0"/>
              <a:t>G</a:t>
            </a:r>
            <a:r>
              <a:rPr kumimoji="1" lang="ja-JP" altLang="en-US" dirty="0"/>
              <a:t>：</a:t>
            </a:r>
            <a:endParaRPr kumimoji="1" lang="en-US" altLang="ja-JP" dirty="0"/>
          </a:p>
          <a:p>
            <a:r>
              <a:rPr lang="ja-JP" altLang="en-US" dirty="0"/>
              <a:t>赤道直下に置かれた一本の真っ直ぐな棒を無作為に倒す</a:t>
            </a:r>
            <a:endParaRPr lang="en-US" altLang="ja-JP" dirty="0"/>
          </a:p>
          <a:p>
            <a:r>
              <a:rPr kumimoji="1" lang="ja-JP" altLang="en-US" dirty="0">
                <a:solidFill>
                  <a:srgbClr val="FF0000"/>
                </a:solidFill>
              </a:rPr>
              <a:t>真北</a:t>
            </a:r>
            <a:r>
              <a:rPr lang="ja-JP" altLang="en-US" dirty="0">
                <a:solidFill>
                  <a:srgbClr val="FF0000"/>
                </a:solidFill>
              </a:rPr>
              <a:t>から真西の間</a:t>
            </a:r>
            <a:r>
              <a:rPr kumimoji="1" lang="ja-JP" altLang="en-US" dirty="0"/>
              <a:t>を向いたら５０００</a:t>
            </a:r>
            <a:r>
              <a:rPr lang="ja-JP" altLang="en-US" dirty="0"/>
              <a:t>万</a:t>
            </a:r>
            <a:r>
              <a:rPr kumimoji="1" lang="ja-JP" altLang="en-US" dirty="0"/>
              <a:t>円受け取り、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それ以外を向けば５０００円支払う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 algn="r">
              <a:buNone/>
            </a:pPr>
            <a:r>
              <a:rPr kumimoji="1" lang="en-US" altLang="ja-JP" dirty="0"/>
              <a:t>…</a:t>
            </a:r>
            <a:r>
              <a:rPr kumimoji="1" lang="ja-JP" altLang="en-US" dirty="0"/>
              <a:t>この場合は？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3261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 smtClean="0">
                <a:solidFill>
                  <a:prstClr val="black"/>
                </a:solidFill>
              </a:rPr>
              <a:t>(11/23)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6628"/>
                <a:ext cx="10512000" cy="4834628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dirty="0"/>
                  <a:t>賭け</a:t>
                </a:r>
                <a:r>
                  <a:rPr kumimoji="1" lang="en-US" altLang="ja-JP" dirty="0"/>
                  <a:t>G</a:t>
                </a:r>
                <a:r>
                  <a:rPr kumimoji="1" lang="ja-JP" altLang="en-US" dirty="0"/>
                  <a:t>の場合、右イメージ図において、</a:t>
                </a:r>
                <a:endParaRPr kumimoji="1" lang="en-US" altLang="ja-JP" dirty="0"/>
              </a:p>
              <a:p>
                <a:pPr marL="0" indent="0">
                  <a:buNone/>
                </a:pPr>
                <a:r>
                  <a:rPr lang="ja-JP" altLang="en-US" dirty="0">
                    <a:solidFill>
                      <a:srgbClr val="FF0000"/>
                    </a:solidFill>
                  </a:rPr>
                  <a:t>　　　　　赤色部分</a:t>
                </a:r>
                <a:r>
                  <a:rPr lang="ja-JP" altLang="en-US" dirty="0"/>
                  <a:t>が儲けられる範囲</a:t>
                </a:r>
                <a:endParaRPr lang="en-US" altLang="ja-JP" dirty="0"/>
              </a:p>
              <a:p>
                <a:pPr marL="0" indent="0" algn="ctr">
                  <a:buNone/>
                </a:pPr>
                <a:r>
                  <a:rPr kumimoji="1" lang="en-US" altLang="ja-JP" dirty="0"/>
                  <a:t>…</a:t>
                </a:r>
                <a:r>
                  <a:rPr kumimoji="1" lang="ja-JP" altLang="en-US" dirty="0"/>
                  <a:t>全体のおよそ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kumimoji="1" lang="en-US" altLang="ja-JP" dirty="0"/>
              </a:p>
              <a:p>
                <a:pPr marL="0" indent="0" algn="ctr">
                  <a:buNone/>
                </a:pPr>
                <a:endParaRPr lang="en-US" altLang="ja-JP" dirty="0"/>
              </a:p>
              <a:p>
                <a:pPr marL="0" indent="0" algn="ctr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:r>
                  <a:rPr kumimoji="1" lang="ja-JP" altLang="en-US" dirty="0"/>
                  <a:t>　　　　　→儲けられる確率はおよそ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kumimoji="1" lang="ja-JP" altLang="en-US" dirty="0"/>
                  <a:t>になる！</a:t>
                </a:r>
                <a:endParaRPr kumimoji="1"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　→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期待値はプラスになる（＝儲かる）</a:t>
                </a:r>
                <a:r>
                  <a:rPr lang="ja-JP" altLang="en-US" dirty="0" smtClean="0"/>
                  <a:t>！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6628"/>
                <a:ext cx="10512000" cy="4834628"/>
              </a:xfrm>
              <a:blipFill rotWithShape="0">
                <a:blip r:embed="rId3"/>
                <a:stretch>
                  <a:fillRect l="-1044" t="-26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グループ化 53"/>
          <p:cNvGrpSpPr/>
          <p:nvPr/>
        </p:nvGrpSpPr>
        <p:grpSpPr>
          <a:xfrm>
            <a:off x="7644649" y="2021983"/>
            <a:ext cx="4505879" cy="3600000"/>
            <a:chOff x="7644649" y="2021983"/>
            <a:chExt cx="4505879" cy="3600000"/>
          </a:xfrm>
        </p:grpSpPr>
        <p:grpSp>
          <p:nvGrpSpPr>
            <p:cNvPr id="37" name="グループ化 36"/>
            <p:cNvGrpSpPr/>
            <p:nvPr/>
          </p:nvGrpSpPr>
          <p:grpSpPr>
            <a:xfrm>
              <a:off x="7644649" y="2021983"/>
              <a:ext cx="3600000" cy="3600000"/>
              <a:chOff x="6980845" y="1662965"/>
              <a:chExt cx="4785910" cy="4698664"/>
            </a:xfrm>
          </p:grpSpPr>
          <p:grpSp>
            <p:nvGrpSpPr>
              <p:cNvPr id="16" name="グループ化 15"/>
              <p:cNvGrpSpPr/>
              <p:nvPr/>
            </p:nvGrpSpPr>
            <p:grpSpPr>
              <a:xfrm>
                <a:off x="7393800" y="2032297"/>
                <a:ext cx="3960000" cy="3960000"/>
                <a:chOff x="7216819" y="2021294"/>
                <a:chExt cx="3960000" cy="3960000"/>
              </a:xfrm>
              <a:solidFill>
                <a:schemeClr val="bg1"/>
              </a:solidFill>
            </p:grpSpPr>
            <p:sp>
              <p:nvSpPr>
                <p:cNvPr id="5" name="円/楕円 4"/>
                <p:cNvSpPr/>
                <p:nvPr/>
              </p:nvSpPr>
              <p:spPr>
                <a:xfrm>
                  <a:off x="7216819" y="2021294"/>
                  <a:ext cx="3960000" cy="39600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7" name="直線コネクタ 6"/>
                <p:cNvCxnSpPr>
                  <a:stCxn id="5" idx="0"/>
                  <a:endCxn id="5" idx="4"/>
                </p:cNvCxnSpPr>
                <p:nvPr/>
              </p:nvCxnSpPr>
              <p:spPr>
                <a:xfrm>
                  <a:off x="9196819" y="2021294"/>
                  <a:ext cx="0" cy="3960000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線コネクタ 8"/>
                <p:cNvCxnSpPr>
                  <a:stCxn id="5" idx="2"/>
                  <a:endCxn id="5" idx="6"/>
                </p:cNvCxnSpPr>
                <p:nvPr/>
              </p:nvCxnSpPr>
              <p:spPr>
                <a:xfrm>
                  <a:off x="7216819" y="4001294"/>
                  <a:ext cx="3960000" cy="0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テキスト ボックス 16"/>
              <p:cNvSpPr txBox="1"/>
              <p:nvPr/>
            </p:nvSpPr>
            <p:spPr>
              <a:xfrm>
                <a:off x="9167322" y="1662965"/>
                <a:ext cx="4129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dirty="0"/>
                  <a:t>北</a:t>
                </a:r>
                <a:endParaRPr kumimoji="1" lang="ja-JP" altLang="en-US" dirty="0"/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6980845" y="3816628"/>
                <a:ext cx="4129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dirty="0"/>
                  <a:t>西</a:t>
                </a:r>
                <a:endParaRPr kumimoji="1" lang="ja-JP" altLang="en-US" dirty="0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11353800" y="3827631"/>
                <a:ext cx="4129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dirty="0"/>
                  <a:t>東</a:t>
                </a:r>
                <a:endParaRPr kumimoji="1" lang="ja-JP" altLang="en-US" dirty="0"/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9167322" y="5992297"/>
                <a:ext cx="4129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/>
                  <a:t>南</a:t>
                </a:r>
              </a:p>
            </p:txBody>
          </p:sp>
          <p:sp>
            <p:nvSpPr>
              <p:cNvPr id="36" name="パイ 35"/>
              <p:cNvSpPr/>
              <p:nvPr/>
            </p:nvSpPr>
            <p:spPr>
              <a:xfrm>
                <a:off x="7393800" y="2021294"/>
                <a:ext cx="3960000" cy="3960000"/>
              </a:xfrm>
              <a:prstGeom prst="pie">
                <a:avLst>
                  <a:gd name="adj1" fmla="val 10809285"/>
                  <a:gd name="adj2" fmla="val 16200000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9" name="直線矢印コネクタ 48"/>
            <p:cNvCxnSpPr/>
            <p:nvPr/>
          </p:nvCxnSpPr>
          <p:spPr>
            <a:xfrm flipH="1">
              <a:off x="9515617" y="2772710"/>
              <a:ext cx="1312853" cy="9839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円/楕円 51"/>
            <p:cNvSpPr/>
            <p:nvPr/>
          </p:nvSpPr>
          <p:spPr>
            <a:xfrm>
              <a:off x="9375900" y="3770762"/>
              <a:ext cx="108000" cy="1080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10618839" y="2215668"/>
              <a:ext cx="15316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棒を立たせるポイント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092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12/23)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実際、賭け</a:t>
            </a:r>
            <a:r>
              <a:rPr lang="en-US" altLang="ja-JP" dirty="0"/>
              <a:t>G</a:t>
            </a:r>
            <a:r>
              <a:rPr kumimoji="1" lang="ja-JP" altLang="en-US" dirty="0" smtClean="0"/>
              <a:t>では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20165"/>
            <a:ext cx="4725473" cy="3544105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60982" y="2726688"/>
            <a:ext cx="1154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儲け</a:t>
            </a:r>
            <a:endParaRPr kumimoji="1" lang="en-US" altLang="ja-JP" dirty="0" smtClean="0"/>
          </a:p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単位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円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554569" y="5593134"/>
            <a:ext cx="200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実験回数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単位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回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5563672" y="2368466"/>
            <a:ext cx="5790127" cy="30264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/>
              <a:t>…</a:t>
            </a:r>
            <a:r>
              <a:rPr lang="ja-JP" altLang="en-US" sz="2800" dirty="0" smtClean="0"/>
              <a:t>期待値が</a:t>
            </a:r>
            <a:r>
              <a:rPr lang="en-US" altLang="ja-JP" sz="3600" u="sng" dirty="0" smtClean="0">
                <a:solidFill>
                  <a:srgbClr val="FF0000"/>
                </a:solidFill>
              </a:rPr>
              <a:t>1249</a:t>
            </a:r>
            <a:r>
              <a:rPr lang="ja-JP" altLang="en-US" sz="3600" u="sng" dirty="0" smtClean="0">
                <a:solidFill>
                  <a:srgbClr val="FF0000"/>
                </a:solidFill>
              </a:rPr>
              <a:t>万</a:t>
            </a:r>
            <a:r>
              <a:rPr lang="en-US" altLang="ja-JP" sz="3600" u="sng" dirty="0" smtClean="0">
                <a:solidFill>
                  <a:srgbClr val="FF0000"/>
                </a:solidFill>
              </a:rPr>
              <a:t>6250</a:t>
            </a:r>
            <a:r>
              <a:rPr lang="ja-JP" altLang="en-US" sz="3600" u="sng" dirty="0" smtClean="0">
                <a:solidFill>
                  <a:srgbClr val="FF0000"/>
                </a:solidFill>
              </a:rPr>
              <a:t>円</a:t>
            </a:r>
            <a:r>
              <a:rPr lang="ja-JP" altLang="en-US" sz="2800" dirty="0" smtClean="0"/>
              <a:t>に！</a:t>
            </a:r>
            <a:endParaRPr lang="en-US" altLang="ja-JP" sz="2800" dirty="0" smtClean="0"/>
          </a:p>
          <a:p>
            <a:pPr algn="ctr"/>
            <a:r>
              <a:rPr kumimoji="1" lang="en-US" altLang="ja-JP" sz="2400" dirty="0" smtClean="0"/>
              <a:t>(</a:t>
            </a:r>
            <a:r>
              <a:rPr kumimoji="1" lang="ja-JP" altLang="en-US" sz="2400" dirty="0" smtClean="0"/>
              <a:t>賭け</a:t>
            </a:r>
            <a:r>
              <a:rPr kumimoji="1" lang="en-US" altLang="ja-JP" sz="2400" dirty="0" smtClean="0"/>
              <a:t>E,F</a:t>
            </a:r>
            <a:r>
              <a:rPr kumimoji="1" lang="ja-JP" altLang="en-US" sz="2400" dirty="0" smtClean="0"/>
              <a:t>では</a:t>
            </a:r>
            <a:r>
              <a:rPr kumimoji="1" lang="en-US" altLang="ja-JP" sz="2400" u="sng" dirty="0" smtClean="0">
                <a:solidFill>
                  <a:srgbClr val="0070C0"/>
                </a:solidFill>
              </a:rPr>
              <a:t>-5000</a:t>
            </a:r>
            <a:r>
              <a:rPr kumimoji="1" lang="ja-JP" altLang="en-US" sz="2400" u="sng" dirty="0" smtClean="0">
                <a:solidFill>
                  <a:srgbClr val="0070C0"/>
                </a:solidFill>
              </a:rPr>
              <a:t>円のまま変化なし</a:t>
            </a:r>
            <a:r>
              <a:rPr kumimoji="1"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513785" y="5637114"/>
            <a:ext cx="4840014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lnSpc>
                <a:spcPct val="90000"/>
              </a:lnSpc>
              <a:spcBef>
                <a:spcPts val="1000"/>
              </a:spcBef>
            </a:pPr>
            <a:r>
              <a:rPr lang="en-US" altLang="ja-JP" sz="2800" dirty="0" smtClean="0">
                <a:solidFill>
                  <a:prstClr val="black"/>
                </a:solidFill>
              </a:rPr>
              <a:t>…</a:t>
            </a:r>
            <a:r>
              <a:rPr lang="ja-JP" altLang="en-US" sz="2800" u="sng" dirty="0">
                <a:solidFill>
                  <a:prstClr val="black"/>
                </a:solidFill>
              </a:rPr>
              <a:t>この違いは何によるものか</a:t>
            </a:r>
            <a:r>
              <a:rPr lang="ja-JP" altLang="en-US" sz="2800" dirty="0" smtClean="0">
                <a:solidFill>
                  <a:prstClr val="black"/>
                </a:solidFill>
              </a:rPr>
              <a:t>？</a:t>
            </a:r>
            <a:endParaRPr lang="en-US" altLang="ja-JP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10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38200" y="3111911"/>
            <a:ext cx="9736394" cy="1991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13/23)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ここで、賭け</a:t>
            </a:r>
            <a:r>
              <a:rPr kumimoji="1" lang="en-US" altLang="ja-JP" dirty="0"/>
              <a:t>E</a:t>
            </a:r>
            <a:r>
              <a:rPr lang="en-US" altLang="ja-JP" dirty="0"/>
              <a:t>,</a:t>
            </a:r>
            <a:r>
              <a:rPr kumimoji="1" lang="en-US" altLang="ja-JP" dirty="0"/>
              <a:t>F</a:t>
            </a:r>
            <a:r>
              <a:rPr lang="en-US" altLang="ja-JP" dirty="0"/>
              <a:t>,</a:t>
            </a:r>
            <a:r>
              <a:rPr kumimoji="1" lang="en-US" altLang="ja-JP" dirty="0"/>
              <a:t>G</a:t>
            </a:r>
            <a:r>
              <a:rPr kumimoji="1" lang="ja-JP" altLang="en-US" dirty="0"/>
              <a:t>では方角で表したものを、</a:t>
            </a:r>
            <a:endParaRPr kumimoji="1" lang="en-US" altLang="ja-JP" dirty="0"/>
          </a:p>
          <a:p>
            <a:pPr marL="0" lvl="0" indent="0" algn="r">
              <a:buNone/>
            </a:pPr>
            <a:r>
              <a:rPr lang="ja-JP" altLang="en-US" dirty="0"/>
              <a:t>真北からの角度</a:t>
            </a:r>
            <a:r>
              <a:rPr lang="en-US" altLang="ja-JP" dirty="0"/>
              <a:t>(</a:t>
            </a:r>
            <a:r>
              <a:rPr lang="ja-JP" altLang="en-US" dirty="0"/>
              <a:t>反時計回り</a:t>
            </a:r>
            <a:r>
              <a:rPr lang="en-US" altLang="ja-JP" dirty="0"/>
              <a:t>)</a:t>
            </a:r>
            <a:r>
              <a:rPr lang="ja-JP" altLang="en-US" dirty="0"/>
              <a:t>で表してみると</a:t>
            </a:r>
            <a:r>
              <a:rPr lang="en-US" altLang="ja-JP" dirty="0"/>
              <a:t>…(</a:t>
            </a:r>
            <a:r>
              <a:rPr lang="ja-JP" altLang="en-US" dirty="0">
                <a:solidFill>
                  <a:prstClr val="black"/>
                </a:solidFill>
              </a:rPr>
              <a:t>例：真西</a:t>
            </a:r>
            <a:r>
              <a:rPr lang="en-US" altLang="ja-JP" dirty="0">
                <a:solidFill>
                  <a:prstClr val="black"/>
                </a:solidFill>
              </a:rPr>
              <a:t>=</a:t>
            </a:r>
            <a:r>
              <a:rPr lang="ja-JP" altLang="en-US" dirty="0">
                <a:solidFill>
                  <a:prstClr val="black"/>
                </a:solidFill>
              </a:rPr>
              <a:t>９０</a:t>
            </a:r>
            <a:r>
              <a:rPr lang="en-US" altLang="ja-JP" dirty="0">
                <a:solidFill>
                  <a:prstClr val="black"/>
                </a:solidFill>
              </a:rPr>
              <a:t>°)</a:t>
            </a:r>
          </a:p>
          <a:p>
            <a:pPr marL="0" indent="0">
              <a:buNone/>
            </a:pPr>
            <a:endParaRPr kumimoji="1" lang="en-US" altLang="ja-JP" dirty="0"/>
          </a:p>
          <a:p>
            <a:r>
              <a:rPr lang="ja-JP" altLang="en-US" u="sng" dirty="0"/>
              <a:t>賭け</a:t>
            </a:r>
            <a:r>
              <a:rPr lang="en-US" altLang="ja-JP" u="sng" dirty="0"/>
              <a:t>E</a:t>
            </a:r>
            <a:r>
              <a:rPr lang="ja-JP" altLang="en-US" dirty="0"/>
              <a:t>：儲けられるのは</a:t>
            </a:r>
            <a:r>
              <a:rPr lang="ja-JP" altLang="en-US" u="sng" dirty="0"/>
              <a:t>０</a:t>
            </a:r>
            <a:r>
              <a:rPr lang="en-US" altLang="ja-JP" u="sng" dirty="0"/>
              <a:t>°</a:t>
            </a:r>
            <a:r>
              <a:rPr lang="ja-JP" altLang="en-US" dirty="0"/>
              <a:t>のときのみ</a:t>
            </a:r>
            <a:endParaRPr lang="en-US" altLang="ja-JP" dirty="0"/>
          </a:p>
          <a:p>
            <a:r>
              <a:rPr kumimoji="1" lang="ja-JP" altLang="en-US" u="sng" dirty="0"/>
              <a:t>賭け</a:t>
            </a:r>
            <a:r>
              <a:rPr kumimoji="1" lang="en-US" altLang="ja-JP" u="sng" dirty="0"/>
              <a:t>F</a:t>
            </a:r>
            <a:r>
              <a:rPr kumimoji="1" lang="ja-JP" altLang="en-US" dirty="0"/>
              <a:t>：儲けられるのは</a:t>
            </a:r>
            <a:r>
              <a:rPr kumimoji="1" lang="ja-JP" altLang="en-US" u="sng" dirty="0"/>
              <a:t>０</a:t>
            </a:r>
            <a:r>
              <a:rPr kumimoji="1" lang="en-US" altLang="ja-JP" u="sng" dirty="0"/>
              <a:t>°,</a:t>
            </a:r>
            <a:r>
              <a:rPr kumimoji="1" lang="ja-JP" altLang="en-US" u="sng" dirty="0"/>
              <a:t>９０</a:t>
            </a:r>
            <a:r>
              <a:rPr kumimoji="1" lang="en-US" altLang="ja-JP" u="sng" dirty="0"/>
              <a:t>°,</a:t>
            </a:r>
            <a:r>
              <a:rPr kumimoji="1" lang="ja-JP" altLang="en-US" u="sng" dirty="0"/>
              <a:t>１８０</a:t>
            </a:r>
            <a:r>
              <a:rPr kumimoji="1" lang="en-US" altLang="ja-JP" u="sng" dirty="0"/>
              <a:t>°,</a:t>
            </a:r>
            <a:r>
              <a:rPr kumimoji="1" lang="ja-JP" altLang="en-US" u="sng" dirty="0"/>
              <a:t>２７０</a:t>
            </a:r>
            <a:r>
              <a:rPr kumimoji="1" lang="en-US" altLang="ja-JP" u="sng" dirty="0"/>
              <a:t>°</a:t>
            </a:r>
            <a:r>
              <a:rPr kumimoji="1" lang="ja-JP" altLang="en-US" dirty="0"/>
              <a:t>のときのみ</a:t>
            </a:r>
            <a:endParaRPr kumimoji="1" lang="en-US" altLang="ja-JP" dirty="0"/>
          </a:p>
          <a:p>
            <a:r>
              <a:rPr lang="ja-JP" altLang="en-US" u="sng" dirty="0"/>
              <a:t>賭け</a:t>
            </a:r>
            <a:r>
              <a:rPr lang="en-US" altLang="ja-JP" u="sng" dirty="0"/>
              <a:t>G</a:t>
            </a:r>
            <a:r>
              <a:rPr lang="ja-JP" altLang="en-US" dirty="0"/>
              <a:t>：儲けられるのは</a:t>
            </a:r>
            <a:r>
              <a:rPr lang="ja-JP" altLang="en-US" u="sng" dirty="0"/>
              <a:t>０</a:t>
            </a:r>
            <a:r>
              <a:rPr lang="en-US" altLang="ja-JP" u="sng" dirty="0"/>
              <a:t>°</a:t>
            </a:r>
            <a:r>
              <a:rPr lang="ja-JP" altLang="en-US" u="sng" dirty="0"/>
              <a:t>から９０</a:t>
            </a:r>
            <a:r>
              <a:rPr lang="en-US" altLang="ja-JP" u="sng" dirty="0"/>
              <a:t>°</a:t>
            </a:r>
            <a:r>
              <a:rPr lang="ja-JP" altLang="en-US" u="sng" dirty="0"/>
              <a:t>の間</a:t>
            </a:r>
            <a:r>
              <a:rPr lang="ja-JP" altLang="en-US" dirty="0"/>
              <a:t>のときのみ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199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838200" y="3111911"/>
            <a:ext cx="9736394" cy="1991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14/23)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ここで、賭け</a:t>
            </a:r>
            <a:r>
              <a:rPr kumimoji="1" lang="en-US" altLang="ja-JP" dirty="0"/>
              <a:t>E</a:t>
            </a:r>
            <a:r>
              <a:rPr lang="en-US" altLang="ja-JP" dirty="0"/>
              <a:t>,</a:t>
            </a:r>
            <a:r>
              <a:rPr kumimoji="1" lang="en-US" altLang="ja-JP" dirty="0"/>
              <a:t>F</a:t>
            </a:r>
            <a:r>
              <a:rPr lang="en-US" altLang="ja-JP" dirty="0"/>
              <a:t>,</a:t>
            </a:r>
            <a:r>
              <a:rPr kumimoji="1" lang="en-US" altLang="ja-JP" dirty="0"/>
              <a:t>G</a:t>
            </a:r>
            <a:r>
              <a:rPr kumimoji="1" lang="ja-JP" altLang="en-US" dirty="0"/>
              <a:t>では方角で表したものを、</a:t>
            </a:r>
            <a:endParaRPr kumimoji="1" lang="en-US" altLang="ja-JP" dirty="0"/>
          </a:p>
          <a:p>
            <a:pPr marL="0" indent="0" algn="r">
              <a:buNone/>
            </a:pPr>
            <a:r>
              <a:rPr lang="ja-JP" altLang="en-US" dirty="0"/>
              <a:t>真北からの角度</a:t>
            </a:r>
            <a:r>
              <a:rPr lang="en-US" altLang="ja-JP" dirty="0"/>
              <a:t>(</a:t>
            </a:r>
            <a:r>
              <a:rPr lang="ja-JP" altLang="en-US" dirty="0"/>
              <a:t>反時計回り</a:t>
            </a:r>
            <a:r>
              <a:rPr lang="en-US" altLang="ja-JP" dirty="0"/>
              <a:t>)</a:t>
            </a:r>
            <a:r>
              <a:rPr lang="ja-JP" altLang="en-US" dirty="0"/>
              <a:t>で表してみると</a:t>
            </a:r>
            <a:r>
              <a:rPr lang="en-US" altLang="ja-JP" dirty="0"/>
              <a:t>…(</a:t>
            </a:r>
            <a:r>
              <a:rPr lang="ja-JP" altLang="en-US" dirty="0"/>
              <a:t>例：真西</a:t>
            </a:r>
            <a:r>
              <a:rPr lang="en-US" altLang="ja-JP" dirty="0"/>
              <a:t>=</a:t>
            </a:r>
            <a:r>
              <a:rPr lang="ja-JP" altLang="en-US" dirty="0"/>
              <a:t>９０</a:t>
            </a:r>
            <a:r>
              <a:rPr lang="en-US" altLang="ja-JP" dirty="0"/>
              <a:t>°)</a:t>
            </a:r>
          </a:p>
          <a:p>
            <a:endParaRPr kumimoji="1" lang="en-US" altLang="ja-JP" dirty="0"/>
          </a:p>
          <a:p>
            <a:r>
              <a:rPr lang="ja-JP" altLang="en-US" u="sng" dirty="0"/>
              <a:t>賭け</a:t>
            </a:r>
            <a:r>
              <a:rPr lang="en-US" altLang="ja-JP" u="sng" dirty="0"/>
              <a:t>E</a:t>
            </a:r>
            <a:r>
              <a:rPr lang="ja-JP" altLang="en-US" dirty="0"/>
              <a:t>：儲けられるのは</a:t>
            </a:r>
            <a:r>
              <a:rPr lang="ja-JP" altLang="en-US" u="sng" dirty="0"/>
              <a:t>０</a:t>
            </a:r>
            <a:r>
              <a:rPr lang="en-US" altLang="ja-JP" u="sng" dirty="0"/>
              <a:t>°</a:t>
            </a:r>
            <a:r>
              <a:rPr lang="ja-JP" altLang="en-US" dirty="0"/>
              <a:t>のときのみ</a:t>
            </a:r>
            <a:endParaRPr lang="en-US" altLang="ja-JP" dirty="0"/>
          </a:p>
          <a:p>
            <a:r>
              <a:rPr kumimoji="1" lang="ja-JP" altLang="en-US" u="sng" dirty="0"/>
              <a:t>賭け</a:t>
            </a:r>
            <a:r>
              <a:rPr kumimoji="1" lang="en-US" altLang="ja-JP" u="sng" dirty="0"/>
              <a:t>F</a:t>
            </a:r>
            <a:r>
              <a:rPr kumimoji="1" lang="ja-JP" altLang="en-US" dirty="0"/>
              <a:t>：儲けられるのは</a:t>
            </a:r>
            <a:r>
              <a:rPr kumimoji="1" lang="ja-JP" altLang="en-US" u="sng" dirty="0"/>
              <a:t>０</a:t>
            </a:r>
            <a:r>
              <a:rPr kumimoji="1" lang="en-US" altLang="ja-JP" u="sng" dirty="0"/>
              <a:t>°,</a:t>
            </a:r>
            <a:r>
              <a:rPr kumimoji="1" lang="ja-JP" altLang="en-US" u="sng" dirty="0"/>
              <a:t>９０</a:t>
            </a:r>
            <a:r>
              <a:rPr kumimoji="1" lang="en-US" altLang="ja-JP" u="sng" dirty="0"/>
              <a:t>°,</a:t>
            </a:r>
            <a:r>
              <a:rPr kumimoji="1" lang="ja-JP" altLang="en-US" u="sng" dirty="0"/>
              <a:t>１８０</a:t>
            </a:r>
            <a:r>
              <a:rPr kumimoji="1" lang="en-US" altLang="ja-JP" u="sng" dirty="0"/>
              <a:t>°,</a:t>
            </a:r>
            <a:r>
              <a:rPr kumimoji="1" lang="ja-JP" altLang="en-US" u="sng" dirty="0"/>
              <a:t>２７０</a:t>
            </a:r>
            <a:r>
              <a:rPr kumimoji="1" lang="en-US" altLang="ja-JP" u="sng" dirty="0"/>
              <a:t>°</a:t>
            </a:r>
            <a:r>
              <a:rPr kumimoji="1" lang="ja-JP" altLang="en-US" dirty="0"/>
              <a:t>のときのみ</a:t>
            </a:r>
            <a:endParaRPr kumimoji="1" lang="en-US" altLang="ja-JP" dirty="0"/>
          </a:p>
          <a:p>
            <a:r>
              <a:rPr lang="ja-JP" altLang="en-US" u="sng" dirty="0"/>
              <a:t>賭け</a:t>
            </a:r>
            <a:r>
              <a:rPr lang="en-US" altLang="ja-JP" u="sng" dirty="0"/>
              <a:t>G</a:t>
            </a:r>
            <a:r>
              <a:rPr lang="ja-JP" altLang="en-US" dirty="0"/>
              <a:t>：儲けられるのは</a:t>
            </a:r>
            <a:r>
              <a:rPr lang="ja-JP" altLang="en-US" u="sng" dirty="0"/>
              <a:t>０</a:t>
            </a:r>
            <a:r>
              <a:rPr lang="en-US" altLang="ja-JP" u="sng" dirty="0"/>
              <a:t>°</a:t>
            </a:r>
            <a:r>
              <a:rPr lang="ja-JP" altLang="en-US" u="sng" dirty="0"/>
              <a:t>から９０</a:t>
            </a:r>
            <a:r>
              <a:rPr lang="en-US" altLang="ja-JP" u="sng" dirty="0"/>
              <a:t>°</a:t>
            </a:r>
            <a:r>
              <a:rPr lang="ja-JP" altLang="en-US" u="sng" dirty="0"/>
              <a:t>の</a:t>
            </a:r>
            <a:r>
              <a:rPr lang="ja-JP" altLang="en-US" u="sng" dirty="0">
                <a:solidFill>
                  <a:srgbClr val="FF0000"/>
                </a:solidFill>
              </a:rPr>
              <a:t>間</a:t>
            </a:r>
            <a:r>
              <a:rPr lang="ja-JP" altLang="en-US" dirty="0"/>
              <a:t>のときのみ</a:t>
            </a:r>
            <a:endParaRPr lang="en-US" altLang="ja-JP" dirty="0"/>
          </a:p>
        </p:txBody>
      </p:sp>
      <p:sp>
        <p:nvSpPr>
          <p:cNvPr id="4" name="角丸四角形 3"/>
          <p:cNvSpPr/>
          <p:nvPr/>
        </p:nvSpPr>
        <p:spPr>
          <a:xfrm>
            <a:off x="3834581" y="4970207"/>
            <a:ext cx="8155858" cy="16960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/>
              <a:t>賭け</a:t>
            </a:r>
            <a:r>
              <a:rPr kumimoji="1" lang="en-US" altLang="ja-JP" sz="3600" dirty="0"/>
              <a:t>G</a:t>
            </a:r>
            <a:r>
              <a:rPr kumimoji="1" lang="ja-JP" altLang="en-US" sz="3600" dirty="0"/>
              <a:t>のみ、</a:t>
            </a:r>
            <a:r>
              <a:rPr kumimoji="1" lang="en-US" altLang="ja-JP" sz="3600" dirty="0"/>
              <a:t>『</a:t>
            </a:r>
            <a:r>
              <a:rPr kumimoji="1" lang="ja-JP" altLang="en-US" sz="3600" dirty="0"/>
              <a:t>０</a:t>
            </a:r>
            <a:r>
              <a:rPr kumimoji="1" lang="en-US" altLang="ja-JP" sz="3600" dirty="0"/>
              <a:t>°</a:t>
            </a:r>
            <a:r>
              <a:rPr kumimoji="1" lang="ja-JP" altLang="en-US" sz="3600" dirty="0"/>
              <a:t>から９０</a:t>
            </a:r>
            <a:r>
              <a:rPr kumimoji="1" lang="en-US" altLang="ja-JP" sz="3600" dirty="0"/>
              <a:t>°</a:t>
            </a:r>
            <a:r>
              <a:rPr kumimoji="1" lang="ja-JP" altLang="en-US" sz="3600" dirty="0"/>
              <a:t>まで</a:t>
            </a:r>
            <a:r>
              <a:rPr kumimoji="1" lang="en-US" altLang="ja-JP" sz="3600" dirty="0"/>
              <a:t>』</a:t>
            </a:r>
            <a:r>
              <a:rPr kumimoji="1" lang="ja-JP" altLang="en-US" sz="3600" dirty="0"/>
              <a:t>という</a:t>
            </a:r>
            <a:endParaRPr kumimoji="1" lang="en-US" altLang="ja-JP" sz="3600" dirty="0"/>
          </a:p>
          <a:p>
            <a:pPr algn="ctr"/>
            <a:r>
              <a:rPr kumimoji="1" lang="ja-JP" altLang="en-US" sz="3600" u="sng" dirty="0">
                <a:solidFill>
                  <a:srgbClr val="FF0000"/>
                </a:solidFill>
              </a:rPr>
              <a:t>範囲</a:t>
            </a:r>
            <a:r>
              <a:rPr kumimoji="1" lang="ja-JP" altLang="en-US" sz="3600" dirty="0"/>
              <a:t>を取っている</a:t>
            </a:r>
          </a:p>
        </p:txBody>
      </p:sp>
    </p:spTree>
    <p:extLst>
      <p:ext uri="{BB962C8B-B14F-4D97-AF65-F5344CB8AC3E}">
        <p14:creationId xmlns:p14="http://schemas.microsoft.com/office/powerpoint/2010/main" val="140505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15/23)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3200" dirty="0"/>
              <a:t>では、そもそも賭け</a:t>
            </a:r>
            <a:r>
              <a:rPr kumimoji="1" lang="en-US" altLang="ja-JP" sz="3200" dirty="0"/>
              <a:t>A,B(</a:t>
            </a:r>
            <a:r>
              <a:rPr kumimoji="1" lang="ja-JP" altLang="en-US" sz="3200" dirty="0"/>
              <a:t>コイン投げの例</a:t>
            </a:r>
            <a:r>
              <a:rPr kumimoji="1" lang="en-US" altLang="ja-JP" sz="3200" dirty="0"/>
              <a:t>)</a:t>
            </a:r>
            <a:r>
              <a:rPr kumimoji="1" lang="ja-JP" altLang="en-US" sz="3200" dirty="0"/>
              <a:t>と</a:t>
            </a:r>
            <a:endParaRPr kumimoji="1"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　賭け</a:t>
            </a:r>
            <a:r>
              <a:rPr lang="en-US" altLang="ja-JP" sz="3200" dirty="0"/>
              <a:t>E,F,G(</a:t>
            </a:r>
            <a:r>
              <a:rPr lang="ja-JP" altLang="en-US" sz="3200" dirty="0"/>
              <a:t>棒倒しの例</a:t>
            </a:r>
            <a:r>
              <a:rPr lang="en-US" altLang="ja-JP" sz="3200" dirty="0"/>
              <a:t>)</a:t>
            </a:r>
            <a:r>
              <a:rPr lang="ja-JP" altLang="en-US" sz="3200" dirty="0"/>
              <a:t>の違いは？</a:t>
            </a:r>
            <a:endParaRPr lang="en-US" altLang="ja-JP" sz="3200" dirty="0"/>
          </a:p>
          <a:p>
            <a:pPr marL="0" indent="0">
              <a:buNone/>
            </a:pPr>
            <a:endParaRPr lang="en-US" altLang="ja-JP" sz="4000" dirty="0"/>
          </a:p>
          <a:p>
            <a:pPr marL="0" indent="0">
              <a:buNone/>
            </a:pPr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1972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838200" y="3038168"/>
            <a:ext cx="10515600" cy="22122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16/23)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3200" dirty="0"/>
              <a:t>では、そもそも賭け</a:t>
            </a:r>
            <a:r>
              <a:rPr kumimoji="1" lang="en-US" altLang="ja-JP" sz="3200" dirty="0"/>
              <a:t>A,B(</a:t>
            </a:r>
            <a:r>
              <a:rPr kumimoji="1" lang="ja-JP" altLang="en-US" sz="3200" dirty="0"/>
              <a:t>コイン投げの例</a:t>
            </a:r>
            <a:r>
              <a:rPr kumimoji="1" lang="en-US" altLang="ja-JP" sz="3200" dirty="0"/>
              <a:t>)</a:t>
            </a:r>
            <a:r>
              <a:rPr kumimoji="1" lang="ja-JP" altLang="en-US" sz="3200" dirty="0"/>
              <a:t>と</a:t>
            </a:r>
            <a:endParaRPr kumimoji="1"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　賭け</a:t>
            </a:r>
            <a:r>
              <a:rPr lang="en-US" altLang="ja-JP" sz="3200" dirty="0"/>
              <a:t>E,F,G(</a:t>
            </a:r>
            <a:r>
              <a:rPr lang="ja-JP" altLang="en-US" sz="3200" dirty="0"/>
              <a:t>棒倒しの例</a:t>
            </a:r>
            <a:r>
              <a:rPr lang="en-US" altLang="ja-JP" sz="3200" dirty="0"/>
              <a:t>)</a:t>
            </a:r>
            <a:r>
              <a:rPr lang="ja-JP" altLang="en-US" sz="3200" dirty="0"/>
              <a:t>の違いは？</a:t>
            </a: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pPr marL="0" indent="0" algn="ctr">
              <a:buNone/>
            </a:pPr>
            <a:r>
              <a:rPr lang="en-US" altLang="ja-JP" sz="3200" dirty="0">
                <a:solidFill>
                  <a:srgbClr val="FF0000"/>
                </a:solidFill>
              </a:rPr>
              <a:t>…</a:t>
            </a:r>
            <a:r>
              <a:rPr lang="ja-JP" altLang="en-US" sz="3200" dirty="0">
                <a:solidFill>
                  <a:srgbClr val="FF0000"/>
                </a:solidFill>
              </a:rPr>
              <a:t>賭け</a:t>
            </a:r>
            <a:r>
              <a:rPr lang="en-US" altLang="ja-JP" sz="3200" dirty="0">
                <a:solidFill>
                  <a:srgbClr val="FF0000"/>
                </a:solidFill>
              </a:rPr>
              <a:t>A,B</a:t>
            </a:r>
            <a:r>
              <a:rPr lang="ja-JP" altLang="en-US" sz="3200" dirty="0">
                <a:solidFill>
                  <a:srgbClr val="FF0000"/>
                </a:solidFill>
              </a:rPr>
              <a:t>は結果が０</a:t>
            </a:r>
            <a:r>
              <a:rPr lang="en-US" altLang="ja-JP" sz="3200" dirty="0">
                <a:solidFill>
                  <a:srgbClr val="FF0000"/>
                </a:solidFill>
              </a:rPr>
              <a:t>,</a:t>
            </a:r>
            <a:r>
              <a:rPr lang="ja-JP" altLang="en-US" sz="3200" dirty="0">
                <a:solidFill>
                  <a:srgbClr val="FF0000"/>
                </a:solidFill>
              </a:rPr>
              <a:t>１</a:t>
            </a:r>
            <a:r>
              <a:rPr lang="en-US" altLang="ja-JP" sz="3200" dirty="0">
                <a:solidFill>
                  <a:srgbClr val="FF0000"/>
                </a:solidFill>
              </a:rPr>
              <a:t>,</a:t>
            </a:r>
            <a:r>
              <a:rPr lang="ja-JP" altLang="en-US" sz="3200" dirty="0">
                <a:solidFill>
                  <a:srgbClr val="FF0000"/>
                </a:solidFill>
              </a:rPr>
              <a:t>２</a:t>
            </a:r>
            <a:r>
              <a:rPr lang="en-US" altLang="ja-JP" sz="3200" dirty="0">
                <a:solidFill>
                  <a:srgbClr val="FF0000"/>
                </a:solidFill>
              </a:rPr>
              <a:t>,</a:t>
            </a:r>
            <a:r>
              <a:rPr lang="ja-JP" altLang="en-US" sz="3200" dirty="0">
                <a:solidFill>
                  <a:srgbClr val="FF0000"/>
                </a:solidFill>
              </a:rPr>
              <a:t>３という飛び飛びの値</a:t>
            </a:r>
            <a:endParaRPr lang="en-US" altLang="ja-JP" sz="32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ja-JP" altLang="en-US" sz="3200" dirty="0">
                <a:solidFill>
                  <a:srgbClr val="FF0000"/>
                </a:solidFill>
              </a:rPr>
              <a:t>賭け</a:t>
            </a:r>
            <a:r>
              <a:rPr lang="en-US" altLang="ja-JP" sz="3200" dirty="0">
                <a:solidFill>
                  <a:srgbClr val="FF0000"/>
                </a:solidFill>
              </a:rPr>
              <a:t>E,F,G</a:t>
            </a:r>
            <a:r>
              <a:rPr lang="ja-JP" altLang="en-US" sz="3200" dirty="0">
                <a:solidFill>
                  <a:srgbClr val="FF0000"/>
                </a:solidFill>
              </a:rPr>
              <a:t>は結果が０～３６０</a:t>
            </a:r>
            <a:r>
              <a:rPr lang="en-US" altLang="ja-JP" sz="3200" dirty="0">
                <a:solidFill>
                  <a:srgbClr val="FF0000"/>
                </a:solidFill>
              </a:rPr>
              <a:t>(°)</a:t>
            </a:r>
            <a:r>
              <a:rPr lang="ja-JP" altLang="en-US" sz="3200" dirty="0">
                <a:solidFill>
                  <a:srgbClr val="FF0000"/>
                </a:solidFill>
              </a:rPr>
              <a:t>の間のどの値も取りうる</a:t>
            </a:r>
            <a:endParaRPr lang="en-US" altLang="ja-JP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4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173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38200" y="2275724"/>
            <a:ext cx="10515600" cy="9065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確率変数の離散・連続</a:t>
            </a:r>
            <a:r>
              <a:rPr kumimoji="1" lang="en-US" altLang="ja-JP" dirty="0"/>
              <a:t>(</a:t>
            </a:r>
            <a:r>
              <a:rPr lang="en-US" altLang="ja-JP" dirty="0" smtClean="0"/>
              <a:t>17</a:t>
            </a:r>
            <a:r>
              <a:rPr kumimoji="1" lang="en-US" altLang="ja-JP" dirty="0" smtClean="0"/>
              <a:t>/23)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/>
              <a:t>確率変数も二種類に大別される</a:t>
            </a:r>
            <a:r>
              <a:rPr kumimoji="1" lang="en-US" altLang="ja-JP" dirty="0"/>
              <a:t>…</a:t>
            </a:r>
            <a:r>
              <a:rPr lang="en-US" altLang="ja-JP" dirty="0"/>
              <a:t>『</a:t>
            </a:r>
            <a:r>
              <a:rPr lang="ja-JP" altLang="en-US" u="sng" dirty="0"/>
              <a:t>離散</a:t>
            </a:r>
            <a:r>
              <a:rPr lang="en-US" altLang="ja-JP" dirty="0"/>
              <a:t>』</a:t>
            </a:r>
            <a:r>
              <a:rPr lang="ja-JP" altLang="en-US" dirty="0"/>
              <a:t>と</a:t>
            </a:r>
            <a:r>
              <a:rPr lang="en-US" altLang="ja-JP" dirty="0"/>
              <a:t>『</a:t>
            </a:r>
            <a:r>
              <a:rPr lang="ja-JP" altLang="en-US" u="sng" dirty="0"/>
              <a:t>連続</a:t>
            </a:r>
            <a:r>
              <a:rPr lang="en-US" altLang="ja-JP" dirty="0"/>
              <a:t>』</a:t>
            </a:r>
          </a:p>
          <a:p>
            <a:r>
              <a:rPr lang="ja-JP" altLang="en-US" u="sng" dirty="0"/>
              <a:t>離散確率変数</a:t>
            </a:r>
            <a:r>
              <a:rPr lang="en-US" altLang="ja-JP" dirty="0"/>
              <a:t>…</a:t>
            </a:r>
            <a:r>
              <a:rPr lang="ja-JP" altLang="en-US" dirty="0"/>
              <a:t>結果として</a:t>
            </a:r>
            <a:r>
              <a:rPr lang="en-US" altLang="ja-JP" u="sng" dirty="0"/>
              <a:t>”</a:t>
            </a:r>
            <a:r>
              <a:rPr lang="ja-JP" altLang="en-US" u="sng" dirty="0"/>
              <a:t>特定の範囲内の飛び飛びの値</a:t>
            </a:r>
            <a:r>
              <a:rPr lang="en-US" altLang="ja-JP" u="sng" dirty="0"/>
              <a:t>”</a:t>
            </a:r>
            <a:r>
              <a:rPr lang="ja-JP" altLang="en-US" dirty="0"/>
              <a:t>しか出さないとき</a:t>
            </a:r>
            <a:r>
              <a:rPr lang="en-US" altLang="ja-JP" dirty="0"/>
              <a:t>(</a:t>
            </a:r>
            <a:r>
              <a:rPr lang="ja-JP" altLang="en-US" dirty="0"/>
              <a:t>結果のパターンは有限個</a:t>
            </a:r>
            <a:r>
              <a:rPr lang="en-US" altLang="ja-JP" dirty="0"/>
              <a:t>or</a:t>
            </a:r>
            <a:r>
              <a:rPr lang="ja-JP" altLang="en-US" dirty="0"/>
              <a:t>無限個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ja-JP" altLang="en-US" dirty="0"/>
              <a:t>例</a:t>
            </a:r>
            <a:r>
              <a:rPr lang="en-US" altLang="ja-JP" dirty="0"/>
              <a:t>…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691769"/>
              </p:ext>
            </p:extLst>
          </p:nvPr>
        </p:nvGraphicFramePr>
        <p:xfrm>
          <a:off x="838200" y="3694003"/>
          <a:ext cx="10515600" cy="2675266"/>
        </p:xfrm>
        <a:graphic>
          <a:graphicData uri="http://schemas.openxmlformats.org/drawingml/2006/table">
            <a:tbl>
              <a:tblPr firstRow="1" firstCol="1" bandCol="1">
                <a:tableStyleId>{5C22544A-7EE6-4342-B048-85BDC9FD1C3A}</a:tableStyleId>
              </a:tblPr>
              <a:tblGrid>
                <a:gridCol w="17315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125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112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0269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3324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1326771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コイン投げ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６面サイコロを</a:t>
                      </a:r>
                      <a:endParaRPr kumimoji="1" lang="en-US" altLang="ja-JP" sz="2800" dirty="0"/>
                    </a:p>
                    <a:p>
                      <a:r>
                        <a:rPr kumimoji="1" lang="ja-JP" altLang="en-US" sz="2800" dirty="0" smtClean="0"/>
                        <a:t>投げる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ルーレットを回す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…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348495"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確率変数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コインの</a:t>
                      </a:r>
                      <a:r>
                        <a:rPr kumimoji="1" lang="ja-JP" altLang="en-US" sz="2800" dirty="0" smtClean="0"/>
                        <a:t>表が出た</a:t>
                      </a:r>
                      <a:r>
                        <a:rPr kumimoji="1" lang="ja-JP" altLang="en-US" sz="2800" dirty="0"/>
                        <a:t>回数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１，２，３，４，５，６のいずれかの値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１</a:t>
                      </a:r>
                      <a:r>
                        <a:rPr kumimoji="1" lang="en-US" altLang="ja-JP" sz="2800" dirty="0"/>
                        <a:t>,</a:t>
                      </a:r>
                      <a:r>
                        <a:rPr kumimoji="1" lang="ja-JP" altLang="en-US" sz="2800" dirty="0"/>
                        <a:t>２</a:t>
                      </a:r>
                      <a:r>
                        <a:rPr kumimoji="1" lang="en-US" altLang="ja-JP" sz="2800" dirty="0"/>
                        <a:t>,</a:t>
                      </a:r>
                      <a:r>
                        <a:rPr kumimoji="1" lang="ja-JP" altLang="en-US" sz="2800" dirty="0"/>
                        <a:t>３</a:t>
                      </a:r>
                      <a:r>
                        <a:rPr kumimoji="1" lang="en-US" altLang="ja-JP" sz="2800" dirty="0"/>
                        <a:t>,…(×</a:t>
                      </a:r>
                      <a:r>
                        <a:rPr kumimoji="1" lang="ja-JP" altLang="en-US" sz="2800" dirty="0"/>
                        <a:t>２色</a:t>
                      </a:r>
                      <a:r>
                        <a:rPr kumimoji="1" lang="en-US" altLang="ja-JP" sz="2800" dirty="0"/>
                        <a:t>),</a:t>
                      </a:r>
                      <a:r>
                        <a:rPr kumimoji="1" lang="ja-JP" altLang="en-US" sz="2800" dirty="0"/>
                        <a:t>０のいずれかの値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…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901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38200" y="2275724"/>
            <a:ext cx="10515600" cy="9065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確率変数の離散・連続</a:t>
            </a:r>
            <a:r>
              <a:rPr kumimoji="1" lang="en-US" altLang="ja-JP" dirty="0"/>
              <a:t>(</a:t>
            </a:r>
            <a:r>
              <a:rPr lang="en-US" altLang="ja-JP" dirty="0" smtClean="0"/>
              <a:t>18/23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/>
              <a:t>確率変数も二種類に大別される</a:t>
            </a:r>
            <a:r>
              <a:rPr kumimoji="1" lang="en-US" altLang="ja-JP" dirty="0"/>
              <a:t>…</a:t>
            </a:r>
            <a:r>
              <a:rPr lang="en-US" altLang="ja-JP" dirty="0"/>
              <a:t>『</a:t>
            </a:r>
            <a:r>
              <a:rPr lang="ja-JP" altLang="en-US" u="sng" dirty="0"/>
              <a:t>離散</a:t>
            </a:r>
            <a:r>
              <a:rPr lang="en-US" altLang="ja-JP" dirty="0"/>
              <a:t>』</a:t>
            </a:r>
            <a:r>
              <a:rPr lang="ja-JP" altLang="en-US" dirty="0"/>
              <a:t>と</a:t>
            </a:r>
            <a:r>
              <a:rPr lang="en-US" altLang="ja-JP" dirty="0"/>
              <a:t>『</a:t>
            </a:r>
            <a:r>
              <a:rPr lang="ja-JP" altLang="en-US" u="sng" dirty="0"/>
              <a:t>連続</a:t>
            </a:r>
            <a:r>
              <a:rPr lang="en-US" altLang="ja-JP" dirty="0"/>
              <a:t>』</a:t>
            </a:r>
            <a:endParaRPr kumimoji="1" lang="en-US" altLang="ja-JP" dirty="0"/>
          </a:p>
          <a:p>
            <a:r>
              <a:rPr kumimoji="1" lang="ja-JP" altLang="en-US" u="sng" dirty="0"/>
              <a:t>連続確率変数</a:t>
            </a:r>
            <a:r>
              <a:rPr kumimoji="1" lang="en-US" altLang="ja-JP" dirty="0"/>
              <a:t>…</a:t>
            </a:r>
            <a:r>
              <a:rPr kumimoji="1" lang="ja-JP" altLang="en-US" dirty="0"/>
              <a:t>結果として</a:t>
            </a:r>
            <a:r>
              <a:rPr kumimoji="1" lang="en-US" altLang="ja-JP" u="sng" dirty="0"/>
              <a:t>”</a:t>
            </a:r>
            <a:r>
              <a:rPr kumimoji="1" lang="ja-JP" altLang="en-US" u="sng" dirty="0"/>
              <a:t>ある</a:t>
            </a:r>
            <a:r>
              <a:rPr lang="ja-JP" altLang="en-US" u="sng" dirty="0" smtClean="0"/>
              <a:t>範囲</a:t>
            </a:r>
            <a:r>
              <a:rPr kumimoji="1" lang="ja-JP" altLang="en-US" u="sng" dirty="0" smtClean="0"/>
              <a:t>内</a:t>
            </a:r>
            <a:r>
              <a:rPr lang="ja-JP" altLang="en-US" u="sng" dirty="0"/>
              <a:t>の</a:t>
            </a:r>
            <a:r>
              <a:rPr kumimoji="1" lang="ja-JP" altLang="en-US" u="sng" dirty="0" smtClean="0"/>
              <a:t>値を全て</a:t>
            </a:r>
            <a:r>
              <a:rPr kumimoji="1" lang="en-US" altLang="ja-JP" u="sng" dirty="0" smtClean="0"/>
              <a:t>”</a:t>
            </a:r>
            <a:r>
              <a:rPr kumimoji="1" lang="ja-JP" altLang="en-US" dirty="0" smtClean="0"/>
              <a:t>出しうる</a:t>
            </a:r>
            <a:r>
              <a:rPr kumimoji="1" lang="ja-JP" altLang="en-US" dirty="0"/>
              <a:t>とき</a:t>
            </a:r>
            <a:r>
              <a:rPr kumimoji="1" lang="en-US" altLang="ja-JP" dirty="0"/>
              <a:t>(</a:t>
            </a:r>
            <a:r>
              <a:rPr kumimoji="1" lang="ja-JP" altLang="en-US" dirty="0"/>
              <a:t>結果のパターン</a:t>
            </a:r>
            <a:r>
              <a:rPr lang="ja-JP" altLang="en-US" dirty="0"/>
              <a:t>は無限個</a:t>
            </a:r>
            <a:r>
              <a:rPr kumimoji="1" lang="en-US" altLang="ja-JP" dirty="0"/>
              <a:t>)</a:t>
            </a:r>
          </a:p>
          <a:p>
            <a:pPr marL="0" indent="0">
              <a:buNone/>
            </a:pPr>
            <a:r>
              <a:rPr kumimoji="1" lang="ja-JP" altLang="en-US" dirty="0"/>
              <a:t>例</a:t>
            </a:r>
            <a:r>
              <a:rPr kumimoji="1" lang="en-US" altLang="ja-JP" dirty="0"/>
              <a:t>…</a:t>
            </a: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840104"/>
              </p:ext>
            </p:extLst>
          </p:nvPr>
        </p:nvGraphicFramePr>
        <p:xfrm>
          <a:off x="838200" y="3694003"/>
          <a:ext cx="10515600" cy="2698371"/>
        </p:xfrm>
        <a:graphic>
          <a:graphicData uri="http://schemas.openxmlformats.org/drawingml/2006/table">
            <a:tbl>
              <a:tblPr firstRow="1" firstCol="1" bandCol="1">
                <a:tableStyleId>{21E4AEA4-8DFA-4A89-87EB-49C32662AFE0}</a:tableStyleId>
              </a:tblPr>
              <a:tblGrid>
                <a:gridCol w="17315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5979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0456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4515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6812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1326771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/>
                        <a:t>棒倒しの賭け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/>
                        <a:t>今日の降水量調査</a:t>
                      </a:r>
                      <a:r>
                        <a:rPr kumimoji="1" lang="en-US" altLang="ja-JP" sz="2800" dirty="0" smtClean="0"/>
                        <a:t>(</a:t>
                      </a:r>
                      <a:r>
                        <a:rPr kumimoji="1" lang="ja-JP" altLang="en-US" sz="2800" dirty="0" smtClean="0"/>
                        <a:t>単位</a:t>
                      </a:r>
                      <a:r>
                        <a:rPr kumimoji="1" lang="en-US" altLang="ja-JP" sz="2800" dirty="0" smtClean="0"/>
                        <a:t>:</a:t>
                      </a:r>
                      <a:r>
                        <a:rPr kumimoji="1" lang="ja-JP" altLang="en-US" sz="2800" dirty="0" smtClean="0"/>
                        <a:t>ｍｍ</a:t>
                      </a:r>
                      <a:r>
                        <a:rPr kumimoji="1" lang="en-US" altLang="ja-JP" sz="2800" dirty="0" smtClean="0"/>
                        <a:t>)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/>
                        <a:t>東京～</a:t>
                      </a:r>
                      <a:r>
                        <a:rPr kumimoji="1" lang="en-US" altLang="ja-JP" sz="2800" dirty="0" smtClean="0"/>
                        <a:t>NY</a:t>
                      </a:r>
                      <a:r>
                        <a:rPr kumimoji="1" lang="ja-JP" altLang="en-US" sz="2800" dirty="0" smtClean="0"/>
                        <a:t>間の移動にかかる時間</a:t>
                      </a:r>
                      <a:r>
                        <a:rPr kumimoji="1" lang="en-US" altLang="ja-JP" sz="2800" dirty="0" smtClean="0"/>
                        <a:t>(</a:t>
                      </a:r>
                      <a:r>
                        <a:rPr kumimoji="1" lang="ja-JP" altLang="en-US" sz="2800" dirty="0" smtClean="0"/>
                        <a:t>単位</a:t>
                      </a:r>
                      <a:r>
                        <a:rPr kumimoji="1" lang="en-US" altLang="ja-JP" sz="2800" dirty="0" smtClean="0"/>
                        <a:t>:h)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…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326771"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確率変数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800" dirty="0" smtClean="0"/>
                        <a:t>０</a:t>
                      </a:r>
                      <a:r>
                        <a:rPr kumimoji="1" lang="en-US" altLang="ja-JP" sz="2800" dirty="0" smtClean="0"/>
                        <a:t>°</a:t>
                      </a:r>
                      <a:r>
                        <a:rPr kumimoji="1" lang="ja-JP" altLang="en-US" sz="2800" dirty="0" smtClean="0"/>
                        <a:t>～３６０</a:t>
                      </a:r>
                      <a:r>
                        <a:rPr kumimoji="1" lang="en-US" altLang="ja-JP" sz="2800" dirty="0" smtClean="0"/>
                        <a:t>°</a:t>
                      </a:r>
                      <a:r>
                        <a:rPr kumimoji="1" lang="ja-JP" altLang="en-US" sz="2800" dirty="0" smtClean="0"/>
                        <a:t>の間のいずれかの値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/>
                        <a:t>０から始まる有限値のいずれかの値</a:t>
                      </a:r>
                      <a:r>
                        <a:rPr kumimoji="1" lang="en-US" altLang="ja-JP" sz="2800" dirty="0" smtClean="0"/>
                        <a:t>(</a:t>
                      </a:r>
                      <a:r>
                        <a:rPr kumimoji="1" lang="ja-JP" altLang="en-US" sz="2800" u="sng" dirty="0" smtClean="0"/>
                        <a:t>上限有り</a:t>
                      </a:r>
                      <a:r>
                        <a:rPr kumimoji="1" lang="en-US" altLang="ja-JP" sz="2800" dirty="0" smtClean="0"/>
                        <a:t>)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/>
                        <a:t>０から始まる値のいずれかの値</a:t>
                      </a:r>
                      <a:r>
                        <a:rPr kumimoji="1" lang="en-US" altLang="ja-JP" sz="2800" dirty="0" smtClean="0"/>
                        <a:t>(</a:t>
                      </a:r>
                      <a:r>
                        <a:rPr kumimoji="1" lang="ja-JP" altLang="en-US" sz="2800" u="sng" dirty="0" smtClean="0"/>
                        <a:t>上限無し</a:t>
                      </a:r>
                      <a:r>
                        <a:rPr kumimoji="1" lang="en-US" altLang="ja-JP" sz="2800" dirty="0" smtClean="0"/>
                        <a:t>)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…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角丸四角形吹き出し 4"/>
          <p:cNvSpPr/>
          <p:nvPr/>
        </p:nvSpPr>
        <p:spPr>
          <a:xfrm>
            <a:off x="2382591" y="6446758"/>
            <a:ext cx="3709116" cy="360608"/>
          </a:xfrm>
          <a:prstGeom prst="wedgeRoundRectCallout">
            <a:avLst>
              <a:gd name="adj1" fmla="val 53586"/>
              <a:gd name="adj2" fmla="val -8035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地球上の水量には上限があるため</a:t>
            </a:r>
            <a:endParaRPr kumimoji="1" lang="ja-JP" altLang="en-US" dirty="0"/>
          </a:p>
        </p:txBody>
      </p:sp>
      <p:sp>
        <p:nvSpPr>
          <p:cNvPr id="7" name="角丸四角形吹き出し 6"/>
          <p:cNvSpPr/>
          <p:nvPr/>
        </p:nvSpPr>
        <p:spPr>
          <a:xfrm>
            <a:off x="7624293" y="6252632"/>
            <a:ext cx="3729507" cy="465626"/>
          </a:xfrm>
          <a:prstGeom prst="wedgeRoundRectCallout">
            <a:avLst>
              <a:gd name="adj1" fmla="val 10246"/>
              <a:gd name="adj2" fmla="val -11175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動かなければ永遠に着かないため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371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実験結果と確率</a:t>
            </a:r>
            <a:r>
              <a:rPr lang="en-US" altLang="ja-JP" dirty="0">
                <a:solidFill>
                  <a:prstClr val="black"/>
                </a:solidFill>
              </a:rPr>
              <a:t>(6/10)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endParaRPr lang="en-US" altLang="ja-JP" sz="4400" dirty="0"/>
          </a:p>
        </p:txBody>
      </p:sp>
      <p:sp>
        <p:nvSpPr>
          <p:cNvPr id="5" name="角丸四角形 4"/>
          <p:cNvSpPr/>
          <p:nvPr/>
        </p:nvSpPr>
        <p:spPr>
          <a:xfrm>
            <a:off x="838200" y="1825625"/>
            <a:ext cx="10515600" cy="39905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ja-JP" altLang="en-US" sz="3200" dirty="0">
                <a:solidFill>
                  <a:prstClr val="black"/>
                </a:solidFill>
              </a:rPr>
              <a:t>それぞれの結果の出る確率の比率は</a:t>
            </a:r>
            <a:endParaRPr lang="en-US" altLang="ja-JP" sz="3200" dirty="0">
              <a:solidFill>
                <a:prstClr val="black"/>
              </a:solidFill>
            </a:endParaRPr>
          </a:p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altLang="ja-JP" sz="2800" dirty="0">
                <a:solidFill>
                  <a:srgbClr val="FF0000"/>
                </a:solidFill>
              </a:rPr>
              <a:t>(</a:t>
            </a:r>
            <a:r>
              <a:rPr lang="ja-JP" altLang="en-US" sz="2800" dirty="0">
                <a:solidFill>
                  <a:srgbClr val="FF0000"/>
                </a:solidFill>
              </a:rPr>
              <a:t>結果が０</a:t>
            </a:r>
            <a:r>
              <a:rPr lang="en-US" altLang="ja-JP" sz="2800" dirty="0">
                <a:solidFill>
                  <a:srgbClr val="FF0000"/>
                </a:solidFill>
              </a:rPr>
              <a:t>):(</a:t>
            </a:r>
            <a:r>
              <a:rPr lang="ja-JP" altLang="en-US" sz="2800" dirty="0">
                <a:solidFill>
                  <a:srgbClr val="FF0000"/>
                </a:solidFill>
              </a:rPr>
              <a:t>結果が１</a:t>
            </a:r>
            <a:r>
              <a:rPr lang="en-US" altLang="ja-JP" sz="2800" dirty="0">
                <a:solidFill>
                  <a:srgbClr val="FF0000"/>
                </a:solidFill>
              </a:rPr>
              <a:t>):(</a:t>
            </a:r>
            <a:r>
              <a:rPr lang="ja-JP" altLang="en-US" sz="2800" dirty="0">
                <a:solidFill>
                  <a:srgbClr val="FF0000"/>
                </a:solidFill>
              </a:rPr>
              <a:t>結果が２</a:t>
            </a:r>
            <a:r>
              <a:rPr lang="en-US" altLang="ja-JP" sz="2800" dirty="0">
                <a:solidFill>
                  <a:srgbClr val="FF0000"/>
                </a:solidFill>
              </a:rPr>
              <a:t>):(</a:t>
            </a:r>
            <a:r>
              <a:rPr lang="ja-JP" altLang="en-US" sz="2800" dirty="0">
                <a:solidFill>
                  <a:srgbClr val="FF0000"/>
                </a:solidFill>
              </a:rPr>
              <a:t>結果が３</a:t>
            </a:r>
            <a:r>
              <a:rPr lang="en-US" altLang="ja-JP" sz="2800" dirty="0">
                <a:solidFill>
                  <a:srgbClr val="FF0000"/>
                </a:solidFill>
              </a:rPr>
              <a:t>)</a:t>
            </a:r>
            <a:r>
              <a:rPr lang="en-US" altLang="ja-JP" sz="2800" dirty="0">
                <a:solidFill>
                  <a:prstClr val="black"/>
                </a:solidFill>
              </a:rPr>
              <a:t>=</a:t>
            </a:r>
            <a:r>
              <a:rPr lang="ja-JP" altLang="en-US" sz="4400" u="sng" dirty="0">
                <a:solidFill>
                  <a:srgbClr val="FF0000"/>
                </a:solidFill>
              </a:rPr>
              <a:t>１</a:t>
            </a:r>
            <a:r>
              <a:rPr lang="en-US" altLang="ja-JP" sz="4400" u="sng" dirty="0">
                <a:solidFill>
                  <a:srgbClr val="FF0000"/>
                </a:solidFill>
              </a:rPr>
              <a:t>:</a:t>
            </a:r>
            <a:r>
              <a:rPr lang="ja-JP" altLang="en-US" sz="4400" u="sng" dirty="0">
                <a:solidFill>
                  <a:srgbClr val="FF0000"/>
                </a:solidFill>
              </a:rPr>
              <a:t>３</a:t>
            </a:r>
            <a:r>
              <a:rPr lang="en-US" altLang="ja-JP" sz="4400" u="sng" dirty="0">
                <a:solidFill>
                  <a:srgbClr val="FF0000"/>
                </a:solidFill>
              </a:rPr>
              <a:t>:</a:t>
            </a:r>
            <a:r>
              <a:rPr lang="ja-JP" altLang="en-US" sz="4400" u="sng" dirty="0">
                <a:solidFill>
                  <a:srgbClr val="FF0000"/>
                </a:solidFill>
              </a:rPr>
              <a:t>３</a:t>
            </a:r>
            <a:r>
              <a:rPr lang="en-US" altLang="ja-JP" sz="4400" u="sng" dirty="0">
                <a:solidFill>
                  <a:srgbClr val="FF0000"/>
                </a:solidFill>
              </a:rPr>
              <a:t>:</a:t>
            </a:r>
            <a:r>
              <a:rPr lang="ja-JP" altLang="en-US" sz="4400" u="sng" dirty="0">
                <a:solidFill>
                  <a:srgbClr val="FF0000"/>
                </a:solidFill>
              </a:rPr>
              <a:t>１</a:t>
            </a:r>
            <a:endParaRPr lang="en-US" altLang="ja-JP" sz="4400" u="sng" dirty="0">
              <a:solidFill>
                <a:srgbClr val="FF0000"/>
              </a:solidFill>
            </a:endParaRPr>
          </a:p>
          <a:p>
            <a:pPr lvl="0" algn="r">
              <a:lnSpc>
                <a:spcPct val="90000"/>
              </a:lnSpc>
              <a:spcBef>
                <a:spcPts val="1000"/>
              </a:spcBef>
            </a:pPr>
            <a:r>
              <a:rPr lang="en-US" altLang="ja-JP" sz="3600" u="sng" dirty="0">
                <a:solidFill>
                  <a:prstClr val="black"/>
                </a:solidFill>
              </a:rPr>
              <a:t>…</a:t>
            </a:r>
            <a:r>
              <a:rPr lang="ja-JP" altLang="en-US" sz="3600" u="sng" dirty="0">
                <a:solidFill>
                  <a:prstClr val="black"/>
                </a:solidFill>
              </a:rPr>
              <a:t>実験結果も同じ比率で出るハズ！</a:t>
            </a:r>
            <a:endParaRPr lang="en-US" altLang="ja-JP" sz="3600" u="sng" dirty="0">
              <a:solidFill>
                <a:prstClr val="black"/>
              </a:solidFill>
            </a:endParaRPr>
          </a:p>
          <a:p>
            <a:pPr lvl="0" algn="r">
              <a:lnSpc>
                <a:spcPct val="90000"/>
              </a:lnSpc>
              <a:spcBef>
                <a:spcPts val="1000"/>
              </a:spcBef>
            </a:pPr>
            <a:r>
              <a:rPr lang="ja-JP" altLang="en-US" sz="3600" u="sng" dirty="0">
                <a:solidFill>
                  <a:prstClr val="black"/>
                </a:solidFill>
              </a:rPr>
              <a:t>では、実際は</a:t>
            </a:r>
            <a:r>
              <a:rPr lang="en-US" altLang="ja-JP" sz="3600" u="sng" dirty="0">
                <a:solidFill>
                  <a:prstClr val="black"/>
                </a:solidFill>
              </a:rPr>
              <a:t>…</a:t>
            </a:r>
            <a:r>
              <a:rPr lang="ja-JP" altLang="en-US" sz="3600" u="sng" dirty="0">
                <a:solidFill>
                  <a:prstClr val="black"/>
                </a:solidFill>
              </a:rPr>
              <a:t>？</a:t>
            </a:r>
            <a:endParaRPr lang="en-US" altLang="ja-JP" sz="3600" u="sng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4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82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それぞれのポイントは？</a:t>
            </a:r>
            <a:r>
              <a:rPr lang="en-US" altLang="ja-JP" dirty="0"/>
              <a:t>(</a:t>
            </a:r>
            <a:r>
              <a:rPr lang="ja-JP" altLang="en-US" dirty="0"/>
              <a:t>一例</a:t>
            </a:r>
            <a:r>
              <a:rPr lang="en-US" altLang="ja-JP" dirty="0"/>
              <a:t>)</a:t>
            </a:r>
          </a:p>
          <a:p>
            <a:r>
              <a:rPr kumimoji="1" lang="ja-JP" altLang="en-US" dirty="0"/>
              <a:t>連続の時</a:t>
            </a:r>
            <a:r>
              <a:rPr kumimoji="1" lang="en-US" altLang="ja-JP" dirty="0" smtClean="0"/>
              <a:t>…</a:t>
            </a:r>
            <a:r>
              <a:rPr kumimoji="1" lang="ja-JP" altLang="en-US" dirty="0" smtClean="0"/>
              <a:t>起きうることでも確率が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になることも</a:t>
            </a:r>
            <a:r>
              <a:rPr kumimoji="1" lang="en-US" altLang="ja-JP" dirty="0" smtClean="0"/>
              <a:t>…</a:t>
            </a:r>
          </a:p>
          <a:p>
            <a:pPr marL="0" indent="0" algn="ctr">
              <a:buNone/>
            </a:pPr>
            <a:r>
              <a:rPr lang="en-US" altLang="ja-JP" dirty="0" smtClean="0"/>
              <a:t>(</a:t>
            </a:r>
            <a:r>
              <a:rPr lang="ja-JP" altLang="en-US" dirty="0" smtClean="0"/>
              <a:t>先の棒倒しでいくと、真北を向く確率は</a:t>
            </a:r>
            <a:r>
              <a:rPr lang="en-US" altLang="ja-JP" dirty="0" smtClean="0"/>
              <a:t>0)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角丸四角形 3"/>
          <p:cNvSpPr/>
          <p:nvPr/>
        </p:nvSpPr>
        <p:spPr>
          <a:xfrm>
            <a:off x="2155198" y="3830207"/>
            <a:ext cx="8057748" cy="14114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ja-JP" altLang="en-US" sz="2800" dirty="0" smtClean="0">
                <a:solidFill>
                  <a:prstClr val="black"/>
                </a:solidFill>
              </a:rPr>
              <a:t>→</a:t>
            </a:r>
            <a:r>
              <a:rPr lang="ja-JP" altLang="en-US" sz="2800" u="sng" dirty="0">
                <a:solidFill>
                  <a:prstClr val="black"/>
                </a:solidFill>
              </a:rPr>
              <a:t>範囲を</a:t>
            </a:r>
            <a:r>
              <a:rPr lang="en-US" altLang="ja-JP" sz="2800" u="sng" dirty="0">
                <a:solidFill>
                  <a:prstClr val="black"/>
                </a:solidFill>
              </a:rPr>
              <a:t>“</a:t>
            </a:r>
            <a:r>
              <a:rPr lang="ja-JP" altLang="en-US" sz="2800" u="sng" dirty="0">
                <a:solidFill>
                  <a:prstClr val="black"/>
                </a:solidFill>
              </a:rPr>
              <a:t>区分け</a:t>
            </a:r>
            <a:r>
              <a:rPr lang="en-US" altLang="ja-JP" sz="2800" u="sng" dirty="0">
                <a:solidFill>
                  <a:prstClr val="black"/>
                </a:solidFill>
              </a:rPr>
              <a:t>”</a:t>
            </a:r>
            <a:r>
              <a:rPr lang="ja-JP" altLang="en-US" sz="2800" u="sng" dirty="0">
                <a:solidFill>
                  <a:prstClr val="black"/>
                </a:solidFill>
              </a:rPr>
              <a:t>して、それぞれに確率を求める</a:t>
            </a:r>
            <a:r>
              <a:rPr lang="ja-JP" altLang="en-US" sz="2800" dirty="0" smtClean="0">
                <a:solidFill>
                  <a:prstClr val="black"/>
                </a:solidFill>
              </a:rPr>
              <a:t>！</a:t>
            </a:r>
            <a:endParaRPr lang="en-US" altLang="ja-JP" sz="2800" dirty="0" smtClean="0">
              <a:solidFill>
                <a:prstClr val="black"/>
              </a:solidFill>
            </a:endParaRPr>
          </a:p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altLang="ja-JP" sz="2400" dirty="0" smtClean="0">
                <a:solidFill>
                  <a:prstClr val="black"/>
                </a:solidFill>
              </a:rPr>
              <a:t>(</a:t>
            </a:r>
            <a:r>
              <a:rPr lang="ja-JP" altLang="en-US" sz="2400" dirty="0" smtClean="0">
                <a:solidFill>
                  <a:prstClr val="black"/>
                </a:solidFill>
              </a:rPr>
              <a:t>先の例での</a:t>
            </a:r>
            <a:r>
              <a:rPr lang="en-US" altLang="ja-JP" sz="2400" u="sng" dirty="0" smtClean="0">
                <a:solidFill>
                  <a:prstClr val="black"/>
                </a:solidFill>
              </a:rPr>
              <a:t>『</a:t>
            </a:r>
            <a:r>
              <a:rPr lang="ja-JP" altLang="en-US" sz="2400" u="sng" dirty="0" smtClean="0">
                <a:solidFill>
                  <a:prstClr val="black"/>
                </a:solidFill>
              </a:rPr>
              <a:t>真北から真西の間</a:t>
            </a:r>
            <a:r>
              <a:rPr lang="en-US" altLang="ja-JP" sz="2400" u="sng" dirty="0" smtClean="0">
                <a:solidFill>
                  <a:prstClr val="black"/>
                </a:solidFill>
              </a:rPr>
              <a:t>』</a:t>
            </a:r>
            <a:r>
              <a:rPr lang="ja-JP" altLang="en-US" sz="2400" dirty="0" smtClean="0">
                <a:solidFill>
                  <a:prstClr val="black"/>
                </a:solidFill>
              </a:rPr>
              <a:t>など</a:t>
            </a:r>
            <a:r>
              <a:rPr lang="en-US" altLang="ja-JP" sz="2400" dirty="0" smtClean="0">
                <a:solidFill>
                  <a:prstClr val="black"/>
                </a:solidFill>
              </a:rPr>
              <a:t>)</a:t>
            </a:r>
            <a:endParaRPr lang="en-US" altLang="ja-JP" sz="2400" dirty="0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19/23)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12034" y="5859887"/>
            <a:ext cx="9567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/>
              <a:t>※</a:t>
            </a:r>
            <a:r>
              <a:rPr kumimoji="1" lang="ja-JP" altLang="en-US" sz="2400" dirty="0" smtClean="0"/>
              <a:t>しかし、離散のときも同じ手法を用いることも</a:t>
            </a:r>
            <a:r>
              <a:rPr kumimoji="1" lang="en-US" altLang="ja-JP" sz="2400" dirty="0" smtClean="0"/>
              <a:t>…(</a:t>
            </a:r>
            <a:r>
              <a:rPr kumimoji="1" lang="ja-JP" altLang="en-US" sz="2400" dirty="0" smtClean="0"/>
              <a:t>詳細は次スライドに！</a:t>
            </a:r>
            <a:r>
              <a:rPr kumimoji="1" lang="en-US" altLang="ja-JP" sz="2400" dirty="0" smtClean="0"/>
              <a:t>)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2380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 smtClean="0">
                <a:solidFill>
                  <a:prstClr val="black"/>
                </a:solidFill>
              </a:rPr>
              <a:t>(20/23)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続き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では、離散のときはこの手法は使わないのか？→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77371" y="2299650"/>
            <a:ext cx="11437258" cy="25170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dirty="0">
                <a:solidFill>
                  <a:prstClr val="black"/>
                </a:solidFill>
              </a:rPr>
              <a:t>Check:</a:t>
            </a:r>
            <a:r>
              <a:rPr lang="ja-JP" altLang="en-US" sz="3200" dirty="0">
                <a:solidFill>
                  <a:prstClr val="black"/>
                </a:solidFill>
              </a:rPr>
              <a:t>離散確率変数であっても、結果のパターン数が増えれば</a:t>
            </a:r>
            <a:endParaRPr lang="en-US" altLang="ja-JP" sz="3200" dirty="0">
              <a:solidFill>
                <a:prstClr val="black"/>
              </a:solidFill>
            </a:endParaRPr>
          </a:p>
          <a:p>
            <a:pPr lvl="0" algn="ctr"/>
            <a:r>
              <a:rPr lang="ja-JP" altLang="en-US" sz="3200" dirty="0">
                <a:solidFill>
                  <a:prstClr val="black"/>
                </a:solidFill>
              </a:rPr>
              <a:t>確率がほぼ</a:t>
            </a:r>
            <a:r>
              <a:rPr lang="en-US" altLang="ja-JP" sz="3200" dirty="0">
                <a:solidFill>
                  <a:prstClr val="black"/>
                </a:solidFill>
              </a:rPr>
              <a:t>0</a:t>
            </a:r>
            <a:r>
              <a:rPr lang="ja-JP" altLang="en-US" sz="3200" dirty="0">
                <a:solidFill>
                  <a:prstClr val="black"/>
                </a:solidFill>
              </a:rPr>
              <a:t>になるところも</a:t>
            </a:r>
            <a:r>
              <a:rPr lang="en-US" altLang="ja-JP" sz="3200" dirty="0">
                <a:solidFill>
                  <a:prstClr val="black"/>
                </a:solidFill>
              </a:rPr>
              <a:t>…</a:t>
            </a:r>
          </a:p>
          <a:p>
            <a:pPr lvl="0" algn="ctr"/>
            <a:r>
              <a:rPr lang="ja-JP" altLang="en-US" sz="3200" dirty="0">
                <a:solidFill>
                  <a:prstClr val="black"/>
                </a:solidFill>
              </a:rPr>
              <a:t>→時と場合によっては、</a:t>
            </a:r>
            <a:r>
              <a:rPr lang="ja-JP" altLang="en-US" sz="3200" u="sng" dirty="0">
                <a:solidFill>
                  <a:prstClr val="black"/>
                </a:solidFill>
              </a:rPr>
              <a:t>連続の時と同じ手法を用いて</a:t>
            </a:r>
            <a:endParaRPr lang="en-US" altLang="ja-JP" sz="3200" u="sng" dirty="0">
              <a:solidFill>
                <a:prstClr val="black"/>
              </a:solidFill>
            </a:endParaRPr>
          </a:p>
          <a:p>
            <a:pPr lvl="0" algn="ctr"/>
            <a:r>
              <a:rPr lang="ja-JP" altLang="en-US" sz="3200" u="sng" dirty="0">
                <a:solidFill>
                  <a:prstClr val="black"/>
                </a:solidFill>
              </a:rPr>
              <a:t>確率を求める</a:t>
            </a:r>
            <a:r>
              <a:rPr lang="en-US" altLang="ja-JP" sz="3200" dirty="0" smtClean="0">
                <a:solidFill>
                  <a:prstClr val="black"/>
                </a:solidFill>
              </a:rPr>
              <a:t>!</a:t>
            </a:r>
            <a:endParaRPr lang="en-US" altLang="ja-JP" sz="3200" dirty="0">
              <a:solidFill>
                <a:prstClr val="black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139937" y="5019772"/>
            <a:ext cx="79121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ja-JP" altLang="en-US" sz="3600" u="sng" dirty="0" smtClean="0">
                <a:solidFill>
                  <a:prstClr val="black"/>
                </a:solidFill>
              </a:rPr>
              <a:t>例</a:t>
            </a:r>
            <a:r>
              <a:rPr lang="en-US" altLang="ja-JP" sz="3600" u="sng" dirty="0" smtClean="0">
                <a:solidFill>
                  <a:prstClr val="black"/>
                </a:solidFill>
              </a:rPr>
              <a:t>H</a:t>
            </a:r>
            <a:r>
              <a:rPr lang="en-US" altLang="ja-JP" sz="3600" dirty="0" smtClean="0">
                <a:solidFill>
                  <a:prstClr val="black"/>
                </a:solidFill>
              </a:rPr>
              <a:t>:</a:t>
            </a:r>
            <a:r>
              <a:rPr lang="ja-JP" altLang="en-US" sz="3600" dirty="0" smtClean="0">
                <a:solidFill>
                  <a:prstClr val="black"/>
                </a:solidFill>
              </a:rPr>
              <a:t>コインを１００回</a:t>
            </a:r>
            <a:r>
              <a:rPr lang="ja-JP" altLang="en-US" sz="3600" dirty="0">
                <a:solidFill>
                  <a:prstClr val="black"/>
                </a:solidFill>
              </a:rPr>
              <a:t>投げた時</a:t>
            </a:r>
            <a:r>
              <a:rPr lang="ja-JP" altLang="en-US" sz="3600" dirty="0" smtClean="0">
                <a:solidFill>
                  <a:prstClr val="black"/>
                </a:solidFill>
              </a:rPr>
              <a:t>の</a:t>
            </a:r>
            <a:endParaRPr lang="en-US" altLang="ja-JP" sz="3600" dirty="0" smtClean="0">
              <a:solidFill>
                <a:prstClr val="black"/>
              </a:solidFill>
            </a:endParaRPr>
          </a:p>
          <a:p>
            <a:pPr lvl="0" algn="ctr"/>
            <a:r>
              <a:rPr lang="ja-JP" altLang="en-US" sz="3600" dirty="0" smtClean="0">
                <a:solidFill>
                  <a:prstClr val="black"/>
                </a:solidFill>
              </a:rPr>
              <a:t>表が出た回数の合計</a:t>
            </a:r>
            <a:endParaRPr lang="en-US" altLang="ja-JP" sz="3600" dirty="0" smtClean="0">
              <a:solidFill>
                <a:prstClr val="black"/>
              </a:solidFill>
            </a:endParaRPr>
          </a:p>
          <a:p>
            <a:pPr lvl="0" algn="ctr"/>
            <a:r>
              <a:rPr lang="en-US" altLang="ja-JP" sz="2800" dirty="0" smtClean="0">
                <a:solidFill>
                  <a:prstClr val="black"/>
                </a:solidFill>
              </a:rPr>
              <a:t>(</a:t>
            </a:r>
            <a:r>
              <a:rPr lang="ja-JP" altLang="en-US" sz="2800" dirty="0" smtClean="0">
                <a:solidFill>
                  <a:prstClr val="black"/>
                </a:solidFill>
              </a:rPr>
              <a:t>実験は次スライドにて</a:t>
            </a:r>
            <a:r>
              <a:rPr lang="en-US" altLang="ja-JP" sz="2800" dirty="0" smtClean="0">
                <a:solidFill>
                  <a:prstClr val="black"/>
                </a:solidFill>
              </a:rPr>
              <a:t>)</a:t>
            </a:r>
            <a:endParaRPr lang="ja-JP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7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 smtClean="0">
                <a:solidFill>
                  <a:prstClr val="black"/>
                </a:solidFill>
              </a:rPr>
              <a:t>(21/23)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H</a:t>
            </a:r>
            <a:r>
              <a:rPr lang="ja-JP" altLang="en-US" dirty="0" smtClean="0"/>
              <a:t>では</a:t>
            </a:r>
            <a:r>
              <a:rPr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838200" y="2382592"/>
            <a:ext cx="4932608" cy="3000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ここにヒストグラム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6095999" y="2897746"/>
            <a:ext cx="5649533" cy="163561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/>
              <a:t>…</a:t>
            </a:r>
            <a:r>
              <a:rPr kumimoji="1" lang="ja-JP" altLang="en-US" sz="3200" dirty="0" smtClean="0"/>
              <a:t>ピンポイントな回数</a:t>
            </a:r>
            <a:r>
              <a:rPr kumimoji="1" lang="en-US" altLang="ja-JP" sz="3200" dirty="0" smtClean="0"/>
              <a:t>(</a:t>
            </a:r>
            <a:r>
              <a:rPr kumimoji="1" lang="ja-JP" altLang="en-US" sz="3200" dirty="0" smtClean="0"/>
              <a:t>例</a:t>
            </a:r>
            <a:r>
              <a:rPr kumimoji="1" lang="en-US" altLang="ja-JP" sz="3200" dirty="0" smtClean="0"/>
              <a:t>:</a:t>
            </a:r>
            <a:r>
              <a:rPr lang="en-US" altLang="ja-JP" sz="3200" dirty="0" smtClean="0"/>
              <a:t>『</a:t>
            </a:r>
            <a:r>
              <a:rPr lang="ja-JP" altLang="en-US" sz="3200" dirty="0" smtClean="0"/>
              <a:t>コインが一回だけ表になる</a:t>
            </a:r>
            <a:r>
              <a:rPr lang="en-US" altLang="ja-JP" sz="3200" dirty="0" smtClean="0"/>
              <a:t>』</a:t>
            </a:r>
            <a:r>
              <a:rPr kumimoji="1" lang="ja-JP" altLang="en-US" sz="3200" dirty="0" smtClean="0"/>
              <a:t>など</a:t>
            </a:r>
            <a:r>
              <a:rPr kumimoji="1" lang="en-US" altLang="ja-JP" sz="3200" dirty="0" smtClean="0"/>
              <a:t>)</a:t>
            </a:r>
            <a:r>
              <a:rPr kumimoji="1" lang="ja-JP" altLang="en-US" sz="3200" dirty="0" smtClean="0"/>
              <a:t>の</a:t>
            </a:r>
            <a:endParaRPr kumimoji="1" lang="en-US" altLang="ja-JP" sz="3200" dirty="0" smtClean="0"/>
          </a:p>
          <a:p>
            <a:pPr algn="ctr"/>
            <a:r>
              <a:rPr lang="ja-JP" altLang="en-US" sz="3200" dirty="0" smtClean="0"/>
              <a:t>確率はほぼ０になる！</a:t>
            </a:r>
            <a:endParaRPr kumimoji="1" lang="en-US" altLang="ja-JP" sz="3200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047427" y="5060203"/>
            <a:ext cx="4468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/>
              <a:t>では、区分けすると？</a:t>
            </a:r>
            <a:endParaRPr kumimoji="1" lang="ja-JP" altLang="en-US" sz="3600" dirty="0"/>
          </a:p>
        </p:txBody>
      </p:sp>
      <p:sp>
        <p:nvSpPr>
          <p:cNvPr id="8" name="星 5 7"/>
          <p:cNvSpPr/>
          <p:nvPr/>
        </p:nvSpPr>
        <p:spPr>
          <a:xfrm>
            <a:off x="262240" y="171942"/>
            <a:ext cx="1527923" cy="165368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2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 smtClean="0">
                <a:solidFill>
                  <a:prstClr val="black"/>
                </a:solidFill>
              </a:rPr>
              <a:t>(22/23)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H</a:t>
            </a:r>
            <a:r>
              <a:rPr lang="ja-JP" altLang="en-US" dirty="0" smtClean="0"/>
              <a:t>では</a:t>
            </a:r>
            <a:r>
              <a:rPr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838200" y="2382592"/>
            <a:ext cx="4932608" cy="3000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prstClr val="white"/>
                </a:solidFill>
              </a:rPr>
              <a:t>ここにヒストグラム</a:t>
            </a:r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6211911" y="2382591"/>
            <a:ext cx="5141890" cy="30007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ここにヒストグラム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区分け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5" name="右矢印 4"/>
          <p:cNvSpPr/>
          <p:nvPr/>
        </p:nvSpPr>
        <p:spPr>
          <a:xfrm>
            <a:off x="4443211" y="2791495"/>
            <a:ext cx="2897746" cy="218297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u="sng" dirty="0" smtClean="0"/>
              <a:t>区分け</a:t>
            </a:r>
            <a:r>
              <a:rPr kumimoji="1" lang="en-US" altLang="ja-JP" sz="2800" u="sng" dirty="0" smtClean="0"/>
              <a:t>(20</a:t>
            </a:r>
            <a:r>
              <a:rPr lang="ja-JP" altLang="en-US" sz="2800" u="sng" dirty="0" smtClean="0"/>
              <a:t>回単位</a:t>
            </a:r>
            <a:r>
              <a:rPr kumimoji="1" lang="en-US" altLang="ja-JP" sz="2800" u="sng" dirty="0" smtClean="0"/>
              <a:t>)</a:t>
            </a:r>
            <a:endParaRPr kumimoji="1" lang="ja-JP" altLang="en-US" sz="2800" u="sng" dirty="0"/>
          </a:p>
        </p:txBody>
      </p:sp>
      <p:sp>
        <p:nvSpPr>
          <p:cNvPr id="8" name="上矢印吹き出し 7"/>
          <p:cNvSpPr/>
          <p:nvPr/>
        </p:nvSpPr>
        <p:spPr>
          <a:xfrm>
            <a:off x="6211910" y="5267325"/>
            <a:ext cx="5141890" cy="1287887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u="sng" dirty="0" smtClean="0"/>
              <a:t>こちらなら確率を求められる！！</a:t>
            </a:r>
            <a:endParaRPr kumimoji="1" lang="ja-JP" altLang="en-US" sz="2800" u="sng" dirty="0"/>
          </a:p>
        </p:txBody>
      </p:sp>
      <p:sp>
        <p:nvSpPr>
          <p:cNvPr id="9" name="星 5 8"/>
          <p:cNvSpPr/>
          <p:nvPr/>
        </p:nvSpPr>
        <p:spPr>
          <a:xfrm>
            <a:off x="262240" y="171942"/>
            <a:ext cx="1527923" cy="165368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075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844800" y="3454400"/>
            <a:ext cx="6502400" cy="19013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 smtClean="0">
                <a:solidFill>
                  <a:prstClr val="black"/>
                </a:solidFill>
              </a:rPr>
              <a:t>(23/23)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/>
              <a:t>では、“区分け”して確率を求めるとは</a:t>
            </a:r>
            <a:r>
              <a:rPr kumimoji="1" lang="en-US" altLang="ja-JP" sz="3600" dirty="0"/>
              <a:t>…</a:t>
            </a:r>
            <a:r>
              <a:rPr kumimoji="1" lang="ja-JP" altLang="en-US" sz="3600" dirty="0"/>
              <a:t>？</a:t>
            </a:r>
            <a:endParaRPr kumimoji="1" lang="en-US" altLang="ja-JP" sz="3600" dirty="0"/>
          </a:p>
          <a:p>
            <a:pPr marL="0" indent="0" algn="r">
              <a:buNone/>
            </a:pPr>
            <a:r>
              <a:rPr lang="en-US" altLang="ja-JP" sz="3600" dirty="0"/>
              <a:t>…</a:t>
            </a:r>
            <a:r>
              <a:rPr lang="ja-JP" altLang="en-US" sz="3600" dirty="0"/>
              <a:t>結果が何かしらの区間内に入る確率を求める</a:t>
            </a:r>
            <a:endParaRPr lang="en-US" altLang="ja-JP" sz="3600" dirty="0"/>
          </a:p>
          <a:p>
            <a:pPr marL="0" indent="0" algn="ctr">
              <a:buNone/>
            </a:pPr>
            <a:endParaRPr kumimoji="1" lang="en-US" altLang="ja-JP" sz="3600" dirty="0"/>
          </a:p>
          <a:p>
            <a:pPr marL="0" indent="0" algn="ctr">
              <a:buNone/>
            </a:pPr>
            <a:r>
              <a:rPr kumimoji="1" lang="ja-JP" altLang="en-US" sz="3600" dirty="0"/>
              <a:t>それを知るために使えるのが、</a:t>
            </a:r>
            <a:endParaRPr kumimoji="1" lang="en-US" altLang="ja-JP" sz="3600" dirty="0"/>
          </a:p>
          <a:p>
            <a:pPr marL="0" indent="0" algn="ctr">
              <a:buNone/>
            </a:pPr>
            <a:r>
              <a:rPr kumimoji="1" lang="en-US" altLang="ja-JP" sz="4800" u="sng" dirty="0"/>
              <a:t>『</a:t>
            </a:r>
            <a:r>
              <a:rPr kumimoji="1" lang="ja-JP" altLang="en-US" sz="4800" u="sng" dirty="0"/>
              <a:t>累積分布関数</a:t>
            </a:r>
            <a:r>
              <a:rPr kumimoji="1" lang="en-US" altLang="ja-JP" sz="4800" u="sng" dirty="0"/>
              <a:t>』</a:t>
            </a:r>
            <a:r>
              <a:rPr kumimoji="1" lang="ja-JP" altLang="en-US" sz="3600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68167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38200" y="1825625"/>
            <a:ext cx="10515600" cy="21077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4400" u="sng" dirty="0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累積分布関数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1/15)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03237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kumimoji="1" lang="ja-JP" altLang="en-US" sz="4000" u="sng" dirty="0" smtClean="0"/>
                  <a:t>例</a:t>
                </a:r>
                <a:r>
                  <a:rPr kumimoji="1" lang="en-US" altLang="ja-JP" sz="4000" u="sng" dirty="0" smtClean="0"/>
                  <a:t>(</a:t>
                </a:r>
                <a:r>
                  <a:rPr kumimoji="1" lang="ja-JP" altLang="en-US" sz="4000" u="sng" dirty="0" smtClean="0"/>
                  <a:t>再掲</a:t>
                </a:r>
                <a:r>
                  <a:rPr kumimoji="1" lang="en-US" altLang="ja-JP" sz="4000" u="sng" dirty="0" smtClean="0"/>
                  <a:t>)</a:t>
                </a:r>
                <a:r>
                  <a:rPr kumimoji="1" lang="ja-JP" altLang="en-US" sz="4000" dirty="0" smtClean="0"/>
                  <a:t>：</a:t>
                </a:r>
                <a:endParaRPr kumimoji="1" lang="en-US" altLang="ja-JP" sz="4000" dirty="0"/>
              </a:p>
              <a:p>
                <a:r>
                  <a:rPr lang="ja-JP" altLang="en-US" sz="4000" dirty="0"/>
                  <a:t>表も裏も同じ確率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ja-JP" altLang="en-US" sz="4000" dirty="0"/>
                  <a:t>で出るコインを３回投げ、表の出た回数をチェック</a:t>
                </a:r>
                <a:endParaRPr lang="en-US" altLang="ja-JP" sz="4000" dirty="0"/>
              </a:p>
              <a:p>
                <a:pPr marL="0" indent="0" algn="ctr">
                  <a:buNone/>
                </a:pPr>
                <a:endParaRPr lang="en-US" altLang="ja-JP" sz="3600" dirty="0"/>
              </a:p>
              <a:p>
                <a:pPr marL="0" indent="0" algn="ctr">
                  <a:buNone/>
                </a:pPr>
                <a:endParaRPr lang="en-US" altLang="ja-JP" sz="36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032375"/>
              </a:xfrm>
              <a:blipFill rotWithShape="0">
                <a:blip r:embed="rId2"/>
                <a:stretch>
                  <a:fillRect l="-1855" t="-3753" r="-4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2235200" y="4068308"/>
                <a:ext cx="7721600" cy="2467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kumimoji="1" lang="ja-JP" altLang="en-US" sz="2800" dirty="0" smtClean="0"/>
                  <a:t>このとき、</a:t>
                </a:r>
                <a:r>
                  <a:rPr lang="ja-JP" altLang="en-US" sz="2800" dirty="0" smtClean="0">
                    <a:solidFill>
                      <a:prstClr val="black"/>
                    </a:solidFill>
                  </a:rPr>
                  <a:t>コイン</a:t>
                </a:r>
                <a:r>
                  <a:rPr lang="ja-JP" altLang="en-US" sz="2800" dirty="0">
                    <a:solidFill>
                      <a:prstClr val="black"/>
                    </a:solidFill>
                  </a:rPr>
                  <a:t>の結果それぞれの</a:t>
                </a:r>
                <a:r>
                  <a:rPr lang="ja-JP" altLang="en-US" sz="2800" dirty="0" smtClean="0">
                    <a:solidFill>
                      <a:prstClr val="black"/>
                    </a:solidFill>
                  </a:rPr>
                  <a:t>確率は</a:t>
                </a:r>
                <a:r>
                  <a:rPr lang="en-US" altLang="ja-JP" sz="2800" dirty="0" smtClean="0">
                    <a:solidFill>
                      <a:prstClr val="black"/>
                    </a:solidFill>
                  </a:rPr>
                  <a:t>(</a:t>
                </a:r>
                <a:r>
                  <a:rPr lang="ja-JP" altLang="en-US" sz="2800" dirty="0">
                    <a:solidFill>
                      <a:prstClr val="black"/>
                    </a:solidFill>
                  </a:rPr>
                  <a:t>再掲</a:t>
                </a:r>
                <a:r>
                  <a:rPr lang="en-US" altLang="ja-JP" sz="2800" dirty="0">
                    <a:solidFill>
                      <a:prstClr val="black"/>
                    </a:solidFill>
                  </a:rPr>
                  <a:t>)</a:t>
                </a:r>
                <a:endParaRPr lang="en-US" altLang="ja-JP" sz="2800" u="sng" dirty="0">
                  <a:solidFill>
                    <a:prstClr val="black"/>
                  </a:solidFill>
                </a:endParaRPr>
              </a:p>
              <a:p>
                <a:pPr marL="228600" lvl="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prstClr val="black"/>
                    </a:solidFill>
                  </a:rPr>
                  <a:t>結果が</a:t>
                </a:r>
                <a:r>
                  <a:rPr lang="ja-JP" altLang="en-US" sz="2800" u="sng" dirty="0">
                    <a:solidFill>
                      <a:prstClr val="black"/>
                    </a:solidFill>
                  </a:rPr>
                  <a:t>０</a:t>
                </a:r>
                <a:r>
                  <a:rPr lang="ja-JP" altLang="en-US" sz="2800" dirty="0">
                    <a:solidFill>
                      <a:prstClr val="black"/>
                    </a:solidFill>
                  </a:rPr>
                  <a:t>になる確率</a:t>
                </a:r>
                <a:r>
                  <a:rPr lang="en-US" altLang="ja-JP" sz="2800" dirty="0">
                    <a:solidFill>
                      <a:prstClr val="black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altLang="ja-JP" sz="4400" dirty="0">
                  <a:solidFill>
                    <a:prstClr val="black"/>
                  </a:solidFill>
                </a:endParaRPr>
              </a:p>
              <a:p>
                <a:pPr marL="228600" lvl="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prstClr val="black"/>
                    </a:solidFill>
                  </a:rPr>
                  <a:t>結果が</a:t>
                </a:r>
                <a:r>
                  <a:rPr lang="en-US" altLang="ja-JP" sz="2800" u="sng" dirty="0">
                    <a:solidFill>
                      <a:prstClr val="black"/>
                    </a:solidFill>
                  </a:rPr>
                  <a:t>2</a:t>
                </a:r>
                <a:r>
                  <a:rPr lang="ja-JP" altLang="en-US" sz="2800" dirty="0">
                    <a:solidFill>
                      <a:prstClr val="black"/>
                    </a:solidFill>
                  </a:rPr>
                  <a:t>になる確率</a:t>
                </a:r>
                <a:r>
                  <a:rPr lang="en-US" altLang="ja-JP" sz="2800" dirty="0">
                    <a:solidFill>
                      <a:prstClr val="black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ja-JP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200" y="4068308"/>
                <a:ext cx="7721600" cy="2467214"/>
              </a:xfrm>
              <a:prstGeom prst="rect">
                <a:avLst/>
              </a:prstGeom>
              <a:blipFill rotWithShape="0">
                <a:blip r:embed="rId3"/>
                <a:stretch>
                  <a:fillRect l="-1659" t="-51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1572" y="4006402"/>
            <a:ext cx="4139543" cy="25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12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dirty="0" smtClean="0"/>
                  <a:t>確認</a:t>
                </a:r>
                <a:r>
                  <a:rPr lang="en-US" altLang="ja-JP" dirty="0" smtClean="0"/>
                  <a:t>:</a:t>
                </a:r>
                <a:r>
                  <a:rPr lang="ja-JP" altLang="en-US" dirty="0" smtClean="0"/>
                  <a:t>この例の場合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kumimoji="1" lang="en-US" altLang="ja-JP" sz="3200" dirty="0"/>
              </a:p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</m:t>
                        </m:r>
                      </m:e>
                    </m:d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ja-JP" altLang="en-US" sz="3200" dirty="0"/>
                  <a:t> </a:t>
                </a:r>
                <a:r>
                  <a:rPr lang="ja-JP" altLang="en-US" dirty="0"/>
                  <a:t>（結果が１以下となるのは４パターン） </a:t>
                </a:r>
                <a:r>
                  <a:rPr lang="en-US" altLang="ja-JP" dirty="0"/>
                  <a:t>…(a</a:t>
                </a:r>
                <a:r>
                  <a:rPr lang="en-US" altLang="ja-JP" dirty="0" smtClean="0"/>
                  <a:t>)</a:t>
                </a:r>
              </a:p>
              <a:p>
                <a:endParaRPr kumimoji="1" lang="en-US" altLang="ja-JP" dirty="0"/>
              </a:p>
              <a:p>
                <a:pPr marL="0" indent="0">
                  <a:buNone/>
                </a:pPr>
                <a:r>
                  <a:rPr lang="en-US" altLang="ja-JP" dirty="0" smtClean="0"/>
                  <a:t>…</a:t>
                </a:r>
                <a:r>
                  <a:rPr lang="ja-JP" altLang="en-US" dirty="0" smtClean="0"/>
                  <a:t>と、</a:t>
                </a:r>
                <a:r>
                  <a:rPr lang="ja-JP" altLang="en-US" u="sng" dirty="0" smtClean="0"/>
                  <a:t>確率変数</a:t>
                </a:r>
                <a14:m>
                  <m:oMath xmlns:m="http://schemas.openxmlformats.org/officeDocument/2006/math">
                    <m:r>
                      <a:rPr lang="en-US" altLang="ja-JP" i="1" u="sng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ja-JP" u="sng" dirty="0" smtClean="0"/>
                  <a:t>(=</a:t>
                </a:r>
                <a:r>
                  <a:rPr lang="ja-JP" altLang="en-US" u="sng" dirty="0" smtClean="0"/>
                  <a:t>コインの表になった枚数</a:t>
                </a:r>
                <a:r>
                  <a:rPr lang="en-US" altLang="ja-JP" u="sng" dirty="0" smtClean="0"/>
                  <a:t>)</a:t>
                </a:r>
                <a:r>
                  <a:rPr lang="ja-JP" altLang="en-US" u="sng" dirty="0" err="1" smtClean="0"/>
                  <a:t>がど</a:t>
                </a:r>
                <a:r>
                  <a:rPr lang="ja-JP" altLang="en-US" u="sng" dirty="0" smtClean="0"/>
                  <a:t>うなるか</a:t>
                </a:r>
                <a:r>
                  <a:rPr lang="ja-JP" altLang="en-US" dirty="0" smtClean="0"/>
                  <a:t>についての</a:t>
                </a:r>
                <a:endParaRPr lang="en-US" altLang="ja-JP" dirty="0" smtClean="0"/>
              </a:p>
              <a:p>
                <a:pPr marL="0" indent="0" algn="r">
                  <a:buNone/>
                </a:pPr>
                <a:r>
                  <a:rPr kumimoji="1" lang="ja-JP" altLang="en-US" u="sng" dirty="0"/>
                  <a:t>確率</a:t>
                </a:r>
                <a:r>
                  <a:rPr kumimoji="1" lang="ja-JP" altLang="en-US" u="sng" dirty="0" smtClean="0"/>
                  <a:t>が求められる</a:t>
                </a:r>
                <a:endParaRPr kumimoji="1" lang="en-US" altLang="ja-JP" u="sng" dirty="0" smtClean="0"/>
              </a:p>
              <a:p>
                <a:pPr marL="0" indent="0" algn="ctr">
                  <a:buNone/>
                </a:pPr>
                <a:r>
                  <a:rPr kumimoji="1" lang="en-US" altLang="ja-JP" sz="2400" dirty="0" smtClean="0"/>
                  <a:t>(</a:t>
                </a:r>
                <a:r>
                  <a:rPr kumimoji="1" lang="ja-JP" altLang="en-US" sz="2400" dirty="0" smtClean="0"/>
                  <a:t>特に、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ja-JP" altLang="en-US" sz="2400" dirty="0" smtClean="0"/>
                  <a:t> で</a:t>
                </a:r>
                <a14:m>
                  <m:oMath xmlns:m="http://schemas.openxmlformats.org/officeDocument/2006/math">
                    <m:r>
                      <a:rPr lang="en-US" altLang="ja-JP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ja-JP" altLang="en-US" sz="2400" dirty="0" smtClean="0"/>
                  <a:t>が特定の条件</a:t>
                </a:r>
                <a:r>
                  <a:rPr lang="en-US" altLang="ja-JP" sz="2400" dirty="0" smtClean="0"/>
                  <a:t>(</a:t>
                </a:r>
                <a:r>
                  <a:rPr lang="ja-JP" altLang="en-US" sz="2400" dirty="0"/>
                  <a:t>前述</a:t>
                </a:r>
                <a:r>
                  <a:rPr lang="en-US" altLang="ja-JP" sz="2400" dirty="0" smtClean="0"/>
                  <a:t>)</a:t>
                </a:r>
                <a:r>
                  <a:rPr lang="ja-JP" altLang="en-US" sz="2400" dirty="0" smtClean="0"/>
                  <a:t>を満たす</a:t>
                </a:r>
                <a:r>
                  <a:rPr kumimoji="1" lang="ja-JP" altLang="en-US" sz="2400" dirty="0" smtClean="0"/>
                  <a:t>なら確率質量関数</a:t>
                </a:r>
                <a:r>
                  <a:rPr kumimoji="1" lang="en-US" altLang="ja-JP" sz="2400" dirty="0" smtClean="0"/>
                  <a:t>)</a:t>
                </a:r>
                <a:endParaRPr kumimoji="1"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/>
              <a:t>『</a:t>
            </a:r>
            <a:r>
              <a:rPr lang="ja-JP" altLang="en-US" u="sng" dirty="0"/>
              <a:t>累積分布関数</a:t>
            </a:r>
            <a:r>
              <a:rPr lang="en-US" altLang="ja-JP" u="sng" dirty="0"/>
              <a:t>』</a:t>
            </a:r>
            <a:r>
              <a:rPr lang="ja-JP" altLang="en-US" u="sng" dirty="0"/>
              <a:t>とは？</a:t>
            </a:r>
            <a:r>
              <a:rPr lang="en-US" altLang="ja-JP" dirty="0" smtClean="0"/>
              <a:t>(2/15)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5465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円/楕円 6"/>
          <p:cNvSpPr/>
          <p:nvPr/>
        </p:nvSpPr>
        <p:spPr>
          <a:xfrm>
            <a:off x="4646374" y="2549601"/>
            <a:ext cx="862149" cy="90152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6268065" y="2549602"/>
            <a:ext cx="1519084" cy="9015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6859475" y="2549601"/>
            <a:ext cx="862149" cy="90152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前スライド</a:t>
                </a:r>
                <a:r>
                  <a:rPr lang="en-US" altLang="ja-JP" dirty="0"/>
                  <a:t>(a)</a:t>
                </a:r>
                <a:r>
                  <a:rPr lang="ja-JP" altLang="en-US" dirty="0"/>
                  <a:t>式には、別の表記法も</a:t>
                </a:r>
                <a:r>
                  <a:rPr lang="en-US" altLang="ja-JP" dirty="0"/>
                  <a:t>…</a:t>
                </a:r>
                <a:endParaRPr lang="en-US" altLang="ja-JP" sz="4400" u="sng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sz="5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≤1</m:t>
                          </m:r>
                        </m:e>
                      </m:d>
                      <m:r>
                        <a:rPr lang="en-US" altLang="ja-JP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5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altLang="ja-JP" sz="5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(1)(=</m:t>
                      </m:r>
                      <m:f>
                        <m:fPr>
                          <m:ctrlP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5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sz="5400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endParaRPr lang="en-US" altLang="ja-JP" sz="5400" dirty="0">
                  <a:solidFill>
                    <a:prstClr val="black"/>
                  </a:solidFill>
                </a:endParaRPr>
              </a:p>
              <a:p>
                <a:pPr marL="0" lvl="0" indent="0" algn="ctr">
                  <a:buNone/>
                </a:pPr>
                <a:r>
                  <a:rPr lang="en-US" altLang="ja-JP" sz="4400" dirty="0">
                    <a:solidFill>
                      <a:prstClr val="black"/>
                    </a:solidFill>
                  </a:rPr>
                  <a:t>…</a:t>
                </a:r>
                <a:r>
                  <a:rPr lang="ja-JP" altLang="en-US" sz="4400" dirty="0">
                    <a:solidFill>
                      <a:prstClr val="black"/>
                    </a:solidFill>
                  </a:rPr>
                  <a:t>この</a:t>
                </a:r>
                <a:r>
                  <a:rPr lang="en-US" altLang="ja-JP" sz="6600" u="sng" dirty="0">
                    <a:solidFill>
                      <a:prstClr val="black"/>
                    </a:solidFill>
                  </a:rPr>
                  <a:t>『</a:t>
                </a:r>
                <a:r>
                  <a:rPr lang="ja-JP" altLang="en-US" sz="6600" u="sng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𝐹</a:t>
                </a:r>
                <a:r>
                  <a:rPr lang="en-US" altLang="ja-JP" sz="6600" u="sng" dirty="0">
                    <a:solidFill>
                      <a:prstClr val="black"/>
                    </a:solidFill>
                  </a:rPr>
                  <a:t>』</a:t>
                </a:r>
                <a:r>
                  <a:rPr lang="ja-JP" altLang="en-US" sz="4400" dirty="0">
                    <a:solidFill>
                      <a:prstClr val="black"/>
                    </a:solidFill>
                  </a:rPr>
                  <a:t>が </a:t>
                </a:r>
                <a:r>
                  <a:rPr lang="en-US" altLang="ja-JP" sz="5400" u="sng" dirty="0">
                    <a:solidFill>
                      <a:prstClr val="black"/>
                    </a:solidFill>
                  </a:rPr>
                  <a:t>”</a:t>
                </a:r>
                <a:r>
                  <a:rPr lang="ja-JP" altLang="en-US" sz="5400" u="sng" dirty="0">
                    <a:solidFill>
                      <a:prstClr val="black"/>
                    </a:solidFill>
                  </a:rPr>
                  <a:t>累積分布関数</a:t>
                </a:r>
                <a:r>
                  <a:rPr lang="en-US" altLang="ja-JP" sz="5400" u="sng" dirty="0">
                    <a:solidFill>
                      <a:prstClr val="black"/>
                    </a:solidFill>
                  </a:rPr>
                  <a:t>”</a:t>
                </a:r>
                <a:r>
                  <a:rPr lang="ja-JP" altLang="en-US" sz="5400" u="sng" dirty="0">
                    <a:solidFill>
                      <a:prstClr val="black"/>
                    </a:solidFill>
                  </a:rPr>
                  <a:t> </a:t>
                </a:r>
                <a:r>
                  <a:rPr lang="en-US" altLang="ja-JP" sz="4400" dirty="0">
                    <a:solidFill>
                      <a:prstClr val="black"/>
                    </a:solidFill>
                  </a:rPr>
                  <a:t>‼</a:t>
                </a:r>
                <a:endParaRPr lang="ja-JP" altLang="en-US" sz="4400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kumimoji="1" lang="ja-JP" altLang="en-US" sz="54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累積分布関数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(3/15)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317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3522891" y="2248649"/>
            <a:ext cx="5146218" cy="78249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ja-JP" altLang="en-US" dirty="0" smtClean="0">
                    <a:solidFill>
                      <a:prstClr val="black"/>
                    </a:solidFill>
                  </a:rPr>
                  <a:t>累積分布関数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(</a:t>
                </a:r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𝐹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)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の定義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ja-JP" sz="5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5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5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ja-JP" sz="5400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endParaRPr lang="en-US" altLang="ja-JP" dirty="0">
                  <a:solidFill>
                    <a:prstClr val="black"/>
                  </a:solidFill>
                </a:endParaRPr>
              </a:p>
              <a:p>
                <a:pPr marL="0" lvl="0" indent="0" algn="ctr">
                  <a:buNone/>
                </a:pPr>
                <a:r>
                  <a:rPr lang="en-US" altLang="ja-JP" dirty="0">
                    <a:solidFill>
                      <a:prstClr val="black"/>
                    </a:solidFill>
                  </a:rPr>
                  <a:t>…</a:t>
                </a:r>
                <a:r>
                  <a:rPr lang="ja-JP" altLang="en-US" u="sng" dirty="0">
                    <a:solidFill>
                      <a:prstClr val="black"/>
                    </a:solidFill>
                  </a:rPr>
                  <a:t>確率変数が</a:t>
                </a:r>
                <a:r>
                  <a:rPr lang="ja-JP" altLang="en-US" u="sng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𝑥以下の時の確率</a:t>
                </a:r>
                <a:r>
                  <a:rPr lang="ja-JP" altLang="en-US" u="sng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を全て</a:t>
                </a:r>
                <a:r>
                  <a:rPr lang="ja-JP" altLang="en-US" u="sng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足し合わせたもの</a:t>
                </a:r>
                <a:r>
                  <a:rPr lang="en-US" altLang="ja-JP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!</a:t>
                </a:r>
              </a:p>
              <a:p>
                <a:pPr marL="0" lvl="0" indent="0">
                  <a:buNone/>
                </a:pPr>
                <a:endParaRPr lang="en-US" altLang="ja-JP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:r>
                  <a:rPr lang="ja-JP" altLang="en-US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例</a:t>
                </a:r>
                <a:r>
                  <a:rPr lang="en-US" altLang="ja-JP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:</a:t>
                </a:r>
                <a:r>
                  <a:rPr lang="ja-JP" altLang="en-US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コインを</a:t>
                </a:r>
                <a:r>
                  <a:rPr lang="en-US" altLang="ja-JP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3</a:t>
                </a:r>
                <a:r>
                  <a:rPr lang="ja-JP" altLang="en-US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回投げた結果</a:t>
                </a:r>
                <a:r>
                  <a:rPr lang="en-US" altLang="ja-JP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(</a:t>
                </a:r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前例</a:t>
                </a:r>
                <a:r>
                  <a:rPr lang="en-US" altLang="ja-JP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の場合</a:t>
                </a:r>
                <a:r>
                  <a:rPr lang="ja-JP" altLang="en-US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、</a:t>
                </a:r>
                <a:endParaRPr lang="en-US" altLang="ja-JP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表の</m:t>
                          </m:r>
                          <m:r>
                            <a:rPr lang="ja-JP" alt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出た</m:t>
                          </m:r>
                          <m:r>
                            <a:rPr lang="ja-JP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回数が</m:t>
                          </m:r>
                          <m:r>
                            <a:rPr lang="en-US" altLang="ja-JP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ja-JP" alt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回</m:t>
                          </m:r>
                          <m:r>
                            <a:rPr lang="ja-JP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以下</m:t>
                          </m:r>
                          <m:r>
                            <a:rPr lang="ja-JP" alt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の</m:t>
                          </m:r>
                          <m:r>
                            <a:rPr lang="ja-JP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確率</m:t>
                          </m:r>
                        </m:e>
                      </m:d>
                    </m:oMath>
                  </m:oMathPara>
                </a14:m>
                <a:endParaRPr lang="en-US" altLang="ja-JP" b="0" i="1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表の</m:t>
                          </m:r>
                          <m:r>
                            <a:rPr lang="ja-JP" alt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出た</m:t>
                          </m:r>
                          <m:r>
                            <a:rPr lang="ja-JP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回数が</m:t>
                          </m:r>
                          <m:r>
                            <a:rPr lang="en-US" altLang="ja-JP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ja-JP" alt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回</m:t>
                          </m:r>
                          <m:r>
                            <a:rPr lang="ja-JP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の</m:t>
                          </m:r>
                          <m:r>
                            <a:rPr lang="ja-JP" alt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確率</m:t>
                          </m:r>
                        </m:e>
                      </m:d>
                      <m:r>
                        <a:rPr lang="en-US" altLang="ja-JP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表の</m:t>
                          </m:r>
                          <m:r>
                            <a:rPr lang="ja-JP" alt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出た</m:t>
                          </m:r>
                          <m:r>
                            <a:rPr lang="ja-JP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回数が</m:t>
                          </m:r>
                          <m:r>
                            <a:rPr lang="en-US" altLang="ja-JP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ja-JP" alt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回の</m:t>
                          </m:r>
                          <m:r>
                            <a:rPr lang="ja-JP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確率</m:t>
                          </m:r>
                        </m:e>
                      </m:d>
                    </m:oMath>
                  </m:oMathPara>
                </a14:m>
                <a:endParaRPr lang="en-US" altLang="ja-JP" b="0" i="1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ja-JP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 rotWithShape="0">
                <a:blip r:embed="rId2"/>
                <a:stretch>
                  <a:fillRect l="-1217" t="-25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累積分布関数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(4/15)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8669109" y="2494158"/>
                <a:ext cx="2930269" cy="480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ja-JP" alt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ただし、</m:t>
                      </m:r>
                      <m:r>
                        <a:rPr lang="en-US" altLang="ja-JP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ja-JP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altLang="ja-JP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9109" y="2494158"/>
                <a:ext cx="2930269" cy="480131"/>
              </a:xfrm>
              <a:prstGeom prst="rect">
                <a:avLst/>
              </a:prstGeom>
              <a:blipFill rotWithShape="0">
                <a:blip r:embed="rId6"/>
                <a:stretch>
                  <a:fillRect l="-1455" t="-6329" b="-215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874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/>
          <p:cNvGrpSpPr/>
          <p:nvPr/>
        </p:nvGrpSpPr>
        <p:grpSpPr>
          <a:xfrm>
            <a:off x="5511157" y="2424090"/>
            <a:ext cx="6483711" cy="4224375"/>
            <a:chOff x="5511157" y="2424090"/>
            <a:chExt cx="6483711" cy="4224375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9038" y="2424090"/>
              <a:ext cx="5404762" cy="4053571"/>
            </a:xfrm>
            <a:prstGeom prst="rect">
              <a:avLst/>
            </a:prstGeom>
          </p:spPr>
        </p:pic>
        <p:sp>
          <p:nvSpPr>
            <p:cNvPr id="9" name="テキスト ボックス 8"/>
            <p:cNvSpPr txBox="1"/>
            <p:nvPr/>
          </p:nvSpPr>
          <p:spPr>
            <a:xfrm>
              <a:off x="5511157" y="2947157"/>
              <a:ext cx="772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確率</a:t>
              </a:r>
              <a:endParaRPr kumimoji="1" lang="ja-JP" altLang="en-US" dirty="0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9509245" y="6279133"/>
              <a:ext cx="2485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表の出る回数</a:t>
              </a:r>
              <a:r>
                <a:rPr kumimoji="1" lang="en-US" altLang="ja-JP" dirty="0" smtClean="0"/>
                <a:t>(</a:t>
              </a:r>
              <a:r>
                <a:rPr kumimoji="1" lang="ja-JP" altLang="en-US" dirty="0" smtClean="0"/>
                <a:t>単位</a:t>
              </a:r>
              <a:r>
                <a:rPr kumimoji="1" lang="en-US" altLang="ja-JP" dirty="0" smtClean="0"/>
                <a:t>:</a:t>
              </a:r>
              <a:r>
                <a:rPr kumimoji="1" lang="ja-JP" altLang="en-US" dirty="0" smtClean="0"/>
                <a:t>回</a:t>
              </a:r>
              <a:r>
                <a:rPr kumimoji="1" lang="en-US" altLang="ja-JP" dirty="0" smtClean="0"/>
                <a:t>)</a:t>
              </a:r>
              <a:endParaRPr kumimoji="1" lang="ja-JP" altLang="en-US" dirty="0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累積分布関数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(5/15)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ここで</a:t>
            </a:r>
            <a:r>
              <a:rPr kumimoji="1" lang="en-US" altLang="ja-JP" dirty="0" smtClean="0"/>
              <a:t>…</a:t>
            </a:r>
            <a:r>
              <a:rPr lang="ja-JP" altLang="en-US" dirty="0"/>
              <a:t>コイン</a:t>
            </a:r>
            <a:r>
              <a:rPr lang="ja-JP" altLang="en-US" dirty="0" smtClean="0"/>
              <a:t>を</a:t>
            </a:r>
            <a:r>
              <a:rPr lang="en-US" altLang="ja-JP" dirty="0" smtClean="0"/>
              <a:t>10</a:t>
            </a:r>
            <a:r>
              <a:rPr lang="ja-JP" altLang="en-US" dirty="0" smtClean="0"/>
              <a:t>回投げた場合の、表が出る回数それぞれの確率を見てみる</a:t>
            </a:r>
            <a:r>
              <a:rPr lang="en-US" altLang="ja-JP" dirty="0" smtClean="0"/>
              <a:t>(</a:t>
            </a:r>
            <a:r>
              <a:rPr lang="ja-JP" altLang="en-US" dirty="0" smtClean="0"/>
              <a:t>例</a:t>
            </a:r>
            <a:r>
              <a:rPr lang="en-US" altLang="ja-JP" dirty="0" smtClean="0"/>
              <a:t>I)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21" y="2705644"/>
            <a:ext cx="4933935" cy="3700452"/>
          </a:xfrm>
          <a:prstGeom prst="rect">
            <a:avLst/>
          </a:prstGeom>
        </p:spPr>
      </p:pic>
      <p:sp>
        <p:nvSpPr>
          <p:cNvPr id="6" name="右矢印 5"/>
          <p:cNvSpPr/>
          <p:nvPr/>
        </p:nvSpPr>
        <p:spPr>
          <a:xfrm>
            <a:off x="4487835" y="3564383"/>
            <a:ext cx="2318197" cy="146819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u="sng" dirty="0" smtClean="0"/>
              <a:t>累積分布関数を</a:t>
            </a:r>
            <a:endParaRPr lang="en-US" altLang="ja-JP" sz="2000" u="sng" dirty="0" smtClean="0"/>
          </a:p>
          <a:p>
            <a:pPr algn="ctr"/>
            <a:r>
              <a:rPr lang="ja-JP" altLang="en-US" sz="2000" u="sng" dirty="0" smtClean="0"/>
              <a:t>グラフに！</a:t>
            </a:r>
            <a:endParaRPr kumimoji="1" lang="ja-JP" altLang="en-US" u="sng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50595" y="2947157"/>
            <a:ext cx="772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確率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173724" y="6279133"/>
            <a:ext cx="248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表の出る回数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単位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回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2" name="角丸四角形 31"/>
          <p:cNvSpPr/>
          <p:nvPr/>
        </p:nvSpPr>
        <p:spPr>
          <a:xfrm>
            <a:off x="1268000" y="2947157"/>
            <a:ext cx="1796918" cy="327546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角丸四角形 37"/>
          <p:cNvSpPr/>
          <p:nvPr/>
        </p:nvSpPr>
        <p:spPr>
          <a:xfrm>
            <a:off x="7557112" y="4777040"/>
            <a:ext cx="842760" cy="151273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左右矢印 39"/>
          <p:cNvSpPr/>
          <p:nvPr/>
        </p:nvSpPr>
        <p:spPr>
          <a:xfrm>
            <a:off x="3073923" y="4617711"/>
            <a:ext cx="4483190" cy="1694189"/>
          </a:xfrm>
          <a:prstGeom prst="left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1"/>
                </a:solidFill>
              </a:rPr>
              <a:t>左</a:t>
            </a:r>
            <a:r>
              <a:rPr lang="ja-JP" altLang="en-US" dirty="0" smtClean="0">
                <a:solidFill>
                  <a:schemeClr val="accent1"/>
                </a:solidFill>
              </a:rPr>
              <a:t>図青部分の</a:t>
            </a:r>
            <a:r>
              <a:rPr lang="ja-JP" altLang="en-US" u="sng" dirty="0" smtClean="0">
                <a:solidFill>
                  <a:schemeClr val="accent1"/>
                </a:solidFill>
              </a:rPr>
              <a:t>面積</a:t>
            </a:r>
            <a:r>
              <a:rPr kumimoji="1" lang="ja-JP" altLang="en-US" dirty="0" smtClean="0"/>
              <a:t>と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>
                <a:solidFill>
                  <a:schemeClr val="accent1"/>
                </a:solidFill>
              </a:rPr>
              <a:t>右図青部分の</a:t>
            </a:r>
            <a:r>
              <a:rPr lang="ja-JP" altLang="en-US" u="sng" dirty="0">
                <a:solidFill>
                  <a:schemeClr val="accent1"/>
                </a:solidFill>
              </a:rPr>
              <a:t>高</a:t>
            </a:r>
            <a:r>
              <a:rPr lang="ja-JP" altLang="en-US" u="sng" dirty="0" smtClean="0">
                <a:solidFill>
                  <a:schemeClr val="accent1"/>
                </a:solidFill>
              </a:rPr>
              <a:t>さ</a:t>
            </a:r>
            <a:r>
              <a:rPr kumimoji="1" lang="ja-JP" altLang="en-US" dirty="0" smtClean="0"/>
              <a:t>は同じ！！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どちらも</a:t>
            </a:r>
            <a:r>
              <a:rPr kumimoji="1" lang="ja-JP" altLang="en-US" u="sng" dirty="0" smtClean="0"/>
              <a:t>およそ</a:t>
            </a:r>
            <a:r>
              <a:rPr kumimoji="1" lang="en-US" altLang="ja-JP" u="sng" dirty="0" smtClean="0"/>
              <a:t>0.4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角丸四角形吹き出し 41"/>
              <p:cNvSpPr/>
              <p:nvPr/>
            </p:nvSpPr>
            <p:spPr>
              <a:xfrm>
                <a:off x="346174" y="3615056"/>
                <a:ext cx="1922211" cy="1671637"/>
              </a:xfrm>
              <a:prstGeom prst="wedgeRoundRectCallout">
                <a:avLst>
                  <a:gd name="adj1" fmla="val 43051"/>
                  <a:gd name="adj2" fmla="val 65973"/>
                  <a:gd name="adj3" fmla="val 16667"/>
                </a:avLst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:r>
                  <a:rPr lang="ja-JP" altLang="en-US" dirty="0">
                    <a:solidFill>
                      <a:prstClr val="black"/>
                    </a:solidFill>
                  </a:rPr>
                  <a:t>このヒストグラムでは、</a:t>
                </a:r>
                <a:endParaRPr lang="en-US" altLang="ja-JP" dirty="0">
                  <a:solidFill>
                    <a:prstClr val="black"/>
                  </a:solidFill>
                </a:endParaRPr>
              </a:p>
              <a:p>
                <a:pPr lvl="0" algn="ctr"/>
                <a14:m>
                  <m:oMath xmlns:m="http://schemas.openxmlformats.org/officeDocument/2006/math">
                    <m:r>
                      <a:rPr lang="en-US" altLang="ja-JP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ja-JP" dirty="0">
                    <a:solidFill>
                      <a:srgbClr val="FF0000"/>
                    </a:solidFill>
                  </a:rPr>
                  <a:t>(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実数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)</a:t>
                </a:r>
                <a:r>
                  <a:rPr lang="ja-JP" altLang="en-US" dirty="0" smtClean="0">
                    <a:solidFill>
                      <a:srgbClr val="FF0000"/>
                    </a:solidFill>
                  </a:rPr>
                  <a:t>の</a:t>
                </a:r>
                <a:endParaRPr lang="en-US" altLang="ja-JP" dirty="0" smtClean="0">
                  <a:solidFill>
                    <a:srgbClr val="FF0000"/>
                  </a:solidFill>
                </a:endParaRPr>
              </a:p>
              <a:p>
                <a:pPr lvl="0" algn="ctr"/>
                <a:r>
                  <a:rPr lang="ja-JP" altLang="en-US" dirty="0" smtClean="0">
                    <a:solidFill>
                      <a:srgbClr val="FF0000"/>
                    </a:solidFill>
                  </a:rPr>
                  <a:t>累積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分布関数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=</a:t>
                </a:r>
              </a:p>
              <a:p>
                <a:pPr lvl="0" algn="ctr"/>
                <a14:m>
                  <m:oMath xmlns:m="http://schemas.openxmlformats.org/officeDocument/2006/math">
                    <m:r>
                      <a:rPr lang="en-US" altLang="ja-JP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ja-JP" altLang="en-US" dirty="0">
                    <a:solidFill>
                      <a:srgbClr val="FF0000"/>
                    </a:solidFill>
                  </a:rPr>
                  <a:t>以下の確率</a:t>
                </a:r>
                <a:endParaRPr lang="en-US" altLang="ja-JP" dirty="0">
                  <a:solidFill>
                    <a:srgbClr val="FF0000"/>
                  </a:solidFill>
                </a:endParaRPr>
              </a:p>
              <a:p>
                <a:pPr lvl="0" algn="ctr"/>
                <a:r>
                  <a:rPr lang="en-US" altLang="ja-JP" dirty="0" smtClean="0">
                    <a:solidFill>
                      <a:srgbClr val="FF0000"/>
                    </a:solidFill>
                  </a:rPr>
                  <a:t>(=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面積</a:t>
                </a:r>
                <a:r>
                  <a:rPr lang="en-US" altLang="ja-JP" dirty="0" smtClean="0">
                    <a:solidFill>
                      <a:srgbClr val="FF0000"/>
                    </a:solidFill>
                  </a:rPr>
                  <a:t>)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の合計</a:t>
                </a:r>
              </a:p>
            </p:txBody>
          </p:sp>
        </mc:Choice>
        <mc:Fallback xmlns="">
          <p:sp>
            <p:nvSpPr>
              <p:cNvPr id="42" name="角丸四角形吹き出し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74" y="3615056"/>
                <a:ext cx="1922211" cy="1671637"/>
              </a:xfrm>
              <a:prstGeom prst="wedgeRoundRectCallout">
                <a:avLst>
                  <a:gd name="adj1" fmla="val 43051"/>
                  <a:gd name="adj2" fmla="val 65973"/>
                  <a:gd name="adj3" fmla="val 16667"/>
                </a:avLst>
              </a:prstGeom>
              <a:blipFill rotWithShape="0">
                <a:blip r:embed="rId4"/>
                <a:stretch>
                  <a:fillRect t="-3115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正方形/長方形 11"/>
          <p:cNvSpPr/>
          <p:nvPr/>
        </p:nvSpPr>
        <p:spPr>
          <a:xfrm>
            <a:off x="1459705" y="6098965"/>
            <a:ext cx="280800" cy="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1757258" y="5987651"/>
            <a:ext cx="285920" cy="11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2058628" y="5564530"/>
            <a:ext cx="2772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2351277" y="4617711"/>
            <a:ext cx="277200" cy="148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2643925" y="3355503"/>
            <a:ext cx="277200" cy="275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8031962" y="5032573"/>
            <a:ext cx="10800" cy="110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円形吹き出し 6"/>
              <p:cNvSpPr/>
              <p:nvPr/>
            </p:nvSpPr>
            <p:spPr>
              <a:xfrm>
                <a:off x="8237998" y="4809456"/>
                <a:ext cx="3866882" cy="1281783"/>
              </a:xfrm>
              <a:prstGeom prst="wedgeEllipseCallout">
                <a:avLst>
                  <a:gd name="adj1" fmla="val -36338"/>
                  <a:gd name="adj2" fmla="val -79776"/>
                </a:avLst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400" dirty="0" smtClean="0">
                    <a:solidFill>
                      <a:srgbClr val="FF0000"/>
                    </a:solidFill>
                  </a:rPr>
                  <a:t>このグラフ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kumimoji="1"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ja-JP" altLang="en-US" sz="2400" dirty="0" smtClean="0">
                    <a:solidFill>
                      <a:srgbClr val="FF0000"/>
                    </a:solidFill>
                  </a:rPr>
                  <a:t>が</a:t>
                </a:r>
                <a:endParaRPr kumimoji="1" lang="en-US" altLang="ja-JP" sz="2400" dirty="0" smtClean="0">
                  <a:solidFill>
                    <a:srgbClr val="FF0000"/>
                  </a:solidFill>
                </a:endParaRPr>
              </a:p>
              <a:p>
                <a:pPr algn="ctr"/>
                <a:r>
                  <a:rPr kumimoji="1" lang="ja-JP" altLang="en-US" sz="2400" dirty="0" smtClean="0">
                    <a:solidFill>
                      <a:srgbClr val="FF0000"/>
                    </a:solidFill>
                  </a:rPr>
                  <a:t>累積分布関数！！</a:t>
                </a:r>
                <a:endParaRPr kumimoji="1" lang="ja-JP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円形吹き出し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998" y="4809456"/>
                <a:ext cx="3866882" cy="1281783"/>
              </a:xfrm>
              <a:prstGeom prst="wedgeEllipseCallout">
                <a:avLst>
                  <a:gd name="adj1" fmla="val -36338"/>
                  <a:gd name="adj2" fmla="val -79776"/>
                </a:avLst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コネクタ 20"/>
          <p:cNvCxnSpPr>
            <a:stCxn id="20" idx="0"/>
          </p:cNvCxnSpPr>
          <p:nvPr/>
        </p:nvCxnSpPr>
        <p:spPr>
          <a:xfrm flipH="1">
            <a:off x="7778917" y="5032573"/>
            <a:ext cx="2584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H="1">
            <a:off x="7778915" y="6142494"/>
            <a:ext cx="2759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flipV="1">
            <a:off x="7916867" y="5032573"/>
            <a:ext cx="1" cy="1108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円/楕円 14"/>
          <p:cNvSpPr>
            <a:spLocks noChangeAspect="1"/>
          </p:cNvSpPr>
          <p:nvPr/>
        </p:nvSpPr>
        <p:spPr>
          <a:xfrm>
            <a:off x="2628477" y="6116453"/>
            <a:ext cx="252000" cy="25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>
            <a:spLocks noChangeAspect="1"/>
          </p:cNvSpPr>
          <p:nvPr/>
        </p:nvSpPr>
        <p:spPr>
          <a:xfrm>
            <a:off x="7884495" y="6163777"/>
            <a:ext cx="252000" cy="25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54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/>
              <a:t>実験結果と確率</a:t>
            </a:r>
            <a:r>
              <a:rPr lang="en-US" altLang="ja-JP" dirty="0"/>
              <a:t>(7/10)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35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kumimoji="1"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74" y="2040479"/>
            <a:ext cx="4909456" cy="3682092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681843" y="5378406"/>
            <a:ext cx="3470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dirty="0">
                <a:solidFill>
                  <a:prstClr val="black"/>
                </a:solidFill>
              </a:rPr>
              <a:t>２：２：６：０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801367" y="1434947"/>
            <a:ext cx="4558260" cy="12683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600" dirty="0">
                <a:solidFill>
                  <a:prstClr val="black"/>
                </a:solidFill>
              </a:rPr>
              <a:t>例</a:t>
            </a:r>
            <a:r>
              <a:rPr lang="en-US" altLang="ja-JP" sz="3600" dirty="0">
                <a:solidFill>
                  <a:prstClr val="black"/>
                </a:solidFill>
              </a:rPr>
              <a:t>:</a:t>
            </a:r>
            <a:r>
              <a:rPr lang="ja-JP" altLang="en-US" sz="3600" dirty="0">
                <a:solidFill>
                  <a:prstClr val="black"/>
                </a:solidFill>
              </a:rPr>
              <a:t>実験</a:t>
            </a:r>
            <a:r>
              <a:rPr lang="en-US" altLang="ja-JP" sz="3600" u="sng" dirty="0">
                <a:solidFill>
                  <a:srgbClr val="FF0000"/>
                </a:solidFill>
              </a:rPr>
              <a:t>10</a:t>
            </a:r>
            <a:r>
              <a:rPr lang="ja-JP" altLang="en-US" sz="3600" u="sng" dirty="0">
                <a:solidFill>
                  <a:srgbClr val="FF0000"/>
                </a:solidFill>
              </a:rPr>
              <a:t>回</a:t>
            </a:r>
            <a:r>
              <a:rPr lang="ja-JP" altLang="en-US" sz="3600" dirty="0">
                <a:solidFill>
                  <a:prstClr val="black"/>
                </a:solidFill>
              </a:rPr>
              <a:t>の場合の</a:t>
            </a:r>
            <a:endParaRPr lang="en-US" altLang="ja-JP" sz="3600" dirty="0">
              <a:solidFill>
                <a:prstClr val="black"/>
              </a:solidFill>
            </a:endParaRPr>
          </a:p>
          <a:p>
            <a:r>
              <a:rPr lang="ja-JP" altLang="en-US" sz="3600" dirty="0">
                <a:solidFill>
                  <a:prstClr val="black"/>
                </a:solidFill>
              </a:rPr>
              <a:t>ヒストグラム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6585024" y="3304286"/>
            <a:ext cx="4768776" cy="115447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…</a:t>
            </a:r>
            <a:r>
              <a:rPr kumimoji="1" lang="ja-JP" altLang="en-US" sz="3200" dirty="0"/>
              <a:t>さっきの比率と違う？</a:t>
            </a:r>
          </a:p>
        </p:txBody>
      </p:sp>
    </p:spTree>
    <p:extLst>
      <p:ext uri="{BB962C8B-B14F-4D97-AF65-F5344CB8AC3E}">
        <p14:creationId xmlns:p14="http://schemas.microsoft.com/office/powerpoint/2010/main" val="45151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760926" y="2781838"/>
            <a:ext cx="5575480" cy="8380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u="sng" dirty="0"/>
                  <a:t>性質その１</a:t>
                </a:r>
                <a:r>
                  <a:rPr kumimoji="1" lang="ja-JP" altLang="en-US" dirty="0"/>
                  <a:t>：</a:t>
                </a:r>
                <a:endParaRPr kumimoji="1" lang="en-US" altLang="ja-JP" dirty="0"/>
              </a:p>
              <a:p>
                <a:endParaRPr kumimoji="1" lang="en-US" altLang="ja-JP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4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ja-JP" sz="4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ja-JP" sz="4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ja-JP" altLang="en-US" sz="2400" b="0" dirty="0">
                    <a:solidFill>
                      <a:prstClr val="black"/>
                    </a:solidFill>
                    <a:latin typeface="+mn-ea"/>
                  </a:rPr>
                  <a:t> ならば </a:t>
                </a:r>
                <a14:m>
                  <m:oMath xmlns:m="http://schemas.openxmlformats.org/officeDocument/2006/math">
                    <m:r>
                      <a:rPr lang="en-US" altLang="ja-JP" sz="4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ja-JP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ja-JP" sz="4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ja-JP" sz="4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altLang="ja-JP" sz="4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ja-JP" sz="4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ja-JP" sz="4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sz="2000" dirty="0"/>
              </a:p>
              <a:p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 smtClean="0"/>
                  <a:t>意味：累積分布関数は右肩上がり</a:t>
                </a:r>
                <a:endParaRPr lang="en-US" altLang="ja-JP" dirty="0" smtClean="0"/>
              </a:p>
              <a:p>
                <a:pPr marL="0" indent="0">
                  <a:buNone/>
                </a:pPr>
                <a:r>
                  <a:rPr lang="en-US" altLang="ja-JP" dirty="0" smtClean="0"/>
                  <a:t>(</a:t>
                </a:r>
                <a:r>
                  <a:rPr lang="ja-JP" altLang="en-US" dirty="0" smtClean="0"/>
                  <a:t>単調増加</a:t>
                </a:r>
                <a:r>
                  <a:rPr lang="en-US" altLang="ja-JP" dirty="0" smtClean="0"/>
                  <a:t>)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/>
              <a:t>『</a:t>
            </a:r>
            <a:r>
              <a:rPr lang="ja-JP" altLang="en-US" u="sng" dirty="0"/>
              <a:t>累積分布関数</a:t>
            </a:r>
            <a:r>
              <a:rPr lang="en-US" altLang="ja-JP" u="sng" dirty="0"/>
              <a:t>』</a:t>
            </a:r>
            <a:r>
              <a:rPr lang="ja-JP" altLang="en-US" u="sng" dirty="0"/>
              <a:t>とは？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6/15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85986" y="5204518"/>
            <a:ext cx="6480957" cy="13356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prstClr val="black"/>
                </a:solidFill>
              </a:rPr>
              <a:t>Point:</a:t>
            </a:r>
            <a:r>
              <a:rPr lang="ja-JP" altLang="en-US" sz="2400" dirty="0">
                <a:solidFill>
                  <a:prstClr val="black"/>
                </a:solidFill>
              </a:rPr>
              <a:t>累積分布関数の中の数字</a:t>
            </a:r>
            <a:r>
              <a:rPr lang="ja-JP" altLang="en-US" sz="2400" dirty="0" smtClean="0">
                <a:solidFill>
                  <a:prstClr val="black"/>
                </a:solidFill>
              </a:rPr>
              <a:t>が大きく</a:t>
            </a:r>
            <a:r>
              <a:rPr lang="ja-JP" altLang="en-US" sz="2400" dirty="0">
                <a:solidFill>
                  <a:prstClr val="black"/>
                </a:solidFill>
              </a:rPr>
              <a:t>なるほど、</a:t>
            </a:r>
            <a:endParaRPr lang="en-US" altLang="ja-JP" sz="2400" dirty="0">
              <a:solidFill>
                <a:prstClr val="black"/>
              </a:solidFill>
            </a:endParaRPr>
          </a:p>
          <a:p>
            <a:pPr algn="ctr"/>
            <a:r>
              <a:rPr lang="ja-JP" altLang="en-US" sz="2400" u="sng" dirty="0" smtClean="0">
                <a:solidFill>
                  <a:prstClr val="black"/>
                </a:solidFill>
              </a:rPr>
              <a:t>条件</a:t>
            </a:r>
            <a:r>
              <a:rPr lang="ja-JP" altLang="en-US" sz="2400" u="sng" dirty="0">
                <a:solidFill>
                  <a:prstClr val="black"/>
                </a:solidFill>
              </a:rPr>
              <a:t>が緩く</a:t>
            </a:r>
            <a:r>
              <a:rPr lang="ja-JP" altLang="en-US" sz="2400" u="sng" dirty="0" smtClean="0">
                <a:solidFill>
                  <a:prstClr val="black"/>
                </a:solidFill>
              </a:rPr>
              <a:t>なる</a:t>
            </a:r>
            <a:endParaRPr lang="en-US" altLang="ja-JP" sz="2400" u="sng" dirty="0" smtClean="0">
              <a:solidFill>
                <a:prstClr val="black"/>
              </a:solidFill>
            </a:endParaRPr>
          </a:p>
          <a:p>
            <a:pPr algn="ctr"/>
            <a:r>
              <a:rPr lang="ja-JP" altLang="en-US" sz="2400" dirty="0" smtClean="0">
                <a:solidFill>
                  <a:prstClr val="black"/>
                </a:solidFill>
              </a:rPr>
              <a:t>→</a:t>
            </a:r>
            <a:r>
              <a:rPr lang="ja-JP" altLang="en-US" sz="2400" u="sng" dirty="0">
                <a:solidFill>
                  <a:prstClr val="black"/>
                </a:solidFill>
              </a:rPr>
              <a:t>累積分布関数の値は大きくなっていく</a:t>
            </a:r>
            <a:r>
              <a:rPr lang="ja-JP" altLang="en-US" sz="2400" dirty="0">
                <a:solidFill>
                  <a:prstClr val="black"/>
                </a:solidFill>
              </a:rPr>
              <a:t>！</a:t>
            </a:r>
          </a:p>
        </p:txBody>
      </p:sp>
      <p:grpSp>
        <p:nvGrpSpPr>
          <p:cNvPr id="6" name="グループ化 5"/>
          <p:cNvGrpSpPr/>
          <p:nvPr/>
        </p:nvGrpSpPr>
        <p:grpSpPr>
          <a:xfrm>
            <a:off x="6237612" y="1728998"/>
            <a:ext cx="5868402" cy="4637348"/>
            <a:chOff x="6237612" y="1728998"/>
            <a:chExt cx="5868402" cy="4637348"/>
          </a:xfrm>
        </p:grpSpPr>
        <p:grpSp>
          <p:nvGrpSpPr>
            <p:cNvPr id="13" name="グループ化 12"/>
            <p:cNvGrpSpPr/>
            <p:nvPr/>
          </p:nvGrpSpPr>
          <p:grpSpPr>
            <a:xfrm>
              <a:off x="6237612" y="2015008"/>
              <a:ext cx="5868402" cy="4351338"/>
              <a:chOff x="5562672" y="2424090"/>
              <a:chExt cx="5868402" cy="4351338"/>
            </a:xfrm>
          </p:grpSpPr>
          <p:pic>
            <p:nvPicPr>
              <p:cNvPr id="14" name="図 1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49038" y="2424090"/>
                <a:ext cx="5404762" cy="4053571"/>
              </a:xfrm>
              <a:prstGeom prst="rect">
                <a:avLst/>
              </a:prstGeom>
            </p:spPr>
          </p:pic>
          <p:sp>
            <p:nvSpPr>
              <p:cNvPr id="15" name="テキスト ボックス 14"/>
              <p:cNvSpPr txBox="1"/>
              <p:nvPr/>
            </p:nvSpPr>
            <p:spPr>
              <a:xfrm>
                <a:off x="5562672" y="2706262"/>
                <a:ext cx="772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確率</a:t>
                </a:r>
                <a:endParaRPr kumimoji="1" lang="ja-JP" altLang="en-US" dirty="0"/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8945451" y="6406096"/>
                <a:ext cx="2485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 smtClean="0"/>
                  <a:t>表の出た回数</a:t>
                </a:r>
                <a:r>
                  <a:rPr kumimoji="1" lang="en-US" altLang="ja-JP" dirty="0" smtClean="0"/>
                  <a:t>(</a:t>
                </a:r>
                <a:r>
                  <a:rPr kumimoji="1" lang="ja-JP" altLang="en-US" dirty="0" smtClean="0"/>
                  <a:t>単位</a:t>
                </a:r>
                <a:r>
                  <a:rPr kumimoji="1" lang="en-US" altLang="ja-JP" dirty="0" smtClean="0"/>
                  <a:t>:</a:t>
                </a:r>
                <a:r>
                  <a:rPr kumimoji="1" lang="ja-JP" altLang="en-US" dirty="0" smtClean="0"/>
                  <a:t>回</a:t>
                </a:r>
                <a:r>
                  <a:rPr kumimoji="1" lang="en-US" altLang="ja-JP" dirty="0" smtClean="0"/>
                  <a:t>)</a:t>
                </a:r>
                <a:endParaRPr kumimoji="1" lang="ja-JP" altLang="en-US" dirty="0"/>
              </a:p>
            </p:txBody>
          </p:sp>
        </p:grpSp>
        <p:sp>
          <p:nvSpPr>
            <p:cNvPr id="17" name="右矢印 16"/>
            <p:cNvSpPr/>
            <p:nvPr/>
          </p:nvSpPr>
          <p:spPr>
            <a:xfrm rot="18532424">
              <a:off x="9064751" y="3620997"/>
              <a:ext cx="2039818" cy="1071360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増加！！</a:t>
              </a:r>
              <a:endParaRPr kumimoji="1" lang="ja-JP" altLang="en-US" dirty="0"/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7787333" y="1728998"/>
              <a:ext cx="3078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 smtClean="0"/>
                <a:t>例</a:t>
              </a:r>
              <a:r>
                <a:rPr kumimoji="1" lang="en-US" altLang="ja-JP" dirty="0" smtClean="0"/>
                <a:t>I</a:t>
              </a:r>
              <a:r>
                <a:rPr kumimoji="1" lang="ja-JP" altLang="en-US" dirty="0" smtClean="0"/>
                <a:t>の累積分布関数のグラフ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47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8207"/>
          </a:xfrm>
        </p:spPr>
        <p:txBody>
          <a:bodyPr>
            <a:normAutofit/>
          </a:bodyPr>
          <a:lstStyle/>
          <a:p>
            <a:r>
              <a:rPr kumimoji="1" lang="ja-JP" altLang="en-US" u="sng" dirty="0"/>
              <a:t>性質その</a:t>
            </a:r>
            <a:r>
              <a:rPr kumimoji="1" lang="ja-JP" altLang="en-US" u="sng" dirty="0" smtClean="0"/>
              <a:t>２：</a:t>
            </a:r>
            <a:endParaRPr lang="en-US" altLang="ja-JP" u="sng" dirty="0"/>
          </a:p>
          <a:p>
            <a:r>
              <a:rPr lang="ja-JP" altLang="en-US" u="sng" dirty="0"/>
              <a:t>性質その３</a:t>
            </a:r>
            <a:r>
              <a:rPr lang="ja-JP" altLang="en-US" dirty="0" smtClean="0"/>
              <a:t>：</a:t>
            </a:r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/>
              <a:t>『</a:t>
            </a:r>
            <a:r>
              <a:rPr lang="ja-JP" altLang="en-US" u="sng" dirty="0"/>
              <a:t>累積分布関数</a:t>
            </a:r>
            <a:r>
              <a:rPr lang="en-US" altLang="ja-JP" u="sng" dirty="0"/>
              <a:t>』</a:t>
            </a:r>
            <a:r>
              <a:rPr lang="ja-JP" altLang="en-US" u="sng" dirty="0"/>
              <a:t>とは？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7/15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grpSp>
        <p:nvGrpSpPr>
          <p:cNvPr id="33" name="グループ化 32"/>
          <p:cNvGrpSpPr/>
          <p:nvPr/>
        </p:nvGrpSpPr>
        <p:grpSpPr>
          <a:xfrm>
            <a:off x="2982802" y="1544249"/>
            <a:ext cx="8367582" cy="5158173"/>
            <a:chOff x="5795681" y="2424090"/>
            <a:chExt cx="6397060" cy="4223371"/>
          </a:xfrm>
        </p:grpSpPr>
        <p:pic>
          <p:nvPicPr>
            <p:cNvPr id="39" name="図 3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8149" y="2424090"/>
              <a:ext cx="5046539" cy="4053572"/>
            </a:xfrm>
            <a:prstGeom prst="rect">
              <a:avLst/>
            </a:prstGeom>
          </p:spPr>
        </p:pic>
        <p:sp>
          <p:nvSpPr>
            <p:cNvPr id="41" name="テキスト ボックス 40"/>
            <p:cNvSpPr txBox="1"/>
            <p:nvPr/>
          </p:nvSpPr>
          <p:spPr>
            <a:xfrm>
              <a:off x="5795681" y="2515776"/>
              <a:ext cx="772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>
                  <a:solidFill>
                    <a:prstClr val="black"/>
                  </a:solidFill>
                </a:rPr>
                <a:t>確率</a:t>
              </a:r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9707118" y="6345062"/>
              <a:ext cx="2485623" cy="302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>
                  <a:solidFill>
                    <a:prstClr val="black"/>
                  </a:solidFill>
                </a:rPr>
                <a:t>表の出る回数</a:t>
              </a:r>
              <a:r>
                <a:rPr lang="en-US" altLang="ja-JP" dirty="0" smtClean="0">
                  <a:solidFill>
                    <a:prstClr val="black"/>
                  </a:solidFill>
                </a:rPr>
                <a:t>(</a:t>
              </a:r>
              <a:r>
                <a:rPr lang="ja-JP" altLang="en-US" dirty="0" smtClean="0">
                  <a:solidFill>
                    <a:prstClr val="black"/>
                  </a:solidFill>
                </a:rPr>
                <a:t>単位</a:t>
              </a:r>
              <a:r>
                <a:rPr lang="en-US" altLang="ja-JP" dirty="0" smtClean="0">
                  <a:solidFill>
                    <a:prstClr val="black"/>
                  </a:solidFill>
                </a:rPr>
                <a:t>:</a:t>
              </a:r>
              <a:r>
                <a:rPr lang="ja-JP" altLang="en-US" dirty="0" smtClean="0">
                  <a:solidFill>
                    <a:prstClr val="black"/>
                  </a:solidFill>
                </a:rPr>
                <a:t>回</a:t>
              </a:r>
              <a:r>
                <a:rPr lang="en-US" altLang="ja-JP" dirty="0" smtClean="0">
                  <a:solidFill>
                    <a:prstClr val="black"/>
                  </a:solidFill>
                </a:rPr>
                <a:t>)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1" name="円/楕円 10"/>
          <p:cNvSpPr/>
          <p:nvPr/>
        </p:nvSpPr>
        <p:spPr>
          <a:xfrm>
            <a:off x="7592461" y="1909185"/>
            <a:ext cx="1013279" cy="9787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47" name="円/楕円 46"/>
          <p:cNvSpPr/>
          <p:nvPr/>
        </p:nvSpPr>
        <p:spPr>
          <a:xfrm>
            <a:off x="3623466" y="5644915"/>
            <a:ext cx="1040924" cy="1000811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12" name="円形吹き出し 11"/>
          <p:cNvSpPr/>
          <p:nvPr/>
        </p:nvSpPr>
        <p:spPr>
          <a:xfrm>
            <a:off x="65904" y="2812244"/>
            <a:ext cx="4925936" cy="3341450"/>
          </a:xfrm>
          <a:prstGeom prst="wedgeEllipseCallout">
            <a:avLst>
              <a:gd name="adj1" fmla="val 100424"/>
              <a:gd name="adj2" fmla="val -5631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prstClr val="black"/>
                </a:solidFill>
              </a:rPr>
              <a:t>表の出る回数を</a:t>
            </a:r>
            <a:r>
              <a:rPr lang="ja-JP" altLang="en-US" sz="2400" u="sng" dirty="0" smtClean="0">
                <a:solidFill>
                  <a:srgbClr val="FF0000"/>
                </a:solidFill>
              </a:rPr>
              <a:t>増やす</a:t>
            </a:r>
            <a:r>
              <a:rPr lang="ja-JP" altLang="en-US" sz="2400" dirty="0" smtClean="0">
                <a:solidFill>
                  <a:prstClr val="black"/>
                </a:solidFill>
              </a:rPr>
              <a:t>と</a:t>
            </a:r>
            <a:endParaRPr lang="en-US" altLang="ja-JP" sz="2400" dirty="0" smtClean="0">
              <a:solidFill>
                <a:prstClr val="black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rgbClr val="FF0000"/>
                </a:solidFill>
              </a:rPr>
              <a:t>累積分布関数</a:t>
            </a:r>
            <a:r>
              <a:rPr lang="ja-JP" altLang="en-US" sz="2400" dirty="0" smtClean="0">
                <a:solidFill>
                  <a:prstClr val="black"/>
                </a:solidFill>
              </a:rPr>
              <a:t>＝</a:t>
            </a:r>
            <a:endParaRPr lang="en-US" altLang="ja-JP" sz="2400" dirty="0" smtClean="0">
              <a:solidFill>
                <a:prstClr val="black"/>
              </a:solidFill>
            </a:endParaRPr>
          </a:p>
          <a:p>
            <a:pPr algn="ctr"/>
            <a:r>
              <a:rPr lang="ja-JP" altLang="en-US" sz="2400" dirty="0" smtClean="0">
                <a:solidFill>
                  <a:prstClr val="black"/>
                </a:solidFill>
              </a:rPr>
              <a:t>表の回数がそれ以下になる確率は</a:t>
            </a:r>
            <a:r>
              <a:rPr lang="en-US" altLang="ja-JP" sz="2400" u="sng" dirty="0" smtClean="0">
                <a:solidFill>
                  <a:srgbClr val="FF0000"/>
                </a:solidFill>
              </a:rPr>
              <a:t>1</a:t>
            </a:r>
            <a:r>
              <a:rPr lang="ja-JP" altLang="en-US" sz="2400" u="sng" dirty="0" smtClean="0">
                <a:solidFill>
                  <a:srgbClr val="FF0000"/>
                </a:solidFill>
              </a:rPr>
              <a:t>に向かう</a:t>
            </a:r>
            <a:endParaRPr lang="en-US" altLang="ja-JP" sz="2400" u="sng" dirty="0" smtClean="0">
              <a:solidFill>
                <a:srgbClr val="FF0000"/>
              </a:solidFill>
            </a:endParaRPr>
          </a:p>
          <a:p>
            <a:pPr algn="ctr"/>
            <a:r>
              <a:rPr lang="en-US" altLang="ja-JP" sz="2400" dirty="0" smtClean="0">
                <a:solidFill>
                  <a:prstClr val="black"/>
                </a:solidFill>
              </a:rPr>
              <a:t>(</a:t>
            </a:r>
            <a:r>
              <a:rPr lang="ja-JP" altLang="en-US" sz="2400" u="sng" dirty="0" smtClean="0">
                <a:solidFill>
                  <a:prstClr val="black"/>
                </a:solidFill>
              </a:rPr>
              <a:t>性質その２</a:t>
            </a:r>
            <a:r>
              <a:rPr lang="en-US" altLang="ja-JP" sz="2400" dirty="0" smtClean="0">
                <a:solidFill>
                  <a:prstClr val="black"/>
                </a:solidFill>
              </a:rPr>
              <a:t>)</a:t>
            </a:r>
          </a:p>
          <a:p>
            <a:pPr algn="ctr"/>
            <a:r>
              <a:rPr lang="en-US" altLang="ja-JP" sz="2400" dirty="0" smtClean="0">
                <a:solidFill>
                  <a:srgbClr val="FF0000"/>
                </a:solidFill>
              </a:rPr>
              <a:t>(</a:t>
            </a:r>
            <a:r>
              <a:rPr lang="ja-JP" altLang="en-US" sz="2400" dirty="0" smtClean="0">
                <a:solidFill>
                  <a:srgbClr val="FF0000"/>
                </a:solidFill>
              </a:rPr>
              <a:t>特に、表が</a:t>
            </a:r>
            <a:r>
              <a:rPr lang="en-US" altLang="ja-JP" sz="2400" dirty="0" smtClean="0">
                <a:solidFill>
                  <a:srgbClr val="FF0000"/>
                </a:solidFill>
              </a:rPr>
              <a:t>10</a:t>
            </a:r>
            <a:r>
              <a:rPr lang="ja-JP" altLang="en-US" sz="2400" dirty="0" smtClean="0">
                <a:solidFill>
                  <a:srgbClr val="FF0000"/>
                </a:solidFill>
              </a:rPr>
              <a:t>回以下出る確率は</a:t>
            </a:r>
            <a:r>
              <a:rPr lang="en-US" altLang="ja-JP" sz="2400" dirty="0" smtClean="0">
                <a:solidFill>
                  <a:srgbClr val="FF0000"/>
                </a:solidFill>
              </a:rPr>
              <a:t>1)</a:t>
            </a:r>
            <a:endParaRPr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48" name="円形吹き出し 47"/>
          <p:cNvSpPr/>
          <p:nvPr/>
        </p:nvSpPr>
        <p:spPr>
          <a:xfrm>
            <a:off x="7191583" y="2378270"/>
            <a:ext cx="4934513" cy="3143600"/>
          </a:xfrm>
          <a:prstGeom prst="wedgeEllipseCallout">
            <a:avLst>
              <a:gd name="adj1" fmla="val -107061"/>
              <a:gd name="adj2" fmla="val 7126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ja-JP" altLang="en-US" sz="2400" dirty="0">
                <a:solidFill>
                  <a:prstClr val="black"/>
                </a:solidFill>
              </a:rPr>
              <a:t>表の</a:t>
            </a:r>
            <a:r>
              <a:rPr lang="ja-JP" altLang="en-US" sz="2400" dirty="0" smtClean="0">
                <a:solidFill>
                  <a:prstClr val="black"/>
                </a:solidFill>
              </a:rPr>
              <a:t>出る回数を</a:t>
            </a:r>
            <a:r>
              <a:rPr lang="ja-JP" altLang="en-US" sz="2400" u="sng" dirty="0">
                <a:solidFill>
                  <a:schemeClr val="accent1"/>
                </a:solidFill>
              </a:rPr>
              <a:t>減</a:t>
            </a:r>
            <a:r>
              <a:rPr lang="ja-JP" altLang="en-US" sz="2400" u="sng" dirty="0" smtClean="0">
                <a:solidFill>
                  <a:schemeClr val="accent1"/>
                </a:solidFill>
              </a:rPr>
              <a:t>らす</a:t>
            </a:r>
            <a:r>
              <a:rPr lang="ja-JP" altLang="en-US" sz="2400" dirty="0" smtClean="0">
                <a:solidFill>
                  <a:prstClr val="black"/>
                </a:solidFill>
              </a:rPr>
              <a:t>と</a:t>
            </a:r>
            <a:endParaRPr lang="en-US" altLang="ja-JP" sz="2400" dirty="0">
              <a:solidFill>
                <a:prstClr val="black"/>
              </a:solidFill>
            </a:endParaRPr>
          </a:p>
          <a:p>
            <a:pPr lvl="0" algn="ctr"/>
            <a:r>
              <a:rPr lang="ja-JP" altLang="en-US" sz="2400" dirty="0">
                <a:solidFill>
                  <a:schemeClr val="accent1"/>
                </a:solidFill>
              </a:rPr>
              <a:t>累積分布関数</a:t>
            </a:r>
            <a:r>
              <a:rPr lang="ja-JP" altLang="en-US" sz="2400" dirty="0">
                <a:solidFill>
                  <a:prstClr val="black"/>
                </a:solidFill>
              </a:rPr>
              <a:t>＝</a:t>
            </a:r>
            <a:endParaRPr lang="en-US" altLang="ja-JP" sz="2400" dirty="0">
              <a:solidFill>
                <a:prstClr val="black"/>
              </a:solidFill>
            </a:endParaRPr>
          </a:p>
          <a:p>
            <a:pPr lvl="0" algn="ctr"/>
            <a:r>
              <a:rPr lang="ja-JP" altLang="en-US" sz="2400" dirty="0">
                <a:solidFill>
                  <a:prstClr val="black"/>
                </a:solidFill>
              </a:rPr>
              <a:t>表の回数がそれ以下になる確率</a:t>
            </a:r>
            <a:r>
              <a:rPr lang="ja-JP" altLang="en-US" sz="2400" dirty="0" smtClean="0">
                <a:solidFill>
                  <a:prstClr val="black"/>
                </a:solidFill>
              </a:rPr>
              <a:t>は</a:t>
            </a:r>
            <a:r>
              <a:rPr lang="en-US" altLang="ja-JP" sz="2400" u="sng" dirty="0">
                <a:solidFill>
                  <a:schemeClr val="accent1"/>
                </a:solidFill>
              </a:rPr>
              <a:t>0</a:t>
            </a:r>
            <a:r>
              <a:rPr lang="ja-JP" altLang="en-US" sz="2400" u="sng" dirty="0" smtClean="0">
                <a:solidFill>
                  <a:schemeClr val="accent1"/>
                </a:solidFill>
              </a:rPr>
              <a:t>に</a:t>
            </a:r>
            <a:r>
              <a:rPr lang="ja-JP" altLang="en-US" sz="2400" u="sng" dirty="0">
                <a:solidFill>
                  <a:schemeClr val="accent1"/>
                </a:solidFill>
              </a:rPr>
              <a:t>向かう</a:t>
            </a:r>
            <a:endParaRPr lang="en-US" altLang="ja-JP" sz="2400" u="sng" dirty="0">
              <a:solidFill>
                <a:schemeClr val="accent1"/>
              </a:solidFill>
            </a:endParaRPr>
          </a:p>
          <a:p>
            <a:pPr lvl="0" algn="ctr"/>
            <a:r>
              <a:rPr lang="en-US" altLang="ja-JP" sz="2400" dirty="0">
                <a:solidFill>
                  <a:prstClr val="black"/>
                </a:solidFill>
              </a:rPr>
              <a:t>(</a:t>
            </a:r>
            <a:r>
              <a:rPr lang="ja-JP" altLang="en-US" sz="2400" u="sng" dirty="0">
                <a:solidFill>
                  <a:prstClr val="black"/>
                </a:solidFill>
              </a:rPr>
              <a:t>性質</a:t>
            </a:r>
            <a:r>
              <a:rPr lang="ja-JP" altLang="en-US" sz="2400" u="sng" dirty="0" smtClean="0">
                <a:solidFill>
                  <a:prstClr val="black"/>
                </a:solidFill>
              </a:rPr>
              <a:t>その３</a:t>
            </a:r>
            <a:r>
              <a:rPr lang="en-US" altLang="ja-JP" sz="2400" dirty="0" smtClean="0">
                <a:solidFill>
                  <a:prstClr val="black"/>
                </a:solidFill>
              </a:rPr>
              <a:t>)</a:t>
            </a:r>
          </a:p>
          <a:p>
            <a:pPr lvl="0" algn="ctr"/>
            <a:r>
              <a:rPr lang="en-US" altLang="ja-JP" sz="2400" dirty="0" smtClean="0">
                <a:solidFill>
                  <a:schemeClr val="accent5"/>
                </a:solidFill>
              </a:rPr>
              <a:t>(</a:t>
            </a:r>
            <a:r>
              <a:rPr lang="ja-JP" altLang="en-US" sz="2400" dirty="0" smtClean="0">
                <a:solidFill>
                  <a:schemeClr val="accent5"/>
                </a:solidFill>
              </a:rPr>
              <a:t>特に、表が</a:t>
            </a:r>
            <a:r>
              <a:rPr lang="en-US" altLang="ja-JP" sz="2400" dirty="0" smtClean="0">
                <a:solidFill>
                  <a:schemeClr val="accent5"/>
                </a:solidFill>
              </a:rPr>
              <a:t>-1</a:t>
            </a:r>
            <a:r>
              <a:rPr lang="ja-JP" altLang="en-US" sz="2400" dirty="0" smtClean="0">
                <a:solidFill>
                  <a:schemeClr val="accent5"/>
                </a:solidFill>
              </a:rPr>
              <a:t>回以下出る確率は</a:t>
            </a:r>
            <a:r>
              <a:rPr lang="en-US" altLang="ja-JP" sz="2400" dirty="0" smtClean="0">
                <a:solidFill>
                  <a:schemeClr val="accent5"/>
                </a:solidFill>
              </a:rPr>
              <a:t>0)</a:t>
            </a:r>
            <a:endParaRPr lang="ja-JP" altLang="en-US" sz="2400" dirty="0">
              <a:solidFill>
                <a:schemeClr val="accent5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5563788" y="1325752"/>
            <a:ext cx="307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solidFill>
                  <a:prstClr val="black"/>
                </a:solidFill>
              </a:rPr>
              <a:t>例</a:t>
            </a:r>
            <a:r>
              <a:rPr lang="en-US" altLang="ja-JP" dirty="0" smtClean="0">
                <a:solidFill>
                  <a:prstClr val="black"/>
                </a:solidFill>
              </a:rPr>
              <a:t>I</a:t>
            </a:r>
            <a:r>
              <a:rPr lang="ja-JP" altLang="en-US" dirty="0" smtClean="0">
                <a:solidFill>
                  <a:prstClr val="black"/>
                </a:solidFill>
              </a:rPr>
              <a:t>の累積分布関数のグラフ</a:t>
            </a:r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55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角丸四角形 60"/>
          <p:cNvSpPr/>
          <p:nvPr/>
        </p:nvSpPr>
        <p:spPr>
          <a:xfrm>
            <a:off x="838199" y="4827121"/>
            <a:ext cx="4565156" cy="16767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838200" y="2433484"/>
            <a:ext cx="4249994" cy="14839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78207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u="sng" dirty="0"/>
                  <a:t>性質その２</a:t>
                </a:r>
                <a:r>
                  <a:rPr kumimoji="1" lang="ja-JP" altLang="en-US" dirty="0"/>
                  <a:t>：</a:t>
                </a:r>
                <a:endParaRPr kumimoji="1" lang="en-US" altLang="ja-JP" dirty="0"/>
              </a:p>
              <a:p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5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ja-JP" sz="5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ja-JP" altLang="en-US" sz="5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ja-JP" altLang="en-US" sz="5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en-US" altLang="ja-JP" sz="5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ja-JP" dirty="0"/>
              </a:p>
              <a:p>
                <a:endParaRPr lang="en-US" altLang="ja-JP" u="sng" dirty="0"/>
              </a:p>
              <a:p>
                <a:r>
                  <a:rPr lang="ja-JP" altLang="en-US" u="sng" dirty="0"/>
                  <a:t>性質その３</a:t>
                </a:r>
                <a:r>
                  <a:rPr lang="ja-JP" altLang="en-US" dirty="0"/>
                  <a:t>：</a:t>
                </a:r>
                <a:endParaRPr lang="en-US" altLang="ja-JP" dirty="0"/>
              </a:p>
              <a:p>
                <a:endParaRPr lang="en-US" altLang="ja-JP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ja-JP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5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ja-JP" sz="54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ja-JP" altLang="en-US" sz="5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ja-JP" sz="5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ja-JP" altLang="en-US" sz="5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ja-JP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en-US" altLang="ja-JP" sz="5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ja-JP" dirty="0">
                  <a:solidFill>
                    <a:prstClr val="black"/>
                  </a:solidFill>
                </a:endParaRPr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78207"/>
              </a:xfrm>
              <a:blipFill rotWithShape="0">
                <a:blip r:embed="rId2"/>
                <a:stretch>
                  <a:fillRect l="-1043" t="-27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/>
              <a:t>『</a:t>
            </a:r>
            <a:r>
              <a:rPr lang="ja-JP" altLang="en-US" u="sng" dirty="0"/>
              <a:t>累積分布関数</a:t>
            </a:r>
            <a:r>
              <a:rPr lang="en-US" altLang="ja-JP" u="sng" dirty="0"/>
              <a:t>』</a:t>
            </a:r>
            <a:r>
              <a:rPr lang="ja-JP" altLang="en-US" u="sng" dirty="0"/>
              <a:t>とは？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8/15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grpSp>
        <p:nvGrpSpPr>
          <p:cNvPr id="33" name="グループ化 32"/>
          <p:cNvGrpSpPr/>
          <p:nvPr/>
        </p:nvGrpSpPr>
        <p:grpSpPr>
          <a:xfrm>
            <a:off x="6040192" y="2187769"/>
            <a:ext cx="5975725" cy="4450999"/>
            <a:chOff x="5511157" y="2473506"/>
            <a:chExt cx="5919917" cy="4301922"/>
          </a:xfrm>
        </p:grpSpPr>
        <p:pic>
          <p:nvPicPr>
            <p:cNvPr id="39" name="図 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9038" y="2473506"/>
              <a:ext cx="5404762" cy="3954740"/>
            </a:xfrm>
            <a:prstGeom prst="rect">
              <a:avLst/>
            </a:prstGeom>
          </p:spPr>
        </p:pic>
        <p:sp>
          <p:nvSpPr>
            <p:cNvPr id="41" name="テキスト ボックス 40"/>
            <p:cNvSpPr txBox="1"/>
            <p:nvPr/>
          </p:nvSpPr>
          <p:spPr>
            <a:xfrm>
              <a:off x="5511157" y="2947157"/>
              <a:ext cx="772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確率</a:t>
              </a:r>
              <a:endParaRPr kumimoji="1" lang="ja-JP" altLang="en-US" dirty="0"/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8945451" y="6406096"/>
              <a:ext cx="2485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表の出る回数</a:t>
              </a:r>
              <a:r>
                <a:rPr kumimoji="1" lang="en-US" altLang="ja-JP" dirty="0" smtClean="0"/>
                <a:t>(</a:t>
              </a:r>
              <a:r>
                <a:rPr kumimoji="1" lang="ja-JP" altLang="en-US" dirty="0" smtClean="0"/>
                <a:t>単位</a:t>
              </a:r>
              <a:r>
                <a:rPr kumimoji="1" lang="en-US" altLang="ja-JP" dirty="0" smtClean="0"/>
                <a:t>:</a:t>
              </a:r>
              <a:r>
                <a:rPr kumimoji="1" lang="ja-JP" altLang="en-US" dirty="0" smtClean="0"/>
                <a:t>回</a:t>
              </a:r>
              <a:r>
                <a:rPr kumimoji="1" lang="en-US" altLang="ja-JP" dirty="0" smtClean="0"/>
                <a:t>)</a:t>
              </a:r>
              <a:endParaRPr kumimoji="1" lang="ja-JP" altLang="en-US" dirty="0"/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1630395" y="3912173"/>
            <a:ext cx="466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意味：条件を限界まで緩めると、その確率は１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1626770" y="6498528"/>
            <a:ext cx="466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意味：条件を限界まで狭めると、その確率は０</a:t>
            </a:r>
            <a:endParaRPr kumimoji="1" lang="ja-JP" altLang="en-US" dirty="0"/>
          </a:p>
        </p:txBody>
      </p:sp>
      <p:sp>
        <p:nvSpPr>
          <p:cNvPr id="11" name="円/楕円 10"/>
          <p:cNvSpPr/>
          <p:nvPr/>
        </p:nvSpPr>
        <p:spPr>
          <a:xfrm>
            <a:off x="9756582" y="2423935"/>
            <a:ext cx="1253363" cy="11695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/>
        </p:nvSpPr>
        <p:spPr>
          <a:xfrm>
            <a:off x="6482366" y="5441633"/>
            <a:ext cx="1253363" cy="1169538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形吹き出し 11"/>
          <p:cNvSpPr/>
          <p:nvPr/>
        </p:nvSpPr>
        <p:spPr>
          <a:xfrm>
            <a:off x="5359671" y="2978216"/>
            <a:ext cx="3927984" cy="984872"/>
          </a:xfrm>
          <a:prstGeom prst="wedgeEllipseCallout">
            <a:avLst>
              <a:gd name="adj1" fmla="val 61845"/>
              <a:gd name="adj2" fmla="val -4450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表の回数を増やす</a:t>
            </a:r>
            <a:r>
              <a:rPr kumimoji="1" lang="ja-JP" altLang="en-US" dirty="0" smtClean="0"/>
              <a:t>と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に向かう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kumimoji="1" lang="ja-JP" altLang="en-US" u="sng" dirty="0" smtClean="0"/>
              <a:t>性質その２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8" name="円形吹き出し 47"/>
          <p:cNvSpPr/>
          <p:nvPr/>
        </p:nvSpPr>
        <p:spPr>
          <a:xfrm>
            <a:off x="8331506" y="4673454"/>
            <a:ext cx="3927984" cy="984872"/>
          </a:xfrm>
          <a:prstGeom prst="wedgeEllipseCallout">
            <a:avLst>
              <a:gd name="adj1" fmla="val -66829"/>
              <a:gd name="adj2" fmla="val 6056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表の回数を</a:t>
            </a:r>
            <a:r>
              <a:rPr lang="ja-JP" altLang="en-US" dirty="0"/>
              <a:t>減</a:t>
            </a:r>
            <a:r>
              <a:rPr lang="ja-JP" altLang="en-US" dirty="0" smtClean="0"/>
              <a:t>らす</a:t>
            </a:r>
            <a:r>
              <a:rPr kumimoji="1" lang="ja-JP" altLang="en-US" dirty="0" smtClean="0"/>
              <a:t>と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0</a:t>
            </a:r>
            <a:r>
              <a:rPr kumimoji="1" lang="ja-JP" altLang="en-US" dirty="0" smtClean="0"/>
              <a:t>に向かう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(</a:t>
            </a:r>
            <a:r>
              <a:rPr lang="ja-JP" altLang="en-US" u="sng" dirty="0" smtClean="0"/>
              <a:t>性質その３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671032" y="1919667"/>
            <a:ext cx="307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I</a:t>
            </a:r>
            <a:r>
              <a:rPr kumimoji="1" lang="ja-JP" altLang="en-US" dirty="0" smtClean="0"/>
              <a:t>の累積分布関数のグラフ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747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/>
              <a:t>『</a:t>
            </a:r>
            <a:r>
              <a:rPr kumimoji="1" lang="ja-JP" altLang="en-US" u="sng" dirty="0"/>
              <a:t>累積分布関数</a:t>
            </a:r>
            <a:r>
              <a:rPr kumimoji="1" lang="en-US" altLang="ja-JP" u="sng" dirty="0"/>
              <a:t>』</a:t>
            </a:r>
            <a:r>
              <a:rPr kumimoji="1" lang="ja-JP" altLang="en-US" u="sng" dirty="0"/>
              <a:t>とは？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9/15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1658"/>
          </a:xfrm>
        </p:spPr>
        <p:txBody>
          <a:bodyPr>
            <a:normAutofit/>
          </a:bodyPr>
          <a:lstStyle/>
          <a:p>
            <a:r>
              <a:rPr kumimoji="1" lang="ja-JP" altLang="en-US" u="sng" dirty="0"/>
              <a:t>性質その４</a:t>
            </a:r>
            <a:r>
              <a:rPr kumimoji="1" lang="ja-JP" altLang="en-US" dirty="0" smtClean="0"/>
              <a:t>：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累積分布</a:t>
            </a:r>
            <a:r>
              <a:rPr lang="ja-JP" altLang="en-US" dirty="0"/>
              <a:t>関数</a:t>
            </a:r>
            <a:r>
              <a:rPr lang="ja-JP" altLang="en-US" dirty="0" smtClean="0"/>
              <a:t>は右連続</a:t>
            </a:r>
            <a:r>
              <a:rPr lang="en-US" altLang="ja-JP" dirty="0" smtClean="0"/>
              <a:t>(</a:t>
            </a:r>
            <a:r>
              <a:rPr lang="ja-JP" altLang="en-US" dirty="0" smtClean="0"/>
              <a:t>グラフの右側からなら極限の式で表せる</a:t>
            </a:r>
            <a:endParaRPr lang="en-US" altLang="ja-JP" dirty="0" smtClean="0"/>
          </a:p>
          <a:p>
            <a:pPr marL="0" indent="0" algn="r">
              <a:buNone/>
            </a:pPr>
            <a:r>
              <a:rPr lang="en-US" altLang="ja-JP" dirty="0" smtClean="0"/>
              <a:t>=</a:t>
            </a:r>
            <a:r>
              <a:rPr lang="ja-JP" altLang="en-US" u="sng" dirty="0" smtClean="0"/>
              <a:t>間接的な方法でも求められる</a:t>
            </a:r>
            <a:r>
              <a:rPr lang="en-US" altLang="ja-JP" dirty="0" smtClean="0"/>
              <a:t>)</a:t>
            </a:r>
            <a:endParaRPr kumimoji="1" lang="en-US" altLang="ja-JP" dirty="0"/>
          </a:p>
        </p:txBody>
      </p:sp>
      <p:grpSp>
        <p:nvGrpSpPr>
          <p:cNvPr id="41" name="グループ化 40"/>
          <p:cNvGrpSpPr/>
          <p:nvPr/>
        </p:nvGrpSpPr>
        <p:grpSpPr>
          <a:xfrm>
            <a:off x="775353" y="3219430"/>
            <a:ext cx="5252969" cy="3389837"/>
            <a:chOff x="5562672" y="2424090"/>
            <a:chExt cx="5868402" cy="4468907"/>
          </a:xfrm>
        </p:grpSpPr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1399" y="2424090"/>
              <a:ext cx="4580038" cy="4053573"/>
            </a:xfrm>
            <a:prstGeom prst="rect">
              <a:avLst/>
            </a:prstGeom>
          </p:spPr>
        </p:pic>
        <p:sp>
          <p:nvSpPr>
            <p:cNvPr id="43" name="テキスト ボックス 42"/>
            <p:cNvSpPr txBox="1"/>
            <p:nvPr/>
          </p:nvSpPr>
          <p:spPr>
            <a:xfrm>
              <a:off x="5562672" y="2706262"/>
              <a:ext cx="772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確率</a:t>
              </a:r>
              <a:endParaRPr kumimoji="1" lang="ja-JP" altLang="en-US" dirty="0"/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8589577" y="6406097"/>
              <a:ext cx="2841497" cy="486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表の出た回数</a:t>
              </a:r>
              <a:r>
                <a:rPr kumimoji="1" lang="en-US" altLang="ja-JP" dirty="0" smtClean="0"/>
                <a:t>(</a:t>
              </a:r>
              <a:r>
                <a:rPr kumimoji="1" lang="ja-JP" altLang="en-US" dirty="0" smtClean="0"/>
                <a:t>単位</a:t>
              </a:r>
              <a:r>
                <a:rPr kumimoji="1" lang="en-US" altLang="ja-JP" dirty="0" smtClean="0"/>
                <a:t>:</a:t>
              </a:r>
              <a:r>
                <a:rPr kumimoji="1" lang="ja-JP" altLang="en-US" dirty="0" smtClean="0"/>
                <a:t>回</a:t>
              </a:r>
              <a:r>
                <a:rPr kumimoji="1" lang="en-US" altLang="ja-JP" dirty="0" smtClean="0"/>
                <a:t>)</a:t>
              </a:r>
              <a:endParaRPr kumimoji="1" lang="ja-JP" altLang="en-US" dirty="0"/>
            </a:p>
          </p:txBody>
        </p:sp>
      </p:grpSp>
      <p:sp>
        <p:nvSpPr>
          <p:cNvPr id="46" name="テキスト ボックス 45"/>
          <p:cNvSpPr txBox="1"/>
          <p:nvPr/>
        </p:nvSpPr>
        <p:spPr>
          <a:xfrm>
            <a:off x="2207173" y="2892166"/>
            <a:ext cx="299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I</a:t>
            </a:r>
            <a:r>
              <a:rPr kumimoji="1" lang="ja-JP" altLang="en-US" dirty="0" smtClean="0"/>
              <a:t>の累積分布関数のグラフ</a:t>
            </a:r>
            <a:endParaRPr kumimoji="1" lang="ja-JP" altLang="en-US" dirty="0"/>
          </a:p>
        </p:txBody>
      </p:sp>
      <p:sp>
        <p:nvSpPr>
          <p:cNvPr id="23" name="右矢印 22"/>
          <p:cNvSpPr/>
          <p:nvPr/>
        </p:nvSpPr>
        <p:spPr>
          <a:xfrm>
            <a:off x="4224128" y="4486810"/>
            <a:ext cx="1428754" cy="84629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拡大！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3208404" y="4514234"/>
            <a:ext cx="276415" cy="2098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7" name="グループ化 36"/>
          <p:cNvGrpSpPr/>
          <p:nvPr/>
        </p:nvGrpSpPr>
        <p:grpSpPr>
          <a:xfrm>
            <a:off x="5682475" y="3223887"/>
            <a:ext cx="6566356" cy="3567480"/>
            <a:chOff x="5682475" y="3223887"/>
            <a:chExt cx="6566356" cy="3567480"/>
          </a:xfrm>
        </p:grpSpPr>
        <p:sp>
          <p:nvSpPr>
            <p:cNvPr id="4" name="正方形/長方形 3"/>
            <p:cNvSpPr/>
            <p:nvPr/>
          </p:nvSpPr>
          <p:spPr>
            <a:xfrm>
              <a:off x="6318772" y="3433468"/>
              <a:ext cx="5254171" cy="2895647"/>
            </a:xfrm>
            <a:prstGeom prst="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" name="直線コネクタ 5"/>
            <p:cNvCxnSpPr>
              <a:endCxn id="4" idx="3"/>
            </p:cNvCxnSpPr>
            <p:nvPr/>
          </p:nvCxnSpPr>
          <p:spPr>
            <a:xfrm>
              <a:off x="7837714" y="4881291"/>
              <a:ext cx="3735229" cy="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円/楕円 6"/>
            <p:cNvSpPr/>
            <p:nvPr/>
          </p:nvSpPr>
          <p:spPr>
            <a:xfrm>
              <a:off x="7431742" y="4557693"/>
              <a:ext cx="628537" cy="64186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" name="直線コネクタ 11"/>
            <p:cNvCxnSpPr>
              <a:stCxn id="7" idx="4"/>
              <a:endCxn id="13" idx="0"/>
            </p:cNvCxnSpPr>
            <p:nvPr/>
          </p:nvCxnSpPr>
          <p:spPr>
            <a:xfrm flipH="1">
              <a:off x="7746010" y="5199559"/>
              <a:ext cx="1" cy="1128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テキスト ボックス 12"/>
            <p:cNvSpPr txBox="1"/>
            <p:nvPr/>
          </p:nvSpPr>
          <p:spPr>
            <a:xfrm>
              <a:off x="7303324" y="6328516"/>
              <a:ext cx="885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 smtClean="0"/>
                <a:t>５</a:t>
              </a:r>
              <a:endParaRPr kumimoji="1" lang="ja-JP" altLang="en-US" dirty="0"/>
            </a:p>
          </p:txBody>
        </p:sp>
        <p:cxnSp>
          <p:nvCxnSpPr>
            <p:cNvPr id="15" name="直線矢印コネクタ 14"/>
            <p:cNvCxnSpPr/>
            <p:nvPr/>
          </p:nvCxnSpPr>
          <p:spPr>
            <a:xfrm flipH="1" flipV="1">
              <a:off x="8188695" y="4662165"/>
              <a:ext cx="3241725" cy="317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角丸四角形吹き出し 17"/>
            <p:cNvSpPr/>
            <p:nvPr/>
          </p:nvSpPr>
          <p:spPr>
            <a:xfrm>
              <a:off x="8204620" y="3685988"/>
              <a:ext cx="3225800" cy="657910"/>
            </a:xfrm>
            <a:prstGeom prst="wedgeRoundRectCallout">
              <a:avLst>
                <a:gd name="adj1" fmla="val -17683"/>
                <a:gd name="adj2" fmla="val 84561"/>
                <a:gd name="adj3" fmla="val 16667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u="sng" dirty="0" smtClean="0"/>
                <a:t>右側からにじり寄っても</a:t>
              </a:r>
              <a:endParaRPr kumimoji="1" lang="en-US" altLang="ja-JP" u="sng" dirty="0" smtClean="0"/>
            </a:p>
            <a:p>
              <a:pPr algn="ctr"/>
              <a:r>
                <a:rPr lang="ja-JP" altLang="en-US" u="sng" dirty="0" smtClean="0"/>
                <a:t>同じ</a:t>
              </a:r>
              <a:r>
                <a:rPr lang="ja-JP" altLang="en-US" u="sng" dirty="0"/>
                <a:t>値</a:t>
              </a:r>
              <a:r>
                <a:rPr lang="ja-JP" altLang="en-US" u="sng" dirty="0" smtClean="0"/>
                <a:t>になる！！</a:t>
              </a:r>
              <a:endParaRPr kumimoji="1" lang="ja-JP" altLang="en-US" u="sng" dirty="0"/>
            </a:p>
          </p:txBody>
        </p:sp>
        <p:cxnSp>
          <p:nvCxnSpPr>
            <p:cNvPr id="20" name="直線コネクタ 19"/>
            <p:cNvCxnSpPr>
              <a:stCxn id="7" idx="2"/>
              <a:endCxn id="21" idx="3"/>
            </p:cNvCxnSpPr>
            <p:nvPr/>
          </p:nvCxnSpPr>
          <p:spPr>
            <a:xfrm flipH="1">
              <a:off x="6318772" y="4878626"/>
              <a:ext cx="111297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テキスト ボックス 20"/>
            <p:cNvSpPr txBox="1"/>
            <p:nvPr/>
          </p:nvSpPr>
          <p:spPr>
            <a:xfrm>
              <a:off x="5683662" y="4693960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 smtClean="0"/>
                <a:t>0.6…</a:t>
              </a:r>
              <a:endParaRPr kumimoji="1" lang="ja-JP" altLang="en-US" dirty="0"/>
            </a:p>
          </p:txBody>
        </p:sp>
        <p:sp>
          <p:nvSpPr>
            <p:cNvPr id="45" name="テキスト ボックス 44"/>
            <p:cNvSpPr txBox="1"/>
            <p:nvPr/>
          </p:nvSpPr>
          <p:spPr>
            <a:xfrm>
              <a:off x="5682475" y="3223887"/>
              <a:ext cx="691694" cy="280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確率</a:t>
              </a:r>
              <a:endParaRPr kumimoji="1" lang="ja-JP" altLang="en-US" dirty="0"/>
            </a:p>
          </p:txBody>
        </p:sp>
        <p:sp>
          <p:nvSpPr>
            <p:cNvPr id="47" name="テキスト ボックス 46"/>
            <p:cNvSpPr txBox="1"/>
            <p:nvPr/>
          </p:nvSpPr>
          <p:spPr>
            <a:xfrm>
              <a:off x="9705328" y="6422035"/>
              <a:ext cx="25435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表の出た回数</a:t>
              </a:r>
              <a:r>
                <a:rPr kumimoji="1" lang="en-US" altLang="ja-JP" dirty="0" smtClean="0"/>
                <a:t>(</a:t>
              </a:r>
              <a:r>
                <a:rPr kumimoji="1" lang="ja-JP" altLang="en-US" dirty="0" smtClean="0"/>
                <a:t>単位</a:t>
              </a:r>
              <a:r>
                <a:rPr kumimoji="1" lang="en-US" altLang="ja-JP" dirty="0" smtClean="0"/>
                <a:t>:</a:t>
              </a:r>
              <a:r>
                <a:rPr kumimoji="1" lang="ja-JP" altLang="en-US" dirty="0" smtClean="0"/>
                <a:t>回</a:t>
              </a:r>
              <a:r>
                <a:rPr kumimoji="1" lang="en-US" altLang="ja-JP" dirty="0" smtClean="0"/>
                <a:t>)</a:t>
              </a:r>
              <a:endParaRPr kumimoji="1" lang="ja-JP" altLang="en-US" dirty="0"/>
            </a:p>
          </p:txBody>
        </p:sp>
      </p:grpSp>
      <p:cxnSp>
        <p:nvCxnSpPr>
          <p:cNvPr id="39" name="直線コネクタ 38"/>
          <p:cNvCxnSpPr/>
          <p:nvPr/>
        </p:nvCxnSpPr>
        <p:spPr>
          <a:xfrm flipH="1">
            <a:off x="3208404" y="3433468"/>
            <a:ext cx="3110368" cy="108076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3208404" y="4724049"/>
            <a:ext cx="3110368" cy="160446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角丸四角形吹き出し 49"/>
          <p:cNvSpPr/>
          <p:nvPr/>
        </p:nvSpPr>
        <p:spPr>
          <a:xfrm>
            <a:off x="8204620" y="5333106"/>
            <a:ext cx="3149180" cy="906829"/>
          </a:xfrm>
          <a:prstGeom prst="wedgeRoundRectCallout">
            <a:avLst>
              <a:gd name="adj1" fmla="val -51713"/>
              <a:gd name="adj2" fmla="val -78349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赤</a:t>
            </a:r>
            <a:r>
              <a:rPr lang="ja-JP" altLang="en-US" dirty="0" smtClean="0"/>
              <a:t>丸</a:t>
            </a:r>
            <a:r>
              <a:rPr lang="en-US" altLang="ja-JP" dirty="0" smtClean="0"/>
              <a:t>:</a:t>
            </a:r>
            <a:r>
              <a:rPr lang="ja-JP" altLang="en-US" dirty="0" smtClean="0"/>
              <a:t>５のときの値は</a:t>
            </a:r>
            <a:endParaRPr lang="en-US" altLang="ja-JP" dirty="0" smtClean="0"/>
          </a:p>
          <a:p>
            <a:pPr algn="ctr"/>
            <a:r>
              <a:rPr lang="ja-JP" altLang="en-US" u="sng" dirty="0" smtClean="0"/>
              <a:t>右側と同じ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閉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225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角丸四角形 39"/>
          <p:cNvSpPr/>
          <p:nvPr/>
        </p:nvSpPr>
        <p:spPr>
          <a:xfrm>
            <a:off x="838200" y="5442857"/>
            <a:ext cx="5606845" cy="10969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/>
              <a:t>『</a:t>
            </a:r>
            <a:r>
              <a:rPr kumimoji="1" lang="ja-JP" altLang="en-US" u="sng" dirty="0"/>
              <a:t>累積分布関数</a:t>
            </a:r>
            <a:r>
              <a:rPr kumimoji="1" lang="en-US" altLang="ja-JP" u="sng" dirty="0"/>
              <a:t>』</a:t>
            </a:r>
            <a:r>
              <a:rPr kumimoji="1" lang="ja-JP" altLang="en-US" u="sng" dirty="0"/>
              <a:t>とは？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10/15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475061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u="sng" dirty="0"/>
                  <a:t>性質その４</a:t>
                </a:r>
                <a:r>
                  <a:rPr kumimoji="1" lang="ja-JP" altLang="en-US" dirty="0" smtClean="0"/>
                  <a:t>：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:r>
                  <a:rPr lang="ja-JP" altLang="en-US" dirty="0" smtClean="0"/>
                  <a:t>累積分布</a:t>
                </a:r>
                <a:r>
                  <a:rPr lang="ja-JP" altLang="en-US" dirty="0"/>
                  <a:t>関数</a:t>
                </a:r>
                <a:r>
                  <a:rPr lang="ja-JP" altLang="en-US" dirty="0" smtClean="0"/>
                  <a:t>は右連続</a:t>
                </a:r>
                <a:r>
                  <a:rPr lang="en-US" altLang="ja-JP" dirty="0" smtClean="0"/>
                  <a:t>(</a:t>
                </a:r>
                <a:r>
                  <a:rPr lang="ja-JP" altLang="en-US" dirty="0" smtClean="0"/>
                  <a:t>グラフの右側からなら極限の式で表せる</a:t>
                </a:r>
                <a:endParaRPr lang="en-US" altLang="ja-JP" dirty="0" smtClean="0"/>
              </a:p>
              <a:p>
                <a:pPr marL="0" indent="0" algn="r">
                  <a:buNone/>
                </a:pPr>
                <a:r>
                  <a:rPr lang="en-US" altLang="ja-JP" dirty="0" smtClean="0"/>
                  <a:t>=</a:t>
                </a:r>
                <a:r>
                  <a:rPr lang="ja-JP" altLang="en-US" u="sng" dirty="0" smtClean="0"/>
                  <a:t>間接的な方法でも求められる</a:t>
                </a:r>
                <a:r>
                  <a:rPr lang="en-US" altLang="ja-JP" dirty="0" smtClean="0"/>
                  <a:t>)</a:t>
                </a:r>
                <a:endParaRPr kumimoji="1" lang="en-US" altLang="ja-JP" dirty="0"/>
              </a:p>
              <a:p>
                <a:pPr marL="0" indent="0">
                  <a:buNone/>
                </a:pPr>
                <a:r>
                  <a:rPr lang="ja-JP" altLang="en-US" u="sng" dirty="0" smtClean="0">
                    <a:latin typeface="Cambria Math" panose="02040503050406030204" pitchFamily="18" charset="0"/>
                  </a:rPr>
                  <a:t>厳密な式</a:t>
                </a:r>
                <a:r>
                  <a:rPr lang="ja-JP" altLang="en-US" dirty="0" smtClean="0">
                    <a:latin typeface="Cambria Math" panose="02040503050406030204" pitchFamily="18" charset="0"/>
                  </a:rPr>
                  <a:t>：</a:t>
                </a:r>
                <a:endParaRPr lang="en-US" altLang="ja-JP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ja-JP" altLang="en-US" dirty="0" smtClean="0">
                    <a:latin typeface="Cambria Math" panose="02040503050406030204" pitchFamily="18" charset="0"/>
                  </a:rPr>
                  <a:t>任意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の</a:t>
                </a:r>
                <a:r>
                  <a:rPr kumimoji="1" lang="ja-JP" altLang="en-US" dirty="0">
                    <a:latin typeface="Cambria Math" panose="02040503050406030204" pitchFamily="18" charset="0"/>
                  </a:rPr>
                  <a:t>𝑏</a:t>
                </a:r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kumimoji="1" lang="en-US" altLang="ja-JP" dirty="0"/>
                  <a:t> </a:t>
                </a:r>
                <a:r>
                  <a:rPr kumimoji="1" lang="ja-JP" altLang="en-US" dirty="0"/>
                  <a:t>と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1" lang="en-US" altLang="ja-JP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ja-JP" altLang="en-US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en-US" altLang="ja-JP" dirty="0"/>
                  <a:t> </a:t>
                </a:r>
                <a:r>
                  <a:rPr lang="ja-JP" altLang="en-US" dirty="0"/>
                  <a:t>かつ</a:t>
                </a:r>
                <a:endParaRPr lang="en-US" altLang="ja-JP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ja-JP" altLang="en-US" dirty="0"/>
                  <a:t>なる任意の</a:t>
                </a:r>
                <a:r>
                  <a:rPr kumimoji="1" lang="ja-JP" altLang="en-US" dirty="0" smtClean="0"/>
                  <a:t>数列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/>
                  <a:t>において、</a:t>
                </a: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5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ja-JP" altLang="en-US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ja-JP" altLang="en-US" sz="5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5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5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5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ja-JP" sz="5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5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altLang="ja-JP" sz="5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ja-JP" sz="5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5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475061"/>
              </a:xfrm>
              <a:blipFill rotWithShape="0">
                <a:blip r:embed="rId2"/>
                <a:stretch>
                  <a:fillRect l="-1217" t="-2336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グループ化 10"/>
          <p:cNvGrpSpPr/>
          <p:nvPr/>
        </p:nvGrpSpPr>
        <p:grpSpPr>
          <a:xfrm>
            <a:off x="6939031" y="3405356"/>
            <a:ext cx="5136855" cy="3134428"/>
            <a:chOff x="5682475" y="3223887"/>
            <a:chExt cx="6125216" cy="3642621"/>
          </a:xfrm>
        </p:grpSpPr>
        <p:sp>
          <p:nvSpPr>
            <p:cNvPr id="12" name="正方形/長方形 11"/>
            <p:cNvSpPr/>
            <p:nvPr/>
          </p:nvSpPr>
          <p:spPr>
            <a:xfrm>
              <a:off x="6318772" y="3433468"/>
              <a:ext cx="5254171" cy="2895647"/>
            </a:xfrm>
            <a:prstGeom prst="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コネクタ 12"/>
            <p:cNvCxnSpPr>
              <a:endCxn id="12" idx="3"/>
            </p:cNvCxnSpPr>
            <p:nvPr/>
          </p:nvCxnSpPr>
          <p:spPr>
            <a:xfrm>
              <a:off x="7837714" y="4881291"/>
              <a:ext cx="3735229" cy="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円/楕円 13"/>
            <p:cNvSpPr/>
            <p:nvPr/>
          </p:nvSpPr>
          <p:spPr>
            <a:xfrm>
              <a:off x="7431742" y="4557693"/>
              <a:ext cx="628537" cy="64186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" name="直線コネクタ 14"/>
            <p:cNvCxnSpPr>
              <a:stCxn id="14" idx="4"/>
              <a:endCxn id="17" idx="0"/>
            </p:cNvCxnSpPr>
            <p:nvPr/>
          </p:nvCxnSpPr>
          <p:spPr>
            <a:xfrm flipH="1">
              <a:off x="7746010" y="5199559"/>
              <a:ext cx="1" cy="1128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テキスト ボックス 16"/>
            <p:cNvSpPr txBox="1"/>
            <p:nvPr/>
          </p:nvSpPr>
          <p:spPr>
            <a:xfrm>
              <a:off x="7303324" y="6328516"/>
              <a:ext cx="885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 smtClean="0"/>
                <a:t>５</a:t>
              </a:r>
              <a:endParaRPr kumimoji="1" lang="ja-JP" altLang="en-US" dirty="0"/>
            </a:p>
          </p:txBody>
        </p:sp>
        <p:cxnSp>
          <p:nvCxnSpPr>
            <p:cNvPr id="18" name="直線矢印コネクタ 17"/>
            <p:cNvCxnSpPr/>
            <p:nvPr/>
          </p:nvCxnSpPr>
          <p:spPr>
            <a:xfrm flipH="1" flipV="1">
              <a:off x="8188695" y="4662165"/>
              <a:ext cx="3241725" cy="317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角丸四角形吹き出し 18"/>
            <p:cNvSpPr/>
            <p:nvPr/>
          </p:nvSpPr>
          <p:spPr>
            <a:xfrm>
              <a:off x="8204620" y="3685988"/>
              <a:ext cx="3225800" cy="657910"/>
            </a:xfrm>
            <a:prstGeom prst="wedgeRoundRectCallout">
              <a:avLst>
                <a:gd name="adj1" fmla="val -17683"/>
                <a:gd name="adj2" fmla="val 84561"/>
                <a:gd name="adj3" fmla="val 16667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u="sng" dirty="0" smtClean="0"/>
                <a:t>右側からにじり寄っても</a:t>
              </a:r>
              <a:endParaRPr kumimoji="1" lang="en-US" altLang="ja-JP" u="sng" dirty="0" smtClean="0"/>
            </a:p>
            <a:p>
              <a:pPr algn="ctr"/>
              <a:r>
                <a:rPr lang="ja-JP" altLang="en-US" u="sng" dirty="0" smtClean="0"/>
                <a:t>同じ</a:t>
              </a:r>
              <a:r>
                <a:rPr lang="ja-JP" altLang="en-US" u="sng" dirty="0"/>
                <a:t>値</a:t>
              </a:r>
              <a:r>
                <a:rPr lang="ja-JP" altLang="en-US" u="sng" dirty="0" smtClean="0"/>
                <a:t>になる！！</a:t>
              </a:r>
              <a:endParaRPr kumimoji="1" lang="ja-JP" altLang="en-US" u="sng" dirty="0"/>
            </a:p>
          </p:txBody>
        </p:sp>
        <p:cxnSp>
          <p:nvCxnSpPr>
            <p:cNvPr id="20" name="直線コネクタ 19"/>
            <p:cNvCxnSpPr>
              <a:stCxn id="14" idx="2"/>
              <a:endCxn id="21" idx="3"/>
            </p:cNvCxnSpPr>
            <p:nvPr/>
          </p:nvCxnSpPr>
          <p:spPr>
            <a:xfrm flipH="1">
              <a:off x="6318772" y="4878626"/>
              <a:ext cx="111297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テキスト ボックス 20"/>
            <p:cNvSpPr txBox="1"/>
            <p:nvPr/>
          </p:nvSpPr>
          <p:spPr>
            <a:xfrm>
              <a:off x="5683662" y="4693960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 smtClean="0"/>
                <a:t>0.6…</a:t>
              </a:r>
              <a:endParaRPr kumimoji="1" lang="ja-JP" altLang="en-US" dirty="0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5682475" y="3223887"/>
              <a:ext cx="691694" cy="280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確率</a:t>
              </a:r>
              <a:endParaRPr kumimoji="1" lang="ja-JP" altLang="en-US" dirty="0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8865167" y="6429938"/>
              <a:ext cx="2942524" cy="436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表の出た回数</a:t>
              </a:r>
              <a:r>
                <a:rPr kumimoji="1" lang="en-US" altLang="ja-JP" dirty="0" smtClean="0"/>
                <a:t>(</a:t>
              </a:r>
              <a:r>
                <a:rPr kumimoji="1" lang="ja-JP" altLang="en-US" dirty="0" smtClean="0"/>
                <a:t>単位</a:t>
              </a:r>
              <a:r>
                <a:rPr kumimoji="1" lang="en-US" altLang="ja-JP" dirty="0" smtClean="0"/>
                <a:t>:</a:t>
              </a:r>
              <a:r>
                <a:rPr kumimoji="1" lang="ja-JP" altLang="en-US" dirty="0" smtClean="0"/>
                <a:t>回</a:t>
              </a:r>
              <a:r>
                <a:rPr kumimoji="1" lang="en-US" altLang="ja-JP" dirty="0" smtClean="0"/>
                <a:t>)</a:t>
              </a:r>
              <a:endParaRPr kumimoji="1" lang="ja-JP" altLang="en-US" dirty="0"/>
            </a:p>
          </p:txBody>
        </p:sp>
      </p:grpSp>
      <p:sp>
        <p:nvSpPr>
          <p:cNvPr id="24" name="角丸四角形吹き出し 23"/>
          <p:cNvSpPr/>
          <p:nvPr/>
        </p:nvSpPr>
        <p:spPr>
          <a:xfrm>
            <a:off x="8933154" y="5132756"/>
            <a:ext cx="2791900" cy="781688"/>
          </a:xfrm>
          <a:prstGeom prst="wedgeRoundRectCallout">
            <a:avLst>
              <a:gd name="adj1" fmla="val -48487"/>
              <a:gd name="adj2" fmla="val -68746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赤</a:t>
            </a:r>
            <a:r>
              <a:rPr lang="ja-JP" altLang="en-US" dirty="0" smtClean="0"/>
              <a:t>丸</a:t>
            </a:r>
            <a:r>
              <a:rPr lang="en-US" altLang="ja-JP" dirty="0" smtClean="0"/>
              <a:t>:</a:t>
            </a:r>
            <a:r>
              <a:rPr lang="ja-JP" altLang="en-US" dirty="0" smtClean="0"/>
              <a:t>５のときの値は</a:t>
            </a:r>
            <a:endParaRPr lang="en-US" altLang="ja-JP" dirty="0" smtClean="0"/>
          </a:p>
          <a:p>
            <a:pPr algn="ctr"/>
            <a:r>
              <a:rPr lang="ja-JP" altLang="en-US" u="sng" dirty="0" smtClean="0"/>
              <a:t>右側と同じ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閉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603280" y="3283045"/>
            <a:ext cx="400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I</a:t>
            </a:r>
            <a:r>
              <a:rPr kumimoji="1" lang="ja-JP" altLang="en-US" dirty="0" smtClean="0"/>
              <a:t>の累積分布関数のグラフの拡大図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2044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角丸四角形 3"/>
              <p:cNvSpPr/>
              <p:nvPr/>
            </p:nvSpPr>
            <p:spPr>
              <a:xfrm>
                <a:off x="2727124" y="2840354"/>
                <a:ext cx="6737752" cy="69317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0&lt;</m:t>
                          </m:r>
                          <m: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≤1</m:t>
                          </m:r>
                        </m:e>
                      </m:d>
                      <m:r>
                        <a:rPr lang="en-US" altLang="ja-JP" sz="4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4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sz="4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4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ja-JP" altLang="en-US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4" name="角丸四角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124" y="2840354"/>
                <a:ext cx="6737752" cy="693175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3200" u="sng" dirty="0"/>
              <a:t>他の</a:t>
            </a:r>
            <a:r>
              <a:rPr lang="ja-JP" altLang="en-US" sz="3200" u="sng" dirty="0" smtClean="0"/>
              <a:t>性質</a:t>
            </a:r>
            <a:r>
              <a:rPr lang="en-US" altLang="ja-JP" sz="3200" u="sng" dirty="0" smtClean="0"/>
              <a:t>1</a:t>
            </a:r>
            <a:endParaRPr lang="en-US" altLang="ja-JP" sz="3200" u="sng" dirty="0"/>
          </a:p>
          <a:p>
            <a:pPr marL="0" indent="0">
              <a:buNone/>
            </a:pPr>
            <a:endParaRPr kumimoji="1" lang="en-US" altLang="ja-JP" sz="4000" b="0" dirty="0">
              <a:ea typeface="Cambria Math" panose="02040503050406030204" pitchFamily="18" charset="0"/>
            </a:endParaRPr>
          </a:p>
          <a:p>
            <a:pPr marL="0" lvl="0" indent="0">
              <a:buNone/>
            </a:pPr>
            <a:endParaRPr lang="en-US" altLang="ja-JP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/>
              <a:t>『</a:t>
            </a:r>
            <a:r>
              <a:rPr lang="ja-JP" altLang="en-US" u="sng" dirty="0"/>
              <a:t>累積分布関数</a:t>
            </a:r>
            <a:r>
              <a:rPr lang="en-US" altLang="ja-JP" u="sng" dirty="0"/>
              <a:t>』</a:t>
            </a:r>
            <a:r>
              <a:rPr lang="ja-JP" altLang="en-US" u="sng" dirty="0"/>
              <a:t>とは？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11/15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8918925" y="1824691"/>
            <a:ext cx="29808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>
                <a:solidFill>
                  <a:prstClr val="black"/>
                </a:solidFill>
              </a:rPr>
              <a:t>※</a:t>
            </a:r>
            <a:r>
              <a:rPr lang="ja-JP" altLang="en-US" sz="2000" dirty="0" smtClean="0">
                <a:solidFill>
                  <a:prstClr val="black"/>
                </a:solidFill>
              </a:rPr>
              <a:t>いずれのヒストグラムも</a:t>
            </a:r>
            <a:endParaRPr lang="en-US" altLang="ja-JP" sz="2000" dirty="0" smtClean="0">
              <a:solidFill>
                <a:prstClr val="black"/>
              </a:solidFill>
            </a:endParaRPr>
          </a:p>
          <a:p>
            <a:r>
              <a:rPr lang="ja-JP" altLang="en-US" sz="2000" dirty="0" smtClean="0">
                <a:solidFill>
                  <a:prstClr val="black"/>
                </a:solidFill>
              </a:rPr>
              <a:t>横軸</a:t>
            </a:r>
            <a:r>
              <a:rPr lang="en-US" altLang="ja-JP" sz="2000" dirty="0" smtClean="0">
                <a:solidFill>
                  <a:prstClr val="black"/>
                </a:solidFill>
              </a:rPr>
              <a:t>:</a:t>
            </a:r>
            <a:r>
              <a:rPr lang="ja-JP" altLang="en-US" sz="2000" dirty="0" smtClean="0">
                <a:solidFill>
                  <a:prstClr val="black"/>
                </a:solidFill>
              </a:rPr>
              <a:t>表の出た回数</a:t>
            </a:r>
            <a:endParaRPr lang="en-US" altLang="ja-JP" sz="2000" dirty="0" smtClean="0">
              <a:solidFill>
                <a:prstClr val="black"/>
              </a:solidFill>
            </a:endParaRPr>
          </a:p>
          <a:p>
            <a:r>
              <a:rPr lang="ja-JP" altLang="en-US" sz="2000" dirty="0" smtClean="0">
                <a:solidFill>
                  <a:prstClr val="black"/>
                </a:solidFill>
              </a:rPr>
              <a:t>縦軸</a:t>
            </a:r>
            <a:r>
              <a:rPr lang="en-US" altLang="ja-JP" sz="2000" dirty="0" smtClean="0">
                <a:solidFill>
                  <a:prstClr val="black"/>
                </a:solidFill>
              </a:rPr>
              <a:t>:</a:t>
            </a:r>
            <a:r>
              <a:rPr lang="ja-JP" altLang="en-US" sz="2000" dirty="0" smtClean="0">
                <a:solidFill>
                  <a:prstClr val="black"/>
                </a:solidFill>
              </a:rPr>
              <a:t>その確率</a:t>
            </a:r>
            <a:endParaRPr lang="ja-JP" altLang="en-US" sz="2000" dirty="0">
              <a:solidFill>
                <a:prstClr val="black"/>
              </a:solidFill>
            </a:endParaRPr>
          </a:p>
        </p:txBody>
      </p:sp>
      <p:grpSp>
        <p:nvGrpSpPr>
          <p:cNvPr id="25" name="グループ化 24"/>
          <p:cNvGrpSpPr>
            <a:grpSpLocks noChangeAspect="1"/>
          </p:cNvGrpSpPr>
          <p:nvPr/>
        </p:nvGrpSpPr>
        <p:grpSpPr>
          <a:xfrm>
            <a:off x="290286" y="3638888"/>
            <a:ext cx="11686261" cy="3029812"/>
            <a:chOff x="189186" y="2614286"/>
            <a:chExt cx="14848169" cy="3849577"/>
          </a:xfrm>
        </p:grpSpPr>
        <p:grpSp>
          <p:nvGrpSpPr>
            <p:cNvPr id="39" name="グループ化 38"/>
            <p:cNvGrpSpPr/>
            <p:nvPr/>
          </p:nvGrpSpPr>
          <p:grpSpPr>
            <a:xfrm>
              <a:off x="189186" y="2725638"/>
              <a:ext cx="11824138" cy="3738225"/>
              <a:chOff x="4197974" y="5120741"/>
              <a:chExt cx="7867100" cy="1436688"/>
            </a:xfrm>
          </p:grpSpPr>
          <p:grpSp>
            <p:nvGrpSpPr>
              <p:cNvPr id="41" name="グループ化 40"/>
              <p:cNvGrpSpPr/>
              <p:nvPr/>
            </p:nvGrpSpPr>
            <p:grpSpPr>
              <a:xfrm>
                <a:off x="4197974" y="5120741"/>
                <a:ext cx="2298418" cy="1435138"/>
                <a:chOff x="7159554" y="3454169"/>
                <a:chExt cx="4727647" cy="2795638"/>
              </a:xfrm>
            </p:grpSpPr>
            <p:pic>
              <p:nvPicPr>
                <p:cNvPr id="52" name="図 5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59554" y="3454169"/>
                  <a:ext cx="4727647" cy="2795638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</p:pic>
            <p:sp>
              <p:nvSpPr>
                <p:cNvPr id="53" name="正方形/長方形 52"/>
                <p:cNvSpPr/>
                <p:nvPr/>
              </p:nvSpPr>
              <p:spPr>
                <a:xfrm>
                  <a:off x="8957988" y="4186430"/>
                  <a:ext cx="758725" cy="1830212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2" name="グループ化 41"/>
              <p:cNvGrpSpPr/>
              <p:nvPr/>
            </p:nvGrpSpPr>
            <p:grpSpPr>
              <a:xfrm>
                <a:off x="9776765" y="5120741"/>
                <a:ext cx="2288309" cy="1436688"/>
                <a:chOff x="7159554" y="3454169"/>
                <a:chExt cx="4727647" cy="2795638"/>
              </a:xfrm>
            </p:grpSpPr>
            <p:pic>
              <p:nvPicPr>
                <p:cNvPr id="50" name="図 4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59554" y="3454169"/>
                  <a:ext cx="4727647" cy="2795638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</p:pic>
            <p:sp>
              <p:nvSpPr>
                <p:cNvPr id="51" name="正方形/長方形 50"/>
                <p:cNvSpPr/>
                <p:nvPr/>
              </p:nvSpPr>
              <p:spPr>
                <a:xfrm>
                  <a:off x="8187126" y="5414472"/>
                  <a:ext cx="754254" cy="603074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3" name="グループ化 42"/>
              <p:cNvGrpSpPr/>
              <p:nvPr/>
            </p:nvGrpSpPr>
            <p:grpSpPr>
              <a:xfrm>
                <a:off x="6992424" y="5120741"/>
                <a:ext cx="2288309" cy="1436688"/>
                <a:chOff x="7159554" y="3454169"/>
                <a:chExt cx="4727647" cy="2795638"/>
              </a:xfrm>
            </p:grpSpPr>
            <p:pic>
              <p:nvPicPr>
                <p:cNvPr id="46" name="図 4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59554" y="3454169"/>
                  <a:ext cx="4727647" cy="2795638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</p:pic>
            <p:grpSp>
              <p:nvGrpSpPr>
                <p:cNvPr id="47" name="グループ化 46"/>
                <p:cNvGrpSpPr/>
                <p:nvPr/>
              </p:nvGrpSpPr>
              <p:grpSpPr>
                <a:xfrm>
                  <a:off x="8187284" y="4178186"/>
                  <a:ext cx="1524644" cy="1839360"/>
                  <a:chOff x="8187284" y="4178186"/>
                  <a:chExt cx="1524644" cy="1839360"/>
                </a:xfrm>
              </p:grpSpPr>
              <p:sp>
                <p:nvSpPr>
                  <p:cNvPr id="48" name="正方形/長方形 47"/>
                  <p:cNvSpPr/>
                  <p:nvPr/>
                </p:nvSpPr>
                <p:spPr>
                  <a:xfrm>
                    <a:off x="8187284" y="5409094"/>
                    <a:ext cx="761975" cy="608452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9" name="正方形/長方形 48"/>
                  <p:cNvSpPr/>
                  <p:nvPr/>
                </p:nvSpPr>
                <p:spPr>
                  <a:xfrm>
                    <a:off x="8949259" y="4178186"/>
                    <a:ext cx="762669" cy="183936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テキスト ボックス 43"/>
                  <p:cNvSpPr txBox="1"/>
                  <p:nvPr/>
                </p:nvSpPr>
                <p:spPr>
                  <a:xfrm>
                    <a:off x="6496391" y="5946490"/>
                    <a:ext cx="485659" cy="3193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4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ja-JP" altLang="en-US" sz="4800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" name="テキスト ボックス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96391" y="5946490"/>
                    <a:ext cx="485659" cy="31937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テキスト ボックス 44"/>
                  <p:cNvSpPr txBox="1"/>
                  <p:nvPr/>
                </p:nvSpPr>
                <p:spPr>
                  <a:xfrm>
                    <a:off x="9280733" y="5946490"/>
                    <a:ext cx="485659" cy="3193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4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ja-JP" altLang="en-US" sz="2800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6" name="テキスト ボックス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80733" y="5946490"/>
                    <a:ext cx="485659" cy="31937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角丸四角形 39"/>
                <p:cNvSpPr/>
                <p:nvPr/>
              </p:nvSpPr>
              <p:spPr>
                <a:xfrm>
                  <a:off x="9775589" y="2614286"/>
                  <a:ext cx="5261766" cy="2604484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90000"/>
                    </a:lnSpc>
                    <a:spcBef>
                      <a:spcPts val="1000"/>
                    </a:spcBef>
                  </a:pPr>
                  <a:r>
                    <a:rPr lang="ja-JP" altLang="en-US" sz="2000" dirty="0" smtClean="0">
                      <a:solidFill>
                        <a:prstClr val="black"/>
                      </a:solidFill>
                      <a:latin typeface="Cambria Math" panose="02040503050406030204" pitchFamily="18" charset="0"/>
                    </a:rPr>
                    <a:t>例</a:t>
                  </a:r>
                  <a:r>
                    <a:rPr lang="en-US" altLang="ja-JP" sz="2000" dirty="0">
                      <a:solidFill>
                        <a:prstClr val="black"/>
                      </a:solidFill>
                      <a:latin typeface="Cambria Math" panose="02040503050406030204" pitchFamily="18" charset="0"/>
                    </a:rPr>
                    <a:t>:</a:t>
                  </a:r>
                  <a:r>
                    <a:rPr lang="ja-JP" altLang="en-US" sz="2000" dirty="0" smtClean="0">
                      <a:solidFill>
                        <a:prstClr val="black"/>
                      </a:solidFill>
                      <a:latin typeface="Cambria Math" panose="02040503050406030204" pitchFamily="18" charset="0"/>
                    </a:rPr>
                    <a:t>コインを３回投げて</a:t>
                  </a:r>
                  <a:endParaRPr lang="en-US" altLang="ja-JP" sz="2000" dirty="0" smtClean="0">
                    <a:solidFill>
                      <a:prstClr val="black"/>
                    </a:solidFill>
                    <a:latin typeface="Cambria Math" panose="02040503050406030204" pitchFamily="18" charset="0"/>
                  </a:endParaRPr>
                </a:p>
                <a:p>
                  <a:pPr>
                    <a:lnSpc>
                      <a:spcPct val="90000"/>
                    </a:lnSpc>
                    <a:spcBef>
                      <a:spcPts val="1000"/>
                    </a:spcBef>
                  </a:pPr>
                  <a:r>
                    <a:rPr lang="ja-JP" altLang="en-US" sz="2000" dirty="0" smtClean="0">
                      <a:solidFill>
                        <a:prstClr val="black"/>
                      </a:solidFill>
                      <a:latin typeface="Cambria Math" panose="02040503050406030204" pitchFamily="18" charset="0"/>
                    </a:rPr>
                    <a:t>表の回数を数える例</a:t>
                  </a:r>
                  <a:r>
                    <a:rPr lang="en-US" altLang="ja-JP" sz="2000" dirty="0" smtClean="0">
                      <a:solidFill>
                        <a:prstClr val="black"/>
                      </a:solidFill>
                      <a:latin typeface="Cambria Math" panose="02040503050406030204" pitchFamily="18" charset="0"/>
                    </a:rPr>
                    <a:t>(</a:t>
                  </a:r>
                  <a:r>
                    <a:rPr lang="ja-JP" altLang="en-US" sz="2000" dirty="0" smtClean="0">
                      <a:solidFill>
                        <a:prstClr val="black"/>
                      </a:solidFill>
                      <a:latin typeface="Cambria Math" panose="02040503050406030204" pitchFamily="18" charset="0"/>
                    </a:rPr>
                    <a:t>再掲</a:t>
                  </a:r>
                  <a:r>
                    <a:rPr lang="en-US" altLang="ja-JP" sz="2000" dirty="0" smtClean="0">
                      <a:solidFill>
                        <a:prstClr val="black"/>
                      </a:solidFill>
                      <a:latin typeface="Cambria Math" panose="02040503050406030204" pitchFamily="18" charset="0"/>
                    </a:rPr>
                    <a:t>)</a:t>
                  </a:r>
                  <a:r>
                    <a:rPr lang="ja-JP" altLang="en-US" sz="2000" dirty="0" smtClean="0">
                      <a:solidFill>
                        <a:prstClr val="black"/>
                      </a:solidFill>
                      <a:latin typeface="Cambria Math" panose="02040503050406030204" pitchFamily="18" charset="0"/>
                    </a:rPr>
                    <a:t>の</a:t>
                  </a:r>
                  <a:r>
                    <a:rPr lang="ja-JP" altLang="en-US" sz="2000" dirty="0">
                      <a:solidFill>
                        <a:prstClr val="black"/>
                      </a:solidFill>
                      <a:latin typeface="Cambria Math" panose="02040503050406030204" pitchFamily="18" charset="0"/>
                    </a:rPr>
                    <a:t>場合、</a:t>
                  </a:r>
                  <a:endParaRPr lang="en-US" altLang="ja-JP" sz="2000" dirty="0">
                    <a:solidFill>
                      <a:prstClr val="black"/>
                    </a:solidFill>
                    <a:latin typeface="Cambria Math" panose="02040503050406030204" pitchFamily="18" charset="0"/>
                  </a:endParaRPr>
                </a:p>
                <a:p>
                  <a:pPr>
                    <a:lnSpc>
                      <a:spcPct val="90000"/>
                    </a:lnSpc>
                    <a:spcBef>
                      <a:spcPts val="1000"/>
                    </a:spcBef>
                  </a:pPr>
                  <a14:m>
                    <m:oMath xmlns:m="http://schemas.openxmlformats.org/officeDocument/2006/math">
                      <m:r>
                        <a:rPr lang="en-US" altLang="ja-JP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0&lt;</m:t>
                          </m:r>
                          <m:r>
                            <a:rPr lang="en-US" altLang="ja-JP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≤1</m:t>
                          </m:r>
                        </m:e>
                      </m:d>
                    </m:oMath>
                  </a14:m>
                  <a:r>
                    <a:rPr lang="en-US" altLang="ja-JP" sz="2000" dirty="0" smtClean="0">
                      <a:solidFill>
                        <a:prstClr val="black"/>
                      </a:solidFill>
                      <a:latin typeface="ＭＳ Ｐゴシック" panose="020B0600070205080204" pitchFamily="50" charset="-128"/>
                    </a:rPr>
                    <a:t>…</a:t>
                  </a:r>
                  <a:r>
                    <a:rPr lang="ja-JP" altLang="en-US" sz="2000" dirty="0" smtClean="0">
                      <a:solidFill>
                        <a:prstClr val="black"/>
                      </a:solidFill>
                      <a:latin typeface="ＭＳ Ｐゴシック" panose="020B0600070205080204" pitchFamily="50" charset="-128"/>
                    </a:rPr>
                    <a:t>下図</a:t>
                  </a:r>
                  <a:r>
                    <a:rPr lang="ja-JP" altLang="en-US" sz="2000" dirty="0" smtClean="0">
                      <a:solidFill>
                        <a:srgbClr val="5B9BD5"/>
                      </a:solidFill>
                      <a:latin typeface="ＭＳ Ｐゴシック" panose="020B0600070205080204" pitchFamily="50" charset="-128"/>
                    </a:rPr>
                    <a:t>青部の</a:t>
                  </a:r>
                  <a:r>
                    <a:rPr lang="ja-JP" altLang="en-US" sz="2000" dirty="0">
                      <a:solidFill>
                        <a:srgbClr val="5B9BD5"/>
                      </a:solidFill>
                      <a:latin typeface="ＭＳ Ｐゴシック" panose="020B0600070205080204" pitchFamily="50" charset="-128"/>
                    </a:rPr>
                    <a:t>面積</a:t>
                  </a:r>
                  <a:endParaRPr lang="en-US" altLang="ja-JP" sz="2000" dirty="0">
                    <a:solidFill>
                      <a:srgbClr val="5B9BD5"/>
                    </a:solidFill>
                    <a:latin typeface="ＭＳ Ｐゴシック" panose="020B0600070205080204" pitchFamily="50" charset="-128"/>
                  </a:endParaRPr>
                </a:p>
                <a:p>
                  <a:pPr>
                    <a:lnSpc>
                      <a:spcPct val="90000"/>
                    </a:lnSpc>
                    <a:spcBef>
                      <a:spcPts val="1000"/>
                    </a:spcBef>
                  </a:pPr>
                  <a14:m>
                    <m:oMath xmlns:m="http://schemas.openxmlformats.org/officeDocument/2006/math">
                      <m:r>
                        <a:rPr lang="en-US" altLang="ja-JP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ja-JP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a14:m>
                  <a:r>
                    <a:rPr lang="en-US" altLang="ja-JP" sz="2000" dirty="0" smtClean="0">
                      <a:solidFill>
                        <a:prstClr val="black"/>
                      </a:solidFill>
                      <a:latin typeface="ＭＳ Ｐゴシック" panose="020B0600070205080204" pitchFamily="50" charset="-128"/>
                    </a:rPr>
                    <a:t>…</a:t>
                  </a:r>
                  <a:r>
                    <a:rPr lang="ja-JP" altLang="en-US" sz="2000" dirty="0" smtClean="0">
                      <a:solidFill>
                        <a:prstClr val="black"/>
                      </a:solidFill>
                      <a:latin typeface="ＭＳ Ｐゴシック" panose="020B0600070205080204" pitchFamily="50" charset="-128"/>
                    </a:rPr>
                    <a:t>下図</a:t>
                  </a:r>
                  <a:r>
                    <a:rPr lang="ja-JP" altLang="en-US" sz="2000" dirty="0" smtClean="0">
                      <a:solidFill>
                        <a:srgbClr val="FF0000"/>
                      </a:solidFill>
                      <a:latin typeface="ＭＳ Ｐゴシック" panose="020B0600070205080204" pitchFamily="50" charset="-128"/>
                    </a:rPr>
                    <a:t>赤部の</a:t>
                  </a:r>
                  <a:r>
                    <a:rPr lang="ja-JP" altLang="en-US" sz="2000" dirty="0">
                      <a:solidFill>
                        <a:srgbClr val="FF0000"/>
                      </a:solidFill>
                      <a:latin typeface="ＭＳ Ｐゴシック" panose="020B0600070205080204" pitchFamily="50" charset="-128"/>
                    </a:rPr>
                    <a:t>面積</a:t>
                  </a:r>
                  <a:endParaRPr lang="en-US" altLang="ja-JP" sz="2000" dirty="0">
                    <a:solidFill>
                      <a:srgbClr val="FF0000"/>
                    </a:solidFill>
                    <a:latin typeface="ＭＳ Ｐゴシック" panose="020B0600070205080204" pitchFamily="50" charset="-128"/>
                  </a:endParaRPr>
                </a:p>
                <a:p>
                  <a:pPr>
                    <a:lnSpc>
                      <a:spcPct val="90000"/>
                    </a:lnSpc>
                    <a:spcBef>
                      <a:spcPts val="1000"/>
                    </a:spcBef>
                  </a:pPr>
                  <a14:m>
                    <m:oMath xmlns:m="http://schemas.openxmlformats.org/officeDocument/2006/math">
                      <m:r>
                        <a:rPr lang="en-US" altLang="ja-JP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altLang="ja-JP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(0)</m:t>
                      </m:r>
                    </m:oMath>
                  </a14:m>
                  <a:r>
                    <a:rPr lang="en-US" altLang="ja-JP" sz="2000" dirty="0">
                      <a:solidFill>
                        <a:prstClr val="black"/>
                      </a:solidFill>
                      <a:latin typeface="ＭＳ Ｐゴシック" panose="020B0600070205080204" pitchFamily="50" charset="-128"/>
                    </a:rPr>
                    <a:t>…</a:t>
                  </a:r>
                  <a:r>
                    <a:rPr lang="ja-JP" altLang="en-US" sz="2000" dirty="0" smtClean="0">
                      <a:solidFill>
                        <a:prstClr val="black"/>
                      </a:solidFill>
                    </a:rPr>
                    <a:t>下図</a:t>
                  </a:r>
                  <a:r>
                    <a:rPr lang="ja-JP" altLang="en-US" sz="2000" dirty="0" smtClean="0">
                      <a:solidFill>
                        <a:srgbClr val="00B050"/>
                      </a:solidFill>
                    </a:rPr>
                    <a:t>緑部の</a:t>
                  </a:r>
                  <a:r>
                    <a:rPr lang="ja-JP" altLang="en-US" sz="2000" dirty="0">
                      <a:solidFill>
                        <a:srgbClr val="00B050"/>
                      </a:solidFill>
                    </a:rPr>
                    <a:t>面積</a:t>
                  </a:r>
                </a:p>
              </p:txBody>
            </p:sp>
          </mc:Choice>
          <mc:Fallback xmlns="">
            <p:sp>
              <p:nvSpPr>
                <p:cNvPr id="40" name="角丸四角形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5589" y="2614286"/>
                  <a:ext cx="5261766" cy="2604484"/>
                </a:xfrm>
                <a:prstGeom prst="roundRect">
                  <a:avLst/>
                </a:prstGeom>
                <a:blipFill rotWithShape="0">
                  <a:blip r:embed="rId6"/>
                  <a:stretch>
                    <a:fillRect t="-1479" r="-733" b="-207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9517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ja-JP" altLang="en-US" sz="3200" u="sng" dirty="0"/>
                  <a:t>他の</a:t>
                </a:r>
                <a:r>
                  <a:rPr lang="ja-JP" altLang="en-US" sz="3200" u="sng" dirty="0" smtClean="0"/>
                  <a:t>性質</a:t>
                </a:r>
                <a:r>
                  <a:rPr lang="en-US" altLang="ja-JP" sz="3200" u="sng" dirty="0" smtClean="0"/>
                  <a:t>1</a:t>
                </a:r>
                <a:endParaRPr lang="en-US" altLang="ja-JP" sz="3200" u="sng" dirty="0"/>
              </a:p>
              <a:p>
                <a14:m>
                  <m:oMath xmlns:m="http://schemas.openxmlformats.org/officeDocument/2006/math">
                    <m:r>
                      <a:rPr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ja-JP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ja-JP" altLang="en-US" sz="3200" dirty="0"/>
                  <a:t>のとき</a:t>
                </a:r>
                <a:endParaRPr lang="en-US" altLang="ja-JP" sz="3200" dirty="0"/>
              </a:p>
              <a:p>
                <a:pPr marL="0" indent="0">
                  <a:buNone/>
                </a:pPr>
                <a:endParaRPr kumimoji="1" lang="en-US" altLang="ja-JP" sz="4000" b="0" dirty="0"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:endParaRPr lang="en-US" altLang="ja-JP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07" t="-36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角丸四角形 3"/>
              <p:cNvSpPr/>
              <p:nvPr/>
            </p:nvSpPr>
            <p:spPr>
              <a:xfrm>
                <a:off x="2727124" y="2840354"/>
                <a:ext cx="6737752" cy="69317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4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ja-JP" sz="4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ja-JP" sz="4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4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4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ja-JP" sz="4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4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4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ja-JP" alt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4" name="角丸四角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124" y="2840354"/>
                <a:ext cx="6737752" cy="693175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/>
              <a:t>『</a:t>
            </a:r>
            <a:r>
              <a:rPr lang="ja-JP" altLang="en-US" u="sng" dirty="0"/>
              <a:t>累積分布関数</a:t>
            </a:r>
            <a:r>
              <a:rPr lang="en-US" altLang="ja-JP" u="sng" dirty="0"/>
              <a:t>』</a:t>
            </a:r>
            <a:r>
              <a:rPr lang="ja-JP" altLang="en-US" u="sng" dirty="0"/>
              <a:t>とは？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12/15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grpSp>
        <p:nvGrpSpPr>
          <p:cNvPr id="25" name="グループ化 24"/>
          <p:cNvGrpSpPr>
            <a:grpSpLocks noChangeAspect="1"/>
          </p:cNvGrpSpPr>
          <p:nvPr/>
        </p:nvGrpSpPr>
        <p:grpSpPr>
          <a:xfrm>
            <a:off x="290286" y="3638888"/>
            <a:ext cx="11686261" cy="3029812"/>
            <a:chOff x="189186" y="2614286"/>
            <a:chExt cx="14848169" cy="3849577"/>
          </a:xfrm>
        </p:grpSpPr>
        <p:grpSp>
          <p:nvGrpSpPr>
            <p:cNvPr id="39" name="グループ化 38"/>
            <p:cNvGrpSpPr/>
            <p:nvPr/>
          </p:nvGrpSpPr>
          <p:grpSpPr>
            <a:xfrm>
              <a:off x="189186" y="2725638"/>
              <a:ext cx="11824138" cy="3738225"/>
              <a:chOff x="4197974" y="5120741"/>
              <a:chExt cx="7867100" cy="1436688"/>
            </a:xfrm>
          </p:grpSpPr>
          <p:grpSp>
            <p:nvGrpSpPr>
              <p:cNvPr id="41" name="グループ化 40"/>
              <p:cNvGrpSpPr/>
              <p:nvPr/>
            </p:nvGrpSpPr>
            <p:grpSpPr>
              <a:xfrm>
                <a:off x="4197974" y="5120741"/>
                <a:ext cx="2298418" cy="1435138"/>
                <a:chOff x="7159554" y="3454169"/>
                <a:chExt cx="4727647" cy="2795638"/>
              </a:xfrm>
            </p:grpSpPr>
            <p:pic>
              <p:nvPicPr>
                <p:cNvPr id="52" name="図 51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59554" y="3454169"/>
                  <a:ext cx="4727647" cy="2795638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</p:pic>
            <p:sp>
              <p:nvSpPr>
                <p:cNvPr id="53" name="正方形/長方形 52"/>
                <p:cNvSpPr/>
                <p:nvPr/>
              </p:nvSpPr>
              <p:spPr>
                <a:xfrm>
                  <a:off x="8957988" y="4186430"/>
                  <a:ext cx="758725" cy="1830212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2" name="グループ化 41"/>
              <p:cNvGrpSpPr/>
              <p:nvPr/>
            </p:nvGrpSpPr>
            <p:grpSpPr>
              <a:xfrm>
                <a:off x="9776765" y="5120741"/>
                <a:ext cx="2288309" cy="1436688"/>
                <a:chOff x="7159554" y="3454169"/>
                <a:chExt cx="4727647" cy="2795638"/>
              </a:xfrm>
            </p:grpSpPr>
            <p:pic>
              <p:nvPicPr>
                <p:cNvPr id="50" name="図 49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59554" y="3454169"/>
                  <a:ext cx="4727647" cy="2795638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</p:pic>
            <p:sp>
              <p:nvSpPr>
                <p:cNvPr id="51" name="正方形/長方形 50"/>
                <p:cNvSpPr/>
                <p:nvPr/>
              </p:nvSpPr>
              <p:spPr>
                <a:xfrm>
                  <a:off x="8187126" y="5414472"/>
                  <a:ext cx="754254" cy="603074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3" name="グループ化 42"/>
              <p:cNvGrpSpPr/>
              <p:nvPr/>
            </p:nvGrpSpPr>
            <p:grpSpPr>
              <a:xfrm>
                <a:off x="6992424" y="5120741"/>
                <a:ext cx="2288309" cy="1436688"/>
                <a:chOff x="7159554" y="3454169"/>
                <a:chExt cx="4727647" cy="2795638"/>
              </a:xfrm>
            </p:grpSpPr>
            <p:pic>
              <p:nvPicPr>
                <p:cNvPr id="46" name="図 45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59554" y="3454169"/>
                  <a:ext cx="4727647" cy="2795638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</p:pic>
            <p:grpSp>
              <p:nvGrpSpPr>
                <p:cNvPr id="47" name="グループ化 46"/>
                <p:cNvGrpSpPr/>
                <p:nvPr/>
              </p:nvGrpSpPr>
              <p:grpSpPr>
                <a:xfrm>
                  <a:off x="8187284" y="4178186"/>
                  <a:ext cx="1524644" cy="1839360"/>
                  <a:chOff x="8187284" y="4178186"/>
                  <a:chExt cx="1524644" cy="1839360"/>
                </a:xfrm>
              </p:grpSpPr>
              <p:sp>
                <p:nvSpPr>
                  <p:cNvPr id="48" name="正方形/長方形 47"/>
                  <p:cNvSpPr/>
                  <p:nvPr/>
                </p:nvSpPr>
                <p:spPr>
                  <a:xfrm>
                    <a:off x="8187284" y="5409094"/>
                    <a:ext cx="761975" cy="608452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9" name="正方形/長方形 48"/>
                  <p:cNvSpPr/>
                  <p:nvPr/>
                </p:nvSpPr>
                <p:spPr>
                  <a:xfrm>
                    <a:off x="8949259" y="4178186"/>
                    <a:ext cx="762669" cy="183936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テキスト ボックス 43"/>
                  <p:cNvSpPr txBox="1"/>
                  <p:nvPr/>
                </p:nvSpPr>
                <p:spPr>
                  <a:xfrm>
                    <a:off x="6496391" y="5946490"/>
                    <a:ext cx="485659" cy="3193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4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ja-JP" altLang="en-US" sz="4800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" name="テキスト ボックス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96391" y="5946490"/>
                    <a:ext cx="485659" cy="31937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テキスト ボックス 44"/>
                  <p:cNvSpPr txBox="1"/>
                  <p:nvPr/>
                </p:nvSpPr>
                <p:spPr>
                  <a:xfrm>
                    <a:off x="9280733" y="5946490"/>
                    <a:ext cx="485659" cy="3193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4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ja-JP" altLang="en-US" sz="2800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6" name="テキスト ボックス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80733" y="5946490"/>
                    <a:ext cx="485659" cy="31937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角丸四角形 39"/>
                <p:cNvSpPr/>
                <p:nvPr/>
              </p:nvSpPr>
              <p:spPr>
                <a:xfrm>
                  <a:off x="9775589" y="2614286"/>
                  <a:ext cx="5261766" cy="2604484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90000"/>
                    </a:lnSpc>
                    <a:spcBef>
                      <a:spcPts val="1000"/>
                    </a:spcBef>
                  </a:pPr>
                  <a:r>
                    <a:rPr lang="ja-JP" altLang="en-US" sz="2000" dirty="0" smtClean="0">
                      <a:solidFill>
                        <a:prstClr val="black"/>
                      </a:solidFill>
                      <a:latin typeface="Cambria Math" panose="02040503050406030204" pitchFamily="18" charset="0"/>
                    </a:rPr>
                    <a:t>例</a:t>
                  </a:r>
                  <a:r>
                    <a:rPr lang="en-US" altLang="ja-JP" sz="2000" dirty="0">
                      <a:solidFill>
                        <a:prstClr val="black"/>
                      </a:solidFill>
                      <a:latin typeface="Cambria Math" panose="02040503050406030204" pitchFamily="18" charset="0"/>
                    </a:rPr>
                    <a:t>:</a:t>
                  </a:r>
                  <a:r>
                    <a:rPr lang="ja-JP" altLang="en-US" sz="2000" dirty="0" smtClean="0">
                      <a:solidFill>
                        <a:prstClr val="black"/>
                      </a:solidFill>
                      <a:latin typeface="Cambria Math" panose="02040503050406030204" pitchFamily="18" charset="0"/>
                    </a:rPr>
                    <a:t>コインを３回投げて</a:t>
                  </a:r>
                  <a:endParaRPr lang="en-US" altLang="ja-JP" sz="2000" dirty="0" smtClean="0">
                    <a:solidFill>
                      <a:prstClr val="black"/>
                    </a:solidFill>
                    <a:latin typeface="Cambria Math" panose="02040503050406030204" pitchFamily="18" charset="0"/>
                  </a:endParaRPr>
                </a:p>
                <a:p>
                  <a:pPr>
                    <a:lnSpc>
                      <a:spcPct val="90000"/>
                    </a:lnSpc>
                    <a:spcBef>
                      <a:spcPts val="1000"/>
                    </a:spcBef>
                  </a:pPr>
                  <a:r>
                    <a:rPr lang="ja-JP" altLang="en-US" sz="2000" dirty="0" smtClean="0">
                      <a:solidFill>
                        <a:prstClr val="black"/>
                      </a:solidFill>
                      <a:latin typeface="Cambria Math" panose="02040503050406030204" pitchFamily="18" charset="0"/>
                    </a:rPr>
                    <a:t>表の回数を数える例</a:t>
                  </a:r>
                  <a:r>
                    <a:rPr lang="en-US" altLang="ja-JP" sz="2000" dirty="0" smtClean="0">
                      <a:solidFill>
                        <a:prstClr val="black"/>
                      </a:solidFill>
                      <a:latin typeface="Cambria Math" panose="02040503050406030204" pitchFamily="18" charset="0"/>
                    </a:rPr>
                    <a:t>(</a:t>
                  </a:r>
                  <a:r>
                    <a:rPr lang="ja-JP" altLang="en-US" sz="2000" dirty="0" smtClean="0">
                      <a:solidFill>
                        <a:prstClr val="black"/>
                      </a:solidFill>
                      <a:latin typeface="Cambria Math" panose="02040503050406030204" pitchFamily="18" charset="0"/>
                    </a:rPr>
                    <a:t>再掲</a:t>
                  </a:r>
                  <a:r>
                    <a:rPr lang="en-US" altLang="ja-JP" sz="2000" dirty="0" smtClean="0">
                      <a:solidFill>
                        <a:prstClr val="black"/>
                      </a:solidFill>
                      <a:latin typeface="Cambria Math" panose="02040503050406030204" pitchFamily="18" charset="0"/>
                    </a:rPr>
                    <a:t>)</a:t>
                  </a:r>
                  <a:r>
                    <a:rPr lang="ja-JP" altLang="en-US" sz="2000" dirty="0" smtClean="0">
                      <a:solidFill>
                        <a:prstClr val="black"/>
                      </a:solidFill>
                      <a:latin typeface="Cambria Math" panose="02040503050406030204" pitchFamily="18" charset="0"/>
                    </a:rPr>
                    <a:t>の</a:t>
                  </a:r>
                  <a:r>
                    <a:rPr lang="ja-JP" altLang="en-US" sz="2000" dirty="0">
                      <a:solidFill>
                        <a:prstClr val="black"/>
                      </a:solidFill>
                      <a:latin typeface="Cambria Math" panose="02040503050406030204" pitchFamily="18" charset="0"/>
                    </a:rPr>
                    <a:t>場合、</a:t>
                  </a:r>
                  <a:endParaRPr lang="en-US" altLang="ja-JP" sz="2000" dirty="0">
                    <a:solidFill>
                      <a:prstClr val="black"/>
                    </a:solidFill>
                    <a:latin typeface="Cambria Math" panose="02040503050406030204" pitchFamily="18" charset="0"/>
                  </a:endParaRPr>
                </a:p>
                <a:p>
                  <a:pPr>
                    <a:lnSpc>
                      <a:spcPct val="90000"/>
                    </a:lnSpc>
                    <a:spcBef>
                      <a:spcPts val="1000"/>
                    </a:spcBef>
                  </a:pPr>
                  <a14:m>
                    <m:oMath xmlns:m="http://schemas.openxmlformats.org/officeDocument/2006/math">
                      <m:r>
                        <a:rPr lang="en-US" altLang="ja-JP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0&lt;</m:t>
                          </m:r>
                          <m:r>
                            <a:rPr lang="en-US" altLang="ja-JP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≤1</m:t>
                          </m:r>
                        </m:e>
                      </m:d>
                    </m:oMath>
                  </a14:m>
                  <a:r>
                    <a:rPr lang="en-US" altLang="ja-JP" sz="2000" dirty="0" smtClean="0">
                      <a:solidFill>
                        <a:prstClr val="black"/>
                      </a:solidFill>
                      <a:latin typeface="ＭＳ Ｐゴシック" panose="020B0600070205080204" pitchFamily="50" charset="-128"/>
                    </a:rPr>
                    <a:t>…</a:t>
                  </a:r>
                  <a:r>
                    <a:rPr lang="ja-JP" altLang="en-US" sz="2000" dirty="0" smtClean="0">
                      <a:solidFill>
                        <a:prstClr val="black"/>
                      </a:solidFill>
                      <a:latin typeface="ＭＳ Ｐゴシック" panose="020B0600070205080204" pitchFamily="50" charset="-128"/>
                    </a:rPr>
                    <a:t>下図</a:t>
                  </a:r>
                  <a:r>
                    <a:rPr lang="ja-JP" altLang="en-US" sz="2000" dirty="0" smtClean="0">
                      <a:solidFill>
                        <a:srgbClr val="5B9BD5"/>
                      </a:solidFill>
                      <a:latin typeface="ＭＳ Ｐゴシック" panose="020B0600070205080204" pitchFamily="50" charset="-128"/>
                    </a:rPr>
                    <a:t>青部の</a:t>
                  </a:r>
                  <a:r>
                    <a:rPr lang="ja-JP" altLang="en-US" sz="2000" dirty="0">
                      <a:solidFill>
                        <a:srgbClr val="5B9BD5"/>
                      </a:solidFill>
                      <a:latin typeface="ＭＳ Ｐゴシック" panose="020B0600070205080204" pitchFamily="50" charset="-128"/>
                    </a:rPr>
                    <a:t>面積</a:t>
                  </a:r>
                  <a:endParaRPr lang="en-US" altLang="ja-JP" sz="2000" dirty="0">
                    <a:solidFill>
                      <a:srgbClr val="5B9BD5"/>
                    </a:solidFill>
                    <a:latin typeface="ＭＳ Ｐゴシック" panose="020B0600070205080204" pitchFamily="50" charset="-128"/>
                  </a:endParaRPr>
                </a:p>
                <a:p>
                  <a:pPr>
                    <a:lnSpc>
                      <a:spcPct val="90000"/>
                    </a:lnSpc>
                    <a:spcBef>
                      <a:spcPts val="1000"/>
                    </a:spcBef>
                  </a:pPr>
                  <a14:m>
                    <m:oMath xmlns:m="http://schemas.openxmlformats.org/officeDocument/2006/math">
                      <m:r>
                        <a:rPr lang="en-US" altLang="ja-JP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ja-JP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a14:m>
                  <a:r>
                    <a:rPr lang="en-US" altLang="ja-JP" sz="2000" dirty="0" smtClean="0">
                      <a:solidFill>
                        <a:prstClr val="black"/>
                      </a:solidFill>
                      <a:latin typeface="ＭＳ Ｐゴシック" panose="020B0600070205080204" pitchFamily="50" charset="-128"/>
                    </a:rPr>
                    <a:t>…</a:t>
                  </a:r>
                  <a:r>
                    <a:rPr lang="ja-JP" altLang="en-US" sz="2000" dirty="0" smtClean="0">
                      <a:solidFill>
                        <a:prstClr val="black"/>
                      </a:solidFill>
                      <a:latin typeface="ＭＳ Ｐゴシック" panose="020B0600070205080204" pitchFamily="50" charset="-128"/>
                    </a:rPr>
                    <a:t>下図</a:t>
                  </a:r>
                  <a:r>
                    <a:rPr lang="ja-JP" altLang="en-US" sz="2000" dirty="0" smtClean="0">
                      <a:solidFill>
                        <a:srgbClr val="FF0000"/>
                      </a:solidFill>
                      <a:latin typeface="ＭＳ Ｐゴシック" panose="020B0600070205080204" pitchFamily="50" charset="-128"/>
                    </a:rPr>
                    <a:t>赤部の</a:t>
                  </a:r>
                  <a:r>
                    <a:rPr lang="ja-JP" altLang="en-US" sz="2000" dirty="0">
                      <a:solidFill>
                        <a:srgbClr val="FF0000"/>
                      </a:solidFill>
                      <a:latin typeface="ＭＳ Ｐゴシック" panose="020B0600070205080204" pitchFamily="50" charset="-128"/>
                    </a:rPr>
                    <a:t>面積</a:t>
                  </a:r>
                  <a:endParaRPr lang="en-US" altLang="ja-JP" sz="2000" dirty="0">
                    <a:solidFill>
                      <a:srgbClr val="FF0000"/>
                    </a:solidFill>
                    <a:latin typeface="ＭＳ Ｐゴシック" panose="020B0600070205080204" pitchFamily="50" charset="-128"/>
                  </a:endParaRPr>
                </a:p>
                <a:p>
                  <a:pPr>
                    <a:lnSpc>
                      <a:spcPct val="90000"/>
                    </a:lnSpc>
                    <a:spcBef>
                      <a:spcPts val="1000"/>
                    </a:spcBef>
                  </a:pPr>
                  <a14:m>
                    <m:oMath xmlns:m="http://schemas.openxmlformats.org/officeDocument/2006/math">
                      <m:r>
                        <a:rPr lang="en-US" altLang="ja-JP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altLang="ja-JP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(0)</m:t>
                      </m:r>
                    </m:oMath>
                  </a14:m>
                  <a:r>
                    <a:rPr lang="en-US" altLang="ja-JP" sz="2000" dirty="0">
                      <a:solidFill>
                        <a:prstClr val="black"/>
                      </a:solidFill>
                      <a:latin typeface="ＭＳ Ｐゴシック" panose="020B0600070205080204" pitchFamily="50" charset="-128"/>
                    </a:rPr>
                    <a:t>…</a:t>
                  </a:r>
                  <a:r>
                    <a:rPr lang="ja-JP" altLang="en-US" sz="2000" dirty="0" smtClean="0">
                      <a:solidFill>
                        <a:prstClr val="black"/>
                      </a:solidFill>
                    </a:rPr>
                    <a:t>下図</a:t>
                  </a:r>
                  <a:r>
                    <a:rPr lang="ja-JP" altLang="en-US" sz="2000" dirty="0" smtClean="0">
                      <a:solidFill>
                        <a:srgbClr val="00B050"/>
                      </a:solidFill>
                    </a:rPr>
                    <a:t>緑部の</a:t>
                  </a:r>
                  <a:r>
                    <a:rPr lang="ja-JP" altLang="en-US" sz="2000" dirty="0">
                      <a:solidFill>
                        <a:srgbClr val="00B050"/>
                      </a:solidFill>
                    </a:rPr>
                    <a:t>面積</a:t>
                  </a:r>
                </a:p>
              </p:txBody>
            </p:sp>
          </mc:Choice>
          <mc:Fallback xmlns="">
            <p:sp>
              <p:nvSpPr>
                <p:cNvPr id="40" name="角丸四角形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5589" y="2614286"/>
                  <a:ext cx="5261766" cy="2604484"/>
                </a:xfrm>
                <a:prstGeom prst="roundRect">
                  <a:avLst/>
                </a:prstGeom>
                <a:blipFill rotWithShape="0">
                  <a:blip r:embed="rId7"/>
                  <a:stretch>
                    <a:fillRect t="-1479" r="-733" b="-207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テキスト ボックス 21"/>
          <p:cNvSpPr txBox="1"/>
          <p:nvPr/>
        </p:nvSpPr>
        <p:spPr>
          <a:xfrm>
            <a:off x="8918925" y="1824691"/>
            <a:ext cx="29808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>
                <a:solidFill>
                  <a:prstClr val="black"/>
                </a:solidFill>
              </a:rPr>
              <a:t>※</a:t>
            </a:r>
            <a:r>
              <a:rPr lang="ja-JP" altLang="en-US" sz="2000" dirty="0" smtClean="0">
                <a:solidFill>
                  <a:prstClr val="black"/>
                </a:solidFill>
              </a:rPr>
              <a:t>いずれのヒストグラムも</a:t>
            </a:r>
            <a:endParaRPr lang="en-US" altLang="ja-JP" sz="2000" dirty="0" smtClean="0">
              <a:solidFill>
                <a:prstClr val="black"/>
              </a:solidFill>
            </a:endParaRPr>
          </a:p>
          <a:p>
            <a:r>
              <a:rPr lang="ja-JP" altLang="en-US" sz="2000" dirty="0" smtClean="0">
                <a:solidFill>
                  <a:prstClr val="black"/>
                </a:solidFill>
              </a:rPr>
              <a:t>横軸</a:t>
            </a:r>
            <a:r>
              <a:rPr lang="en-US" altLang="ja-JP" sz="2000" dirty="0" smtClean="0">
                <a:solidFill>
                  <a:prstClr val="black"/>
                </a:solidFill>
              </a:rPr>
              <a:t>:</a:t>
            </a:r>
            <a:r>
              <a:rPr lang="ja-JP" altLang="en-US" sz="2000" dirty="0" smtClean="0">
                <a:solidFill>
                  <a:prstClr val="black"/>
                </a:solidFill>
              </a:rPr>
              <a:t>表の出た回数</a:t>
            </a:r>
            <a:endParaRPr lang="en-US" altLang="ja-JP" sz="2000" dirty="0" smtClean="0">
              <a:solidFill>
                <a:prstClr val="black"/>
              </a:solidFill>
            </a:endParaRPr>
          </a:p>
          <a:p>
            <a:r>
              <a:rPr lang="ja-JP" altLang="en-US" sz="2000" dirty="0" smtClean="0">
                <a:solidFill>
                  <a:prstClr val="black"/>
                </a:solidFill>
              </a:rPr>
              <a:t>縦軸</a:t>
            </a:r>
            <a:r>
              <a:rPr lang="en-US" altLang="ja-JP" sz="2000" dirty="0" smtClean="0">
                <a:solidFill>
                  <a:prstClr val="black"/>
                </a:solidFill>
              </a:rPr>
              <a:t>:</a:t>
            </a:r>
            <a:r>
              <a:rPr lang="ja-JP" altLang="en-US" sz="2000" dirty="0" smtClean="0">
                <a:solidFill>
                  <a:prstClr val="black"/>
                </a:solidFill>
              </a:rPr>
              <a:t>その確率</a:t>
            </a:r>
            <a:endParaRPr lang="ja-JP" alt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59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3200" u="sng" dirty="0"/>
              <a:t>他の</a:t>
            </a:r>
            <a:r>
              <a:rPr lang="ja-JP" altLang="en-US" sz="3200" u="sng" dirty="0" smtClean="0"/>
              <a:t>性質</a:t>
            </a:r>
            <a:r>
              <a:rPr lang="en-US" altLang="ja-JP" sz="3200" u="sng" dirty="0" smtClean="0"/>
              <a:t>2</a:t>
            </a:r>
            <a:endParaRPr lang="en-US" altLang="ja-JP" sz="320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ja-JP" altLang="en-US" sz="3200" dirty="0" smtClean="0">
                <a:ea typeface="Cambria Math" panose="02040503050406030204" pitchFamily="18" charset="0"/>
              </a:rPr>
              <a:t> </a:t>
            </a:r>
            <a:endParaRPr kumimoji="1" lang="en-US" altLang="ja-JP" sz="4000" b="0" dirty="0">
              <a:ea typeface="Cambria Math" panose="02040503050406030204" pitchFamily="18" charset="0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/>
              <a:t>『</a:t>
            </a:r>
            <a:r>
              <a:rPr lang="ja-JP" altLang="en-US" u="sng" dirty="0"/>
              <a:t>累積分布関数</a:t>
            </a:r>
            <a:r>
              <a:rPr lang="en-US" altLang="ja-JP" u="sng" dirty="0"/>
              <a:t>』</a:t>
            </a:r>
            <a:r>
              <a:rPr lang="ja-JP" altLang="en-US" u="sng" dirty="0"/>
              <a:t>とは？</a:t>
            </a:r>
            <a:r>
              <a:rPr kumimoji="1" lang="en-US" altLang="ja-JP" dirty="0" smtClean="0"/>
              <a:t>(13</a:t>
            </a:r>
            <a:r>
              <a:rPr lang="en-US" altLang="ja-JP" dirty="0" smtClean="0"/>
              <a:t>/15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739925" y="5234682"/>
                <a:ext cx="5929682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3200" dirty="0" smtClean="0">
                    <a:solidFill>
                      <a:prstClr val="black"/>
                    </a:solidFill>
                  </a:rPr>
                  <a:t>…</a:t>
                </a:r>
                <a:r>
                  <a:rPr lang="ja-JP" altLang="en-US" sz="3200" dirty="0" smtClean="0">
                    <a:solidFill>
                      <a:prstClr val="black"/>
                    </a:solidFill>
                  </a:rPr>
                  <a:t>“期待値が</a:t>
                </a:r>
                <a14:m>
                  <m:oMath xmlns:m="http://schemas.openxmlformats.org/officeDocument/2006/math">
                    <m:r>
                      <a:rPr lang="en-US" altLang="ja-JP" sz="32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ja-JP" altLang="en-US" sz="3200" dirty="0" smtClean="0">
                    <a:solidFill>
                      <a:prstClr val="black"/>
                    </a:solidFill>
                  </a:rPr>
                  <a:t>未満になる”確率も</a:t>
                </a:r>
                <a:endParaRPr lang="en-US" altLang="ja-JP" sz="3200" dirty="0" smtClean="0">
                  <a:solidFill>
                    <a:prstClr val="black"/>
                  </a:solidFill>
                </a:endParaRPr>
              </a:p>
              <a:p>
                <a:pPr algn="ctr"/>
                <a:r>
                  <a:rPr lang="ja-JP" altLang="en-US" sz="3200" dirty="0" smtClean="0">
                    <a:solidFill>
                      <a:prstClr val="black"/>
                    </a:solidFill>
                  </a:rPr>
                  <a:t>累積分布関数で表せる！！</a:t>
                </a:r>
                <a:endParaRPr lang="ja-JP" altLang="en-US" sz="3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925" y="5234682"/>
                <a:ext cx="5929682" cy="1077218"/>
              </a:xfrm>
              <a:prstGeom prst="rect">
                <a:avLst/>
              </a:prstGeom>
              <a:blipFill rotWithShape="0">
                <a:blip r:embed="rId2"/>
                <a:stretch>
                  <a:fillRect l="-1439" t="-10227" r="-1439" b="-153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グループ化 5"/>
          <p:cNvGrpSpPr/>
          <p:nvPr/>
        </p:nvGrpSpPr>
        <p:grpSpPr>
          <a:xfrm>
            <a:off x="6323598" y="1539615"/>
            <a:ext cx="5868402" cy="4637348"/>
            <a:chOff x="6237612" y="1728998"/>
            <a:chExt cx="5868402" cy="4637348"/>
          </a:xfrm>
        </p:grpSpPr>
        <p:grpSp>
          <p:nvGrpSpPr>
            <p:cNvPr id="7" name="グループ化 6"/>
            <p:cNvGrpSpPr/>
            <p:nvPr/>
          </p:nvGrpSpPr>
          <p:grpSpPr>
            <a:xfrm>
              <a:off x="6237612" y="2015008"/>
              <a:ext cx="5868402" cy="4351338"/>
              <a:chOff x="5562672" y="2424090"/>
              <a:chExt cx="5868402" cy="4351338"/>
            </a:xfrm>
          </p:grpSpPr>
          <p:pic>
            <p:nvPicPr>
              <p:cNvPr id="10" name="図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49038" y="2424090"/>
                <a:ext cx="5404762" cy="4053571"/>
              </a:xfrm>
              <a:prstGeom prst="rect">
                <a:avLst/>
              </a:prstGeom>
            </p:spPr>
          </p:pic>
          <p:sp>
            <p:nvSpPr>
              <p:cNvPr id="11" name="テキスト ボックス 10"/>
              <p:cNvSpPr txBox="1"/>
              <p:nvPr/>
            </p:nvSpPr>
            <p:spPr>
              <a:xfrm>
                <a:off x="5562672" y="2706262"/>
                <a:ext cx="772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>
                    <a:solidFill>
                      <a:prstClr val="black"/>
                    </a:solidFill>
                  </a:rPr>
                  <a:t>確率</a:t>
                </a:r>
              </a:p>
            </p:txBody>
          </p:sp>
          <p:sp>
            <p:nvSpPr>
              <p:cNvPr id="12" name="テキスト ボックス 11"/>
              <p:cNvSpPr txBox="1"/>
              <p:nvPr/>
            </p:nvSpPr>
            <p:spPr>
              <a:xfrm>
                <a:off x="8945451" y="6406096"/>
                <a:ext cx="2485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 smtClean="0">
                    <a:solidFill>
                      <a:prstClr val="black"/>
                    </a:solidFill>
                  </a:rPr>
                  <a:t>表の出た回数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(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単位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: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回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)</a:t>
                </a:r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" name="テキスト ボックス 8"/>
            <p:cNvSpPr txBox="1"/>
            <p:nvPr/>
          </p:nvSpPr>
          <p:spPr>
            <a:xfrm>
              <a:off x="7787333" y="1728998"/>
              <a:ext cx="3078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 smtClean="0">
                  <a:solidFill>
                    <a:prstClr val="black"/>
                  </a:solidFill>
                </a:rPr>
                <a:t>例</a:t>
              </a:r>
              <a:r>
                <a:rPr lang="en-US" altLang="ja-JP" dirty="0" smtClean="0">
                  <a:solidFill>
                    <a:prstClr val="black"/>
                  </a:solidFill>
                </a:rPr>
                <a:t>I</a:t>
              </a:r>
              <a:r>
                <a:rPr lang="ja-JP" altLang="en-US" dirty="0" smtClean="0">
                  <a:solidFill>
                    <a:prstClr val="black"/>
                  </a:solidFill>
                </a:rPr>
                <a:t>の累積分布関数のグラフ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8" name="左矢印 7"/>
          <p:cNvSpPr/>
          <p:nvPr/>
        </p:nvSpPr>
        <p:spPr>
          <a:xfrm>
            <a:off x="6230012" y="3369558"/>
            <a:ext cx="1844565" cy="977462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拡大！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9052805" y="4332795"/>
            <a:ext cx="192795" cy="15211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/>
          <p:cNvCxnSpPr/>
          <p:nvPr/>
        </p:nvCxnSpPr>
        <p:spPr>
          <a:xfrm>
            <a:off x="6070439" y="2465537"/>
            <a:ext cx="3175161" cy="187376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 flipV="1">
            <a:off x="6070439" y="4484914"/>
            <a:ext cx="3175161" cy="47177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グループ化 36"/>
          <p:cNvGrpSpPr/>
          <p:nvPr/>
        </p:nvGrpSpPr>
        <p:grpSpPr>
          <a:xfrm>
            <a:off x="570727" y="2345004"/>
            <a:ext cx="6887033" cy="2988229"/>
            <a:chOff x="570727" y="2345004"/>
            <a:chExt cx="6887033" cy="2988229"/>
          </a:xfrm>
        </p:grpSpPr>
        <p:grpSp>
          <p:nvGrpSpPr>
            <p:cNvPr id="14" name="グループ化 13"/>
            <p:cNvGrpSpPr/>
            <p:nvPr/>
          </p:nvGrpSpPr>
          <p:grpSpPr>
            <a:xfrm flipH="1">
              <a:off x="570727" y="2345004"/>
              <a:ext cx="6887033" cy="2988229"/>
              <a:chOff x="4748664" y="3293392"/>
              <a:chExt cx="7794726" cy="3472718"/>
            </a:xfrm>
          </p:grpSpPr>
          <p:sp>
            <p:nvSpPr>
              <p:cNvPr id="15" name="正方形/長方形 14"/>
              <p:cNvSpPr/>
              <p:nvPr/>
            </p:nvSpPr>
            <p:spPr>
              <a:xfrm>
                <a:off x="6318772" y="3433468"/>
                <a:ext cx="5254171" cy="2895647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6" name="直線コネクタ 15"/>
              <p:cNvCxnSpPr>
                <a:stCxn id="17" idx="6"/>
                <a:endCxn id="15" idx="3"/>
              </p:cNvCxnSpPr>
              <p:nvPr/>
            </p:nvCxnSpPr>
            <p:spPr>
              <a:xfrm>
                <a:off x="8060279" y="4878627"/>
                <a:ext cx="3512664" cy="266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円/楕円 16"/>
              <p:cNvSpPr/>
              <p:nvPr/>
            </p:nvSpPr>
            <p:spPr>
              <a:xfrm>
                <a:off x="7431742" y="4557693"/>
                <a:ext cx="628537" cy="641866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8" name="直線コネクタ 17"/>
              <p:cNvCxnSpPr>
                <a:stCxn id="17" idx="4"/>
                <a:endCxn id="19" idx="0"/>
              </p:cNvCxnSpPr>
              <p:nvPr/>
            </p:nvCxnSpPr>
            <p:spPr>
              <a:xfrm flipH="1">
                <a:off x="7746010" y="5199559"/>
                <a:ext cx="1" cy="112895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テキスト ボックス 18"/>
              <p:cNvSpPr txBox="1"/>
              <p:nvPr/>
            </p:nvSpPr>
            <p:spPr>
              <a:xfrm>
                <a:off x="7303324" y="6328516"/>
                <a:ext cx="8853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 smtClean="0"/>
                  <a:t>５</a:t>
                </a:r>
                <a:endParaRPr kumimoji="1" lang="ja-JP" altLang="en-US" dirty="0"/>
              </a:p>
            </p:txBody>
          </p:sp>
          <p:cxnSp>
            <p:nvCxnSpPr>
              <p:cNvPr id="20" name="直線矢印コネクタ 19"/>
              <p:cNvCxnSpPr/>
              <p:nvPr/>
            </p:nvCxnSpPr>
            <p:spPr>
              <a:xfrm flipH="1" flipV="1">
                <a:off x="8188695" y="4662165"/>
                <a:ext cx="3241725" cy="317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角丸四角形吹き出し 20"/>
              <p:cNvSpPr/>
              <p:nvPr/>
            </p:nvSpPr>
            <p:spPr>
              <a:xfrm>
                <a:off x="8204620" y="3685988"/>
                <a:ext cx="3225800" cy="657910"/>
              </a:xfrm>
              <a:prstGeom prst="wedgeRoundRectCallout">
                <a:avLst>
                  <a:gd name="adj1" fmla="val -17683"/>
                  <a:gd name="adj2" fmla="val 84561"/>
                  <a:gd name="adj3" fmla="val 16667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u="sng" dirty="0"/>
                  <a:t>左</a:t>
                </a:r>
                <a:r>
                  <a:rPr kumimoji="1" lang="ja-JP" altLang="en-US" u="sng" dirty="0" smtClean="0"/>
                  <a:t>側からにじり寄っても</a:t>
                </a:r>
                <a:endParaRPr kumimoji="1" lang="en-US" altLang="ja-JP" u="sng" dirty="0" smtClean="0"/>
              </a:p>
              <a:p>
                <a:pPr algn="ctr"/>
                <a:r>
                  <a:rPr lang="ja-JP" altLang="en-US" u="sng" dirty="0" smtClean="0"/>
                  <a:t>同じ</a:t>
                </a:r>
                <a:r>
                  <a:rPr lang="ja-JP" altLang="en-US" u="sng" dirty="0"/>
                  <a:t>値</a:t>
                </a:r>
                <a:r>
                  <a:rPr lang="ja-JP" altLang="en-US" u="sng" dirty="0" smtClean="0"/>
                  <a:t>になる！！</a:t>
                </a:r>
                <a:endParaRPr kumimoji="1" lang="ja-JP" altLang="en-US" u="sng" dirty="0"/>
              </a:p>
            </p:txBody>
          </p:sp>
          <p:cxnSp>
            <p:nvCxnSpPr>
              <p:cNvPr id="22" name="直線コネクタ 21"/>
              <p:cNvCxnSpPr>
                <a:stCxn id="17" idx="2"/>
                <a:endCxn id="15" idx="1"/>
              </p:cNvCxnSpPr>
              <p:nvPr/>
            </p:nvCxnSpPr>
            <p:spPr>
              <a:xfrm flipH="1">
                <a:off x="6318772" y="4878627"/>
                <a:ext cx="1112970" cy="266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テキスト ボックス 22"/>
              <p:cNvSpPr txBox="1"/>
              <p:nvPr/>
            </p:nvSpPr>
            <p:spPr>
              <a:xfrm>
                <a:off x="11594601" y="4601198"/>
                <a:ext cx="948789" cy="429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dirty="0" smtClean="0"/>
                  <a:t>0.39…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11430420" y="3293392"/>
                <a:ext cx="691695" cy="280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確率</a:t>
                </a:r>
                <a:endParaRPr kumimoji="1" lang="ja-JP" altLang="en-US" dirty="0"/>
              </a:p>
            </p:txBody>
          </p:sp>
          <p:sp>
            <p:nvSpPr>
              <p:cNvPr id="25" name="テキスト ボックス 24"/>
              <p:cNvSpPr txBox="1"/>
              <p:nvPr/>
            </p:nvSpPr>
            <p:spPr>
              <a:xfrm>
                <a:off x="4748664" y="6329540"/>
                <a:ext cx="2942524" cy="436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 smtClean="0"/>
                  <a:t>表の出た回数</a:t>
                </a:r>
                <a:r>
                  <a:rPr kumimoji="1" lang="en-US" altLang="ja-JP" dirty="0" smtClean="0"/>
                  <a:t>(</a:t>
                </a:r>
                <a:r>
                  <a:rPr kumimoji="1" lang="ja-JP" altLang="en-US" dirty="0" smtClean="0"/>
                  <a:t>単位</a:t>
                </a:r>
                <a:r>
                  <a:rPr kumimoji="1" lang="en-US" altLang="ja-JP" dirty="0" smtClean="0"/>
                  <a:t>:</a:t>
                </a:r>
                <a:r>
                  <a:rPr kumimoji="1" lang="ja-JP" altLang="en-US" dirty="0" smtClean="0"/>
                  <a:t>回</a:t>
                </a:r>
                <a:r>
                  <a:rPr kumimoji="1" lang="en-US" altLang="ja-JP" dirty="0" smtClean="0"/>
                  <a:t>)</a:t>
                </a:r>
                <a:endParaRPr kumimoji="1" lang="ja-JP" altLang="en-US" dirty="0"/>
              </a:p>
            </p:txBody>
          </p:sp>
        </p:grpSp>
        <p:sp>
          <p:nvSpPr>
            <p:cNvPr id="36" name="角丸四角形吹き出し 35"/>
            <p:cNvSpPr/>
            <p:nvPr/>
          </p:nvSpPr>
          <p:spPr>
            <a:xfrm>
              <a:off x="1632494" y="3947385"/>
              <a:ext cx="2850849" cy="849146"/>
            </a:xfrm>
            <a:prstGeom prst="wedgeRoundRectCallout">
              <a:avLst>
                <a:gd name="adj1" fmla="val 48642"/>
                <a:gd name="adj2" fmla="val -60568"/>
                <a:gd name="adj3" fmla="val 16667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白抜き丸</a:t>
              </a:r>
              <a:r>
                <a:rPr kumimoji="1" lang="en-US" altLang="ja-JP" dirty="0" smtClean="0"/>
                <a:t>:5</a:t>
              </a:r>
              <a:r>
                <a:rPr kumimoji="1" lang="ja-JP" altLang="en-US" dirty="0" smtClean="0"/>
                <a:t>のときの値は</a:t>
              </a:r>
              <a:endParaRPr kumimoji="1" lang="en-US" altLang="ja-JP" dirty="0" smtClean="0"/>
            </a:p>
            <a:p>
              <a:pPr algn="ctr"/>
              <a:r>
                <a:rPr kumimoji="1" lang="ja-JP" altLang="en-US" u="sng" dirty="0" smtClean="0"/>
                <a:t>左側と異なる</a:t>
              </a:r>
              <a:r>
                <a:rPr kumimoji="1" lang="en-US" altLang="ja-JP" dirty="0" smtClean="0"/>
                <a:t>(</a:t>
              </a:r>
              <a:r>
                <a:rPr lang="ja-JP" altLang="en-US" dirty="0"/>
                <a:t>開</a:t>
              </a:r>
              <a:r>
                <a:rPr kumimoji="1" lang="en-US" altLang="ja-JP" dirty="0" smtClean="0"/>
                <a:t>)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1711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3200" u="sng" dirty="0"/>
              <a:t>他の</a:t>
            </a:r>
            <a:r>
              <a:rPr lang="ja-JP" altLang="en-US" sz="3200" u="sng" dirty="0" smtClean="0"/>
              <a:t>性質</a:t>
            </a:r>
            <a:r>
              <a:rPr lang="en-US" altLang="ja-JP" sz="3200" u="sng" dirty="0" smtClean="0"/>
              <a:t>2</a:t>
            </a:r>
            <a:endParaRPr lang="en-US" altLang="ja-JP" sz="320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ja-JP" altLang="en-US" sz="3200" dirty="0" smtClean="0">
                <a:ea typeface="Cambria Math" panose="02040503050406030204" pitchFamily="18" charset="0"/>
              </a:rPr>
              <a:t> </a:t>
            </a:r>
            <a:endParaRPr kumimoji="1" lang="en-US" altLang="ja-JP" sz="4000" b="0" dirty="0">
              <a:ea typeface="Cambria Math" panose="02040503050406030204" pitchFamily="18" charset="0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/>
              <a:t>『</a:t>
            </a:r>
            <a:r>
              <a:rPr lang="ja-JP" altLang="en-US" u="sng" dirty="0"/>
              <a:t>累積分布関数</a:t>
            </a:r>
            <a:r>
              <a:rPr lang="en-US" altLang="ja-JP" u="sng" dirty="0"/>
              <a:t>』</a:t>
            </a:r>
            <a:r>
              <a:rPr lang="ja-JP" altLang="en-US" u="sng" dirty="0"/>
              <a:t>とは？</a:t>
            </a:r>
            <a:r>
              <a:rPr kumimoji="1" lang="en-US" altLang="ja-JP" dirty="0" smtClean="0"/>
              <a:t>(14</a:t>
            </a:r>
            <a:r>
              <a:rPr lang="en-US" altLang="ja-JP" dirty="0" smtClean="0"/>
              <a:t>/15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739925" y="5234682"/>
                <a:ext cx="5929682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3200" dirty="0" smtClean="0">
                    <a:solidFill>
                      <a:prstClr val="black"/>
                    </a:solidFill>
                  </a:rPr>
                  <a:t>…</a:t>
                </a:r>
                <a:r>
                  <a:rPr lang="ja-JP" altLang="en-US" sz="3200" dirty="0" smtClean="0">
                    <a:solidFill>
                      <a:prstClr val="black"/>
                    </a:solidFill>
                  </a:rPr>
                  <a:t>“期待値が</a:t>
                </a:r>
                <a14:m>
                  <m:oMath xmlns:m="http://schemas.openxmlformats.org/officeDocument/2006/math">
                    <m:r>
                      <a:rPr lang="en-US" altLang="ja-JP" sz="32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ja-JP" altLang="en-US" sz="3200" dirty="0" smtClean="0">
                    <a:solidFill>
                      <a:prstClr val="black"/>
                    </a:solidFill>
                  </a:rPr>
                  <a:t>未満になる”確率も</a:t>
                </a:r>
                <a:endParaRPr lang="en-US" altLang="ja-JP" sz="3200" dirty="0" smtClean="0">
                  <a:solidFill>
                    <a:prstClr val="black"/>
                  </a:solidFill>
                </a:endParaRPr>
              </a:p>
              <a:p>
                <a:pPr algn="ctr"/>
                <a:r>
                  <a:rPr lang="ja-JP" altLang="en-US" sz="3200" dirty="0" smtClean="0">
                    <a:solidFill>
                      <a:prstClr val="black"/>
                    </a:solidFill>
                  </a:rPr>
                  <a:t>累積分布関数で表せる！！</a:t>
                </a:r>
                <a:endParaRPr lang="ja-JP" altLang="en-US" sz="3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925" y="5234682"/>
                <a:ext cx="5929682" cy="1077218"/>
              </a:xfrm>
              <a:prstGeom prst="rect">
                <a:avLst/>
              </a:prstGeom>
              <a:blipFill rotWithShape="0">
                <a:blip r:embed="rId3"/>
                <a:stretch>
                  <a:fillRect l="-1439" t="-10227" r="-1439" b="-153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テキスト ボックス 27"/>
          <p:cNvSpPr txBox="1"/>
          <p:nvPr/>
        </p:nvSpPr>
        <p:spPr>
          <a:xfrm>
            <a:off x="2754354" y="2092316"/>
            <a:ext cx="400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I</a:t>
            </a:r>
            <a:r>
              <a:rPr kumimoji="1" lang="ja-JP" altLang="en-US" dirty="0" smtClean="0"/>
              <a:t>の累積分布関数のグラフの拡大図</a:t>
            </a:r>
            <a:endParaRPr kumimoji="1" lang="ja-JP" altLang="en-US" dirty="0"/>
          </a:p>
        </p:txBody>
      </p:sp>
      <p:grpSp>
        <p:nvGrpSpPr>
          <p:cNvPr id="29" name="グループ化 28"/>
          <p:cNvGrpSpPr/>
          <p:nvPr/>
        </p:nvGrpSpPr>
        <p:grpSpPr>
          <a:xfrm>
            <a:off x="570727" y="2345004"/>
            <a:ext cx="6887033" cy="2988229"/>
            <a:chOff x="570727" y="2345004"/>
            <a:chExt cx="6887033" cy="2988229"/>
          </a:xfrm>
        </p:grpSpPr>
        <p:grpSp>
          <p:nvGrpSpPr>
            <p:cNvPr id="30" name="グループ化 29"/>
            <p:cNvGrpSpPr/>
            <p:nvPr/>
          </p:nvGrpSpPr>
          <p:grpSpPr>
            <a:xfrm flipH="1">
              <a:off x="570727" y="2345004"/>
              <a:ext cx="6887033" cy="2988229"/>
              <a:chOff x="4748664" y="3293392"/>
              <a:chExt cx="7794726" cy="3472718"/>
            </a:xfrm>
          </p:grpSpPr>
          <p:sp>
            <p:nvSpPr>
              <p:cNvPr id="32" name="正方形/長方形 31"/>
              <p:cNvSpPr/>
              <p:nvPr/>
            </p:nvSpPr>
            <p:spPr>
              <a:xfrm>
                <a:off x="6318772" y="3433468"/>
                <a:ext cx="5254171" cy="2895647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3" name="直線コネクタ 32"/>
              <p:cNvCxnSpPr>
                <a:stCxn id="34" idx="6"/>
                <a:endCxn id="32" idx="3"/>
              </p:cNvCxnSpPr>
              <p:nvPr/>
            </p:nvCxnSpPr>
            <p:spPr>
              <a:xfrm>
                <a:off x="8060279" y="4878627"/>
                <a:ext cx="3512664" cy="266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円/楕円 33"/>
              <p:cNvSpPr/>
              <p:nvPr/>
            </p:nvSpPr>
            <p:spPr>
              <a:xfrm>
                <a:off x="7431742" y="4557693"/>
                <a:ext cx="628537" cy="641866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5" name="直線コネクタ 34"/>
              <p:cNvCxnSpPr>
                <a:stCxn id="34" idx="4"/>
                <a:endCxn id="36" idx="0"/>
              </p:cNvCxnSpPr>
              <p:nvPr/>
            </p:nvCxnSpPr>
            <p:spPr>
              <a:xfrm flipH="1">
                <a:off x="7746010" y="5199559"/>
                <a:ext cx="1" cy="112895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テキスト ボックス 35"/>
              <p:cNvSpPr txBox="1"/>
              <p:nvPr/>
            </p:nvSpPr>
            <p:spPr>
              <a:xfrm>
                <a:off x="7303324" y="6328516"/>
                <a:ext cx="8853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 smtClean="0"/>
                  <a:t>５</a:t>
                </a:r>
                <a:endParaRPr kumimoji="1" lang="ja-JP" altLang="en-US" dirty="0"/>
              </a:p>
            </p:txBody>
          </p:sp>
          <p:cxnSp>
            <p:nvCxnSpPr>
              <p:cNvPr id="37" name="直線矢印コネクタ 36"/>
              <p:cNvCxnSpPr/>
              <p:nvPr/>
            </p:nvCxnSpPr>
            <p:spPr>
              <a:xfrm flipH="1" flipV="1">
                <a:off x="8188695" y="4662165"/>
                <a:ext cx="3241725" cy="317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角丸四角形吹き出し 37"/>
              <p:cNvSpPr/>
              <p:nvPr/>
            </p:nvSpPr>
            <p:spPr>
              <a:xfrm>
                <a:off x="8204620" y="3685988"/>
                <a:ext cx="3225800" cy="657910"/>
              </a:xfrm>
              <a:prstGeom prst="wedgeRoundRectCallout">
                <a:avLst>
                  <a:gd name="adj1" fmla="val -17683"/>
                  <a:gd name="adj2" fmla="val 84561"/>
                  <a:gd name="adj3" fmla="val 16667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u="sng" dirty="0"/>
                  <a:t>左</a:t>
                </a:r>
                <a:r>
                  <a:rPr kumimoji="1" lang="ja-JP" altLang="en-US" u="sng" dirty="0" smtClean="0"/>
                  <a:t>側からにじり寄っても</a:t>
                </a:r>
                <a:endParaRPr kumimoji="1" lang="en-US" altLang="ja-JP" u="sng" dirty="0" smtClean="0"/>
              </a:p>
              <a:p>
                <a:pPr algn="ctr"/>
                <a:r>
                  <a:rPr lang="ja-JP" altLang="en-US" u="sng" dirty="0" smtClean="0"/>
                  <a:t>同じ</a:t>
                </a:r>
                <a:r>
                  <a:rPr lang="ja-JP" altLang="en-US" u="sng" dirty="0"/>
                  <a:t>値</a:t>
                </a:r>
                <a:r>
                  <a:rPr lang="ja-JP" altLang="en-US" u="sng" dirty="0" smtClean="0"/>
                  <a:t>になる！！</a:t>
                </a:r>
                <a:endParaRPr kumimoji="1" lang="ja-JP" altLang="en-US" u="sng" dirty="0"/>
              </a:p>
            </p:txBody>
          </p:sp>
          <p:cxnSp>
            <p:nvCxnSpPr>
              <p:cNvPr id="39" name="直線コネクタ 38"/>
              <p:cNvCxnSpPr>
                <a:stCxn id="34" idx="2"/>
                <a:endCxn id="32" idx="1"/>
              </p:cNvCxnSpPr>
              <p:nvPr/>
            </p:nvCxnSpPr>
            <p:spPr>
              <a:xfrm flipH="1">
                <a:off x="6318772" y="4878627"/>
                <a:ext cx="1112970" cy="266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テキスト ボックス 39"/>
              <p:cNvSpPr txBox="1"/>
              <p:nvPr/>
            </p:nvSpPr>
            <p:spPr>
              <a:xfrm>
                <a:off x="11594601" y="4601198"/>
                <a:ext cx="948789" cy="429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dirty="0" smtClean="0"/>
                  <a:t>0.39…</a:t>
                </a:r>
                <a:endParaRPr kumimoji="1" lang="ja-JP" altLang="en-US" dirty="0"/>
              </a:p>
            </p:txBody>
          </p:sp>
          <p:sp>
            <p:nvSpPr>
              <p:cNvPr id="41" name="テキスト ボックス 40"/>
              <p:cNvSpPr txBox="1"/>
              <p:nvPr/>
            </p:nvSpPr>
            <p:spPr>
              <a:xfrm>
                <a:off x="11430420" y="3293392"/>
                <a:ext cx="691695" cy="280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確率</a:t>
                </a:r>
                <a:endParaRPr kumimoji="1" lang="ja-JP" altLang="en-US" dirty="0"/>
              </a:p>
            </p:txBody>
          </p:sp>
          <p:sp>
            <p:nvSpPr>
              <p:cNvPr id="42" name="テキスト ボックス 41"/>
              <p:cNvSpPr txBox="1"/>
              <p:nvPr/>
            </p:nvSpPr>
            <p:spPr>
              <a:xfrm>
                <a:off x="4748664" y="6329540"/>
                <a:ext cx="2942524" cy="436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 smtClean="0"/>
                  <a:t>表の出た回数</a:t>
                </a:r>
                <a:r>
                  <a:rPr kumimoji="1" lang="en-US" altLang="ja-JP" dirty="0" smtClean="0"/>
                  <a:t>(</a:t>
                </a:r>
                <a:r>
                  <a:rPr kumimoji="1" lang="ja-JP" altLang="en-US" dirty="0" smtClean="0"/>
                  <a:t>単位</a:t>
                </a:r>
                <a:r>
                  <a:rPr kumimoji="1" lang="en-US" altLang="ja-JP" dirty="0" smtClean="0"/>
                  <a:t>:</a:t>
                </a:r>
                <a:r>
                  <a:rPr kumimoji="1" lang="ja-JP" altLang="en-US" dirty="0" smtClean="0"/>
                  <a:t>回</a:t>
                </a:r>
                <a:r>
                  <a:rPr kumimoji="1" lang="en-US" altLang="ja-JP" dirty="0" smtClean="0"/>
                  <a:t>)</a:t>
                </a:r>
                <a:endParaRPr kumimoji="1" lang="ja-JP" altLang="en-US" dirty="0"/>
              </a:p>
            </p:txBody>
          </p:sp>
        </p:grpSp>
        <p:sp>
          <p:nvSpPr>
            <p:cNvPr id="31" name="角丸四角形吹き出し 30"/>
            <p:cNvSpPr/>
            <p:nvPr/>
          </p:nvSpPr>
          <p:spPr>
            <a:xfrm>
              <a:off x="1632494" y="3947385"/>
              <a:ext cx="2850849" cy="849146"/>
            </a:xfrm>
            <a:prstGeom prst="wedgeRoundRectCallout">
              <a:avLst>
                <a:gd name="adj1" fmla="val 48642"/>
                <a:gd name="adj2" fmla="val -60568"/>
                <a:gd name="adj3" fmla="val 16667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白抜き丸</a:t>
              </a:r>
              <a:r>
                <a:rPr kumimoji="1" lang="en-US" altLang="ja-JP" dirty="0" smtClean="0"/>
                <a:t>:5</a:t>
              </a:r>
              <a:r>
                <a:rPr kumimoji="1" lang="ja-JP" altLang="en-US" dirty="0" smtClean="0"/>
                <a:t>のときの値は</a:t>
              </a:r>
              <a:endParaRPr kumimoji="1" lang="en-US" altLang="ja-JP" dirty="0" smtClean="0"/>
            </a:p>
            <a:p>
              <a:pPr algn="ctr"/>
              <a:r>
                <a:rPr kumimoji="1" lang="ja-JP" altLang="en-US" u="sng" dirty="0" smtClean="0"/>
                <a:t>左側と異なる</a:t>
              </a:r>
              <a:r>
                <a:rPr kumimoji="1" lang="en-US" altLang="ja-JP" dirty="0" smtClean="0"/>
                <a:t>(</a:t>
              </a:r>
              <a:r>
                <a:rPr lang="ja-JP" altLang="en-US" dirty="0"/>
                <a:t>開</a:t>
              </a:r>
              <a:r>
                <a:rPr kumimoji="1" lang="en-US" altLang="ja-JP" dirty="0" smtClean="0"/>
                <a:t>)</a:t>
              </a:r>
              <a:endParaRPr kumimoji="1" lang="ja-JP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角丸四角形 20"/>
              <p:cNvSpPr/>
              <p:nvPr/>
            </p:nvSpPr>
            <p:spPr>
              <a:xfrm>
                <a:off x="6947164" y="2422080"/>
                <a:ext cx="4698860" cy="2256188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3200" u="sng" dirty="0" smtClean="0">
                    <a:solidFill>
                      <a:prstClr val="black"/>
                    </a:solidFill>
                    <a:latin typeface="+mn-ea"/>
                  </a:rPr>
                  <a:t>厳密な</a:t>
                </a:r>
                <a:r>
                  <a:rPr lang="ja-JP" altLang="en-US" sz="3200" u="sng" dirty="0">
                    <a:solidFill>
                      <a:prstClr val="black"/>
                    </a:solidFill>
                    <a:latin typeface="ＭＳ Ｐゴシック" panose="020B0600070205080204" pitchFamily="50" charset="-128"/>
                  </a:rPr>
                  <a:t>式</a:t>
                </a:r>
                <a:r>
                  <a:rPr lang="ja-JP" altLang="en-US" sz="3200" dirty="0">
                    <a:solidFill>
                      <a:prstClr val="black"/>
                    </a:solidFill>
                    <a:latin typeface="ＭＳ Ｐゴシック" panose="020B0600070205080204" pitchFamily="50" charset="-128"/>
                  </a:rPr>
                  <a:t>：</a:t>
                </a:r>
                <a:endParaRPr lang="en-US" altLang="ja-JP" sz="3200" dirty="0">
                  <a:solidFill>
                    <a:prstClr val="black"/>
                  </a:solidFill>
                  <a:latin typeface="ＭＳ Ｐゴシック" panose="020B0600070205080204" pitchFamily="50" charset="-128"/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ja-JP" sz="4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ja-JP" sz="4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4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ja-JP" sz="4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sz="4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4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4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4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ja-JP" sz="4000" dirty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角丸四角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164" y="2422080"/>
                <a:ext cx="4698860" cy="2256188"/>
              </a:xfrm>
              <a:prstGeom prst="roundRect">
                <a:avLst/>
              </a:prstGeom>
              <a:blipFill rotWithShape="0">
                <a:blip r:embed="rId4"/>
                <a:stretch>
                  <a:fillRect l="-907" t="-1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角丸四角形吹き出し 3"/>
              <p:cNvSpPr/>
              <p:nvPr/>
            </p:nvSpPr>
            <p:spPr>
              <a:xfrm>
                <a:off x="7178340" y="5079366"/>
                <a:ext cx="4470400" cy="1712599"/>
              </a:xfrm>
              <a:prstGeom prst="wedgeRoundRectCallout">
                <a:avLst>
                  <a:gd name="adj1" fmla="val -38407"/>
                  <a:gd name="adj2" fmla="val -89099"/>
                  <a:gd name="adj3" fmla="val 16667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800" dirty="0" smtClean="0"/>
                  <a:t>Poin</a:t>
                </a:r>
                <a:r>
                  <a:rPr lang="en-US" altLang="ja-JP" sz="2800" dirty="0"/>
                  <a:t>t</a:t>
                </a:r>
                <a:r>
                  <a:rPr kumimoji="1" lang="en-US" altLang="ja-JP" sz="2800" dirty="0" smtClean="0"/>
                  <a:t>:</a:t>
                </a:r>
                <a:r>
                  <a:rPr kumimoji="1" lang="ja-JP" altLang="en-US" sz="2800" dirty="0" smtClean="0"/>
                  <a:t>連続の</a:t>
                </a:r>
                <a:r>
                  <a:rPr kumimoji="1" lang="en-US" altLang="ja-JP" sz="2800" dirty="0" smtClean="0"/>
                  <a:t>(=</a:t>
                </a:r>
                <a:r>
                  <a:rPr kumimoji="1" lang="ja-JP" altLang="en-US" sz="2800" smtClean="0"/>
                  <a:t>グラフがどこでもつながって</a:t>
                </a:r>
                <a:r>
                  <a:rPr kumimoji="1" lang="ja-JP" altLang="en-US" sz="2800" dirty="0" smtClean="0"/>
                  <a:t>いる</a:t>
                </a:r>
                <a:r>
                  <a:rPr kumimoji="1" lang="en-US" altLang="ja-JP" sz="2800" dirty="0" smtClean="0"/>
                  <a:t>)</a:t>
                </a:r>
                <a:r>
                  <a:rPr kumimoji="1" lang="ja-JP" altLang="en-US" sz="2800" dirty="0" smtClean="0"/>
                  <a:t>場合は</a:t>
                </a:r>
                <a:endParaRPr kumimoji="1" lang="en-US" altLang="ja-JP" sz="28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360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3600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kumimoji="1" lang="en-US" altLang="ja-JP" sz="3600" b="0" i="1" u="sng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600" b="0" i="1" u="sng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kumimoji="1" lang="ja-JP" altLang="en-US" sz="2800" u="sng" dirty="0" smtClean="0"/>
                  <a:t> </a:t>
                </a:r>
                <a:r>
                  <a:rPr kumimoji="1" lang="ja-JP" altLang="en-US" sz="2800" dirty="0" smtClean="0"/>
                  <a:t>になる！！</a:t>
                </a:r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角丸四角形吹き出し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340" y="5079366"/>
                <a:ext cx="4470400" cy="1712599"/>
              </a:xfrm>
              <a:prstGeom prst="wedgeRoundRectCallout">
                <a:avLst>
                  <a:gd name="adj1" fmla="val -38407"/>
                  <a:gd name="adj2" fmla="val -89099"/>
                  <a:gd name="adj3" fmla="val 16667"/>
                </a:avLst>
              </a:prstGeom>
              <a:blipFill rotWithShape="0">
                <a:blip r:embed="rId5"/>
                <a:stretch>
                  <a:fillRect b="-2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452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累積分布関数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smtClean="0">
                <a:solidFill>
                  <a:prstClr val="black"/>
                </a:solidFill>
              </a:rPr>
              <a:t>(15/15)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438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u="sng" dirty="0" smtClean="0"/>
                  <a:t>確率の性質と累積分布関数の性質１～４、他の性質１・２を使えば、</a:t>
                </a:r>
                <a:endParaRPr kumimoji="1" lang="en-US" altLang="ja-JP" u="sng" dirty="0" smtClean="0"/>
              </a:p>
              <a:p>
                <a:pPr marL="0" indent="0" algn="r">
                  <a:buNone/>
                </a:pPr>
                <a:r>
                  <a:rPr lang="ja-JP" altLang="en-US" u="sng" dirty="0"/>
                  <a:t>様々</a:t>
                </a:r>
                <a:r>
                  <a:rPr lang="ja-JP" altLang="en-US" u="sng" dirty="0" smtClean="0"/>
                  <a:t>な区分けに対して確率を求められる！！</a:t>
                </a:r>
                <a:endParaRPr lang="en-US" altLang="ja-JP" u="sng" dirty="0" smtClean="0"/>
              </a:p>
              <a:p>
                <a:pPr marL="0" indent="0">
                  <a:buNone/>
                </a:pPr>
                <a:r>
                  <a:rPr kumimoji="1" lang="ja-JP" altLang="en-US" u="sng" dirty="0" smtClean="0"/>
                  <a:t>例</a:t>
                </a:r>
                <a:r>
                  <a:rPr kumimoji="1" lang="en-US" altLang="ja-JP" u="sng" dirty="0" smtClean="0"/>
                  <a:t>(</a:t>
                </a:r>
                <a:r>
                  <a:rPr kumimoji="1" lang="ja-JP" altLang="en-US" u="sng" dirty="0" smtClean="0"/>
                  <a:t>再掲</a:t>
                </a:r>
                <a:r>
                  <a:rPr kumimoji="1" lang="en-US" altLang="ja-JP" u="sng" dirty="0" smtClean="0"/>
                  <a:t>)</a:t>
                </a:r>
                <a:r>
                  <a:rPr kumimoji="1" lang="en-US" altLang="ja-JP" dirty="0" smtClean="0"/>
                  <a:t>:</a:t>
                </a:r>
                <a:r>
                  <a:rPr kumimoji="1" lang="ja-JP" altLang="en-US" dirty="0" smtClean="0"/>
                  <a:t>賭け</a:t>
                </a:r>
                <a:r>
                  <a:rPr kumimoji="1" lang="en-US" altLang="ja-JP" dirty="0" smtClean="0"/>
                  <a:t>G(</a:t>
                </a:r>
                <a:r>
                  <a:rPr kumimoji="1" lang="ja-JP" altLang="en-US" dirty="0" smtClean="0"/>
                  <a:t>棒倒しの例</a:t>
                </a:r>
                <a:r>
                  <a:rPr kumimoji="1" lang="en-US" altLang="ja-JP" dirty="0" smtClean="0"/>
                  <a:t>)</a:t>
                </a:r>
                <a:r>
                  <a:rPr kumimoji="1" lang="ja-JP" altLang="en-US" dirty="0" smtClean="0"/>
                  <a:t>において、</a:t>
                </a:r>
                <a:endParaRPr kumimoji="1" lang="en-US" altLang="ja-JP" dirty="0" smtClean="0"/>
              </a:p>
              <a:p>
                <a:r>
                  <a:rPr kumimoji="1" lang="en-US" altLang="ja-JP" b="0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90≤</m:t>
                        </m:r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&lt;180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&lt;180</m:t>
                        </m:r>
                      </m:e>
                    </m:d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&lt;90</m:t>
                        </m:r>
                      </m:e>
                    </m:d>
                  </m:oMath>
                </a14:m>
                <a:endParaRPr kumimoji="1" lang="en-US" altLang="ja-JP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ja-JP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180−</m:t>
                              </m:r>
                              <m:f>
                                <m:fPr>
                                  <m:ctrlP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ja-JP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ja-JP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ja-JP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90−</m:t>
                              </m:r>
                              <m:f>
                                <m:fPr>
                                  <m:ctrl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altLang="ja-JP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ja-JP" sz="4400" b="0" i="1" u="sng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4400" b="0" i="1" u="sng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ja-JP" sz="4400" b="0" i="1" u="sng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4400" b="0" i="1" u="sng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180</m:t>
                          </m:r>
                        </m:e>
                      </m:d>
                      <m:r>
                        <a:rPr lang="en-US" altLang="ja-JP" sz="4400" b="0" i="1" u="sng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4400" b="0" i="1" u="sng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ja-JP" sz="4400" b="0" i="1" u="sng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4400" b="0" i="1" u="sng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90</m:t>
                          </m:r>
                        </m:e>
                      </m:d>
                    </m:oMath>
                  </m:oMathPara>
                </a14:m>
                <a:endParaRPr lang="en-US" altLang="ja-JP" sz="4400" b="0" i="1" u="sng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 algn="r">
                  <a:buNone/>
                </a:pPr>
                <a:r>
                  <a:rPr lang="en-US" altLang="ja-JP" dirty="0" smtClean="0"/>
                  <a:t>(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dirty="0" smtClean="0"/>
                  <a:t>(</a:t>
                </a:r>
                <a:r>
                  <a:rPr lang="ja-JP" altLang="en-US" dirty="0" smtClean="0"/>
                  <a:t>実際には</a:t>
                </a:r>
                <a:r>
                  <a:rPr lang="en-US" altLang="ja-JP" dirty="0" smtClean="0"/>
                  <a:t>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ja-JP" dirty="0" smtClean="0"/>
                  <a:t>)</a:t>
                </a:r>
              </a:p>
              <a:p>
                <a:pPr marL="0" indent="0" algn="r">
                  <a:buNone/>
                </a:pPr>
                <a:r>
                  <a:rPr lang="ja-JP" altLang="en-US" dirty="0" smtClean="0"/>
                  <a:t>など</a:t>
                </a:r>
                <a:endParaRPr kumimoji="1" lang="en-US" altLang="ja-JP" b="0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43805"/>
              </a:xfrm>
              <a:blipFill rotWithShape="0">
                <a:blip r:embed="rId2"/>
                <a:stretch>
                  <a:fillRect l="-1217" t="-2589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グループ化 5"/>
          <p:cNvGrpSpPr/>
          <p:nvPr/>
        </p:nvGrpSpPr>
        <p:grpSpPr>
          <a:xfrm>
            <a:off x="711201" y="4122057"/>
            <a:ext cx="4702628" cy="2735943"/>
            <a:chOff x="6636160" y="1867850"/>
            <a:chExt cx="6658491" cy="3982964"/>
          </a:xfrm>
        </p:grpSpPr>
        <p:grpSp>
          <p:nvGrpSpPr>
            <p:cNvPr id="7" name="グループ化 6"/>
            <p:cNvGrpSpPr/>
            <p:nvPr/>
          </p:nvGrpSpPr>
          <p:grpSpPr>
            <a:xfrm>
              <a:off x="6636160" y="1867850"/>
              <a:ext cx="5718484" cy="3982964"/>
              <a:chOff x="5640139" y="1461793"/>
              <a:chExt cx="7602263" cy="5198503"/>
            </a:xfrm>
          </p:grpSpPr>
          <p:grpSp>
            <p:nvGrpSpPr>
              <p:cNvPr id="11" name="グループ化 10"/>
              <p:cNvGrpSpPr/>
              <p:nvPr/>
            </p:nvGrpSpPr>
            <p:grpSpPr>
              <a:xfrm>
                <a:off x="7393800" y="2032297"/>
                <a:ext cx="3960000" cy="3960000"/>
                <a:chOff x="7216819" y="2021294"/>
                <a:chExt cx="3960000" cy="3960000"/>
              </a:xfrm>
              <a:solidFill>
                <a:schemeClr val="bg1"/>
              </a:solidFill>
            </p:grpSpPr>
            <p:sp>
              <p:nvSpPr>
                <p:cNvPr id="17" name="円/楕円 16"/>
                <p:cNvSpPr/>
                <p:nvPr/>
              </p:nvSpPr>
              <p:spPr>
                <a:xfrm>
                  <a:off x="7216819" y="2021294"/>
                  <a:ext cx="3960000" cy="39600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8" name="直線コネクタ 17"/>
                <p:cNvCxnSpPr>
                  <a:stCxn id="17" idx="0"/>
                  <a:endCxn id="17" idx="4"/>
                </p:cNvCxnSpPr>
                <p:nvPr/>
              </p:nvCxnSpPr>
              <p:spPr>
                <a:xfrm>
                  <a:off x="9196819" y="2021294"/>
                  <a:ext cx="0" cy="3960000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線コネクタ 18"/>
                <p:cNvCxnSpPr>
                  <a:stCxn id="17" idx="2"/>
                  <a:endCxn id="17" idx="6"/>
                </p:cNvCxnSpPr>
                <p:nvPr/>
              </p:nvCxnSpPr>
              <p:spPr>
                <a:xfrm>
                  <a:off x="7216819" y="4001294"/>
                  <a:ext cx="3960000" cy="0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テキスト ボックス 11"/>
              <p:cNvSpPr txBox="1"/>
              <p:nvPr/>
            </p:nvSpPr>
            <p:spPr>
              <a:xfrm>
                <a:off x="8875121" y="1461793"/>
                <a:ext cx="1686072" cy="637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dirty="0" smtClean="0"/>
                  <a:t>北</a:t>
                </a:r>
                <a:r>
                  <a:rPr lang="en-US" altLang="ja-JP" dirty="0" smtClean="0"/>
                  <a:t>=</a:t>
                </a:r>
                <a:r>
                  <a:rPr lang="ja-JP" altLang="en-US" dirty="0" smtClean="0"/>
                  <a:t>０</a:t>
                </a:r>
                <a:endParaRPr kumimoji="1" lang="ja-JP" altLang="en-US" dirty="0"/>
              </a:p>
            </p:txBody>
          </p:sp>
          <p:sp>
            <p:nvSpPr>
              <p:cNvPr id="13" name="テキスト ボックス 12"/>
              <p:cNvSpPr txBox="1"/>
              <p:nvPr/>
            </p:nvSpPr>
            <p:spPr>
              <a:xfrm>
                <a:off x="5640139" y="3827632"/>
                <a:ext cx="1753662" cy="701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dirty="0" smtClean="0"/>
                  <a:t>西</a:t>
                </a:r>
                <a:r>
                  <a:rPr lang="en-US" altLang="ja-JP" dirty="0" smtClean="0"/>
                  <a:t>=</a:t>
                </a:r>
                <a:r>
                  <a:rPr lang="ja-JP" altLang="en-US" dirty="0" smtClean="0"/>
                  <a:t>９０</a:t>
                </a:r>
                <a:endParaRPr kumimoji="1" lang="ja-JP" altLang="en-US" dirty="0"/>
              </a:p>
            </p:txBody>
          </p:sp>
          <p:sp>
            <p:nvSpPr>
              <p:cNvPr id="14" name="テキスト ボックス 13"/>
              <p:cNvSpPr txBox="1"/>
              <p:nvPr/>
            </p:nvSpPr>
            <p:spPr>
              <a:xfrm>
                <a:off x="11353798" y="3827632"/>
                <a:ext cx="1888604" cy="637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dirty="0" smtClean="0"/>
                  <a:t>東</a:t>
                </a:r>
                <a:r>
                  <a:rPr lang="en-US" altLang="ja-JP" dirty="0" smtClean="0"/>
                  <a:t>=</a:t>
                </a:r>
                <a:r>
                  <a:rPr lang="ja-JP" altLang="en-US" dirty="0" smtClean="0"/>
                  <a:t>２７０</a:t>
                </a:r>
                <a:endParaRPr kumimoji="1" lang="ja-JP" altLang="en-US" dirty="0"/>
              </a:p>
            </p:txBody>
          </p:sp>
          <p:sp>
            <p:nvSpPr>
              <p:cNvPr id="15" name="テキスト ボックス 14"/>
              <p:cNvSpPr txBox="1"/>
              <p:nvPr/>
            </p:nvSpPr>
            <p:spPr>
              <a:xfrm>
                <a:off x="8875120" y="6022628"/>
                <a:ext cx="1944695" cy="637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 smtClean="0"/>
                  <a:t>南</a:t>
                </a:r>
                <a:r>
                  <a:rPr kumimoji="1" lang="en-US" altLang="ja-JP" dirty="0" smtClean="0"/>
                  <a:t>=</a:t>
                </a:r>
                <a:r>
                  <a:rPr kumimoji="1" lang="ja-JP" altLang="en-US" dirty="0" smtClean="0"/>
                  <a:t>１８０</a:t>
                </a:r>
                <a:endParaRPr kumimoji="1" lang="ja-JP" altLang="en-US" dirty="0"/>
              </a:p>
            </p:txBody>
          </p:sp>
          <p:sp>
            <p:nvSpPr>
              <p:cNvPr id="16" name="パイ 15"/>
              <p:cNvSpPr/>
              <p:nvPr/>
            </p:nvSpPr>
            <p:spPr>
              <a:xfrm>
                <a:off x="7393800" y="2021294"/>
                <a:ext cx="3960000" cy="3960000"/>
              </a:xfrm>
              <a:prstGeom prst="pie">
                <a:avLst>
                  <a:gd name="adj1" fmla="val 5420346"/>
                  <a:gd name="adj2" fmla="val 10786312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" name="直線矢印コネクタ 7"/>
            <p:cNvCxnSpPr/>
            <p:nvPr/>
          </p:nvCxnSpPr>
          <p:spPr>
            <a:xfrm flipH="1" flipV="1">
              <a:off x="9515616" y="3923110"/>
              <a:ext cx="1729030" cy="9149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円/楕円 8"/>
            <p:cNvSpPr/>
            <p:nvPr/>
          </p:nvSpPr>
          <p:spPr>
            <a:xfrm>
              <a:off x="9375900" y="3770762"/>
              <a:ext cx="108000" cy="1080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11244648" y="4522051"/>
              <a:ext cx="2050003" cy="854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棒を立たせるポイント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角丸四角形吹き出し 24"/>
              <p:cNvSpPr/>
              <p:nvPr/>
            </p:nvSpPr>
            <p:spPr>
              <a:xfrm>
                <a:off x="204106" y="6023802"/>
                <a:ext cx="2057945" cy="745628"/>
              </a:xfrm>
              <a:prstGeom prst="wedgeRoundRectCallout">
                <a:avLst>
                  <a:gd name="adj1" fmla="val 42050"/>
                  <a:gd name="adj2" fmla="val -76423"/>
                  <a:gd name="adj3" fmla="val 16667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90≤</m:t>
                      </m:r>
                      <m:r>
                        <a:rPr lang="en-US" altLang="ja-JP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&lt;180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5" name="角丸四角形吹き出し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06" y="6023802"/>
                <a:ext cx="2057945" cy="745628"/>
              </a:xfrm>
              <a:prstGeom prst="wedgeRoundRectCallout">
                <a:avLst>
                  <a:gd name="adj1" fmla="val 42050"/>
                  <a:gd name="adj2" fmla="val -76423"/>
                  <a:gd name="adj3" fmla="val 16667"/>
                </a:avLst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66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3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4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5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7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9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20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2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22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23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24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25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26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28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30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16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6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7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8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9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2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3446</TotalTime>
  <Words>7012</Words>
  <Application>Microsoft Office PowerPoint</Application>
  <PresentationFormat>ワイド画面</PresentationFormat>
  <Paragraphs>1235</Paragraphs>
  <Slides>115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24</vt:i4>
      </vt:variant>
      <vt:variant>
        <vt:lpstr>スライド タイトル</vt:lpstr>
      </vt:variant>
      <vt:variant>
        <vt:i4>115</vt:i4>
      </vt:variant>
    </vt:vector>
  </HeadingPairs>
  <TitlesOfParts>
    <vt:vector size="145" baseType="lpstr">
      <vt:lpstr>ＭＳ Ｐゴシック</vt:lpstr>
      <vt:lpstr>Arial</vt:lpstr>
      <vt:lpstr>Calibri</vt:lpstr>
      <vt:lpstr>Calibri Light</vt:lpstr>
      <vt:lpstr>Cambria Math</vt:lpstr>
      <vt:lpstr>Wingdings</vt:lpstr>
      <vt:lpstr>1_Office テーマ</vt:lpstr>
      <vt:lpstr>Office テーマ</vt:lpstr>
      <vt:lpstr>3_Office テーマ</vt:lpstr>
      <vt:lpstr>4_Office テーマ</vt:lpstr>
      <vt:lpstr>6_Office テーマ</vt:lpstr>
      <vt:lpstr>7_Office テーマ</vt:lpstr>
      <vt:lpstr>8_Office テーマ</vt:lpstr>
      <vt:lpstr>9_Office テーマ</vt:lpstr>
      <vt:lpstr>12_Office テーマ</vt:lpstr>
      <vt:lpstr>13_Office テーマ</vt:lpstr>
      <vt:lpstr>14_Office テーマ</vt:lpstr>
      <vt:lpstr>15_Office テーマ</vt:lpstr>
      <vt:lpstr>17_Office テーマ</vt:lpstr>
      <vt:lpstr>19_Office テーマ</vt:lpstr>
      <vt:lpstr>20_Office テーマ</vt:lpstr>
      <vt:lpstr>21_Office テーマ</vt:lpstr>
      <vt:lpstr>22_Office テーマ</vt:lpstr>
      <vt:lpstr>23_Office テーマ</vt:lpstr>
      <vt:lpstr>24_Office テーマ</vt:lpstr>
      <vt:lpstr>25_Office テーマ</vt:lpstr>
      <vt:lpstr>26_Office テーマ</vt:lpstr>
      <vt:lpstr>28_Office テーマ</vt:lpstr>
      <vt:lpstr>30_Office テーマ</vt:lpstr>
      <vt:lpstr>16_Office テーマ</vt:lpstr>
      <vt:lpstr>Sheldon Ross氏著 A FIRST COURSE INPROBABIRITY (EIGHTY EDITION)より  第四章　確率変数(その１)</vt:lpstr>
      <vt:lpstr>はじめに</vt:lpstr>
      <vt:lpstr>実験結果と確率(1/10)</vt:lpstr>
      <vt:lpstr>実験結果と確率(2/10)</vt:lpstr>
      <vt:lpstr>実験結果と確率(3/10)</vt:lpstr>
      <vt:lpstr>実験結果と確率(4/10)</vt:lpstr>
      <vt:lpstr>実験結果と確率(5/10)</vt:lpstr>
      <vt:lpstr>実験結果と確率(6/10)</vt:lpstr>
      <vt:lpstr>実験結果と確率(7/10)</vt:lpstr>
      <vt:lpstr>実験結果と確率(8/10)</vt:lpstr>
      <vt:lpstr>実験結果と確率(9/10)</vt:lpstr>
      <vt:lpstr>実験結果と確率(10/10)</vt:lpstr>
      <vt:lpstr>『期待値』とは？(1/14)</vt:lpstr>
      <vt:lpstr>『期待値』とは？(2/14)</vt:lpstr>
      <vt:lpstr>『期待値』とは？(3/14)</vt:lpstr>
      <vt:lpstr>『期待値』とは？(4/14)</vt:lpstr>
      <vt:lpstr>『期待値』とは？(5/14)</vt:lpstr>
      <vt:lpstr>『期待値』とは？(6/14)</vt:lpstr>
      <vt:lpstr>『期待値』とは？(7/14)</vt:lpstr>
      <vt:lpstr>『期待値』とは？(8/14)</vt:lpstr>
      <vt:lpstr>『期待値』とは？(9/14)</vt:lpstr>
      <vt:lpstr>『期待値』とは？(10/14)</vt:lpstr>
      <vt:lpstr>『期待値』とは？(11/14)</vt:lpstr>
      <vt:lpstr>『期待値』とは？(12/14)</vt:lpstr>
      <vt:lpstr>『期待値』とは？(13/14)</vt:lpstr>
      <vt:lpstr>『期待値』とは？(14/14)</vt:lpstr>
      <vt:lpstr>『確率変数』とは？(1/9)</vt:lpstr>
      <vt:lpstr>『確率変数』とは？(2/9)</vt:lpstr>
      <vt:lpstr>『確率変数』とは？(3/9)</vt:lpstr>
      <vt:lpstr>『確率変数』とは？(4/9)</vt:lpstr>
      <vt:lpstr>『確率変数』とは？(5/9)</vt:lpstr>
      <vt:lpstr>『確率変数』とは？(6/9)</vt:lpstr>
      <vt:lpstr>『確率変数』とは？(7/9)</vt:lpstr>
      <vt:lpstr>『確率変数』とは？(8/9)</vt:lpstr>
      <vt:lpstr>『確率変数』とは？(9/9)</vt:lpstr>
      <vt:lpstr>『確率質量関数』とは？(1/17)</vt:lpstr>
      <vt:lpstr>『確率質量関数』とは？(2/17)</vt:lpstr>
      <vt:lpstr>『確率質量関数』とは？(3/17)</vt:lpstr>
      <vt:lpstr>『確率質量関数』とは？(4/17)</vt:lpstr>
      <vt:lpstr>『確率質量関数』とは？(5/17)</vt:lpstr>
      <vt:lpstr>『確率質量関数』とは？(6/17)</vt:lpstr>
      <vt:lpstr>『確率質量関数』とは？(7/17)</vt:lpstr>
      <vt:lpstr>『確率質量関数』とは？(8/17)</vt:lpstr>
      <vt:lpstr>『確率質量関数』とは？(9/17)</vt:lpstr>
      <vt:lpstr>『確率質量関数』とは？(10/17)</vt:lpstr>
      <vt:lpstr>『確率質量関数』とは？(11/17)</vt:lpstr>
      <vt:lpstr>『確率質量関数』とは？(12/17)</vt:lpstr>
      <vt:lpstr>『確率質量関数』とは？(13/17)</vt:lpstr>
      <vt:lpstr>『確率質量関数』とは？(14/17)</vt:lpstr>
      <vt:lpstr>『確率質量関数』とは？(15/17)</vt:lpstr>
      <vt:lpstr>『確率質量関数』とは？(16/17)</vt:lpstr>
      <vt:lpstr>『確率質量関数』とは？(17/17)</vt:lpstr>
      <vt:lpstr>期待値の定義(1/4)</vt:lpstr>
      <vt:lpstr>期待値の定義(2/4)</vt:lpstr>
      <vt:lpstr>期待値の定義(3/4)</vt:lpstr>
      <vt:lpstr>期待値の定義(4/4)</vt:lpstr>
      <vt:lpstr>確率変数の和の期待値(1/5)</vt:lpstr>
      <vt:lpstr>確率変数の和の期待値(2/5)</vt:lpstr>
      <vt:lpstr>確率変数の和の期待値(3/5)</vt:lpstr>
      <vt:lpstr>確率変数の和の期待値(4/5)</vt:lpstr>
      <vt:lpstr>確率変数の和の期待値(5/5)</vt:lpstr>
      <vt:lpstr>確率変数の離散・連続(1/23)</vt:lpstr>
      <vt:lpstr>確率変数の離散・連続(2/23)</vt:lpstr>
      <vt:lpstr>確率変数の離散・連続(3/23)</vt:lpstr>
      <vt:lpstr>確率変数の離散・連続(4/23)</vt:lpstr>
      <vt:lpstr>確率変数の離散・連続(5/23)</vt:lpstr>
      <vt:lpstr>確率変数の離散・連続(6/23)</vt:lpstr>
      <vt:lpstr>確率変数の離散・連続(7/23)</vt:lpstr>
      <vt:lpstr>確率変数の離散・連続(8/23)</vt:lpstr>
      <vt:lpstr>確率変数の離散・連続(9/23)</vt:lpstr>
      <vt:lpstr>確率変数の離散・連続(10/23)</vt:lpstr>
      <vt:lpstr>確率変数の離散・連続(11/23)</vt:lpstr>
      <vt:lpstr>確率変数の離散・連続(12/23)</vt:lpstr>
      <vt:lpstr>確率変数の離散・連続(13/23)</vt:lpstr>
      <vt:lpstr>確率変数の離散・連続(14/23)</vt:lpstr>
      <vt:lpstr>確率変数の離散・連続(15/23)</vt:lpstr>
      <vt:lpstr>確率変数の離散・連続(16/23)</vt:lpstr>
      <vt:lpstr>確率変数の離散・連続(17/23)</vt:lpstr>
      <vt:lpstr>確率変数の離散・連続(18/23)</vt:lpstr>
      <vt:lpstr>確率変数の離散・連続(19/23)</vt:lpstr>
      <vt:lpstr>確率変数の離散・連続(20/23)</vt:lpstr>
      <vt:lpstr>確率変数の離散・連続(21/23)</vt:lpstr>
      <vt:lpstr>確率変数の離散・連続(22/23)</vt:lpstr>
      <vt:lpstr>確率変数の離散・連続(23/23)</vt:lpstr>
      <vt:lpstr>『累積分布関数』とは？(1/15)</vt:lpstr>
      <vt:lpstr>『累積分布関数』とは？(2/15)</vt:lpstr>
      <vt:lpstr>『累積分布関数』とは？(3/15)</vt:lpstr>
      <vt:lpstr>『累積分布関数』とは？(4/15)</vt:lpstr>
      <vt:lpstr>『累積分布関数』とは？(5/15)</vt:lpstr>
      <vt:lpstr>『累積分布関数』とは？(6/15)</vt:lpstr>
      <vt:lpstr>『累積分布関数』とは？(7/15)</vt:lpstr>
      <vt:lpstr>『累積分布関数』とは？(8/15)</vt:lpstr>
      <vt:lpstr>『累積分布関数』とは？(9/15)</vt:lpstr>
      <vt:lpstr>『累積分布関数』とは？(10/15)</vt:lpstr>
      <vt:lpstr>『累積分布関数』とは？(11/15)</vt:lpstr>
      <vt:lpstr>『累積分布関数』とは？(12/15)</vt:lpstr>
      <vt:lpstr>『累積分布関数』とは？(13/15)</vt:lpstr>
      <vt:lpstr>『累積分布関数』とは？(14/15)</vt:lpstr>
      <vt:lpstr>『累積分布関数』とは？(15/15)</vt:lpstr>
      <vt:lpstr>期待値だけでは…(1/5) </vt:lpstr>
      <vt:lpstr>期待値だけでは…(2/5) </vt:lpstr>
      <vt:lpstr>期待値だけでは…(3/5) </vt:lpstr>
      <vt:lpstr>期待値だけでは…(4/5) </vt:lpstr>
      <vt:lpstr>期待値だけでは…(5/5) </vt:lpstr>
      <vt:lpstr>『分散』とは？(1/11) </vt:lpstr>
      <vt:lpstr>『分散』とは？(2/11) </vt:lpstr>
      <vt:lpstr>『分散』とは？(3/11) </vt:lpstr>
      <vt:lpstr>『分散』とは？(4/11) </vt:lpstr>
      <vt:lpstr>『分散』とは？(5/11) </vt:lpstr>
      <vt:lpstr>『分散』とは？(6/11) </vt:lpstr>
      <vt:lpstr>『分散』とは？(7/11) </vt:lpstr>
      <vt:lpstr>『分散』とは？(8/11) </vt:lpstr>
      <vt:lpstr>『分散』とは？(9/11) </vt:lpstr>
      <vt:lpstr>『分散』とは？(10/11) </vt:lpstr>
      <vt:lpstr>『分散』とは？(11/11)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Sheldon Ross氏著 A FIRST COURSE INPROBABIRITY (EIGHTY EDITION)より  第四章　確率変数(その１)</dc:title>
  <dc:creator>Ryo-K</dc:creator>
  <cp:lastModifiedBy>Ryo-K</cp:lastModifiedBy>
  <cp:revision>376</cp:revision>
  <dcterms:created xsi:type="dcterms:W3CDTF">2018-06-07T07:12:54Z</dcterms:created>
  <dcterms:modified xsi:type="dcterms:W3CDTF">2018-07-30T13:31:00Z</dcterms:modified>
</cp:coreProperties>
</file>