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58" r:id="rId6"/>
    <p:sldId id="259" r:id="rId7"/>
    <p:sldId id="260" r:id="rId8"/>
    <p:sldId id="271" r:id="rId9"/>
    <p:sldId id="270" r:id="rId10"/>
    <p:sldId id="277" r:id="rId11"/>
    <p:sldId id="293" r:id="rId12"/>
    <p:sldId id="280" r:id="rId13"/>
    <p:sldId id="279" r:id="rId14"/>
    <p:sldId id="294" r:id="rId15"/>
    <p:sldId id="278" r:id="rId16"/>
    <p:sldId id="295" r:id="rId17"/>
    <p:sldId id="284" r:id="rId18"/>
    <p:sldId id="296" r:id="rId19"/>
    <p:sldId id="283" r:id="rId20"/>
    <p:sldId id="285" r:id="rId21"/>
    <p:sldId id="273" r:id="rId22"/>
    <p:sldId id="263" r:id="rId23"/>
    <p:sldId id="286" r:id="rId24"/>
    <p:sldId id="282" r:id="rId25"/>
    <p:sldId id="291" r:id="rId26"/>
    <p:sldId id="266" r:id="rId27"/>
    <p:sldId id="290" r:id="rId28"/>
    <p:sldId id="289" r:id="rId29"/>
    <p:sldId id="265" r:id="rId30"/>
    <p:sldId id="267" r:id="rId31"/>
    <p:sldId id="292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2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1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4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0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6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kumimoji="1" lang="ja-JP" altLang="en-US" smtClean="0"/>
              <a:t>2018/5/21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8800" u="sng" dirty="0"/>
              <a:t>確率</a:t>
            </a:r>
            <a:r>
              <a:rPr lang="ja-JP" altLang="en-US" sz="8800" u="sng" dirty="0" smtClean="0"/>
              <a:t>の</a:t>
            </a:r>
            <a:r>
              <a:rPr lang="ja-JP" altLang="en-US" sz="8800" u="sng" dirty="0"/>
              <a:t>基礎</a:t>
            </a:r>
            <a:endParaRPr kumimoji="1" lang="ja-JP" altLang="en-US" sz="8800" u="sng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 smtClean="0"/>
              <a:t>立命館大学数理科学科４</a:t>
            </a:r>
            <a:r>
              <a:rPr kumimoji="1" lang="ja-JP" altLang="en-US" dirty="0" smtClean="0"/>
              <a:t>回生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kumimoji="1" lang="ja-JP" altLang="en-US" dirty="0" smtClean="0"/>
              <a:t>片山</a:t>
            </a:r>
            <a:r>
              <a:rPr kumimoji="1" lang="ja-JP" altLang="en-US" dirty="0" smtClean="0"/>
              <a:t>　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6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518338" y="2348852"/>
            <a:ext cx="3155324" cy="798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518634" y="4224271"/>
            <a:ext cx="9154732" cy="4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>
                <a:solidFill>
                  <a:prstClr val="black"/>
                </a:solidFill>
              </a:rPr>
              <a:t>(</a:t>
            </a:r>
            <a:r>
              <a:rPr lang="en-US" altLang="ja-JP" u="sng" dirty="0" smtClean="0">
                <a:solidFill>
                  <a:prstClr val="black"/>
                </a:solidFill>
              </a:rPr>
              <a:t>1/7)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その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１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5400" dirty="0">
                    <a:solidFill>
                      <a:prstClr val="black"/>
                    </a:solidFill>
                  </a:rPr>
                  <a:t>0</a:t>
                </a:r>
              </a:p>
              <a:p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：起こりえないことが起きる確率は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０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１～６まで書かれた６面ダイスで７や１００が出る確率は？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9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518338" y="2348852"/>
            <a:ext cx="3155324" cy="798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18634" y="4224271"/>
            <a:ext cx="9154732" cy="4765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>
                <a:solidFill>
                  <a:prstClr val="black"/>
                </a:solidFill>
              </a:rPr>
              <a:t>(</a:t>
            </a:r>
            <a:r>
              <a:rPr lang="en-US" altLang="ja-JP" u="sng" dirty="0" smtClean="0">
                <a:solidFill>
                  <a:prstClr val="black"/>
                </a:solidFill>
              </a:rPr>
              <a:t>1/7)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その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１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5400" dirty="0">
                    <a:solidFill>
                      <a:prstClr val="black"/>
                    </a:solidFill>
                  </a:rPr>
                  <a:t>0</a:t>
                </a:r>
              </a:p>
              <a:p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：起こりえないことが起きる確率は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０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１～６まで書かれた６面ダイスで７や１００が出る確率は？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6000" u="sng" dirty="0" smtClean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！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48596" y="2884867"/>
            <a:ext cx="7294808" cy="888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定理その２</a:t>
                </a:r>
                <a:endParaRPr lang="en-US" altLang="ja-JP" i="1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互いに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素の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とき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ja-JP" altLang="en-US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ja-JP" alt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u="sng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：それぞれのイベントの内容が重ならない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限りは、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“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複数のイベントの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うちどれ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かが起きる確率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“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それぞれのイベントが起きる確率の合計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等しい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公理その３の有限個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ver.)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52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(2/7)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61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8027" y="2318196"/>
            <a:ext cx="5215943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95966" y="4713667"/>
            <a:ext cx="10200067" cy="489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(3/7)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定理その３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：イベントが起こる確率は、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１からそのイベントが起きない確率を引いたものと等しい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６面ダイスで１が出る確率と他のいずれかが出る確率の関係は？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6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488027" y="2318196"/>
            <a:ext cx="5215943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95966" y="4713667"/>
            <a:ext cx="10200067" cy="489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(3/7)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定理その３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：イベントが起こる確率は、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１からそのイベントが起きない確率を引いたものと等しい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６面ダイスで１が出る確率と他のいずれかが出る確率の関係は？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u="sng" dirty="0" smtClean="0">
                    <a:solidFill>
                      <a:prstClr val="black"/>
                    </a:solidFill>
                  </a:rPr>
                  <a:t>足し合わせると１になる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！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定理その３の変形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290" b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3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331075" y="2331076"/>
            <a:ext cx="6143223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466044" y="4198513"/>
            <a:ext cx="9259911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(4/7)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４</a:t>
                </a:r>
                <a:endParaRPr lang="en-US" altLang="ja-JP" u="sng" dirty="0" smtClean="0">
                  <a:solidFill>
                    <a:prstClr val="black"/>
                  </a:solidFill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5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r>
                      <a:rPr lang="ja-JP" alt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14:m>
                  <m:oMath xmlns:m="http://schemas.openxmlformats.org/officeDocument/2006/math">
                    <m:r>
                      <a:rPr lang="en-US" altLang="ja-JP" sz="5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𝐸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𝑆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 algn="ctr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：条件が厳しいイベントの方が、起きる確率は低い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６面ダイスで４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が出る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確率と偶数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２か４か６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が出る確率、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どちらが大きい？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4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331075" y="2331076"/>
            <a:ext cx="6143223" cy="862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66044" y="4198513"/>
            <a:ext cx="9259911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(4/7)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４</a:t>
                </a:r>
                <a:endParaRPr lang="en-US" altLang="ja-JP" u="sng" dirty="0" smtClean="0">
                  <a:solidFill>
                    <a:prstClr val="black"/>
                  </a:solidFill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54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r>
                      <a:rPr lang="ja-JP" alt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14:m>
                  <m:oMath xmlns:m="http://schemas.openxmlformats.org/officeDocument/2006/math">
                    <m:r>
                      <a:rPr lang="en-US" altLang="ja-JP" sz="5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𝐸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𝑆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 algn="ctr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：条件が厳しいイベントの方が、起きる確率は低い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６面ダイスで４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が出る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確率と偶数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２か４か６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が出る確率、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どちらが低い？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u="sng" dirty="0" smtClean="0">
                    <a:solidFill>
                      <a:prstClr val="black"/>
                    </a:solidFill>
                  </a:rPr>
                  <a:t>４が出る確率のほうが低い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条件が厳しい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261056" y="2310171"/>
            <a:ext cx="9646276" cy="875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105436" y="4713668"/>
            <a:ext cx="9957516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(5/7)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５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</m:oMath>
                </a14:m>
                <a:endParaRPr kumimoji="1" lang="en-US" altLang="ja-JP" sz="5400" dirty="0" smtClean="0"/>
              </a:p>
              <a:p>
                <a:pPr marL="0" lvl="0" indent="0" algn="ctr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：イベント二つのうちいずれかが起きる確率は、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それぞれの起きる確率から共通部分の起きる確率を引いたもの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ダイス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で偶数か３の倍数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＝２，３，４，６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が出る確率と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同じダイスで偶数、３の倍数、６のそれぞれが出る確率の関係は？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7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261056" y="2310171"/>
            <a:ext cx="9646276" cy="875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05436" y="4713668"/>
            <a:ext cx="9957516" cy="1004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(5/7)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u="sng" dirty="0" smtClean="0">
                    <a:solidFill>
                      <a:prstClr val="black"/>
                    </a:solidFill>
                    <a:latin typeface="+mn-ea"/>
                  </a:rPr>
                  <a:t>定理その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+mn-ea"/>
                  </a:rPr>
                  <a:t>５</a:t>
                </a:r>
                <a:endParaRPr lang="en-US" altLang="ja-JP" u="sng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5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</m:oMath>
                </a14:m>
                <a:endParaRPr kumimoji="1" lang="en-US" altLang="ja-JP" sz="5400" dirty="0" smtClean="0"/>
              </a:p>
              <a:p>
                <a:pPr marL="0" lvl="0" indent="0" algn="ctr">
                  <a:buNone/>
                </a:pPr>
                <a:endParaRPr kumimoji="1" lang="en-US" altLang="ja-JP" dirty="0" smtClean="0"/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：イベント二つのうちいずれかが起きる確率は、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それぞれの起きる確率から共通部分の起きる確率を引いたもの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６面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ダイス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で偶数か３の倍数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＝２，３，４，６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が出る確率と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同じダイスで偶数、３の倍数、６のそれぞれが出る確率の関係は？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下矢印吹き出し 5"/>
              <p:cNvSpPr/>
              <p:nvPr/>
            </p:nvSpPr>
            <p:spPr>
              <a:xfrm>
                <a:off x="523603" y="1540665"/>
                <a:ext cx="11144794" cy="3004457"/>
              </a:xfrm>
              <a:prstGeom prst="downArrow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5400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u="sng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{2,3,4,6</m:t>
                        </m:r>
                        <m:r>
                          <a:rPr lang="en-US" altLang="ja-JP" sz="5400" i="1" u="sng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ja-JP" sz="54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ja-JP" altLang="en-US" sz="54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5400" b="0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2,4,6</m:t>
                        </m:r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ja-JP" sz="54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ja-JP" altLang="en-US" sz="54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5400" b="0" i="1" u="sng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3,6</m:t>
                        </m:r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altLang="ja-JP" sz="5400" i="1" u="sng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5400" i="1" u="sng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54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5400" i="1" u="sng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kumimoji="1" lang="en-US" altLang="ja-JP" sz="2800" dirty="0" smtClean="0">
                    <a:latin typeface="+mn-ea"/>
                  </a:rPr>
                  <a:t>!</a:t>
                </a:r>
                <a:endParaRPr kumimoji="1" lang="ja-JP" altLang="en-US" sz="2800" dirty="0">
                  <a:latin typeface="+mn-ea"/>
                </a:endParaRPr>
              </a:p>
            </p:txBody>
          </p:sp>
        </mc:Choice>
        <mc:Fallback>
          <p:sp>
            <p:nvSpPr>
              <p:cNvPr id="6" name="下矢印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3" y="1540665"/>
                <a:ext cx="11144794" cy="3004457"/>
              </a:xfrm>
              <a:prstGeom prst="downArrowCallout">
                <a:avLst/>
              </a:prstGeom>
              <a:blipFill rotWithShape="0">
                <a:blip r:embed="rId3"/>
                <a:stretch>
                  <a:fillRect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1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93472" y="2459865"/>
            <a:ext cx="10405056" cy="2537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定理その６</a:t>
                </a:r>
                <a:r>
                  <a:rPr lang="en-US" altLang="ja-JP" sz="4000" dirty="0" smtClean="0">
                    <a:solidFill>
                      <a:prstClr val="black"/>
                    </a:solidFill>
                    <a:latin typeface="+mn-ea"/>
                  </a:rPr>
                  <a:t>…</a:t>
                </a:r>
                <a:r>
                  <a:rPr lang="ja-JP" altLang="en-US" sz="4000" dirty="0" smtClean="0">
                    <a:solidFill>
                      <a:prstClr val="black"/>
                    </a:solidFill>
                    <a:latin typeface="+mn-ea"/>
                  </a:rPr>
                  <a:t>の前に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+mn-ea"/>
                  </a:rPr>
                  <a:t>！</a:t>
                </a:r>
                <a:endParaRPr lang="en-US" altLang="ja-JP" dirty="0">
                  <a:solidFill>
                    <a:prstClr val="black"/>
                  </a:solidFill>
                  <a:latin typeface="+mn-ea"/>
                </a:endParaRPr>
              </a:p>
              <a:p>
                <a:pPr marL="0" lvl="0" indent="0">
                  <a:buNone/>
                </a:pPr>
                <a:r>
                  <a:rPr lang="ja-JP" altLang="en-US" sz="4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4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4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ja-JP" alt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ja-JP" alt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4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ja-JP" alt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4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u="sng" dirty="0" smtClean="0">
                    <a:solidFill>
                      <a:prstClr val="black"/>
                    </a:solidFill>
                  </a:rPr>
                  <a:t>意味</a:t>
                </a:r>
                <a:r>
                  <a:rPr lang="ja-JP" altLang="en-US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：定理その５のイベント３つ</a:t>
                </a:r>
                <a:r>
                  <a:rPr lang="en-US" altLang="ja-JP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Ver.</a:t>
                </a:r>
              </a:p>
              <a:p>
                <a:pPr marL="0" indent="0" algn="r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定理その５は</a:t>
                </a:r>
                <a:r>
                  <a:rPr lang="ja-JP" altLang="en-US" sz="3200" u="sng" dirty="0" smtClean="0">
                    <a:solidFill>
                      <a:prstClr val="black"/>
                    </a:solidFill>
                    <a:sym typeface="Wingdings" panose="05000000000000000000" pitchFamily="2" charset="2"/>
                  </a:rPr>
                  <a:t>更に一般化できる！！</a:t>
                </a:r>
                <a:endParaRPr lang="en-US" altLang="ja-JP" sz="3200" u="sng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77" t="-3922" r="-1449" b="-7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(6/7)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6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はじめに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今回は、</a:t>
            </a: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/>
              <a:t>確率とは何か</a:t>
            </a:r>
            <a:r>
              <a:rPr lang="en-US" altLang="ja-JP" dirty="0"/>
              <a:t>』</a:t>
            </a:r>
            <a:r>
              <a:rPr lang="ja-JP" altLang="en-US" dirty="0" err="1"/>
              <a:t>、</a:t>
            </a:r>
            <a:r>
              <a:rPr lang="ja-JP" altLang="en-US" dirty="0"/>
              <a:t>　</a:t>
            </a:r>
            <a:r>
              <a:rPr lang="en-US" altLang="ja-JP" dirty="0"/>
              <a:t>『</a:t>
            </a:r>
            <a:r>
              <a:rPr lang="ja-JP" altLang="en-US" dirty="0"/>
              <a:t>確率がどのような性質を持つのか</a:t>
            </a:r>
            <a:r>
              <a:rPr lang="en-US" altLang="ja-JP" dirty="0"/>
              <a:t>』</a:t>
            </a:r>
            <a:r>
              <a:rPr lang="ja-JP" altLang="en-US" dirty="0"/>
              <a:t>　について学んでいきます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注）集合論や極限などについての</a:t>
            </a:r>
            <a:r>
              <a:rPr lang="ja-JP" altLang="en-US" dirty="0"/>
              <a:t>簡単</a:t>
            </a:r>
            <a:r>
              <a:rPr lang="ja-JP" altLang="en-US" dirty="0" smtClean="0"/>
              <a:t>な知識</a:t>
            </a:r>
            <a:r>
              <a:rPr lang="en-US" altLang="ja-JP" dirty="0" smtClean="0"/>
              <a:t>(</a:t>
            </a:r>
            <a:r>
              <a:rPr lang="ja-JP" altLang="en-US" dirty="0" smtClean="0"/>
              <a:t>記号など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を使用します。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1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02276" y="2230449"/>
            <a:ext cx="11178861" cy="3462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確率の公理から分かること</a:t>
            </a:r>
            <a:r>
              <a:rPr lang="en-US" altLang="ja-JP" u="sng" dirty="0" smtClean="0">
                <a:solidFill>
                  <a:prstClr val="black"/>
                </a:solidFill>
              </a:rPr>
              <a:t>(7/7)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sz="3000" u="sng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定理</a:t>
                </a:r>
                <a:r>
                  <a:rPr lang="ja-JP" altLang="en-US" sz="30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その６</a:t>
                </a:r>
                <a:endParaRPr lang="en-US" altLang="ja-JP" sz="3000" u="sng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sz="3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ja-JP" sz="3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ja-JP" altLang="en-US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3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ja-JP" altLang="en-US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ja-JP" sz="3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sz="3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sz="3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sz="3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ja-JP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…&lt;</m:t>
                        </m:r>
                        <m:sSub>
                          <m:sSub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r>
                          <a:rPr lang="ja-JP" altLang="en-US" sz="3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sSub>
                              <m:sSubPr>
                                <m:ctrlP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ja-JP" sz="3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ja-JP" sz="3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ja-JP" altLang="en-US" sz="3400" dirty="0">
                    <a:solidFill>
                      <a:prstClr val="black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3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ja-JP" sz="3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sz="34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ja-JP" altLang="en-US" sz="3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3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r>
                  <a:rPr lang="ja-JP" altLang="en-US" u="sng" dirty="0" smtClean="0"/>
                  <a:t>意味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定理その５のイベント複数</a:t>
                </a:r>
                <a:r>
                  <a:rPr lang="en-US" altLang="ja-JP" dirty="0" smtClean="0"/>
                  <a:t>Ver.</a:t>
                </a: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9" t="-4342" b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20462" y="5009882"/>
            <a:ext cx="6516709" cy="1045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同様に確からしい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とき</a:t>
            </a:r>
            <a:r>
              <a:rPr kumimoji="1" lang="ja-JP" altLang="en-US" u="sng" dirty="0" smtClean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u="sng" dirty="0" smtClean="0"/>
              <a:t>(1/2)</a:t>
            </a:r>
            <a:endParaRPr kumimoji="1" lang="ja-JP" altLang="en-US" u="sng" dirty="0"/>
          </a:p>
        </p:txBody>
      </p:sp>
      <p:sp>
        <p:nvSpPr>
          <p:cNvPr id="6" name="角丸四角形 5"/>
          <p:cNvSpPr/>
          <p:nvPr/>
        </p:nvSpPr>
        <p:spPr>
          <a:xfrm>
            <a:off x="1120461" y="3568650"/>
            <a:ext cx="5782615" cy="1045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 smtClean="0"/>
                  <a:t>例の６面</a:t>
                </a:r>
                <a:r>
                  <a:rPr lang="ja-JP" altLang="en-US" dirty="0"/>
                  <a:t>ダイス</a:t>
                </a:r>
                <a:r>
                  <a:rPr lang="ja-JP" altLang="en-US" dirty="0" smtClean="0"/>
                  <a:t>の場合、</a:t>
                </a:r>
                <a:r>
                  <a:rPr kumimoji="1" lang="ja-JP" altLang="en-US" u="sng" dirty="0" smtClean="0">
                    <a:latin typeface="+mn-ea"/>
                  </a:rPr>
                  <a:t>出る目の集合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ここで、</a:t>
                </a:r>
                <a:r>
                  <a:rPr kumimoji="1" lang="ja-JP" altLang="en-US" u="sng" dirty="0" smtClean="0"/>
                  <a:t>どの目が出る確率</a:t>
                </a:r>
                <a:r>
                  <a:rPr lang="ja-JP" altLang="en-US" u="sng" dirty="0"/>
                  <a:t>も</a:t>
                </a:r>
                <a:r>
                  <a:rPr kumimoji="1" lang="ja-JP" altLang="en-US" u="sng" dirty="0" smtClean="0"/>
                  <a:t>同じ</a:t>
                </a:r>
                <a:endParaRPr kumimoji="1" lang="en-US" altLang="ja-JP" u="sng" dirty="0" smtClean="0"/>
              </a:p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　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と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する。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このとき、定理その２より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sz="4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ja-JP" sz="44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sz="4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ja-JP" sz="4400" dirty="0">
                    <a:solidFill>
                      <a:prstClr val="black"/>
                    </a:solidFill>
                  </a:rPr>
                  <a:t> </a:t>
                </a:r>
                <a:endParaRPr lang="en-US" altLang="ja-JP" sz="4400" dirty="0" smtClean="0">
                  <a:solidFill>
                    <a:prstClr val="black"/>
                  </a:solidFill>
                </a:endParaRPr>
              </a:p>
              <a:p>
                <a:endParaRPr lang="en-US" altLang="ja-JP" sz="4400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sz="4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{2,4,6}</m:t>
                        </m:r>
                      </m:e>
                    </m:d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4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2,4,6</m:t>
                            </m:r>
                          </m:e>
                        </m:d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|{1,2,3,4,5,6}|</m:t>
                        </m:r>
                      </m:den>
                    </m:f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dirty="0" smtClean="0"/>
                  <a:t>がわかる。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13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/>
              <a:t>『</a:t>
            </a:r>
            <a:r>
              <a:rPr lang="ja-JP" altLang="en-US" u="sng" dirty="0" smtClean="0"/>
              <a:t>同様に確からしい</a:t>
            </a:r>
            <a:r>
              <a:rPr lang="en-US" altLang="ja-JP" u="sng" dirty="0" smtClean="0"/>
              <a:t>』</a:t>
            </a:r>
            <a:r>
              <a:rPr lang="ja-JP" altLang="en-US" u="sng" dirty="0" smtClean="0"/>
              <a:t>とき</a:t>
            </a:r>
            <a:r>
              <a:rPr kumimoji="1" lang="ja-JP" altLang="en-US" u="sng" dirty="0" smtClean="0"/>
              <a:t>は</a:t>
            </a:r>
            <a:r>
              <a:rPr kumimoji="1" lang="ja-JP" altLang="en-US" u="sng" dirty="0" smtClean="0"/>
              <a:t>？</a:t>
            </a:r>
            <a:r>
              <a:rPr kumimoji="1" lang="en-US" altLang="ja-JP" u="sng" dirty="0" smtClean="0"/>
              <a:t>(2/2)</a:t>
            </a:r>
            <a:endParaRPr kumimoji="1" lang="ja-JP" altLang="en-US" u="sng" dirty="0"/>
          </a:p>
        </p:txBody>
      </p:sp>
      <p:sp>
        <p:nvSpPr>
          <p:cNvPr id="5" name="角丸四角形 4"/>
          <p:cNvSpPr/>
          <p:nvPr/>
        </p:nvSpPr>
        <p:spPr>
          <a:xfrm>
            <a:off x="1120461" y="4614242"/>
            <a:ext cx="5344733" cy="1248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120461" y="3451538"/>
            <a:ext cx="6001556" cy="1027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u="sng" dirty="0" smtClean="0"/>
                  <a:t>標本空間が有限集合</a:t>
                </a:r>
                <a:r>
                  <a:rPr kumimoji="1" lang="en-US" altLang="ja-JP" u="sng" dirty="0" smtClean="0"/>
                  <a:t> </a:t>
                </a:r>
                <a:r>
                  <a:rPr kumimoji="1" lang="ja-JP" altLang="en-US" sz="3600" dirty="0" smtClean="0">
                    <a:latin typeface="Cambria Math" panose="02040503050406030204" pitchFamily="18" charset="0"/>
                  </a:rPr>
                  <a:t>𝑆</a:t>
                </a:r>
                <a14:m>
                  <m:oMath xmlns:m="http://schemas.openxmlformats.org/officeDocument/2006/math">
                    <m:r>
                      <a:rPr kumimoji="1" lang="en-US" altLang="ja-JP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kumimoji="1" lang="en-US" altLang="ja-JP" sz="3600" dirty="0" smtClean="0"/>
              </a:p>
              <a:p>
                <a:r>
                  <a:rPr kumimoji="1" lang="ja-JP" altLang="en-US" u="sng" dirty="0" smtClean="0"/>
                  <a:t>標本空間のいずれの元もそれが起こる確率が同じ</a:t>
                </a:r>
                <a:endParaRPr kumimoji="1" lang="en-US" altLang="ja-JP" u="sng" dirty="0" smtClean="0"/>
              </a:p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　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とする。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とき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sz="4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ja-JP" sz="44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4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ja-JP" sz="4400" dirty="0">
                    <a:solidFill>
                      <a:prstClr val="black"/>
                    </a:solidFill>
                  </a:rPr>
                  <a:t> </a:t>
                </a:r>
                <a:endParaRPr lang="en-US" altLang="ja-JP" sz="4400" dirty="0" smtClean="0">
                  <a:solidFill>
                    <a:prstClr val="black"/>
                  </a:solidFill>
                </a:endParaRPr>
              </a:p>
              <a:p>
                <a:endParaRPr lang="en-US" altLang="ja-JP" sz="4400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sz="4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ja-JP" alt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内</m:t>
                        </m:r>
                        <m:r>
                          <a:rPr lang="ja-JP" altLang="en-US" sz="4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の</m:t>
                        </m:r>
                        <m:r>
                          <a:rPr lang="ja-JP" alt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結果の数</m:t>
                        </m:r>
                      </m:num>
                      <m:den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ja-JP" alt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内の</m:t>
                        </m:r>
                        <m:r>
                          <a:rPr lang="ja-JP" altLang="en-US" sz="4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結果の</m:t>
                        </m:r>
                        <m:r>
                          <a:rPr lang="ja-JP" alt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</m:den>
                    </m:f>
                    <m:r>
                      <a:rPr lang="ja-JP" alt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ja-JP" altLang="en-US" dirty="0" smtClean="0"/>
                  <a:t>となる。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13" t="-5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角丸四角形吹き出し 7"/>
          <p:cNvSpPr/>
          <p:nvPr/>
        </p:nvSpPr>
        <p:spPr>
          <a:xfrm>
            <a:off x="7867382" y="2621295"/>
            <a:ext cx="3953814" cy="2375707"/>
          </a:xfrm>
          <a:prstGeom prst="wedgeRoundRectCallout">
            <a:avLst>
              <a:gd name="adj1" fmla="val -41680"/>
              <a:gd name="adj2" fmla="val -654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2800" dirty="0">
                <a:solidFill>
                  <a:prstClr val="black"/>
                </a:solidFill>
              </a:rPr>
              <a:t>Check!:</a:t>
            </a: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この２条件があるとき、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>
                <a:solidFill>
                  <a:prstClr val="black"/>
                </a:solidFill>
              </a:rPr>
              <a:t>“</a:t>
            </a:r>
            <a:r>
              <a:rPr lang="ja-JP" altLang="en-US" sz="2800" dirty="0">
                <a:solidFill>
                  <a:prstClr val="black"/>
                </a:solidFill>
              </a:rPr>
              <a:t>同様に確からしい</a:t>
            </a:r>
            <a:r>
              <a:rPr lang="en-US" altLang="ja-JP" sz="2800" dirty="0">
                <a:solidFill>
                  <a:prstClr val="black"/>
                </a:solidFill>
              </a:rPr>
              <a:t>”</a:t>
            </a: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という！！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</a:t>
            </a:r>
            <a:r>
              <a:rPr kumimoji="1" lang="en-US" altLang="ja-JP" u="sng" dirty="0" smtClean="0"/>
              <a:t>1/7)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が、</a:t>
                </a:r>
                <a:endParaRPr kumimoji="1" lang="en-US" altLang="ja-JP" dirty="0" smtClean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kumimoji="1" lang="ja-JP" altLang="en-US" dirty="0" smtClean="0"/>
                  <a:t>のとき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u="sng" dirty="0" smtClean="0"/>
                  <a:t>増加数列</a:t>
                </a:r>
                <a:r>
                  <a:rPr kumimoji="1" lang="en-US" altLang="ja-JP" u="sng" dirty="0" smtClean="0"/>
                  <a:t>)</a:t>
                </a:r>
              </a:p>
              <a:p>
                <a:pPr marL="0" lvl="0" indent="0">
                  <a:buNone/>
                </a:pPr>
                <a:endParaRPr lang="en-US" altLang="ja-JP" sz="4400" dirty="0" smtClean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pPr marL="0" lvl="0" indent="0" algn="ctr">
                  <a:buNone/>
                </a:pPr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5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が、</a:t>
                </a:r>
                <a:endParaRPr kumimoji="1" lang="en-US" altLang="ja-JP" dirty="0" smtClean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kumimoji="1" lang="ja-JP" altLang="en-US" dirty="0" smtClean="0"/>
                  <a:t>のとき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u="sng" dirty="0" smtClean="0"/>
                  <a:t>増加数列</a:t>
                </a:r>
                <a:r>
                  <a:rPr kumimoji="1" lang="en-US" altLang="ja-JP" u="sng" dirty="0" smtClean="0"/>
                  <a:t>)</a:t>
                </a:r>
              </a:p>
              <a:p>
                <a:pPr marL="0" lvl="0" indent="0">
                  <a:buNone/>
                </a:pPr>
                <a:endParaRPr lang="en-US" altLang="ja-JP" sz="4400" dirty="0" smtClean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2197510" y="2784428"/>
            <a:ext cx="8583561" cy="23698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/>
            <a:r>
              <a:rPr lang="en-US" altLang="ja-JP" sz="6600" dirty="0" smtClean="0">
                <a:solidFill>
                  <a:prstClr val="black"/>
                </a:solidFill>
              </a:rPr>
              <a:t>…</a:t>
            </a:r>
          </a:p>
          <a:p>
            <a:pPr/>
            <a:endParaRPr kumimoji="1" lang="en-US" altLang="ja-JP" dirty="0" smtClean="0"/>
          </a:p>
          <a:p>
            <a:pPr/>
            <a:endParaRPr lang="en-US" altLang="ja-JP" dirty="0"/>
          </a:p>
          <a:p>
            <a:pPr/>
            <a:endParaRPr kumimoji="1" lang="en-US" altLang="ja-JP" dirty="0" smtClean="0"/>
          </a:p>
          <a:p>
            <a:pPr/>
            <a:endParaRPr kumimoji="1" lang="en-US" altLang="ja-JP" dirty="0" smtClean="0"/>
          </a:p>
          <a:p>
            <a:pPr/>
            <a:endParaRPr kumimoji="1"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4129548" y="2995296"/>
                <a:ext cx="5874198" cy="193899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kumimoji="1" lang="en-US" altLang="ja-JP" dirty="0" smtClean="0"/>
              </a:p>
              <a:p>
                <a:pPr/>
                <a:endParaRPr lang="en-US" altLang="ja-JP" dirty="0"/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48" y="2995296"/>
                <a:ext cx="5874198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(2/7)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7460225" y="3410796"/>
                <a:ext cx="1428015" cy="110799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25" y="3410796"/>
                <a:ext cx="1428015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41805" y="3272296"/>
                <a:ext cx="2927430" cy="138499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05" y="3272296"/>
                <a:ext cx="2927430" cy="13849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206180" y="3133796"/>
                <a:ext cx="4426845" cy="166199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kumimoji="1" lang="en-US" altLang="ja-JP" dirty="0" smtClean="0"/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80" y="3133796"/>
                <a:ext cx="4426845" cy="16619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043084" y="2879872"/>
                <a:ext cx="7384025" cy="2215991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kumimoji="1" lang="en-US" altLang="ja-JP" dirty="0" smtClean="0"/>
              </a:p>
              <a:p>
                <a:pPr/>
                <a:endParaRPr lang="en-US" altLang="ja-JP" dirty="0"/>
              </a:p>
              <a:p>
                <a:pPr/>
                <a:endParaRPr kumimoji="1" lang="en-US" altLang="ja-JP" dirty="0" smtClean="0"/>
              </a:p>
              <a:p>
                <a:pPr/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084" y="2879872"/>
                <a:ext cx="7384025" cy="22159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551183" y="4598319"/>
            <a:ext cx="164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(</a:t>
            </a:r>
            <a:r>
              <a:rPr kumimoji="1" lang="ja-JP" altLang="en-US" sz="2800" dirty="0" smtClean="0">
                <a:latin typeface="+mn-ea"/>
              </a:rPr>
              <a:t>イメージ</a:t>
            </a:r>
            <a:r>
              <a:rPr kumimoji="1" lang="en-US" altLang="ja-JP" sz="2800" dirty="0" smtClean="0">
                <a:latin typeface="+mn-ea"/>
              </a:rPr>
              <a:t>)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6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551183" y="2784428"/>
            <a:ext cx="10229888" cy="2369880"/>
            <a:chOff x="551183" y="2784428"/>
            <a:chExt cx="10229888" cy="2369880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2197510" y="2784428"/>
              <a:ext cx="8583561" cy="2369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/>
              <a:r>
                <a:rPr lang="en-US" altLang="ja-JP" sz="6600" dirty="0" smtClean="0">
                  <a:solidFill>
                    <a:prstClr val="black"/>
                  </a:solidFill>
                </a:rPr>
                <a:t>…</a:t>
              </a:r>
            </a:p>
            <a:p>
              <a:pPr/>
              <a:endParaRPr lang="en-US" altLang="ja-JP" dirty="0" smtClean="0">
                <a:solidFill>
                  <a:prstClr val="black"/>
                </a:solidFill>
              </a:endParaRPr>
            </a:p>
            <a:p>
              <a:pPr/>
              <a:endParaRPr lang="en-US" altLang="ja-JP" dirty="0">
                <a:solidFill>
                  <a:prstClr val="black"/>
                </a:solidFill>
              </a:endParaRPr>
            </a:p>
            <a:p>
              <a:pPr/>
              <a:endParaRPr lang="en-US" altLang="ja-JP" dirty="0" smtClean="0">
                <a:solidFill>
                  <a:prstClr val="black"/>
                </a:solidFill>
              </a:endParaRPr>
            </a:p>
            <a:p>
              <a:pPr/>
              <a:endParaRPr lang="en-US" altLang="ja-JP" dirty="0" smtClean="0">
                <a:solidFill>
                  <a:prstClr val="black"/>
                </a:solidFill>
              </a:endParaRPr>
            </a:p>
            <a:p>
              <a:pPr/>
              <a:endParaRPr lang="ja-JP" altLang="en-US" sz="10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4129548" y="2995296"/>
                  <a:ext cx="5874198" cy="1938992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48" y="2995296"/>
                  <a:ext cx="5874198" cy="19389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7460225" y="3410796"/>
                  <a:ext cx="1428015" cy="110799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225" y="3410796"/>
                  <a:ext cx="1428015" cy="11079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6341805" y="3272296"/>
                  <a:ext cx="2927430" cy="1384995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805" y="3272296"/>
                  <a:ext cx="2927430" cy="13849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5206180" y="3133796"/>
                  <a:ext cx="4426845" cy="166199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180" y="3133796"/>
                  <a:ext cx="4426845" cy="1661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043084" y="2879872"/>
                  <a:ext cx="7384025" cy="2215991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084" y="2879872"/>
                  <a:ext cx="7384025" cy="22159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テキスト ボックス 16"/>
            <p:cNvSpPr txBox="1"/>
            <p:nvPr/>
          </p:nvSpPr>
          <p:spPr>
            <a:xfrm>
              <a:off x="551183" y="4598319"/>
              <a:ext cx="164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rPr>
                <a:t>(</a:t>
              </a:r>
              <a:r>
                <a:rPr lang="ja-JP" altLang="en-US" sz="2800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rPr>
                <a:t>イメージ</a:t>
              </a:r>
              <a:r>
                <a:rPr lang="en-US" altLang="ja-JP" sz="2800" dirty="0" smtClean="0">
                  <a:solidFill>
                    <a:prstClr val="black"/>
                  </a:solidFill>
                  <a:latin typeface="ＭＳ Ｐゴシック" panose="020B0600070205080204" pitchFamily="50" charset="-128"/>
                </a:rPr>
                <a:t>)</a:t>
              </a:r>
              <a:endParaRPr lang="ja-JP" altLang="en-US" sz="2800" dirty="0">
                <a:solidFill>
                  <a:prstClr val="black"/>
                </a:solidFill>
                <a:latin typeface="ＭＳ Ｐゴシック" panose="020B0600070205080204" pitchFamily="50" charset="-128"/>
              </a:endParaRPr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3834581" y="5049713"/>
            <a:ext cx="5279922" cy="1115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が、</a:t>
                </a:r>
                <a:endParaRPr kumimoji="1" lang="en-US" altLang="ja-JP" dirty="0" smtClean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⊂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3200" dirty="0" smtClean="0"/>
                  <a:t> 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u="sng" dirty="0" smtClean="0"/>
                  <a:t>増加数列</a:t>
                </a:r>
                <a:r>
                  <a:rPr kumimoji="1" lang="en-US" altLang="ja-JP" u="sng" dirty="0" smtClean="0"/>
                  <a:t>)</a:t>
                </a:r>
              </a:p>
              <a:p>
                <a:pPr marL="0" lvl="0" indent="0">
                  <a:buNone/>
                </a:pPr>
                <a:endParaRPr lang="en-US" altLang="ja-JP" sz="4400" dirty="0" smtClean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pPr marL="0" lvl="0" indent="0">
                  <a:buNone/>
                </a:pPr>
                <a:endParaRPr lang="en-US" altLang="ja-JP" sz="4400" dirty="0"/>
              </a:p>
              <a:p>
                <a:pPr marL="0" lvl="0" indent="0" algn="ctr">
                  <a:buNone/>
                </a:pPr>
                <a:r>
                  <a:rPr lang="ja-JP" altLang="en-US" sz="5400" dirty="0" smtClean="0"/>
                  <a:t>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5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5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5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5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5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5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ja-JP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altLang="ja-JP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ja-JP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で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32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ja-JP" altLang="en-US" dirty="0" smtClean="0"/>
                  <a:t>を定義できる。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上図の最も外側</a:t>
                </a:r>
                <a:r>
                  <a:rPr kumimoji="1" lang="en-US" altLang="ja-JP" dirty="0" smtClean="0"/>
                  <a:t>)</a:t>
                </a:r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7"/>
                <a:stretch>
                  <a:fillRect l="-1217" t="-2542" r="-1159" b="-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3/7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6989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</a:t>
                </a:r>
                <a:r>
                  <a:rPr kumimoji="1" lang="ja-JP" altLang="en-US" dirty="0" smtClean="0"/>
                  <a:t>、</a:t>
                </a:r>
                <a:endParaRPr lang="en-US" altLang="ja-JP" sz="4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ja-JP" altLang="en-US" sz="3200" dirty="0" smtClean="0"/>
                  <a:t> </a:t>
                </a:r>
                <a:r>
                  <a:rPr lang="ja-JP" altLang="en-US" dirty="0" smtClean="0"/>
                  <a:t>のとき</a:t>
                </a:r>
                <a:r>
                  <a:rPr lang="en-US" altLang="ja-JP" dirty="0" smtClean="0"/>
                  <a:t>(</a:t>
                </a:r>
                <a:r>
                  <a:rPr lang="ja-JP" altLang="en-US" u="sng" dirty="0" smtClean="0"/>
                  <a:t>減少数列</a:t>
                </a:r>
                <a:r>
                  <a:rPr lang="en-US" altLang="ja-JP" u="sng" dirty="0" smtClean="0"/>
                  <a:t>)</a:t>
                </a:r>
                <a:endParaRPr lang="en-US" altLang="ja-JP" u="sng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  <a:p>
                <a:pPr marL="0" indent="0">
                  <a:buNone/>
                </a:pPr>
                <a:endParaRPr lang="en-US" altLang="ja-JP" sz="4400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4/7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4198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844912" y="3272293"/>
                <a:ext cx="3667797" cy="1384995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12" y="3272293"/>
                <a:ext cx="3667797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837472" y="3133796"/>
                <a:ext cx="4963550" cy="1661993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72" y="3133796"/>
                <a:ext cx="4963550" cy="1661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819832" y="2995296"/>
                <a:ext cx="6406836" cy="1938992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>
                  <a:solidFill>
                    <a:prstClr val="black"/>
                  </a:solidFill>
                </a:endParaRPr>
              </a:p>
              <a:p>
                <a:pPr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832" y="2995296"/>
                <a:ext cx="6406836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821859" y="2828615"/>
                <a:ext cx="7664244" cy="2272353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6600" dirty="0" smtClean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>
                  <a:solidFill>
                    <a:prstClr val="black"/>
                  </a:solidFill>
                </a:endParaRPr>
              </a:p>
              <a:p>
                <a:pPr/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859" y="2828615"/>
                <a:ext cx="7664244" cy="22723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</a:t>
                </a:r>
                <a:r>
                  <a:rPr kumimoji="1" lang="ja-JP" altLang="en-US" dirty="0" smtClean="0"/>
                  <a:t>、</a:t>
                </a:r>
                <a:endParaRPr lang="en-US" altLang="ja-JP" sz="4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ja-JP" altLang="en-US" sz="3200" dirty="0" smtClean="0"/>
                  <a:t> </a:t>
                </a:r>
                <a:r>
                  <a:rPr lang="ja-JP" altLang="en-US" dirty="0" smtClean="0"/>
                  <a:t>のとき</a:t>
                </a:r>
                <a:r>
                  <a:rPr lang="en-US" altLang="ja-JP" dirty="0" smtClean="0"/>
                  <a:t>(</a:t>
                </a:r>
                <a:r>
                  <a:rPr lang="ja-JP" altLang="en-US" u="sng" dirty="0" smtClean="0"/>
                  <a:t>減少数列</a:t>
                </a:r>
                <a:r>
                  <a:rPr lang="en-US" altLang="ja-JP" u="sng" dirty="0" smtClean="0"/>
                  <a:t>)</a:t>
                </a:r>
                <a:endParaRPr lang="en-US" altLang="ja-JP" u="sng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  <a:p>
                <a:pPr marL="0" indent="0">
                  <a:buNone/>
                </a:pPr>
                <a:endParaRPr lang="en-US" altLang="ja-JP" sz="4400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6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5/7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6937706" y="3410792"/>
                <a:ext cx="2280036" cy="1107996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6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6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06" y="3410792"/>
                <a:ext cx="2280036" cy="11079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8119531" y="3503125"/>
            <a:ext cx="874023" cy="92333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/>
            <a:r>
              <a:rPr lang="en-US" altLang="ja-JP" sz="5400" dirty="0">
                <a:solidFill>
                  <a:prstClr val="black"/>
                </a:solidFill>
              </a:rPr>
              <a:t>…</a:t>
            </a:r>
            <a:endParaRPr lang="ja-JP" altLang="en-US" sz="5400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3394" y="4173794"/>
            <a:ext cx="164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(</a:t>
            </a:r>
            <a:r>
              <a:rPr kumimoji="1" lang="ja-JP" altLang="en-US" sz="2800" dirty="0" smtClean="0">
                <a:latin typeface="+mn-ea"/>
              </a:rPr>
              <a:t>イメージ</a:t>
            </a:r>
            <a:r>
              <a:rPr kumimoji="1" lang="en-US" altLang="ja-JP" sz="2800" dirty="0" smtClean="0">
                <a:latin typeface="+mn-ea"/>
              </a:rPr>
              <a:t>)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14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973394" y="2828615"/>
            <a:ext cx="9512709" cy="2272353"/>
            <a:chOff x="973394" y="2828615"/>
            <a:chExt cx="9512709" cy="2272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5844912" y="3272293"/>
                  <a:ext cx="3667797" cy="1384995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912" y="3272293"/>
                  <a:ext cx="3667797" cy="138499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4837472" y="3133796"/>
                  <a:ext cx="4963550" cy="1661993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472" y="3133796"/>
                  <a:ext cx="4963550" cy="166199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3819832" y="2995296"/>
                  <a:ext cx="6406836" cy="1938992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832" y="2995296"/>
                  <a:ext cx="6406836" cy="19389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2821859" y="2828615"/>
                  <a:ext cx="7664244" cy="2272353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6600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>
                    <a:solidFill>
                      <a:prstClr val="black"/>
                    </a:solidFill>
                  </a:endParaRPr>
                </a:p>
                <a:p>
                  <a:pPr/>
                  <a:endParaRPr lang="en-US" altLang="ja-JP" dirty="0" smtClean="0">
                    <a:solidFill>
                      <a:prstClr val="black"/>
                    </a:solidFill>
                  </a:endParaRPr>
                </a:p>
                <a:p>
                  <a:pPr/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859" y="2828615"/>
                  <a:ext cx="7664244" cy="22723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6937706" y="3410792"/>
                  <a:ext cx="2280036" cy="1107996"/>
                </a:xfrm>
                <a:prstGeom prst="rect">
                  <a:avLst/>
                </a:prstGeom>
                <a:solidFill>
                  <a:schemeClr val="accent5">
                    <a:alpha val="20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ja-JP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706" y="3410792"/>
                  <a:ext cx="2280036" cy="11079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8119531" y="3503125"/>
              <a:ext cx="874023" cy="923330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/>
              <a:r>
                <a:rPr lang="en-US" altLang="ja-JP" sz="5400" dirty="0">
                  <a:solidFill>
                    <a:prstClr val="black"/>
                  </a:solidFill>
                </a:rPr>
                <a:t>…</a:t>
              </a:r>
              <a:endParaRPr lang="ja-JP" altLang="en-US" sz="5400" dirty="0">
                <a:solidFill>
                  <a:prstClr val="black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973394" y="4173794"/>
              <a:ext cx="164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 smtClean="0">
                  <a:latin typeface="+mn-ea"/>
                </a:rPr>
                <a:t>(</a:t>
              </a:r>
              <a:r>
                <a:rPr kumimoji="1" lang="ja-JP" altLang="en-US" sz="2800" dirty="0" smtClean="0">
                  <a:latin typeface="+mn-ea"/>
                </a:rPr>
                <a:t>イメージ</a:t>
              </a:r>
              <a:r>
                <a:rPr kumimoji="1" lang="en-US" altLang="ja-JP" sz="2800" dirty="0" smtClean="0">
                  <a:latin typeface="+mn-ea"/>
                </a:rPr>
                <a:t>)</a:t>
              </a:r>
              <a:endParaRPr kumimoji="1" lang="ja-JP" altLang="en-US" sz="2800" dirty="0">
                <a:latin typeface="+mn-ea"/>
              </a:endParaRPr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3819832" y="4934288"/>
            <a:ext cx="5397910" cy="127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イベントの数列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が</a:t>
                </a:r>
                <a:r>
                  <a:rPr kumimoji="1" lang="ja-JP" altLang="en-US" dirty="0" smtClean="0"/>
                  <a:t>、</a:t>
                </a:r>
                <a:endParaRPr lang="en-US" altLang="ja-JP" sz="4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sSub>
                      <m:sSubPr>
                        <m:ctrlP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dirty="0" smtClean="0"/>
                  <a:t>(</a:t>
                </a:r>
                <a:r>
                  <a:rPr lang="ja-JP" altLang="en-US" u="sng" dirty="0" smtClean="0"/>
                  <a:t>減少数列</a:t>
                </a:r>
                <a:r>
                  <a:rPr lang="en-US" altLang="ja-JP" u="sng" dirty="0" smtClean="0"/>
                  <a:t>)</a:t>
                </a:r>
                <a:endParaRPr lang="en-US" altLang="ja-JP" u="sng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  <a:p>
                <a:pPr marL="0" indent="0">
                  <a:buNone/>
                </a:pPr>
                <a:endParaRPr lang="en-US" altLang="ja-JP" sz="4400" dirty="0"/>
              </a:p>
              <a:p>
                <a:pPr marL="0" indent="0">
                  <a:buNone/>
                </a:pPr>
                <a:endParaRPr kumimoji="1" lang="en-US" altLang="ja-JP" sz="4400" dirty="0" smtClean="0"/>
              </a:p>
              <a:p>
                <a:pPr marL="0" indent="0" algn="ctr">
                  <a:buNone/>
                </a:pPr>
                <a:r>
                  <a:rPr kumimoji="1" lang="ja-JP" altLang="en-US" sz="5400" dirty="0" smtClean="0"/>
                  <a:t>⇒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5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5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5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5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5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sz="5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kumimoji="1" lang="en-US" altLang="ja-JP" sz="5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sz="5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5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sz="5400" dirty="0" smtClean="0"/>
              </a:p>
              <a:p>
                <a:pPr marL="0" indent="0" algn="r">
                  <a:buNone/>
                </a:pPr>
                <a:r>
                  <a:rPr kumimoji="1" lang="ja-JP" altLang="en-US" dirty="0" smtClean="0"/>
                  <a:t>で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32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ja-JP" altLang="en-US" dirty="0" smtClean="0"/>
                  <a:t>を定義できる。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上図の最も内側</a:t>
                </a:r>
                <a:r>
                  <a:rPr kumimoji="1" lang="en-US" altLang="ja-JP" dirty="0" smtClean="0"/>
                  <a:t>)</a:t>
                </a:r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7"/>
                <a:stretch>
                  <a:fillRect l="-1217" t="-2542" r="-1159" b="-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 smtClean="0"/>
              <a:t>連続集合関数としての確率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6/7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8250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283542" y="3094268"/>
            <a:ext cx="7624916" cy="18140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連続集合関数としての</a:t>
            </a:r>
            <a:r>
              <a:rPr lang="ja-JP" altLang="en-US" u="sng" dirty="0" smtClean="0"/>
              <a:t>確率</a:t>
            </a:r>
            <a:r>
              <a:rPr lang="en-US" altLang="ja-JP" u="sng" dirty="0" smtClean="0"/>
              <a:t>(</a:t>
            </a:r>
            <a:r>
              <a:rPr lang="en-US" altLang="ja-JP" u="sng" dirty="0"/>
              <a:t>7</a:t>
            </a:r>
            <a:r>
              <a:rPr lang="en-US" altLang="ja-JP" u="sng" dirty="0" smtClean="0"/>
              <a:t>/7</a:t>
            </a:r>
            <a:r>
              <a:rPr lang="en-US" altLang="ja-JP" u="sng" dirty="0" smtClean="0"/>
              <a:t>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イベント</a:t>
                </a:r>
                <a14:m>
                  <m:oMath xmlns:m="http://schemas.openxmlformats.org/officeDocument/2006/math">
                    <m:r>
                      <a:rPr lang="ja-JP" alt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数列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 が 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増加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or </a:t>
                </a:r>
                <a:r>
                  <a:rPr lang="ja-JP" altLang="en-US" u="sng" dirty="0" smtClean="0">
                    <a:solidFill>
                      <a:prstClr val="black"/>
                    </a:solidFill>
                  </a:rPr>
                  <a:t>減少数列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 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つまり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320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</a:rPr>
                  <a:t> が定義できる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 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とき、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4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480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4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4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4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ja-JP" altLang="en-US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4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4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4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4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ja-JP" sz="4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480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ja-JP" altLang="en-US" sz="4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ja-JP" altLang="en-US" sz="4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ja-JP" sz="48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4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4800" dirty="0" smtClean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pPr marL="0" lvl="0" indent="0" algn="r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成り立つ！</a:t>
                </a:r>
                <a:endParaRPr lang="en-US" altLang="ja-JP" sz="30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50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2695977" y="4998254"/>
            <a:ext cx="6800045" cy="13136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838200" y="1584101"/>
            <a:ext cx="10515600" cy="32583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を学ぶ意味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3200" u="sng" dirty="0" smtClean="0"/>
              <a:t>例えば</a:t>
            </a:r>
            <a:r>
              <a:rPr kumimoji="1" lang="en-US" altLang="ja-JP" sz="3200" u="sng" dirty="0" smtClean="0"/>
              <a:t>…</a:t>
            </a:r>
          </a:p>
          <a:p>
            <a:r>
              <a:rPr lang="ja-JP" altLang="en-US" sz="3200" dirty="0"/>
              <a:t>賭け事</a:t>
            </a:r>
            <a:r>
              <a:rPr lang="ja-JP" altLang="en-US" sz="3200" dirty="0" smtClean="0"/>
              <a:t>で儲けたい！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いろいろな物事の関連性を知りたい！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未来に起こる出来事を予測したい！</a:t>
            </a:r>
            <a:endParaRPr lang="en-US" altLang="ja-JP" sz="3200" dirty="0" smtClean="0"/>
          </a:p>
          <a:p>
            <a:endParaRPr lang="en-US" altLang="ja-JP" sz="3200" dirty="0"/>
          </a:p>
          <a:p>
            <a:pPr marL="0" indent="0" algn="r">
              <a:buNone/>
            </a:pPr>
            <a:r>
              <a:rPr lang="en-US" altLang="ja-JP" sz="3200" dirty="0" err="1" smtClean="0"/>
              <a:t>etc</a:t>
            </a:r>
            <a:r>
              <a:rPr lang="en-US" altLang="ja-JP" sz="3200" dirty="0" smtClean="0"/>
              <a:t>…</a:t>
            </a:r>
          </a:p>
          <a:p>
            <a:pPr marL="0" indent="0" algn="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これらに</a:t>
            </a:r>
            <a:r>
              <a:rPr lang="en-US" altLang="ja-JP" sz="6000" b="1" u="sng" dirty="0" smtClean="0"/>
              <a:t>『</a:t>
            </a:r>
            <a:r>
              <a:rPr lang="ja-JP" altLang="en-US" sz="6000" b="1" u="sng" dirty="0" smtClean="0"/>
              <a:t>確率</a:t>
            </a:r>
            <a:r>
              <a:rPr lang="en-US" altLang="ja-JP" sz="6000" b="1" u="sng" dirty="0" smtClean="0"/>
              <a:t>』</a:t>
            </a:r>
            <a:r>
              <a:rPr lang="ja-JP" altLang="en-US" sz="3200" dirty="0" smtClean="0"/>
              <a:t>が役立つ！！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046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lang="ja-JP" altLang="en-US" u="sng" dirty="0"/>
              <a:t>信頼</a:t>
            </a:r>
            <a:r>
              <a:rPr kumimoji="1" lang="ja-JP" altLang="en-US" u="sng" dirty="0" smtClean="0"/>
              <a:t>の尺度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としての確率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dirty="0" smtClean="0"/>
              <a:t>確率は</a:t>
            </a:r>
            <a:r>
              <a:rPr kumimoji="1" lang="ja-JP" altLang="en-US" sz="3600" dirty="0" smtClean="0"/>
              <a:t>、人</a:t>
            </a:r>
            <a:r>
              <a:rPr kumimoji="1" lang="ja-JP" altLang="en-US" sz="3600" dirty="0" smtClean="0"/>
              <a:t>が物事を考えるときのひとつの基準と</a:t>
            </a:r>
            <a:r>
              <a:rPr kumimoji="1" lang="ja-JP" altLang="en-US" sz="3600" dirty="0" smtClean="0"/>
              <a:t>して用いられて</a:t>
            </a:r>
            <a:r>
              <a:rPr kumimoji="1" lang="ja-JP" altLang="en-US" sz="3600" dirty="0" smtClean="0"/>
              <a:t>きた。</a:t>
            </a:r>
            <a:endParaRPr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例</a:t>
            </a:r>
            <a:r>
              <a:rPr kumimoji="1" lang="en-US" altLang="ja-JP" sz="3600" dirty="0" smtClean="0"/>
              <a:t>)</a:t>
            </a:r>
            <a:r>
              <a:rPr kumimoji="1" lang="ja-JP" altLang="en-US" sz="3600" dirty="0" smtClean="0"/>
              <a:t>確率</a:t>
            </a:r>
            <a:r>
              <a:rPr kumimoji="1" lang="ja-JP" altLang="en-US" sz="3600" dirty="0" smtClean="0"/>
              <a:t>が高い方が起こりやすい</a:t>
            </a:r>
            <a:r>
              <a:rPr kumimoji="1" lang="en-US" altLang="ja-JP" sz="3600" dirty="0" smtClean="0"/>
              <a:t>…</a:t>
            </a:r>
            <a:r>
              <a:rPr kumimoji="1" lang="ja-JP" altLang="en-US" sz="3600" dirty="0" smtClean="0"/>
              <a:t>その事象が起こる、と信用できる</a:t>
            </a:r>
            <a:r>
              <a:rPr kumimoji="1" lang="ja-JP" altLang="en-US" sz="3600" dirty="0" smtClean="0"/>
              <a:t>。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しかし、確率をどう捉えようが</a:t>
            </a:r>
            <a:r>
              <a:rPr kumimoji="1" lang="ja-JP" altLang="en-US" sz="3600" dirty="0" smtClean="0"/>
              <a:t>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　今まで述べてきた</a:t>
            </a:r>
            <a:r>
              <a:rPr kumimoji="1" lang="ja-JP" altLang="en-US" sz="3600" u="sng" dirty="0" smtClean="0"/>
              <a:t>数学的</a:t>
            </a:r>
            <a:r>
              <a:rPr kumimoji="1" lang="ja-JP" altLang="en-US" sz="3600" u="sng" dirty="0" smtClean="0"/>
              <a:t>な</a:t>
            </a:r>
            <a:r>
              <a:rPr kumimoji="1" lang="ja-JP" altLang="en-US" sz="3600" u="sng" dirty="0" smtClean="0"/>
              <a:t>性質は</a:t>
            </a:r>
            <a:r>
              <a:rPr kumimoji="1" lang="ja-JP" altLang="en-US" sz="3600" u="sng" dirty="0" smtClean="0"/>
              <a:t>変わらない！</a:t>
            </a:r>
            <a:endParaRPr kumimoji="1" lang="en-US" altLang="ja-JP" sz="3600" u="sng" dirty="0" smtClean="0"/>
          </a:p>
        </p:txBody>
      </p:sp>
    </p:spTree>
    <p:extLst>
      <p:ext uri="{BB962C8B-B14F-4D97-AF65-F5344CB8AC3E}">
        <p14:creationId xmlns:p14="http://schemas.microsoft.com/office/powerpoint/2010/main" val="18148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u="sng" dirty="0" smtClean="0"/>
              <a:t>参考文献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Sheldon</a:t>
            </a:r>
            <a:r>
              <a:rPr lang="ja-JP" altLang="en-US" dirty="0"/>
              <a:t> </a:t>
            </a:r>
            <a:r>
              <a:rPr lang="en-US" altLang="ja-JP" dirty="0" smtClean="0"/>
              <a:t>Ross., et al. (2010)</a:t>
            </a:r>
            <a:r>
              <a:rPr lang="ja-JP" altLang="en-US" dirty="0" smtClean="0"/>
              <a:t> </a:t>
            </a:r>
            <a:r>
              <a:rPr lang="en-US" altLang="ja-JP" dirty="0" smtClean="0"/>
              <a:t>A first course in probability -8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ed., Upper Saddle River, NJ: Pearson Education,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0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とは何か？</a:t>
            </a:r>
            <a:r>
              <a:rPr lang="en-US" altLang="ja-JP" u="sng" dirty="0">
                <a:solidFill>
                  <a:prstClr val="black"/>
                </a:solidFill>
              </a:rPr>
              <a:t>(</a:t>
            </a:r>
            <a:r>
              <a:rPr lang="en-US" altLang="ja-JP" u="sng" dirty="0" smtClean="0">
                <a:solidFill>
                  <a:prstClr val="black"/>
                </a:solidFill>
              </a:rPr>
              <a:t>1/6)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例</a:t>
            </a:r>
            <a:r>
              <a:rPr lang="en-US" altLang="ja-JP" dirty="0"/>
              <a:t>)</a:t>
            </a:r>
            <a:r>
              <a:rPr kumimoji="1" lang="ja-JP" altLang="en-US" dirty="0" smtClean="0"/>
              <a:t>適当な６面ダイス１個を投げたとき、</a:t>
            </a:r>
            <a:r>
              <a:rPr lang="ja-JP" altLang="en-US" dirty="0" smtClean="0"/>
              <a:t>どの目がでるか？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円/楕円 3"/>
          <p:cNvSpPr/>
          <p:nvPr/>
        </p:nvSpPr>
        <p:spPr>
          <a:xfrm>
            <a:off x="1246909" y="4211782"/>
            <a:ext cx="4211782" cy="2272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u="sng" dirty="0" smtClean="0"/>
              <a:t>実験</a:t>
            </a:r>
            <a:r>
              <a:rPr kumimoji="1" lang="ja-JP" altLang="en-US" sz="3600" dirty="0" smtClean="0"/>
              <a:t>：ダイスを</a:t>
            </a:r>
            <a:r>
              <a:rPr kumimoji="1" lang="ja-JP" altLang="en-US" sz="3600" dirty="0" smtClean="0"/>
              <a:t>振る</a:t>
            </a:r>
            <a:endParaRPr kumimoji="1" lang="ja-JP" altLang="en-US" sz="3600" dirty="0"/>
          </a:p>
        </p:txBody>
      </p:sp>
      <p:sp>
        <p:nvSpPr>
          <p:cNvPr id="5" name="角丸四角形 4"/>
          <p:cNvSpPr/>
          <p:nvPr/>
        </p:nvSpPr>
        <p:spPr>
          <a:xfrm>
            <a:off x="6289964" y="4211782"/>
            <a:ext cx="5063836" cy="2369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/>
              <a:t>起こりえる</a:t>
            </a:r>
            <a:r>
              <a:rPr lang="ja-JP" altLang="en-US" sz="3200" dirty="0"/>
              <a:t>結果</a:t>
            </a:r>
            <a:r>
              <a:rPr kumimoji="1" lang="ja-JP" altLang="en-US" sz="3200" dirty="0" smtClean="0"/>
              <a:t>：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・１の目</a:t>
            </a:r>
            <a:r>
              <a:rPr kumimoji="1" lang="ja-JP" altLang="en-US" sz="3200" dirty="0" smtClean="0"/>
              <a:t>が出る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・２の</a:t>
            </a:r>
            <a:r>
              <a:rPr lang="ja-JP" altLang="en-US" sz="3200" dirty="0"/>
              <a:t>目</a:t>
            </a:r>
            <a:r>
              <a:rPr lang="ja-JP" altLang="en-US" sz="3200" dirty="0" smtClean="0"/>
              <a:t>が出る</a:t>
            </a:r>
            <a:endParaRPr lang="en-US" altLang="ja-JP" sz="3200" dirty="0" smtClean="0"/>
          </a:p>
          <a:p>
            <a:pPr algn="r"/>
            <a:r>
              <a:rPr kumimoji="1" lang="en-US" altLang="ja-JP" sz="3200" dirty="0" err="1" smtClean="0"/>
              <a:t>etc</a:t>
            </a:r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6" name="右矢印 5"/>
          <p:cNvSpPr/>
          <p:nvPr/>
        </p:nvSpPr>
        <p:spPr>
          <a:xfrm>
            <a:off x="5410201" y="5140035"/>
            <a:ext cx="962891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3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とは何か？</a:t>
            </a:r>
            <a:r>
              <a:rPr kumimoji="1" lang="en-US" altLang="ja-JP" u="sng" dirty="0" smtClean="0"/>
              <a:t>(2/6)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3861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u="sng" dirty="0" smtClean="0"/>
                  <a:t>標本空間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𝑆</a:t>
                </a:r>
                <a:r>
                  <a:rPr lang="en-US" altLang="ja-JP" dirty="0" smtClean="0"/>
                  <a:t>)</a:t>
                </a: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何かしらの実験をした際、それによって起こりえる</a:t>
                </a:r>
                <a:r>
                  <a:rPr lang="ja-JP" altLang="en-US" dirty="0"/>
                  <a:t>結果</a:t>
                </a:r>
                <a:r>
                  <a:rPr kumimoji="1" lang="ja-JP" altLang="en-US" dirty="0" smtClean="0"/>
                  <a:t>全体の集合</a:t>
                </a:r>
                <a:endParaRPr kumimoji="1" lang="en-US" altLang="ja-JP" dirty="0" smtClean="0"/>
              </a:p>
              <a:p>
                <a:r>
                  <a:rPr lang="ja-JP" altLang="en-US" u="sng" dirty="0" smtClean="0"/>
                  <a:t>イベント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𝐸</a:t>
                </a:r>
                <a:r>
                  <a:rPr lang="en-US" altLang="ja-JP" dirty="0" smtClean="0"/>
                  <a:t>)…</a:t>
                </a:r>
                <a:r>
                  <a:rPr lang="ja-JP" altLang="en-US" dirty="0" smtClean="0"/>
                  <a:t>標本空間の部分集合。</a:t>
                </a:r>
                <a:r>
                  <a:rPr lang="en-US" altLang="ja-JP" u="wavy" dirty="0" smtClean="0"/>
                  <a:t>(</a:t>
                </a:r>
                <a:r>
                  <a:rPr lang="ja-JP" altLang="en-US" u="wavy" dirty="0" smtClean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r>
                      <a:rPr lang="ja-JP" altLang="en-US" i="1" u="wavy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ja-JP" altLang="en-US" u="wavy" dirty="0" smtClean="0">
                    <a:latin typeface="Cambria Math" panose="02040503050406030204" pitchFamily="18" charset="0"/>
                  </a:rPr>
                  <a:t>𝑆</a:t>
                </a:r>
                <a:r>
                  <a:rPr lang="en-US" altLang="ja-JP" u="wavy" dirty="0" smtClean="0"/>
                  <a:t>)</a:t>
                </a:r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例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386158"/>
              </a:xfrm>
              <a:blipFill rotWithShape="0">
                <a:blip r:embed="rId2"/>
                <a:stretch>
                  <a:fillRect l="-1043" t="-7143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6289964" y="4211782"/>
            <a:ext cx="5063836" cy="2369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dirty="0" smtClean="0"/>
              <a:t>起こりえる</a:t>
            </a:r>
            <a:r>
              <a:rPr lang="ja-JP" altLang="en-US" sz="3200" dirty="0"/>
              <a:t>結果</a:t>
            </a:r>
            <a:r>
              <a:rPr kumimoji="1" lang="ja-JP" altLang="en-US" sz="3200" dirty="0" smtClean="0"/>
              <a:t>：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・１の目</a:t>
            </a:r>
            <a:r>
              <a:rPr kumimoji="1" lang="ja-JP" altLang="en-US" sz="3200" dirty="0" smtClean="0"/>
              <a:t>が出る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・２の</a:t>
            </a:r>
            <a:r>
              <a:rPr lang="ja-JP" altLang="en-US" sz="3200" dirty="0"/>
              <a:t>目</a:t>
            </a:r>
            <a:r>
              <a:rPr lang="ja-JP" altLang="en-US" sz="3200" dirty="0" smtClean="0"/>
              <a:t>が出る</a:t>
            </a:r>
            <a:endParaRPr lang="en-US" altLang="ja-JP" sz="3200" dirty="0" smtClean="0"/>
          </a:p>
          <a:p>
            <a:pPr algn="r"/>
            <a:r>
              <a:rPr kumimoji="1" lang="en-US" altLang="ja-JP" sz="3200" dirty="0" err="1" smtClean="0"/>
              <a:t>etc</a:t>
            </a:r>
            <a:r>
              <a:rPr kumimoji="1" lang="en-US" altLang="ja-JP" sz="3200" dirty="0" smtClean="0"/>
              <a:t>…</a:t>
            </a:r>
            <a:endParaRPr kumimoji="1" lang="ja-JP" altLang="en-US" sz="3200" dirty="0"/>
          </a:p>
        </p:txBody>
      </p:sp>
      <p:sp>
        <p:nvSpPr>
          <p:cNvPr id="6" name="円/楕円 5"/>
          <p:cNvSpPr/>
          <p:nvPr/>
        </p:nvSpPr>
        <p:spPr>
          <a:xfrm>
            <a:off x="1246909" y="4211782"/>
            <a:ext cx="4211782" cy="2272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u="sng" dirty="0" smtClean="0"/>
              <a:t>実験</a:t>
            </a:r>
            <a:r>
              <a:rPr kumimoji="1" lang="ja-JP" altLang="en-US" sz="3600" dirty="0" smtClean="0"/>
              <a:t>：ダイスを</a:t>
            </a:r>
            <a:r>
              <a:rPr kumimoji="1" lang="ja-JP" altLang="en-US" sz="3600" dirty="0" smtClean="0"/>
              <a:t>振る</a:t>
            </a:r>
            <a:endParaRPr kumimoji="1" lang="ja-JP" altLang="en-US" sz="3600" dirty="0"/>
          </a:p>
        </p:txBody>
      </p:sp>
      <p:sp>
        <p:nvSpPr>
          <p:cNvPr id="7" name="右矢印 6"/>
          <p:cNvSpPr/>
          <p:nvPr/>
        </p:nvSpPr>
        <p:spPr>
          <a:xfrm>
            <a:off x="5410201" y="5140035"/>
            <a:ext cx="962891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吹き出し 7"/>
          <p:cNvSpPr/>
          <p:nvPr/>
        </p:nvSpPr>
        <p:spPr>
          <a:xfrm>
            <a:off x="6373093" y="3283526"/>
            <a:ext cx="4980708" cy="928256"/>
          </a:xfrm>
          <a:prstGeom prst="downArrow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標本空間</a:t>
            </a:r>
            <a:r>
              <a:rPr lang="en-US" altLang="ja-JP" sz="3600" dirty="0" smtClean="0"/>
              <a:t>(</a:t>
            </a:r>
            <a:r>
              <a:rPr lang="ja-JP" altLang="en-US" sz="3600" dirty="0" smtClean="0">
                <a:latin typeface="Cambria Math" panose="02040503050406030204" pitchFamily="18" charset="0"/>
              </a:rPr>
              <a:t>𝑆</a:t>
            </a:r>
            <a:r>
              <a:rPr lang="en-US" altLang="ja-JP" sz="3600" dirty="0" smtClean="0"/>
              <a:t>)!!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6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224269" y="2534508"/>
            <a:ext cx="4868215" cy="16124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 smtClean="0">
                    <a:latin typeface="Cambria Math" panose="02040503050406030204" pitchFamily="18" charset="0"/>
                  </a:rPr>
                  <a:t>𝐸の</a:t>
                </a:r>
                <a:r>
                  <a:rPr lang="ja-JP" altLang="en-US" u="sng" dirty="0" smtClean="0"/>
                  <a:t>確率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𝑃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𝐸</a:t>
                </a:r>
                <a:r>
                  <a:rPr lang="en-US" altLang="ja-JP" dirty="0" smtClean="0"/>
                  <a:t>))…</a:t>
                </a:r>
                <a:r>
                  <a:rPr lang="ja-JP" altLang="en-US" dirty="0" smtClean="0"/>
                  <a:t>実験を行う中で、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内の</m:t>
                    </m:r>
                  </m:oMath>
                </a14:m>
                <a:r>
                  <a:rPr lang="ja-JP" altLang="en-US" dirty="0" smtClean="0"/>
                  <a:t>結果が</a:t>
                </a:r>
                <a:r>
                  <a:rPr lang="ja-JP" altLang="en-US" dirty="0" smtClean="0"/>
                  <a:t>起きる</a:t>
                </a:r>
                <a:r>
                  <a:rPr lang="ja-JP" altLang="en-US" dirty="0" smtClean="0"/>
                  <a:t>頻度。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定義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…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6000" dirty="0" smtClean="0"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ja-JP" sz="60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6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6000" b="0" i="0" baseline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sz="6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60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altLang="ja-JP" sz="6000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※ </a:t>
                </a:r>
                <a:r>
                  <a:rPr lang="ja-JP" altLang="en-US" dirty="0" smtClean="0"/>
                  <a:t>ここで 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𝐸</a:t>
                </a:r>
                <a:r>
                  <a:rPr lang="en-US" altLang="ja-JP" dirty="0" smtClean="0"/>
                  <a:t>) </a:t>
                </a:r>
                <a:r>
                  <a:rPr lang="ja-JP" altLang="en-US" dirty="0" smtClean="0"/>
                  <a:t>とは、実験を</a:t>
                </a:r>
                <a:r>
                  <a:rPr lang="en-US" altLang="ja-JP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𝑛</a:t>
                </a:r>
                <a:r>
                  <a:rPr lang="ja-JP" altLang="en-US" dirty="0" smtClean="0"/>
                  <a:t>回繰り返したうちの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𝐸が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起きた</a:t>
                </a:r>
                <a:r>
                  <a:rPr lang="ja-JP" altLang="en-US" dirty="0" smtClean="0"/>
                  <a:t>回数。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→確率と</a:t>
                </a:r>
                <a:r>
                  <a:rPr lang="ja-JP" altLang="en-US" dirty="0" smtClean="0"/>
                  <a:t>は、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sz="4000" dirty="0" smtClean="0"/>
                  <a:t>“</a:t>
                </a:r>
                <a:r>
                  <a:rPr lang="ja-JP" altLang="en-US" sz="4000" u="sng" dirty="0" smtClean="0"/>
                  <a:t>実験</a:t>
                </a:r>
                <a:r>
                  <a:rPr lang="ja-JP" altLang="en-US" sz="4000" u="sng" dirty="0" smtClean="0"/>
                  <a:t>全体における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𝐸が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起き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る</a:t>
                </a:r>
                <a:r>
                  <a:rPr lang="ja-JP" altLang="en-US" sz="4000" u="sng" dirty="0" smtClean="0">
                    <a:latin typeface="Cambria Math" panose="02040503050406030204" pitchFamily="18" charset="0"/>
                  </a:rPr>
                  <a:t>割合</a:t>
                </a:r>
                <a:r>
                  <a:rPr lang="en-US" altLang="ja-JP" sz="4000" dirty="0" smtClean="0">
                    <a:latin typeface="Cambria Math" panose="02040503050406030204" pitchFamily="18" charset="0"/>
                  </a:rPr>
                  <a:t>”</a:t>
                </a:r>
              </a:p>
              <a:p>
                <a:pPr marL="0" indent="0" algn="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と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も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言い換えられる！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3390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とは何か</a:t>
            </a:r>
            <a:r>
              <a:rPr lang="ja-JP" altLang="en-US" u="sng" dirty="0"/>
              <a:t>？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3/6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38800" y="29787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970986" y="2331076"/>
            <a:ext cx="4250028" cy="811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</a:t>
            </a:r>
            <a:r>
              <a:rPr kumimoji="1" lang="en-US" altLang="ja-JP" u="sng" dirty="0" smtClean="0"/>
              <a:t>』</a:t>
            </a:r>
            <a:r>
              <a:rPr lang="ja-JP" altLang="en-US" u="sng" dirty="0" smtClean="0"/>
              <a:t>とは何か？</a:t>
            </a:r>
            <a:r>
              <a:rPr lang="en-US" altLang="ja-JP" u="sng" dirty="0" smtClean="0"/>
              <a:t>(</a:t>
            </a:r>
            <a:r>
              <a:rPr lang="en-US" altLang="ja-JP" u="sng" dirty="0" smtClean="0"/>
              <a:t>4/6</a:t>
            </a:r>
            <a:r>
              <a:rPr lang="en-US" altLang="ja-JP" u="sng" dirty="0" smtClean="0"/>
              <a:t>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 smtClean="0"/>
                  <a:t>公理その</a:t>
                </a:r>
                <a:r>
                  <a:rPr lang="ja-JP" altLang="en-US" u="sng" dirty="0" smtClean="0"/>
                  <a:t>１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5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ja-JP" altLang="en-US" sz="54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ja-JP" altLang="en-US" sz="5400" dirty="0" smtClean="0"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ja-JP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5400" dirty="0" smtClean="0"/>
              </a:p>
              <a:p>
                <a:endParaRPr lang="en-US" altLang="ja-JP" b="0" dirty="0" smtClean="0">
                  <a:latin typeface="+mn-ea"/>
                </a:endParaRPr>
              </a:p>
              <a:p>
                <a:r>
                  <a:rPr lang="ja-JP" altLang="en-US" b="0" u="sng" dirty="0" smtClean="0">
                    <a:latin typeface="+mn-ea"/>
                  </a:rPr>
                  <a:t>意味</a:t>
                </a:r>
                <a:r>
                  <a:rPr lang="ja-JP" altLang="en-US" dirty="0" smtClean="0">
                    <a:latin typeface="+mn-ea"/>
                  </a:rPr>
                  <a:t>：</a:t>
                </a:r>
                <a:r>
                  <a:rPr lang="ja-JP" altLang="en-US" b="0" dirty="0" smtClean="0">
                    <a:latin typeface="+mn-ea"/>
                  </a:rPr>
                  <a:t>どんなイベントでも</a:t>
                </a:r>
                <a:r>
                  <a:rPr lang="ja-JP" altLang="en-US" dirty="0">
                    <a:latin typeface="+mn-ea"/>
                  </a:rPr>
                  <a:t>起</a:t>
                </a:r>
                <a:r>
                  <a:rPr lang="ja-JP" altLang="en-US" dirty="0" smtClean="0">
                    <a:latin typeface="+mn-ea"/>
                  </a:rPr>
                  <a:t>きる</a:t>
                </a:r>
                <a:r>
                  <a:rPr lang="ja-JP" altLang="en-US" b="0" dirty="0" smtClean="0">
                    <a:latin typeface="+mn-ea"/>
                  </a:rPr>
                  <a:t>確率は最大で１、最小で０</a:t>
                </a:r>
                <a:endParaRPr lang="en-US" altLang="ja-JP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b="0" dirty="0" smtClean="0">
                    <a:latin typeface="+mn-ea"/>
                  </a:rPr>
                  <a:t>例</a:t>
                </a:r>
                <a:r>
                  <a:rPr lang="en-US" altLang="ja-JP" b="0" dirty="0" smtClean="0">
                    <a:latin typeface="+mn-ea"/>
                  </a:rPr>
                  <a:t>)</a:t>
                </a:r>
                <a:r>
                  <a:rPr lang="ja-JP" altLang="en-US" b="0" dirty="0" smtClean="0">
                    <a:latin typeface="+mn-ea"/>
                  </a:rPr>
                  <a:t>確率</a:t>
                </a:r>
                <a:r>
                  <a:rPr lang="ja-JP" altLang="en-US" b="0" dirty="0" smtClean="0">
                    <a:latin typeface="+mn-ea"/>
                  </a:rPr>
                  <a:t>が</a:t>
                </a:r>
                <a:r>
                  <a:rPr lang="en-US" altLang="ja-JP" b="0" dirty="0" smtClean="0">
                    <a:latin typeface="+mn-ea"/>
                  </a:rPr>
                  <a:t>…</a:t>
                </a:r>
              </a:p>
              <a:p>
                <a:pPr marL="0" indent="0" algn="ctr">
                  <a:buNone/>
                </a:pPr>
                <a:r>
                  <a:rPr lang="ja-JP" altLang="en-US" dirty="0" smtClean="0">
                    <a:latin typeface="+mn-ea"/>
                  </a:rPr>
                  <a:t>１</a:t>
                </a:r>
                <a:r>
                  <a:rPr lang="ja-JP" altLang="en-US" dirty="0" smtClean="0">
                    <a:latin typeface="+mn-ea"/>
                  </a:rPr>
                  <a:t>のとき</a:t>
                </a:r>
                <a:r>
                  <a:rPr lang="ja-JP" altLang="en-US" dirty="0">
                    <a:latin typeface="+mn-ea"/>
                  </a:rPr>
                  <a:t>→</a:t>
                </a:r>
                <a:r>
                  <a:rPr lang="ja-JP" altLang="en-US" dirty="0" smtClean="0">
                    <a:latin typeface="+mn-ea"/>
                  </a:rPr>
                  <a:t>１００％起きる</a:t>
                </a:r>
                <a:endParaRPr lang="en-US" altLang="ja-JP" dirty="0" smtClean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b="0" dirty="0" smtClean="0">
                    <a:latin typeface="+mn-ea"/>
                  </a:rPr>
                  <a:t>０のとき</a:t>
                </a:r>
                <a:r>
                  <a:rPr lang="ja-JP" altLang="en-US" dirty="0">
                    <a:latin typeface="+mn-ea"/>
                  </a:rPr>
                  <a:t>→</a:t>
                </a:r>
                <a:r>
                  <a:rPr lang="ja-JP" altLang="en-US" b="0" dirty="0" smtClean="0">
                    <a:latin typeface="+mn-ea"/>
                  </a:rPr>
                  <a:t>０％起きる＝１００％起きない</a:t>
                </a:r>
                <a:endParaRPr lang="en-US" altLang="ja-JP" b="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700788" y="2331076"/>
            <a:ext cx="2794715" cy="811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 smtClean="0"/>
              <a:t>『</a:t>
            </a:r>
            <a:r>
              <a:rPr kumimoji="1" lang="ja-JP" altLang="en-US" u="sng" dirty="0" smtClean="0"/>
              <a:t>確率</a:t>
            </a:r>
            <a:r>
              <a:rPr kumimoji="1" lang="en-US" altLang="ja-JP" u="sng" dirty="0" smtClean="0"/>
              <a:t>』</a:t>
            </a:r>
            <a:r>
              <a:rPr kumimoji="1" lang="ja-JP" altLang="en-US" u="sng" dirty="0" smtClean="0"/>
              <a:t>とは何か？</a:t>
            </a:r>
            <a:r>
              <a:rPr kumimoji="1" lang="en-US" altLang="ja-JP" u="sng" dirty="0" smtClean="0"/>
              <a:t>(</a:t>
            </a:r>
            <a:r>
              <a:rPr lang="en-US" altLang="ja-JP" u="sng" dirty="0" smtClean="0"/>
              <a:t>5/6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u="sng" dirty="0" smtClean="0">
                    <a:latin typeface="+mn-ea"/>
                  </a:rPr>
                  <a:t>公理その２</a:t>
                </a:r>
                <a:endParaRPr lang="en-US" altLang="ja-JP" u="sng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5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endParaRPr lang="en-US" altLang="ja-JP" dirty="0" smtClean="0"/>
              </a:p>
              <a:p>
                <a:r>
                  <a:rPr lang="ja-JP" altLang="en-US" u="sng" dirty="0" smtClean="0"/>
                  <a:t>意味</a:t>
                </a:r>
                <a:r>
                  <a:rPr lang="ja-JP" altLang="en-US" dirty="0" smtClean="0"/>
                  <a:t>：起こりえる出来事を全て纏めたものの確率は</a:t>
                </a:r>
                <a:r>
                  <a:rPr lang="ja-JP" altLang="en-US" dirty="0" smtClean="0"/>
                  <a:t>１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 smtClean="0"/>
                  <a:t>例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６面ダイスでは１～６のいずれかの値が必ず出る</a:t>
                </a:r>
                <a:endParaRPr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0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453425" y="2884867"/>
            <a:ext cx="7285150" cy="811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とは何か？</a:t>
            </a:r>
            <a:r>
              <a:rPr lang="en-US" altLang="ja-JP" u="sng" dirty="0" smtClean="0">
                <a:solidFill>
                  <a:prstClr val="black"/>
                </a:solidFill>
              </a:rPr>
              <a:t>(</a:t>
            </a:r>
            <a:r>
              <a:rPr lang="en-US" altLang="ja-JP" u="sng" dirty="0" smtClean="0">
                <a:solidFill>
                  <a:prstClr val="black"/>
                </a:solidFill>
              </a:rPr>
              <a:t>6/6</a:t>
            </a:r>
            <a:r>
              <a:rPr lang="en-US" altLang="ja-JP" u="sng" dirty="0" smtClean="0">
                <a:solidFill>
                  <a:prstClr val="black"/>
                </a:solidFill>
              </a:rPr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3729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u="sng" dirty="0" smtClean="0">
                    <a:solidFill>
                      <a:prstClr val="black"/>
                    </a:solidFill>
                  </a:rPr>
                  <a:t>公理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その３</a:t>
                </a:r>
                <a:endParaRPr lang="en-US" altLang="ja-JP" u="sng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 </m:t>
                    </m:r>
                    <m:r>
                      <a:rPr lang="ja-JP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互いに素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(=</m:t>
                    </m:r>
                    <m:sSub>
                      <m:sSubPr>
                        <m:ctrlPr>
                          <a:rPr lang="en-US" altLang="ja-JP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ja-JP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if 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𝑖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𝑗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のとき、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5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ja-JP" altLang="en-US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5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5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5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5400" dirty="0" smtClean="0"/>
              </a:p>
              <a:p>
                <a:pPr lvl="0"/>
                <a:endParaRPr lang="en-US" altLang="ja-JP" u="sng" dirty="0" smtClean="0"/>
              </a:p>
              <a:p>
                <a:pPr lvl="0"/>
                <a:r>
                  <a:rPr lang="ja-JP" altLang="en-US" u="sng" dirty="0" smtClean="0"/>
                  <a:t>意味</a:t>
                </a:r>
                <a:r>
                  <a:rPr lang="ja-JP" altLang="en-US" dirty="0" smtClean="0"/>
                  <a:t>：</a:t>
                </a:r>
                <a:r>
                  <a:rPr lang="ja-JP" altLang="en-US" dirty="0" smtClean="0"/>
                  <a:t>それぞれのイベントの</a:t>
                </a:r>
                <a:r>
                  <a:rPr lang="ja-JP" altLang="en-US" dirty="0" smtClean="0"/>
                  <a:t>内容が重ならない限りは、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en-US" altLang="ja-JP" dirty="0" smtClean="0"/>
                  <a:t>“</a:t>
                </a:r>
                <a:r>
                  <a:rPr lang="ja-JP" altLang="en-US" dirty="0" smtClean="0"/>
                  <a:t>複数のイベントのうちどれかが起きる確率</a:t>
                </a:r>
                <a:r>
                  <a:rPr lang="en-US" altLang="ja-JP" dirty="0" smtClean="0"/>
                  <a:t>”</a:t>
                </a:r>
                <a:r>
                  <a:rPr lang="ja-JP" altLang="en-US" dirty="0" smtClean="0"/>
                  <a:t>は、</a:t>
                </a:r>
                <a:r>
                  <a:rPr lang="ja-JP" altLang="en-US" u="sng" dirty="0" smtClean="0"/>
                  <a:t>その数が無限</a:t>
                </a:r>
                <a:r>
                  <a:rPr lang="ja-JP" altLang="en-US" u="sng" dirty="0"/>
                  <a:t>個</a:t>
                </a:r>
                <a:r>
                  <a:rPr lang="ja-JP" altLang="en-US" u="sng" dirty="0" smtClean="0"/>
                  <a:t>でも</a:t>
                </a:r>
                <a:endParaRPr lang="en-US" altLang="ja-JP" u="sng" dirty="0" smtClean="0"/>
              </a:p>
              <a:p>
                <a:pPr marL="0" lvl="0" indent="0">
                  <a:buNone/>
                </a:pPr>
                <a:r>
                  <a:rPr kumimoji="1" lang="en-US" altLang="ja-JP" dirty="0" smtClean="0"/>
                  <a:t>“</a:t>
                </a:r>
                <a:r>
                  <a:rPr kumimoji="1" lang="ja-JP" altLang="en-US" dirty="0" smtClean="0"/>
                  <a:t>それぞれのイベントが起きる確率の合計</a:t>
                </a:r>
                <a:r>
                  <a:rPr kumimoji="1" lang="en-US" altLang="ja-JP" dirty="0" smtClean="0"/>
                  <a:t>”</a:t>
                </a:r>
                <a:r>
                  <a:rPr kumimoji="1" lang="ja-JP" altLang="en-US" dirty="0" smtClean="0"/>
                  <a:t>に等しい</a:t>
                </a:r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37294"/>
              </a:xfrm>
              <a:blipFill rotWithShape="0">
                <a:blip r:embed="rId2"/>
                <a:stretch>
                  <a:fillRect l="-1217" t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3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996</Words>
  <Application>Microsoft Office PowerPoint</Application>
  <PresentationFormat>ワイド画面</PresentationFormat>
  <Paragraphs>269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確率の基礎</vt:lpstr>
      <vt:lpstr>はじめに</vt:lpstr>
      <vt:lpstr>『確率』を学ぶ意味</vt:lpstr>
      <vt:lpstr>『確率』とは何か？(1/6)</vt:lpstr>
      <vt:lpstr>『確率』とは何か？(2/6)</vt:lpstr>
      <vt:lpstr>『確率』とは何か？(3/6)</vt:lpstr>
      <vt:lpstr>『確率』とは何か？(4/6)</vt:lpstr>
      <vt:lpstr>『確率』とは何か？(5/6)</vt:lpstr>
      <vt:lpstr>『確率』とは何か？(6/6)</vt:lpstr>
      <vt:lpstr>確率の公理から分かること(1/7)</vt:lpstr>
      <vt:lpstr>確率の公理から分かること(1/7)</vt:lpstr>
      <vt:lpstr>確率の公理から分かること(2/7)</vt:lpstr>
      <vt:lpstr>確率の公理から分かること(3/7)</vt:lpstr>
      <vt:lpstr>確率の公理から分かること(3/7)</vt:lpstr>
      <vt:lpstr>確率の公理から分かること(4/7)</vt:lpstr>
      <vt:lpstr>確率の公理から分かること(4/7)</vt:lpstr>
      <vt:lpstr>確率の公理から分かること(5/7)</vt:lpstr>
      <vt:lpstr>確率の公理から分かること(5/7)</vt:lpstr>
      <vt:lpstr>確率の公理から分かること(6/7)</vt:lpstr>
      <vt:lpstr>確率の公理から分かること(7/7)</vt:lpstr>
      <vt:lpstr>『同様に確からしい』ときは？(1/2)</vt:lpstr>
      <vt:lpstr>『同様に確からしい』ときは？(2/2)</vt:lpstr>
      <vt:lpstr>連続集合関数としての確率(1/7)</vt:lpstr>
      <vt:lpstr>連続集合関数としての確率(2/7)</vt:lpstr>
      <vt:lpstr>連続集合関数としての確率(3/7)</vt:lpstr>
      <vt:lpstr>連続集合関数としての確率(4/7)</vt:lpstr>
      <vt:lpstr>連続集合関数としての確率(5/7)</vt:lpstr>
      <vt:lpstr>連続集合関数としての確率(6/7)</vt:lpstr>
      <vt:lpstr>連続集合関数としての確率(7/7)</vt:lpstr>
      <vt:lpstr>『信頼の尺度』としての確率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INPROBABIRITYより  第二章　確率の公理</dc:title>
  <dc:creator>Ryo-K</dc:creator>
  <cp:lastModifiedBy>Ryo-K</cp:lastModifiedBy>
  <cp:revision>108</cp:revision>
  <dcterms:created xsi:type="dcterms:W3CDTF">2018-04-23T11:27:27Z</dcterms:created>
  <dcterms:modified xsi:type="dcterms:W3CDTF">2018-05-20T20:57:32Z</dcterms:modified>
</cp:coreProperties>
</file>