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22.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23.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4.xml" ContentType="application/vnd.openxmlformats-officedocument.theme+xml"/>
  <Override PartName="/ppt/theme/theme2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6" r:id="rId3"/>
    <p:sldMasterId id="2147483708" r:id="rId4"/>
    <p:sldMasterId id="2147483732" r:id="rId5"/>
    <p:sldMasterId id="2147483744" r:id="rId6"/>
    <p:sldMasterId id="2147483756" r:id="rId7"/>
    <p:sldMasterId id="2147483768" r:id="rId8"/>
    <p:sldMasterId id="2147483804" r:id="rId9"/>
    <p:sldMasterId id="2147483816" r:id="rId10"/>
    <p:sldMasterId id="2147483828" r:id="rId11"/>
    <p:sldMasterId id="2147483840" r:id="rId12"/>
    <p:sldMasterId id="2147483864" r:id="rId13"/>
    <p:sldMasterId id="2147483888" r:id="rId14"/>
    <p:sldMasterId id="2147483900" r:id="rId15"/>
    <p:sldMasterId id="2147483912" r:id="rId16"/>
    <p:sldMasterId id="2147483924" r:id="rId17"/>
    <p:sldMasterId id="2147483936" r:id="rId18"/>
    <p:sldMasterId id="2147483948" r:id="rId19"/>
    <p:sldMasterId id="2147483960" r:id="rId20"/>
    <p:sldMasterId id="2147483972" r:id="rId21"/>
    <p:sldMasterId id="2147483996" r:id="rId22"/>
    <p:sldMasterId id="2147484020" r:id="rId23"/>
    <p:sldMasterId id="2147484032" r:id="rId24"/>
  </p:sldMasterIdLst>
  <p:notesMasterIdLst>
    <p:notesMasterId r:id="rId135"/>
  </p:notesMasterIdLst>
  <p:sldIdLst>
    <p:sldId id="257" r:id="rId25"/>
    <p:sldId id="258" r:id="rId26"/>
    <p:sldId id="347" r:id="rId27"/>
    <p:sldId id="268" r:id="rId28"/>
    <p:sldId id="343" r:id="rId29"/>
    <p:sldId id="311" r:id="rId30"/>
    <p:sldId id="348" r:id="rId31"/>
    <p:sldId id="314" r:id="rId32"/>
    <p:sldId id="345" r:id="rId33"/>
    <p:sldId id="344" r:id="rId34"/>
    <p:sldId id="330" r:id="rId35"/>
    <p:sldId id="346" r:id="rId36"/>
    <p:sldId id="322" r:id="rId37"/>
    <p:sldId id="336" r:id="rId38"/>
    <p:sldId id="351" r:id="rId39"/>
    <p:sldId id="319" r:id="rId40"/>
    <p:sldId id="266" r:id="rId41"/>
    <p:sldId id="321" r:id="rId42"/>
    <p:sldId id="265" r:id="rId43"/>
    <p:sldId id="267" r:id="rId44"/>
    <p:sldId id="401" r:id="rId45"/>
    <p:sldId id="430" r:id="rId46"/>
    <p:sldId id="385" r:id="rId47"/>
    <p:sldId id="352" r:id="rId48"/>
    <p:sldId id="328" r:id="rId49"/>
    <p:sldId id="389" r:id="rId50"/>
    <p:sldId id="349" r:id="rId51"/>
    <p:sldId id="274" r:id="rId52"/>
    <p:sldId id="275" r:id="rId53"/>
    <p:sldId id="390" r:id="rId54"/>
    <p:sldId id="391" r:id="rId55"/>
    <p:sldId id="420" r:id="rId56"/>
    <p:sldId id="428" r:id="rId57"/>
    <p:sldId id="429" r:id="rId58"/>
    <p:sldId id="432" r:id="rId59"/>
    <p:sldId id="434" r:id="rId60"/>
    <p:sldId id="436" r:id="rId61"/>
    <p:sldId id="435" r:id="rId62"/>
    <p:sldId id="441" r:id="rId63"/>
    <p:sldId id="438" r:id="rId64"/>
    <p:sldId id="439" r:id="rId65"/>
    <p:sldId id="440" r:id="rId66"/>
    <p:sldId id="442" r:id="rId67"/>
    <p:sldId id="443" r:id="rId68"/>
    <p:sldId id="279" r:id="rId69"/>
    <p:sldId id="280" r:id="rId70"/>
    <p:sldId id="421" r:id="rId71"/>
    <p:sldId id="419" r:id="rId72"/>
    <p:sldId id="444" r:id="rId73"/>
    <p:sldId id="334" r:id="rId74"/>
    <p:sldId id="278" r:id="rId75"/>
    <p:sldId id="422" r:id="rId76"/>
    <p:sldId id="369" r:id="rId77"/>
    <p:sldId id="370" r:id="rId78"/>
    <p:sldId id="285" r:id="rId79"/>
    <p:sldId id="286" r:id="rId80"/>
    <p:sldId id="288" r:id="rId81"/>
    <p:sldId id="382" r:id="rId82"/>
    <p:sldId id="371" r:id="rId83"/>
    <p:sldId id="372" r:id="rId84"/>
    <p:sldId id="387" r:id="rId85"/>
    <p:sldId id="374" r:id="rId86"/>
    <p:sldId id="375" r:id="rId87"/>
    <p:sldId id="404" r:id="rId88"/>
    <p:sldId id="383" r:id="rId89"/>
    <p:sldId id="376" r:id="rId90"/>
    <p:sldId id="378" r:id="rId91"/>
    <p:sldId id="377" r:id="rId92"/>
    <p:sldId id="392" r:id="rId93"/>
    <p:sldId id="379" r:id="rId94"/>
    <p:sldId id="381" r:id="rId95"/>
    <p:sldId id="380" r:id="rId96"/>
    <p:sldId id="384" r:id="rId97"/>
    <p:sldId id="323" r:id="rId98"/>
    <p:sldId id="283" r:id="rId99"/>
    <p:sldId id="306" r:id="rId100"/>
    <p:sldId id="406" r:id="rId101"/>
    <p:sldId id="407" r:id="rId102"/>
    <p:sldId id="408" r:id="rId103"/>
    <p:sldId id="342" r:id="rId104"/>
    <p:sldId id="454" r:id="rId105"/>
    <p:sldId id="320" r:id="rId106"/>
    <p:sldId id="294" r:id="rId107"/>
    <p:sldId id="295" r:id="rId108"/>
    <p:sldId id="405" r:id="rId109"/>
    <p:sldId id="290" r:id="rId110"/>
    <p:sldId id="410" r:id="rId111"/>
    <p:sldId id="291" r:id="rId112"/>
    <p:sldId id="292" r:id="rId113"/>
    <p:sldId id="415" r:id="rId114"/>
    <p:sldId id="409" r:id="rId115"/>
    <p:sldId id="293" r:id="rId116"/>
    <p:sldId id="423" r:id="rId117"/>
    <p:sldId id="424" r:id="rId118"/>
    <p:sldId id="411" r:id="rId119"/>
    <p:sldId id="296" r:id="rId120"/>
    <p:sldId id="445" r:id="rId121"/>
    <p:sldId id="446" r:id="rId122"/>
    <p:sldId id="447" r:id="rId123"/>
    <p:sldId id="453" r:id="rId124"/>
    <p:sldId id="400" r:id="rId125"/>
    <p:sldId id="449" r:id="rId126"/>
    <p:sldId id="450" r:id="rId127"/>
    <p:sldId id="451" r:id="rId128"/>
    <p:sldId id="395" r:id="rId129"/>
    <p:sldId id="299" r:id="rId130"/>
    <p:sldId id="333" r:id="rId131"/>
    <p:sldId id="452" r:id="rId132"/>
    <p:sldId id="308" r:id="rId133"/>
    <p:sldId id="309" r:id="rId1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o-K" initials="R" lastIdx="141" clrIdx="0">
    <p:extLst>
      <p:ext uri="{19B8F6BF-5375-455C-9EA6-DF929625EA0E}">
        <p15:presenceInfo xmlns:p15="http://schemas.microsoft.com/office/powerpoint/2012/main" userId="Ryo-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41" autoAdjust="0"/>
    <p:restoredTop sz="94660"/>
  </p:normalViewPr>
  <p:slideViewPr>
    <p:cSldViewPr snapToGrid="0">
      <p:cViewPr varScale="1">
        <p:scale>
          <a:sx n="74" d="100"/>
          <a:sy n="74" d="100"/>
        </p:scale>
        <p:origin x="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xml"/><Relationship Id="rId117" Type="http://schemas.openxmlformats.org/officeDocument/2006/relationships/slide" Target="slides/slide93.xml"/><Relationship Id="rId21" Type="http://schemas.openxmlformats.org/officeDocument/2006/relationships/slideMaster" Target="slideMasters/slideMaster21.xml"/><Relationship Id="rId42" Type="http://schemas.openxmlformats.org/officeDocument/2006/relationships/slide" Target="slides/slide18.xml"/><Relationship Id="rId47" Type="http://schemas.openxmlformats.org/officeDocument/2006/relationships/slide" Target="slides/slide23.xml"/><Relationship Id="rId63" Type="http://schemas.openxmlformats.org/officeDocument/2006/relationships/slide" Target="slides/slide39.xml"/><Relationship Id="rId68" Type="http://schemas.openxmlformats.org/officeDocument/2006/relationships/slide" Target="slides/slide44.xml"/><Relationship Id="rId84" Type="http://schemas.openxmlformats.org/officeDocument/2006/relationships/slide" Target="slides/slide60.xml"/><Relationship Id="rId89" Type="http://schemas.openxmlformats.org/officeDocument/2006/relationships/slide" Target="slides/slide65.xml"/><Relationship Id="rId112" Type="http://schemas.openxmlformats.org/officeDocument/2006/relationships/slide" Target="slides/slide88.xml"/><Relationship Id="rId133" Type="http://schemas.openxmlformats.org/officeDocument/2006/relationships/slide" Target="slides/slide109.xml"/><Relationship Id="rId138" Type="http://schemas.openxmlformats.org/officeDocument/2006/relationships/viewProps" Target="viewProps.xml"/><Relationship Id="rId16" Type="http://schemas.openxmlformats.org/officeDocument/2006/relationships/slideMaster" Target="slideMasters/slideMaster16.xml"/><Relationship Id="rId107" Type="http://schemas.openxmlformats.org/officeDocument/2006/relationships/slide" Target="slides/slide83.xml"/><Relationship Id="rId11" Type="http://schemas.openxmlformats.org/officeDocument/2006/relationships/slideMaster" Target="slideMasters/slideMaster11.xml"/><Relationship Id="rId32" Type="http://schemas.openxmlformats.org/officeDocument/2006/relationships/slide" Target="slides/slide8.xml"/><Relationship Id="rId37" Type="http://schemas.openxmlformats.org/officeDocument/2006/relationships/slide" Target="slides/slide13.xml"/><Relationship Id="rId53" Type="http://schemas.openxmlformats.org/officeDocument/2006/relationships/slide" Target="slides/slide29.xml"/><Relationship Id="rId58" Type="http://schemas.openxmlformats.org/officeDocument/2006/relationships/slide" Target="slides/slide34.xml"/><Relationship Id="rId74" Type="http://schemas.openxmlformats.org/officeDocument/2006/relationships/slide" Target="slides/slide50.xml"/><Relationship Id="rId79" Type="http://schemas.openxmlformats.org/officeDocument/2006/relationships/slide" Target="slides/slide55.xml"/><Relationship Id="rId102" Type="http://schemas.openxmlformats.org/officeDocument/2006/relationships/slide" Target="slides/slide78.xml"/><Relationship Id="rId123" Type="http://schemas.openxmlformats.org/officeDocument/2006/relationships/slide" Target="slides/slide99.xml"/><Relationship Id="rId128" Type="http://schemas.openxmlformats.org/officeDocument/2006/relationships/slide" Target="slides/slide104.xml"/><Relationship Id="rId5" Type="http://schemas.openxmlformats.org/officeDocument/2006/relationships/slideMaster" Target="slideMasters/slideMaster5.xml"/><Relationship Id="rId90" Type="http://schemas.openxmlformats.org/officeDocument/2006/relationships/slide" Target="slides/slide66.xml"/><Relationship Id="rId95" Type="http://schemas.openxmlformats.org/officeDocument/2006/relationships/slide" Target="slides/slide71.xml"/><Relationship Id="rId22" Type="http://schemas.openxmlformats.org/officeDocument/2006/relationships/slideMaster" Target="slideMasters/slideMaster22.xml"/><Relationship Id="rId27" Type="http://schemas.openxmlformats.org/officeDocument/2006/relationships/slide" Target="slides/slide3.xml"/><Relationship Id="rId43" Type="http://schemas.openxmlformats.org/officeDocument/2006/relationships/slide" Target="slides/slide19.xml"/><Relationship Id="rId48" Type="http://schemas.openxmlformats.org/officeDocument/2006/relationships/slide" Target="slides/slide24.xml"/><Relationship Id="rId64" Type="http://schemas.openxmlformats.org/officeDocument/2006/relationships/slide" Target="slides/slide40.xml"/><Relationship Id="rId69" Type="http://schemas.openxmlformats.org/officeDocument/2006/relationships/slide" Target="slides/slide45.xml"/><Relationship Id="rId113" Type="http://schemas.openxmlformats.org/officeDocument/2006/relationships/slide" Target="slides/slide89.xml"/><Relationship Id="rId118" Type="http://schemas.openxmlformats.org/officeDocument/2006/relationships/slide" Target="slides/slide94.xml"/><Relationship Id="rId134" Type="http://schemas.openxmlformats.org/officeDocument/2006/relationships/slide" Target="slides/slide110.xml"/><Relationship Id="rId13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27.xml"/><Relationship Id="rId72" Type="http://schemas.openxmlformats.org/officeDocument/2006/relationships/slide" Target="slides/slide48.xml"/><Relationship Id="rId80" Type="http://schemas.openxmlformats.org/officeDocument/2006/relationships/slide" Target="slides/slide56.xml"/><Relationship Id="rId85" Type="http://schemas.openxmlformats.org/officeDocument/2006/relationships/slide" Target="slides/slide61.xml"/><Relationship Id="rId93" Type="http://schemas.openxmlformats.org/officeDocument/2006/relationships/slide" Target="slides/slide69.xml"/><Relationship Id="rId98" Type="http://schemas.openxmlformats.org/officeDocument/2006/relationships/slide" Target="slides/slide74.xml"/><Relationship Id="rId121" Type="http://schemas.openxmlformats.org/officeDocument/2006/relationships/slide" Target="slides/slide9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slide" Target="slides/slide22.xml"/><Relationship Id="rId59" Type="http://schemas.openxmlformats.org/officeDocument/2006/relationships/slide" Target="slides/slide35.xml"/><Relationship Id="rId67" Type="http://schemas.openxmlformats.org/officeDocument/2006/relationships/slide" Target="slides/slide43.xml"/><Relationship Id="rId103" Type="http://schemas.openxmlformats.org/officeDocument/2006/relationships/slide" Target="slides/slide79.xml"/><Relationship Id="rId108" Type="http://schemas.openxmlformats.org/officeDocument/2006/relationships/slide" Target="slides/slide84.xml"/><Relationship Id="rId116" Type="http://schemas.openxmlformats.org/officeDocument/2006/relationships/slide" Target="slides/slide92.xml"/><Relationship Id="rId124" Type="http://schemas.openxmlformats.org/officeDocument/2006/relationships/slide" Target="slides/slide100.xml"/><Relationship Id="rId129" Type="http://schemas.openxmlformats.org/officeDocument/2006/relationships/slide" Target="slides/slide105.xml"/><Relationship Id="rId137" Type="http://schemas.openxmlformats.org/officeDocument/2006/relationships/presProps" Target="presProps.xml"/><Relationship Id="rId20" Type="http://schemas.openxmlformats.org/officeDocument/2006/relationships/slideMaster" Target="slideMasters/slideMaster20.xml"/><Relationship Id="rId41" Type="http://schemas.openxmlformats.org/officeDocument/2006/relationships/slide" Target="slides/slide17.xml"/><Relationship Id="rId54" Type="http://schemas.openxmlformats.org/officeDocument/2006/relationships/slide" Target="slides/slide30.xml"/><Relationship Id="rId62" Type="http://schemas.openxmlformats.org/officeDocument/2006/relationships/slide" Target="slides/slide38.xml"/><Relationship Id="rId70" Type="http://schemas.openxmlformats.org/officeDocument/2006/relationships/slide" Target="slides/slide46.xml"/><Relationship Id="rId75" Type="http://schemas.openxmlformats.org/officeDocument/2006/relationships/slide" Target="slides/slide51.xml"/><Relationship Id="rId83" Type="http://schemas.openxmlformats.org/officeDocument/2006/relationships/slide" Target="slides/slide59.xml"/><Relationship Id="rId88" Type="http://schemas.openxmlformats.org/officeDocument/2006/relationships/slide" Target="slides/slide64.xml"/><Relationship Id="rId91" Type="http://schemas.openxmlformats.org/officeDocument/2006/relationships/slide" Target="slides/slide67.xml"/><Relationship Id="rId96" Type="http://schemas.openxmlformats.org/officeDocument/2006/relationships/slide" Target="slides/slide72.xml"/><Relationship Id="rId111" Type="http://schemas.openxmlformats.org/officeDocument/2006/relationships/slide" Target="slides/slide87.xml"/><Relationship Id="rId132" Type="http://schemas.openxmlformats.org/officeDocument/2006/relationships/slide" Target="slides/slide108.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slide" Target="slides/slide25.xml"/><Relationship Id="rId57" Type="http://schemas.openxmlformats.org/officeDocument/2006/relationships/slide" Target="slides/slide33.xml"/><Relationship Id="rId106" Type="http://schemas.openxmlformats.org/officeDocument/2006/relationships/slide" Target="slides/slide82.xml"/><Relationship Id="rId114" Type="http://schemas.openxmlformats.org/officeDocument/2006/relationships/slide" Target="slides/slide90.xml"/><Relationship Id="rId119" Type="http://schemas.openxmlformats.org/officeDocument/2006/relationships/slide" Target="slides/slide95.xml"/><Relationship Id="rId127" Type="http://schemas.openxmlformats.org/officeDocument/2006/relationships/slide" Target="slides/slide103.xml"/><Relationship Id="rId10" Type="http://schemas.openxmlformats.org/officeDocument/2006/relationships/slideMaster" Target="slideMasters/slideMaster10.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slide" Target="slides/slide28.xml"/><Relationship Id="rId60" Type="http://schemas.openxmlformats.org/officeDocument/2006/relationships/slide" Target="slides/slide36.xml"/><Relationship Id="rId65" Type="http://schemas.openxmlformats.org/officeDocument/2006/relationships/slide" Target="slides/slide41.xml"/><Relationship Id="rId73" Type="http://schemas.openxmlformats.org/officeDocument/2006/relationships/slide" Target="slides/slide49.xml"/><Relationship Id="rId78" Type="http://schemas.openxmlformats.org/officeDocument/2006/relationships/slide" Target="slides/slide54.xml"/><Relationship Id="rId81" Type="http://schemas.openxmlformats.org/officeDocument/2006/relationships/slide" Target="slides/slide57.xml"/><Relationship Id="rId86" Type="http://schemas.openxmlformats.org/officeDocument/2006/relationships/slide" Target="slides/slide62.xml"/><Relationship Id="rId94" Type="http://schemas.openxmlformats.org/officeDocument/2006/relationships/slide" Target="slides/slide70.xml"/><Relationship Id="rId99" Type="http://schemas.openxmlformats.org/officeDocument/2006/relationships/slide" Target="slides/slide75.xml"/><Relationship Id="rId101" Type="http://schemas.openxmlformats.org/officeDocument/2006/relationships/slide" Target="slides/slide77.xml"/><Relationship Id="rId122" Type="http://schemas.openxmlformats.org/officeDocument/2006/relationships/slide" Target="slides/slide98.xml"/><Relationship Id="rId130" Type="http://schemas.openxmlformats.org/officeDocument/2006/relationships/slide" Target="slides/slide106.xml"/><Relationship Id="rId13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5.xml"/><Relationship Id="rId109" Type="http://schemas.openxmlformats.org/officeDocument/2006/relationships/slide" Target="slides/slide85.xml"/><Relationship Id="rId34" Type="http://schemas.openxmlformats.org/officeDocument/2006/relationships/slide" Target="slides/slide10.xml"/><Relationship Id="rId50" Type="http://schemas.openxmlformats.org/officeDocument/2006/relationships/slide" Target="slides/slide26.xml"/><Relationship Id="rId55" Type="http://schemas.openxmlformats.org/officeDocument/2006/relationships/slide" Target="slides/slide31.xml"/><Relationship Id="rId76" Type="http://schemas.openxmlformats.org/officeDocument/2006/relationships/slide" Target="slides/slide52.xml"/><Relationship Id="rId97" Type="http://schemas.openxmlformats.org/officeDocument/2006/relationships/slide" Target="slides/slide73.xml"/><Relationship Id="rId104" Type="http://schemas.openxmlformats.org/officeDocument/2006/relationships/slide" Target="slides/slide80.xml"/><Relationship Id="rId120" Type="http://schemas.openxmlformats.org/officeDocument/2006/relationships/slide" Target="slides/slide96.xml"/><Relationship Id="rId125" Type="http://schemas.openxmlformats.org/officeDocument/2006/relationships/slide" Target="slides/slide101.xml"/><Relationship Id="rId141" Type="http://schemas.microsoft.com/office/2015/10/relationships/revisionInfo" Target="revisionInfo.xml"/><Relationship Id="rId7" Type="http://schemas.openxmlformats.org/officeDocument/2006/relationships/slideMaster" Target="slideMasters/slideMaster7.xml"/><Relationship Id="rId71" Type="http://schemas.openxmlformats.org/officeDocument/2006/relationships/slide" Target="slides/slide47.xml"/><Relationship Id="rId92"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5.xml"/><Relationship Id="rId24" Type="http://schemas.openxmlformats.org/officeDocument/2006/relationships/slideMaster" Target="slideMasters/slideMaster24.xml"/><Relationship Id="rId40" Type="http://schemas.openxmlformats.org/officeDocument/2006/relationships/slide" Target="slides/slide16.xml"/><Relationship Id="rId45" Type="http://schemas.openxmlformats.org/officeDocument/2006/relationships/slide" Target="slides/slide21.xml"/><Relationship Id="rId66" Type="http://schemas.openxmlformats.org/officeDocument/2006/relationships/slide" Target="slides/slide42.xml"/><Relationship Id="rId87" Type="http://schemas.openxmlformats.org/officeDocument/2006/relationships/slide" Target="slides/slide63.xml"/><Relationship Id="rId110" Type="http://schemas.openxmlformats.org/officeDocument/2006/relationships/slide" Target="slides/slide86.xml"/><Relationship Id="rId115" Type="http://schemas.openxmlformats.org/officeDocument/2006/relationships/slide" Target="slides/slide91.xml"/><Relationship Id="rId131" Type="http://schemas.openxmlformats.org/officeDocument/2006/relationships/slide" Target="slides/slide107.xml"/><Relationship Id="rId136" Type="http://schemas.openxmlformats.org/officeDocument/2006/relationships/commentAuthors" Target="commentAuthors.xml"/><Relationship Id="rId61" Type="http://schemas.openxmlformats.org/officeDocument/2006/relationships/slide" Target="slides/slide37.xml"/><Relationship Id="rId82" Type="http://schemas.openxmlformats.org/officeDocument/2006/relationships/slide" Target="slides/slide58.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6.xml"/><Relationship Id="rId35" Type="http://schemas.openxmlformats.org/officeDocument/2006/relationships/slide" Target="slides/slide11.xml"/><Relationship Id="rId56" Type="http://schemas.openxmlformats.org/officeDocument/2006/relationships/slide" Target="slides/slide32.xml"/><Relationship Id="rId77" Type="http://schemas.openxmlformats.org/officeDocument/2006/relationships/slide" Target="slides/slide53.xml"/><Relationship Id="rId100" Type="http://schemas.openxmlformats.org/officeDocument/2006/relationships/slide" Target="slides/slide76.xml"/><Relationship Id="rId105" Type="http://schemas.openxmlformats.org/officeDocument/2006/relationships/slide" Target="slides/slide81.xml"/><Relationship Id="rId126" Type="http://schemas.openxmlformats.org/officeDocument/2006/relationships/slide" Target="slides/slide10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0T09:13:40.804" idx="128">
    <p:pos x="146" y="146"/>
    <p:text>カテゴリを追加(縦が何か？(例：賭け、コイン投げ、etc...))</p:text>
    <p:extLst>
      <p:ext uri="{C676402C-5697-4E1C-873F-D02D1690AC5C}">
        <p15:threadingInfo xmlns:p15="http://schemas.microsoft.com/office/powerpoint/2012/main" timeZoneBias="-540"/>
      </p:ext>
    </p:extLst>
  </p:cm>
  <p:cm authorId="1" dt="2018-07-10T09:14:45.603" idx="129">
    <p:pos x="146" y="282"/>
    <p:text>見やすいように</p:text>
    <p:extLst>
      <p:ext uri="{C676402C-5697-4E1C-873F-D02D1690AC5C}">
        <p15:threadingInfo xmlns:p15="http://schemas.microsoft.com/office/powerpoint/2012/main" timeZoneBias="-540">
          <p15:parentCm authorId="1" idx="128"/>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7-03T10:50:13.240" idx="109">
    <p:pos x="10" y="10"/>
    <p:text/>
    <p:extLst>
      <p:ext uri="{C676402C-5697-4E1C-873F-D02D1690AC5C}">
        <p15:threadingInfo xmlns:p15="http://schemas.microsoft.com/office/powerpoint/2012/main" timeZoneBias="-540"/>
      </p:ext>
    </p:extLst>
  </p:cm>
  <p:cm authorId="1" dt="2018-07-03T10:52:05.631" idx="110">
    <p:pos x="10" y="146"/>
    <p:text>東を０°にするor範囲を南西間にすると累積分布関数スライド(7/8)につなげやすい</p:text>
    <p:extLst>
      <p:ext uri="{C676402C-5697-4E1C-873F-D02D1690AC5C}">
        <p15:threadingInfo xmlns:p15="http://schemas.microsoft.com/office/powerpoint/2012/main" timeZoneBias="-540">
          <p15:parentCm authorId="1" idx="109"/>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7-10T11:01:06.268" idx="134">
    <p:pos x="146" y="146"/>
    <p:text>式の前には視覚化忘れず</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7-03T10:48:27.390" idx="108">
    <p:pos x="146" y="146"/>
    <p:text>実際のさっきの棒を倒す例で使えることを示す(やってみる)</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7-10T11:06:22.956" idx="136">
    <p:pos x="924" y="3883"/>
    <p:text>対応をもうちょっと詳しく書ける</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7-03T11:01:58.480" idx="120">
    <p:pos x="146" y="146"/>
    <p:text>離散の開集合は？再確認(位相)</p:text>
    <p:extLst>
      <p:ext uri="{C676402C-5697-4E1C-873F-D02D1690AC5C}">
        <p15:threadingInfo xmlns:p15="http://schemas.microsoft.com/office/powerpoint/2012/main" timeZoneBias="-540"/>
      </p:ext>
    </p:extLst>
  </p:cm>
  <p:cm authorId="1" dt="2018-07-03T11:03:22.457" idx="121">
    <p:pos x="4050" y="2057"/>
    <p:text>一般向けなら式の意味だけで十分！</p:text>
    <p:extLst>
      <p:ext uri="{C676402C-5697-4E1C-873F-D02D1690AC5C}">
        <p15:threadingInfo xmlns:p15="http://schemas.microsoft.com/office/powerpoint/2012/main" timeZoneBias="-540"/>
      </p:ext>
    </p:extLst>
  </p:cm>
  <p:cm authorId="1" dt="2018-07-03T11:04:37.916" idx="122">
    <p:pos x="4050" y="2193"/>
    <p:text>詳細は数学書を読んでね！でOK</p:text>
    <p:extLst>
      <p:ext uri="{C676402C-5697-4E1C-873F-D02D1690AC5C}">
        <p15:threadingInfo xmlns:p15="http://schemas.microsoft.com/office/powerpoint/2012/main" timeZoneBias="-540">
          <p15:parentCm authorId="1" idx="121"/>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7-10T11:08:35.814" idx="137">
    <p:pos x="146" y="146"/>
    <p:text/>
    <p:extLst>
      <p:ext uri="{C676402C-5697-4E1C-873F-D02D1690AC5C}">
        <p15:threadingInfo xmlns:p15="http://schemas.microsoft.com/office/powerpoint/2012/main" timeZoneBias="-540"/>
      </p:ext>
    </p:extLst>
  </p:cm>
  <p:cm authorId="1" dt="2018-07-10T11:13:43.274" idx="138">
    <p:pos x="146" y="282"/>
    <p:text>lim式じゃなくてOK(詳細はノートに)</p:text>
    <p:extLst>
      <p:ext uri="{C676402C-5697-4E1C-873F-D02D1690AC5C}">
        <p15:threadingInfo xmlns:p15="http://schemas.microsoft.com/office/powerpoint/2012/main" timeZoneBias="-540">
          <p15:parentCm authorId="1" idx="137"/>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6-19T10:25:48.435" idx="40">
    <p:pos x="10" y="10"/>
    <p:text>見出し要らない()</p:text>
    <p:extLst>
      <p:ext uri="{C676402C-5697-4E1C-873F-D02D1690AC5C}">
        <p15:threadingInfo xmlns:p15="http://schemas.microsoft.com/office/powerpoint/2012/main" timeZoneBias="-540"/>
      </p:ext>
    </p:extLst>
  </p:cm>
  <p:cm authorId="1" dt="2018-07-10T11:18:57.165" idx="140">
    <p:pos x="10" y="146"/>
    <p:text>Xすこしブラす</p:text>
    <p:extLst>
      <p:ext uri="{C676402C-5697-4E1C-873F-D02D1690AC5C}">
        <p15:threadingInfo xmlns:p15="http://schemas.microsoft.com/office/powerpoint/2012/main" timeZoneBias="-540">
          <p15:parentCm authorId="1" idx="40"/>
        </p15:threadingInfo>
      </p:ext>
    </p:extLst>
  </p:cm>
  <p:cm authorId="1" dt="2018-07-10T11:19:55.024" idx="141">
    <p:pos x="10" y="282"/>
    <p:text>ブラした後に平均のグラフも比較→ブレの大きさに説得力も増す</p:text>
    <p:extLst>
      <p:ext uri="{C676402C-5697-4E1C-873F-D02D1690AC5C}">
        <p15:threadingInfo xmlns:p15="http://schemas.microsoft.com/office/powerpoint/2012/main" timeZoneBias="-540">
          <p15:parentCm authorId="1" idx="40"/>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7-10T11:16:25.258" idx="139">
    <p:pos x="146" y="146"/>
    <p:text>ブレの大きいヒストグラムと小さいヒストグラムもひかくしてみる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2D9F57-A6CC-40BC-88BE-500D39D21AF6}" type="datetimeFigureOut">
              <a:rPr kumimoji="1" lang="ja-JP" altLang="en-US" smtClean="0"/>
              <a:t>2018/7/17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22D57-0E90-4167-BF40-84F7A6C5B2DB}" type="slidenum">
              <a:rPr kumimoji="1" lang="ja-JP" altLang="en-US" smtClean="0"/>
              <a:t>‹#›</a:t>
            </a:fld>
            <a:endParaRPr kumimoji="1" lang="ja-JP" altLang="en-US"/>
          </a:p>
        </p:txBody>
      </p:sp>
    </p:spTree>
    <p:extLst>
      <p:ext uri="{BB962C8B-B14F-4D97-AF65-F5344CB8AC3E}">
        <p14:creationId xmlns:p14="http://schemas.microsoft.com/office/powerpoint/2010/main" val="18514871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5622D57-0E90-4167-BF40-84F7A6C5B2DB}" type="slidenum">
              <a:rPr kumimoji="1" lang="ja-JP" altLang="en-US" smtClean="0"/>
              <a:t>5</a:t>
            </a:fld>
            <a:endParaRPr kumimoji="1" lang="ja-JP" altLang="en-US"/>
          </a:p>
        </p:txBody>
      </p:sp>
    </p:spTree>
    <p:extLst>
      <p:ext uri="{BB962C8B-B14F-4D97-AF65-F5344CB8AC3E}">
        <p14:creationId xmlns:p14="http://schemas.microsoft.com/office/powerpoint/2010/main" val="1087017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5622D57-0E90-4167-BF40-84F7A6C5B2DB}" type="slidenum">
              <a:rPr kumimoji="1" lang="ja-JP" altLang="en-US" smtClean="0"/>
              <a:t>14</a:t>
            </a:fld>
            <a:endParaRPr kumimoji="1" lang="ja-JP" altLang="en-US"/>
          </a:p>
        </p:txBody>
      </p:sp>
    </p:spTree>
    <p:extLst>
      <p:ext uri="{BB962C8B-B14F-4D97-AF65-F5344CB8AC3E}">
        <p14:creationId xmlns:p14="http://schemas.microsoft.com/office/powerpoint/2010/main" val="123091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5622D57-0E90-4167-BF40-84F7A6C5B2DB}" type="slidenum">
              <a:rPr kumimoji="1" lang="ja-JP" altLang="en-US" smtClean="0"/>
              <a:t>68</a:t>
            </a:fld>
            <a:endParaRPr kumimoji="1" lang="ja-JP" altLang="en-US"/>
          </a:p>
        </p:txBody>
      </p:sp>
    </p:spTree>
    <p:extLst>
      <p:ext uri="{BB962C8B-B14F-4D97-AF65-F5344CB8AC3E}">
        <p14:creationId xmlns:p14="http://schemas.microsoft.com/office/powerpoint/2010/main" val="3652699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9164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6397367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653936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6580546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5597532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9309173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4575341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4109390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6929132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4444251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4078391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601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9908077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1071727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259520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790408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2079292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088149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0833543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1139148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343250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9889561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39750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6490612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6981093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5609405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1820117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1113719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2688953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8134419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3378841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6985391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8698644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46205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9218898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0611045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6143618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3428423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3493021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4487745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6209665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4809818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6701588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3621190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288463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4907329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7024524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3325912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6346330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0818953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7828117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7808999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3919705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0115407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4133560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17944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9365906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9509665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4307795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1402443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2376368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2112342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4103066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2360062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6533142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572153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58732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1652051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9707044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0523174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0887716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7802881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2658914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0764581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4516564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2807057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6302677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81530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1235094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7912747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3973479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4940901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5848500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4442784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3485953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3591453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59264250"/>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59424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603929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6647069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5741423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8825355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4263716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5462376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3843341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029215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4861988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5211889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95068995"/>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958733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9147979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9801190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7940093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5866000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4013758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6385460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1207598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6180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0062254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3503589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4500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39958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8207343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4595051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8142782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6503740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3786938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1105758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4782952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02015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880446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860958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27813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1838624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7973336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4440294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5421933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6680163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56470123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4298608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4401493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7856026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10949452"/>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43936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5078238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3074681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3405505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2064811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5908122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7504344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1367927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2846291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2941416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0390097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58235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810819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2254902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2899871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9898485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111303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1393568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366119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2776699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53071070"/>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5059286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067202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8882714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491314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2751127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4363093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165936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3184459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0653897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3805634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8345889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724749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71020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6772071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7066149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2411798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3515047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23892153"/>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6424448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06654905"/>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74705848"/>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262899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964352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38497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3629399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2231102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45623698"/>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6477083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1850231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017173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17758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568940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5867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387249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5850914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739820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2153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46394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603215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338421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516117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763957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932996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73580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271658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35265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793578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956505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708400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498582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588968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868727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06263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412633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14111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236623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867956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10385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423414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201445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917841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326536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843551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10463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704835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41230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501549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601271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015410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264710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357966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911450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7860743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644837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792649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2365581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2885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236415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162879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7202705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67117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582556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716123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810896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1937322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377515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8330868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680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2176215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4392643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3513725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3240021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557719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3325481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4823164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5209151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6634819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4814223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20949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4946002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1082760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915821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240860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4008619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4529143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392553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6093718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9270518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099248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5879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43650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0438708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4574640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8699692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8540950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8607049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00862513"/>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86683910"/>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5802575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49979424"/>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27155567"/>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664807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23704946"/>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5749957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50384931"/>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1013819"/>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68807470"/>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2431960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405903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447566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2162111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8950722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8614727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0037046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11.xml"/><Relationship Id="rId4" Type="http://schemas.openxmlformats.org/officeDocument/2006/relationships/image" Target="../media/image52.png"/></Relationships>
</file>

<file path=ppt/slides/_rels/slide10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22.xml"/></Relationships>
</file>

<file path=ppt/slides/_rels/slide10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22.xml"/></Relationships>
</file>

<file path=ppt/slides/_rels/slide10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22.xml"/></Relationships>
</file>

<file path=ppt/slides/_rels/slide10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22.xml"/></Relationships>
</file>

<file path=ppt/slides/_rels/slide10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44.xml"/></Relationships>
</file>

<file path=ppt/slides/_rels/slide10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400.png"/><Relationship Id="rId1" Type="http://schemas.openxmlformats.org/officeDocument/2006/relationships/slideLayout" Target="../slideLayouts/slideLayout233.xml"/></Relationships>
</file>

<file path=ppt/slides/_rels/slide107.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58.png"/><Relationship Id="rId1" Type="http://schemas.openxmlformats.org/officeDocument/2006/relationships/slideLayout" Target="../slideLayouts/slideLayout233.xml"/></Relationships>
</file>

<file path=ppt/slides/_rels/slide10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9.png"/><Relationship Id="rId1" Type="http://schemas.openxmlformats.org/officeDocument/2006/relationships/slideLayout" Target="../slideLayouts/slideLayout233.xml"/><Relationship Id="rId4" Type="http://schemas.openxmlformats.org/officeDocument/2006/relationships/image" Target="../media/image63.png"/></Relationships>
</file>

<file path=ppt/slides/_rels/slide10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440.png"/><Relationship Id="rId1" Type="http://schemas.openxmlformats.org/officeDocument/2006/relationships/slideLayout" Target="../slideLayouts/slideLayout24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4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0.png"/><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8.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0.png"/><Relationship Id="rId1" Type="http://schemas.openxmlformats.org/officeDocument/2006/relationships/slideLayout" Target="../slideLayouts/slideLayout79.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9.xml"/></Relationships>
</file>

<file path=ppt/slides/_rels/slide48.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79.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9.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5.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7.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0.png"/><Relationship Id="rId1" Type="http://schemas.openxmlformats.org/officeDocument/2006/relationships/slideLayout" Target="../slideLayouts/slideLayout57.xml"/></Relationships>
</file>

<file path=ppt/slides/_rels/slide5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9.xml"/></Relationships>
</file>

<file path=ppt/slides/_rels/slide5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9.xml"/></Relationships>
</file>

<file path=ppt/slides/_rels/slide5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12.xml"/></Relationships>
</file>

<file path=ppt/slides/_rels/slide5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123.xml"/></Relationships>
</file>

<file path=ppt/slides/_rels/slide5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13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5" Type="http://schemas.openxmlformats.org/officeDocument/2006/relationships/image" Target="../media/image4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4.xml"/><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8.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3.xml"/><Relationship Id="rId1" Type="http://schemas.openxmlformats.org/officeDocument/2006/relationships/slideLayout" Target="../slideLayouts/slideLayout134.xml"/><Relationship Id="rId4" Type="http://schemas.openxmlformats.org/officeDocument/2006/relationships/comments" Target="../comments/commen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1.xml"/><Relationship Id="rId4" Type="http://schemas.openxmlformats.org/officeDocument/2006/relationships/image" Target="../media/image38.png"/></Relationships>
</file>

<file path=ppt/slides/_rels/slide8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81.png"/><Relationship Id="rId1" Type="http://schemas.openxmlformats.org/officeDocument/2006/relationships/slideLayout" Target="../slideLayouts/slideLayout101.xml"/></Relationships>
</file>

<file path=ppt/slides/_rels/slide8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81.png"/><Relationship Id="rId1" Type="http://schemas.openxmlformats.org/officeDocument/2006/relationships/slideLayout" Target="../slideLayouts/slideLayout189.xml"/></Relationships>
</file>

<file path=ppt/slides/_rels/slide84.xml.rels><?xml version="1.0" encoding="UTF-8" standalone="yes"?>
<Relationships xmlns="http://schemas.openxmlformats.org/package/2006/relationships"><Relationship Id="rId2" Type="http://schemas.openxmlformats.org/officeDocument/2006/relationships/image" Target="../media/image311.png"/><Relationship Id="rId1" Type="http://schemas.openxmlformats.org/officeDocument/2006/relationships/slideLayout" Target="../slideLayouts/slideLayout200.xml"/><Relationship Id="rId6" Type="http://schemas.openxmlformats.org/officeDocument/2006/relationships/image" Target="../media/image260.png"/></Relationships>
</file>

<file path=ppt/slides/_rels/slide8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00.xml"/><Relationship Id="rId6" Type="http://schemas.openxmlformats.org/officeDocument/2006/relationships/comments" Target="../comments/comment5.xml"/><Relationship Id="rId5" Type="http://schemas.openxmlformats.org/officeDocument/2006/relationships/image" Target="../media/image42.png"/><Relationship Id="rId4" Type="http://schemas.openxmlformats.org/officeDocument/2006/relationships/image" Target="../media/image41.png"/></Relationships>
</file>

<file path=ppt/slides/_rels/slide8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0.png"/><Relationship Id="rId1" Type="http://schemas.openxmlformats.org/officeDocument/2006/relationships/slideLayout" Target="../slideLayouts/slideLayout145.xml"/></Relationships>
</file>

<file path=ppt/slides/_rels/slide8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5.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0.png"/><Relationship Id="rId1" Type="http://schemas.openxmlformats.org/officeDocument/2006/relationships/slideLayout" Target="../slideLayouts/slideLayout156.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380.png"/><Relationship Id="rId1" Type="http://schemas.openxmlformats.org/officeDocument/2006/relationships/slideLayout" Target="../slideLayouts/slideLayout156.xml"/></Relationships>
</file>

<file path=ppt/slides/_rels/slide91.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4.png"/><Relationship Id="rId1" Type="http://schemas.openxmlformats.org/officeDocument/2006/relationships/slideLayout" Target="../slideLayouts/slideLayout167.xml"/><Relationship Id="rId5" Type="http://schemas.openxmlformats.org/officeDocument/2006/relationships/image" Target="../media/image410.png"/><Relationship Id="rId4" Type="http://schemas.openxmlformats.org/officeDocument/2006/relationships/image" Target="../media/image402.png"/></Relationships>
</file>

<file path=ppt/slides/_rels/slide9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90.png"/><Relationship Id="rId7" Type="http://schemas.openxmlformats.org/officeDocument/2006/relationships/image" Target="../media/image4.png"/><Relationship Id="rId1" Type="http://schemas.openxmlformats.org/officeDocument/2006/relationships/slideLayout" Target="../slideLayouts/slideLayout178.xml"/><Relationship Id="rId6" Type="http://schemas.openxmlformats.org/officeDocument/2006/relationships/image" Target="../media/image401.png"/><Relationship Id="rId4" Type="http://schemas.openxmlformats.org/officeDocument/2006/relationships/image" Target="../media/image402.png"/></Relationships>
</file>

<file path=ppt/slides/_rels/slide9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20.png"/><Relationship Id="rId1" Type="http://schemas.openxmlformats.org/officeDocument/2006/relationships/slideLayout" Target="../slideLayouts/slideLayout178.xml"/><Relationship Id="rId4" Type="http://schemas.openxmlformats.org/officeDocument/2006/relationships/comments" Target="../comments/comment7.xml"/></Relationships>
</file>

<file path=ppt/slides/_rels/slide94.xml.rels><?xml version="1.0" encoding="UTF-8" standalone="yes"?>
<Relationships xmlns="http://schemas.openxmlformats.org/package/2006/relationships"><Relationship Id="rId3" Type="http://schemas.openxmlformats.org/officeDocument/2006/relationships/image" Target="../media/image420.png"/><Relationship Id="rId1" Type="http://schemas.openxmlformats.org/officeDocument/2006/relationships/slideLayout" Target="../slideLayouts/slideLayout178.xml"/><Relationship Id="rId4" Type="http://schemas.openxmlformats.org/officeDocument/2006/relationships/image" Target="../media/image44.png"/></Relationships>
</file>

<file path=ppt/slides/_rels/slide95.xml.rels><?xml version="1.0" encoding="UTF-8" standalone="yes"?>
<Relationships xmlns="http://schemas.openxmlformats.org/package/2006/relationships"><Relationship Id="rId2" Type="http://schemas.openxmlformats.org/officeDocument/2006/relationships/image" Target="../media/image441.png"/><Relationship Id="rId1" Type="http://schemas.openxmlformats.org/officeDocument/2006/relationships/slideLayout" Target="../slideLayouts/slideLayout178.xml"/></Relationships>
</file>

<file path=ppt/slides/_rels/slide96.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46.png"/><Relationship Id="rId1" Type="http://schemas.openxmlformats.org/officeDocument/2006/relationships/slideLayout" Target="../slideLayouts/slideLayout211.xml"/></Relationships>
</file>

<file path=ppt/slides/_rels/slide9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9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11.xml"/><Relationship Id="rId4"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090864"/>
            <a:ext cx="9144000" cy="2387600"/>
          </a:xfrm>
        </p:spPr>
        <p:txBody>
          <a:bodyPr>
            <a:normAutofit/>
          </a:bodyPr>
          <a:lstStyle/>
          <a:p>
            <a:r>
              <a:rPr kumimoji="1" lang="en-US" altLang="ja-JP" sz="3100" dirty="0"/>
              <a:t>Sheldon</a:t>
            </a:r>
            <a:r>
              <a:rPr lang="ja-JP" altLang="en-US" sz="3100" dirty="0"/>
              <a:t> </a:t>
            </a:r>
            <a:r>
              <a:rPr lang="en-US" altLang="ja-JP" sz="3100" dirty="0"/>
              <a:t>Ross</a:t>
            </a:r>
            <a:r>
              <a:rPr lang="ja-JP" altLang="en-US" sz="3100" dirty="0"/>
              <a:t>氏著</a:t>
            </a:r>
            <a:r>
              <a:rPr kumimoji="1" lang="en-US" altLang="ja-JP" sz="3100" dirty="0"/>
              <a:t/>
            </a:r>
            <a:br>
              <a:rPr kumimoji="1" lang="en-US" altLang="ja-JP" sz="3100" dirty="0"/>
            </a:br>
            <a:r>
              <a:rPr kumimoji="1" lang="en-US" altLang="ja-JP" sz="3100" dirty="0"/>
              <a:t>A FIRST COURSE INPROBABIRITY</a:t>
            </a:r>
            <a:r>
              <a:rPr lang="ja-JP" altLang="en-US" sz="3100" dirty="0"/>
              <a:t> </a:t>
            </a:r>
            <a:r>
              <a:rPr lang="en-US" altLang="ja-JP" sz="3100" dirty="0"/>
              <a:t>(EIGHTY EDITION)</a:t>
            </a:r>
            <a:r>
              <a:rPr kumimoji="1" lang="ja-JP" altLang="en-US" sz="3100" dirty="0"/>
              <a:t>より</a:t>
            </a:r>
            <a:r>
              <a:rPr kumimoji="1" lang="en-US" altLang="ja-JP" sz="3100" dirty="0"/>
              <a:t/>
            </a:r>
            <a:br>
              <a:rPr kumimoji="1" lang="en-US" altLang="ja-JP" sz="3100" dirty="0"/>
            </a:br>
            <a:r>
              <a:rPr kumimoji="1" lang="en-US" altLang="ja-JP" sz="3100" dirty="0"/>
              <a:t/>
            </a:r>
            <a:br>
              <a:rPr kumimoji="1" lang="en-US" altLang="ja-JP" sz="3100" dirty="0"/>
            </a:br>
            <a:r>
              <a:rPr kumimoji="1" lang="ja-JP" altLang="en-US" sz="3100" dirty="0"/>
              <a:t>第</a:t>
            </a:r>
            <a:r>
              <a:rPr lang="ja-JP" altLang="en-US" sz="3100" dirty="0"/>
              <a:t>四</a:t>
            </a:r>
            <a:r>
              <a:rPr kumimoji="1" lang="ja-JP" altLang="en-US" sz="3100" dirty="0"/>
              <a:t>章　</a:t>
            </a:r>
            <a:r>
              <a:rPr lang="ja-JP" altLang="en-US" u="sng" dirty="0"/>
              <a:t>確率変数</a:t>
            </a:r>
            <a:r>
              <a:rPr lang="en-US" altLang="ja-JP" sz="2800" dirty="0"/>
              <a:t>(</a:t>
            </a:r>
            <a:r>
              <a:rPr lang="ja-JP" altLang="en-US" sz="2800" dirty="0"/>
              <a:t>その１</a:t>
            </a:r>
            <a:r>
              <a:rPr lang="en-US" altLang="ja-JP" sz="2800" dirty="0"/>
              <a:t>)</a:t>
            </a:r>
            <a:endParaRPr kumimoji="1" lang="ja-JP" altLang="en-US" sz="2800" dirty="0"/>
          </a:p>
        </p:txBody>
      </p:sp>
      <p:sp>
        <p:nvSpPr>
          <p:cNvPr id="3" name="サブタイトル 2"/>
          <p:cNvSpPr>
            <a:spLocks noGrp="1"/>
          </p:cNvSpPr>
          <p:nvPr>
            <p:ph type="subTitle" idx="1"/>
          </p:nvPr>
        </p:nvSpPr>
        <p:spPr>
          <a:xfrm>
            <a:off x="1524000" y="4540501"/>
            <a:ext cx="9144000" cy="1655762"/>
          </a:xfrm>
        </p:spPr>
        <p:txBody>
          <a:bodyPr/>
          <a:lstStyle/>
          <a:p>
            <a:r>
              <a:rPr kumimoji="1" lang="ja-JP" altLang="en-US" dirty="0"/>
              <a:t>立命館大学数理科学科４回生</a:t>
            </a:r>
            <a:endParaRPr kumimoji="1" lang="en-US" altLang="ja-JP" dirty="0"/>
          </a:p>
          <a:p>
            <a:r>
              <a:rPr lang="ja-JP" altLang="en-US" dirty="0"/>
              <a:t>２１１０１５００１０</a:t>
            </a:r>
            <a:r>
              <a:rPr lang="en-US" altLang="ja-JP" dirty="0"/>
              <a:t>-</a:t>
            </a:r>
            <a:r>
              <a:rPr lang="ja-JP" altLang="en-US" dirty="0"/>
              <a:t>９　岩﨑　和樹　</a:t>
            </a:r>
            <a:endParaRPr lang="en-US" altLang="ja-JP" dirty="0"/>
          </a:p>
          <a:p>
            <a:r>
              <a:rPr kumimoji="1" lang="ja-JP" altLang="en-US" dirty="0"/>
              <a:t>２１１０１５００２１</a:t>
            </a:r>
            <a:r>
              <a:rPr kumimoji="1" lang="en-US" altLang="ja-JP" dirty="0"/>
              <a:t>-</a:t>
            </a:r>
            <a:r>
              <a:rPr kumimoji="1" lang="ja-JP" altLang="en-US" dirty="0"/>
              <a:t>４　片山　諒</a:t>
            </a:r>
          </a:p>
        </p:txBody>
      </p:sp>
    </p:spTree>
    <p:extLst>
      <p:ext uri="{BB962C8B-B14F-4D97-AF65-F5344CB8AC3E}">
        <p14:creationId xmlns:p14="http://schemas.microsoft.com/office/powerpoint/2010/main" val="3465462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u="sng" dirty="0"/>
              <a:t>実験結果と確率</a:t>
            </a:r>
            <a:r>
              <a:rPr lang="en-US" altLang="ja-JP" dirty="0"/>
              <a:t>(8/10)</a:t>
            </a:r>
            <a:endParaRPr kumimoji="1" lang="ja-JP" altLang="en-US" dirty="0"/>
          </a:p>
        </p:txBody>
      </p:sp>
      <p:sp>
        <p:nvSpPr>
          <p:cNvPr id="3" name="コンテンツ プレースホルダー 2"/>
          <p:cNvSpPr>
            <a:spLocks noGrp="1"/>
          </p:cNvSpPr>
          <p:nvPr>
            <p:ph idx="1"/>
          </p:nvPr>
        </p:nvSpPr>
        <p:spPr>
          <a:xfrm>
            <a:off x="838200" y="1825625"/>
            <a:ext cx="10515600" cy="4433507"/>
          </a:xfrm>
        </p:spPr>
        <p:txBody>
          <a:bodyPr>
            <a:normAutofit/>
          </a:bodyPr>
          <a:lstStyle/>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74" y="2040479"/>
            <a:ext cx="4909456" cy="3682092"/>
          </a:xfrm>
          <a:prstGeom prst="rect">
            <a:avLst/>
          </a:prstGeom>
        </p:spPr>
      </p:pic>
      <p:sp>
        <p:nvSpPr>
          <p:cNvPr id="6" name="テキスト ボックス 5"/>
          <p:cNvSpPr txBox="1"/>
          <p:nvPr/>
        </p:nvSpPr>
        <p:spPr>
          <a:xfrm>
            <a:off x="1681843" y="5378406"/>
            <a:ext cx="3470730" cy="1015663"/>
          </a:xfrm>
          <a:prstGeom prst="rect">
            <a:avLst/>
          </a:prstGeom>
          <a:noFill/>
        </p:spPr>
        <p:txBody>
          <a:bodyPr wrap="square" rtlCol="0">
            <a:spAutoFit/>
          </a:bodyPr>
          <a:lstStyle/>
          <a:p>
            <a:r>
              <a:rPr lang="ja-JP" altLang="en-US" sz="6000" dirty="0">
                <a:solidFill>
                  <a:prstClr val="black"/>
                </a:solidFill>
              </a:rPr>
              <a:t>２：２：６：０</a:t>
            </a: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364" y="2037494"/>
            <a:ext cx="4913435" cy="3685077"/>
          </a:xfrm>
          <a:prstGeom prst="rect">
            <a:avLst/>
          </a:prstGeom>
        </p:spPr>
      </p:pic>
      <p:sp>
        <p:nvSpPr>
          <p:cNvPr id="8" name="テキスト ボックス 7"/>
          <p:cNvSpPr txBox="1"/>
          <p:nvPr/>
        </p:nvSpPr>
        <p:spPr>
          <a:xfrm>
            <a:off x="6096000" y="5372780"/>
            <a:ext cx="4907992" cy="1015663"/>
          </a:xfrm>
          <a:prstGeom prst="rect">
            <a:avLst/>
          </a:prstGeom>
          <a:noFill/>
        </p:spPr>
        <p:txBody>
          <a:bodyPr wrap="square" rtlCol="0">
            <a:spAutoFit/>
          </a:bodyPr>
          <a:lstStyle/>
          <a:p>
            <a:r>
              <a:rPr lang="ja-JP" altLang="en-US" sz="2800" u="sng" dirty="0">
                <a:solidFill>
                  <a:prstClr val="black"/>
                </a:solidFill>
              </a:rPr>
              <a:t>だいたい</a:t>
            </a:r>
            <a:r>
              <a:rPr lang="ja-JP" altLang="en-US" sz="6000" dirty="0">
                <a:solidFill>
                  <a:srgbClr val="FF0000"/>
                </a:solidFill>
              </a:rPr>
              <a:t>１：３：３：１</a:t>
            </a:r>
          </a:p>
        </p:txBody>
      </p:sp>
      <p:sp>
        <p:nvSpPr>
          <p:cNvPr id="11" name="右矢印 10"/>
          <p:cNvSpPr/>
          <p:nvPr/>
        </p:nvSpPr>
        <p:spPr>
          <a:xfrm>
            <a:off x="4399904" y="2760436"/>
            <a:ext cx="3372786" cy="2853985"/>
          </a:xfrm>
          <a:prstGeom prst="rightArrow">
            <a:avLst>
              <a:gd name="adj1" fmla="val 70895"/>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srgbClr val="FF0000"/>
                </a:solidFill>
              </a:rPr>
              <a:t>実験回数を</a:t>
            </a:r>
            <a:endParaRPr lang="en-US" altLang="ja-JP" sz="2800" u="sng" dirty="0">
              <a:solidFill>
                <a:srgbClr val="FF0000"/>
              </a:solidFill>
            </a:endParaRPr>
          </a:p>
          <a:p>
            <a:pPr algn="ctr"/>
            <a:r>
              <a:rPr lang="ja-JP" altLang="en-US" sz="2800" u="sng" dirty="0">
                <a:solidFill>
                  <a:srgbClr val="FF0000"/>
                </a:solidFill>
              </a:rPr>
              <a:t>増やす！</a:t>
            </a:r>
            <a:endParaRPr lang="en-US" altLang="ja-JP" sz="2800" u="sng" dirty="0">
              <a:solidFill>
                <a:srgbClr val="FF0000"/>
              </a:solidFill>
            </a:endParaRPr>
          </a:p>
          <a:p>
            <a:pPr algn="ctr"/>
            <a:r>
              <a:rPr lang="en-US" altLang="ja-JP" sz="2800" u="sng" dirty="0">
                <a:solidFill>
                  <a:srgbClr val="FF0000"/>
                </a:solidFill>
              </a:rPr>
              <a:t>(×</a:t>
            </a:r>
            <a:r>
              <a:rPr lang="ja-JP" altLang="en-US" sz="2800" u="sng" dirty="0">
                <a:solidFill>
                  <a:srgbClr val="FF0000"/>
                </a:solidFill>
              </a:rPr>
              <a:t>１万</a:t>
            </a:r>
            <a:r>
              <a:rPr lang="en-US" altLang="ja-JP" sz="2800" u="sng" dirty="0">
                <a:solidFill>
                  <a:srgbClr val="FF0000"/>
                </a:solidFill>
              </a:rPr>
              <a:t>)</a:t>
            </a:r>
            <a:endParaRPr lang="ja-JP" altLang="en-US" sz="2800" u="sng" dirty="0">
              <a:solidFill>
                <a:srgbClr val="FF0000"/>
              </a:solidFill>
            </a:endParaRPr>
          </a:p>
        </p:txBody>
      </p:sp>
      <p:sp>
        <p:nvSpPr>
          <p:cNvPr id="9" name="角丸四角形 8"/>
          <p:cNvSpPr/>
          <p:nvPr/>
        </p:nvSpPr>
        <p:spPr>
          <a:xfrm>
            <a:off x="801367" y="1434947"/>
            <a:ext cx="4558260"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回</a:t>
            </a:r>
            <a:r>
              <a:rPr lang="ja-JP" altLang="en-US" sz="3600" dirty="0">
                <a:solidFill>
                  <a:prstClr val="black"/>
                </a:solidFill>
              </a:rPr>
              <a:t>の場合の</a:t>
            </a:r>
            <a:endParaRPr lang="en-US" altLang="ja-JP" sz="3600" dirty="0">
              <a:solidFill>
                <a:prstClr val="black"/>
              </a:solidFill>
            </a:endParaRPr>
          </a:p>
          <a:p>
            <a:r>
              <a:rPr lang="ja-JP" altLang="en-US" sz="3600" dirty="0">
                <a:solidFill>
                  <a:prstClr val="black"/>
                </a:solidFill>
              </a:rPr>
              <a:t>ヒストグラム</a:t>
            </a:r>
          </a:p>
        </p:txBody>
      </p:sp>
      <p:sp>
        <p:nvSpPr>
          <p:cNvPr id="13" name="角丸四角形 12"/>
          <p:cNvSpPr/>
          <p:nvPr/>
        </p:nvSpPr>
        <p:spPr>
          <a:xfrm>
            <a:off x="6222675" y="1434947"/>
            <a:ext cx="5131124"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万回</a:t>
            </a:r>
            <a:r>
              <a:rPr lang="ja-JP" altLang="en-US" sz="3600" dirty="0">
                <a:solidFill>
                  <a:prstClr val="black"/>
                </a:solidFill>
              </a:rPr>
              <a:t>の場合の</a:t>
            </a:r>
            <a:endParaRPr lang="en-US" altLang="ja-JP" sz="3600" dirty="0">
              <a:solidFill>
                <a:prstClr val="black"/>
              </a:solidFill>
            </a:endParaRPr>
          </a:p>
          <a:p>
            <a:r>
              <a:rPr lang="ja-JP" altLang="en-US" sz="3600" dirty="0">
                <a:solidFill>
                  <a:prstClr val="black"/>
                </a:solidFill>
              </a:rPr>
              <a:t>ヒストグラム</a:t>
            </a:r>
          </a:p>
        </p:txBody>
      </p:sp>
    </p:spTree>
    <p:extLst>
      <p:ext uri="{BB962C8B-B14F-4D97-AF65-F5344CB8AC3E}">
        <p14:creationId xmlns:p14="http://schemas.microsoft.com/office/powerpoint/2010/main" val="26486892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期待値だけでは</a:t>
            </a:r>
            <a:r>
              <a:rPr lang="en-US" altLang="ja-JP" u="sng" dirty="0" smtClean="0">
                <a:solidFill>
                  <a:prstClr val="black"/>
                </a:solidFill>
              </a:rPr>
              <a:t>…</a:t>
            </a:r>
            <a:r>
              <a:rPr lang="en-US" altLang="ja-JP" dirty="0" smtClean="0">
                <a:solidFill>
                  <a:prstClr val="black"/>
                </a:solidFill>
              </a:rPr>
              <a:t>(5/5) </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886" y="1882090"/>
            <a:ext cx="3817409" cy="2863057"/>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295" y="1882090"/>
            <a:ext cx="3817409" cy="2863057"/>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4704" y="1882089"/>
            <a:ext cx="3817409" cy="2863057"/>
          </a:xfrm>
          <a:prstGeom prst="rect">
            <a:avLst/>
          </a:prstGeom>
        </p:spPr>
      </p:pic>
      <p:sp>
        <p:nvSpPr>
          <p:cNvPr id="7" name="テキスト ボックス 6"/>
          <p:cNvSpPr txBox="1"/>
          <p:nvPr/>
        </p:nvSpPr>
        <p:spPr>
          <a:xfrm>
            <a:off x="369886" y="4936549"/>
            <a:ext cx="2801257" cy="923330"/>
          </a:xfrm>
          <a:prstGeom prst="rect">
            <a:avLst/>
          </a:prstGeom>
          <a:noFill/>
        </p:spPr>
        <p:txBody>
          <a:bodyPr wrap="square" rtlCol="0">
            <a:spAutoFit/>
          </a:bodyPr>
          <a:lstStyle/>
          <a:p>
            <a:r>
              <a:rPr lang="ja-JP" altLang="en-US" dirty="0" smtClean="0">
                <a:solidFill>
                  <a:prstClr val="black"/>
                </a:solidFill>
              </a:rPr>
              <a:t>いずれのグラフも</a:t>
            </a:r>
            <a:endParaRPr lang="en-US" altLang="ja-JP" dirty="0" smtClean="0">
              <a:solidFill>
                <a:prstClr val="black"/>
              </a:solidFill>
            </a:endParaRPr>
          </a:p>
          <a:p>
            <a:r>
              <a:rPr lang="ja-JP" altLang="en-US" dirty="0" smtClean="0">
                <a:solidFill>
                  <a:prstClr val="black"/>
                </a:solidFill>
              </a:rPr>
              <a:t>縦軸</a:t>
            </a:r>
            <a:r>
              <a:rPr lang="en-US" altLang="ja-JP" dirty="0" smtClean="0">
                <a:solidFill>
                  <a:prstClr val="black"/>
                </a:solidFill>
              </a:rPr>
              <a:t>:</a:t>
            </a:r>
            <a:r>
              <a:rPr lang="ja-JP" altLang="en-US" dirty="0" smtClean="0">
                <a:solidFill>
                  <a:prstClr val="black"/>
                </a:solidFill>
              </a:rPr>
              <a:t>賭けの報酬の平均</a:t>
            </a:r>
            <a:endParaRPr lang="en-US" altLang="ja-JP" dirty="0" smtClean="0">
              <a:solidFill>
                <a:prstClr val="black"/>
              </a:solidFill>
            </a:endParaRPr>
          </a:p>
          <a:p>
            <a:r>
              <a:rPr lang="ja-JP" altLang="en-US" dirty="0" smtClean="0">
                <a:solidFill>
                  <a:prstClr val="black"/>
                </a:solidFill>
              </a:rPr>
              <a:t>横軸</a:t>
            </a:r>
            <a:r>
              <a:rPr lang="en-US" altLang="ja-JP" dirty="0" smtClean="0">
                <a:solidFill>
                  <a:prstClr val="black"/>
                </a:solidFill>
              </a:rPr>
              <a:t>:</a:t>
            </a:r>
            <a:r>
              <a:rPr lang="ja-JP" altLang="en-US" dirty="0" smtClean="0">
                <a:solidFill>
                  <a:prstClr val="black"/>
                </a:solidFill>
              </a:rPr>
              <a:t>賭けの回数</a:t>
            </a:r>
            <a:endParaRPr lang="ja-JP" altLang="en-US" dirty="0">
              <a:solidFill>
                <a:prstClr val="black"/>
              </a:solidFill>
            </a:endParaRPr>
          </a:p>
        </p:txBody>
      </p:sp>
      <p:sp>
        <p:nvSpPr>
          <p:cNvPr id="8" name="円/楕円 7"/>
          <p:cNvSpPr/>
          <p:nvPr/>
        </p:nvSpPr>
        <p:spPr>
          <a:xfrm>
            <a:off x="301172"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 name="円/楕円 8"/>
          <p:cNvSpPr/>
          <p:nvPr/>
        </p:nvSpPr>
        <p:spPr>
          <a:xfrm>
            <a:off x="4154638"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 name="円/楕円 9"/>
          <p:cNvSpPr/>
          <p:nvPr/>
        </p:nvSpPr>
        <p:spPr>
          <a:xfrm>
            <a:off x="8117038"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 name="テキスト ボックス 10"/>
          <p:cNvSpPr txBox="1"/>
          <p:nvPr/>
        </p:nvSpPr>
        <p:spPr>
          <a:xfrm>
            <a:off x="763815" y="1697423"/>
            <a:ext cx="85997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smtClean="0">
                <a:solidFill>
                  <a:prstClr val="black"/>
                </a:solidFill>
              </a:rPr>
              <a:t>J:</a:t>
            </a:r>
            <a:endParaRPr lang="ja-JP" altLang="en-US" dirty="0">
              <a:solidFill>
                <a:prstClr val="black"/>
              </a:solidFill>
            </a:endParaRPr>
          </a:p>
        </p:txBody>
      </p:sp>
      <p:sp>
        <p:nvSpPr>
          <p:cNvPr id="12" name="テキスト ボックス 11"/>
          <p:cNvSpPr txBox="1"/>
          <p:nvPr/>
        </p:nvSpPr>
        <p:spPr>
          <a:xfrm>
            <a:off x="4724552" y="1713571"/>
            <a:ext cx="85997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a:solidFill>
                  <a:prstClr val="black"/>
                </a:solidFill>
              </a:rPr>
              <a:t>K</a:t>
            </a:r>
            <a:r>
              <a:rPr lang="en-US" altLang="ja-JP" dirty="0" smtClean="0">
                <a:solidFill>
                  <a:prstClr val="black"/>
                </a:solidFill>
              </a:rPr>
              <a:t>:</a:t>
            </a:r>
            <a:endParaRPr lang="ja-JP" altLang="en-US" dirty="0">
              <a:solidFill>
                <a:prstClr val="black"/>
              </a:solidFill>
            </a:endParaRPr>
          </a:p>
        </p:txBody>
      </p:sp>
      <p:sp>
        <p:nvSpPr>
          <p:cNvPr id="13" name="テキスト ボックス 12"/>
          <p:cNvSpPr txBox="1"/>
          <p:nvPr/>
        </p:nvSpPr>
        <p:spPr>
          <a:xfrm>
            <a:off x="8723009" y="1697423"/>
            <a:ext cx="85997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a:solidFill>
                  <a:prstClr val="black"/>
                </a:solidFill>
              </a:rPr>
              <a:t>L</a:t>
            </a:r>
            <a:r>
              <a:rPr lang="en-US" altLang="ja-JP" dirty="0" smtClean="0">
                <a:solidFill>
                  <a:prstClr val="black"/>
                </a:solidFill>
              </a:rPr>
              <a:t>:</a:t>
            </a:r>
            <a:endParaRPr lang="ja-JP" altLang="en-US" dirty="0">
              <a:solidFill>
                <a:prstClr val="black"/>
              </a:solidFill>
            </a:endParaRPr>
          </a:p>
        </p:txBody>
      </p:sp>
      <p:sp>
        <p:nvSpPr>
          <p:cNvPr id="14" name="テキスト ボックス 13"/>
          <p:cNvSpPr txBox="1"/>
          <p:nvPr/>
        </p:nvSpPr>
        <p:spPr>
          <a:xfrm>
            <a:off x="4317695" y="4745146"/>
            <a:ext cx="7513148" cy="2000548"/>
          </a:xfrm>
          <a:prstGeom prst="rect">
            <a:avLst/>
          </a:prstGeom>
          <a:noFill/>
        </p:spPr>
        <p:txBody>
          <a:bodyPr wrap="square" rtlCol="0">
            <a:spAutoFit/>
          </a:bodyPr>
          <a:lstStyle/>
          <a:p>
            <a:pPr algn="r"/>
            <a:r>
              <a:rPr lang="en-US" altLang="ja-JP" sz="2800" dirty="0" smtClean="0">
                <a:solidFill>
                  <a:prstClr val="black"/>
                </a:solidFill>
              </a:rPr>
              <a:t>…</a:t>
            </a:r>
            <a:r>
              <a:rPr lang="ja-JP" altLang="en-US" sz="2800" dirty="0" smtClean="0">
                <a:solidFill>
                  <a:prstClr val="black"/>
                </a:solidFill>
              </a:rPr>
              <a:t>儲けの報酬の平均は</a:t>
            </a:r>
            <a:endParaRPr lang="en-US" altLang="ja-JP" sz="2800" dirty="0" smtClean="0">
              <a:solidFill>
                <a:prstClr val="black"/>
              </a:solidFill>
            </a:endParaRPr>
          </a:p>
          <a:p>
            <a:pPr algn="r"/>
            <a:r>
              <a:rPr lang="ja-JP" altLang="en-US" sz="2800" dirty="0" smtClean="0">
                <a:solidFill>
                  <a:prstClr val="black"/>
                </a:solidFill>
              </a:rPr>
              <a:t>いずれも期待値には近づくものの、</a:t>
            </a:r>
            <a:endParaRPr lang="en-US" altLang="ja-JP" sz="2800" dirty="0" smtClean="0">
              <a:solidFill>
                <a:prstClr val="black"/>
              </a:solidFill>
            </a:endParaRPr>
          </a:p>
          <a:p>
            <a:pPr algn="r"/>
            <a:r>
              <a:rPr lang="ja-JP" altLang="en-US" sz="2800" dirty="0" smtClean="0">
                <a:solidFill>
                  <a:prstClr val="black"/>
                </a:solidFill>
              </a:rPr>
              <a:t>そこに至るまでのブレが大きく違う</a:t>
            </a:r>
            <a:endParaRPr lang="en-US" altLang="ja-JP" sz="2800" dirty="0" smtClean="0">
              <a:solidFill>
                <a:prstClr val="black"/>
              </a:solidFill>
            </a:endParaRPr>
          </a:p>
          <a:p>
            <a:pPr algn="r"/>
            <a:r>
              <a:rPr lang="ja-JP" altLang="en-US" sz="2800" dirty="0" smtClean="0">
                <a:solidFill>
                  <a:prstClr val="black"/>
                </a:solidFill>
              </a:rPr>
              <a:t>→</a:t>
            </a:r>
            <a:r>
              <a:rPr lang="ja-JP" altLang="en-US" sz="4000" u="sng" dirty="0" smtClean="0">
                <a:solidFill>
                  <a:prstClr val="black"/>
                </a:solidFill>
              </a:rPr>
              <a:t>期待値の信頼度に関わる</a:t>
            </a:r>
            <a:r>
              <a:rPr lang="ja-JP" altLang="en-US" sz="2800" dirty="0" smtClean="0">
                <a:solidFill>
                  <a:prstClr val="black"/>
                </a:solidFill>
              </a:rPr>
              <a:t>！！</a:t>
            </a:r>
            <a:endParaRPr lang="ja-JP" altLang="en-US" sz="2800" dirty="0">
              <a:solidFill>
                <a:prstClr val="black"/>
              </a:solidFill>
            </a:endParaRPr>
          </a:p>
        </p:txBody>
      </p:sp>
      <p:sp>
        <p:nvSpPr>
          <p:cNvPr id="15" name="正方形/長方形 14"/>
          <p:cNvSpPr/>
          <p:nvPr/>
        </p:nvSpPr>
        <p:spPr>
          <a:xfrm>
            <a:off x="1208689" y="3380116"/>
            <a:ext cx="9774620" cy="14346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90000"/>
              </a:lnSpc>
              <a:spcBef>
                <a:spcPts val="1000"/>
              </a:spcBef>
            </a:pPr>
            <a:r>
              <a:rPr lang="ja-JP" altLang="en-US" sz="3600" dirty="0" smtClean="0">
                <a:solidFill>
                  <a:prstClr val="black"/>
                </a:solidFill>
              </a:rPr>
              <a:t>期待値</a:t>
            </a:r>
            <a:r>
              <a:rPr lang="ja-JP" altLang="en-US" sz="3600" dirty="0">
                <a:solidFill>
                  <a:prstClr val="black"/>
                </a:solidFill>
              </a:rPr>
              <a:t>だけではわからないことも</a:t>
            </a:r>
            <a:r>
              <a:rPr lang="en-US" altLang="ja-JP" sz="3600" dirty="0">
                <a:solidFill>
                  <a:prstClr val="black"/>
                </a:solidFill>
              </a:rPr>
              <a:t>…</a:t>
            </a:r>
            <a:r>
              <a:rPr lang="ja-JP" altLang="en-US" sz="3600" u="sng" dirty="0">
                <a:solidFill>
                  <a:prstClr val="black"/>
                </a:solidFill>
              </a:rPr>
              <a:t>何が違う？</a:t>
            </a:r>
            <a:endParaRPr lang="en-US" altLang="ja-JP" sz="3600" u="sng" dirty="0">
              <a:solidFill>
                <a:prstClr val="black"/>
              </a:solidFill>
            </a:endParaRPr>
          </a:p>
          <a:p>
            <a:pPr algn="ctr">
              <a:lnSpc>
                <a:spcPct val="90000"/>
              </a:lnSpc>
              <a:spcBef>
                <a:spcPts val="1000"/>
              </a:spcBef>
            </a:pPr>
            <a:r>
              <a:rPr lang="en-US" altLang="ja-JP" sz="3600" u="sng" dirty="0">
                <a:solidFill>
                  <a:srgbClr val="FF0000"/>
                </a:solidFill>
              </a:rPr>
              <a:t>…</a:t>
            </a:r>
            <a:r>
              <a:rPr lang="ja-JP" altLang="en-US" sz="3600" u="sng" dirty="0">
                <a:solidFill>
                  <a:srgbClr val="FF0000"/>
                </a:solidFill>
              </a:rPr>
              <a:t>期待値と実際のイベントの結果との離れ</a:t>
            </a:r>
            <a:r>
              <a:rPr lang="ja-JP" altLang="en-US" sz="3600" u="sng" dirty="0" smtClean="0">
                <a:solidFill>
                  <a:srgbClr val="FF0000"/>
                </a:solidFill>
              </a:rPr>
              <a:t>具合</a:t>
            </a:r>
            <a:endParaRPr lang="en-US" altLang="ja-JP" sz="3600" u="sng" dirty="0">
              <a:solidFill>
                <a:srgbClr val="FF0000"/>
              </a:solidFill>
            </a:endParaRPr>
          </a:p>
        </p:txBody>
      </p:sp>
    </p:spTree>
    <p:extLst>
      <p:ext uri="{BB962C8B-B14F-4D97-AF65-F5344CB8AC3E}">
        <p14:creationId xmlns:p14="http://schemas.microsoft.com/office/powerpoint/2010/main" val="15161133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(1/10)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984606" cy="4792889"/>
              </a:xfrm>
            </p:spPr>
            <p:txBody>
              <a:bodyPr>
                <a:normAutofit/>
              </a:bodyPr>
              <a:lstStyle/>
              <a:p>
                <a:pPr marL="0" indent="0">
                  <a:buNone/>
                </a:pPr>
                <a:r>
                  <a:rPr kumimoji="1" lang="ja-JP" altLang="en-US" dirty="0" smtClean="0"/>
                  <a:t>ここで、先の</a:t>
                </a:r>
                <a:r>
                  <a:rPr lang="ja-JP" altLang="en-US" dirty="0" smtClean="0">
                    <a:latin typeface="Cambria Math" panose="02040503050406030204" pitchFamily="18" charset="0"/>
                  </a:rPr>
                  <a:t>賭け</a:t>
                </a:r>
                <a:r>
                  <a:rPr lang="en-US" altLang="ja-JP" dirty="0" smtClean="0">
                    <a:solidFill>
                      <a:srgbClr val="FF0000"/>
                    </a:solidFill>
                    <a:latin typeface="Cambria Math" panose="02040503050406030204" pitchFamily="18" charset="0"/>
                  </a:rPr>
                  <a:t>J</a:t>
                </a:r>
                <a:r>
                  <a:rPr lang="en-US" altLang="ja-JP" dirty="0" smtClean="0">
                    <a:latin typeface="Cambria Math" panose="02040503050406030204" pitchFamily="18" charset="0"/>
                  </a:rPr>
                  <a:t>,</a:t>
                </a:r>
                <a:r>
                  <a:rPr lang="en-US" altLang="ja-JP" dirty="0" smtClean="0">
                    <a:solidFill>
                      <a:schemeClr val="accent5"/>
                    </a:solidFill>
                    <a:latin typeface="Cambria Math" panose="02040503050406030204" pitchFamily="18" charset="0"/>
                  </a:rPr>
                  <a:t>K</a:t>
                </a:r>
                <a:r>
                  <a:rPr lang="en-US" altLang="ja-JP" dirty="0" smtClean="0">
                    <a:latin typeface="Cambria Math" panose="02040503050406030204" pitchFamily="18" charset="0"/>
                  </a:rPr>
                  <a:t>,</a:t>
                </a:r>
                <a:r>
                  <a:rPr lang="en-US" altLang="ja-JP" dirty="0" smtClean="0">
                    <a:solidFill>
                      <a:srgbClr val="00B050"/>
                    </a:solidFill>
                    <a:latin typeface="Cambria Math" panose="02040503050406030204" pitchFamily="18" charset="0"/>
                  </a:rPr>
                  <a:t>L</a:t>
                </a:r>
                <a:r>
                  <a:rPr lang="ja-JP" altLang="en-US" dirty="0" smtClean="0">
                    <a:latin typeface="Cambria Math" panose="02040503050406030204" pitchFamily="18" charset="0"/>
                  </a:rPr>
                  <a:t>に</a:t>
                </a:r>
                <a:r>
                  <a:rPr lang="ja-JP" altLang="en-US" dirty="0">
                    <a:latin typeface="Cambria Math" panose="02040503050406030204" pitchFamily="18" charset="0"/>
                  </a:rPr>
                  <a:t>対し</a:t>
                </a:r>
                <a:r>
                  <a:rPr lang="ja-JP" altLang="en-US" dirty="0" smtClean="0">
                    <a:latin typeface="Cambria Math" panose="02040503050406030204" pitchFamily="18" charset="0"/>
                  </a:rPr>
                  <a:t>、それぞれの確率変数を順に</a:t>
                </a:r>
                <a14:m>
                  <m:oMath xmlns:m="http://schemas.openxmlformats.org/officeDocument/2006/math">
                    <m:r>
                      <a:rPr lang="en-US" altLang="ja-JP" i="1" dirty="0" smtClean="0">
                        <a:solidFill>
                          <a:srgbClr val="FF0000"/>
                        </a:solidFill>
                        <a:latin typeface="Cambria Math" panose="02040503050406030204" pitchFamily="18" charset="0"/>
                      </a:rPr>
                      <m:t>𝑋</m:t>
                    </m:r>
                    <m:r>
                      <a:rPr lang="en-US" altLang="ja-JP" i="1" dirty="0" smtClean="0">
                        <a:latin typeface="Cambria Math" panose="02040503050406030204" pitchFamily="18" charset="0"/>
                      </a:rPr>
                      <m:t>,</m:t>
                    </m:r>
                    <m:r>
                      <a:rPr lang="en-US" altLang="ja-JP" i="1" dirty="0" smtClean="0">
                        <a:solidFill>
                          <a:schemeClr val="accent5"/>
                        </a:solidFill>
                        <a:latin typeface="Cambria Math" panose="02040503050406030204" pitchFamily="18" charset="0"/>
                      </a:rPr>
                      <m:t>𝑌</m:t>
                    </m:r>
                    <m:r>
                      <a:rPr lang="en-US" altLang="ja-JP" i="1" dirty="0" smtClean="0">
                        <a:latin typeface="Cambria Math" panose="02040503050406030204" pitchFamily="18" charset="0"/>
                      </a:rPr>
                      <m:t>,</m:t>
                    </m:r>
                    <m:r>
                      <a:rPr lang="en-US" altLang="ja-JP" i="1" dirty="0" smtClean="0">
                        <a:solidFill>
                          <a:srgbClr val="00B050"/>
                        </a:solidFill>
                        <a:latin typeface="Cambria Math" panose="02040503050406030204" pitchFamily="18" charset="0"/>
                      </a:rPr>
                      <m:t>𝑍</m:t>
                    </m:r>
                  </m:oMath>
                </a14:m>
                <a:r>
                  <a:rPr lang="ja-JP" altLang="en-US" dirty="0" smtClean="0">
                    <a:latin typeface="Cambria Math" panose="02040503050406030204" pitchFamily="18" charset="0"/>
                  </a:rPr>
                  <a:t>とし、</a:t>
                </a:r>
                <a:endParaRPr lang="en-US" altLang="ja-JP" dirty="0" smtClean="0">
                  <a:latin typeface="Cambria Math" panose="02040503050406030204" pitchFamily="18" charset="0"/>
                </a:endParaRPr>
              </a:p>
              <a:p>
                <a:pPr marL="0" indent="0" algn="ctr">
                  <a:buNone/>
                </a:pPr>
                <a14:m>
                  <m:oMath xmlns:m="http://schemas.openxmlformats.org/officeDocument/2006/math">
                    <m:r>
                      <a:rPr lang="en-US" altLang="ja-JP" b="0" i="1" smtClean="0">
                        <a:latin typeface="Cambria Math" panose="02040503050406030204" pitchFamily="18" charset="0"/>
                      </a:rPr>
                      <m:t>𝐸</m:t>
                    </m:r>
                    <m:d>
                      <m:dPr>
                        <m:begChr m:val="["/>
                        <m:endChr m:val="]"/>
                        <m:ctrlPr>
                          <a:rPr lang="en-US" altLang="ja-JP"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ja-JP" altLang="en-US" i="1">
                                    <a:latin typeface="Cambria Math" panose="02040503050406030204" pitchFamily="18" charset="0"/>
                                  </a:rPr>
                                  <m:t>△</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b="0" i="1" smtClean="0">
                                    <a:latin typeface="Cambria Math" panose="02040503050406030204" pitchFamily="18" charset="0"/>
                                  </a:rPr>
                                  <m:t>[△]</m:t>
                                </m:r>
                              </m:e>
                            </m:d>
                          </m:e>
                          <m:sup>
                            <m:r>
                              <a:rPr lang="en-US" altLang="ja-JP" b="0" i="1" smtClean="0">
                                <a:latin typeface="Cambria Math" panose="02040503050406030204" pitchFamily="18" charset="0"/>
                              </a:rPr>
                              <m:t>2</m:t>
                            </m:r>
                          </m:sup>
                        </m:sSup>
                      </m:e>
                    </m:d>
                  </m:oMath>
                </a14:m>
                <a:r>
                  <a:rPr kumimoji="1" lang="ja-JP" altLang="en-US" dirty="0">
                    <a:latin typeface="Cambria Math" panose="02040503050406030204" pitchFamily="18" charset="0"/>
                  </a:rPr>
                  <a:t>を求めてみる</a:t>
                </a:r>
                <a14:m>
                  <m:oMath xmlns:m="http://schemas.openxmlformats.org/officeDocument/2006/math">
                    <m:d>
                      <m:dPr>
                        <m:ctrlPr>
                          <a:rPr kumimoji="1" lang="en-US" altLang="ja-JP" i="1" smtClean="0">
                            <a:latin typeface="Cambria Math" panose="02040503050406030204" pitchFamily="18" charset="0"/>
                          </a:rPr>
                        </m:ctrlPr>
                      </m:dPr>
                      <m:e>
                        <m:r>
                          <a:rPr lang="ja-JP" altLang="en-US" i="1">
                            <a:latin typeface="Cambria Math" panose="02040503050406030204" pitchFamily="18" charset="0"/>
                          </a:rPr>
                          <m:t>△</m:t>
                        </m:r>
                        <m:r>
                          <a:rPr lang="en-US" altLang="ja-JP" b="0" i="1" smtClean="0">
                            <a:latin typeface="Cambria Math" panose="02040503050406030204" pitchFamily="18" charset="0"/>
                          </a:rPr>
                          <m:t>=</m:t>
                        </m:r>
                        <m:r>
                          <a:rPr lang="en-US" altLang="ja-JP" b="0" i="1" smtClean="0">
                            <a:solidFill>
                              <a:srgbClr val="FF0000"/>
                            </a:solidFill>
                            <a:latin typeface="Cambria Math" panose="02040503050406030204" pitchFamily="18" charset="0"/>
                          </a:rPr>
                          <m:t>𝑋</m:t>
                        </m:r>
                        <m:r>
                          <a:rPr lang="en-US" altLang="ja-JP" b="0" i="1" smtClean="0">
                            <a:latin typeface="Cambria Math" panose="02040503050406030204" pitchFamily="18" charset="0"/>
                          </a:rPr>
                          <m:t> </m:t>
                        </m:r>
                        <m:r>
                          <m:rPr>
                            <m:sty m:val="p"/>
                          </m:rPr>
                          <a:rPr lang="en-US" altLang="ja-JP" b="0" i="0" smtClean="0">
                            <a:latin typeface="Cambria Math" panose="02040503050406030204" pitchFamily="18" charset="0"/>
                          </a:rPr>
                          <m:t>or</m:t>
                        </m:r>
                        <m:r>
                          <a:rPr lang="en-US" altLang="ja-JP" b="0" i="1" smtClean="0">
                            <a:latin typeface="Cambria Math" panose="02040503050406030204" pitchFamily="18" charset="0"/>
                          </a:rPr>
                          <m:t> </m:t>
                        </m:r>
                        <m:r>
                          <a:rPr lang="en-US" altLang="ja-JP" b="0" i="1" smtClean="0">
                            <a:solidFill>
                              <a:schemeClr val="accent5"/>
                            </a:solidFill>
                            <a:latin typeface="Cambria Math" panose="02040503050406030204" pitchFamily="18" charset="0"/>
                          </a:rPr>
                          <m:t>𝑌</m:t>
                        </m:r>
                        <m:r>
                          <a:rPr lang="en-US" altLang="ja-JP" b="0" i="1" smtClean="0">
                            <a:latin typeface="Cambria Math" panose="02040503050406030204" pitchFamily="18" charset="0"/>
                          </a:rPr>
                          <m:t> </m:t>
                        </m:r>
                        <m:r>
                          <m:rPr>
                            <m:sty m:val="p"/>
                          </m:rPr>
                          <a:rPr lang="en-US" altLang="ja-JP" b="0" i="0" smtClean="0">
                            <a:latin typeface="Cambria Math" panose="02040503050406030204" pitchFamily="18" charset="0"/>
                          </a:rPr>
                          <m:t>or</m:t>
                        </m:r>
                        <m:r>
                          <a:rPr lang="en-US" altLang="ja-JP" b="0" i="1" smtClean="0">
                            <a:latin typeface="Cambria Math" panose="02040503050406030204" pitchFamily="18" charset="0"/>
                          </a:rPr>
                          <m:t> </m:t>
                        </m:r>
                        <m:r>
                          <a:rPr lang="en-US" altLang="ja-JP" b="0" i="1" smtClean="0">
                            <a:solidFill>
                              <a:srgbClr val="00B050"/>
                            </a:solidFill>
                            <a:latin typeface="Cambria Math" panose="02040503050406030204" pitchFamily="18" charset="0"/>
                          </a:rPr>
                          <m:t>𝑍</m:t>
                        </m:r>
                      </m:e>
                    </m:d>
                  </m:oMath>
                </a14:m>
                <a:r>
                  <a:rPr kumimoji="1" lang="ja-JP" altLang="en-US" dirty="0" smtClean="0">
                    <a:latin typeface="Cambria Math" panose="02040503050406030204" pitchFamily="18" charset="0"/>
                  </a:rPr>
                  <a:t>。</a:t>
                </a:r>
                <a:endParaRPr kumimoji="1" lang="en-US" altLang="ja-JP" dirty="0" smtClean="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984606" cy="4792889"/>
              </a:xfrm>
              <a:blipFill rotWithShape="0">
                <a:blip r:embed="rId2"/>
                <a:stretch>
                  <a:fillRect l="-1166" t="-2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6544898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(2/10)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984606" cy="4792889"/>
              </a:xfrm>
            </p:spPr>
            <p:txBody>
              <a:bodyPr>
                <a:normAutofit/>
              </a:bodyPr>
              <a:lstStyle/>
              <a:p>
                <a:pPr marL="0" lvl="0" indent="0">
                  <a:buNone/>
                </a:pPr>
                <a:r>
                  <a:rPr lang="ja-JP" altLang="en-US" dirty="0">
                    <a:solidFill>
                      <a:prstClr val="black"/>
                    </a:solidFill>
                  </a:rPr>
                  <a:t>ここで、先の</a:t>
                </a:r>
                <a:r>
                  <a:rPr lang="ja-JP" altLang="en-US" dirty="0">
                    <a:solidFill>
                      <a:prstClr val="black"/>
                    </a:solidFill>
                    <a:latin typeface="Cambria Math" panose="02040503050406030204" pitchFamily="18" charset="0"/>
                  </a:rPr>
                  <a:t>賭け</a:t>
                </a:r>
                <a:r>
                  <a:rPr lang="en-US" altLang="ja-JP" dirty="0">
                    <a:solidFill>
                      <a:srgbClr val="FF0000"/>
                    </a:solidFill>
                    <a:latin typeface="Cambria Math" panose="02040503050406030204" pitchFamily="18" charset="0"/>
                  </a:rPr>
                  <a:t>J</a:t>
                </a:r>
                <a:r>
                  <a:rPr lang="en-US" altLang="ja-JP" dirty="0">
                    <a:solidFill>
                      <a:prstClr val="black"/>
                    </a:solidFill>
                    <a:latin typeface="Cambria Math" panose="02040503050406030204" pitchFamily="18" charset="0"/>
                  </a:rPr>
                  <a:t>,</a:t>
                </a:r>
                <a:r>
                  <a:rPr lang="en-US" altLang="ja-JP" dirty="0">
                    <a:solidFill>
                      <a:srgbClr val="4472C4"/>
                    </a:solidFill>
                    <a:latin typeface="Cambria Math" panose="02040503050406030204" pitchFamily="18" charset="0"/>
                  </a:rPr>
                  <a:t>K</a:t>
                </a:r>
                <a:r>
                  <a:rPr lang="en-US" altLang="ja-JP" dirty="0">
                    <a:solidFill>
                      <a:prstClr val="black"/>
                    </a:solidFill>
                    <a:latin typeface="Cambria Math" panose="02040503050406030204" pitchFamily="18" charset="0"/>
                  </a:rPr>
                  <a:t>,</a:t>
                </a:r>
                <a:r>
                  <a:rPr lang="en-US" altLang="ja-JP" dirty="0">
                    <a:solidFill>
                      <a:srgbClr val="00B050"/>
                    </a:solidFill>
                    <a:latin typeface="Cambria Math" panose="02040503050406030204" pitchFamily="18" charset="0"/>
                  </a:rPr>
                  <a:t>L</a:t>
                </a:r>
                <a:r>
                  <a:rPr lang="ja-JP" altLang="en-US" dirty="0">
                    <a:solidFill>
                      <a:prstClr val="black"/>
                    </a:solidFill>
                    <a:latin typeface="Cambria Math" panose="02040503050406030204" pitchFamily="18" charset="0"/>
                  </a:rPr>
                  <a:t>に対し、それぞれの確率変数を順に</a:t>
                </a:r>
                <a14:m>
                  <m:oMath xmlns:m="http://schemas.openxmlformats.org/officeDocument/2006/math">
                    <m:r>
                      <a:rPr lang="en-US" altLang="ja-JP" i="1" dirty="0">
                        <a:solidFill>
                          <a:srgbClr val="FF0000"/>
                        </a:solidFill>
                        <a:latin typeface="Cambria Math" panose="02040503050406030204" pitchFamily="18" charset="0"/>
                      </a:rPr>
                      <m:t>𝑋</m:t>
                    </m:r>
                    <m:r>
                      <a:rPr lang="en-US" altLang="ja-JP" i="1" dirty="0">
                        <a:solidFill>
                          <a:prstClr val="black"/>
                        </a:solidFill>
                        <a:latin typeface="Cambria Math" panose="02040503050406030204" pitchFamily="18" charset="0"/>
                      </a:rPr>
                      <m:t>,</m:t>
                    </m:r>
                    <m:r>
                      <a:rPr lang="en-US" altLang="ja-JP" i="1" dirty="0">
                        <a:solidFill>
                          <a:srgbClr val="4472C4"/>
                        </a:solidFill>
                        <a:latin typeface="Cambria Math" panose="02040503050406030204" pitchFamily="18" charset="0"/>
                      </a:rPr>
                      <m:t>𝑌</m:t>
                    </m:r>
                    <m:r>
                      <a:rPr lang="en-US" altLang="ja-JP" i="1" dirty="0">
                        <a:solidFill>
                          <a:prstClr val="black"/>
                        </a:solidFill>
                        <a:latin typeface="Cambria Math" panose="02040503050406030204" pitchFamily="18" charset="0"/>
                      </a:rPr>
                      <m:t>,</m:t>
                    </m:r>
                    <m:r>
                      <a:rPr lang="en-US" altLang="ja-JP" i="1" dirty="0">
                        <a:solidFill>
                          <a:srgbClr val="00B050"/>
                        </a:solidFill>
                        <a:latin typeface="Cambria Math" panose="02040503050406030204" pitchFamily="18" charset="0"/>
                      </a:rPr>
                      <m:t>𝑍</m:t>
                    </m:r>
                  </m:oMath>
                </a14:m>
                <a:r>
                  <a:rPr lang="ja-JP" altLang="en-US" dirty="0">
                    <a:solidFill>
                      <a:prstClr val="black"/>
                    </a:solidFill>
                    <a:latin typeface="Cambria Math" panose="02040503050406030204" pitchFamily="18" charset="0"/>
                  </a:rPr>
                  <a:t>とし、</a:t>
                </a:r>
                <a:endParaRPr lang="en-US" altLang="ja-JP" dirty="0">
                  <a:solidFill>
                    <a:prstClr val="black"/>
                  </a:solidFill>
                  <a:latin typeface="Cambria Math" panose="02040503050406030204" pitchFamily="18" charset="0"/>
                </a:endParaRPr>
              </a:p>
              <a:p>
                <a:pPr marL="0" lvl="0" indent="0" algn="ctr">
                  <a:buNone/>
                </a:pPr>
                <a14:m>
                  <m:oMath xmlns:m="http://schemas.openxmlformats.org/officeDocument/2006/math">
                    <m:r>
                      <a:rPr lang="en-US" altLang="ja-JP" i="1">
                        <a:solidFill>
                          <a:prstClr val="black"/>
                        </a:solidFill>
                        <a:latin typeface="Cambria Math" panose="02040503050406030204" pitchFamily="18" charset="0"/>
                      </a:rPr>
                      <m:t>𝐸</m:t>
                    </m:r>
                    <m:d>
                      <m:dPr>
                        <m:begChr m:val="["/>
                        <m:endChr m:val="]"/>
                        <m:ctrlPr>
                          <a:rPr lang="en-US" altLang="ja-JP" i="1">
                            <a:solidFill>
                              <a:prstClr val="black"/>
                            </a:solidFill>
                            <a:latin typeface="Cambria Math" panose="02040503050406030204" pitchFamily="18" charset="0"/>
                          </a:rPr>
                        </m:ctrlPr>
                      </m:dPr>
                      <m:e>
                        <m:sSup>
                          <m:sSupPr>
                            <m:ctrlPr>
                              <a:rPr lang="en-US" altLang="ja-JP" i="1">
                                <a:solidFill>
                                  <a:prstClr val="black"/>
                                </a:solidFill>
                                <a:latin typeface="Cambria Math" panose="02040503050406030204" pitchFamily="18" charset="0"/>
                              </a:rPr>
                            </m:ctrlPr>
                          </m:sSupPr>
                          <m:e>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𝐸</m:t>
                                </m:r>
                                <m:r>
                                  <a:rPr lang="en-US" altLang="ja-JP" i="1">
                                    <a:solidFill>
                                      <a:prstClr val="black"/>
                                    </a:solidFill>
                                    <a:latin typeface="Cambria Math" panose="02040503050406030204" pitchFamily="18" charset="0"/>
                                  </a:rPr>
                                  <m:t>[△]</m:t>
                                </m:r>
                              </m:e>
                            </m:d>
                          </m:e>
                          <m:sup>
                            <m:r>
                              <a:rPr lang="en-US" altLang="ja-JP" i="1">
                                <a:solidFill>
                                  <a:prstClr val="black"/>
                                </a:solidFill>
                                <a:latin typeface="Cambria Math" panose="02040503050406030204" pitchFamily="18" charset="0"/>
                              </a:rPr>
                              <m:t>2</m:t>
                            </m:r>
                          </m:sup>
                        </m:sSup>
                      </m:e>
                    </m:d>
                  </m:oMath>
                </a14:m>
                <a:r>
                  <a:rPr lang="ja-JP" altLang="en-US" dirty="0">
                    <a:solidFill>
                      <a:prstClr val="black"/>
                    </a:solidFill>
                    <a:latin typeface="Cambria Math" panose="02040503050406030204" pitchFamily="18" charset="0"/>
                  </a:rPr>
                  <a:t>を求めてみる</a:t>
                </a:r>
                <a14:m>
                  <m:oMath xmlns:m="http://schemas.openxmlformats.org/officeDocument/2006/math">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srgbClr val="FF0000"/>
                            </a:solidFill>
                            <a:latin typeface="Cambria Math" panose="02040503050406030204" pitchFamily="18" charset="0"/>
                          </a:rPr>
                          <m:t>𝑋</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4472C4"/>
                            </a:solidFill>
                            <a:latin typeface="Cambria Math" panose="02040503050406030204" pitchFamily="18" charset="0"/>
                          </a:rPr>
                          <m:t>𝑌</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00B050"/>
                            </a:solidFill>
                            <a:latin typeface="Cambria Math" panose="02040503050406030204" pitchFamily="18" charset="0"/>
                          </a:rPr>
                          <m:t>𝑍</m:t>
                        </m:r>
                      </m:e>
                    </m:d>
                  </m:oMath>
                </a14:m>
                <a:r>
                  <a:rPr lang="ja-JP" altLang="en-US" dirty="0">
                    <a:solidFill>
                      <a:prstClr val="black"/>
                    </a:solidFill>
                    <a:latin typeface="Cambria Math" panose="02040503050406030204" pitchFamily="18" charset="0"/>
                  </a:rPr>
                  <a:t>。</a:t>
                </a:r>
                <a:endParaRPr lang="en-US" altLang="ja-JP" dirty="0">
                  <a:solidFill>
                    <a:prstClr val="black"/>
                  </a:solidFill>
                  <a:latin typeface="Cambria Math" panose="02040503050406030204" pitchFamily="18" charset="0"/>
                </a:endParaRPr>
              </a:p>
              <a:p>
                <a:pPr lvl="0"/>
                <a:r>
                  <a:rPr lang="ja-JP" altLang="en-US" sz="3200" dirty="0">
                    <a:solidFill>
                      <a:prstClr val="black"/>
                    </a:solidFill>
                  </a:rPr>
                  <a:t> 賭け</a:t>
                </a:r>
                <a:r>
                  <a:rPr lang="en-US" altLang="ja-JP" sz="3200" dirty="0">
                    <a:solidFill>
                      <a:srgbClr val="FF0000"/>
                    </a:solidFill>
                  </a:rPr>
                  <a:t>J</a:t>
                </a:r>
                <a:r>
                  <a:rPr lang="en-US" altLang="ja-JP" sz="3200" dirty="0">
                    <a:solidFill>
                      <a:prstClr val="black"/>
                    </a:solidFill>
                  </a:rPr>
                  <a:t>:</a:t>
                </a:r>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a:solidFill>
                            <a:srgbClr val="FF0000"/>
                          </a:solidFill>
                          <a:latin typeface="Cambria Math" panose="02040503050406030204" pitchFamily="18" charset="0"/>
                        </a:rPr>
                        <m:t>𝐸</m:t>
                      </m:r>
                      <m:d>
                        <m:dPr>
                          <m:begChr m:val="["/>
                          <m:endChr m:val="]"/>
                          <m:ctrlPr>
                            <a:rPr lang="en-US" altLang="ja-JP" sz="3200" i="1">
                              <a:solidFill>
                                <a:srgbClr val="FF0000"/>
                              </a:solidFill>
                              <a:latin typeface="Cambria Math" panose="02040503050406030204" pitchFamily="18" charset="0"/>
                            </a:rPr>
                          </m:ctrlPr>
                        </m:dPr>
                        <m:e>
                          <m:sSup>
                            <m:sSupPr>
                              <m:ctrlPr>
                                <a:rPr lang="en-US" altLang="ja-JP" sz="3200" i="1">
                                  <a:solidFill>
                                    <a:srgbClr val="FF0000"/>
                                  </a:solidFill>
                                  <a:latin typeface="Cambria Math" panose="02040503050406030204" pitchFamily="18" charset="0"/>
                                </a:rPr>
                              </m:ctrlPr>
                            </m:sSupPr>
                            <m:e>
                              <m:d>
                                <m:dPr>
                                  <m:ctrlPr>
                                    <a:rPr lang="en-US" altLang="ja-JP" sz="3200" i="1">
                                      <a:solidFill>
                                        <a:srgbClr val="FF0000"/>
                                      </a:solidFill>
                                      <a:latin typeface="Cambria Math" panose="02040503050406030204" pitchFamily="18" charset="0"/>
                                    </a:rPr>
                                  </m:ctrlPr>
                                </m:dPr>
                                <m:e>
                                  <m:r>
                                    <a:rPr lang="en-US" altLang="ja-JP" sz="3200" i="1">
                                      <a:solidFill>
                                        <a:srgbClr val="FF0000"/>
                                      </a:solidFill>
                                      <a:latin typeface="Cambria Math" panose="02040503050406030204" pitchFamily="18" charset="0"/>
                                    </a:rPr>
                                    <m:t>𝑋</m:t>
                                  </m:r>
                                  <m:r>
                                    <a:rPr lang="en-US" altLang="ja-JP" sz="3200" i="1">
                                      <a:solidFill>
                                        <a:srgbClr val="FF0000"/>
                                      </a:solidFill>
                                      <a:latin typeface="Cambria Math" panose="02040503050406030204" pitchFamily="18" charset="0"/>
                                    </a:rPr>
                                    <m:t>−</m:t>
                                  </m:r>
                                  <m:r>
                                    <a:rPr lang="en-US" altLang="ja-JP" sz="3200" i="1">
                                      <a:solidFill>
                                        <a:srgbClr val="FF0000"/>
                                      </a:solidFill>
                                      <a:latin typeface="Cambria Math" panose="02040503050406030204" pitchFamily="18" charset="0"/>
                                    </a:rPr>
                                    <m:t>𝐸</m:t>
                                  </m:r>
                                  <m:d>
                                    <m:dPr>
                                      <m:begChr m:val="["/>
                                      <m:endChr m:val="]"/>
                                      <m:ctrlPr>
                                        <a:rPr lang="en-US" altLang="ja-JP" sz="3200" i="1">
                                          <a:solidFill>
                                            <a:srgbClr val="FF0000"/>
                                          </a:solidFill>
                                          <a:latin typeface="Cambria Math" panose="02040503050406030204" pitchFamily="18" charset="0"/>
                                        </a:rPr>
                                      </m:ctrlPr>
                                    </m:dPr>
                                    <m:e>
                                      <m:r>
                                        <a:rPr lang="en-US" altLang="ja-JP" sz="3200" i="1">
                                          <a:solidFill>
                                            <a:srgbClr val="FF0000"/>
                                          </a:solidFill>
                                          <a:latin typeface="Cambria Math" panose="02040503050406030204" pitchFamily="18" charset="0"/>
                                        </a:rPr>
                                        <m:t>𝑋</m:t>
                                      </m:r>
                                    </m:e>
                                  </m:d>
                                </m:e>
                              </m:d>
                            </m:e>
                            <m:sup>
                              <m:r>
                                <a:rPr lang="en-US" altLang="ja-JP" sz="3200" i="1">
                                  <a:solidFill>
                                    <a:srgbClr val="FF0000"/>
                                  </a:solidFill>
                                  <a:latin typeface="Cambria Math" panose="02040503050406030204" pitchFamily="18" charset="0"/>
                                </a:rPr>
                                <m:t>2</m:t>
                              </m:r>
                            </m:sup>
                          </m:sSup>
                        </m:e>
                      </m:d>
                    </m:oMath>
                  </m:oMathPara>
                </a14:m>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rPr>
                        <m:t>=</m:t>
                      </m:r>
                      <m:sSup>
                        <m:sSupPr>
                          <m:ctrlPr>
                            <a:rPr lang="en-US" altLang="ja-JP" sz="3200" i="1" dirty="0">
                              <a:solidFill>
                                <a:prstClr val="black"/>
                              </a:solidFill>
                              <a:latin typeface="Cambria Math" panose="02040503050406030204" pitchFamily="18" charset="0"/>
                            </a:rPr>
                          </m:ctrlPr>
                        </m:sSupPr>
                        <m:e>
                          <m:d>
                            <m:dPr>
                              <m:ctrlPr>
                                <a:rPr lang="en-US" altLang="ja-JP" sz="3200" i="1" dirty="0">
                                  <a:solidFill>
                                    <a:prstClr val="black"/>
                                  </a:solidFill>
                                  <a:latin typeface="Cambria Math" panose="02040503050406030204" pitchFamily="18" charset="0"/>
                                </a:rPr>
                              </m:ctrlPr>
                            </m:dPr>
                            <m:e>
                              <m:r>
                                <a:rPr lang="en-US" altLang="ja-JP" sz="3200" b="0" i="1" dirty="0" smtClean="0">
                                  <a:solidFill>
                                    <a:prstClr val="black"/>
                                  </a:solidFill>
                                  <a:latin typeface="Cambria Math" panose="02040503050406030204" pitchFamily="18" charset="0"/>
                                </a:rPr>
                                <m:t>2</m:t>
                              </m:r>
                              <m:r>
                                <a:rPr lang="en-US" altLang="ja-JP" sz="3200" i="1" dirty="0">
                                  <a:solidFill>
                                    <a:prstClr val="black"/>
                                  </a:solidFill>
                                  <a:latin typeface="Cambria Math" panose="02040503050406030204" pitchFamily="18" charset="0"/>
                                </a:rPr>
                                <m:t>00−</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m:t>
                      </m:r>
                      <m:sSup>
                        <m:sSupPr>
                          <m:ctrlPr>
                            <a:rPr lang="en-US" altLang="ja-JP" sz="3200" i="1" dirty="0">
                              <a:solidFill>
                                <a:prstClr val="black"/>
                              </a:solidFill>
                              <a:latin typeface="Cambria Math" panose="02040503050406030204" pitchFamily="18" charset="0"/>
                              <a:ea typeface="Cambria Math" panose="02040503050406030204" pitchFamily="18" charset="0"/>
                            </a:rPr>
                          </m:ctrlPr>
                        </m:sSupPr>
                        <m:e>
                          <m:d>
                            <m:dPr>
                              <m:ctrlPr>
                                <a:rPr lang="en-US" altLang="ja-JP" sz="3200" i="1" dirty="0">
                                  <a:solidFill>
                                    <a:prstClr val="black"/>
                                  </a:solidFill>
                                  <a:latin typeface="Cambria Math" panose="02040503050406030204" pitchFamily="18" charset="0"/>
                                  <a:ea typeface="Cambria Math" panose="02040503050406030204" pitchFamily="18" charset="0"/>
                                </a:rPr>
                              </m:ctrlPr>
                            </m:dPr>
                            <m:e>
                              <m:r>
                                <a:rPr lang="en-US" altLang="ja-JP" sz="3200" b="0" i="1" dirty="0" smtClean="0">
                                  <a:solidFill>
                                    <a:prstClr val="black"/>
                                  </a:solidFill>
                                  <a:latin typeface="Cambria Math" panose="02040503050406030204" pitchFamily="18" charset="0"/>
                                  <a:ea typeface="Cambria Math" panose="02040503050406030204" pitchFamily="18" charset="0"/>
                                </a:rPr>
                                <m:t>0</m:t>
                              </m:r>
                              <m:r>
                                <a:rPr lang="en-US" altLang="ja-JP" sz="3200" i="1" dirty="0">
                                  <a:solidFill>
                                    <a:prstClr val="black"/>
                                  </a:solidFill>
                                  <a:latin typeface="Cambria Math" panose="02040503050406030204" pitchFamily="18" charset="0"/>
                                </a:rPr>
                                <m:t>00−</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ea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prstClr val="black"/>
                          </a:solidFill>
                          <a:latin typeface="Cambria Math" panose="02040503050406030204" pitchFamily="18" charset="0"/>
                          <a:ea typeface="Cambria Math" panose="02040503050406030204" pitchFamily="18" charset="0"/>
                        </a:rPr>
                        <m:t>1000</m:t>
                      </m:r>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prstClr val="black"/>
                          </a:solidFill>
                          <a:latin typeface="Cambria Math" panose="02040503050406030204" pitchFamily="18" charset="0"/>
                          <a:ea typeface="Cambria Math" panose="02040503050406030204" pitchFamily="18" charset="0"/>
                        </a:rPr>
                        <m:t>1000</m:t>
                      </m:r>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 xmlns:m="http://schemas.openxmlformats.org/officeDocument/2006/math">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srgbClr val="FF0000"/>
                        </a:solidFill>
                        <a:latin typeface="Cambria Math" panose="02040503050406030204" pitchFamily="18" charset="0"/>
                        <a:ea typeface="Cambria Math" panose="02040503050406030204" pitchFamily="18" charset="0"/>
                      </a:rPr>
                      <m:t>10000</m:t>
                    </m:r>
                  </m:oMath>
                </a14:m>
                <a:r>
                  <a:rPr lang="ja-JP" altLang="en-US" sz="3200" dirty="0">
                    <a:solidFill>
                      <a:srgbClr val="FF0000"/>
                    </a:solidFill>
                    <a:latin typeface="Cambria Math" panose="02040503050406030204" pitchFamily="18" charset="0"/>
                  </a:rPr>
                  <a:t> </a:t>
                </a:r>
                <a:endParaRPr lang="en-US" altLang="ja-JP" sz="3200" u="sng" dirty="0">
                  <a:solidFill>
                    <a:srgbClr val="FF0000"/>
                  </a:solidFill>
                  <a:latin typeface="Cambria Math" panose="02040503050406030204" pitchFamily="18" charset="0"/>
                </a:endParaRPr>
              </a:p>
              <a:p>
                <a:pPr marL="0" indent="0" algn="ctr">
                  <a:buNone/>
                </a:pPr>
                <a:endParaRPr kumimoji="1" lang="en-US" altLang="ja-JP" dirty="0" smtClean="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984606" cy="4792889"/>
              </a:xfrm>
              <a:blipFill rotWithShape="0">
                <a:blip r:embed="rId2"/>
                <a:stretch>
                  <a:fillRect l="-1277" t="-2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451483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(3/10)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984606" cy="4792889"/>
              </a:xfrm>
            </p:spPr>
            <p:txBody>
              <a:bodyPr>
                <a:normAutofit/>
              </a:bodyPr>
              <a:lstStyle/>
              <a:p>
                <a:pPr marL="0" lvl="0" indent="0">
                  <a:buNone/>
                </a:pPr>
                <a:r>
                  <a:rPr lang="ja-JP" altLang="en-US" dirty="0">
                    <a:solidFill>
                      <a:prstClr val="black"/>
                    </a:solidFill>
                  </a:rPr>
                  <a:t>ここで、先の</a:t>
                </a:r>
                <a:r>
                  <a:rPr lang="ja-JP" altLang="en-US" dirty="0">
                    <a:solidFill>
                      <a:prstClr val="black"/>
                    </a:solidFill>
                    <a:latin typeface="Cambria Math" panose="02040503050406030204" pitchFamily="18" charset="0"/>
                  </a:rPr>
                  <a:t>賭け</a:t>
                </a:r>
                <a:r>
                  <a:rPr lang="en-US" altLang="ja-JP" dirty="0">
                    <a:solidFill>
                      <a:srgbClr val="FF0000"/>
                    </a:solidFill>
                    <a:latin typeface="Cambria Math" panose="02040503050406030204" pitchFamily="18" charset="0"/>
                  </a:rPr>
                  <a:t>J</a:t>
                </a:r>
                <a:r>
                  <a:rPr lang="en-US" altLang="ja-JP" dirty="0">
                    <a:solidFill>
                      <a:prstClr val="black"/>
                    </a:solidFill>
                    <a:latin typeface="Cambria Math" panose="02040503050406030204" pitchFamily="18" charset="0"/>
                  </a:rPr>
                  <a:t>,</a:t>
                </a:r>
                <a:r>
                  <a:rPr lang="en-US" altLang="ja-JP" dirty="0">
                    <a:solidFill>
                      <a:srgbClr val="4472C4"/>
                    </a:solidFill>
                    <a:latin typeface="Cambria Math" panose="02040503050406030204" pitchFamily="18" charset="0"/>
                  </a:rPr>
                  <a:t>K</a:t>
                </a:r>
                <a:r>
                  <a:rPr lang="en-US" altLang="ja-JP" dirty="0">
                    <a:solidFill>
                      <a:prstClr val="black"/>
                    </a:solidFill>
                    <a:latin typeface="Cambria Math" panose="02040503050406030204" pitchFamily="18" charset="0"/>
                  </a:rPr>
                  <a:t>,</a:t>
                </a:r>
                <a:r>
                  <a:rPr lang="en-US" altLang="ja-JP" dirty="0">
                    <a:solidFill>
                      <a:srgbClr val="00B050"/>
                    </a:solidFill>
                    <a:latin typeface="Cambria Math" panose="02040503050406030204" pitchFamily="18" charset="0"/>
                  </a:rPr>
                  <a:t>L</a:t>
                </a:r>
                <a:r>
                  <a:rPr lang="ja-JP" altLang="en-US" dirty="0">
                    <a:solidFill>
                      <a:prstClr val="black"/>
                    </a:solidFill>
                    <a:latin typeface="Cambria Math" panose="02040503050406030204" pitchFamily="18" charset="0"/>
                  </a:rPr>
                  <a:t>に対し、それぞれの確率変数を順に</a:t>
                </a:r>
                <a14:m>
                  <m:oMath xmlns:m="http://schemas.openxmlformats.org/officeDocument/2006/math">
                    <m:r>
                      <a:rPr lang="en-US" altLang="ja-JP" i="1" dirty="0">
                        <a:solidFill>
                          <a:srgbClr val="FF0000"/>
                        </a:solidFill>
                        <a:latin typeface="Cambria Math" panose="02040503050406030204" pitchFamily="18" charset="0"/>
                      </a:rPr>
                      <m:t>𝑋</m:t>
                    </m:r>
                    <m:r>
                      <a:rPr lang="en-US" altLang="ja-JP" i="1" dirty="0">
                        <a:solidFill>
                          <a:prstClr val="black"/>
                        </a:solidFill>
                        <a:latin typeface="Cambria Math" panose="02040503050406030204" pitchFamily="18" charset="0"/>
                      </a:rPr>
                      <m:t>,</m:t>
                    </m:r>
                    <m:r>
                      <a:rPr lang="en-US" altLang="ja-JP" i="1" dirty="0">
                        <a:solidFill>
                          <a:srgbClr val="4472C4"/>
                        </a:solidFill>
                        <a:latin typeface="Cambria Math" panose="02040503050406030204" pitchFamily="18" charset="0"/>
                      </a:rPr>
                      <m:t>𝑌</m:t>
                    </m:r>
                    <m:r>
                      <a:rPr lang="en-US" altLang="ja-JP" i="1" dirty="0">
                        <a:solidFill>
                          <a:prstClr val="black"/>
                        </a:solidFill>
                        <a:latin typeface="Cambria Math" panose="02040503050406030204" pitchFamily="18" charset="0"/>
                      </a:rPr>
                      <m:t>,</m:t>
                    </m:r>
                    <m:r>
                      <a:rPr lang="en-US" altLang="ja-JP" i="1" dirty="0">
                        <a:solidFill>
                          <a:srgbClr val="00B050"/>
                        </a:solidFill>
                        <a:latin typeface="Cambria Math" panose="02040503050406030204" pitchFamily="18" charset="0"/>
                      </a:rPr>
                      <m:t>𝑍</m:t>
                    </m:r>
                  </m:oMath>
                </a14:m>
                <a:r>
                  <a:rPr lang="ja-JP" altLang="en-US" dirty="0">
                    <a:solidFill>
                      <a:prstClr val="black"/>
                    </a:solidFill>
                    <a:latin typeface="Cambria Math" panose="02040503050406030204" pitchFamily="18" charset="0"/>
                  </a:rPr>
                  <a:t>とし、</a:t>
                </a:r>
                <a:endParaRPr lang="en-US" altLang="ja-JP" dirty="0">
                  <a:solidFill>
                    <a:prstClr val="black"/>
                  </a:solidFill>
                  <a:latin typeface="Cambria Math" panose="02040503050406030204" pitchFamily="18" charset="0"/>
                </a:endParaRPr>
              </a:p>
              <a:p>
                <a:pPr marL="0" lvl="0" indent="0" algn="ctr">
                  <a:buNone/>
                </a:pPr>
                <a14:m>
                  <m:oMath xmlns:m="http://schemas.openxmlformats.org/officeDocument/2006/math">
                    <m:r>
                      <a:rPr lang="en-US" altLang="ja-JP" i="1">
                        <a:solidFill>
                          <a:prstClr val="black"/>
                        </a:solidFill>
                        <a:latin typeface="Cambria Math" panose="02040503050406030204" pitchFamily="18" charset="0"/>
                      </a:rPr>
                      <m:t>𝐸</m:t>
                    </m:r>
                    <m:d>
                      <m:dPr>
                        <m:begChr m:val="["/>
                        <m:endChr m:val="]"/>
                        <m:ctrlPr>
                          <a:rPr lang="en-US" altLang="ja-JP" i="1">
                            <a:solidFill>
                              <a:prstClr val="black"/>
                            </a:solidFill>
                            <a:latin typeface="Cambria Math" panose="02040503050406030204" pitchFamily="18" charset="0"/>
                          </a:rPr>
                        </m:ctrlPr>
                      </m:dPr>
                      <m:e>
                        <m:sSup>
                          <m:sSupPr>
                            <m:ctrlPr>
                              <a:rPr lang="en-US" altLang="ja-JP" i="1">
                                <a:solidFill>
                                  <a:prstClr val="black"/>
                                </a:solidFill>
                                <a:latin typeface="Cambria Math" panose="02040503050406030204" pitchFamily="18" charset="0"/>
                              </a:rPr>
                            </m:ctrlPr>
                          </m:sSupPr>
                          <m:e>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𝐸</m:t>
                                </m:r>
                                <m:r>
                                  <a:rPr lang="en-US" altLang="ja-JP" i="1">
                                    <a:solidFill>
                                      <a:prstClr val="black"/>
                                    </a:solidFill>
                                    <a:latin typeface="Cambria Math" panose="02040503050406030204" pitchFamily="18" charset="0"/>
                                  </a:rPr>
                                  <m:t>[△]</m:t>
                                </m:r>
                              </m:e>
                            </m:d>
                          </m:e>
                          <m:sup>
                            <m:r>
                              <a:rPr lang="en-US" altLang="ja-JP" i="1">
                                <a:solidFill>
                                  <a:prstClr val="black"/>
                                </a:solidFill>
                                <a:latin typeface="Cambria Math" panose="02040503050406030204" pitchFamily="18" charset="0"/>
                              </a:rPr>
                              <m:t>2</m:t>
                            </m:r>
                          </m:sup>
                        </m:sSup>
                      </m:e>
                    </m:d>
                  </m:oMath>
                </a14:m>
                <a:r>
                  <a:rPr lang="ja-JP" altLang="en-US" dirty="0">
                    <a:solidFill>
                      <a:prstClr val="black"/>
                    </a:solidFill>
                    <a:latin typeface="Cambria Math" panose="02040503050406030204" pitchFamily="18" charset="0"/>
                  </a:rPr>
                  <a:t>を求めてみる</a:t>
                </a:r>
                <a14:m>
                  <m:oMath xmlns:m="http://schemas.openxmlformats.org/officeDocument/2006/math">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srgbClr val="FF0000"/>
                            </a:solidFill>
                            <a:latin typeface="Cambria Math" panose="02040503050406030204" pitchFamily="18" charset="0"/>
                          </a:rPr>
                          <m:t>𝑋</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4472C4"/>
                            </a:solidFill>
                            <a:latin typeface="Cambria Math" panose="02040503050406030204" pitchFamily="18" charset="0"/>
                          </a:rPr>
                          <m:t>𝑌</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00B050"/>
                            </a:solidFill>
                            <a:latin typeface="Cambria Math" panose="02040503050406030204" pitchFamily="18" charset="0"/>
                          </a:rPr>
                          <m:t>𝑍</m:t>
                        </m:r>
                      </m:e>
                    </m:d>
                  </m:oMath>
                </a14:m>
                <a:r>
                  <a:rPr lang="ja-JP" altLang="en-US" dirty="0" smtClean="0">
                    <a:solidFill>
                      <a:prstClr val="black"/>
                    </a:solidFill>
                    <a:latin typeface="Cambria Math" panose="02040503050406030204" pitchFamily="18" charset="0"/>
                  </a:rPr>
                  <a:t>。</a:t>
                </a:r>
                <a:endParaRPr lang="en-US" altLang="ja-JP" dirty="0">
                  <a:solidFill>
                    <a:prstClr val="black"/>
                  </a:solidFill>
                  <a:latin typeface="Cambria Math" panose="02040503050406030204" pitchFamily="18" charset="0"/>
                </a:endParaRPr>
              </a:p>
              <a:p>
                <a:pPr lvl="0"/>
                <a:r>
                  <a:rPr lang="ja-JP" altLang="en-US" sz="3200" dirty="0">
                    <a:solidFill>
                      <a:prstClr val="black"/>
                    </a:solidFill>
                  </a:rPr>
                  <a:t> </a:t>
                </a:r>
                <a:r>
                  <a:rPr lang="ja-JP" altLang="en-US" sz="3200" dirty="0" smtClean="0">
                    <a:solidFill>
                      <a:prstClr val="black"/>
                    </a:solidFill>
                  </a:rPr>
                  <a:t>賭け</a:t>
                </a:r>
                <a:r>
                  <a:rPr lang="en-US" altLang="ja-JP" sz="3200" dirty="0" smtClean="0">
                    <a:solidFill>
                      <a:schemeClr val="accent5"/>
                    </a:solidFill>
                  </a:rPr>
                  <a:t>K</a:t>
                </a:r>
                <a:r>
                  <a:rPr lang="en-US" altLang="ja-JP" sz="3200" dirty="0" smtClean="0">
                    <a:solidFill>
                      <a:prstClr val="black"/>
                    </a:solidFill>
                  </a:rPr>
                  <a:t>:</a:t>
                </a:r>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smtClean="0">
                          <a:solidFill>
                            <a:schemeClr val="accent5"/>
                          </a:solidFill>
                          <a:latin typeface="Cambria Math" panose="02040503050406030204" pitchFamily="18" charset="0"/>
                        </a:rPr>
                        <m:t>𝐸</m:t>
                      </m:r>
                      <m:d>
                        <m:dPr>
                          <m:begChr m:val="["/>
                          <m:endChr m:val="]"/>
                          <m:ctrlPr>
                            <a:rPr lang="en-US" altLang="ja-JP" sz="3200" i="1">
                              <a:solidFill>
                                <a:schemeClr val="accent5"/>
                              </a:solidFill>
                              <a:latin typeface="Cambria Math" panose="02040503050406030204" pitchFamily="18" charset="0"/>
                            </a:rPr>
                          </m:ctrlPr>
                        </m:dPr>
                        <m:e>
                          <m:sSup>
                            <m:sSupPr>
                              <m:ctrlPr>
                                <a:rPr lang="en-US" altLang="ja-JP" sz="3200" i="1">
                                  <a:solidFill>
                                    <a:schemeClr val="accent5"/>
                                  </a:solidFill>
                                  <a:latin typeface="Cambria Math" panose="02040503050406030204" pitchFamily="18" charset="0"/>
                                </a:rPr>
                              </m:ctrlPr>
                            </m:sSupPr>
                            <m:e>
                              <m:d>
                                <m:dPr>
                                  <m:ctrlPr>
                                    <a:rPr lang="en-US" altLang="ja-JP" sz="3200" i="1">
                                      <a:solidFill>
                                        <a:schemeClr val="accent5"/>
                                      </a:solidFill>
                                      <a:latin typeface="Cambria Math" panose="02040503050406030204" pitchFamily="18" charset="0"/>
                                    </a:rPr>
                                  </m:ctrlPr>
                                </m:dPr>
                                <m:e>
                                  <m:r>
                                    <a:rPr lang="en-US" altLang="ja-JP" sz="3200" b="0" i="1" smtClean="0">
                                      <a:solidFill>
                                        <a:schemeClr val="accent5"/>
                                      </a:solidFill>
                                      <a:latin typeface="Cambria Math" panose="02040503050406030204" pitchFamily="18" charset="0"/>
                                    </a:rPr>
                                    <m:t>𝑌</m:t>
                                  </m:r>
                                  <m:r>
                                    <a:rPr lang="en-US" altLang="ja-JP" sz="3200" i="1">
                                      <a:solidFill>
                                        <a:schemeClr val="accent5"/>
                                      </a:solidFill>
                                      <a:latin typeface="Cambria Math" panose="02040503050406030204" pitchFamily="18" charset="0"/>
                                    </a:rPr>
                                    <m:t>−</m:t>
                                  </m:r>
                                  <m:r>
                                    <a:rPr lang="en-US" altLang="ja-JP" sz="3200" i="1">
                                      <a:solidFill>
                                        <a:schemeClr val="accent5"/>
                                      </a:solidFill>
                                      <a:latin typeface="Cambria Math" panose="02040503050406030204" pitchFamily="18" charset="0"/>
                                    </a:rPr>
                                    <m:t>𝐸</m:t>
                                  </m:r>
                                  <m:d>
                                    <m:dPr>
                                      <m:begChr m:val="["/>
                                      <m:endChr m:val="]"/>
                                      <m:ctrlPr>
                                        <a:rPr lang="en-US" altLang="ja-JP" sz="3200" i="1">
                                          <a:solidFill>
                                            <a:schemeClr val="accent5"/>
                                          </a:solidFill>
                                          <a:latin typeface="Cambria Math" panose="02040503050406030204" pitchFamily="18" charset="0"/>
                                        </a:rPr>
                                      </m:ctrlPr>
                                    </m:dPr>
                                    <m:e>
                                      <m:r>
                                        <a:rPr lang="en-US" altLang="ja-JP" sz="3200" b="0" i="1" smtClean="0">
                                          <a:solidFill>
                                            <a:schemeClr val="accent5"/>
                                          </a:solidFill>
                                          <a:latin typeface="Cambria Math" panose="02040503050406030204" pitchFamily="18" charset="0"/>
                                        </a:rPr>
                                        <m:t>𝑌</m:t>
                                      </m:r>
                                    </m:e>
                                  </m:d>
                                </m:e>
                              </m:d>
                            </m:e>
                            <m:sup>
                              <m:r>
                                <a:rPr lang="en-US" altLang="ja-JP" sz="3200" i="1">
                                  <a:solidFill>
                                    <a:schemeClr val="accent5"/>
                                  </a:solidFill>
                                  <a:latin typeface="Cambria Math" panose="02040503050406030204" pitchFamily="18" charset="0"/>
                                </a:rPr>
                                <m:t>2</m:t>
                              </m:r>
                            </m:sup>
                          </m:sSup>
                        </m:e>
                      </m:d>
                    </m:oMath>
                  </m:oMathPara>
                </a14:m>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rPr>
                        <m:t>=</m:t>
                      </m:r>
                      <m:sSup>
                        <m:sSupPr>
                          <m:ctrlPr>
                            <a:rPr lang="en-US" altLang="ja-JP" sz="3200" i="1" dirty="0">
                              <a:solidFill>
                                <a:prstClr val="black"/>
                              </a:solidFill>
                              <a:latin typeface="Cambria Math" panose="02040503050406030204" pitchFamily="18" charset="0"/>
                            </a:rPr>
                          </m:ctrlPr>
                        </m:sSupPr>
                        <m:e>
                          <m:d>
                            <m:dPr>
                              <m:ctrlPr>
                                <a:rPr lang="en-US" altLang="ja-JP" sz="3200" i="1" dirty="0">
                                  <a:solidFill>
                                    <a:prstClr val="black"/>
                                  </a:solidFill>
                                  <a:latin typeface="Cambria Math" panose="02040503050406030204" pitchFamily="18" charset="0"/>
                                </a:rPr>
                              </m:ctrlPr>
                            </m:dPr>
                            <m:e>
                              <m:r>
                                <a:rPr lang="en-US" altLang="ja-JP" sz="3200" b="0" i="1" dirty="0" smtClean="0">
                                  <a:solidFill>
                                    <a:prstClr val="black"/>
                                  </a:solidFill>
                                  <a:latin typeface="Cambria Math" panose="02040503050406030204" pitchFamily="18" charset="0"/>
                                </a:rPr>
                                <m:t>10</m:t>
                              </m:r>
                              <m:r>
                                <a:rPr lang="en-US" altLang="ja-JP" sz="3200" i="1" dirty="0">
                                  <a:solidFill>
                                    <a:prstClr val="black"/>
                                  </a:solidFill>
                                  <a:latin typeface="Cambria Math" panose="02040503050406030204" pitchFamily="18" charset="0"/>
                                </a:rPr>
                                <m:t>00−</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m:t>
                      </m:r>
                      <m:sSup>
                        <m:sSupPr>
                          <m:ctrlPr>
                            <a:rPr lang="en-US" altLang="ja-JP" sz="3200" i="1" dirty="0">
                              <a:solidFill>
                                <a:prstClr val="black"/>
                              </a:solidFill>
                              <a:latin typeface="Cambria Math" panose="02040503050406030204" pitchFamily="18" charset="0"/>
                              <a:ea typeface="Cambria Math" panose="02040503050406030204" pitchFamily="18" charset="0"/>
                            </a:rPr>
                          </m:ctrlPr>
                        </m:sSupPr>
                        <m:e>
                          <m:d>
                            <m:dPr>
                              <m:ctrlPr>
                                <a:rPr lang="en-US" altLang="ja-JP" sz="3200" i="1" dirty="0">
                                  <a:solidFill>
                                    <a:prstClr val="black"/>
                                  </a:solidFill>
                                  <a:latin typeface="Cambria Math" panose="02040503050406030204" pitchFamily="18" charset="0"/>
                                  <a:ea typeface="Cambria Math" panose="02040503050406030204" pitchFamily="18" charset="0"/>
                                </a:rPr>
                              </m:ctrlPr>
                            </m:dPr>
                            <m:e>
                              <m:d>
                                <m:dPr>
                                  <m:ctrlPr>
                                    <a:rPr lang="en-US" altLang="ja-JP" sz="3200" b="0" i="1" dirty="0" smtClean="0">
                                      <a:solidFill>
                                        <a:prstClr val="black"/>
                                      </a:solidFill>
                                      <a:latin typeface="Cambria Math" panose="02040503050406030204" pitchFamily="18" charset="0"/>
                                      <a:ea typeface="Cambria Math" panose="02040503050406030204" pitchFamily="18" charset="0"/>
                                    </a:rPr>
                                  </m:ctrlPr>
                                </m:dPr>
                                <m:e>
                                  <m:r>
                                    <a:rPr lang="en-US" altLang="ja-JP" sz="3200" b="0" i="1" dirty="0" smtClean="0">
                                      <a:solidFill>
                                        <a:prstClr val="black"/>
                                      </a:solidFill>
                                      <a:latin typeface="Cambria Math" panose="02040503050406030204" pitchFamily="18" charset="0"/>
                                      <a:ea typeface="Cambria Math" panose="02040503050406030204" pitchFamily="18" charset="0"/>
                                    </a:rPr>
                                    <m:t>−800</m:t>
                                  </m:r>
                                </m:e>
                              </m:d>
                              <m:r>
                                <a:rPr lang="en-US" altLang="ja-JP" sz="3200" i="1" dirty="0">
                                  <a:solidFill>
                                    <a:prstClr val="black"/>
                                  </a:solidFill>
                                  <a:latin typeface="Cambria Math" panose="02040503050406030204" pitchFamily="18" charset="0"/>
                                </a:rPr>
                                <m:t>−</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ea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prstClr val="black"/>
                          </a:solidFill>
                          <a:latin typeface="Cambria Math" panose="02040503050406030204" pitchFamily="18" charset="0"/>
                          <a:ea typeface="Cambria Math" panose="02040503050406030204" pitchFamily="18" charset="0"/>
                        </a:rPr>
                        <m:t>81000</m:t>
                      </m:r>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prstClr val="black"/>
                          </a:solidFill>
                          <a:latin typeface="Cambria Math" panose="02040503050406030204" pitchFamily="18" charset="0"/>
                          <a:ea typeface="Cambria Math" panose="02040503050406030204" pitchFamily="18" charset="0"/>
                        </a:rPr>
                        <m:t>81000</m:t>
                      </m:r>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 xmlns:m="http://schemas.openxmlformats.org/officeDocument/2006/math">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schemeClr val="accent5"/>
                        </a:solidFill>
                        <a:latin typeface="Cambria Math" panose="02040503050406030204" pitchFamily="18" charset="0"/>
                        <a:ea typeface="Cambria Math" panose="02040503050406030204" pitchFamily="18" charset="0"/>
                      </a:rPr>
                      <m:t>810000</m:t>
                    </m:r>
                  </m:oMath>
                </a14:m>
                <a:r>
                  <a:rPr lang="ja-JP" altLang="en-US" sz="3200" dirty="0">
                    <a:solidFill>
                      <a:schemeClr val="accent5"/>
                    </a:solidFill>
                    <a:latin typeface="Cambria Math" panose="02040503050406030204" pitchFamily="18" charset="0"/>
                  </a:rPr>
                  <a:t> </a:t>
                </a:r>
                <a:endParaRPr lang="en-US" altLang="ja-JP" sz="3200" u="sng" dirty="0">
                  <a:solidFill>
                    <a:schemeClr val="accent5"/>
                  </a:solidFill>
                  <a:latin typeface="Cambria Math" panose="02040503050406030204" pitchFamily="18" charset="0"/>
                </a:endParaRPr>
              </a:p>
              <a:p>
                <a:pPr marL="0" indent="0" algn="ctr">
                  <a:buNone/>
                </a:pPr>
                <a:endParaRPr kumimoji="1" lang="en-US" altLang="ja-JP" dirty="0" smtClean="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984606" cy="4792889"/>
              </a:xfrm>
              <a:blipFill rotWithShape="0">
                <a:blip r:embed="rId2"/>
                <a:stretch>
                  <a:fillRect l="-1277" t="-2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5114865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(4/10)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984606" cy="4792889"/>
              </a:xfrm>
            </p:spPr>
            <p:txBody>
              <a:bodyPr>
                <a:normAutofit/>
              </a:bodyPr>
              <a:lstStyle/>
              <a:p>
                <a:pPr marL="0" lvl="0" indent="0">
                  <a:buNone/>
                </a:pPr>
                <a:r>
                  <a:rPr lang="ja-JP" altLang="en-US" dirty="0">
                    <a:solidFill>
                      <a:prstClr val="black"/>
                    </a:solidFill>
                  </a:rPr>
                  <a:t>ここで、先の</a:t>
                </a:r>
                <a:r>
                  <a:rPr lang="ja-JP" altLang="en-US" dirty="0">
                    <a:solidFill>
                      <a:prstClr val="black"/>
                    </a:solidFill>
                    <a:latin typeface="Cambria Math" panose="02040503050406030204" pitchFamily="18" charset="0"/>
                  </a:rPr>
                  <a:t>賭け</a:t>
                </a:r>
                <a:r>
                  <a:rPr lang="en-US" altLang="ja-JP" dirty="0">
                    <a:solidFill>
                      <a:srgbClr val="FF0000"/>
                    </a:solidFill>
                    <a:latin typeface="Cambria Math" panose="02040503050406030204" pitchFamily="18" charset="0"/>
                  </a:rPr>
                  <a:t>J</a:t>
                </a:r>
                <a:r>
                  <a:rPr lang="en-US" altLang="ja-JP" dirty="0">
                    <a:solidFill>
                      <a:prstClr val="black"/>
                    </a:solidFill>
                    <a:latin typeface="Cambria Math" panose="02040503050406030204" pitchFamily="18" charset="0"/>
                  </a:rPr>
                  <a:t>,</a:t>
                </a:r>
                <a:r>
                  <a:rPr lang="en-US" altLang="ja-JP" dirty="0">
                    <a:solidFill>
                      <a:srgbClr val="4472C4"/>
                    </a:solidFill>
                    <a:latin typeface="Cambria Math" panose="02040503050406030204" pitchFamily="18" charset="0"/>
                  </a:rPr>
                  <a:t>K</a:t>
                </a:r>
                <a:r>
                  <a:rPr lang="en-US" altLang="ja-JP" dirty="0">
                    <a:solidFill>
                      <a:prstClr val="black"/>
                    </a:solidFill>
                    <a:latin typeface="Cambria Math" panose="02040503050406030204" pitchFamily="18" charset="0"/>
                  </a:rPr>
                  <a:t>,</a:t>
                </a:r>
                <a:r>
                  <a:rPr lang="en-US" altLang="ja-JP" dirty="0">
                    <a:solidFill>
                      <a:srgbClr val="00B050"/>
                    </a:solidFill>
                    <a:latin typeface="Cambria Math" panose="02040503050406030204" pitchFamily="18" charset="0"/>
                  </a:rPr>
                  <a:t>L</a:t>
                </a:r>
                <a:r>
                  <a:rPr lang="ja-JP" altLang="en-US" dirty="0">
                    <a:solidFill>
                      <a:prstClr val="black"/>
                    </a:solidFill>
                    <a:latin typeface="Cambria Math" panose="02040503050406030204" pitchFamily="18" charset="0"/>
                  </a:rPr>
                  <a:t>に対し、それぞれの確率変数を順に</a:t>
                </a:r>
                <a14:m>
                  <m:oMath xmlns:m="http://schemas.openxmlformats.org/officeDocument/2006/math">
                    <m:r>
                      <a:rPr lang="en-US" altLang="ja-JP" i="1" dirty="0">
                        <a:solidFill>
                          <a:srgbClr val="FF0000"/>
                        </a:solidFill>
                        <a:latin typeface="Cambria Math" panose="02040503050406030204" pitchFamily="18" charset="0"/>
                      </a:rPr>
                      <m:t>𝑋</m:t>
                    </m:r>
                    <m:r>
                      <a:rPr lang="en-US" altLang="ja-JP" i="1" dirty="0">
                        <a:solidFill>
                          <a:prstClr val="black"/>
                        </a:solidFill>
                        <a:latin typeface="Cambria Math" panose="02040503050406030204" pitchFamily="18" charset="0"/>
                      </a:rPr>
                      <m:t>,</m:t>
                    </m:r>
                    <m:r>
                      <a:rPr lang="en-US" altLang="ja-JP" i="1" dirty="0">
                        <a:solidFill>
                          <a:srgbClr val="4472C4"/>
                        </a:solidFill>
                        <a:latin typeface="Cambria Math" panose="02040503050406030204" pitchFamily="18" charset="0"/>
                      </a:rPr>
                      <m:t>𝑌</m:t>
                    </m:r>
                    <m:r>
                      <a:rPr lang="en-US" altLang="ja-JP" i="1" dirty="0">
                        <a:solidFill>
                          <a:prstClr val="black"/>
                        </a:solidFill>
                        <a:latin typeface="Cambria Math" panose="02040503050406030204" pitchFamily="18" charset="0"/>
                      </a:rPr>
                      <m:t>,</m:t>
                    </m:r>
                    <m:r>
                      <a:rPr lang="en-US" altLang="ja-JP" i="1" dirty="0">
                        <a:solidFill>
                          <a:srgbClr val="00B050"/>
                        </a:solidFill>
                        <a:latin typeface="Cambria Math" panose="02040503050406030204" pitchFamily="18" charset="0"/>
                      </a:rPr>
                      <m:t>𝑍</m:t>
                    </m:r>
                  </m:oMath>
                </a14:m>
                <a:r>
                  <a:rPr lang="ja-JP" altLang="en-US" dirty="0">
                    <a:solidFill>
                      <a:prstClr val="black"/>
                    </a:solidFill>
                    <a:latin typeface="Cambria Math" panose="02040503050406030204" pitchFamily="18" charset="0"/>
                  </a:rPr>
                  <a:t>とし、</a:t>
                </a:r>
                <a:endParaRPr lang="en-US" altLang="ja-JP" dirty="0">
                  <a:solidFill>
                    <a:prstClr val="black"/>
                  </a:solidFill>
                  <a:latin typeface="Cambria Math" panose="02040503050406030204" pitchFamily="18" charset="0"/>
                </a:endParaRPr>
              </a:p>
              <a:p>
                <a:pPr marL="0" lvl="0" indent="0" algn="ctr">
                  <a:buNone/>
                </a:pPr>
                <a14:m>
                  <m:oMath xmlns:m="http://schemas.openxmlformats.org/officeDocument/2006/math">
                    <m:r>
                      <a:rPr lang="en-US" altLang="ja-JP" i="1">
                        <a:solidFill>
                          <a:prstClr val="black"/>
                        </a:solidFill>
                        <a:latin typeface="Cambria Math" panose="02040503050406030204" pitchFamily="18" charset="0"/>
                      </a:rPr>
                      <m:t>𝐸</m:t>
                    </m:r>
                    <m:d>
                      <m:dPr>
                        <m:begChr m:val="["/>
                        <m:endChr m:val="]"/>
                        <m:ctrlPr>
                          <a:rPr lang="en-US" altLang="ja-JP" i="1">
                            <a:solidFill>
                              <a:prstClr val="black"/>
                            </a:solidFill>
                            <a:latin typeface="Cambria Math" panose="02040503050406030204" pitchFamily="18" charset="0"/>
                          </a:rPr>
                        </m:ctrlPr>
                      </m:dPr>
                      <m:e>
                        <m:sSup>
                          <m:sSupPr>
                            <m:ctrlPr>
                              <a:rPr lang="en-US" altLang="ja-JP" i="1">
                                <a:solidFill>
                                  <a:prstClr val="black"/>
                                </a:solidFill>
                                <a:latin typeface="Cambria Math" panose="02040503050406030204" pitchFamily="18" charset="0"/>
                              </a:rPr>
                            </m:ctrlPr>
                          </m:sSupPr>
                          <m:e>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𝐸</m:t>
                                </m:r>
                                <m:r>
                                  <a:rPr lang="en-US" altLang="ja-JP" i="1">
                                    <a:solidFill>
                                      <a:prstClr val="black"/>
                                    </a:solidFill>
                                    <a:latin typeface="Cambria Math" panose="02040503050406030204" pitchFamily="18" charset="0"/>
                                  </a:rPr>
                                  <m:t>[△]</m:t>
                                </m:r>
                              </m:e>
                            </m:d>
                          </m:e>
                          <m:sup>
                            <m:r>
                              <a:rPr lang="en-US" altLang="ja-JP" i="1">
                                <a:solidFill>
                                  <a:prstClr val="black"/>
                                </a:solidFill>
                                <a:latin typeface="Cambria Math" panose="02040503050406030204" pitchFamily="18" charset="0"/>
                              </a:rPr>
                              <m:t>2</m:t>
                            </m:r>
                          </m:sup>
                        </m:sSup>
                      </m:e>
                    </m:d>
                  </m:oMath>
                </a14:m>
                <a:r>
                  <a:rPr lang="ja-JP" altLang="en-US" dirty="0">
                    <a:solidFill>
                      <a:prstClr val="black"/>
                    </a:solidFill>
                    <a:latin typeface="Cambria Math" panose="02040503050406030204" pitchFamily="18" charset="0"/>
                  </a:rPr>
                  <a:t>を求めてみる</a:t>
                </a:r>
                <a14:m>
                  <m:oMath xmlns:m="http://schemas.openxmlformats.org/officeDocument/2006/math">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srgbClr val="FF0000"/>
                            </a:solidFill>
                            <a:latin typeface="Cambria Math" panose="02040503050406030204" pitchFamily="18" charset="0"/>
                          </a:rPr>
                          <m:t>𝑋</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4472C4"/>
                            </a:solidFill>
                            <a:latin typeface="Cambria Math" panose="02040503050406030204" pitchFamily="18" charset="0"/>
                          </a:rPr>
                          <m:t>𝑌</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00B050"/>
                            </a:solidFill>
                            <a:latin typeface="Cambria Math" panose="02040503050406030204" pitchFamily="18" charset="0"/>
                          </a:rPr>
                          <m:t>𝑍</m:t>
                        </m:r>
                      </m:e>
                    </m:d>
                  </m:oMath>
                </a14:m>
                <a:r>
                  <a:rPr lang="ja-JP" altLang="en-US" dirty="0">
                    <a:solidFill>
                      <a:prstClr val="black"/>
                    </a:solidFill>
                    <a:latin typeface="Cambria Math" panose="02040503050406030204" pitchFamily="18" charset="0"/>
                  </a:rPr>
                  <a:t>。</a:t>
                </a:r>
                <a:endParaRPr lang="en-US" altLang="ja-JP" dirty="0">
                  <a:solidFill>
                    <a:prstClr val="black"/>
                  </a:solidFill>
                  <a:latin typeface="Cambria Math" panose="02040503050406030204" pitchFamily="18" charset="0"/>
                </a:endParaRPr>
              </a:p>
              <a:p>
                <a:pPr lvl="0"/>
                <a:r>
                  <a:rPr lang="ja-JP" altLang="en-US" sz="3200" dirty="0">
                    <a:solidFill>
                      <a:prstClr val="black"/>
                    </a:solidFill>
                  </a:rPr>
                  <a:t> </a:t>
                </a:r>
                <a:r>
                  <a:rPr lang="ja-JP" altLang="en-US" sz="3200" dirty="0" smtClean="0">
                    <a:solidFill>
                      <a:prstClr val="black"/>
                    </a:solidFill>
                  </a:rPr>
                  <a:t>賭け</a:t>
                </a:r>
                <a:r>
                  <a:rPr lang="en-US" altLang="ja-JP" sz="3200" dirty="0">
                    <a:solidFill>
                      <a:srgbClr val="00B050"/>
                    </a:solidFill>
                  </a:rPr>
                  <a:t>L</a:t>
                </a:r>
                <a:r>
                  <a:rPr lang="en-US" altLang="ja-JP" sz="3200" dirty="0" smtClean="0">
                    <a:solidFill>
                      <a:prstClr val="black"/>
                    </a:solidFill>
                  </a:rPr>
                  <a:t>:</a:t>
                </a:r>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smtClean="0">
                          <a:solidFill>
                            <a:srgbClr val="00B050"/>
                          </a:solidFill>
                          <a:latin typeface="Cambria Math" panose="02040503050406030204" pitchFamily="18" charset="0"/>
                        </a:rPr>
                        <m:t>𝐸</m:t>
                      </m:r>
                      <m:d>
                        <m:dPr>
                          <m:begChr m:val="["/>
                          <m:endChr m:val="]"/>
                          <m:ctrlPr>
                            <a:rPr lang="en-US" altLang="ja-JP" sz="3200" i="1">
                              <a:solidFill>
                                <a:srgbClr val="00B050"/>
                              </a:solidFill>
                              <a:latin typeface="Cambria Math" panose="02040503050406030204" pitchFamily="18" charset="0"/>
                            </a:rPr>
                          </m:ctrlPr>
                        </m:dPr>
                        <m:e>
                          <m:sSup>
                            <m:sSupPr>
                              <m:ctrlPr>
                                <a:rPr lang="en-US" altLang="ja-JP" sz="3200" i="1">
                                  <a:solidFill>
                                    <a:srgbClr val="00B050"/>
                                  </a:solidFill>
                                  <a:latin typeface="Cambria Math" panose="02040503050406030204" pitchFamily="18" charset="0"/>
                                </a:rPr>
                              </m:ctrlPr>
                            </m:sSupPr>
                            <m:e>
                              <m:d>
                                <m:dPr>
                                  <m:ctrlPr>
                                    <a:rPr lang="en-US" altLang="ja-JP" sz="3200" i="1">
                                      <a:solidFill>
                                        <a:srgbClr val="00B050"/>
                                      </a:solidFill>
                                      <a:latin typeface="Cambria Math" panose="02040503050406030204" pitchFamily="18" charset="0"/>
                                    </a:rPr>
                                  </m:ctrlPr>
                                </m:dPr>
                                <m:e>
                                  <m:r>
                                    <a:rPr lang="en-US" altLang="ja-JP" sz="3200" b="0" i="1" smtClean="0">
                                      <a:solidFill>
                                        <a:srgbClr val="00B050"/>
                                      </a:solidFill>
                                      <a:latin typeface="Cambria Math" panose="02040503050406030204" pitchFamily="18" charset="0"/>
                                    </a:rPr>
                                    <m:t>𝑍</m:t>
                                  </m:r>
                                  <m:r>
                                    <a:rPr lang="en-US" altLang="ja-JP" sz="3200" i="1">
                                      <a:solidFill>
                                        <a:srgbClr val="00B050"/>
                                      </a:solidFill>
                                      <a:latin typeface="Cambria Math" panose="02040503050406030204" pitchFamily="18" charset="0"/>
                                    </a:rPr>
                                    <m:t>−</m:t>
                                  </m:r>
                                  <m:r>
                                    <a:rPr lang="en-US" altLang="ja-JP" sz="3200" i="1">
                                      <a:solidFill>
                                        <a:srgbClr val="00B050"/>
                                      </a:solidFill>
                                      <a:latin typeface="Cambria Math" panose="02040503050406030204" pitchFamily="18" charset="0"/>
                                    </a:rPr>
                                    <m:t>𝐸</m:t>
                                  </m:r>
                                  <m:d>
                                    <m:dPr>
                                      <m:begChr m:val="["/>
                                      <m:endChr m:val="]"/>
                                      <m:ctrlPr>
                                        <a:rPr lang="en-US" altLang="ja-JP" sz="3200" i="1">
                                          <a:solidFill>
                                            <a:srgbClr val="00B050"/>
                                          </a:solidFill>
                                          <a:latin typeface="Cambria Math" panose="02040503050406030204" pitchFamily="18" charset="0"/>
                                        </a:rPr>
                                      </m:ctrlPr>
                                    </m:dPr>
                                    <m:e>
                                      <m:r>
                                        <a:rPr lang="en-US" altLang="ja-JP" sz="3200" b="0" i="1" smtClean="0">
                                          <a:solidFill>
                                            <a:srgbClr val="00B050"/>
                                          </a:solidFill>
                                          <a:latin typeface="Cambria Math" panose="02040503050406030204" pitchFamily="18" charset="0"/>
                                        </a:rPr>
                                        <m:t>𝑍</m:t>
                                      </m:r>
                                    </m:e>
                                  </m:d>
                                </m:e>
                              </m:d>
                            </m:e>
                            <m:sup>
                              <m:r>
                                <a:rPr lang="en-US" altLang="ja-JP" sz="3200" i="1">
                                  <a:solidFill>
                                    <a:srgbClr val="00B050"/>
                                  </a:solidFill>
                                  <a:latin typeface="Cambria Math" panose="02040503050406030204" pitchFamily="18" charset="0"/>
                                </a:rPr>
                                <m:t>2</m:t>
                              </m:r>
                            </m:sup>
                          </m:sSup>
                        </m:e>
                      </m:d>
                    </m:oMath>
                  </m:oMathPara>
                </a14:m>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rPr>
                        <m:t>=</m:t>
                      </m:r>
                      <m:sSup>
                        <m:sSupPr>
                          <m:ctrlPr>
                            <a:rPr lang="en-US" altLang="ja-JP" sz="3200" i="1" dirty="0">
                              <a:solidFill>
                                <a:prstClr val="black"/>
                              </a:solidFill>
                              <a:latin typeface="Cambria Math" panose="02040503050406030204" pitchFamily="18" charset="0"/>
                            </a:rPr>
                          </m:ctrlPr>
                        </m:sSupPr>
                        <m:e>
                          <m:d>
                            <m:dPr>
                              <m:ctrlPr>
                                <a:rPr lang="en-US" altLang="ja-JP" sz="3200" i="1" dirty="0">
                                  <a:solidFill>
                                    <a:prstClr val="black"/>
                                  </a:solidFill>
                                  <a:latin typeface="Cambria Math" panose="02040503050406030204" pitchFamily="18" charset="0"/>
                                </a:rPr>
                              </m:ctrlPr>
                            </m:dPr>
                            <m:e>
                              <m:r>
                                <a:rPr lang="en-US" altLang="ja-JP" sz="3200" b="0" i="1" dirty="0" smtClean="0">
                                  <a:solidFill>
                                    <a:prstClr val="black"/>
                                  </a:solidFill>
                                  <a:latin typeface="Cambria Math" panose="02040503050406030204" pitchFamily="18" charset="0"/>
                                </a:rPr>
                                <m:t>100</m:t>
                              </m:r>
                              <m:r>
                                <a:rPr lang="en-US" altLang="ja-JP" sz="3200" i="1" dirty="0">
                                  <a:solidFill>
                                    <a:prstClr val="black"/>
                                  </a:solidFill>
                                  <a:latin typeface="Cambria Math" panose="02040503050406030204" pitchFamily="18" charset="0"/>
                                </a:rPr>
                                <m:t>−</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m:t>
                      </m:r>
                      <m:sSup>
                        <m:sSupPr>
                          <m:ctrlPr>
                            <a:rPr lang="en-US" altLang="ja-JP" sz="3200" i="1" dirty="0">
                              <a:solidFill>
                                <a:prstClr val="black"/>
                              </a:solidFill>
                              <a:latin typeface="Cambria Math" panose="02040503050406030204" pitchFamily="18" charset="0"/>
                              <a:ea typeface="Cambria Math" panose="02040503050406030204" pitchFamily="18" charset="0"/>
                            </a:rPr>
                          </m:ctrlPr>
                        </m:sSupPr>
                        <m:e>
                          <m:d>
                            <m:dPr>
                              <m:ctrlPr>
                                <a:rPr lang="en-US" altLang="ja-JP" sz="3200" i="1" dirty="0">
                                  <a:solidFill>
                                    <a:prstClr val="black"/>
                                  </a:solidFill>
                                  <a:latin typeface="Cambria Math" panose="02040503050406030204" pitchFamily="18" charset="0"/>
                                  <a:ea typeface="Cambria Math" panose="02040503050406030204" pitchFamily="18" charset="0"/>
                                </a:rPr>
                              </m:ctrlPr>
                            </m:dPr>
                            <m:e>
                              <m:r>
                                <a:rPr lang="en-US" altLang="ja-JP" sz="3200" b="0" i="1" dirty="0" smtClean="0">
                                  <a:solidFill>
                                    <a:prstClr val="black"/>
                                  </a:solidFill>
                                  <a:latin typeface="Cambria Math" panose="02040503050406030204" pitchFamily="18" charset="0"/>
                                  <a:ea typeface="Cambria Math" panose="02040503050406030204" pitchFamily="18" charset="0"/>
                                </a:rPr>
                                <m:t>1</m:t>
                              </m:r>
                              <m:r>
                                <a:rPr lang="en-US" altLang="ja-JP" sz="3200" i="1" dirty="0">
                                  <a:solidFill>
                                    <a:prstClr val="black"/>
                                  </a:solidFill>
                                  <a:latin typeface="Cambria Math" panose="02040503050406030204" pitchFamily="18" charset="0"/>
                                </a:rPr>
                                <m:t>00−</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ea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 xmlns:m="http://schemas.openxmlformats.org/officeDocument/2006/math">
                    <m:r>
                      <a:rPr lang="en-US" altLang="ja-JP" sz="3200" b="0" i="1" dirty="0" smtClean="0">
                        <a:solidFill>
                          <a:schemeClr val="tx1"/>
                        </a:solidFill>
                        <a:latin typeface="Cambria Math" panose="02040503050406030204" pitchFamily="18" charset="0"/>
                        <a:ea typeface="Cambria Math" panose="02040503050406030204" pitchFamily="18" charset="0"/>
                      </a:rPr>
                      <m:t>=</m:t>
                    </m:r>
                    <m:r>
                      <a:rPr lang="en-US" altLang="ja-JP" sz="3200" b="0" i="1" dirty="0" smtClean="0">
                        <a:solidFill>
                          <a:srgbClr val="00B050"/>
                        </a:solidFill>
                        <a:latin typeface="Cambria Math" panose="02040503050406030204" pitchFamily="18" charset="0"/>
                        <a:ea typeface="Cambria Math" panose="02040503050406030204" pitchFamily="18" charset="0"/>
                      </a:rPr>
                      <m:t>0</m:t>
                    </m:r>
                  </m:oMath>
                </a14:m>
                <a:r>
                  <a:rPr lang="ja-JP" altLang="en-US" sz="3200" dirty="0">
                    <a:solidFill>
                      <a:srgbClr val="00B050"/>
                    </a:solidFill>
                    <a:latin typeface="Cambria Math" panose="02040503050406030204" pitchFamily="18" charset="0"/>
                  </a:rPr>
                  <a:t> </a:t>
                </a:r>
                <a:endParaRPr lang="en-US" altLang="ja-JP" sz="3200" u="sng" dirty="0">
                  <a:solidFill>
                    <a:srgbClr val="00B050"/>
                  </a:solidFill>
                  <a:latin typeface="Cambria Math" panose="02040503050406030204" pitchFamily="18" charset="0"/>
                </a:endParaRPr>
              </a:p>
              <a:p>
                <a:pPr marL="0" indent="0" algn="ctr">
                  <a:buNone/>
                </a:pPr>
                <a:endParaRPr kumimoji="1" lang="en-US" altLang="ja-JP" dirty="0" smtClean="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984606" cy="4792889"/>
              </a:xfrm>
              <a:blipFill rotWithShape="0">
                <a:blip r:embed="rId2"/>
                <a:stretch>
                  <a:fillRect l="-1277" t="-2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9517937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984606" cy="4792889"/>
              </a:xfrm>
            </p:spPr>
            <p:txBody>
              <a:bodyPr>
                <a:normAutofit/>
              </a:bodyPr>
              <a:lstStyle/>
              <a:p>
                <a:pPr marL="0" indent="0">
                  <a:buNone/>
                </a:pPr>
                <a:r>
                  <a:rPr lang="ja-JP" altLang="en-US" dirty="0" smtClean="0">
                    <a:latin typeface="+mn-ea"/>
                  </a:rPr>
                  <a:t>まとめると</a:t>
                </a:r>
                <a:r>
                  <a:rPr lang="en-US" altLang="ja-JP" dirty="0" smtClean="0">
                    <a:latin typeface="+mn-ea"/>
                  </a:rPr>
                  <a:t>…</a:t>
                </a:r>
              </a:p>
              <a:p>
                <a:r>
                  <a:rPr lang="ja-JP" altLang="en-US" dirty="0" smtClean="0"/>
                  <a:t>賭け</a:t>
                </a:r>
                <a:r>
                  <a:rPr lang="en-US" altLang="ja-JP" dirty="0" smtClean="0">
                    <a:solidFill>
                      <a:srgbClr val="FF0000"/>
                    </a:solidFill>
                  </a:rPr>
                  <a:t>J</a:t>
                </a:r>
                <a:r>
                  <a:rPr lang="en-US" altLang="ja-JP" dirty="0" smtClean="0"/>
                  <a:t>:</a:t>
                </a:r>
                <a14:m>
                  <m:oMath xmlns:m="http://schemas.openxmlformats.org/officeDocument/2006/math">
                    <m:r>
                      <a:rPr lang="en-US" altLang="ja-JP" i="1" smtClean="0">
                        <a:solidFill>
                          <a:srgbClr val="FF0000"/>
                        </a:solidFill>
                        <a:latin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rPr>
                        </m:ctrlPr>
                      </m:dPr>
                      <m:e>
                        <m:sSup>
                          <m:sSupPr>
                            <m:ctrlPr>
                              <a:rPr lang="en-US" altLang="ja-JP" i="1">
                                <a:solidFill>
                                  <a:srgbClr val="FF0000"/>
                                </a:solidFill>
                                <a:latin typeface="Cambria Math" panose="02040503050406030204" pitchFamily="18" charset="0"/>
                              </a:rPr>
                            </m:ctrlPr>
                          </m:sSupPr>
                          <m:e>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𝑋</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𝑋</m:t>
                                    </m:r>
                                  </m:e>
                                </m:d>
                              </m:e>
                            </m:d>
                          </m:e>
                          <m:sup>
                            <m:r>
                              <a:rPr lang="en-US" altLang="ja-JP" i="1">
                                <a:solidFill>
                                  <a:srgbClr val="FF0000"/>
                                </a:solidFill>
                                <a:latin typeface="Cambria Math" panose="02040503050406030204" pitchFamily="18" charset="0"/>
                              </a:rPr>
                              <m:t>2</m:t>
                            </m:r>
                          </m:sup>
                        </m:sSup>
                      </m:e>
                    </m:d>
                    <m:r>
                      <a:rPr lang="en-US" altLang="ja-JP" b="0" i="1" dirty="0" smtClean="0">
                        <a:latin typeface="Cambria Math" panose="02040503050406030204" pitchFamily="18" charset="0"/>
                        <a:ea typeface="Cambria Math" panose="02040503050406030204" pitchFamily="18" charset="0"/>
                      </a:rPr>
                      <m:t>=</m:t>
                    </m:r>
                    <m:r>
                      <a:rPr lang="en-US" altLang="ja-JP" b="0" i="1" dirty="0" smtClean="0">
                        <a:solidFill>
                          <a:srgbClr val="FF0000"/>
                        </a:solidFill>
                        <a:latin typeface="Cambria Math" panose="02040503050406030204" pitchFamily="18" charset="0"/>
                        <a:ea typeface="Cambria Math" panose="02040503050406030204" pitchFamily="18" charset="0"/>
                      </a:rPr>
                      <m:t>10000</m:t>
                    </m:r>
                  </m:oMath>
                </a14:m>
                <a:r>
                  <a:rPr kumimoji="1" lang="ja-JP" altLang="en-US" dirty="0">
                    <a:latin typeface="Cambria Math" panose="02040503050406030204" pitchFamily="18" charset="0"/>
                  </a:rPr>
                  <a:t> </a:t>
                </a:r>
                <a:endParaRPr kumimoji="1" lang="en-US" altLang="ja-JP" u="sng" dirty="0">
                  <a:latin typeface="Cambria Math" panose="02040503050406030204" pitchFamily="18" charset="0"/>
                </a:endParaRPr>
              </a:p>
              <a:p>
                <a:r>
                  <a:rPr lang="ja-JP" altLang="en-US" dirty="0" smtClean="0"/>
                  <a:t>賭け</a:t>
                </a:r>
                <a:r>
                  <a:rPr lang="en-US" altLang="ja-JP" dirty="0" smtClean="0">
                    <a:solidFill>
                      <a:schemeClr val="accent5"/>
                    </a:solidFill>
                  </a:rPr>
                  <a:t>K</a:t>
                </a:r>
                <a:r>
                  <a:rPr lang="en-US" altLang="ja-JP" dirty="0" smtClean="0"/>
                  <a:t>:</a:t>
                </a:r>
                <a14:m>
                  <m:oMath xmlns:m="http://schemas.openxmlformats.org/officeDocument/2006/math">
                    <m:r>
                      <a:rPr lang="en-US" altLang="ja-JP" i="1" smtClean="0">
                        <a:solidFill>
                          <a:srgbClr val="0070C0"/>
                        </a:solidFill>
                        <a:latin typeface="Cambria Math" panose="02040503050406030204" pitchFamily="18" charset="0"/>
                      </a:rPr>
                      <m:t>𝐸</m:t>
                    </m:r>
                    <m:d>
                      <m:dPr>
                        <m:begChr m:val="["/>
                        <m:endChr m:val="]"/>
                        <m:ctrlPr>
                          <a:rPr lang="en-US" altLang="ja-JP" i="1">
                            <a:solidFill>
                              <a:srgbClr val="0070C0"/>
                            </a:solidFill>
                            <a:latin typeface="Cambria Math" panose="02040503050406030204" pitchFamily="18" charset="0"/>
                          </a:rPr>
                        </m:ctrlPr>
                      </m:dPr>
                      <m:e>
                        <m:sSup>
                          <m:sSupPr>
                            <m:ctrlPr>
                              <a:rPr lang="en-US" altLang="ja-JP" i="1">
                                <a:solidFill>
                                  <a:srgbClr val="0070C0"/>
                                </a:solidFill>
                                <a:latin typeface="Cambria Math" panose="02040503050406030204" pitchFamily="18" charset="0"/>
                              </a:rPr>
                            </m:ctrlPr>
                          </m:sSupPr>
                          <m:e>
                            <m:d>
                              <m:dPr>
                                <m:ctrlPr>
                                  <a:rPr lang="en-US" altLang="ja-JP" i="1">
                                    <a:solidFill>
                                      <a:srgbClr val="0070C0"/>
                                    </a:solidFill>
                                    <a:latin typeface="Cambria Math" panose="02040503050406030204" pitchFamily="18" charset="0"/>
                                  </a:rPr>
                                </m:ctrlPr>
                              </m:dPr>
                              <m:e>
                                <m:r>
                                  <a:rPr lang="en-US" altLang="ja-JP" b="0" i="1" smtClean="0">
                                    <a:solidFill>
                                      <a:srgbClr val="0070C0"/>
                                    </a:solidFill>
                                    <a:latin typeface="Cambria Math" panose="02040503050406030204" pitchFamily="18" charset="0"/>
                                  </a:rPr>
                                  <m:t>𝑌</m:t>
                                </m:r>
                                <m:r>
                                  <a:rPr lang="en-US" altLang="ja-JP" i="1">
                                    <a:solidFill>
                                      <a:srgbClr val="0070C0"/>
                                    </a:solidFill>
                                    <a:latin typeface="Cambria Math" panose="02040503050406030204" pitchFamily="18" charset="0"/>
                                  </a:rPr>
                                  <m:t>−</m:t>
                                </m:r>
                                <m:r>
                                  <a:rPr lang="en-US" altLang="ja-JP" i="1">
                                    <a:solidFill>
                                      <a:srgbClr val="0070C0"/>
                                    </a:solidFill>
                                    <a:latin typeface="Cambria Math" panose="02040503050406030204" pitchFamily="18" charset="0"/>
                                  </a:rPr>
                                  <m:t>𝐸</m:t>
                                </m:r>
                                <m:d>
                                  <m:dPr>
                                    <m:begChr m:val="["/>
                                    <m:endChr m:val="]"/>
                                    <m:ctrlPr>
                                      <a:rPr lang="en-US" altLang="ja-JP" i="1">
                                        <a:solidFill>
                                          <a:srgbClr val="0070C0"/>
                                        </a:solidFill>
                                        <a:latin typeface="Cambria Math" panose="02040503050406030204" pitchFamily="18" charset="0"/>
                                      </a:rPr>
                                    </m:ctrlPr>
                                  </m:dPr>
                                  <m:e>
                                    <m:r>
                                      <a:rPr lang="en-US" altLang="ja-JP" b="0" i="1" smtClean="0">
                                        <a:solidFill>
                                          <a:srgbClr val="0070C0"/>
                                        </a:solidFill>
                                        <a:latin typeface="Cambria Math" panose="02040503050406030204" pitchFamily="18" charset="0"/>
                                      </a:rPr>
                                      <m:t>𝑌</m:t>
                                    </m:r>
                                  </m:e>
                                </m:d>
                              </m:e>
                            </m:d>
                          </m:e>
                          <m:sup>
                            <m:r>
                              <a:rPr lang="en-US" altLang="ja-JP" i="1">
                                <a:solidFill>
                                  <a:srgbClr val="0070C0"/>
                                </a:solidFill>
                                <a:latin typeface="Cambria Math" panose="02040503050406030204" pitchFamily="18" charset="0"/>
                              </a:rPr>
                              <m:t>2</m:t>
                            </m:r>
                          </m:sup>
                        </m:sSup>
                      </m:e>
                    </m:d>
                    <m:r>
                      <a:rPr lang="en-US" altLang="ja-JP" b="0" i="1" smtClean="0">
                        <a:latin typeface="Cambria Math" panose="02040503050406030204" pitchFamily="18" charset="0"/>
                      </a:rPr>
                      <m:t>=</m:t>
                    </m:r>
                  </m:oMath>
                </a14:m>
                <a:r>
                  <a:rPr lang="en-US" altLang="ja-JP" b="0" dirty="0">
                    <a:latin typeface="Cambria Math" panose="02040503050406030204" pitchFamily="18" charset="0"/>
                    <a:ea typeface="Cambria Math" panose="02040503050406030204" pitchFamily="18" charset="0"/>
                  </a:rPr>
                  <a:t> </a:t>
                </a:r>
                <a:r>
                  <a:rPr lang="en-US" altLang="ja-JP" dirty="0" smtClean="0">
                    <a:solidFill>
                      <a:schemeClr val="accent5"/>
                    </a:solidFill>
                    <a:latin typeface="Cambria Math" panose="02040503050406030204" pitchFamily="18" charset="0"/>
                    <a:ea typeface="Cambria Math" panose="02040503050406030204" pitchFamily="18" charset="0"/>
                  </a:rPr>
                  <a:t>810000</a:t>
                </a:r>
              </a:p>
              <a:p>
                <a:r>
                  <a:rPr lang="ja-JP" altLang="en-US" b="0" dirty="0" smtClean="0">
                    <a:latin typeface="+mn-ea"/>
                  </a:rPr>
                  <a:t>賭け</a:t>
                </a:r>
                <a:r>
                  <a:rPr lang="en-US" altLang="ja-JP" b="0" dirty="0" smtClean="0">
                    <a:solidFill>
                      <a:srgbClr val="00B050"/>
                    </a:solidFill>
                    <a:latin typeface="+mn-ea"/>
                  </a:rPr>
                  <a:t>L</a:t>
                </a:r>
                <a:r>
                  <a:rPr lang="en-US" altLang="ja-JP" b="0" dirty="0" smtClean="0">
                    <a:latin typeface="+mn-ea"/>
                  </a:rPr>
                  <a:t>:</a:t>
                </a:r>
                <a14:m>
                  <m:oMath xmlns:m="http://schemas.openxmlformats.org/officeDocument/2006/math">
                    <m:r>
                      <a:rPr lang="en-US" altLang="ja-JP" b="0" i="1" smtClean="0">
                        <a:solidFill>
                          <a:srgbClr val="00B050"/>
                        </a:solidFill>
                        <a:latin typeface="Cambria Math" panose="02040503050406030204" pitchFamily="18" charset="0"/>
                      </a:rPr>
                      <m:t>𝐸</m:t>
                    </m:r>
                    <m:d>
                      <m:dPr>
                        <m:begChr m:val="["/>
                        <m:endChr m:val="]"/>
                        <m:ctrlPr>
                          <a:rPr lang="en-US" altLang="ja-JP" b="0" i="1" smtClean="0">
                            <a:solidFill>
                              <a:srgbClr val="00B050"/>
                            </a:solidFill>
                            <a:latin typeface="Cambria Math" panose="02040503050406030204" pitchFamily="18" charset="0"/>
                          </a:rPr>
                        </m:ctrlPr>
                      </m:dPr>
                      <m:e>
                        <m:sSup>
                          <m:sSupPr>
                            <m:ctrlPr>
                              <a:rPr lang="en-US" altLang="ja-JP" b="0" i="1" smtClean="0">
                                <a:solidFill>
                                  <a:srgbClr val="00B050"/>
                                </a:solidFill>
                                <a:latin typeface="Cambria Math" panose="02040503050406030204" pitchFamily="18" charset="0"/>
                              </a:rPr>
                            </m:ctrlPr>
                          </m:sSupPr>
                          <m:e>
                            <m:d>
                              <m:dPr>
                                <m:ctrlPr>
                                  <a:rPr lang="en-US" altLang="ja-JP" b="0" i="1" smtClean="0">
                                    <a:solidFill>
                                      <a:srgbClr val="00B050"/>
                                    </a:solidFill>
                                    <a:latin typeface="Cambria Math" panose="02040503050406030204" pitchFamily="18" charset="0"/>
                                  </a:rPr>
                                </m:ctrlPr>
                              </m:dPr>
                              <m:e>
                                <m:r>
                                  <a:rPr lang="en-US" altLang="ja-JP" b="0" i="1" smtClean="0">
                                    <a:solidFill>
                                      <a:srgbClr val="00B050"/>
                                    </a:solidFill>
                                    <a:latin typeface="Cambria Math" panose="02040503050406030204" pitchFamily="18" charset="0"/>
                                  </a:rPr>
                                  <m:t>𝑍</m:t>
                                </m:r>
                                <m:r>
                                  <a:rPr lang="en-US" altLang="ja-JP" b="0" i="1" smtClean="0">
                                    <a:solidFill>
                                      <a:srgbClr val="00B050"/>
                                    </a:solidFill>
                                    <a:latin typeface="Cambria Math" panose="02040503050406030204" pitchFamily="18" charset="0"/>
                                  </a:rPr>
                                  <m:t>−</m:t>
                                </m:r>
                                <m:r>
                                  <a:rPr lang="en-US" altLang="ja-JP" b="0" i="1" smtClean="0">
                                    <a:solidFill>
                                      <a:srgbClr val="00B050"/>
                                    </a:solidFill>
                                    <a:latin typeface="Cambria Math" panose="02040503050406030204" pitchFamily="18" charset="0"/>
                                  </a:rPr>
                                  <m:t>𝐸</m:t>
                                </m:r>
                                <m:d>
                                  <m:dPr>
                                    <m:begChr m:val="["/>
                                    <m:endChr m:val="]"/>
                                    <m:ctrlPr>
                                      <a:rPr lang="en-US" altLang="ja-JP" b="0" i="1" smtClean="0">
                                        <a:solidFill>
                                          <a:srgbClr val="00B050"/>
                                        </a:solidFill>
                                        <a:latin typeface="Cambria Math" panose="02040503050406030204" pitchFamily="18" charset="0"/>
                                      </a:rPr>
                                    </m:ctrlPr>
                                  </m:dPr>
                                  <m:e>
                                    <m:r>
                                      <a:rPr lang="en-US" altLang="ja-JP" b="0" i="1" smtClean="0">
                                        <a:solidFill>
                                          <a:srgbClr val="00B050"/>
                                        </a:solidFill>
                                        <a:latin typeface="Cambria Math" panose="02040503050406030204" pitchFamily="18" charset="0"/>
                                      </a:rPr>
                                      <m:t>𝑍</m:t>
                                    </m:r>
                                  </m:e>
                                </m:d>
                              </m:e>
                            </m:d>
                          </m:e>
                          <m:sup>
                            <m:r>
                              <a:rPr lang="en-US" altLang="ja-JP" b="0" i="1" smtClean="0">
                                <a:solidFill>
                                  <a:srgbClr val="00B050"/>
                                </a:solidFill>
                                <a:latin typeface="Cambria Math" panose="02040503050406030204" pitchFamily="18" charset="0"/>
                              </a:rPr>
                              <m:t>2</m:t>
                            </m:r>
                          </m:sup>
                        </m:sSup>
                      </m:e>
                    </m:d>
                    <m:r>
                      <a:rPr lang="en-US" altLang="ja-JP" b="0" i="1" smtClean="0">
                        <a:latin typeface="Cambria Math" panose="02040503050406030204" pitchFamily="18" charset="0"/>
                      </a:rPr>
                      <m:t>=</m:t>
                    </m:r>
                    <m:r>
                      <a:rPr lang="en-US" altLang="ja-JP" b="0" i="1" smtClean="0">
                        <a:solidFill>
                          <a:srgbClr val="00B050"/>
                        </a:solidFill>
                        <a:latin typeface="Cambria Math" panose="02040503050406030204" pitchFamily="18" charset="0"/>
                      </a:rPr>
                      <m:t>0</m:t>
                    </m:r>
                  </m:oMath>
                </a14:m>
                <a:endParaRPr lang="en-US" altLang="ja-JP" b="0" dirty="0">
                  <a:latin typeface="+mn-ea"/>
                </a:endParaRPr>
              </a:p>
              <a:p>
                <a:pPr marL="0" indent="0" algn="r">
                  <a:buNone/>
                </a:pPr>
                <a:r>
                  <a:rPr lang="en-US" altLang="ja-JP" sz="3200" dirty="0" smtClean="0">
                    <a:latin typeface="+mn-ea"/>
                  </a:rPr>
                  <a:t>…</a:t>
                </a:r>
                <a:r>
                  <a:rPr lang="ja-JP" altLang="en-US" sz="3200" dirty="0" smtClean="0">
                    <a:latin typeface="+mn-ea"/>
                  </a:rPr>
                  <a:t>期待値と異なり、</a:t>
                </a:r>
                <a:r>
                  <a:rPr lang="ja-JP" altLang="en-US" sz="4000" u="sng" dirty="0" smtClean="0">
                    <a:latin typeface="+mn-ea"/>
                  </a:rPr>
                  <a:t>結果が大きく違う</a:t>
                </a:r>
                <a:r>
                  <a:rPr lang="en-US" altLang="ja-JP" sz="4000" dirty="0">
                    <a:latin typeface="+mn-ea"/>
                  </a:rPr>
                  <a:t>!!</a:t>
                </a:r>
              </a:p>
              <a:p>
                <a:pPr marL="0" indent="0">
                  <a:buNone/>
                </a:pPr>
                <a:endParaRPr lang="en-US" altLang="ja-JP" b="0" dirty="0">
                  <a:latin typeface="Cambria Math" panose="02040503050406030204" pitchFamily="18" charset="0"/>
                  <a:ea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984606" cy="4792889"/>
              </a:xfrm>
              <a:blipFill rotWithShape="0">
                <a:blip r:embed="rId2"/>
                <a:stretch>
                  <a:fillRect l="-1166" t="-2160" r="-1999"/>
                </a:stretch>
              </a:blipFill>
            </p:spPr>
            <p:txBody>
              <a:bodyPr/>
              <a:lstStyle/>
              <a:p>
                <a:r>
                  <a:rPr lang="ja-JP" altLang="en-US">
                    <a:noFill/>
                  </a:rPr>
                  <a:t> </a:t>
                </a:r>
              </a:p>
            </p:txBody>
          </p:sp>
        </mc:Fallback>
      </mc:AlternateContent>
      <p:sp>
        <p:nvSpPr>
          <p:cNvPr id="5" name="角丸四角形 4"/>
          <p:cNvSpPr/>
          <p:nvPr/>
        </p:nvSpPr>
        <p:spPr>
          <a:xfrm>
            <a:off x="838201" y="4499429"/>
            <a:ext cx="10984606" cy="2119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4000" dirty="0" smtClean="0">
                <a:solidFill>
                  <a:prstClr val="black"/>
                </a:solidFill>
                <a:latin typeface="ＭＳ Ｐゴシック" panose="020B0600070205080204" pitchFamily="50" charset="-128"/>
              </a:rPr>
              <a:t>この</a:t>
            </a:r>
            <a:r>
              <a:rPr lang="ja-JP" altLang="en-US" sz="4000" dirty="0">
                <a:solidFill>
                  <a:prstClr val="black"/>
                </a:solidFill>
                <a:latin typeface="ＭＳ Ｐゴシック" panose="020B0600070205080204" pitchFamily="50" charset="-128"/>
              </a:rPr>
              <a:t>式が、</a:t>
            </a:r>
            <a:endParaRPr lang="en-US" altLang="ja-JP" sz="4000" dirty="0">
              <a:solidFill>
                <a:prstClr val="black"/>
              </a:solidFill>
              <a:latin typeface="ＭＳ Ｐゴシック" panose="020B0600070205080204" pitchFamily="50" charset="-128"/>
            </a:endParaRPr>
          </a:p>
          <a:p>
            <a:pPr lvl="0" algn="ctr">
              <a:lnSpc>
                <a:spcPct val="90000"/>
              </a:lnSpc>
              <a:spcBef>
                <a:spcPts val="1000"/>
              </a:spcBef>
            </a:pPr>
            <a:r>
              <a:rPr lang="ja-JP" altLang="en-US" sz="4000" u="sng" dirty="0">
                <a:solidFill>
                  <a:srgbClr val="FF0000"/>
                </a:solidFill>
              </a:rPr>
              <a:t>期待値と実際のイベントの結果との離れ具合</a:t>
            </a:r>
            <a:endParaRPr lang="en-US" altLang="ja-JP" sz="4000" u="sng" dirty="0">
              <a:solidFill>
                <a:srgbClr val="FF0000"/>
              </a:solidFill>
            </a:endParaRPr>
          </a:p>
          <a:p>
            <a:pPr lvl="0" algn="r">
              <a:lnSpc>
                <a:spcPct val="90000"/>
              </a:lnSpc>
              <a:spcBef>
                <a:spcPts val="1000"/>
              </a:spcBef>
            </a:pPr>
            <a:r>
              <a:rPr lang="ja-JP" altLang="en-US" sz="4000" dirty="0">
                <a:solidFill>
                  <a:prstClr val="black"/>
                </a:solidFill>
                <a:latin typeface="ＭＳ Ｐゴシック" panose="020B0600070205080204" pitchFamily="50" charset="-128"/>
              </a:rPr>
              <a:t>を表す</a:t>
            </a:r>
            <a:r>
              <a:rPr lang="ja-JP" altLang="en-US" sz="4000" dirty="0" smtClean="0">
                <a:solidFill>
                  <a:prstClr val="black"/>
                </a:solidFill>
                <a:latin typeface="ＭＳ Ｐゴシック" panose="020B0600070205080204" pitchFamily="50" charset="-128"/>
              </a:rPr>
              <a:t>！</a:t>
            </a:r>
            <a:endParaRPr lang="en-US" altLang="ja-JP" sz="4000" dirty="0">
              <a:solidFill>
                <a:prstClr val="black"/>
              </a:solidFill>
              <a:latin typeface="ＭＳ Ｐゴシック" panose="020B0600070205080204" pitchFamily="50" charset="-128"/>
            </a:endParaRPr>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(5/10) </a:t>
            </a:r>
            <a:endParaRPr kumimoji="1" lang="ja-JP" altLang="en-US" dirty="0"/>
          </a:p>
        </p:txBody>
      </p:sp>
    </p:spTree>
    <p:extLst>
      <p:ext uri="{BB962C8B-B14F-4D97-AF65-F5344CB8AC3E}">
        <p14:creationId xmlns:p14="http://schemas.microsoft.com/office/powerpoint/2010/main" val="237944795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5196114" y="3367313"/>
            <a:ext cx="4630057" cy="1480457"/>
          </a:xfrm>
          <a:prstGeom prst="round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 name="角丸四角形 6"/>
          <p:cNvSpPr/>
          <p:nvPr/>
        </p:nvSpPr>
        <p:spPr>
          <a:xfrm>
            <a:off x="6037943" y="3497943"/>
            <a:ext cx="3526971" cy="1219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kumimoji="1" lang="ja-JP" altLang="en-US" u="sng" dirty="0"/>
                  <a:t>分散</a:t>
                </a:r>
                <a:r>
                  <a:rPr kumimoji="1" lang="en-US" altLang="ja-JP" u="sng" dirty="0"/>
                  <a:t>(</a:t>
                </a:r>
                <a14:m>
                  <m:oMath xmlns:m="http://schemas.openxmlformats.org/officeDocument/2006/math">
                    <m:r>
                      <m:rPr>
                        <m:sty m:val="p"/>
                      </m:rPr>
                      <a:rPr kumimoji="1" lang="en-US" altLang="ja-JP" b="0" i="0" u="sng" smtClean="0">
                        <a:latin typeface="Cambria Math" panose="02040503050406030204" pitchFamily="18" charset="0"/>
                      </a:rPr>
                      <m:t>Var</m:t>
                    </m:r>
                    <m:d>
                      <m:dPr>
                        <m:ctrlPr>
                          <a:rPr kumimoji="1" lang="en-US" altLang="ja-JP" i="1" u="sng" smtClean="0">
                            <a:latin typeface="Cambria Math" panose="02040503050406030204" pitchFamily="18" charset="0"/>
                          </a:rPr>
                        </m:ctrlPr>
                      </m:dPr>
                      <m:e>
                        <m:r>
                          <a:rPr kumimoji="1" lang="en-US" altLang="ja-JP" b="0" i="1" u="sng" smtClean="0">
                            <a:latin typeface="Cambria Math" panose="02040503050406030204" pitchFamily="18" charset="0"/>
                          </a:rPr>
                          <m:t>𝑋</m:t>
                        </m:r>
                      </m:e>
                    </m:d>
                  </m:oMath>
                </a14:m>
                <a:r>
                  <a:rPr kumimoji="1" lang="en-US" altLang="ja-JP" u="sng" dirty="0"/>
                  <a:t>)</a:t>
                </a:r>
                <a:r>
                  <a:rPr kumimoji="1" lang="ja-JP" altLang="en-US" u="sng" dirty="0"/>
                  <a:t>とは</a:t>
                </a:r>
                <a:endParaRPr kumimoji="1" lang="en-US" altLang="ja-JP" u="sng" dirty="0"/>
              </a:p>
              <a:p>
                <a:pPr marL="0" indent="0">
                  <a:buNone/>
                </a:pPr>
                <a:r>
                  <a:rPr kumimoji="1" lang="en-US" altLang="ja-JP" dirty="0"/>
                  <a:t>…</a:t>
                </a:r>
                <a:r>
                  <a:rPr kumimoji="1" lang="ja-JP" altLang="en-US" dirty="0"/>
                  <a:t>確率変数の結果の</a:t>
                </a:r>
                <a:r>
                  <a:rPr kumimoji="1" lang="en-US" altLang="ja-JP" dirty="0"/>
                  <a:t>”</a:t>
                </a:r>
                <a:r>
                  <a:rPr kumimoji="1" lang="ja-JP" altLang="en-US" dirty="0"/>
                  <a:t>ばらつき具合</a:t>
                </a:r>
                <a:r>
                  <a:rPr kumimoji="1" lang="en-US" altLang="ja-JP" dirty="0"/>
                  <a:t>”</a:t>
                </a:r>
              </a:p>
              <a:p>
                <a:pPr marL="0" indent="0" algn="r">
                  <a:buNone/>
                </a:pPr>
                <a:r>
                  <a:rPr kumimoji="1" lang="en-US" altLang="ja-JP" dirty="0">
                    <a:solidFill>
                      <a:srgbClr val="FF0000"/>
                    </a:solidFill>
                  </a:rPr>
                  <a:t>=</a:t>
                </a:r>
                <a:r>
                  <a:rPr lang="ja-JP" altLang="en-US" dirty="0">
                    <a:solidFill>
                      <a:srgbClr val="FF0000"/>
                    </a:solidFill>
                  </a:rPr>
                  <a:t>期待値</a:t>
                </a:r>
                <a:r>
                  <a:rPr kumimoji="1" lang="ja-JP" altLang="en-US" dirty="0">
                    <a:solidFill>
                      <a:srgbClr val="FF0000"/>
                    </a:solidFill>
                  </a:rPr>
                  <a:t>と実際のイベントの結果との離れ具合</a:t>
                </a:r>
                <a:r>
                  <a:rPr kumimoji="1" lang="ja-JP" altLang="en-US" dirty="0"/>
                  <a:t>を示すもの。</a:t>
                </a:r>
                <a:endParaRPr kumimoji="1" lang="en-US" altLang="ja-JP" dirty="0"/>
              </a:p>
              <a:p>
                <a:r>
                  <a:rPr lang="ja-JP" altLang="en-US" u="sng" dirty="0"/>
                  <a:t>定義</a:t>
                </a:r>
                <a:r>
                  <a:rPr lang="en-US" altLang="ja-JP" dirty="0"/>
                  <a:t>:</a:t>
                </a:r>
              </a:p>
              <a:p>
                <a:pPr marL="0" indent="0">
                  <a:buNone/>
                </a:pPr>
                <a14:m>
                  <m:oMathPara xmlns:m="http://schemas.openxmlformats.org/officeDocument/2006/math">
                    <m:oMathParaPr>
                      <m:jc m:val="centerGroup"/>
                    </m:oMathParaPr>
                    <m:oMath xmlns:m="http://schemas.openxmlformats.org/officeDocument/2006/math">
                      <m:r>
                        <m:rPr>
                          <m:sty m:val="p"/>
                        </m:rPr>
                        <a:rPr lang="en-US" altLang="ja-JP" sz="5400" b="0" i="0" smtClean="0">
                          <a:latin typeface="Cambria Math" panose="02040503050406030204" pitchFamily="18" charset="0"/>
                        </a:rPr>
                        <m:t>Var</m:t>
                      </m:r>
                      <m:d>
                        <m:dPr>
                          <m:ctrlPr>
                            <a:rPr lang="en-US" altLang="ja-JP" sz="5400" i="1" smtClean="0">
                              <a:latin typeface="Cambria Math" panose="02040503050406030204" pitchFamily="18" charset="0"/>
                            </a:rPr>
                          </m:ctrlPr>
                        </m:dPr>
                        <m:e>
                          <m:r>
                            <a:rPr lang="en-US" altLang="ja-JP" sz="5400" b="0" i="1" smtClean="0">
                              <a:latin typeface="Cambria Math" panose="02040503050406030204" pitchFamily="18" charset="0"/>
                            </a:rPr>
                            <m:t>𝑋</m:t>
                          </m:r>
                        </m:e>
                      </m:d>
                      <m:r>
                        <a:rPr lang="en-US" altLang="ja-JP" sz="5400" b="0" i="1" smtClean="0">
                          <a:latin typeface="Cambria Math" panose="02040503050406030204" pitchFamily="18" charset="0"/>
                        </a:rPr>
                        <m:t>=</m:t>
                      </m:r>
                      <m:r>
                        <a:rPr lang="en-US" altLang="ja-JP" sz="5400" b="0" i="1" smtClean="0">
                          <a:latin typeface="Cambria Math" panose="02040503050406030204" pitchFamily="18" charset="0"/>
                        </a:rPr>
                        <m:t>𝐸</m:t>
                      </m:r>
                      <m:d>
                        <m:dPr>
                          <m:begChr m:val="["/>
                          <m:endChr m:val="]"/>
                          <m:ctrlPr>
                            <a:rPr lang="en-US" altLang="ja-JP" sz="5400" b="0" i="1" smtClean="0">
                              <a:latin typeface="Cambria Math" panose="02040503050406030204" pitchFamily="18" charset="0"/>
                            </a:rPr>
                          </m:ctrlPr>
                        </m:dPr>
                        <m:e>
                          <m:sSup>
                            <m:sSupPr>
                              <m:ctrlPr>
                                <a:rPr lang="en-US" altLang="ja-JP" sz="5400" b="0" i="1" smtClean="0">
                                  <a:latin typeface="Cambria Math" panose="02040503050406030204" pitchFamily="18" charset="0"/>
                                </a:rPr>
                              </m:ctrlPr>
                            </m:sSupPr>
                            <m:e>
                              <m:d>
                                <m:dPr>
                                  <m:ctrlPr>
                                    <a:rPr lang="en-US" altLang="ja-JP" sz="5400" b="0" i="1" smtClean="0">
                                      <a:latin typeface="Cambria Math" panose="02040503050406030204" pitchFamily="18" charset="0"/>
                                    </a:rPr>
                                  </m:ctrlPr>
                                </m:dPr>
                                <m:e>
                                  <m:r>
                                    <a:rPr lang="en-US" altLang="ja-JP" sz="5400" b="0" i="1" smtClean="0">
                                      <a:latin typeface="Cambria Math" panose="02040503050406030204" pitchFamily="18" charset="0"/>
                                    </a:rPr>
                                    <m:t>𝑋</m:t>
                                  </m:r>
                                  <m:r>
                                    <a:rPr lang="en-US" altLang="ja-JP" sz="5400" b="0" i="1" smtClean="0">
                                      <a:latin typeface="Cambria Math" panose="02040503050406030204" pitchFamily="18" charset="0"/>
                                    </a:rPr>
                                    <m:t>−</m:t>
                                  </m:r>
                                  <m:r>
                                    <a:rPr lang="en-US" altLang="ja-JP" sz="5400" b="0" i="1" smtClean="0">
                                      <a:latin typeface="Cambria Math" panose="02040503050406030204" pitchFamily="18" charset="0"/>
                                    </a:rPr>
                                    <m:t>𝐸</m:t>
                                  </m:r>
                                  <m:d>
                                    <m:dPr>
                                      <m:begChr m:val="["/>
                                      <m:endChr m:val="]"/>
                                      <m:ctrlPr>
                                        <a:rPr lang="en-US" altLang="ja-JP" sz="5400" b="0" i="1" smtClean="0">
                                          <a:latin typeface="Cambria Math" panose="02040503050406030204" pitchFamily="18" charset="0"/>
                                        </a:rPr>
                                      </m:ctrlPr>
                                    </m:dPr>
                                    <m:e>
                                      <m:r>
                                        <a:rPr lang="en-US" altLang="ja-JP" sz="5400" b="0" i="1" smtClean="0">
                                          <a:latin typeface="Cambria Math" panose="02040503050406030204" pitchFamily="18" charset="0"/>
                                        </a:rPr>
                                        <m:t>𝑋</m:t>
                                      </m:r>
                                    </m:e>
                                  </m:d>
                                </m:e>
                              </m:d>
                            </m:e>
                            <m:sup>
                              <m:r>
                                <a:rPr lang="en-US" altLang="ja-JP" sz="5400" b="0" i="1" smtClean="0">
                                  <a:latin typeface="Cambria Math" panose="02040503050406030204" pitchFamily="18" charset="0"/>
                                </a:rPr>
                                <m:t>2</m:t>
                              </m:r>
                            </m:sup>
                          </m:sSup>
                        </m:e>
                      </m:d>
                    </m:oMath>
                  </m:oMathPara>
                </a14:m>
                <a:endParaRPr lang="en-US" altLang="ja-JP" sz="5400"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(6/10) </a:t>
            </a:r>
            <a:endParaRPr kumimoji="1" lang="ja-JP" altLang="en-US" dirty="0"/>
          </a:p>
        </p:txBody>
      </p:sp>
      <mc:AlternateContent xmlns:mc="http://schemas.openxmlformats.org/markup-compatibility/2006" xmlns:a14="http://schemas.microsoft.com/office/drawing/2010/main">
        <mc:Choice Requires="a14">
          <p:sp>
            <p:nvSpPr>
              <p:cNvPr id="8" name="角丸四角形吹き出し 7"/>
              <p:cNvSpPr/>
              <p:nvPr/>
            </p:nvSpPr>
            <p:spPr>
              <a:xfrm>
                <a:off x="6458857" y="5149508"/>
                <a:ext cx="5544457" cy="725715"/>
              </a:xfrm>
              <a:prstGeom prst="wedgeRoundRectCallout">
                <a:avLst>
                  <a:gd name="adj1" fmla="val -31179"/>
                  <a:gd name="adj2" fmla="val -128611"/>
                  <a:gd name="adj3" fmla="val 16667"/>
                </a:avLst>
              </a:prstGeom>
              <a:solidFill>
                <a:srgbClr val="FFFFCC"/>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solidFill>
                      <a:prstClr val="black"/>
                    </a:solidFill>
                  </a:rPr>
                  <a:t>期待値</a:t>
                </a:r>
                <a14:m>
                  <m:oMath xmlns:m="http://schemas.openxmlformats.org/officeDocument/2006/math">
                    <m:r>
                      <a:rPr lang="en-US" altLang="ja-JP" sz="2400" i="1" dirty="0">
                        <a:solidFill>
                          <a:prstClr val="black"/>
                        </a:solidFill>
                        <a:latin typeface="Cambria Math" panose="02040503050406030204" pitchFamily="18" charset="0"/>
                      </a:rPr>
                      <m:t>(</m:t>
                    </m:r>
                    <m:r>
                      <a:rPr lang="ja-JP" altLang="en-US" sz="2400" i="1" smtClean="0">
                        <a:solidFill>
                          <a:prstClr val="black"/>
                        </a:solidFill>
                        <a:latin typeface="Cambria Math" panose="02040503050406030204" pitchFamily="18" charset="0"/>
                      </a:rPr>
                      <m:t>≒</m:t>
                    </m:r>
                    <m:r>
                      <a:rPr lang="ja-JP" altLang="en-US" sz="2400" i="1">
                        <a:solidFill>
                          <a:prstClr val="black"/>
                        </a:solidFill>
                        <a:latin typeface="Cambria Math" panose="02040503050406030204" pitchFamily="18" charset="0"/>
                      </a:rPr>
                      <m:t>予想</m:t>
                    </m:r>
                    <m:r>
                      <a:rPr lang="en-US" altLang="ja-JP" sz="2400" b="0" i="1" smtClean="0">
                        <a:solidFill>
                          <a:prstClr val="black"/>
                        </a:solidFill>
                        <a:latin typeface="Cambria Math" panose="02040503050406030204" pitchFamily="18" charset="0"/>
                      </a:rPr>
                      <m:t>)</m:t>
                    </m:r>
                  </m:oMath>
                </a14:m>
                <a:r>
                  <a:rPr lang="ja-JP" altLang="en-US" sz="2400" dirty="0">
                    <a:solidFill>
                      <a:prstClr val="black"/>
                    </a:solidFill>
                  </a:rPr>
                  <a:t>と実際に出た値との差異</a:t>
                </a:r>
              </a:p>
            </p:txBody>
          </p:sp>
        </mc:Choice>
        <mc:Fallback xmlns="">
          <p:sp>
            <p:nvSpPr>
              <p:cNvPr id="8" name="角丸四角形吹き出し 7"/>
              <p:cNvSpPr>
                <a:spLocks noRot="1" noChangeAspect="1" noMove="1" noResize="1" noEditPoints="1" noAdjustHandles="1" noChangeArrowheads="1" noChangeShapeType="1" noTextEdit="1"/>
              </p:cNvSpPr>
              <p:nvPr/>
            </p:nvSpPr>
            <p:spPr>
              <a:xfrm>
                <a:off x="6458857" y="5149508"/>
                <a:ext cx="5544457" cy="725715"/>
              </a:xfrm>
              <a:prstGeom prst="wedgeRoundRectCallout">
                <a:avLst>
                  <a:gd name="adj1" fmla="val -31179"/>
                  <a:gd name="adj2" fmla="val -128611"/>
                  <a:gd name="adj3" fmla="val 16667"/>
                </a:avLst>
              </a:prstGeom>
              <a:blipFill rotWithShape="0">
                <a:blip r:embed="rId3"/>
                <a:stretch>
                  <a:fillRect l="-659" r="-659"/>
                </a:stretch>
              </a:blipFill>
              <a:ln>
                <a:solidFill>
                  <a:schemeClr val="accent5"/>
                </a:solidFill>
              </a:ln>
            </p:spPr>
            <p:txBody>
              <a:bodyPr/>
              <a:lstStyle/>
              <a:p>
                <a:r>
                  <a:rPr lang="ja-JP" altLang="en-US">
                    <a:noFill/>
                  </a:rPr>
                  <a:t> </a:t>
                </a:r>
              </a:p>
            </p:txBody>
          </p:sp>
        </mc:Fallback>
      </mc:AlternateContent>
      <p:sp>
        <p:nvSpPr>
          <p:cNvPr id="10" name="角丸四角形吹き出し 9"/>
          <p:cNvSpPr/>
          <p:nvPr/>
        </p:nvSpPr>
        <p:spPr>
          <a:xfrm>
            <a:off x="566057" y="5283199"/>
            <a:ext cx="5791199" cy="1291771"/>
          </a:xfrm>
          <a:prstGeom prst="wedgeRoundRectCallout">
            <a:avLst>
              <a:gd name="adj1" fmla="val 38008"/>
              <a:gd name="adj2" fmla="val -89583"/>
              <a:gd name="adj3" fmla="val 16667"/>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u="sng" dirty="0">
                <a:solidFill>
                  <a:prstClr val="black"/>
                </a:solidFill>
              </a:rPr>
              <a:t>差異</a:t>
            </a:r>
            <a:r>
              <a:rPr lang="en-US" altLang="ja-JP" sz="3200" u="sng" dirty="0">
                <a:solidFill>
                  <a:prstClr val="black"/>
                </a:solidFill>
              </a:rPr>
              <a:t>(</a:t>
            </a:r>
            <a:r>
              <a:rPr lang="ja-JP" altLang="en-US" sz="3200" u="sng" dirty="0">
                <a:solidFill>
                  <a:prstClr val="black"/>
                </a:solidFill>
              </a:rPr>
              <a:t>予想とのギャップ</a:t>
            </a:r>
            <a:r>
              <a:rPr lang="en-US" altLang="ja-JP" sz="3200" u="sng" dirty="0">
                <a:solidFill>
                  <a:prstClr val="black"/>
                </a:solidFill>
              </a:rPr>
              <a:t>)</a:t>
            </a:r>
            <a:r>
              <a:rPr lang="ja-JP" altLang="en-US" sz="3200" u="sng" dirty="0">
                <a:solidFill>
                  <a:prstClr val="black"/>
                </a:solidFill>
              </a:rPr>
              <a:t>の平均</a:t>
            </a:r>
            <a:r>
              <a:rPr lang="en-US" altLang="ja-JP" sz="3200" u="sng" dirty="0">
                <a:solidFill>
                  <a:prstClr val="black"/>
                </a:solidFill>
              </a:rPr>
              <a:t>‼</a:t>
            </a:r>
            <a:endParaRPr lang="ja-JP" altLang="en-US" sz="3200" u="sng" dirty="0">
              <a:solidFill>
                <a:prstClr val="black"/>
              </a:solidFill>
            </a:endParaRPr>
          </a:p>
        </p:txBody>
      </p:sp>
    </p:spTree>
    <p:extLst>
      <p:ext uri="{BB962C8B-B14F-4D97-AF65-F5344CB8AC3E}">
        <p14:creationId xmlns:p14="http://schemas.microsoft.com/office/powerpoint/2010/main" val="25149816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(7/10)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984606" cy="4351338"/>
              </a:xfrm>
            </p:spPr>
            <p:txBody>
              <a:bodyPr>
                <a:normAutofit/>
              </a:bodyPr>
              <a:lstStyle/>
              <a:p>
                <a:pPr marL="0" lvl="0" indent="0">
                  <a:buNone/>
                </a:pPr>
                <a:r>
                  <a:rPr kumimoji="1" lang="ja-JP" altLang="en-US" dirty="0" smtClean="0"/>
                  <a:t>ここで、</a:t>
                </a:r>
                <a:r>
                  <a:rPr lang="ja-JP" altLang="en-US" dirty="0" smtClean="0"/>
                  <a:t>再び</a:t>
                </a:r>
                <a:r>
                  <a:rPr kumimoji="1" lang="ja-JP" altLang="en-US" dirty="0" smtClean="0"/>
                  <a:t>先の </a:t>
                </a:r>
                <a:r>
                  <a:rPr kumimoji="1" lang="ja-JP" altLang="en-US" dirty="0" smtClean="0">
                    <a:latin typeface="Cambria Math" panose="02040503050406030204" pitchFamily="18" charset="0"/>
                  </a:rPr>
                  <a:t>𝑋</a:t>
                </a:r>
                <a:r>
                  <a:rPr kumimoji="1" lang="en-US" altLang="ja-JP" dirty="0" smtClean="0">
                    <a:latin typeface="Cambria Math" panose="02040503050406030204" pitchFamily="18" charset="0"/>
                  </a:rPr>
                  <a:t>,</a:t>
                </a:r>
                <a:r>
                  <a:rPr kumimoji="1" lang="ja-JP" altLang="en-US" dirty="0" smtClean="0">
                    <a:latin typeface="Cambria Math" panose="02040503050406030204" pitchFamily="18" charset="0"/>
                  </a:rPr>
                  <a:t>𝑌 の分散を</a:t>
                </a:r>
                <a:r>
                  <a:rPr lang="ja-JP" altLang="en-US" dirty="0" smtClean="0">
                    <a:latin typeface="Cambria Math" panose="02040503050406030204" pitchFamily="18" charset="0"/>
                  </a:rPr>
                  <a:t>確認して</a:t>
                </a:r>
                <a:r>
                  <a:rPr kumimoji="1" lang="ja-JP" altLang="en-US" dirty="0" smtClean="0">
                    <a:latin typeface="Cambria Math" panose="02040503050406030204" pitchFamily="18" charset="0"/>
                  </a:rPr>
                  <a:t>みると</a:t>
                </a:r>
                <a:r>
                  <a:rPr kumimoji="1" lang="en-US" altLang="ja-JP" dirty="0" smtClean="0">
                    <a:latin typeface="Cambria Math" panose="02040503050406030204" pitchFamily="18" charset="0"/>
                  </a:rPr>
                  <a:t>…</a:t>
                </a:r>
                <a:endParaRPr lang="en-US" altLang="ja-JP" dirty="0">
                  <a:solidFill>
                    <a:prstClr val="black"/>
                  </a:solidFill>
                  <a:latin typeface="ＭＳ Ｐゴシック" panose="020B0600070205080204" pitchFamily="50" charset="-128"/>
                </a:endParaRPr>
              </a:p>
              <a:p>
                <a:pPr lvl="0"/>
                <a:r>
                  <a:rPr lang="ja-JP" altLang="en-US" dirty="0">
                    <a:solidFill>
                      <a:prstClr val="black"/>
                    </a:solidFill>
                  </a:rPr>
                  <a:t>賭け</a:t>
                </a:r>
                <a:r>
                  <a:rPr lang="en-US" altLang="ja-JP" dirty="0">
                    <a:solidFill>
                      <a:srgbClr val="FF0000"/>
                    </a:solidFill>
                  </a:rPr>
                  <a:t>J</a:t>
                </a:r>
                <a:r>
                  <a:rPr lang="en-US" altLang="ja-JP" dirty="0">
                    <a:solidFill>
                      <a:prstClr val="black"/>
                    </a:solidFill>
                  </a:rPr>
                  <a:t>:</a:t>
                </a:r>
                <a14:m>
                  <m:oMath xmlns:m="http://schemas.openxmlformats.org/officeDocument/2006/math">
                    <m:r>
                      <m:rPr>
                        <m:sty m:val="p"/>
                      </m:rPr>
                      <a:rPr lang="en-US" altLang="ja-JP" b="0" i="0" smtClean="0">
                        <a:solidFill>
                          <a:srgbClr val="FF0000"/>
                        </a:solidFill>
                        <a:latin typeface="Cambria Math" panose="02040503050406030204" pitchFamily="18" charset="0"/>
                      </a:rPr>
                      <m:t>Var</m:t>
                    </m:r>
                    <m:d>
                      <m:dPr>
                        <m:ctrlPr>
                          <a:rPr lang="en-US" altLang="ja-JP" b="0" i="1" smtClean="0">
                            <a:solidFill>
                              <a:srgbClr val="FF0000"/>
                            </a:solidFill>
                            <a:latin typeface="Cambria Math" panose="02040503050406030204" pitchFamily="18" charset="0"/>
                          </a:rPr>
                        </m:ctrlPr>
                      </m:dPr>
                      <m:e>
                        <m:r>
                          <a:rPr lang="en-US" altLang="ja-JP" b="0" i="1" smtClean="0">
                            <a:solidFill>
                              <a:srgbClr val="FF0000"/>
                            </a:solidFill>
                            <a:latin typeface="Cambria Math" panose="02040503050406030204" pitchFamily="18" charset="0"/>
                          </a:rPr>
                          <m:t>𝑋</m:t>
                        </m:r>
                      </m:e>
                    </m:d>
                    <m:r>
                      <a:rPr lang="en-US" altLang="ja-JP" b="0" i="1" smtClean="0">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rPr>
                        </m:ctrlPr>
                      </m:dPr>
                      <m:e>
                        <m:sSup>
                          <m:sSupPr>
                            <m:ctrlPr>
                              <a:rPr lang="en-US" altLang="ja-JP" i="1">
                                <a:solidFill>
                                  <a:srgbClr val="FF0000"/>
                                </a:solidFill>
                                <a:latin typeface="Cambria Math" panose="02040503050406030204" pitchFamily="18" charset="0"/>
                              </a:rPr>
                            </m:ctrlPr>
                          </m:sSupPr>
                          <m:e>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𝑋</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𝑋</m:t>
                                    </m:r>
                                  </m:e>
                                </m:d>
                              </m:e>
                            </m:d>
                          </m:e>
                          <m:sup>
                            <m:r>
                              <a:rPr lang="en-US" altLang="ja-JP" i="1">
                                <a:solidFill>
                                  <a:srgbClr val="FF0000"/>
                                </a:solidFill>
                                <a:latin typeface="Cambria Math" panose="02040503050406030204" pitchFamily="18" charset="0"/>
                              </a:rPr>
                              <m:t>2</m:t>
                            </m:r>
                          </m:sup>
                        </m:sSup>
                      </m:e>
                    </m:d>
                    <m:r>
                      <a:rPr lang="en-US" altLang="ja-JP" i="1" dirty="0">
                        <a:solidFill>
                          <a:prstClr val="black"/>
                        </a:solidFill>
                        <a:latin typeface="Cambria Math" panose="02040503050406030204" pitchFamily="18" charset="0"/>
                        <a:ea typeface="Cambria Math" panose="02040503050406030204" pitchFamily="18" charset="0"/>
                      </a:rPr>
                      <m:t>=</m:t>
                    </m:r>
                    <m:r>
                      <a:rPr lang="en-US" altLang="ja-JP" i="1" dirty="0">
                        <a:solidFill>
                          <a:srgbClr val="FF0000"/>
                        </a:solidFill>
                        <a:latin typeface="Cambria Math" panose="02040503050406030204" pitchFamily="18" charset="0"/>
                        <a:ea typeface="Cambria Math" panose="02040503050406030204" pitchFamily="18" charset="0"/>
                      </a:rPr>
                      <m:t>10000</m:t>
                    </m:r>
                  </m:oMath>
                </a14:m>
                <a:r>
                  <a:rPr lang="ja-JP" altLang="en-US" dirty="0">
                    <a:solidFill>
                      <a:prstClr val="black"/>
                    </a:solidFill>
                    <a:latin typeface="Cambria Math" panose="02040503050406030204" pitchFamily="18" charset="0"/>
                  </a:rPr>
                  <a:t> </a:t>
                </a:r>
                <a:endParaRPr lang="en-US" altLang="ja-JP" u="sng" dirty="0">
                  <a:solidFill>
                    <a:prstClr val="black"/>
                  </a:solidFill>
                  <a:latin typeface="Cambria Math" panose="02040503050406030204" pitchFamily="18" charset="0"/>
                </a:endParaRPr>
              </a:p>
              <a:p>
                <a:pPr lvl="0"/>
                <a:r>
                  <a:rPr lang="ja-JP" altLang="en-US" dirty="0">
                    <a:solidFill>
                      <a:prstClr val="black"/>
                    </a:solidFill>
                  </a:rPr>
                  <a:t>賭け</a:t>
                </a:r>
                <a:r>
                  <a:rPr lang="en-US" altLang="ja-JP" dirty="0">
                    <a:solidFill>
                      <a:schemeClr val="accent5"/>
                    </a:solidFill>
                  </a:rPr>
                  <a:t>K</a:t>
                </a:r>
                <a:r>
                  <a:rPr lang="en-US" altLang="ja-JP" dirty="0">
                    <a:solidFill>
                      <a:prstClr val="black"/>
                    </a:solidFill>
                  </a:rPr>
                  <a:t>:</a:t>
                </a:r>
                <a14:m>
                  <m:oMath xmlns:m="http://schemas.openxmlformats.org/officeDocument/2006/math">
                    <m:r>
                      <m:rPr>
                        <m:sty m:val="p"/>
                      </m:rPr>
                      <a:rPr lang="en-US" altLang="ja-JP" b="0" i="0" smtClean="0">
                        <a:solidFill>
                          <a:srgbClr val="0070C0"/>
                        </a:solidFill>
                        <a:latin typeface="Cambria Math" panose="02040503050406030204" pitchFamily="18" charset="0"/>
                      </a:rPr>
                      <m:t>Var</m:t>
                    </m:r>
                    <m:d>
                      <m:dPr>
                        <m:ctrlPr>
                          <a:rPr lang="en-US" altLang="ja-JP" b="0" i="1" smtClean="0">
                            <a:solidFill>
                              <a:srgbClr val="0070C0"/>
                            </a:solidFill>
                            <a:latin typeface="Cambria Math" panose="02040503050406030204" pitchFamily="18" charset="0"/>
                          </a:rPr>
                        </m:ctrlPr>
                      </m:dPr>
                      <m:e>
                        <m:r>
                          <a:rPr lang="en-US" altLang="ja-JP" b="0" i="1" smtClean="0">
                            <a:solidFill>
                              <a:srgbClr val="0070C0"/>
                            </a:solidFill>
                            <a:latin typeface="Cambria Math" panose="02040503050406030204" pitchFamily="18" charset="0"/>
                          </a:rPr>
                          <m:t>𝑌</m:t>
                        </m:r>
                      </m:e>
                    </m:d>
                    <m:r>
                      <a:rPr lang="en-US" altLang="ja-JP" b="0" i="0" smtClean="0">
                        <a:solidFill>
                          <a:srgbClr val="0070C0"/>
                        </a:solidFill>
                        <a:latin typeface="Cambria Math" panose="02040503050406030204" pitchFamily="18" charset="0"/>
                      </a:rPr>
                      <m:t>=</m:t>
                    </m:r>
                    <m:r>
                      <a:rPr lang="en-US" altLang="ja-JP" i="1">
                        <a:solidFill>
                          <a:srgbClr val="0070C0"/>
                        </a:solidFill>
                        <a:latin typeface="Cambria Math" panose="02040503050406030204" pitchFamily="18" charset="0"/>
                      </a:rPr>
                      <m:t>𝐸</m:t>
                    </m:r>
                    <m:d>
                      <m:dPr>
                        <m:begChr m:val="["/>
                        <m:endChr m:val="]"/>
                        <m:ctrlPr>
                          <a:rPr lang="en-US" altLang="ja-JP" i="1">
                            <a:solidFill>
                              <a:srgbClr val="0070C0"/>
                            </a:solidFill>
                            <a:latin typeface="Cambria Math" panose="02040503050406030204" pitchFamily="18" charset="0"/>
                          </a:rPr>
                        </m:ctrlPr>
                      </m:dPr>
                      <m:e>
                        <m:sSup>
                          <m:sSupPr>
                            <m:ctrlPr>
                              <a:rPr lang="en-US" altLang="ja-JP" i="1">
                                <a:solidFill>
                                  <a:srgbClr val="0070C0"/>
                                </a:solidFill>
                                <a:latin typeface="Cambria Math" panose="02040503050406030204" pitchFamily="18" charset="0"/>
                              </a:rPr>
                            </m:ctrlPr>
                          </m:sSupPr>
                          <m:e>
                            <m:d>
                              <m:dPr>
                                <m:ctrlPr>
                                  <a:rPr lang="en-US" altLang="ja-JP" i="1">
                                    <a:solidFill>
                                      <a:srgbClr val="0070C0"/>
                                    </a:solidFill>
                                    <a:latin typeface="Cambria Math" panose="02040503050406030204" pitchFamily="18" charset="0"/>
                                  </a:rPr>
                                </m:ctrlPr>
                              </m:dPr>
                              <m:e>
                                <m:r>
                                  <a:rPr lang="en-US" altLang="ja-JP" i="1">
                                    <a:solidFill>
                                      <a:srgbClr val="0070C0"/>
                                    </a:solidFill>
                                    <a:latin typeface="Cambria Math" panose="02040503050406030204" pitchFamily="18" charset="0"/>
                                  </a:rPr>
                                  <m:t>𝑌</m:t>
                                </m:r>
                                <m:r>
                                  <a:rPr lang="en-US" altLang="ja-JP" i="1">
                                    <a:solidFill>
                                      <a:srgbClr val="0070C0"/>
                                    </a:solidFill>
                                    <a:latin typeface="Cambria Math" panose="02040503050406030204" pitchFamily="18" charset="0"/>
                                  </a:rPr>
                                  <m:t>−</m:t>
                                </m:r>
                                <m:r>
                                  <a:rPr lang="en-US" altLang="ja-JP" i="1">
                                    <a:solidFill>
                                      <a:srgbClr val="0070C0"/>
                                    </a:solidFill>
                                    <a:latin typeface="Cambria Math" panose="02040503050406030204" pitchFamily="18" charset="0"/>
                                  </a:rPr>
                                  <m:t>𝐸</m:t>
                                </m:r>
                                <m:d>
                                  <m:dPr>
                                    <m:begChr m:val="["/>
                                    <m:endChr m:val="]"/>
                                    <m:ctrlPr>
                                      <a:rPr lang="en-US" altLang="ja-JP" i="1">
                                        <a:solidFill>
                                          <a:srgbClr val="0070C0"/>
                                        </a:solidFill>
                                        <a:latin typeface="Cambria Math" panose="02040503050406030204" pitchFamily="18" charset="0"/>
                                      </a:rPr>
                                    </m:ctrlPr>
                                  </m:dPr>
                                  <m:e>
                                    <m:r>
                                      <a:rPr lang="en-US" altLang="ja-JP" i="1">
                                        <a:solidFill>
                                          <a:srgbClr val="0070C0"/>
                                        </a:solidFill>
                                        <a:latin typeface="Cambria Math" panose="02040503050406030204" pitchFamily="18" charset="0"/>
                                      </a:rPr>
                                      <m:t>𝑌</m:t>
                                    </m:r>
                                  </m:e>
                                </m:d>
                              </m:e>
                            </m:d>
                          </m:e>
                          <m:sup>
                            <m:r>
                              <a:rPr lang="en-US" altLang="ja-JP" i="1">
                                <a:solidFill>
                                  <a:srgbClr val="0070C0"/>
                                </a:solidFill>
                                <a:latin typeface="Cambria Math" panose="02040503050406030204" pitchFamily="18" charset="0"/>
                              </a:rPr>
                              <m:t>2</m:t>
                            </m:r>
                          </m:sup>
                        </m:sSup>
                      </m:e>
                    </m:d>
                    <m:r>
                      <a:rPr lang="en-US" altLang="ja-JP" i="1">
                        <a:solidFill>
                          <a:prstClr val="black"/>
                        </a:solidFill>
                        <a:latin typeface="Cambria Math" panose="02040503050406030204" pitchFamily="18" charset="0"/>
                      </a:rPr>
                      <m:t>=</m:t>
                    </m:r>
                  </m:oMath>
                </a14:m>
                <a:r>
                  <a:rPr lang="en-US" altLang="ja-JP" dirty="0">
                    <a:solidFill>
                      <a:prstClr val="black"/>
                    </a:solidFill>
                    <a:latin typeface="Cambria Math" panose="02040503050406030204" pitchFamily="18" charset="0"/>
                    <a:ea typeface="Cambria Math" panose="02040503050406030204" pitchFamily="18" charset="0"/>
                  </a:rPr>
                  <a:t> </a:t>
                </a:r>
                <a:r>
                  <a:rPr lang="en-US" altLang="ja-JP" dirty="0">
                    <a:solidFill>
                      <a:srgbClr val="4472C4"/>
                    </a:solidFill>
                    <a:latin typeface="Cambria Math" panose="02040503050406030204" pitchFamily="18" charset="0"/>
                    <a:ea typeface="Cambria Math" panose="02040503050406030204" pitchFamily="18" charset="0"/>
                  </a:rPr>
                  <a:t>810000</a:t>
                </a:r>
              </a:p>
              <a:p>
                <a:pPr lvl="0"/>
                <a:r>
                  <a:rPr lang="ja-JP" altLang="en-US" dirty="0">
                    <a:solidFill>
                      <a:prstClr val="black"/>
                    </a:solidFill>
                    <a:latin typeface="ＭＳ Ｐゴシック" panose="020B0600070205080204" pitchFamily="50" charset="-128"/>
                  </a:rPr>
                  <a:t>賭け</a:t>
                </a:r>
                <a:r>
                  <a:rPr lang="en-US" altLang="ja-JP" dirty="0">
                    <a:solidFill>
                      <a:srgbClr val="00B050"/>
                    </a:solidFill>
                    <a:latin typeface="ＭＳ Ｐゴシック" panose="020B0600070205080204" pitchFamily="50" charset="-128"/>
                  </a:rPr>
                  <a:t>L</a:t>
                </a:r>
                <a:r>
                  <a:rPr lang="en-US" altLang="ja-JP" dirty="0">
                    <a:solidFill>
                      <a:prstClr val="black"/>
                    </a:solidFill>
                    <a:latin typeface="ＭＳ Ｐゴシック" panose="020B0600070205080204" pitchFamily="50" charset="-128"/>
                  </a:rPr>
                  <a:t>:</a:t>
                </a:r>
                <a14:m>
                  <m:oMath xmlns:m="http://schemas.openxmlformats.org/officeDocument/2006/math">
                    <m:r>
                      <m:rPr>
                        <m:sty m:val="p"/>
                      </m:rPr>
                      <a:rPr lang="en-US" altLang="ja-JP" b="0" i="0" smtClean="0">
                        <a:solidFill>
                          <a:srgbClr val="00B050"/>
                        </a:solidFill>
                        <a:latin typeface="Cambria Math" panose="02040503050406030204" pitchFamily="18" charset="0"/>
                      </a:rPr>
                      <m:t>Var</m:t>
                    </m:r>
                    <m:d>
                      <m:dPr>
                        <m:ctrlPr>
                          <a:rPr lang="en-US" altLang="ja-JP" b="0" i="1" smtClean="0">
                            <a:solidFill>
                              <a:srgbClr val="00B050"/>
                            </a:solidFill>
                            <a:latin typeface="Cambria Math" panose="02040503050406030204" pitchFamily="18" charset="0"/>
                          </a:rPr>
                        </m:ctrlPr>
                      </m:dPr>
                      <m:e>
                        <m:r>
                          <m:rPr>
                            <m:sty m:val="p"/>
                          </m:rPr>
                          <a:rPr lang="en-US" altLang="ja-JP" b="0" i="0" smtClean="0">
                            <a:solidFill>
                              <a:srgbClr val="00B050"/>
                            </a:solidFill>
                            <a:latin typeface="Cambria Math" panose="02040503050406030204" pitchFamily="18" charset="0"/>
                          </a:rPr>
                          <m:t>Z</m:t>
                        </m:r>
                      </m:e>
                    </m:d>
                    <m:r>
                      <a:rPr lang="en-US" altLang="ja-JP" b="0" i="0" smtClean="0">
                        <a:solidFill>
                          <a:srgbClr val="00B050"/>
                        </a:solidFill>
                        <a:latin typeface="Cambria Math" panose="02040503050406030204" pitchFamily="18" charset="0"/>
                      </a:rPr>
                      <m:t>=</m:t>
                    </m:r>
                    <m:r>
                      <a:rPr lang="en-US" altLang="ja-JP" i="1">
                        <a:solidFill>
                          <a:srgbClr val="00B050"/>
                        </a:solidFill>
                        <a:latin typeface="Cambria Math" panose="02040503050406030204" pitchFamily="18" charset="0"/>
                      </a:rPr>
                      <m:t>𝐸</m:t>
                    </m:r>
                    <m:d>
                      <m:dPr>
                        <m:begChr m:val="["/>
                        <m:endChr m:val="]"/>
                        <m:ctrlPr>
                          <a:rPr lang="en-US" altLang="ja-JP" i="1">
                            <a:solidFill>
                              <a:srgbClr val="00B050"/>
                            </a:solidFill>
                            <a:latin typeface="Cambria Math" panose="02040503050406030204" pitchFamily="18" charset="0"/>
                          </a:rPr>
                        </m:ctrlPr>
                      </m:dPr>
                      <m:e>
                        <m:sSup>
                          <m:sSupPr>
                            <m:ctrlPr>
                              <a:rPr lang="en-US" altLang="ja-JP" i="1">
                                <a:solidFill>
                                  <a:srgbClr val="00B050"/>
                                </a:solidFill>
                                <a:latin typeface="Cambria Math" panose="02040503050406030204" pitchFamily="18" charset="0"/>
                              </a:rPr>
                            </m:ctrlPr>
                          </m:sSupPr>
                          <m:e>
                            <m:d>
                              <m:dPr>
                                <m:ctrlPr>
                                  <a:rPr lang="en-US" altLang="ja-JP" i="1">
                                    <a:solidFill>
                                      <a:srgbClr val="00B050"/>
                                    </a:solidFill>
                                    <a:latin typeface="Cambria Math" panose="02040503050406030204" pitchFamily="18" charset="0"/>
                                  </a:rPr>
                                </m:ctrlPr>
                              </m:dPr>
                              <m:e>
                                <m:r>
                                  <a:rPr lang="en-US" altLang="ja-JP" i="1">
                                    <a:solidFill>
                                      <a:srgbClr val="00B050"/>
                                    </a:solidFill>
                                    <a:latin typeface="Cambria Math" panose="02040503050406030204" pitchFamily="18" charset="0"/>
                                  </a:rPr>
                                  <m:t>𝑍</m:t>
                                </m:r>
                                <m:r>
                                  <a:rPr lang="en-US" altLang="ja-JP" i="1">
                                    <a:solidFill>
                                      <a:srgbClr val="00B050"/>
                                    </a:solidFill>
                                    <a:latin typeface="Cambria Math" panose="02040503050406030204" pitchFamily="18" charset="0"/>
                                  </a:rPr>
                                  <m:t>−</m:t>
                                </m:r>
                                <m:r>
                                  <a:rPr lang="en-US" altLang="ja-JP" i="1">
                                    <a:solidFill>
                                      <a:srgbClr val="00B050"/>
                                    </a:solidFill>
                                    <a:latin typeface="Cambria Math" panose="02040503050406030204" pitchFamily="18" charset="0"/>
                                  </a:rPr>
                                  <m:t>𝐸</m:t>
                                </m:r>
                                <m:d>
                                  <m:dPr>
                                    <m:begChr m:val="["/>
                                    <m:endChr m:val="]"/>
                                    <m:ctrlPr>
                                      <a:rPr lang="en-US" altLang="ja-JP" i="1">
                                        <a:solidFill>
                                          <a:srgbClr val="00B050"/>
                                        </a:solidFill>
                                        <a:latin typeface="Cambria Math" panose="02040503050406030204" pitchFamily="18" charset="0"/>
                                      </a:rPr>
                                    </m:ctrlPr>
                                  </m:dPr>
                                  <m:e>
                                    <m:r>
                                      <a:rPr lang="en-US" altLang="ja-JP" i="1">
                                        <a:solidFill>
                                          <a:srgbClr val="00B050"/>
                                        </a:solidFill>
                                        <a:latin typeface="Cambria Math" panose="02040503050406030204" pitchFamily="18" charset="0"/>
                                      </a:rPr>
                                      <m:t>𝑍</m:t>
                                    </m:r>
                                  </m:e>
                                </m:d>
                              </m:e>
                            </m:d>
                          </m:e>
                          <m:sup>
                            <m:r>
                              <a:rPr lang="en-US" altLang="ja-JP" i="1">
                                <a:solidFill>
                                  <a:srgbClr val="00B050"/>
                                </a:solidFill>
                                <a:latin typeface="Cambria Math" panose="02040503050406030204" pitchFamily="18" charset="0"/>
                              </a:rPr>
                              <m:t>2</m:t>
                            </m:r>
                          </m:sup>
                        </m:sSup>
                      </m:e>
                    </m:d>
                    <m:r>
                      <a:rPr lang="en-US" altLang="ja-JP" i="1">
                        <a:solidFill>
                          <a:prstClr val="black"/>
                        </a:solidFill>
                        <a:latin typeface="Cambria Math" panose="02040503050406030204" pitchFamily="18" charset="0"/>
                      </a:rPr>
                      <m:t>=</m:t>
                    </m:r>
                    <m:r>
                      <a:rPr lang="en-US" altLang="ja-JP" i="1">
                        <a:solidFill>
                          <a:srgbClr val="00B050"/>
                        </a:solidFill>
                        <a:latin typeface="Cambria Math" panose="02040503050406030204" pitchFamily="18" charset="0"/>
                      </a:rPr>
                      <m:t>0</m:t>
                    </m:r>
                  </m:oMath>
                </a14:m>
                <a:endParaRPr lang="en-US" altLang="ja-JP" dirty="0">
                  <a:solidFill>
                    <a:prstClr val="black"/>
                  </a:solidFill>
                  <a:latin typeface="ＭＳ Ｐゴシック" panose="020B0600070205080204" pitchFamily="50" charset="-128"/>
                </a:endParaRPr>
              </a:p>
              <a:p>
                <a:pPr marL="0" indent="0" algn="r">
                  <a:buNone/>
                </a:pPr>
                <a:r>
                  <a:rPr lang="ja-JP" altLang="en-US" dirty="0" smtClean="0">
                    <a:latin typeface="Cambria Math" panose="02040503050406030204" pitchFamily="18" charset="0"/>
                  </a:rPr>
                  <a:t>より、</a:t>
                </a:r>
                <a:r>
                  <a:rPr lang="en-US" altLang="ja-JP" dirty="0" smtClean="0"/>
                  <a:t> </a:t>
                </a:r>
                <a14:m>
                  <m:oMath xmlns:m="http://schemas.openxmlformats.org/officeDocument/2006/math">
                    <m:r>
                      <m:rPr>
                        <m:sty m:val="p"/>
                      </m:rPr>
                      <a:rPr lang="en-US" altLang="ja-JP" b="0" i="0" smtClean="0">
                        <a:solidFill>
                          <a:srgbClr val="00B050"/>
                        </a:solidFill>
                        <a:latin typeface="Cambria Math" panose="02040503050406030204" pitchFamily="18" charset="0"/>
                      </a:rPr>
                      <m:t>Var</m:t>
                    </m:r>
                    <m:d>
                      <m:dPr>
                        <m:ctrlPr>
                          <a:rPr lang="en-US" altLang="ja-JP" b="0" i="1" smtClean="0">
                            <a:solidFill>
                              <a:srgbClr val="00B050"/>
                            </a:solidFill>
                            <a:latin typeface="Cambria Math" panose="02040503050406030204" pitchFamily="18" charset="0"/>
                          </a:rPr>
                        </m:ctrlPr>
                      </m:dPr>
                      <m:e>
                        <m:r>
                          <a:rPr lang="en-US" altLang="ja-JP" b="0" i="1" smtClean="0">
                            <a:solidFill>
                              <a:srgbClr val="00B050"/>
                            </a:solidFill>
                            <a:latin typeface="Cambria Math" panose="02040503050406030204" pitchFamily="18" charset="0"/>
                          </a:rPr>
                          <m:t>𝑍</m:t>
                        </m:r>
                      </m:e>
                    </m:d>
                    <m:r>
                      <a:rPr lang="en-US" altLang="ja-JP" b="0" i="0" smtClean="0">
                        <a:solidFill>
                          <a:schemeClr val="tx1"/>
                        </a:solidFill>
                        <a:latin typeface="Cambria Math" panose="02040503050406030204" pitchFamily="18" charset="0"/>
                      </a:rPr>
                      <m:t>&lt;</m:t>
                    </m:r>
                    <m:r>
                      <m:rPr>
                        <m:sty m:val="p"/>
                      </m:rPr>
                      <a:rPr lang="en-US" altLang="ja-JP" smtClean="0">
                        <a:solidFill>
                          <a:srgbClr val="FF0000"/>
                        </a:solidFill>
                        <a:latin typeface="Cambria Math" panose="02040503050406030204" pitchFamily="18" charset="0"/>
                      </a:rPr>
                      <m:t>Var</m:t>
                    </m:r>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𝑋</m:t>
                        </m:r>
                      </m:e>
                    </m:d>
                    <m:r>
                      <a:rPr lang="en-US" altLang="ja-JP" b="0" i="0" smtClean="0">
                        <a:solidFill>
                          <a:schemeClr val="tx1"/>
                        </a:solidFill>
                        <a:latin typeface="Cambria Math" panose="02040503050406030204" pitchFamily="18" charset="0"/>
                      </a:rPr>
                      <m:t>&lt;</m:t>
                    </m:r>
                  </m:oMath>
                </a14:m>
                <a:r>
                  <a:rPr lang="en-US" altLang="ja-JP" dirty="0"/>
                  <a:t> </a:t>
                </a:r>
                <a14:m>
                  <m:oMath xmlns:m="http://schemas.openxmlformats.org/officeDocument/2006/math">
                    <m:r>
                      <m:rPr>
                        <m:sty m:val="p"/>
                      </m:rPr>
                      <a:rPr lang="en-US" altLang="ja-JP" smtClean="0">
                        <a:solidFill>
                          <a:schemeClr val="accent5"/>
                        </a:solidFill>
                        <a:latin typeface="Cambria Math" panose="02040503050406030204" pitchFamily="18" charset="0"/>
                      </a:rPr>
                      <m:t>Var</m:t>
                    </m:r>
                    <m:d>
                      <m:dPr>
                        <m:ctrlPr>
                          <a:rPr lang="en-US" altLang="ja-JP" i="1">
                            <a:solidFill>
                              <a:schemeClr val="accent5"/>
                            </a:solidFill>
                            <a:latin typeface="Cambria Math" panose="02040503050406030204" pitchFamily="18" charset="0"/>
                          </a:rPr>
                        </m:ctrlPr>
                      </m:dPr>
                      <m:e>
                        <m:r>
                          <a:rPr lang="en-US" altLang="ja-JP" b="0" i="1" smtClean="0">
                            <a:solidFill>
                              <a:schemeClr val="accent5"/>
                            </a:solidFill>
                            <a:latin typeface="Cambria Math" panose="02040503050406030204" pitchFamily="18" charset="0"/>
                          </a:rPr>
                          <m:t>𝑌</m:t>
                        </m:r>
                      </m:e>
                    </m:d>
                  </m:oMath>
                </a14:m>
                <a:r>
                  <a:rPr lang="ja-JP" altLang="en-US" b="0" dirty="0" smtClean="0">
                    <a:latin typeface="+mn-ea"/>
                  </a:rPr>
                  <a:t>となる</a:t>
                </a:r>
                <a:endParaRPr lang="en-US" altLang="ja-JP" b="0" dirty="0">
                  <a:latin typeface="+mn-ea"/>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984606" cy="4351338"/>
              </a:xfrm>
              <a:blipFill rotWithShape="0">
                <a:blip r:embed="rId2"/>
                <a:stretch>
                  <a:fillRect l="-1166" t="-2941" r="-1166"/>
                </a:stretch>
              </a:blipFill>
            </p:spPr>
            <p:txBody>
              <a:bodyPr/>
              <a:lstStyle/>
              <a:p>
                <a:r>
                  <a:rPr lang="ja-JP" altLang="en-US">
                    <a:noFill/>
                  </a:rPr>
                  <a:t> </a:t>
                </a:r>
              </a:p>
            </p:txBody>
          </p:sp>
        </mc:Fallback>
      </mc:AlternateContent>
      <p:sp>
        <p:nvSpPr>
          <p:cNvPr id="4" name="角丸四角形 3"/>
          <p:cNvSpPr/>
          <p:nvPr/>
        </p:nvSpPr>
        <p:spPr>
          <a:xfrm>
            <a:off x="1166585" y="4333648"/>
            <a:ext cx="9858829" cy="22413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600" u="sng" dirty="0">
                <a:solidFill>
                  <a:prstClr val="black"/>
                </a:solidFill>
              </a:rPr>
              <a:t>Check!</a:t>
            </a:r>
            <a:r>
              <a:rPr lang="ja-JP" altLang="en-US" sz="3600" dirty="0">
                <a:solidFill>
                  <a:prstClr val="black"/>
                </a:solidFill>
              </a:rPr>
              <a:t>：分散が大きいほど、</a:t>
            </a:r>
            <a:endParaRPr lang="en-US" altLang="ja-JP" sz="3600" dirty="0">
              <a:solidFill>
                <a:prstClr val="black"/>
              </a:solidFill>
            </a:endParaRPr>
          </a:p>
          <a:p>
            <a:pPr algn="ctr"/>
            <a:r>
              <a:rPr lang="ja-JP" altLang="en-US" sz="3600" dirty="0">
                <a:solidFill>
                  <a:prstClr val="black"/>
                </a:solidFill>
              </a:rPr>
              <a:t>確率変数が出しうる</a:t>
            </a:r>
            <a:r>
              <a:rPr lang="ja-JP" altLang="en-US" sz="3600" u="sng" dirty="0">
                <a:solidFill>
                  <a:prstClr val="black"/>
                </a:solidFill>
              </a:rPr>
              <a:t>結果のばらつきも大きい</a:t>
            </a:r>
            <a:endParaRPr lang="en-US" altLang="ja-JP" sz="3600" u="sng" dirty="0">
              <a:solidFill>
                <a:prstClr val="black"/>
              </a:solidFill>
            </a:endParaRPr>
          </a:p>
          <a:p>
            <a:pPr algn="ctr"/>
            <a:r>
              <a:rPr lang="en-US" altLang="ja-JP" sz="3600" dirty="0">
                <a:solidFill>
                  <a:prstClr val="black"/>
                </a:solidFill>
              </a:rPr>
              <a:t>…</a:t>
            </a:r>
            <a:r>
              <a:rPr lang="ja-JP" altLang="en-US" sz="3600" u="sng" dirty="0">
                <a:solidFill>
                  <a:srgbClr val="FF0000"/>
                </a:solidFill>
              </a:rPr>
              <a:t>結果が期待値にどのぐらい沿うかが分かる</a:t>
            </a:r>
            <a:r>
              <a:rPr lang="ja-JP" altLang="en-US" sz="3600" u="sng" dirty="0" smtClean="0">
                <a:solidFill>
                  <a:srgbClr val="FF0000"/>
                </a:solidFill>
              </a:rPr>
              <a:t>！</a:t>
            </a:r>
            <a:endParaRPr lang="en-US" altLang="ja-JP" sz="3600" u="sng" dirty="0" smtClean="0">
              <a:solidFill>
                <a:srgbClr val="FF0000"/>
              </a:solidFill>
            </a:endParaRPr>
          </a:p>
          <a:p>
            <a:pPr algn="ctr"/>
            <a:r>
              <a:rPr lang="en-US" altLang="ja-JP" sz="2400" dirty="0" smtClean="0">
                <a:solidFill>
                  <a:schemeClr val="tx1"/>
                </a:solidFill>
              </a:rPr>
              <a:t>(</a:t>
            </a:r>
            <a:r>
              <a:rPr lang="ja-JP" altLang="en-US" sz="2400" dirty="0" smtClean="0">
                <a:solidFill>
                  <a:schemeClr val="tx1"/>
                </a:solidFill>
              </a:rPr>
              <a:t>賭けならば、そのリスキーさが分かる</a:t>
            </a:r>
            <a:r>
              <a:rPr lang="en-US" altLang="ja-JP" sz="2400" dirty="0" smtClean="0">
                <a:solidFill>
                  <a:schemeClr val="tx1"/>
                </a:solidFill>
              </a:rPr>
              <a:t>(</a:t>
            </a:r>
            <a:r>
              <a:rPr lang="ja-JP" altLang="en-US" sz="2400" dirty="0" smtClean="0">
                <a:solidFill>
                  <a:schemeClr val="tx1"/>
                </a:solidFill>
              </a:rPr>
              <a:t>分散が大きいほどリスキー</a:t>
            </a:r>
            <a:r>
              <a:rPr lang="en-US" altLang="ja-JP" sz="2400" dirty="0" smtClean="0">
                <a:solidFill>
                  <a:schemeClr val="tx1"/>
                </a:solidFill>
              </a:rPr>
              <a:t>))</a:t>
            </a:r>
            <a:endParaRPr lang="ja-JP" altLang="en-US" sz="2400" dirty="0">
              <a:solidFill>
                <a:schemeClr val="tx1"/>
              </a:solidFill>
            </a:endParaRPr>
          </a:p>
        </p:txBody>
      </p:sp>
    </p:spTree>
    <p:extLst>
      <p:ext uri="{BB962C8B-B14F-4D97-AF65-F5344CB8AC3E}">
        <p14:creationId xmlns:p14="http://schemas.microsoft.com/office/powerpoint/2010/main" val="218862572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(8/10) </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401" y="2549747"/>
            <a:ext cx="3817408" cy="2863057"/>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1810" y="2549747"/>
            <a:ext cx="3817408" cy="2863057"/>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9219" y="2549746"/>
            <a:ext cx="3817408" cy="2863057"/>
          </a:xfrm>
          <a:prstGeom prst="rect">
            <a:avLst/>
          </a:prstGeom>
        </p:spPr>
      </p:pic>
      <p:sp>
        <p:nvSpPr>
          <p:cNvPr id="7" name="テキスト ボックス 6"/>
          <p:cNvSpPr txBox="1"/>
          <p:nvPr/>
        </p:nvSpPr>
        <p:spPr>
          <a:xfrm>
            <a:off x="0" y="5994862"/>
            <a:ext cx="3976913" cy="923330"/>
          </a:xfrm>
          <a:prstGeom prst="rect">
            <a:avLst/>
          </a:prstGeom>
          <a:noFill/>
        </p:spPr>
        <p:txBody>
          <a:bodyPr wrap="square" rtlCol="0">
            <a:spAutoFit/>
          </a:bodyPr>
          <a:lstStyle/>
          <a:p>
            <a:r>
              <a:rPr lang="ja-JP" altLang="en-US" dirty="0" smtClean="0">
                <a:solidFill>
                  <a:prstClr val="black"/>
                </a:solidFill>
              </a:rPr>
              <a:t>いずれのグラフも</a:t>
            </a:r>
            <a:endParaRPr lang="en-US" altLang="ja-JP" dirty="0" smtClean="0">
              <a:solidFill>
                <a:prstClr val="black"/>
              </a:solidFill>
            </a:endParaRPr>
          </a:p>
          <a:p>
            <a:r>
              <a:rPr lang="ja-JP" altLang="en-US" dirty="0" smtClean="0">
                <a:solidFill>
                  <a:prstClr val="black"/>
                </a:solidFill>
              </a:rPr>
              <a:t>縦軸</a:t>
            </a:r>
            <a:r>
              <a:rPr lang="en-US" altLang="ja-JP" dirty="0" smtClean="0">
                <a:solidFill>
                  <a:prstClr val="black"/>
                </a:solidFill>
              </a:rPr>
              <a:t>:</a:t>
            </a:r>
            <a:r>
              <a:rPr lang="ja-JP" altLang="en-US" dirty="0" smtClean="0">
                <a:solidFill>
                  <a:prstClr val="black"/>
                </a:solidFill>
              </a:rPr>
              <a:t>賭けで賭けられる</a:t>
            </a:r>
            <a:r>
              <a:rPr lang="en-US" altLang="ja-JP" dirty="0" smtClean="0">
                <a:solidFill>
                  <a:prstClr val="black"/>
                </a:solidFill>
              </a:rPr>
              <a:t>(</a:t>
            </a:r>
            <a:r>
              <a:rPr lang="ja-JP" altLang="en-US" dirty="0" smtClean="0">
                <a:solidFill>
                  <a:prstClr val="black"/>
                </a:solidFill>
              </a:rPr>
              <a:t>損する</a:t>
            </a:r>
            <a:r>
              <a:rPr lang="en-US" altLang="ja-JP" dirty="0" smtClean="0">
                <a:solidFill>
                  <a:prstClr val="black"/>
                </a:solidFill>
              </a:rPr>
              <a:t>)</a:t>
            </a:r>
            <a:r>
              <a:rPr lang="ja-JP" altLang="en-US" dirty="0" smtClean="0">
                <a:solidFill>
                  <a:prstClr val="black"/>
                </a:solidFill>
              </a:rPr>
              <a:t>回数</a:t>
            </a:r>
            <a:endParaRPr lang="en-US" altLang="ja-JP" dirty="0" smtClean="0">
              <a:solidFill>
                <a:prstClr val="black"/>
              </a:solidFill>
            </a:endParaRPr>
          </a:p>
          <a:p>
            <a:r>
              <a:rPr lang="ja-JP" altLang="en-US" dirty="0" smtClean="0">
                <a:solidFill>
                  <a:prstClr val="black"/>
                </a:solidFill>
              </a:rPr>
              <a:t>横軸</a:t>
            </a:r>
            <a:r>
              <a:rPr lang="en-US" altLang="ja-JP" dirty="0" smtClean="0">
                <a:solidFill>
                  <a:prstClr val="black"/>
                </a:solidFill>
              </a:rPr>
              <a:t>:</a:t>
            </a:r>
            <a:r>
              <a:rPr lang="ja-JP" altLang="en-US" dirty="0" smtClean="0">
                <a:solidFill>
                  <a:prstClr val="black"/>
                </a:solidFill>
              </a:rPr>
              <a:t>賭けの</a:t>
            </a:r>
            <a:r>
              <a:rPr lang="ja-JP" altLang="en-US" dirty="0">
                <a:solidFill>
                  <a:prstClr val="black"/>
                </a:solidFill>
              </a:rPr>
              <a:t>報酬</a:t>
            </a:r>
          </a:p>
        </p:txBody>
      </p:sp>
      <p:sp>
        <p:nvSpPr>
          <p:cNvPr id="8" name="円/楕円 7"/>
          <p:cNvSpPr/>
          <p:nvPr/>
        </p:nvSpPr>
        <p:spPr>
          <a:xfrm>
            <a:off x="475344" y="5105356"/>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 name="円/楕円 8"/>
          <p:cNvSpPr/>
          <p:nvPr/>
        </p:nvSpPr>
        <p:spPr>
          <a:xfrm>
            <a:off x="4292446" y="5081566"/>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 name="円/楕円 9"/>
          <p:cNvSpPr/>
          <p:nvPr/>
        </p:nvSpPr>
        <p:spPr>
          <a:xfrm>
            <a:off x="9811960" y="511774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 name="テキスト ボックス 10"/>
          <p:cNvSpPr txBox="1"/>
          <p:nvPr/>
        </p:nvSpPr>
        <p:spPr>
          <a:xfrm>
            <a:off x="4563179" y="2312593"/>
            <a:ext cx="244384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a:solidFill>
                  <a:prstClr val="black"/>
                </a:solidFill>
              </a:rPr>
              <a:t>K</a:t>
            </a:r>
            <a:r>
              <a:rPr lang="ja-JP" altLang="en-US" dirty="0" smtClean="0">
                <a:solidFill>
                  <a:prstClr val="black"/>
                </a:solidFill>
              </a:rPr>
              <a:t>のヒストグラム</a:t>
            </a:r>
            <a:r>
              <a:rPr lang="en-US" altLang="ja-JP" dirty="0" smtClean="0">
                <a:solidFill>
                  <a:prstClr val="black"/>
                </a:solidFill>
              </a:rPr>
              <a:t>:</a:t>
            </a:r>
            <a:endParaRPr lang="ja-JP" altLang="en-US" dirty="0">
              <a:solidFill>
                <a:prstClr val="black"/>
              </a:solidFill>
            </a:endParaRPr>
          </a:p>
        </p:txBody>
      </p:sp>
      <p:sp>
        <p:nvSpPr>
          <p:cNvPr id="3" name="テキスト ボックス 2"/>
          <p:cNvSpPr txBox="1"/>
          <p:nvPr/>
        </p:nvSpPr>
        <p:spPr>
          <a:xfrm>
            <a:off x="535063" y="1858008"/>
            <a:ext cx="2322285" cy="523220"/>
          </a:xfrm>
          <a:prstGeom prst="rect">
            <a:avLst/>
          </a:prstGeom>
          <a:noFill/>
        </p:spPr>
        <p:txBody>
          <a:bodyPr wrap="square" rtlCol="0">
            <a:spAutoFit/>
          </a:bodyPr>
          <a:lstStyle/>
          <a:p>
            <a:r>
              <a:rPr kumimoji="1" lang="ja-JP" altLang="en-US" sz="2800" dirty="0" smtClean="0"/>
              <a:t>実際</a:t>
            </a:r>
            <a:r>
              <a:rPr kumimoji="1" lang="en-US" altLang="ja-JP" sz="2800" dirty="0" smtClean="0"/>
              <a:t>…(</a:t>
            </a:r>
            <a:r>
              <a:rPr kumimoji="1" lang="ja-JP" altLang="en-US" sz="2800" dirty="0" smtClean="0"/>
              <a:t>再掲</a:t>
            </a:r>
            <a:r>
              <a:rPr kumimoji="1" lang="en-US" altLang="ja-JP" sz="2800" dirty="0" smtClean="0"/>
              <a:t>)</a:t>
            </a:r>
            <a:endParaRPr kumimoji="1" lang="ja-JP" altLang="en-US" sz="2800" dirty="0"/>
          </a:p>
        </p:txBody>
      </p:sp>
      <p:sp>
        <p:nvSpPr>
          <p:cNvPr id="15" name="テキスト ボックス 14"/>
          <p:cNvSpPr txBox="1"/>
          <p:nvPr/>
        </p:nvSpPr>
        <p:spPr>
          <a:xfrm>
            <a:off x="2857348" y="5412803"/>
            <a:ext cx="9158514" cy="1384995"/>
          </a:xfrm>
          <a:prstGeom prst="rect">
            <a:avLst/>
          </a:prstGeom>
          <a:noFill/>
        </p:spPr>
        <p:txBody>
          <a:bodyPr wrap="square" rtlCol="0">
            <a:spAutoFit/>
          </a:bodyPr>
          <a:lstStyle/>
          <a:p>
            <a:r>
              <a:rPr kumimoji="1" lang="en-US" altLang="ja-JP" sz="2800" dirty="0" smtClean="0"/>
              <a:t>…</a:t>
            </a:r>
            <a:r>
              <a:rPr kumimoji="1" lang="ja-JP" altLang="en-US" sz="2800" dirty="0" smtClean="0"/>
              <a:t>賭けのリスキーさは</a:t>
            </a:r>
            <a:endParaRPr kumimoji="1" lang="en-US" altLang="ja-JP" sz="2800" dirty="0" smtClean="0"/>
          </a:p>
          <a:p>
            <a:pPr algn="ctr"/>
            <a:r>
              <a:rPr lang="ja-JP" altLang="en-US" sz="2800" dirty="0" smtClean="0">
                <a:solidFill>
                  <a:srgbClr val="00B050"/>
                </a:solidFill>
              </a:rPr>
              <a:t>賭け</a:t>
            </a:r>
            <a:r>
              <a:rPr lang="en-US" altLang="ja-JP" sz="2800" dirty="0" smtClean="0">
                <a:solidFill>
                  <a:srgbClr val="00B050"/>
                </a:solidFill>
              </a:rPr>
              <a:t>L(</a:t>
            </a:r>
            <a:r>
              <a:rPr lang="ja-JP" altLang="en-US" sz="2800" dirty="0" smtClean="0">
                <a:solidFill>
                  <a:srgbClr val="00B050"/>
                </a:solidFill>
              </a:rPr>
              <a:t>確率変数</a:t>
            </a:r>
            <a:r>
              <a:rPr lang="en-US" altLang="ja-JP" sz="2800" dirty="0" smtClean="0">
                <a:solidFill>
                  <a:srgbClr val="00B050"/>
                </a:solidFill>
              </a:rPr>
              <a:t>:</a:t>
            </a:r>
            <a:r>
              <a:rPr lang="ja-JP" altLang="en-US" sz="2800" dirty="0" smtClean="0">
                <a:solidFill>
                  <a:srgbClr val="00B050"/>
                </a:solidFill>
                <a:latin typeface="Cambria Math" panose="02040503050406030204" pitchFamily="18" charset="0"/>
              </a:rPr>
              <a:t>𝑍</a:t>
            </a:r>
            <a:r>
              <a:rPr lang="en-US" altLang="ja-JP" sz="2800" dirty="0" smtClean="0">
                <a:solidFill>
                  <a:srgbClr val="00B050"/>
                </a:solidFill>
              </a:rPr>
              <a:t>)</a:t>
            </a:r>
            <a:r>
              <a:rPr lang="en-US" altLang="ja-JP" sz="2800" dirty="0" smtClean="0"/>
              <a:t>&lt;</a:t>
            </a:r>
            <a:r>
              <a:rPr lang="ja-JP" altLang="en-US" sz="2800" dirty="0" smtClean="0">
                <a:solidFill>
                  <a:srgbClr val="FF0000"/>
                </a:solidFill>
              </a:rPr>
              <a:t>賭け</a:t>
            </a:r>
            <a:r>
              <a:rPr lang="en-US" altLang="ja-JP" sz="2800" dirty="0" smtClean="0">
                <a:solidFill>
                  <a:srgbClr val="FF0000"/>
                </a:solidFill>
              </a:rPr>
              <a:t>J(</a:t>
            </a:r>
            <a:r>
              <a:rPr lang="ja-JP" altLang="en-US" sz="2800" dirty="0" smtClean="0">
                <a:solidFill>
                  <a:srgbClr val="FF0000"/>
                </a:solidFill>
              </a:rPr>
              <a:t>確率変数</a:t>
            </a:r>
            <a:r>
              <a:rPr lang="en-US" altLang="ja-JP" sz="2800" dirty="0" smtClean="0">
                <a:solidFill>
                  <a:srgbClr val="FF0000"/>
                </a:solidFill>
              </a:rPr>
              <a:t>:</a:t>
            </a:r>
            <a:r>
              <a:rPr lang="ja-JP" altLang="en-US" sz="2800" dirty="0" smtClean="0">
                <a:solidFill>
                  <a:srgbClr val="FF0000"/>
                </a:solidFill>
                <a:latin typeface="Cambria Math" panose="02040503050406030204" pitchFamily="18" charset="0"/>
              </a:rPr>
              <a:t>𝑋</a:t>
            </a:r>
            <a:r>
              <a:rPr lang="en-US" altLang="ja-JP" sz="2800" dirty="0" smtClean="0">
                <a:solidFill>
                  <a:srgbClr val="FF0000"/>
                </a:solidFill>
              </a:rPr>
              <a:t>)</a:t>
            </a:r>
            <a:r>
              <a:rPr lang="en-US" altLang="ja-JP" sz="2800" dirty="0" smtClean="0"/>
              <a:t>&lt;</a:t>
            </a:r>
            <a:r>
              <a:rPr lang="ja-JP" altLang="en-US" sz="2800" dirty="0" smtClean="0">
                <a:solidFill>
                  <a:schemeClr val="accent5"/>
                </a:solidFill>
              </a:rPr>
              <a:t>賭け</a:t>
            </a:r>
            <a:r>
              <a:rPr lang="en-US" altLang="ja-JP" sz="2800" dirty="0" smtClean="0">
                <a:solidFill>
                  <a:schemeClr val="accent5"/>
                </a:solidFill>
              </a:rPr>
              <a:t>K(</a:t>
            </a:r>
            <a:r>
              <a:rPr lang="ja-JP" altLang="en-US" sz="2800" dirty="0" smtClean="0">
                <a:solidFill>
                  <a:schemeClr val="accent5"/>
                </a:solidFill>
              </a:rPr>
              <a:t>確率変数</a:t>
            </a:r>
            <a:r>
              <a:rPr lang="en-US" altLang="ja-JP" sz="2800" dirty="0" smtClean="0">
                <a:solidFill>
                  <a:schemeClr val="accent5"/>
                </a:solidFill>
              </a:rPr>
              <a:t>:</a:t>
            </a:r>
            <a:r>
              <a:rPr lang="ja-JP" altLang="en-US" sz="2800" dirty="0" smtClean="0">
                <a:solidFill>
                  <a:schemeClr val="accent5"/>
                </a:solidFill>
                <a:latin typeface="Cambria Math" panose="02040503050406030204" pitchFamily="18" charset="0"/>
              </a:rPr>
              <a:t>𝑌</a:t>
            </a:r>
            <a:r>
              <a:rPr lang="en-US" altLang="ja-JP" sz="2800" dirty="0" smtClean="0">
                <a:solidFill>
                  <a:schemeClr val="accent5"/>
                </a:solidFill>
              </a:rPr>
              <a:t>)</a:t>
            </a:r>
          </a:p>
          <a:p>
            <a:pPr algn="r"/>
            <a:r>
              <a:rPr kumimoji="1" lang="ja-JP" altLang="en-US" sz="2800" dirty="0" smtClean="0"/>
              <a:t>となっている！</a:t>
            </a:r>
            <a:endParaRPr kumimoji="1" lang="ja-JP" altLang="en-US" sz="2800" dirty="0"/>
          </a:p>
        </p:txBody>
      </p:sp>
      <p:sp>
        <p:nvSpPr>
          <p:cNvPr id="16" name="円/楕円 15"/>
          <p:cNvSpPr/>
          <p:nvPr/>
        </p:nvSpPr>
        <p:spPr>
          <a:xfrm>
            <a:off x="3595838" y="511774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 name="テキスト ボックス 16"/>
          <p:cNvSpPr txBox="1"/>
          <p:nvPr/>
        </p:nvSpPr>
        <p:spPr>
          <a:xfrm>
            <a:off x="725983" y="2302925"/>
            <a:ext cx="244384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smtClean="0">
                <a:solidFill>
                  <a:prstClr val="black"/>
                </a:solidFill>
              </a:rPr>
              <a:t>J</a:t>
            </a:r>
            <a:r>
              <a:rPr lang="ja-JP" altLang="en-US" dirty="0" smtClean="0">
                <a:solidFill>
                  <a:prstClr val="black"/>
                </a:solidFill>
              </a:rPr>
              <a:t>のヒストグラム</a:t>
            </a:r>
            <a:r>
              <a:rPr lang="en-US" altLang="ja-JP" dirty="0" smtClean="0">
                <a:solidFill>
                  <a:prstClr val="black"/>
                </a:solidFill>
              </a:rPr>
              <a:t>:</a:t>
            </a:r>
            <a:endParaRPr lang="ja-JP" altLang="en-US" dirty="0">
              <a:solidFill>
                <a:prstClr val="black"/>
              </a:solidFill>
            </a:endParaRPr>
          </a:p>
        </p:txBody>
      </p:sp>
      <p:sp>
        <p:nvSpPr>
          <p:cNvPr id="18" name="テキスト ボックス 17"/>
          <p:cNvSpPr txBox="1"/>
          <p:nvPr/>
        </p:nvSpPr>
        <p:spPr>
          <a:xfrm>
            <a:off x="8400375" y="2312593"/>
            <a:ext cx="244384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a:solidFill>
                  <a:prstClr val="black"/>
                </a:solidFill>
              </a:rPr>
              <a:t>L</a:t>
            </a:r>
            <a:r>
              <a:rPr lang="ja-JP" altLang="en-US" dirty="0" smtClean="0">
                <a:solidFill>
                  <a:prstClr val="black"/>
                </a:solidFill>
              </a:rPr>
              <a:t>のヒストグラム</a:t>
            </a:r>
            <a:r>
              <a:rPr lang="en-US" altLang="ja-JP" dirty="0" smtClean="0">
                <a:solidFill>
                  <a:prstClr val="black"/>
                </a:solidFill>
              </a:rPr>
              <a:t>:</a:t>
            </a:r>
            <a:endParaRPr lang="ja-JP" altLang="en-US" dirty="0">
              <a:solidFill>
                <a:prstClr val="black"/>
              </a:solidFill>
            </a:endParaRPr>
          </a:p>
        </p:txBody>
      </p:sp>
      <p:sp>
        <p:nvSpPr>
          <p:cNvPr id="19" name="円/楕円 18"/>
          <p:cNvSpPr/>
          <p:nvPr/>
        </p:nvSpPr>
        <p:spPr>
          <a:xfrm>
            <a:off x="7554004" y="5144882"/>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30282658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132082" y="5644055"/>
            <a:ext cx="5927835" cy="107205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8318679" y="4238888"/>
            <a:ext cx="1282521" cy="48939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角丸四角形 5"/>
          <p:cNvSpPr/>
          <p:nvPr/>
        </p:nvSpPr>
        <p:spPr>
          <a:xfrm>
            <a:off x="4644832" y="4238887"/>
            <a:ext cx="785612" cy="48939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5"/>
              </a:xfrm>
            </p:spPr>
            <p:txBody>
              <a:bodyPr>
                <a:normAutofit/>
              </a:bodyPr>
              <a:lstStyle/>
              <a:p>
                <a:r>
                  <a:rPr lang="ja-JP" altLang="en-US" dirty="0" smtClean="0"/>
                  <a:t>実は、分散には別の計算法も</a:t>
                </a:r>
                <a:r>
                  <a:rPr lang="en-US" altLang="ja-JP" dirty="0"/>
                  <a:t>…</a:t>
                </a:r>
              </a:p>
              <a:p>
                <a:pPr marL="0" indent="0">
                  <a:buNone/>
                </a:pPr>
                <a14:m>
                  <m:oMathPara xmlns:m="http://schemas.openxmlformats.org/officeDocument/2006/math">
                    <m:oMathParaPr>
                      <m:jc m:val="centerGroup"/>
                    </m:oMathParaPr>
                    <m:oMath xmlns:m="http://schemas.openxmlformats.org/officeDocument/2006/math">
                      <m:r>
                        <m:rPr>
                          <m:sty m:val="p"/>
                        </m:rPr>
                        <a:rPr lang="en-US" altLang="ja-JP" smtClean="0">
                          <a:solidFill>
                            <a:srgbClr val="FF0000"/>
                          </a:solidFill>
                          <a:latin typeface="Cambria Math" panose="02040503050406030204" pitchFamily="18" charset="0"/>
                          <a:ea typeface="Cambria Math" panose="02040503050406030204" pitchFamily="18" charset="0"/>
                        </a:rPr>
                        <m:t>Var</m:t>
                      </m:r>
                      <m:d>
                        <m:dPr>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𝑋</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𝐸</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𝐸</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m:t>
                              </m:r>
                            </m:e>
                          </m:d>
                        </m:e>
                        <m:sup>
                          <m:r>
                            <a:rPr lang="en-US" altLang="ja-JP" b="0" i="1" smtClean="0">
                              <a:latin typeface="Cambria Math" panose="02040503050406030204" pitchFamily="18" charset="0"/>
                              <a:ea typeface="Cambria Math" panose="02040503050406030204" pitchFamily="18" charset="0"/>
                            </a:rPr>
                            <m:t>2</m:t>
                          </m:r>
                        </m:sup>
                      </m:sSup>
                      <m:r>
                        <a:rPr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m:t>
                      </m:r>
                      <m:nary>
                        <m:naryPr>
                          <m:chr m:val="∑"/>
                          <m:supHide m:val="on"/>
                          <m:ctrlPr>
                            <a:rPr kumimoji="1" lang="en-US" altLang="ja-JP" b="0" i="1" smtClean="0">
                              <a:latin typeface="Cambria Math" panose="02040503050406030204" pitchFamily="18" charset="0"/>
                              <a:ea typeface="Cambria Math" panose="02040503050406030204" pitchFamily="18" charset="0"/>
                            </a:rPr>
                          </m:ctrlPr>
                        </m:naryPr>
                        <m:sub>
                          <m:r>
                            <m:rPr>
                              <m:brk m:alnAt="7"/>
                            </m:rPr>
                            <a:rPr kumimoji="1" lang="en-US" altLang="ja-JP" b="0" i="1" smtClean="0">
                              <a:latin typeface="Cambria Math" panose="02040503050406030204" pitchFamily="18" charset="0"/>
                              <a:ea typeface="Cambria Math" panose="02040503050406030204" pitchFamily="18" charset="0"/>
                            </a:rPr>
                            <m:t>𝑥</m:t>
                          </m:r>
                        </m:sub>
                        <m:sup/>
                        <m:e>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e>
                                  </m:d>
                                </m:e>
                                <m:sup>
                                  <m:r>
                                    <a:rPr kumimoji="1" lang="en-US" altLang="ja-JP" b="0" i="1" smtClean="0">
                                      <a:latin typeface="Cambria Math" panose="02040503050406030204" pitchFamily="18" charset="0"/>
                                      <a:ea typeface="Cambria Math" panose="02040503050406030204" pitchFamily="18" charset="0"/>
                                    </a:rPr>
                                    <m:t>2</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𝑥</m:t>
                                  </m:r>
                                </m:e>
                              </m:d>
                            </m:e>
                          </m:d>
                        </m:e>
                      </m:nary>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nary>
                        <m:naryPr>
                          <m:chr m:val="∑"/>
                          <m:supHide m:val="on"/>
                          <m:ctrlPr>
                            <a:rPr kumimoji="1" lang="en-US" altLang="ja-JP" b="0" i="1" smtClean="0">
                              <a:latin typeface="Cambria Math" panose="02040503050406030204" pitchFamily="18" charset="0"/>
                              <a:ea typeface="Cambria Math" panose="02040503050406030204" pitchFamily="18" charset="0"/>
                            </a:rPr>
                          </m:ctrlPr>
                        </m:naryPr>
                        <m:sub>
                          <m:r>
                            <m:rPr>
                              <m:brk m:alnAt="7"/>
                            </m:rPr>
                            <a:rPr kumimoji="1" lang="en-US" altLang="ja-JP" b="0" i="1" smtClean="0">
                              <a:latin typeface="Cambria Math" panose="02040503050406030204" pitchFamily="18" charset="0"/>
                              <a:ea typeface="Cambria Math" panose="02040503050406030204" pitchFamily="18" charset="0"/>
                            </a:rPr>
                            <m:t>𝑥</m:t>
                          </m:r>
                        </m:sub>
                        <m:sup/>
                        <m:e>
                          <m:d>
                            <m:dPr>
                              <m:ctrlPr>
                                <a:rPr kumimoji="1" lang="en-US" altLang="ja-JP" b="0" i="1" smtClean="0">
                                  <a:latin typeface="Cambria Math" panose="02040503050406030204" pitchFamily="18" charset="0"/>
                                  <a:ea typeface="Cambria Math" panose="02040503050406030204" pitchFamily="18" charset="0"/>
                                </a:rPr>
                              </m:ctrlPr>
                            </m:dPr>
                            <m:e>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𝑋</m:t>
                                      </m:r>
                                    </m:e>
                                    <m:sup>
                                      <m:r>
                                        <a:rPr kumimoji="1" lang="en-US" altLang="ja-JP" b="0" i="1" smtClean="0">
                                          <a:latin typeface="Cambria Math" panose="02040503050406030204" pitchFamily="18" charset="0"/>
                                          <a:ea typeface="Cambria Math" panose="02040503050406030204" pitchFamily="18" charset="0"/>
                                        </a:rPr>
                                        <m:t>2</m:t>
                                      </m:r>
                                    </m:sup>
                                  </m:sSup>
                                  <m:r>
                                    <a:rPr kumimoji="1" lang="en-US" altLang="ja-JP" b="0" i="1" smtClean="0">
                                      <a:latin typeface="Cambria Math" panose="02040503050406030204" pitchFamily="18" charset="0"/>
                                      <a:ea typeface="Cambria Math" panose="02040503050406030204" pitchFamily="18" charset="0"/>
                                    </a:rPr>
                                    <m:t>−2×</m:t>
                                  </m:r>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e>
                                      </m:d>
                                    </m:e>
                                    <m:sup>
                                      <m:r>
                                        <a:rPr kumimoji="1" lang="en-US" altLang="ja-JP" b="0" i="1" smtClean="0">
                                          <a:latin typeface="Cambria Math" panose="02040503050406030204" pitchFamily="18" charset="0"/>
                                          <a:ea typeface="Cambria Math" panose="02040503050406030204" pitchFamily="18" charset="0"/>
                                        </a:rPr>
                                        <m:t>2</m:t>
                                      </m:r>
                                    </m:sup>
                                  </m:sSup>
                                </m:e>
                              </m:d>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e>
                          </m:d>
                        </m:e>
                      </m:nary>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nary>
                        <m:naryPr>
                          <m:chr m:val="∑"/>
                          <m:supHide m:val="on"/>
                          <m:ctrlPr>
                            <a:rPr kumimoji="1" lang="en-US" altLang="ja-JP" b="0" i="1" smtClean="0">
                              <a:latin typeface="Cambria Math" panose="02040503050406030204" pitchFamily="18" charset="0"/>
                              <a:ea typeface="Cambria Math" panose="02040503050406030204" pitchFamily="18" charset="0"/>
                            </a:rPr>
                          </m:ctrlPr>
                        </m:naryPr>
                        <m:sub>
                          <m:r>
                            <m:rPr>
                              <m:brk m:alnAt="7"/>
                            </m:rPr>
                            <a:rPr kumimoji="1" lang="en-US" altLang="ja-JP" b="0" i="1" smtClean="0">
                              <a:latin typeface="Cambria Math" panose="02040503050406030204" pitchFamily="18" charset="0"/>
                              <a:ea typeface="Cambria Math" panose="02040503050406030204" pitchFamily="18" charset="0"/>
                            </a:rPr>
                            <m:t>𝑥</m:t>
                          </m:r>
                        </m:sub>
                        <m:sup/>
                        <m:e>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𝑋</m:t>
                                  </m:r>
                                </m:e>
                                <m:sup>
                                  <m:r>
                                    <a:rPr kumimoji="1"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e>
                          </m:d>
                        </m:e>
                      </m:nary>
                      <m:r>
                        <a:rPr kumimoji="1" lang="en-US" altLang="ja-JP" b="0" i="1" smtClean="0">
                          <a:latin typeface="Cambria Math" panose="02040503050406030204" pitchFamily="18" charset="0"/>
                          <a:ea typeface="Cambria Math" panose="02040503050406030204" pitchFamily="18" charset="0"/>
                        </a:rPr>
                        <m:t>−2×</m:t>
                      </m:r>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r>
                        <a:rPr kumimoji="1" lang="en-US" altLang="ja-JP" b="0" i="1" smtClean="0">
                          <a:latin typeface="Cambria Math" panose="02040503050406030204" pitchFamily="18" charset="0"/>
                          <a:ea typeface="Cambria Math" panose="02040503050406030204" pitchFamily="18" charset="0"/>
                        </a:rPr>
                        <m:t>×</m:t>
                      </m:r>
                      <m:nary>
                        <m:naryPr>
                          <m:chr m:val="∑"/>
                          <m:supHide m:val="on"/>
                          <m:ctrlPr>
                            <a:rPr kumimoji="1" lang="en-US" altLang="ja-JP" b="0" i="1" smtClean="0">
                              <a:latin typeface="Cambria Math" panose="02040503050406030204" pitchFamily="18" charset="0"/>
                              <a:ea typeface="Cambria Math" panose="02040503050406030204" pitchFamily="18" charset="0"/>
                            </a:rPr>
                          </m:ctrlPr>
                        </m:naryPr>
                        <m:sub>
                          <m:r>
                            <m:rPr>
                              <m:brk m:alnAt="7"/>
                            </m:rPr>
                            <a:rPr kumimoji="1" lang="en-US" altLang="ja-JP" b="0" i="1" smtClean="0">
                              <a:latin typeface="Cambria Math" panose="02040503050406030204" pitchFamily="18" charset="0"/>
                              <a:ea typeface="Cambria Math" panose="02040503050406030204" pitchFamily="18" charset="0"/>
                            </a:rPr>
                            <m:t>𝑥</m:t>
                          </m:r>
                        </m:sub>
                        <m:sup/>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𝑥</m:t>
                                  </m:r>
                                </m:e>
                              </m:d>
                            </m:e>
                          </m:d>
                          <m:r>
                            <a:rPr kumimoji="1" lang="en-US" altLang="ja-JP" b="0" i="1" smtClean="0">
                              <a:latin typeface="Cambria Math" panose="02040503050406030204" pitchFamily="18" charset="0"/>
                              <a:ea typeface="Cambria Math" panose="02040503050406030204" pitchFamily="18" charset="0"/>
                            </a:rPr>
                            <m:t>+</m:t>
                          </m:r>
                        </m:e>
                      </m:nary>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e>
                          </m:d>
                        </m:e>
                        <m:sup>
                          <m:r>
                            <a:rPr kumimoji="1"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nary>
                        <m:naryPr>
                          <m:chr m:val="∑"/>
                          <m:supHide m:val="on"/>
                          <m:ctrlPr>
                            <a:rPr kumimoji="1" lang="en-US" altLang="ja-JP" b="0" i="1" smtClean="0">
                              <a:latin typeface="Cambria Math" panose="02040503050406030204" pitchFamily="18" charset="0"/>
                              <a:ea typeface="Cambria Math" panose="02040503050406030204" pitchFamily="18" charset="0"/>
                            </a:rPr>
                          </m:ctrlPr>
                        </m:naryPr>
                        <m:sub>
                          <m:r>
                            <m:rPr>
                              <m:brk m:alnAt="7"/>
                            </m:rPr>
                            <a:rPr kumimoji="1" lang="en-US" altLang="ja-JP" b="0" i="1" smtClean="0">
                              <a:latin typeface="Cambria Math" panose="02040503050406030204" pitchFamily="18" charset="0"/>
                              <a:ea typeface="Cambria Math" panose="02040503050406030204" pitchFamily="18" charset="0"/>
                            </a:rPr>
                            <m:t>𝑥</m:t>
                          </m:r>
                        </m:sub>
                        <m:sup/>
                        <m:e>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𝑥</m:t>
                              </m:r>
                            </m:e>
                          </m:d>
                        </m:e>
                      </m:nary>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𝑋</m:t>
                              </m:r>
                            </m:e>
                            <m:sup>
                              <m:r>
                                <a:rPr kumimoji="1" lang="en-US" altLang="ja-JP" b="0" i="1" smtClean="0">
                                  <a:latin typeface="Cambria Math" panose="02040503050406030204" pitchFamily="18" charset="0"/>
                                  <a:ea typeface="Cambria Math" panose="02040503050406030204" pitchFamily="18" charset="0"/>
                                </a:rPr>
                                <m:t>2</m:t>
                              </m:r>
                            </m:sup>
                          </m:sSup>
                        </m:e>
                      </m:d>
                      <m:r>
                        <a:rPr kumimoji="1" lang="en-US" altLang="ja-JP" b="0" i="1" smtClean="0">
                          <a:latin typeface="Cambria Math" panose="02040503050406030204" pitchFamily="18" charset="0"/>
                          <a:ea typeface="Cambria Math" panose="02040503050406030204" pitchFamily="18" charset="0"/>
                        </a:rPr>
                        <m:t>−2</m:t>
                      </m:r>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e>
                          </m:d>
                        </m:e>
                        <m:sup>
                          <m:r>
                            <a:rPr kumimoji="1" lang="en-US" altLang="ja-JP" b="0" i="1" smtClean="0">
                              <a:latin typeface="Cambria Math" panose="02040503050406030204" pitchFamily="18" charset="0"/>
                              <a:ea typeface="Cambria Math" panose="02040503050406030204" pitchFamily="18" charset="0"/>
                            </a:rPr>
                            <m:t>2</m:t>
                          </m:r>
                        </m:sup>
                      </m:sSup>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e>
                          </m:d>
                        </m:e>
                        <m:sup>
                          <m:r>
                            <a:rPr kumimoji="1" lang="en-US" altLang="ja-JP" b="0" i="1" smtClean="0">
                              <a:latin typeface="Cambria Math" panose="02040503050406030204" pitchFamily="18" charset="0"/>
                              <a:ea typeface="Cambria Math" panose="02040503050406030204" pitchFamily="18" charset="0"/>
                            </a:rPr>
                            <m:t>2</m:t>
                          </m:r>
                        </m:sup>
                      </m:sSup>
                    </m:oMath>
                  </m:oMathPara>
                </a14:m>
                <a:endParaRPr kumimoji="1" lang="en-US" altLang="ja-JP" b="0" i="1" dirty="0" smtClean="0">
                  <a:latin typeface="Cambria Math" panose="02040503050406030204" pitchFamily="18" charset="0"/>
                  <a:ea typeface="Cambria Math" panose="02040503050406030204" pitchFamily="18" charset="0"/>
                </a:endParaRPr>
              </a:p>
              <a:p>
                <a:pPr marL="0" indent="0">
                  <a:buNone/>
                </a:pPr>
                <a:endParaRPr lang="en-US" altLang="ja-JP"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5400" b="0" i="1" u="sng" smtClean="0">
                          <a:solidFill>
                            <a:srgbClr val="FF0000"/>
                          </a:solidFill>
                          <a:latin typeface="Cambria Math" panose="02040503050406030204" pitchFamily="18" charset="0"/>
                          <a:ea typeface="Cambria Math" panose="02040503050406030204" pitchFamily="18" charset="0"/>
                        </a:rPr>
                        <m:t>=</m:t>
                      </m:r>
                      <m:r>
                        <a:rPr lang="en-US" altLang="ja-JP" sz="5400" b="0" i="1" u="sng"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sz="5400" b="0" i="1" u="sng" smtClean="0">
                              <a:solidFill>
                                <a:srgbClr val="FF0000"/>
                              </a:solidFill>
                              <a:latin typeface="Cambria Math" panose="02040503050406030204" pitchFamily="18" charset="0"/>
                              <a:ea typeface="Cambria Math" panose="02040503050406030204" pitchFamily="18" charset="0"/>
                            </a:rPr>
                          </m:ctrlPr>
                        </m:dPr>
                        <m:e>
                          <m:sSup>
                            <m:sSupPr>
                              <m:ctrlPr>
                                <a:rPr lang="en-US" altLang="ja-JP" sz="5400" b="0" i="1" u="sng" smtClean="0">
                                  <a:solidFill>
                                    <a:srgbClr val="FF0000"/>
                                  </a:solidFill>
                                  <a:latin typeface="Cambria Math" panose="02040503050406030204" pitchFamily="18" charset="0"/>
                                  <a:ea typeface="Cambria Math" panose="02040503050406030204" pitchFamily="18" charset="0"/>
                                </a:rPr>
                              </m:ctrlPr>
                            </m:sSupPr>
                            <m:e>
                              <m:r>
                                <a:rPr lang="en-US" altLang="ja-JP" sz="5400" b="0" i="1" u="sng" smtClean="0">
                                  <a:solidFill>
                                    <a:srgbClr val="FF0000"/>
                                  </a:solidFill>
                                  <a:latin typeface="Cambria Math" panose="02040503050406030204" pitchFamily="18" charset="0"/>
                                  <a:ea typeface="Cambria Math" panose="02040503050406030204" pitchFamily="18" charset="0"/>
                                </a:rPr>
                                <m:t>𝑋</m:t>
                              </m:r>
                            </m:e>
                            <m:sup>
                              <m:r>
                                <a:rPr lang="en-US" altLang="ja-JP" sz="5400" b="0" i="1" u="sng" smtClean="0">
                                  <a:solidFill>
                                    <a:srgbClr val="FF0000"/>
                                  </a:solidFill>
                                  <a:latin typeface="Cambria Math" panose="02040503050406030204" pitchFamily="18" charset="0"/>
                                  <a:ea typeface="Cambria Math" panose="02040503050406030204" pitchFamily="18" charset="0"/>
                                </a:rPr>
                                <m:t>2</m:t>
                              </m:r>
                            </m:sup>
                          </m:sSup>
                        </m:e>
                      </m:d>
                      <m:r>
                        <a:rPr lang="en-US" altLang="ja-JP" sz="5400" b="0" i="1" u="sng" smtClean="0">
                          <a:solidFill>
                            <a:srgbClr val="FF0000"/>
                          </a:solidFill>
                          <a:latin typeface="Cambria Math" panose="02040503050406030204" pitchFamily="18" charset="0"/>
                          <a:ea typeface="Cambria Math" panose="02040503050406030204" pitchFamily="18" charset="0"/>
                        </a:rPr>
                        <m:t>−</m:t>
                      </m:r>
                      <m:sSup>
                        <m:sSupPr>
                          <m:ctrlPr>
                            <a:rPr lang="en-US" altLang="ja-JP" sz="5400" b="0" i="1" u="sng" smtClean="0">
                              <a:solidFill>
                                <a:srgbClr val="FF0000"/>
                              </a:solidFill>
                              <a:latin typeface="Cambria Math" panose="02040503050406030204" pitchFamily="18" charset="0"/>
                              <a:ea typeface="Cambria Math" panose="02040503050406030204" pitchFamily="18" charset="0"/>
                            </a:rPr>
                          </m:ctrlPr>
                        </m:sSupPr>
                        <m:e>
                          <m:d>
                            <m:dPr>
                              <m:ctrlPr>
                                <a:rPr lang="en-US" altLang="ja-JP" sz="5400" b="0" i="1" u="sng" smtClean="0">
                                  <a:solidFill>
                                    <a:srgbClr val="FF0000"/>
                                  </a:solidFill>
                                  <a:latin typeface="Cambria Math" panose="02040503050406030204" pitchFamily="18" charset="0"/>
                                  <a:ea typeface="Cambria Math" panose="02040503050406030204" pitchFamily="18" charset="0"/>
                                </a:rPr>
                              </m:ctrlPr>
                            </m:dPr>
                            <m:e>
                              <m:r>
                                <a:rPr lang="en-US" altLang="ja-JP" sz="5400" b="0" i="1" u="sng"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sz="5400" b="0" i="1" u="sng" smtClean="0">
                                      <a:solidFill>
                                        <a:srgbClr val="FF0000"/>
                                      </a:solidFill>
                                      <a:latin typeface="Cambria Math" panose="02040503050406030204" pitchFamily="18" charset="0"/>
                                      <a:ea typeface="Cambria Math" panose="02040503050406030204" pitchFamily="18" charset="0"/>
                                    </a:rPr>
                                  </m:ctrlPr>
                                </m:dPr>
                                <m:e>
                                  <m:r>
                                    <a:rPr lang="en-US" altLang="ja-JP" sz="5400" b="0" i="1" u="sng" smtClean="0">
                                      <a:solidFill>
                                        <a:srgbClr val="FF0000"/>
                                      </a:solidFill>
                                      <a:latin typeface="Cambria Math" panose="02040503050406030204" pitchFamily="18" charset="0"/>
                                      <a:ea typeface="Cambria Math" panose="02040503050406030204" pitchFamily="18" charset="0"/>
                                    </a:rPr>
                                    <m:t>𝑋</m:t>
                                  </m:r>
                                </m:e>
                              </m:d>
                            </m:e>
                          </m:d>
                        </m:e>
                        <m:sup>
                          <m:r>
                            <a:rPr lang="en-US" altLang="ja-JP" sz="5400" b="0" i="1" u="sng" smtClean="0">
                              <a:solidFill>
                                <a:srgbClr val="FF0000"/>
                              </a:solidFill>
                              <a:latin typeface="Cambria Math" panose="02040503050406030204" pitchFamily="18" charset="0"/>
                              <a:ea typeface="Cambria Math" panose="02040503050406030204" pitchFamily="18" charset="0"/>
                            </a:rPr>
                            <m:t>2</m:t>
                          </m:r>
                        </m:sup>
                      </m:sSup>
                    </m:oMath>
                  </m:oMathPara>
                </a14:m>
                <a:endParaRPr kumimoji="1" lang="ja-JP" altLang="en-US" sz="5400" i="1" u="sng"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a:stretch>
                  <a:fillRect l="-1043" t="-2542"/>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(9/10) </a:t>
            </a:r>
            <a:endParaRPr kumimoji="1" lang="ja-JP" altLang="en-US" dirty="0"/>
          </a:p>
        </p:txBody>
      </p:sp>
      <mc:AlternateContent xmlns:mc="http://schemas.openxmlformats.org/markup-compatibility/2006" xmlns:a14="http://schemas.microsoft.com/office/drawing/2010/main">
        <mc:Choice Requires="a14">
          <p:sp>
            <p:nvSpPr>
              <p:cNvPr id="5" name="角丸四角形吹き出し 4"/>
              <p:cNvSpPr/>
              <p:nvPr/>
            </p:nvSpPr>
            <p:spPr>
              <a:xfrm>
                <a:off x="321972" y="4939560"/>
                <a:ext cx="2112135" cy="1013955"/>
              </a:xfrm>
              <a:prstGeom prst="wedgeRoundRectCallout">
                <a:avLst>
                  <a:gd name="adj1" fmla="val 142879"/>
                  <a:gd name="adj2" fmla="val -7848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kumimoji="1" lang="en-US" altLang="ja-JP" b="0" i="1" smtClean="0">
                        <a:latin typeface="Cambria Math" panose="02040503050406030204" pitchFamily="18" charset="0"/>
                      </a:rPr>
                      <m:t>𝐸</m:t>
                    </m:r>
                    <m:d>
                      <m:dPr>
                        <m:begChr m:val="["/>
                        <m:endChr m:val="]"/>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𝑋</m:t>
                        </m:r>
                      </m:e>
                    </m:d>
                  </m:oMath>
                </a14:m>
                <a:r>
                  <a:rPr kumimoji="1" lang="ja-JP" altLang="en-US" dirty="0"/>
                  <a:t>は</a:t>
                </a:r>
                <a:r>
                  <a:rPr kumimoji="1" lang="ja-JP" altLang="en-US" dirty="0">
                    <a:latin typeface="Cambria Math" panose="02040503050406030204" pitchFamily="18" charset="0"/>
                  </a:rPr>
                  <a:t>𝑥によって</a:t>
                </a:r>
                <a:endParaRPr kumimoji="1" lang="en-US" altLang="ja-JP" dirty="0">
                  <a:latin typeface="Cambria Math" panose="02040503050406030204" pitchFamily="18" charset="0"/>
                </a:endParaRPr>
              </a:p>
              <a:p>
                <a:pPr algn="ctr"/>
                <a:r>
                  <a:rPr kumimoji="1" lang="ja-JP" altLang="en-US" dirty="0">
                    <a:latin typeface="Cambria Math" panose="02040503050406030204" pitchFamily="18" charset="0"/>
                  </a:rPr>
                  <a:t>変わらない</a:t>
                </a:r>
                <a:endParaRPr kumimoji="1" lang="en-US" altLang="ja-JP">
                  <a:latin typeface="Cambria Math" panose="02040503050406030204" pitchFamily="18" charset="0"/>
                </a:endParaRPr>
              </a:p>
              <a:p>
                <a:pPr algn="ctr"/>
                <a:r>
                  <a:rPr lang="ja-JP" altLang="en-US">
                    <a:latin typeface="Cambria Math" panose="02040503050406030204" pitchFamily="18" charset="0"/>
                  </a:rPr>
                  <a:t>→</a:t>
                </a:r>
                <a14:m>
                  <m:oMath xmlns:m="http://schemas.openxmlformats.org/officeDocument/2006/math">
                    <m:r>
                      <m:rPr>
                        <m:sty m:val="p"/>
                      </m:rPr>
                      <a:rPr lang="en-US" altLang="ja-JP" i="0" dirty="0" smtClean="0">
                        <a:latin typeface="Cambria Math" panose="02040503050406030204" pitchFamily="18" charset="0"/>
                      </a:rPr>
                      <m:t>Σ</m:t>
                    </m:r>
                  </m:oMath>
                </a14:m>
                <a:r>
                  <a:rPr kumimoji="1" lang="ja-JP" altLang="en-US" dirty="0"/>
                  <a:t>の外に出せる</a:t>
                </a:r>
                <a:r>
                  <a:rPr kumimoji="1" lang="en-US" altLang="ja-JP" dirty="0"/>
                  <a:t>!</a:t>
                </a:r>
                <a:endParaRPr kumimoji="1" lang="ja-JP" altLang="en-US" dirty="0"/>
              </a:p>
            </p:txBody>
          </p:sp>
        </mc:Choice>
        <mc:Fallback xmlns="">
          <p:sp>
            <p:nvSpPr>
              <p:cNvPr id="5" name="角丸四角形吹き出し 4"/>
              <p:cNvSpPr>
                <a:spLocks noRot="1" noChangeAspect="1" noMove="1" noResize="1" noEditPoints="1" noAdjustHandles="1" noChangeArrowheads="1" noChangeShapeType="1" noTextEdit="1"/>
              </p:cNvSpPr>
              <p:nvPr/>
            </p:nvSpPr>
            <p:spPr>
              <a:xfrm>
                <a:off x="321972" y="4939560"/>
                <a:ext cx="2112135" cy="1013955"/>
              </a:xfrm>
              <a:prstGeom prst="wedgeRoundRectCallout">
                <a:avLst>
                  <a:gd name="adj1" fmla="val 142879"/>
                  <a:gd name="adj2" fmla="val -78489"/>
                  <a:gd name="adj3" fmla="val 16667"/>
                </a:avLst>
              </a:prstGeom>
              <a:blipFill rotWithShape="0">
                <a:blip r:embed="rId3"/>
                <a:stretch>
                  <a:fillRect b="-31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4559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u="sng" dirty="0"/>
              <a:t>実験結果と確率</a:t>
            </a:r>
            <a:r>
              <a:rPr lang="en-US" altLang="ja-JP" dirty="0"/>
              <a:t>(9/10)</a:t>
            </a:r>
            <a:endParaRPr kumimoji="1" lang="ja-JP" altLang="en-US" dirty="0"/>
          </a:p>
        </p:txBody>
      </p:sp>
      <p:sp>
        <p:nvSpPr>
          <p:cNvPr id="3" name="コンテンツ プレースホルダー 2"/>
          <p:cNvSpPr>
            <a:spLocks noGrp="1"/>
          </p:cNvSpPr>
          <p:nvPr>
            <p:ph idx="1"/>
          </p:nvPr>
        </p:nvSpPr>
        <p:spPr>
          <a:xfrm>
            <a:off x="838200" y="1825625"/>
            <a:ext cx="10515600" cy="4433507"/>
          </a:xfrm>
        </p:spPr>
        <p:txBody>
          <a:bodyPr>
            <a:normAutofit/>
          </a:bodyPr>
          <a:lstStyle/>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74" y="2040479"/>
            <a:ext cx="4909456" cy="3682092"/>
          </a:xfrm>
          <a:prstGeom prst="rect">
            <a:avLst/>
          </a:prstGeom>
        </p:spPr>
      </p:pic>
      <p:sp>
        <p:nvSpPr>
          <p:cNvPr id="6" name="テキスト ボックス 5"/>
          <p:cNvSpPr txBox="1"/>
          <p:nvPr/>
        </p:nvSpPr>
        <p:spPr>
          <a:xfrm>
            <a:off x="1681843" y="5378406"/>
            <a:ext cx="3470730" cy="1015663"/>
          </a:xfrm>
          <a:prstGeom prst="rect">
            <a:avLst/>
          </a:prstGeom>
          <a:noFill/>
        </p:spPr>
        <p:txBody>
          <a:bodyPr wrap="square" rtlCol="0">
            <a:spAutoFit/>
          </a:bodyPr>
          <a:lstStyle/>
          <a:p>
            <a:r>
              <a:rPr lang="ja-JP" altLang="en-US" sz="6000" dirty="0">
                <a:solidFill>
                  <a:prstClr val="black"/>
                </a:solidFill>
              </a:rPr>
              <a:t>２：２：６：０</a:t>
            </a: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364" y="2037494"/>
            <a:ext cx="4913435" cy="3685077"/>
          </a:xfrm>
          <a:prstGeom prst="rect">
            <a:avLst/>
          </a:prstGeom>
        </p:spPr>
      </p:pic>
      <p:sp>
        <p:nvSpPr>
          <p:cNvPr id="8" name="テキスト ボックス 7"/>
          <p:cNvSpPr txBox="1"/>
          <p:nvPr/>
        </p:nvSpPr>
        <p:spPr>
          <a:xfrm>
            <a:off x="6096000" y="5372780"/>
            <a:ext cx="4907992" cy="1015663"/>
          </a:xfrm>
          <a:prstGeom prst="rect">
            <a:avLst/>
          </a:prstGeom>
          <a:noFill/>
        </p:spPr>
        <p:txBody>
          <a:bodyPr wrap="square" rtlCol="0">
            <a:spAutoFit/>
          </a:bodyPr>
          <a:lstStyle/>
          <a:p>
            <a:r>
              <a:rPr lang="ja-JP" altLang="en-US" sz="2800" u="sng" dirty="0">
                <a:solidFill>
                  <a:prstClr val="black"/>
                </a:solidFill>
              </a:rPr>
              <a:t>だいたい</a:t>
            </a:r>
            <a:r>
              <a:rPr lang="ja-JP" altLang="en-US" sz="6000" dirty="0">
                <a:solidFill>
                  <a:srgbClr val="FF0000"/>
                </a:solidFill>
              </a:rPr>
              <a:t>１：３：３：１</a:t>
            </a:r>
          </a:p>
        </p:txBody>
      </p:sp>
      <p:sp>
        <p:nvSpPr>
          <p:cNvPr id="11" name="右矢印 10"/>
          <p:cNvSpPr/>
          <p:nvPr/>
        </p:nvSpPr>
        <p:spPr>
          <a:xfrm>
            <a:off x="4399904" y="2760436"/>
            <a:ext cx="3372786" cy="2853985"/>
          </a:xfrm>
          <a:prstGeom prst="rightArrow">
            <a:avLst>
              <a:gd name="adj1" fmla="val 70895"/>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srgbClr val="FF0000"/>
                </a:solidFill>
              </a:rPr>
              <a:t>実験回数を</a:t>
            </a:r>
            <a:endParaRPr lang="en-US" altLang="ja-JP" sz="2800" u="sng" dirty="0">
              <a:solidFill>
                <a:srgbClr val="FF0000"/>
              </a:solidFill>
            </a:endParaRPr>
          </a:p>
          <a:p>
            <a:pPr algn="ctr"/>
            <a:r>
              <a:rPr lang="ja-JP" altLang="en-US" sz="2800" u="sng" dirty="0">
                <a:solidFill>
                  <a:srgbClr val="FF0000"/>
                </a:solidFill>
              </a:rPr>
              <a:t>増やす！</a:t>
            </a:r>
            <a:endParaRPr lang="en-US" altLang="ja-JP" sz="2800" u="sng" dirty="0">
              <a:solidFill>
                <a:srgbClr val="FF0000"/>
              </a:solidFill>
            </a:endParaRPr>
          </a:p>
          <a:p>
            <a:pPr algn="ctr"/>
            <a:r>
              <a:rPr lang="en-US" altLang="ja-JP" sz="2800" u="sng" dirty="0">
                <a:solidFill>
                  <a:srgbClr val="FF0000"/>
                </a:solidFill>
              </a:rPr>
              <a:t>(×</a:t>
            </a:r>
            <a:r>
              <a:rPr lang="ja-JP" altLang="en-US" sz="2800" u="sng" dirty="0">
                <a:solidFill>
                  <a:srgbClr val="FF0000"/>
                </a:solidFill>
              </a:rPr>
              <a:t>１万</a:t>
            </a:r>
            <a:r>
              <a:rPr lang="en-US" altLang="ja-JP" sz="2800" u="sng" dirty="0">
                <a:solidFill>
                  <a:srgbClr val="FF0000"/>
                </a:solidFill>
              </a:rPr>
              <a:t>)</a:t>
            </a:r>
            <a:endParaRPr lang="ja-JP" altLang="en-US" sz="2800" u="sng" dirty="0">
              <a:solidFill>
                <a:srgbClr val="FF0000"/>
              </a:solidFill>
            </a:endParaRPr>
          </a:p>
        </p:txBody>
      </p:sp>
      <p:sp>
        <p:nvSpPr>
          <p:cNvPr id="12" name="正方形/長方形 11"/>
          <p:cNvSpPr/>
          <p:nvPr/>
        </p:nvSpPr>
        <p:spPr>
          <a:xfrm>
            <a:off x="174446" y="4587385"/>
            <a:ext cx="11823701" cy="2054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lnSpc>
                <a:spcPct val="90000"/>
              </a:lnSpc>
              <a:spcBef>
                <a:spcPts val="1000"/>
              </a:spcBef>
            </a:pPr>
            <a:r>
              <a:rPr lang="ja-JP" altLang="en-US" sz="3600" u="sng" dirty="0">
                <a:solidFill>
                  <a:srgbClr val="FF0000"/>
                </a:solidFill>
              </a:rPr>
              <a:t>実験回数を増やせば、イベントの起きる回数の比率は</a:t>
            </a:r>
            <a:endParaRPr lang="en-US" altLang="ja-JP" sz="3600" u="sng" dirty="0">
              <a:solidFill>
                <a:srgbClr val="FF0000"/>
              </a:solidFill>
            </a:endParaRPr>
          </a:p>
          <a:p>
            <a:pPr lvl="0" algn="ctr">
              <a:lnSpc>
                <a:spcPct val="90000"/>
              </a:lnSpc>
              <a:spcBef>
                <a:spcPts val="1000"/>
              </a:spcBef>
            </a:pPr>
            <a:r>
              <a:rPr lang="ja-JP" altLang="en-US" sz="3600" u="sng" dirty="0">
                <a:solidFill>
                  <a:srgbClr val="FF0000"/>
                </a:solidFill>
              </a:rPr>
              <a:t>それぞれの確率の比率に近付く！</a:t>
            </a:r>
            <a:endParaRPr lang="en-US" altLang="ja-JP" sz="3600" u="sng" dirty="0">
              <a:solidFill>
                <a:srgbClr val="FF0000"/>
              </a:solidFill>
            </a:endParaRPr>
          </a:p>
          <a:p>
            <a:pPr lvl="0" algn="ctr">
              <a:lnSpc>
                <a:spcPct val="90000"/>
              </a:lnSpc>
              <a:spcBef>
                <a:spcPts val="1000"/>
              </a:spcBef>
            </a:pPr>
            <a:r>
              <a:rPr lang="en-US" altLang="ja-JP" sz="2400" u="sng" dirty="0">
                <a:solidFill>
                  <a:srgbClr val="FF0000"/>
                </a:solidFill>
              </a:rPr>
              <a:t>(</a:t>
            </a:r>
            <a:r>
              <a:rPr lang="ja-JP" altLang="en-US" sz="2400" u="sng" dirty="0">
                <a:solidFill>
                  <a:srgbClr val="FF0000"/>
                </a:solidFill>
              </a:rPr>
              <a:t>実験全体の回数でイベントの起きる回数を割った数も、その確率に近付く</a:t>
            </a:r>
            <a:r>
              <a:rPr lang="en-US" altLang="ja-JP" sz="2400" u="sng" dirty="0">
                <a:solidFill>
                  <a:srgbClr val="FF0000"/>
                </a:solidFill>
              </a:rPr>
              <a:t>)</a:t>
            </a:r>
            <a:endParaRPr lang="ja-JP" altLang="en-US" sz="2400" u="sng" dirty="0">
              <a:solidFill>
                <a:srgbClr val="FF0000"/>
              </a:solidFill>
            </a:endParaRPr>
          </a:p>
          <a:p>
            <a:pPr algn="ctr"/>
            <a:endParaRPr kumimoji="1" lang="ja-JP" altLang="en-US" dirty="0"/>
          </a:p>
        </p:txBody>
      </p:sp>
      <p:sp>
        <p:nvSpPr>
          <p:cNvPr id="9" name="角丸四角形 8"/>
          <p:cNvSpPr/>
          <p:nvPr/>
        </p:nvSpPr>
        <p:spPr>
          <a:xfrm>
            <a:off x="801367" y="1434947"/>
            <a:ext cx="4558260"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回</a:t>
            </a:r>
            <a:r>
              <a:rPr lang="ja-JP" altLang="en-US" sz="3600" dirty="0">
                <a:solidFill>
                  <a:prstClr val="black"/>
                </a:solidFill>
              </a:rPr>
              <a:t>の場合の</a:t>
            </a:r>
            <a:endParaRPr lang="en-US" altLang="ja-JP" sz="3600" dirty="0">
              <a:solidFill>
                <a:prstClr val="black"/>
              </a:solidFill>
            </a:endParaRPr>
          </a:p>
          <a:p>
            <a:pPr lvl="0"/>
            <a:r>
              <a:rPr lang="ja-JP" altLang="en-US" sz="3600" dirty="0">
                <a:solidFill>
                  <a:prstClr val="black"/>
                </a:solidFill>
              </a:rPr>
              <a:t>ヒストグラム</a:t>
            </a:r>
          </a:p>
        </p:txBody>
      </p:sp>
      <p:sp>
        <p:nvSpPr>
          <p:cNvPr id="13" name="角丸四角形 12"/>
          <p:cNvSpPr/>
          <p:nvPr/>
        </p:nvSpPr>
        <p:spPr>
          <a:xfrm>
            <a:off x="6222675" y="1434947"/>
            <a:ext cx="5131124"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万回</a:t>
            </a:r>
            <a:r>
              <a:rPr lang="ja-JP" altLang="en-US" sz="3600" dirty="0">
                <a:solidFill>
                  <a:prstClr val="black"/>
                </a:solidFill>
              </a:rPr>
              <a:t>の場合の</a:t>
            </a:r>
            <a:endParaRPr lang="en-US" altLang="ja-JP" sz="3600" dirty="0">
              <a:solidFill>
                <a:prstClr val="black"/>
              </a:solidFill>
            </a:endParaRPr>
          </a:p>
          <a:p>
            <a:pPr lvl="0"/>
            <a:r>
              <a:rPr lang="ja-JP" altLang="en-US" sz="3600" dirty="0">
                <a:solidFill>
                  <a:prstClr val="black"/>
                </a:solidFill>
              </a:rPr>
              <a:t>ヒストグラム</a:t>
            </a:r>
          </a:p>
        </p:txBody>
      </p:sp>
    </p:spTree>
    <p:extLst>
      <p:ext uri="{BB962C8B-B14F-4D97-AF65-F5344CB8AC3E}">
        <p14:creationId xmlns:p14="http://schemas.microsoft.com/office/powerpoint/2010/main" val="205234906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813774" y="3048256"/>
            <a:ext cx="8564451" cy="11075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実は、分散</a:t>
                </a:r>
                <a:r>
                  <a:rPr lang="ja-JP" altLang="en-US" dirty="0"/>
                  <a:t>には別の計算法も</a:t>
                </a:r>
                <a:r>
                  <a:rPr lang="en-US" altLang="ja-JP" dirty="0"/>
                  <a:t>…</a:t>
                </a:r>
              </a:p>
              <a:p>
                <a:pPr marL="0" indent="0">
                  <a:buNone/>
                </a:pPr>
                <a:r>
                  <a:rPr lang="ja-JP" altLang="en-US" dirty="0"/>
                  <a:t>　どんな確率変数</a:t>
                </a:r>
                <a:r>
                  <a:rPr lang="ja-JP" altLang="en-US" dirty="0">
                    <a:latin typeface="Cambria Math" panose="02040503050406030204" pitchFamily="18" charset="0"/>
                  </a:rPr>
                  <a:t>𝑋に対しても、</a:t>
                </a:r>
                <a:endParaRPr lang="en-US" altLang="ja-JP"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sz="5400" u="sng" smtClean="0">
                          <a:solidFill>
                            <a:srgbClr val="FF0000"/>
                          </a:solidFill>
                          <a:latin typeface="Cambria Math" panose="02040503050406030204" pitchFamily="18" charset="0"/>
                          <a:ea typeface="Cambria Math" panose="02040503050406030204" pitchFamily="18" charset="0"/>
                        </a:rPr>
                        <m:t>Var</m:t>
                      </m:r>
                      <m:d>
                        <m:dPr>
                          <m:ctrlPr>
                            <a:rPr lang="en-US" altLang="ja-JP" sz="5400" i="1" u="sng">
                              <a:solidFill>
                                <a:srgbClr val="FF0000"/>
                              </a:solidFill>
                              <a:latin typeface="Cambria Math" panose="02040503050406030204" pitchFamily="18" charset="0"/>
                              <a:ea typeface="Cambria Math" panose="02040503050406030204" pitchFamily="18" charset="0"/>
                            </a:rPr>
                          </m:ctrlPr>
                        </m:dPr>
                        <m:e>
                          <m:r>
                            <a:rPr lang="en-US" altLang="ja-JP" sz="5400" b="0" i="1" u="sng" smtClean="0">
                              <a:solidFill>
                                <a:srgbClr val="FF0000"/>
                              </a:solidFill>
                              <a:latin typeface="Cambria Math" panose="02040503050406030204" pitchFamily="18" charset="0"/>
                              <a:ea typeface="Cambria Math" panose="02040503050406030204" pitchFamily="18" charset="0"/>
                            </a:rPr>
                            <m:t>𝑋</m:t>
                          </m:r>
                        </m:e>
                      </m:d>
                      <m:r>
                        <a:rPr lang="en-US" altLang="ja-JP" sz="5400" b="0" i="1" u="sng" smtClean="0">
                          <a:solidFill>
                            <a:srgbClr val="FF0000"/>
                          </a:solidFill>
                          <a:latin typeface="Cambria Math" panose="02040503050406030204" pitchFamily="18" charset="0"/>
                          <a:ea typeface="Cambria Math" panose="02040503050406030204" pitchFamily="18" charset="0"/>
                        </a:rPr>
                        <m:t>=</m:t>
                      </m:r>
                      <m:r>
                        <a:rPr lang="en-US" altLang="ja-JP" sz="5400" b="0" i="1" u="sng"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sz="5400" b="0" i="1" u="sng" smtClean="0">
                              <a:solidFill>
                                <a:srgbClr val="FF0000"/>
                              </a:solidFill>
                              <a:latin typeface="Cambria Math" panose="02040503050406030204" pitchFamily="18" charset="0"/>
                              <a:ea typeface="Cambria Math" panose="02040503050406030204" pitchFamily="18" charset="0"/>
                            </a:rPr>
                          </m:ctrlPr>
                        </m:dPr>
                        <m:e>
                          <m:sSup>
                            <m:sSupPr>
                              <m:ctrlPr>
                                <a:rPr lang="en-US" altLang="ja-JP" sz="5400" b="0" i="1" u="sng" smtClean="0">
                                  <a:solidFill>
                                    <a:srgbClr val="FF0000"/>
                                  </a:solidFill>
                                  <a:latin typeface="Cambria Math" panose="02040503050406030204" pitchFamily="18" charset="0"/>
                                  <a:ea typeface="Cambria Math" panose="02040503050406030204" pitchFamily="18" charset="0"/>
                                </a:rPr>
                              </m:ctrlPr>
                            </m:sSupPr>
                            <m:e>
                              <m:r>
                                <a:rPr lang="en-US" altLang="ja-JP" sz="5400" b="0" i="1" u="sng" smtClean="0">
                                  <a:solidFill>
                                    <a:srgbClr val="FF0000"/>
                                  </a:solidFill>
                                  <a:latin typeface="Cambria Math" panose="02040503050406030204" pitchFamily="18" charset="0"/>
                                  <a:ea typeface="Cambria Math" panose="02040503050406030204" pitchFamily="18" charset="0"/>
                                </a:rPr>
                                <m:t>𝑋</m:t>
                              </m:r>
                            </m:e>
                            <m:sup>
                              <m:r>
                                <a:rPr lang="en-US" altLang="ja-JP" sz="5400" b="0" i="1" u="sng" smtClean="0">
                                  <a:solidFill>
                                    <a:srgbClr val="FF0000"/>
                                  </a:solidFill>
                                  <a:latin typeface="Cambria Math" panose="02040503050406030204" pitchFamily="18" charset="0"/>
                                  <a:ea typeface="Cambria Math" panose="02040503050406030204" pitchFamily="18" charset="0"/>
                                </a:rPr>
                                <m:t>2</m:t>
                              </m:r>
                            </m:sup>
                          </m:sSup>
                        </m:e>
                      </m:d>
                      <m:r>
                        <a:rPr lang="en-US" altLang="ja-JP" sz="5400" b="0" i="1" u="sng" smtClean="0">
                          <a:solidFill>
                            <a:srgbClr val="FF0000"/>
                          </a:solidFill>
                          <a:latin typeface="Cambria Math" panose="02040503050406030204" pitchFamily="18" charset="0"/>
                          <a:ea typeface="Cambria Math" panose="02040503050406030204" pitchFamily="18" charset="0"/>
                        </a:rPr>
                        <m:t>−</m:t>
                      </m:r>
                      <m:sSup>
                        <m:sSupPr>
                          <m:ctrlPr>
                            <a:rPr lang="en-US" altLang="ja-JP" sz="5400" b="0" i="1" u="sng" smtClean="0">
                              <a:solidFill>
                                <a:srgbClr val="FF0000"/>
                              </a:solidFill>
                              <a:latin typeface="Cambria Math" panose="02040503050406030204" pitchFamily="18" charset="0"/>
                              <a:ea typeface="Cambria Math" panose="02040503050406030204" pitchFamily="18" charset="0"/>
                            </a:rPr>
                          </m:ctrlPr>
                        </m:sSupPr>
                        <m:e>
                          <m:d>
                            <m:dPr>
                              <m:ctrlPr>
                                <a:rPr lang="en-US" altLang="ja-JP" sz="5400" b="0" i="1" u="sng" smtClean="0">
                                  <a:solidFill>
                                    <a:srgbClr val="FF0000"/>
                                  </a:solidFill>
                                  <a:latin typeface="Cambria Math" panose="02040503050406030204" pitchFamily="18" charset="0"/>
                                  <a:ea typeface="Cambria Math" panose="02040503050406030204" pitchFamily="18" charset="0"/>
                                </a:rPr>
                              </m:ctrlPr>
                            </m:dPr>
                            <m:e>
                              <m:r>
                                <a:rPr lang="en-US" altLang="ja-JP" sz="5400" b="0" i="1" u="sng"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sz="5400" b="0" i="1" u="sng" smtClean="0">
                                      <a:solidFill>
                                        <a:srgbClr val="FF0000"/>
                                      </a:solidFill>
                                      <a:latin typeface="Cambria Math" panose="02040503050406030204" pitchFamily="18" charset="0"/>
                                      <a:ea typeface="Cambria Math" panose="02040503050406030204" pitchFamily="18" charset="0"/>
                                    </a:rPr>
                                  </m:ctrlPr>
                                </m:dPr>
                                <m:e>
                                  <m:r>
                                    <a:rPr lang="en-US" altLang="ja-JP" sz="5400" b="0" i="1" u="sng" smtClean="0">
                                      <a:solidFill>
                                        <a:srgbClr val="FF0000"/>
                                      </a:solidFill>
                                      <a:latin typeface="Cambria Math" panose="02040503050406030204" pitchFamily="18" charset="0"/>
                                      <a:ea typeface="Cambria Math" panose="02040503050406030204" pitchFamily="18" charset="0"/>
                                    </a:rPr>
                                    <m:t>𝑋</m:t>
                                  </m:r>
                                </m:e>
                              </m:d>
                            </m:e>
                          </m:d>
                        </m:e>
                        <m:sup>
                          <m:r>
                            <a:rPr lang="en-US" altLang="ja-JP" sz="5400" b="0" i="1" u="sng" smtClean="0">
                              <a:solidFill>
                                <a:srgbClr val="FF0000"/>
                              </a:solidFill>
                              <a:latin typeface="Cambria Math" panose="02040503050406030204" pitchFamily="18" charset="0"/>
                              <a:ea typeface="Cambria Math" panose="02040503050406030204" pitchFamily="18" charset="0"/>
                            </a:rPr>
                            <m:t>2</m:t>
                          </m:r>
                        </m:sup>
                      </m:sSup>
                    </m:oMath>
                  </m:oMathPara>
                </a14:m>
                <a:endParaRPr kumimoji="1" lang="en-US" altLang="ja-JP" sz="5400" i="1" u="sng" dirty="0"/>
              </a:p>
              <a:p>
                <a:pPr marL="0" indent="0">
                  <a:buNone/>
                </a:pPr>
                <a:endParaRPr lang="en-US" altLang="ja-JP" i="1" u="sng" dirty="0"/>
              </a:p>
              <a:p>
                <a:pPr marL="0" indent="0" algn="r">
                  <a:buNone/>
                </a:pPr>
                <a:r>
                  <a:rPr kumimoji="1" lang="ja-JP" altLang="en-US" dirty="0">
                    <a:latin typeface="+mn-ea"/>
                  </a:rPr>
                  <a:t>が成り立つ</a:t>
                </a:r>
                <a:r>
                  <a:rPr kumimoji="1" lang="en-US" altLang="ja-JP" dirty="0">
                    <a:latin typeface="+mn-ea"/>
                  </a:rPr>
                  <a:t>!!</a:t>
                </a:r>
                <a:endParaRPr kumimoji="1" lang="ja-JP" altLang="en-US" dirty="0">
                  <a:latin typeface="+mn-ea"/>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43" t="-2941"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(10/10) </a:t>
            </a:r>
            <a:endParaRPr kumimoji="1" lang="ja-JP" altLang="en-US" dirty="0"/>
          </a:p>
        </p:txBody>
      </p:sp>
    </p:spTree>
    <p:extLst>
      <p:ext uri="{BB962C8B-B14F-4D97-AF65-F5344CB8AC3E}">
        <p14:creationId xmlns:p14="http://schemas.microsoft.com/office/powerpoint/2010/main" val="2784767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u="sng" dirty="0"/>
              <a:t>実験結果と確率</a:t>
            </a:r>
            <a:r>
              <a:rPr lang="en-US" altLang="ja-JP" dirty="0"/>
              <a:t>(10/10)</a:t>
            </a:r>
            <a:endParaRPr kumimoji="1" lang="ja-JP" altLang="en-US" dirty="0"/>
          </a:p>
        </p:txBody>
      </p:sp>
      <p:sp>
        <p:nvSpPr>
          <p:cNvPr id="3" name="コンテンツ プレースホルダー 2"/>
          <p:cNvSpPr>
            <a:spLocks noGrp="1"/>
          </p:cNvSpPr>
          <p:nvPr>
            <p:ph idx="1"/>
          </p:nvPr>
        </p:nvSpPr>
        <p:spPr>
          <a:xfrm>
            <a:off x="838200" y="1825625"/>
            <a:ext cx="10515600" cy="4433507"/>
          </a:xfrm>
        </p:spPr>
        <p:txBody>
          <a:bodyPr>
            <a:normAutofit/>
          </a:bodyPr>
          <a:lstStyle/>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74" y="2040479"/>
            <a:ext cx="4909456" cy="3682092"/>
          </a:xfrm>
          <a:prstGeom prst="rect">
            <a:avLst/>
          </a:prstGeom>
        </p:spPr>
      </p:pic>
      <p:sp>
        <p:nvSpPr>
          <p:cNvPr id="6" name="テキスト ボックス 5"/>
          <p:cNvSpPr txBox="1"/>
          <p:nvPr/>
        </p:nvSpPr>
        <p:spPr>
          <a:xfrm>
            <a:off x="1681843" y="5378406"/>
            <a:ext cx="3470730" cy="1015663"/>
          </a:xfrm>
          <a:prstGeom prst="rect">
            <a:avLst/>
          </a:prstGeom>
          <a:noFill/>
        </p:spPr>
        <p:txBody>
          <a:bodyPr wrap="square" rtlCol="0">
            <a:spAutoFit/>
          </a:bodyPr>
          <a:lstStyle/>
          <a:p>
            <a:r>
              <a:rPr lang="ja-JP" altLang="en-US" sz="6000" dirty="0">
                <a:solidFill>
                  <a:prstClr val="black"/>
                </a:solidFill>
              </a:rPr>
              <a:t>２：２：６：０</a:t>
            </a: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364" y="2037494"/>
            <a:ext cx="4913435" cy="3685077"/>
          </a:xfrm>
          <a:prstGeom prst="rect">
            <a:avLst/>
          </a:prstGeom>
        </p:spPr>
      </p:pic>
      <p:sp>
        <p:nvSpPr>
          <p:cNvPr id="8" name="テキスト ボックス 7"/>
          <p:cNvSpPr txBox="1"/>
          <p:nvPr/>
        </p:nvSpPr>
        <p:spPr>
          <a:xfrm>
            <a:off x="6096000" y="5372780"/>
            <a:ext cx="4907992" cy="1015663"/>
          </a:xfrm>
          <a:prstGeom prst="rect">
            <a:avLst/>
          </a:prstGeom>
          <a:noFill/>
        </p:spPr>
        <p:txBody>
          <a:bodyPr wrap="square" rtlCol="0">
            <a:spAutoFit/>
          </a:bodyPr>
          <a:lstStyle/>
          <a:p>
            <a:r>
              <a:rPr lang="ja-JP" altLang="en-US" sz="2800" u="sng" dirty="0">
                <a:solidFill>
                  <a:prstClr val="black"/>
                </a:solidFill>
              </a:rPr>
              <a:t>だいたい</a:t>
            </a:r>
            <a:r>
              <a:rPr lang="ja-JP" altLang="en-US" sz="6000" dirty="0">
                <a:solidFill>
                  <a:srgbClr val="FF0000"/>
                </a:solidFill>
              </a:rPr>
              <a:t>１：３：３：１</a:t>
            </a:r>
          </a:p>
        </p:txBody>
      </p:sp>
      <p:sp>
        <p:nvSpPr>
          <p:cNvPr id="11" name="右矢印 10"/>
          <p:cNvSpPr/>
          <p:nvPr/>
        </p:nvSpPr>
        <p:spPr>
          <a:xfrm>
            <a:off x="4399904" y="2760436"/>
            <a:ext cx="3372786" cy="2853985"/>
          </a:xfrm>
          <a:prstGeom prst="rightArrow">
            <a:avLst>
              <a:gd name="adj1" fmla="val 70895"/>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srgbClr val="FF0000"/>
                </a:solidFill>
              </a:rPr>
              <a:t>実験回数を</a:t>
            </a:r>
            <a:endParaRPr lang="en-US" altLang="ja-JP" sz="2800" u="sng" dirty="0">
              <a:solidFill>
                <a:srgbClr val="FF0000"/>
              </a:solidFill>
            </a:endParaRPr>
          </a:p>
          <a:p>
            <a:pPr algn="ctr"/>
            <a:r>
              <a:rPr lang="ja-JP" altLang="en-US" sz="2800" u="sng" dirty="0">
                <a:solidFill>
                  <a:srgbClr val="FF0000"/>
                </a:solidFill>
              </a:rPr>
              <a:t>増やす！</a:t>
            </a:r>
            <a:endParaRPr lang="en-US" altLang="ja-JP" sz="2800" u="sng" dirty="0">
              <a:solidFill>
                <a:srgbClr val="FF0000"/>
              </a:solidFill>
            </a:endParaRPr>
          </a:p>
          <a:p>
            <a:pPr algn="ctr"/>
            <a:r>
              <a:rPr lang="en-US" altLang="ja-JP" sz="2800" u="sng" dirty="0">
                <a:solidFill>
                  <a:srgbClr val="FF0000"/>
                </a:solidFill>
              </a:rPr>
              <a:t>(×</a:t>
            </a:r>
            <a:r>
              <a:rPr lang="ja-JP" altLang="en-US" sz="2800" u="sng" dirty="0">
                <a:solidFill>
                  <a:srgbClr val="FF0000"/>
                </a:solidFill>
              </a:rPr>
              <a:t>１万</a:t>
            </a:r>
            <a:r>
              <a:rPr lang="en-US" altLang="ja-JP" sz="2800" u="sng" dirty="0">
                <a:solidFill>
                  <a:srgbClr val="FF0000"/>
                </a:solidFill>
              </a:rPr>
              <a:t>)</a:t>
            </a:r>
            <a:endParaRPr lang="ja-JP" altLang="en-US" sz="2800" u="sng" dirty="0">
              <a:solidFill>
                <a:srgbClr val="FF0000"/>
              </a:solidFill>
            </a:endParaRPr>
          </a:p>
        </p:txBody>
      </p:sp>
      <p:sp>
        <p:nvSpPr>
          <p:cNvPr id="12" name="正方形/長方形 11"/>
          <p:cNvSpPr/>
          <p:nvPr/>
        </p:nvSpPr>
        <p:spPr>
          <a:xfrm>
            <a:off x="174446" y="4587385"/>
            <a:ext cx="11823701" cy="2054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600" u="sng" dirty="0">
                <a:solidFill>
                  <a:prstClr val="black"/>
                </a:solidFill>
              </a:rPr>
              <a:t>=</a:t>
            </a:r>
            <a:r>
              <a:rPr lang="ja-JP" altLang="en-US" sz="3600" u="sng" dirty="0">
                <a:solidFill>
                  <a:prstClr val="black"/>
                </a:solidFill>
              </a:rPr>
              <a:t>実験回数が多ければ多いほど、確率は有効に使える！！</a:t>
            </a:r>
          </a:p>
        </p:txBody>
      </p:sp>
      <p:sp>
        <p:nvSpPr>
          <p:cNvPr id="9" name="角丸四角形 8"/>
          <p:cNvSpPr/>
          <p:nvPr/>
        </p:nvSpPr>
        <p:spPr>
          <a:xfrm>
            <a:off x="801367" y="1434947"/>
            <a:ext cx="4558260"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回</a:t>
            </a:r>
            <a:r>
              <a:rPr lang="ja-JP" altLang="en-US" sz="3600" dirty="0">
                <a:solidFill>
                  <a:prstClr val="black"/>
                </a:solidFill>
              </a:rPr>
              <a:t>の場合の</a:t>
            </a:r>
            <a:endParaRPr lang="en-US" altLang="ja-JP" sz="3600" dirty="0">
              <a:solidFill>
                <a:prstClr val="black"/>
              </a:solidFill>
            </a:endParaRPr>
          </a:p>
          <a:p>
            <a:r>
              <a:rPr lang="ja-JP" altLang="en-US" sz="3600" dirty="0">
                <a:solidFill>
                  <a:prstClr val="black"/>
                </a:solidFill>
              </a:rPr>
              <a:t>ヒストグラム</a:t>
            </a:r>
          </a:p>
        </p:txBody>
      </p:sp>
      <p:sp>
        <p:nvSpPr>
          <p:cNvPr id="13" name="角丸四角形 12"/>
          <p:cNvSpPr/>
          <p:nvPr/>
        </p:nvSpPr>
        <p:spPr>
          <a:xfrm>
            <a:off x="6222675" y="1434947"/>
            <a:ext cx="5131124"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万回</a:t>
            </a:r>
            <a:r>
              <a:rPr lang="ja-JP" altLang="en-US" sz="3600" dirty="0">
                <a:solidFill>
                  <a:prstClr val="black"/>
                </a:solidFill>
              </a:rPr>
              <a:t>の場合の</a:t>
            </a:r>
            <a:endParaRPr lang="en-US" altLang="ja-JP" sz="3600" dirty="0">
              <a:solidFill>
                <a:prstClr val="black"/>
              </a:solidFill>
            </a:endParaRPr>
          </a:p>
          <a:p>
            <a:r>
              <a:rPr lang="ja-JP" altLang="en-US" sz="3600" dirty="0">
                <a:solidFill>
                  <a:prstClr val="black"/>
                </a:solidFill>
              </a:rPr>
              <a:t>ヒストグラム</a:t>
            </a:r>
          </a:p>
        </p:txBody>
      </p:sp>
    </p:spTree>
    <p:extLst>
      <p:ext uri="{BB962C8B-B14F-4D97-AF65-F5344CB8AC3E}">
        <p14:creationId xmlns:p14="http://schemas.microsoft.com/office/powerpoint/2010/main" val="3060104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838200" y="3895568"/>
            <a:ext cx="5736771" cy="1416676"/>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4" name="角丸四角形 3"/>
          <p:cNvSpPr/>
          <p:nvPr/>
        </p:nvSpPr>
        <p:spPr>
          <a:xfrm>
            <a:off x="838201" y="2343955"/>
            <a:ext cx="5736770" cy="141667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3" name="コンテンツ プレースホルダー 2"/>
          <p:cNvSpPr>
            <a:spLocks noGrp="1"/>
          </p:cNvSpPr>
          <p:nvPr>
            <p:ph idx="1"/>
          </p:nvPr>
        </p:nvSpPr>
        <p:spPr>
          <a:xfrm>
            <a:off x="838200" y="1825625"/>
            <a:ext cx="10515600" cy="4705804"/>
          </a:xfrm>
        </p:spPr>
        <p:txBody>
          <a:bodyPr>
            <a:normAutofit/>
          </a:bodyPr>
          <a:lstStyle/>
          <a:p>
            <a:pPr marL="0" indent="0" algn="ctr">
              <a:buNone/>
            </a:pPr>
            <a:r>
              <a:rPr kumimoji="1" lang="ja-JP" altLang="en-US" dirty="0"/>
              <a:t>では、この</a:t>
            </a:r>
            <a:r>
              <a:rPr lang="ja-JP" altLang="en-US" dirty="0"/>
              <a:t>コインの実験結果</a:t>
            </a:r>
            <a:r>
              <a:rPr kumimoji="1" lang="ja-JP" altLang="en-US" dirty="0"/>
              <a:t>を使って賭けをしてみる</a:t>
            </a:r>
            <a:endParaRPr lang="en-US" altLang="ja-JP" dirty="0"/>
          </a:p>
          <a:p>
            <a:pPr marL="0" indent="0">
              <a:buNone/>
            </a:pPr>
            <a:r>
              <a:rPr kumimoji="1" lang="ja-JP" altLang="en-US" dirty="0"/>
              <a:t>賭け</a:t>
            </a:r>
            <a:r>
              <a:rPr kumimoji="1" lang="en-US" altLang="ja-JP" dirty="0"/>
              <a:t>A</a:t>
            </a:r>
            <a:r>
              <a:rPr kumimoji="1" lang="ja-JP" altLang="en-US" dirty="0"/>
              <a:t>：</a:t>
            </a:r>
            <a:endParaRPr kumimoji="1" lang="en-US" altLang="ja-JP" dirty="0"/>
          </a:p>
          <a:p>
            <a:r>
              <a:rPr lang="ja-JP" altLang="en-US" dirty="0"/>
              <a:t>結果が０か１なら</a:t>
            </a:r>
            <a:r>
              <a:rPr kumimoji="1" lang="ja-JP" altLang="en-US" dirty="0"/>
              <a:t>６００円を受け取る</a:t>
            </a:r>
            <a:endParaRPr kumimoji="1" lang="en-US" altLang="ja-JP" dirty="0"/>
          </a:p>
          <a:p>
            <a:r>
              <a:rPr lang="ja-JP" altLang="en-US" dirty="0"/>
              <a:t>結果が２</a:t>
            </a:r>
            <a:r>
              <a:rPr kumimoji="1" lang="ja-JP" altLang="en-US" dirty="0"/>
              <a:t>か３なら５００円支払う</a:t>
            </a:r>
            <a:endParaRPr lang="en-US" altLang="ja-JP" dirty="0"/>
          </a:p>
          <a:p>
            <a:pPr marL="0" indent="0">
              <a:buNone/>
            </a:pPr>
            <a:r>
              <a:rPr lang="ja-JP" altLang="en-US" dirty="0"/>
              <a:t>賭け</a:t>
            </a:r>
            <a:r>
              <a:rPr lang="en-US" altLang="ja-JP" dirty="0"/>
              <a:t>B</a:t>
            </a:r>
            <a:r>
              <a:rPr lang="ja-JP" altLang="en-US" dirty="0"/>
              <a:t>：</a:t>
            </a:r>
            <a:endParaRPr lang="en-US" altLang="ja-JP" dirty="0"/>
          </a:p>
          <a:p>
            <a:r>
              <a:rPr lang="ja-JP" altLang="en-US" dirty="0"/>
              <a:t>結果が０か３なら８００円受け取る</a:t>
            </a:r>
            <a:endParaRPr lang="en-US" altLang="ja-JP" dirty="0"/>
          </a:p>
          <a:p>
            <a:r>
              <a:rPr kumimoji="1" lang="ja-JP" altLang="en-US" dirty="0"/>
              <a:t>結果が１か２なら</a:t>
            </a:r>
            <a:r>
              <a:rPr lang="ja-JP" altLang="en-US" dirty="0"/>
              <a:t>４</a:t>
            </a:r>
            <a:r>
              <a:rPr kumimoji="1" lang="ja-JP" altLang="en-US" dirty="0"/>
              <a:t>００円支払う</a:t>
            </a:r>
            <a:endParaRPr lang="en-US" altLang="ja-JP" dirty="0"/>
          </a:p>
          <a:p>
            <a:pPr marL="0" indent="0" algn="r">
              <a:buNone/>
            </a:pPr>
            <a:r>
              <a:rPr kumimoji="1" lang="en-US" altLang="ja-JP" u="sng" dirty="0"/>
              <a:t>…</a:t>
            </a:r>
            <a:r>
              <a:rPr kumimoji="1" lang="ja-JP" altLang="en-US" u="sng" dirty="0"/>
              <a:t>この賭けを何回も繰り返していくとするとき、</a:t>
            </a:r>
            <a:endParaRPr kumimoji="1" lang="en-US" altLang="ja-JP" u="sng" dirty="0"/>
          </a:p>
          <a:p>
            <a:pPr marL="0" indent="0" algn="r">
              <a:buNone/>
            </a:pPr>
            <a:r>
              <a:rPr kumimoji="1" lang="ja-JP" altLang="en-US" u="sng" dirty="0"/>
              <a:t>どちらの賭けの方が儲けやすい？</a:t>
            </a:r>
            <a:endParaRPr kumimoji="1" lang="en-US" altLang="ja-JP" u="sng" dirty="0"/>
          </a:p>
          <a:p>
            <a:endParaRPr lang="en-US" altLang="ja-JP" dirty="0"/>
          </a:p>
          <a:p>
            <a:endParaRPr kumimoji="1" lang="en-US" altLang="ja-JP" dirty="0"/>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lang="en-US" altLang="ja-JP" dirty="0" smtClean="0"/>
              <a:t>1/14</a:t>
            </a:r>
            <a:r>
              <a:rPr kumimoji="1" lang="en-US" altLang="ja-JP" dirty="0" smtClean="0"/>
              <a:t>)</a:t>
            </a:r>
            <a:endParaRPr kumimoji="1" lang="ja-JP" altLang="en-US" dirty="0"/>
          </a:p>
        </p:txBody>
      </p:sp>
    </p:spTree>
    <p:extLst>
      <p:ext uri="{BB962C8B-B14F-4D97-AF65-F5344CB8AC3E}">
        <p14:creationId xmlns:p14="http://schemas.microsoft.com/office/powerpoint/2010/main" val="500709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期待値</a:t>
            </a:r>
            <a:r>
              <a:rPr lang="en-US" altLang="ja-JP" u="sng" dirty="0">
                <a:solidFill>
                  <a:prstClr val="black"/>
                </a:solidFill>
              </a:rPr>
              <a:t>』</a:t>
            </a:r>
            <a:r>
              <a:rPr lang="ja-JP" altLang="en-US" u="sng" dirty="0">
                <a:solidFill>
                  <a:prstClr val="black"/>
                </a:solidFill>
              </a:rPr>
              <a:t>とは？</a:t>
            </a:r>
            <a:r>
              <a:rPr lang="en-US" altLang="ja-JP" dirty="0">
                <a:solidFill>
                  <a:prstClr val="black"/>
                </a:solidFill>
              </a:rPr>
              <a:t>(</a:t>
            </a:r>
            <a:r>
              <a:rPr lang="en-US" altLang="ja-JP" dirty="0" smtClean="0">
                <a:solidFill>
                  <a:prstClr val="black"/>
                </a:solidFill>
              </a:rPr>
              <a:t>2/14)</a:t>
            </a:r>
            <a:endParaRPr kumimoji="1" lang="ja-JP" altLang="en-US" dirty="0"/>
          </a:p>
        </p:txBody>
      </p:sp>
      <p:sp>
        <p:nvSpPr>
          <p:cNvPr id="3" name="コンテンツ プレースホルダー 2"/>
          <p:cNvSpPr>
            <a:spLocks noGrp="1"/>
          </p:cNvSpPr>
          <p:nvPr>
            <p:ph idx="1"/>
          </p:nvPr>
        </p:nvSpPr>
        <p:spPr>
          <a:xfrm>
            <a:off x="838200" y="1825625"/>
            <a:ext cx="10515600" cy="4669304"/>
          </a:xfrm>
        </p:spPr>
        <p:txBody>
          <a:bodyPr/>
          <a:lstStyle/>
          <a:p>
            <a:r>
              <a:rPr lang="ja-JP" altLang="en-US" dirty="0"/>
              <a:t>では、実際に賭けを行ってみると・・・</a:t>
            </a:r>
            <a:endParaRPr lang="en-US" altLang="ja-JP" dirty="0"/>
          </a:p>
          <a:p>
            <a:pPr marL="0" indent="0" algn="r">
              <a:buNone/>
            </a:pPr>
            <a:r>
              <a:rPr lang="en-US" altLang="ja-JP" dirty="0"/>
              <a:t>(</a:t>
            </a:r>
            <a:r>
              <a:rPr lang="ja-JP" altLang="en-US" dirty="0"/>
              <a:t>グラフはそれぞれの</a:t>
            </a:r>
            <a:r>
              <a:rPr lang="ja-JP" altLang="en-US" dirty="0">
                <a:solidFill>
                  <a:srgbClr val="FF0000"/>
                </a:solidFill>
              </a:rPr>
              <a:t>儲けの平均</a:t>
            </a:r>
            <a:endParaRPr lang="en-US" altLang="ja-JP" dirty="0">
              <a:solidFill>
                <a:srgbClr val="FF0000"/>
              </a:solidFill>
            </a:endParaRPr>
          </a:p>
          <a:p>
            <a:pPr marL="0" indent="0" algn="r">
              <a:buNone/>
            </a:pPr>
            <a:r>
              <a:rPr lang="en-US" altLang="ja-JP" dirty="0">
                <a:solidFill>
                  <a:srgbClr val="FF0000"/>
                </a:solidFill>
              </a:rPr>
              <a:t>=</a:t>
            </a:r>
            <a:r>
              <a:rPr lang="ja-JP" altLang="en-US" dirty="0">
                <a:solidFill>
                  <a:srgbClr val="FF0000"/>
                </a:solidFill>
              </a:rPr>
              <a:t>儲けを賭けの回数で割ったもの</a:t>
            </a:r>
            <a:r>
              <a:rPr lang="en-US" altLang="ja-JP" dirty="0"/>
              <a:t>)</a:t>
            </a:r>
          </a:p>
          <a:p>
            <a:pPr marL="0" indent="0" algn="r">
              <a:buNone/>
            </a:pPr>
            <a:endParaRPr kumimoji="1" lang="en-US" altLang="ja-JP" dirty="0"/>
          </a:p>
          <a:p>
            <a:pPr marL="0" indent="0" algn="r">
              <a:buNone/>
            </a:pPr>
            <a:r>
              <a:rPr kumimoji="1" lang="en-US" altLang="ja-JP" sz="5400" dirty="0"/>
              <a:t>…</a:t>
            </a:r>
            <a:r>
              <a:rPr kumimoji="1" lang="ja-JP" altLang="en-US" sz="5400" u="sng" dirty="0">
                <a:solidFill>
                  <a:srgbClr val="FF0000"/>
                </a:solidFill>
              </a:rPr>
              <a:t>賭け</a:t>
            </a:r>
            <a:r>
              <a:rPr kumimoji="1" lang="en-US" altLang="ja-JP" sz="5400" u="sng" dirty="0">
                <a:solidFill>
                  <a:srgbClr val="FF0000"/>
                </a:solidFill>
              </a:rPr>
              <a:t>A</a:t>
            </a:r>
            <a:r>
              <a:rPr kumimoji="1" lang="ja-JP" altLang="en-US" sz="5400" u="sng" dirty="0"/>
              <a:t>は平均で</a:t>
            </a:r>
            <a:endParaRPr kumimoji="1" lang="en-US" altLang="ja-JP" sz="5400" u="sng" dirty="0"/>
          </a:p>
          <a:p>
            <a:pPr marL="0" indent="0" algn="r">
              <a:buNone/>
            </a:pPr>
            <a:r>
              <a:rPr kumimoji="1" lang="ja-JP" altLang="en-US" sz="2400" u="sng" dirty="0" smtClean="0">
                <a:solidFill>
                  <a:srgbClr val="FF0000"/>
                </a:solidFill>
              </a:rPr>
              <a:t>およそ</a:t>
            </a:r>
            <a:r>
              <a:rPr kumimoji="1" lang="ja-JP" altLang="en-US" sz="5400" u="sng" dirty="0" smtClean="0">
                <a:solidFill>
                  <a:srgbClr val="FF0000"/>
                </a:solidFill>
              </a:rPr>
              <a:t>５０円</a:t>
            </a:r>
            <a:r>
              <a:rPr kumimoji="1" lang="ja-JP" altLang="en-US" sz="5400" u="sng" dirty="0"/>
              <a:t>儲かる</a:t>
            </a:r>
            <a:r>
              <a:rPr kumimoji="1" lang="ja-JP" altLang="en-US" sz="5400" dirty="0"/>
              <a:t>！</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051" y="2483154"/>
            <a:ext cx="5528948" cy="4146712"/>
          </a:xfrm>
          <a:prstGeom prst="rect">
            <a:avLst/>
          </a:prstGeom>
        </p:spPr>
      </p:pic>
      <p:sp>
        <p:nvSpPr>
          <p:cNvPr id="5" name="角丸四角形 4"/>
          <p:cNvSpPr/>
          <p:nvPr/>
        </p:nvSpPr>
        <p:spPr>
          <a:xfrm>
            <a:off x="3095603" y="2483154"/>
            <a:ext cx="3000397" cy="9659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solidFill>
                  <a:srgbClr val="FF0000"/>
                </a:solidFill>
              </a:rPr>
              <a:t>賭け</a:t>
            </a:r>
            <a:r>
              <a:rPr kumimoji="1" lang="en-US" altLang="ja-JP" sz="6000" dirty="0">
                <a:solidFill>
                  <a:srgbClr val="FF0000"/>
                </a:solidFill>
              </a:rPr>
              <a:t>A</a:t>
            </a:r>
            <a:endParaRPr kumimoji="1" lang="ja-JP" altLang="en-US" sz="6000" dirty="0">
              <a:solidFill>
                <a:srgbClr val="FF0000"/>
              </a:solidFill>
            </a:endParaRPr>
          </a:p>
        </p:txBody>
      </p:sp>
      <p:sp>
        <p:nvSpPr>
          <p:cNvPr id="6" name="テキスト ボックス 5"/>
          <p:cNvSpPr txBox="1"/>
          <p:nvPr/>
        </p:nvSpPr>
        <p:spPr>
          <a:xfrm>
            <a:off x="6096000" y="6277390"/>
            <a:ext cx="1223493" cy="369332"/>
          </a:xfrm>
          <a:prstGeom prst="rect">
            <a:avLst/>
          </a:prstGeom>
          <a:noFill/>
        </p:spPr>
        <p:txBody>
          <a:bodyPr wrap="square" rtlCol="0">
            <a:spAutoFit/>
          </a:bodyPr>
          <a:lstStyle/>
          <a:p>
            <a:r>
              <a:rPr kumimoji="1" lang="ja-JP" altLang="en-US" dirty="0" smtClean="0"/>
              <a:t>実験回数</a:t>
            </a:r>
            <a:endParaRPr kumimoji="1" lang="ja-JP" altLang="en-US" dirty="0"/>
          </a:p>
        </p:txBody>
      </p:sp>
      <p:sp>
        <p:nvSpPr>
          <p:cNvPr id="8" name="テキスト ボックス 7"/>
          <p:cNvSpPr txBox="1"/>
          <p:nvPr/>
        </p:nvSpPr>
        <p:spPr>
          <a:xfrm>
            <a:off x="139556" y="2281632"/>
            <a:ext cx="1880315" cy="369332"/>
          </a:xfrm>
          <a:prstGeom prst="rect">
            <a:avLst/>
          </a:prstGeom>
          <a:noFill/>
        </p:spPr>
        <p:txBody>
          <a:bodyPr wrap="square" rtlCol="0">
            <a:spAutoFit/>
          </a:bodyPr>
          <a:lstStyle/>
          <a:p>
            <a:r>
              <a:rPr kumimoji="1" lang="ja-JP" altLang="en-US" dirty="0" smtClean="0"/>
              <a:t>儲けの平均（円）</a:t>
            </a:r>
            <a:endParaRPr kumimoji="1" lang="ja-JP" altLang="en-US" dirty="0"/>
          </a:p>
        </p:txBody>
      </p:sp>
    </p:spTree>
    <p:extLst>
      <p:ext uri="{BB962C8B-B14F-4D97-AF65-F5344CB8AC3E}">
        <p14:creationId xmlns:p14="http://schemas.microsoft.com/office/powerpoint/2010/main" val="1543667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期待値</a:t>
            </a:r>
            <a:r>
              <a:rPr lang="en-US" altLang="ja-JP" u="sng" dirty="0">
                <a:solidFill>
                  <a:prstClr val="black"/>
                </a:solidFill>
              </a:rPr>
              <a:t>』</a:t>
            </a:r>
            <a:r>
              <a:rPr lang="ja-JP" altLang="en-US" u="sng" dirty="0">
                <a:solidFill>
                  <a:prstClr val="black"/>
                </a:solidFill>
              </a:rPr>
              <a:t>とは？</a:t>
            </a:r>
            <a:r>
              <a:rPr lang="en-US" altLang="ja-JP" dirty="0">
                <a:solidFill>
                  <a:prstClr val="black"/>
                </a:solidFill>
              </a:rPr>
              <a:t>(</a:t>
            </a:r>
            <a:r>
              <a:rPr lang="en-US" altLang="ja-JP" dirty="0" smtClean="0">
                <a:solidFill>
                  <a:prstClr val="black"/>
                </a:solidFill>
              </a:rPr>
              <a:t>3/14)</a:t>
            </a:r>
            <a:endParaRPr kumimoji="1" lang="ja-JP" altLang="en-US" dirty="0"/>
          </a:p>
        </p:txBody>
      </p:sp>
      <p:sp>
        <p:nvSpPr>
          <p:cNvPr id="3" name="コンテンツ プレースホルダー 2"/>
          <p:cNvSpPr>
            <a:spLocks noGrp="1"/>
          </p:cNvSpPr>
          <p:nvPr>
            <p:ph idx="1"/>
          </p:nvPr>
        </p:nvSpPr>
        <p:spPr>
          <a:xfrm>
            <a:off x="838200" y="1825625"/>
            <a:ext cx="10515600" cy="4669304"/>
          </a:xfrm>
        </p:spPr>
        <p:txBody>
          <a:bodyPr/>
          <a:lstStyle/>
          <a:p>
            <a:r>
              <a:rPr lang="ja-JP" altLang="en-US" dirty="0"/>
              <a:t>では、実際に賭けを行ってみると・・・</a:t>
            </a:r>
            <a:endParaRPr lang="en-US" altLang="ja-JP" dirty="0"/>
          </a:p>
          <a:p>
            <a:pPr marL="0" indent="0" algn="r">
              <a:buNone/>
            </a:pPr>
            <a:r>
              <a:rPr lang="en-US" altLang="ja-JP" dirty="0"/>
              <a:t>(</a:t>
            </a:r>
            <a:r>
              <a:rPr lang="ja-JP" altLang="en-US" dirty="0"/>
              <a:t>グラフはそれぞれの</a:t>
            </a:r>
            <a:r>
              <a:rPr lang="ja-JP" altLang="en-US" dirty="0">
                <a:solidFill>
                  <a:srgbClr val="FF0000"/>
                </a:solidFill>
              </a:rPr>
              <a:t>儲けの平均</a:t>
            </a:r>
            <a:endParaRPr lang="en-US" altLang="ja-JP" dirty="0">
              <a:solidFill>
                <a:srgbClr val="FF0000"/>
              </a:solidFill>
            </a:endParaRPr>
          </a:p>
          <a:p>
            <a:pPr marL="0" indent="0" algn="r">
              <a:buNone/>
            </a:pPr>
            <a:r>
              <a:rPr lang="en-US" altLang="ja-JP" dirty="0">
                <a:solidFill>
                  <a:srgbClr val="FF0000"/>
                </a:solidFill>
              </a:rPr>
              <a:t>=</a:t>
            </a:r>
            <a:r>
              <a:rPr lang="ja-JP" altLang="en-US" dirty="0">
                <a:solidFill>
                  <a:srgbClr val="FF0000"/>
                </a:solidFill>
              </a:rPr>
              <a:t>儲けを賭けの回数で割ったもの</a:t>
            </a:r>
            <a:r>
              <a:rPr lang="en-US" altLang="ja-JP" dirty="0"/>
              <a:t>)</a:t>
            </a:r>
          </a:p>
          <a:p>
            <a:pPr marL="0" indent="0" algn="r">
              <a:buNone/>
            </a:pPr>
            <a:endParaRPr kumimoji="1" lang="en-US" altLang="ja-JP" dirty="0"/>
          </a:p>
          <a:p>
            <a:pPr marL="0" indent="0" algn="r">
              <a:buNone/>
            </a:pPr>
            <a:r>
              <a:rPr kumimoji="1" lang="en-US" altLang="ja-JP" sz="5400" dirty="0"/>
              <a:t>…</a:t>
            </a:r>
            <a:r>
              <a:rPr kumimoji="1" lang="ja-JP" altLang="en-US" sz="5400" u="sng" dirty="0">
                <a:solidFill>
                  <a:schemeClr val="accent5"/>
                </a:solidFill>
              </a:rPr>
              <a:t>賭け</a:t>
            </a:r>
            <a:r>
              <a:rPr kumimoji="1" lang="en-US" altLang="ja-JP" sz="5400" u="sng" dirty="0">
                <a:solidFill>
                  <a:schemeClr val="accent5"/>
                </a:solidFill>
              </a:rPr>
              <a:t>A</a:t>
            </a:r>
            <a:r>
              <a:rPr kumimoji="1" lang="ja-JP" altLang="en-US" sz="5400" u="sng" dirty="0"/>
              <a:t>は平均で</a:t>
            </a:r>
            <a:endParaRPr kumimoji="1" lang="en-US" altLang="ja-JP" sz="5400" u="sng" dirty="0"/>
          </a:p>
          <a:p>
            <a:pPr marL="0" indent="0" algn="r">
              <a:buNone/>
            </a:pPr>
            <a:r>
              <a:rPr lang="ja-JP" altLang="en-US" sz="2400" u="sng" dirty="0" smtClean="0">
                <a:solidFill>
                  <a:schemeClr val="accent5"/>
                </a:solidFill>
              </a:rPr>
              <a:t>およそ</a:t>
            </a:r>
            <a:r>
              <a:rPr lang="en-US" altLang="ja-JP" sz="5400" u="sng" dirty="0" smtClean="0">
                <a:solidFill>
                  <a:schemeClr val="accent5"/>
                </a:solidFill>
              </a:rPr>
              <a:t>-</a:t>
            </a:r>
            <a:r>
              <a:rPr lang="ja-JP" altLang="en-US" sz="5400" u="sng" dirty="0">
                <a:solidFill>
                  <a:schemeClr val="accent5"/>
                </a:solidFill>
              </a:rPr>
              <a:t>１００</a:t>
            </a:r>
            <a:r>
              <a:rPr kumimoji="1" lang="ja-JP" altLang="en-US" sz="5400" u="sng" dirty="0">
                <a:solidFill>
                  <a:schemeClr val="accent5"/>
                </a:solidFill>
              </a:rPr>
              <a:t>円</a:t>
            </a:r>
            <a:r>
              <a:rPr kumimoji="1" lang="ja-JP" altLang="en-US" sz="5400" u="sng" dirty="0"/>
              <a:t>儲かる</a:t>
            </a:r>
            <a:endParaRPr lang="en-US" altLang="ja-JP" sz="5400" dirty="0"/>
          </a:p>
          <a:p>
            <a:pPr marL="0" indent="0" algn="r">
              <a:buNone/>
            </a:pPr>
            <a:r>
              <a:rPr kumimoji="1" lang="ja-JP" altLang="en-US" sz="5400" dirty="0"/>
              <a:t>＝</a:t>
            </a:r>
            <a:r>
              <a:rPr kumimoji="1" lang="ja-JP" altLang="en-US" sz="5400" u="sng" dirty="0">
                <a:solidFill>
                  <a:schemeClr val="accent5"/>
                </a:solidFill>
              </a:rPr>
              <a:t>１００円</a:t>
            </a:r>
            <a:r>
              <a:rPr kumimoji="1" lang="ja-JP" altLang="en-US" sz="5400" u="sng" dirty="0"/>
              <a:t>損する</a:t>
            </a:r>
            <a:r>
              <a:rPr kumimoji="1" lang="ja-JP" altLang="en-US" sz="5400" dirty="0"/>
              <a:t>！</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051" y="2483154"/>
            <a:ext cx="5528948" cy="4146711"/>
          </a:xfrm>
          <a:prstGeom prst="rect">
            <a:avLst/>
          </a:prstGeom>
        </p:spPr>
      </p:pic>
      <p:sp>
        <p:nvSpPr>
          <p:cNvPr id="5" name="角丸四角形 4"/>
          <p:cNvSpPr/>
          <p:nvPr/>
        </p:nvSpPr>
        <p:spPr>
          <a:xfrm>
            <a:off x="3095603" y="2483154"/>
            <a:ext cx="3000397" cy="9659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6000" dirty="0">
                <a:solidFill>
                  <a:schemeClr val="accent5"/>
                </a:solidFill>
              </a:rPr>
              <a:t>賭け</a:t>
            </a:r>
            <a:r>
              <a:rPr lang="en-US" altLang="ja-JP" sz="6000" dirty="0">
                <a:solidFill>
                  <a:schemeClr val="accent5"/>
                </a:solidFill>
              </a:rPr>
              <a:t>B</a:t>
            </a:r>
            <a:endParaRPr lang="ja-JP" altLang="en-US" sz="6000" dirty="0">
              <a:solidFill>
                <a:schemeClr val="accent5"/>
              </a:solidFill>
            </a:endParaRPr>
          </a:p>
        </p:txBody>
      </p:sp>
      <p:sp>
        <p:nvSpPr>
          <p:cNvPr id="6" name="テキスト ボックス 5"/>
          <p:cNvSpPr txBox="1"/>
          <p:nvPr/>
        </p:nvSpPr>
        <p:spPr>
          <a:xfrm>
            <a:off x="139556" y="2281632"/>
            <a:ext cx="1880315" cy="369332"/>
          </a:xfrm>
          <a:prstGeom prst="rect">
            <a:avLst/>
          </a:prstGeom>
          <a:noFill/>
        </p:spPr>
        <p:txBody>
          <a:bodyPr wrap="square" rtlCol="0">
            <a:spAutoFit/>
          </a:bodyPr>
          <a:lstStyle/>
          <a:p>
            <a:r>
              <a:rPr kumimoji="1" lang="ja-JP" altLang="en-US" dirty="0" smtClean="0"/>
              <a:t>儲けの平均（円）</a:t>
            </a:r>
            <a:endParaRPr kumimoji="1" lang="ja-JP" altLang="en-US" dirty="0"/>
          </a:p>
        </p:txBody>
      </p:sp>
      <p:sp>
        <p:nvSpPr>
          <p:cNvPr id="7" name="テキスト ボックス 6"/>
          <p:cNvSpPr txBox="1"/>
          <p:nvPr/>
        </p:nvSpPr>
        <p:spPr>
          <a:xfrm>
            <a:off x="6096000" y="6277390"/>
            <a:ext cx="1223493" cy="369332"/>
          </a:xfrm>
          <a:prstGeom prst="rect">
            <a:avLst/>
          </a:prstGeom>
          <a:noFill/>
        </p:spPr>
        <p:txBody>
          <a:bodyPr wrap="square" rtlCol="0">
            <a:spAutoFit/>
          </a:bodyPr>
          <a:lstStyle/>
          <a:p>
            <a:r>
              <a:rPr kumimoji="1" lang="ja-JP" altLang="en-US" dirty="0" smtClean="0"/>
              <a:t>実験回数</a:t>
            </a:r>
            <a:endParaRPr kumimoji="1" lang="ja-JP" altLang="en-US" dirty="0"/>
          </a:p>
        </p:txBody>
      </p:sp>
    </p:spTree>
    <p:extLst>
      <p:ext uri="{BB962C8B-B14F-4D97-AF65-F5344CB8AC3E}">
        <p14:creationId xmlns:p14="http://schemas.microsoft.com/office/powerpoint/2010/main" val="4140616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838200" y="3895568"/>
            <a:ext cx="5736771" cy="1416676"/>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4" name="角丸四角形 3"/>
          <p:cNvSpPr/>
          <p:nvPr/>
        </p:nvSpPr>
        <p:spPr>
          <a:xfrm>
            <a:off x="838201" y="2343955"/>
            <a:ext cx="5736770" cy="141667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3" name="コンテンツ プレースホルダー 2"/>
          <p:cNvSpPr>
            <a:spLocks noGrp="1"/>
          </p:cNvSpPr>
          <p:nvPr>
            <p:ph idx="1"/>
          </p:nvPr>
        </p:nvSpPr>
        <p:spPr>
          <a:xfrm>
            <a:off x="838200" y="1825625"/>
            <a:ext cx="10515600" cy="4705804"/>
          </a:xfrm>
        </p:spPr>
        <p:txBody>
          <a:bodyPr>
            <a:normAutofit/>
          </a:bodyPr>
          <a:lstStyle/>
          <a:p>
            <a:pPr marL="0" indent="0" algn="ctr">
              <a:buNone/>
            </a:pPr>
            <a:r>
              <a:rPr kumimoji="1" lang="ja-JP" altLang="en-US" dirty="0"/>
              <a:t>では、この</a:t>
            </a:r>
            <a:r>
              <a:rPr lang="ja-JP" altLang="en-US" dirty="0"/>
              <a:t>コインの実験結果</a:t>
            </a:r>
            <a:r>
              <a:rPr kumimoji="1" lang="ja-JP" altLang="en-US" dirty="0"/>
              <a:t>を使って賭けをしてみる</a:t>
            </a:r>
            <a:endParaRPr lang="en-US" altLang="ja-JP" dirty="0"/>
          </a:p>
          <a:p>
            <a:pPr marL="0" indent="0">
              <a:buNone/>
            </a:pPr>
            <a:r>
              <a:rPr kumimoji="1" lang="ja-JP" altLang="en-US" dirty="0"/>
              <a:t>賭け</a:t>
            </a:r>
            <a:r>
              <a:rPr kumimoji="1" lang="en-US" altLang="ja-JP" dirty="0"/>
              <a:t>A</a:t>
            </a:r>
            <a:r>
              <a:rPr kumimoji="1" lang="ja-JP" altLang="en-US" dirty="0"/>
              <a:t>：</a:t>
            </a:r>
            <a:endParaRPr kumimoji="1" lang="en-US" altLang="ja-JP" dirty="0"/>
          </a:p>
          <a:p>
            <a:r>
              <a:rPr lang="ja-JP" altLang="en-US" dirty="0"/>
              <a:t>結果が０か１なら</a:t>
            </a:r>
            <a:r>
              <a:rPr kumimoji="1" lang="ja-JP" altLang="en-US" dirty="0"/>
              <a:t>６００円を受け取る</a:t>
            </a:r>
            <a:endParaRPr kumimoji="1" lang="en-US" altLang="ja-JP" dirty="0"/>
          </a:p>
          <a:p>
            <a:r>
              <a:rPr lang="ja-JP" altLang="en-US" dirty="0"/>
              <a:t>結果が２</a:t>
            </a:r>
            <a:r>
              <a:rPr kumimoji="1" lang="ja-JP" altLang="en-US" dirty="0"/>
              <a:t>か３なら５００円支払う</a:t>
            </a:r>
            <a:endParaRPr lang="en-US" altLang="ja-JP" dirty="0"/>
          </a:p>
          <a:p>
            <a:pPr marL="0" indent="0">
              <a:buNone/>
            </a:pPr>
            <a:r>
              <a:rPr lang="ja-JP" altLang="en-US" dirty="0"/>
              <a:t>賭け</a:t>
            </a:r>
            <a:r>
              <a:rPr lang="en-US" altLang="ja-JP" dirty="0"/>
              <a:t>B</a:t>
            </a:r>
            <a:r>
              <a:rPr lang="ja-JP" altLang="en-US" dirty="0"/>
              <a:t>：</a:t>
            </a:r>
            <a:endParaRPr lang="en-US" altLang="ja-JP" dirty="0"/>
          </a:p>
          <a:p>
            <a:r>
              <a:rPr lang="ja-JP" altLang="en-US" dirty="0"/>
              <a:t>結果が０か３なら８００円受け取る</a:t>
            </a:r>
            <a:endParaRPr lang="en-US" altLang="ja-JP" dirty="0"/>
          </a:p>
          <a:p>
            <a:r>
              <a:rPr kumimoji="1" lang="ja-JP" altLang="en-US" dirty="0"/>
              <a:t>結果が１か２なら</a:t>
            </a:r>
            <a:r>
              <a:rPr lang="ja-JP" altLang="en-US" dirty="0"/>
              <a:t>４</a:t>
            </a:r>
            <a:r>
              <a:rPr kumimoji="1" lang="ja-JP" altLang="en-US" dirty="0"/>
              <a:t>００円支払う</a:t>
            </a:r>
            <a:endParaRPr lang="en-US" altLang="ja-JP" dirty="0"/>
          </a:p>
          <a:p>
            <a:pPr marL="0" indent="0" algn="r">
              <a:buNone/>
            </a:pPr>
            <a:endParaRPr kumimoji="1" lang="en-US" altLang="ja-JP" u="sng" dirty="0"/>
          </a:p>
          <a:p>
            <a:endParaRPr lang="en-US" altLang="ja-JP" dirty="0"/>
          </a:p>
          <a:p>
            <a:endParaRPr kumimoji="1" lang="en-US" altLang="ja-JP" dirty="0"/>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kumimoji="1" lang="en-US" altLang="ja-JP" dirty="0" smtClean="0"/>
              <a:t>4/14)</a:t>
            </a:r>
            <a:endParaRPr kumimoji="1" lang="ja-JP" altLang="en-US" dirty="0"/>
          </a:p>
        </p:txBody>
      </p:sp>
      <p:sp>
        <p:nvSpPr>
          <p:cNvPr id="6" name="左矢印 5"/>
          <p:cNvSpPr/>
          <p:nvPr/>
        </p:nvSpPr>
        <p:spPr>
          <a:xfrm>
            <a:off x="6574972" y="2243551"/>
            <a:ext cx="3708716" cy="1811614"/>
          </a:xfrm>
          <a:prstGeom prst="leftArrow">
            <a:avLst>
              <a:gd name="adj1" fmla="val 50000"/>
              <a:gd name="adj2" fmla="val 104286"/>
            </a:avLst>
          </a:prstGeom>
          <a:solidFill>
            <a:srgbClr val="FFCCCC"/>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コッチの方が</a:t>
            </a:r>
            <a:endParaRPr kumimoji="1" lang="en-US" altLang="ja-JP" sz="3200" dirty="0"/>
          </a:p>
          <a:p>
            <a:pPr algn="ctr"/>
            <a:r>
              <a:rPr kumimoji="1" lang="ja-JP" altLang="en-US" sz="3200" dirty="0"/>
              <a:t>儲けやすい！</a:t>
            </a:r>
          </a:p>
        </p:txBody>
      </p:sp>
      <p:sp>
        <p:nvSpPr>
          <p:cNvPr id="7" name="正方形/長方形 6"/>
          <p:cNvSpPr/>
          <p:nvPr/>
        </p:nvSpPr>
        <p:spPr>
          <a:xfrm>
            <a:off x="8755663" y="3899835"/>
            <a:ext cx="3056049" cy="11465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a:t>…</a:t>
            </a:r>
            <a:r>
              <a:rPr lang="ja-JP" altLang="en-US" sz="3200" dirty="0"/>
              <a:t>でもどうやって</a:t>
            </a:r>
            <a:endParaRPr lang="en-US" altLang="ja-JP" sz="3200" dirty="0"/>
          </a:p>
          <a:p>
            <a:pPr algn="ctr"/>
            <a:r>
              <a:rPr lang="ja-JP" altLang="en-US" sz="3200" dirty="0"/>
              <a:t>求めれば？</a:t>
            </a:r>
            <a:endParaRPr lang="en-US" altLang="ja-JP" sz="3200" dirty="0"/>
          </a:p>
        </p:txBody>
      </p:sp>
    </p:spTree>
    <p:extLst>
      <p:ext uri="{BB962C8B-B14F-4D97-AF65-F5344CB8AC3E}">
        <p14:creationId xmlns:p14="http://schemas.microsoft.com/office/powerpoint/2010/main" val="4060168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838200" y="3034360"/>
            <a:ext cx="7417158" cy="1149395"/>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6" name="角丸四角形 5"/>
          <p:cNvSpPr/>
          <p:nvPr/>
        </p:nvSpPr>
        <p:spPr>
          <a:xfrm>
            <a:off x="838200" y="1825625"/>
            <a:ext cx="7417158" cy="1149395"/>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kumimoji="1" lang="en-US" altLang="ja-JP" dirty="0" smtClean="0"/>
              <a:t>5/14)</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832752"/>
              </a:xfrm>
            </p:spPr>
            <p:txBody>
              <a:bodyPr>
                <a:normAutofit/>
              </a:bodyPr>
              <a:lstStyle/>
              <a:p>
                <a:pPr marL="0" indent="0">
                  <a:buNone/>
                </a:pPr>
                <a:r>
                  <a:rPr kumimoji="1" lang="ja-JP" altLang="en-US" dirty="0"/>
                  <a:t>賭け</a:t>
                </a:r>
                <a:r>
                  <a:rPr kumimoji="1" lang="en-US" altLang="ja-JP" dirty="0"/>
                  <a:t>A</a:t>
                </a:r>
                <a:r>
                  <a:rPr kumimoji="1" lang="ja-JP" altLang="en-US" dirty="0"/>
                  <a:t>：</a:t>
                </a:r>
                <a:endParaRPr kumimoji="1" lang="en-US" altLang="ja-JP" dirty="0"/>
              </a:p>
              <a:p>
                <a:pPr marL="0" indent="0">
                  <a:buNone/>
                </a:pPr>
                <a:r>
                  <a:rPr lang="ja-JP" altLang="en-US" dirty="0"/>
                  <a:t>　</a:t>
                </a:r>
                <a14:m>
                  <m:oMath xmlns:m="http://schemas.openxmlformats.org/officeDocument/2006/math">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oMath>
                </a14:m>
                <a:r>
                  <a:rPr lang="ja-JP" altLang="en-US" dirty="0"/>
                  <a:t>の確率で</a:t>
                </a:r>
                <a:r>
                  <a:rPr lang="en-US" altLang="ja-JP" dirty="0"/>
                  <a:t>600</a:t>
                </a:r>
                <a:r>
                  <a:rPr lang="ja-JP" altLang="en-US" dirty="0"/>
                  <a:t>円儲けられ、</a:t>
                </a:r>
                <a14:m>
                  <m:oMath xmlns:m="http://schemas.openxmlformats.org/officeDocument/2006/math">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oMath>
                </a14:m>
                <a:r>
                  <a:rPr lang="ja-JP" altLang="en-US" dirty="0"/>
                  <a:t>の確率で</a:t>
                </a:r>
                <a:r>
                  <a:rPr lang="en-US" altLang="ja-JP" dirty="0"/>
                  <a:t>500</a:t>
                </a:r>
                <a:r>
                  <a:rPr lang="ja-JP" altLang="en-US" dirty="0"/>
                  <a:t>円失う</a:t>
                </a:r>
                <a:endParaRPr lang="en-US" altLang="ja-JP" dirty="0"/>
              </a:p>
              <a:p>
                <a:pPr marL="0" indent="0">
                  <a:buNone/>
                </a:pPr>
                <a:r>
                  <a:rPr kumimoji="1" lang="ja-JP" altLang="en-US" dirty="0"/>
                  <a:t>賭け</a:t>
                </a:r>
                <a:r>
                  <a:rPr kumimoji="1" lang="en-US" altLang="ja-JP" dirty="0"/>
                  <a:t>B</a:t>
                </a:r>
                <a:r>
                  <a:rPr kumimoji="1" lang="ja-JP" altLang="en-US" dirty="0"/>
                  <a:t>：</a:t>
                </a:r>
                <a:endParaRPr kumimoji="1" lang="en-US" altLang="ja-JP" dirty="0"/>
              </a:p>
              <a:p>
                <a:pPr marL="0" indent="0">
                  <a:buNone/>
                </a:pPr>
                <a:r>
                  <a:rPr kumimoji="1" lang="ja-JP" altLang="en-US" dirty="0"/>
                  <a:t>　</a:t>
                </a: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den>
                    </m:f>
                  </m:oMath>
                </a14:m>
                <a:r>
                  <a:rPr kumimoji="1" lang="ja-JP" altLang="en-US" dirty="0"/>
                  <a:t>の確率で</a:t>
                </a:r>
                <a:r>
                  <a:rPr lang="en-US" altLang="ja-JP" dirty="0"/>
                  <a:t>8</a:t>
                </a:r>
                <a:r>
                  <a:rPr kumimoji="1" lang="en-US" altLang="ja-JP" dirty="0"/>
                  <a:t>00</a:t>
                </a:r>
                <a:r>
                  <a:rPr kumimoji="1" lang="ja-JP" altLang="en-US" dirty="0"/>
                  <a:t>円儲けられ、</a:t>
                </a: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3</m:t>
                        </m:r>
                      </m:num>
                      <m:den>
                        <m:r>
                          <a:rPr kumimoji="1" lang="en-US" altLang="ja-JP" b="0" i="1" smtClean="0">
                            <a:latin typeface="Cambria Math" panose="02040503050406030204" pitchFamily="18" charset="0"/>
                          </a:rPr>
                          <m:t>4</m:t>
                        </m:r>
                      </m:den>
                    </m:f>
                  </m:oMath>
                </a14:m>
                <a:r>
                  <a:rPr kumimoji="1" lang="ja-JP" altLang="en-US" dirty="0"/>
                  <a:t>の確率で</a:t>
                </a:r>
                <a:r>
                  <a:rPr lang="en-US" altLang="ja-JP" dirty="0"/>
                  <a:t>4</a:t>
                </a:r>
                <a:r>
                  <a:rPr kumimoji="1" lang="en-US" altLang="ja-JP" dirty="0"/>
                  <a:t>00</a:t>
                </a:r>
                <a:r>
                  <a:rPr kumimoji="1" lang="ja-JP" altLang="en-US" dirty="0"/>
                  <a:t>円失う</a:t>
                </a:r>
                <a:endParaRPr kumimoji="1"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832752"/>
              </a:xfrm>
              <a:blipFill rotWithShape="0">
                <a:blip r:embed="rId2"/>
                <a:stretch>
                  <a:fillRect l="-1217" t="-26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円/楕円 3"/>
              <p:cNvSpPr/>
              <p:nvPr/>
            </p:nvSpPr>
            <p:spPr>
              <a:xfrm>
                <a:off x="48986" y="4564317"/>
                <a:ext cx="12094028" cy="215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lnSpc>
                    <a:spcPct val="90000"/>
                  </a:lnSpc>
                  <a:spcBef>
                    <a:spcPts val="1000"/>
                  </a:spcBef>
                </a:pPr>
                <a:r>
                  <a:rPr lang="ja-JP" altLang="en-US" sz="2800" dirty="0">
                    <a:solidFill>
                      <a:prstClr val="black"/>
                    </a:solidFill>
                  </a:rPr>
                  <a:t>ここで損失をマイナスの値として、</a:t>
                </a:r>
                <a:endParaRPr lang="en-US" altLang="ja-JP" sz="2800" dirty="0">
                  <a:solidFill>
                    <a:prstClr val="black"/>
                  </a:solidFill>
                </a:endParaRPr>
              </a:p>
              <a:p>
                <a:pPr lvl="0" algn="ctr">
                  <a:lnSpc>
                    <a:spcPct val="90000"/>
                  </a:lnSpc>
                  <a:spcBef>
                    <a:spcPts val="1000"/>
                  </a:spcBef>
                </a:pPr>
                <a:r>
                  <a:rPr lang="en-US" altLang="ja-JP" sz="3200" u="sng" dirty="0">
                    <a:solidFill>
                      <a:prstClr val="black"/>
                    </a:solidFill>
                  </a:rPr>
                  <a:t>『</a:t>
                </a:r>
                <a:r>
                  <a:rPr lang="ja-JP" altLang="en-US" sz="3200" u="sng" dirty="0">
                    <a:solidFill>
                      <a:prstClr val="black"/>
                    </a:solidFill>
                  </a:rPr>
                  <a:t>儲け</a:t>
                </a:r>
                <a:r>
                  <a:rPr lang="en-US" altLang="ja-JP" sz="3200" u="sng" dirty="0">
                    <a:solidFill>
                      <a:prstClr val="black"/>
                    </a:solidFill>
                  </a:rPr>
                  <a:t>』</a:t>
                </a:r>
                <a14:m>
                  <m:oMath xmlns:m="http://schemas.openxmlformats.org/officeDocument/2006/math">
                    <m:r>
                      <a:rPr lang="en-US" altLang="ja-JP" sz="3200" i="1" u="sng">
                        <a:solidFill>
                          <a:prstClr val="black"/>
                        </a:solidFill>
                        <a:latin typeface="Cambria Math" panose="02040503050406030204" pitchFamily="18" charset="0"/>
                        <a:ea typeface="Cambria Math" panose="02040503050406030204" pitchFamily="18" charset="0"/>
                      </a:rPr>
                      <m:t>×</m:t>
                    </m:r>
                  </m:oMath>
                </a14:m>
                <a:r>
                  <a:rPr lang="en-US" altLang="ja-JP" sz="3200" u="sng" dirty="0">
                    <a:solidFill>
                      <a:prstClr val="black"/>
                    </a:solidFill>
                  </a:rPr>
                  <a:t>『</a:t>
                </a:r>
                <a:r>
                  <a:rPr lang="ja-JP" altLang="en-US" sz="3200" u="sng" dirty="0">
                    <a:solidFill>
                      <a:prstClr val="black"/>
                    </a:solidFill>
                  </a:rPr>
                  <a:t>儲けられる確率</a:t>
                </a:r>
                <a:r>
                  <a:rPr lang="en-US" altLang="ja-JP" sz="3200" u="sng" dirty="0">
                    <a:solidFill>
                      <a:prstClr val="black"/>
                    </a:solidFill>
                  </a:rPr>
                  <a:t>』</a:t>
                </a:r>
                <a14:m>
                  <m:oMath xmlns:m="http://schemas.openxmlformats.org/officeDocument/2006/math">
                    <m:r>
                      <a:rPr lang="en-US" altLang="ja-JP" sz="3200" i="1" u="sng">
                        <a:solidFill>
                          <a:prstClr val="black"/>
                        </a:solidFill>
                        <a:latin typeface="Cambria Math" panose="02040503050406030204" pitchFamily="18" charset="0"/>
                        <a:ea typeface="Cambria Math" panose="02040503050406030204" pitchFamily="18" charset="0"/>
                      </a:rPr>
                      <m:t>+</m:t>
                    </m:r>
                  </m:oMath>
                </a14:m>
                <a:r>
                  <a:rPr lang="en-US" altLang="ja-JP" sz="3200" u="sng" dirty="0">
                    <a:solidFill>
                      <a:prstClr val="black"/>
                    </a:solidFill>
                  </a:rPr>
                  <a:t>『</a:t>
                </a:r>
                <a:r>
                  <a:rPr lang="ja-JP" altLang="en-US" sz="3200" u="sng" dirty="0">
                    <a:solidFill>
                      <a:prstClr val="black"/>
                    </a:solidFill>
                  </a:rPr>
                  <a:t>損失</a:t>
                </a:r>
                <a:r>
                  <a:rPr lang="en-US" altLang="ja-JP" sz="3200" u="sng" dirty="0">
                    <a:solidFill>
                      <a:prstClr val="black"/>
                    </a:solidFill>
                  </a:rPr>
                  <a:t>』</a:t>
                </a:r>
                <a14:m>
                  <m:oMath xmlns:m="http://schemas.openxmlformats.org/officeDocument/2006/math">
                    <m:r>
                      <a:rPr lang="en-US" altLang="ja-JP" sz="3200" i="1" u="sng">
                        <a:solidFill>
                          <a:prstClr val="black"/>
                        </a:solidFill>
                        <a:latin typeface="Cambria Math" panose="02040503050406030204" pitchFamily="18" charset="0"/>
                        <a:ea typeface="Cambria Math" panose="02040503050406030204" pitchFamily="18" charset="0"/>
                      </a:rPr>
                      <m:t>×</m:t>
                    </m:r>
                  </m:oMath>
                </a14:m>
                <a:r>
                  <a:rPr lang="en-US" altLang="ja-JP" sz="3200" u="sng" dirty="0">
                    <a:solidFill>
                      <a:prstClr val="black"/>
                    </a:solidFill>
                  </a:rPr>
                  <a:t>『</a:t>
                </a:r>
                <a:r>
                  <a:rPr lang="ja-JP" altLang="en-US" sz="3200" u="sng" dirty="0">
                    <a:solidFill>
                      <a:prstClr val="black"/>
                    </a:solidFill>
                  </a:rPr>
                  <a:t>失う確率</a:t>
                </a:r>
                <a:r>
                  <a:rPr lang="en-US" altLang="ja-JP" sz="3200" u="sng" dirty="0">
                    <a:solidFill>
                      <a:prstClr val="black"/>
                    </a:solidFill>
                  </a:rPr>
                  <a:t>』</a:t>
                </a:r>
              </a:p>
              <a:p>
                <a:pPr lvl="0" algn="ctr">
                  <a:lnSpc>
                    <a:spcPct val="90000"/>
                  </a:lnSpc>
                  <a:spcBef>
                    <a:spcPts val="1000"/>
                  </a:spcBef>
                </a:pPr>
                <a:r>
                  <a:rPr lang="ja-JP" altLang="en-US" sz="2800" dirty="0">
                    <a:solidFill>
                      <a:prstClr val="black"/>
                    </a:solidFill>
                  </a:rPr>
                  <a:t>を考えてみる</a:t>
                </a:r>
                <a:endParaRPr lang="en-US" altLang="ja-JP" sz="2800" dirty="0">
                  <a:solidFill>
                    <a:prstClr val="black"/>
                  </a:solidFill>
                </a:endParaRPr>
              </a:p>
            </p:txBody>
          </p:sp>
        </mc:Choice>
        <mc:Fallback xmlns="">
          <p:sp>
            <p:nvSpPr>
              <p:cNvPr id="4" name="円/楕円 3"/>
              <p:cNvSpPr>
                <a:spLocks noRot="1" noChangeAspect="1" noMove="1" noResize="1" noEditPoints="1" noAdjustHandles="1" noChangeArrowheads="1" noChangeShapeType="1" noTextEdit="1"/>
              </p:cNvSpPr>
              <p:nvPr/>
            </p:nvSpPr>
            <p:spPr>
              <a:xfrm>
                <a:off x="48986" y="4564317"/>
                <a:ext cx="12094028" cy="2153400"/>
              </a:xfrm>
              <a:prstGeom prst="ellipse">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51346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kumimoji="1" lang="en-US" altLang="ja-JP" dirty="0" smtClean="0"/>
              <a:t>6/14)</a:t>
            </a:r>
            <a:endParaRPr kumimoji="1" lang="ja-JP" altLang="en-US" dirty="0"/>
          </a:p>
        </p:txBody>
      </p:sp>
      <p:sp>
        <p:nvSpPr>
          <p:cNvPr id="4" name="角丸四角形 3"/>
          <p:cNvSpPr/>
          <p:nvPr/>
        </p:nvSpPr>
        <p:spPr>
          <a:xfrm>
            <a:off x="838200" y="1825625"/>
            <a:ext cx="10515600" cy="1313645"/>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6" name="角丸四角形 5"/>
          <p:cNvSpPr/>
          <p:nvPr/>
        </p:nvSpPr>
        <p:spPr>
          <a:xfrm>
            <a:off x="838200" y="3189600"/>
            <a:ext cx="10515600" cy="1303941"/>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899640"/>
              </a:xfrm>
            </p:spPr>
            <p:txBody>
              <a:bodyPr>
                <a:normAutofit/>
              </a:bodyPr>
              <a:lstStyle/>
              <a:p>
                <a:pPr marL="0" indent="0">
                  <a:buNone/>
                </a:pPr>
                <a:r>
                  <a:rPr kumimoji="1" lang="ja-JP" altLang="en-US" dirty="0"/>
                  <a:t>賭け</a:t>
                </a:r>
                <a:r>
                  <a:rPr kumimoji="1" lang="en-US" altLang="ja-JP" dirty="0"/>
                  <a:t>A</a:t>
                </a:r>
                <a:r>
                  <a:rPr kumimoji="1" lang="ja-JP" altLang="en-US" dirty="0"/>
                  <a:t>：</a:t>
                </a:r>
                <a:endParaRPr kumimoji="1" lang="en-US" altLang="ja-JP" dirty="0"/>
              </a:p>
              <a:p>
                <a:pPr marL="0" indent="0">
                  <a:buNone/>
                </a:pPr>
                <a14:m>
                  <m:oMathPara xmlns:m="http://schemas.openxmlformats.org/officeDocument/2006/math">
                    <m:oMathParaPr>
                      <m:jc m:val="center"/>
                    </m:oMathParaPr>
                    <m:oMath xmlns:m="http://schemas.openxmlformats.org/officeDocument/2006/math">
                      <m:r>
                        <a:rPr kumimoji="1" lang="en-US" altLang="ja-JP" sz="3200" b="0" i="1" smtClean="0">
                          <a:latin typeface="Cambria Math" panose="02040503050406030204" pitchFamily="18" charset="0"/>
                        </a:rPr>
                        <m:t>600</m:t>
                      </m:r>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−500</m:t>
                          </m:r>
                        </m:e>
                      </m:d>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1</m:t>
                          </m:r>
                        </m:num>
                        <m:den>
                          <m:r>
                            <a:rPr kumimoji="1" lang="en-US" altLang="ja-JP" sz="3200" b="0" i="1" smtClean="0">
                              <a:latin typeface="Cambria Math" panose="02040503050406030204" pitchFamily="18" charset="0"/>
                              <a:ea typeface="Cambria Math" panose="02040503050406030204" pitchFamily="18" charset="0"/>
                            </a:rPr>
                            <m:t>2</m:t>
                          </m:r>
                        </m:den>
                      </m:f>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solidFill>
                            <a:srgbClr val="FF0000"/>
                          </a:solidFill>
                          <a:latin typeface="Cambria Math" panose="02040503050406030204" pitchFamily="18" charset="0"/>
                          <a:ea typeface="Cambria Math" panose="02040503050406030204" pitchFamily="18" charset="0"/>
                        </a:rPr>
                        <m:t>50</m:t>
                      </m:r>
                    </m:oMath>
                  </m:oMathPara>
                </a14:m>
                <a:endParaRPr kumimoji="1" lang="en-US" altLang="ja-JP" dirty="0">
                  <a:solidFill>
                    <a:srgbClr val="FF0000"/>
                  </a:solidFill>
                </a:endParaRPr>
              </a:p>
              <a:p>
                <a:pPr marL="0" indent="0">
                  <a:buNone/>
                </a:pPr>
                <a:r>
                  <a:rPr kumimoji="1" lang="ja-JP" altLang="en-US" dirty="0"/>
                  <a:t>賭け</a:t>
                </a:r>
                <a:r>
                  <a:rPr kumimoji="1" lang="en-US" altLang="ja-JP" dirty="0"/>
                  <a:t>B</a:t>
                </a:r>
                <a:r>
                  <a:rPr kumimoji="1" lang="ja-JP" altLang="en-US" dirty="0"/>
                  <a:t>：</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sz="3200" i="1">
                          <a:latin typeface="Cambria Math" panose="02040503050406030204" pitchFamily="18" charset="0"/>
                          <a:ea typeface="Cambria Math" panose="02040503050406030204" pitchFamily="18" charset="0"/>
                        </a:rPr>
                        <m:t>8</m:t>
                      </m:r>
                      <m:r>
                        <a:rPr kumimoji="1" lang="en-US" altLang="ja-JP" sz="3200" b="0" i="1" smtClean="0">
                          <a:latin typeface="Cambria Math" panose="02040503050406030204" pitchFamily="18" charset="0"/>
                          <a:ea typeface="Cambria Math" panose="02040503050406030204" pitchFamily="18" charset="0"/>
                        </a:rPr>
                        <m:t>00</m:t>
                      </m:r>
                      <m:r>
                        <a:rPr kumimoji="1" lang="en-US" altLang="ja-JP" sz="320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1</m:t>
                          </m:r>
                        </m:num>
                        <m:den>
                          <m:r>
                            <a:rPr kumimoji="1" lang="en-US" altLang="ja-JP" sz="3200" b="0" i="1" smtClean="0">
                              <a:latin typeface="Cambria Math" panose="02040503050406030204" pitchFamily="18" charset="0"/>
                              <a:ea typeface="Cambria Math" panose="02040503050406030204" pitchFamily="18" charset="0"/>
                            </a:rPr>
                            <m:t>4</m:t>
                          </m:r>
                        </m:den>
                      </m:f>
                      <m:r>
                        <a:rPr kumimoji="1" lang="en-US" altLang="ja-JP" sz="3200" b="0" i="1" smtClean="0">
                          <a:latin typeface="Cambria Math" panose="02040503050406030204" pitchFamily="18" charset="0"/>
                          <a:ea typeface="Cambria Math" panose="02040503050406030204" pitchFamily="18" charset="0"/>
                        </a:rPr>
                        <m:t>+</m:t>
                      </m:r>
                      <m:d>
                        <m:dPr>
                          <m:ctrlPr>
                            <a:rPr kumimoji="1" lang="en-US" altLang="ja-JP" sz="3200" b="0" i="1" smtClean="0">
                              <a:latin typeface="Cambria Math" panose="02040503050406030204" pitchFamily="18" charset="0"/>
                              <a:ea typeface="Cambria Math" panose="02040503050406030204" pitchFamily="18" charset="0"/>
                            </a:rPr>
                          </m:ctrlPr>
                        </m:dPr>
                        <m:e>
                          <m:r>
                            <a:rPr kumimoji="1" lang="en-US" altLang="ja-JP" sz="3200" b="0" i="1" smtClean="0">
                              <a:latin typeface="Cambria Math" panose="02040503050406030204" pitchFamily="18" charset="0"/>
                              <a:ea typeface="Cambria Math" panose="02040503050406030204" pitchFamily="18" charset="0"/>
                            </a:rPr>
                            <m:t>−400</m:t>
                          </m:r>
                        </m:e>
                      </m:d>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3</m:t>
                          </m:r>
                        </m:num>
                        <m:den>
                          <m:r>
                            <a:rPr kumimoji="1" lang="en-US" altLang="ja-JP" sz="3200" b="0" i="1" smtClean="0">
                              <a:latin typeface="Cambria Math" panose="02040503050406030204" pitchFamily="18" charset="0"/>
                              <a:ea typeface="Cambria Math" panose="02040503050406030204" pitchFamily="18" charset="0"/>
                            </a:rPr>
                            <m:t>4</m:t>
                          </m:r>
                        </m:den>
                      </m:f>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solidFill>
                            <a:schemeClr val="accent5"/>
                          </a:solidFill>
                          <a:latin typeface="Cambria Math" panose="02040503050406030204" pitchFamily="18" charset="0"/>
                          <a:ea typeface="Cambria Math" panose="02040503050406030204" pitchFamily="18" charset="0"/>
                        </a:rPr>
                        <m:t>−100</m:t>
                      </m:r>
                    </m:oMath>
                  </m:oMathPara>
                </a14:m>
                <a:endParaRPr kumimoji="1" lang="en-US" altLang="ja-JP" sz="3200" dirty="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899640"/>
              </a:xfrm>
              <a:blipFill rotWithShape="0">
                <a:blip r:embed="rId2"/>
                <a:stretch>
                  <a:fillRect l="-1217" t="-26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rot="5400000">
                <a:off x="8023121" y="2981818"/>
                <a:ext cx="575187" cy="58477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Cambria Math" panose="02040503050406030204" pitchFamily="18" charset="0"/>
                        </a:rPr>
                        <m:t>&gt;</m:t>
                      </m:r>
                    </m:oMath>
                  </m:oMathPara>
                </a14:m>
                <a:endParaRPr lang="ja-JP" altLang="en-US" sz="3200" dirty="0">
                  <a:solidFill>
                    <a:prstClr val="black"/>
                  </a:solidFill>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rot="5400000">
                <a:off x="8023121" y="2981818"/>
                <a:ext cx="575187"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9" name="円/楕円 8"/>
          <p:cNvSpPr/>
          <p:nvPr/>
        </p:nvSpPr>
        <p:spPr>
          <a:xfrm>
            <a:off x="8004715" y="2968206"/>
            <a:ext cx="612000" cy="612000"/>
          </a:xfrm>
          <a:prstGeom prst="ellipse">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10" name="円/楕円 9"/>
          <p:cNvSpPr/>
          <p:nvPr/>
        </p:nvSpPr>
        <p:spPr>
          <a:xfrm>
            <a:off x="7968715" y="2932206"/>
            <a:ext cx="684000" cy="684000"/>
          </a:xfrm>
          <a:prstGeom prst="ellipse">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Tree>
    <p:extLst>
      <p:ext uri="{BB962C8B-B14F-4D97-AF65-F5344CB8AC3E}">
        <p14:creationId xmlns:p14="http://schemas.microsoft.com/office/powerpoint/2010/main" val="3626477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kumimoji="1" lang="en-US" altLang="ja-JP" dirty="0" smtClean="0"/>
              <a:t>7/14)</a:t>
            </a:r>
            <a:endParaRPr kumimoji="1" lang="ja-JP" altLang="en-US" dirty="0"/>
          </a:p>
        </p:txBody>
      </p:sp>
      <p:sp>
        <p:nvSpPr>
          <p:cNvPr id="4" name="角丸四角形 3"/>
          <p:cNvSpPr/>
          <p:nvPr/>
        </p:nvSpPr>
        <p:spPr>
          <a:xfrm>
            <a:off x="838200" y="1825625"/>
            <a:ext cx="10515600" cy="1313645"/>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6" name="角丸四角形 5"/>
          <p:cNvSpPr/>
          <p:nvPr/>
        </p:nvSpPr>
        <p:spPr>
          <a:xfrm>
            <a:off x="838200" y="3189600"/>
            <a:ext cx="10515600" cy="1303941"/>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899640"/>
              </a:xfrm>
            </p:spPr>
            <p:txBody>
              <a:bodyPr>
                <a:normAutofit/>
              </a:bodyPr>
              <a:lstStyle/>
              <a:p>
                <a:pPr marL="0" indent="0">
                  <a:buNone/>
                </a:pPr>
                <a:r>
                  <a:rPr kumimoji="1" lang="ja-JP" altLang="en-US" dirty="0"/>
                  <a:t>賭け</a:t>
                </a:r>
                <a:r>
                  <a:rPr kumimoji="1" lang="en-US" altLang="ja-JP" dirty="0"/>
                  <a:t>A</a:t>
                </a:r>
                <a:r>
                  <a:rPr kumimoji="1" lang="ja-JP" altLang="en-US" dirty="0"/>
                  <a:t>：</a:t>
                </a:r>
                <a:endParaRPr kumimoji="1" lang="en-US" altLang="ja-JP" dirty="0"/>
              </a:p>
              <a:p>
                <a:pPr marL="0" indent="0">
                  <a:buNone/>
                </a:pPr>
                <a14:m>
                  <m:oMathPara xmlns:m="http://schemas.openxmlformats.org/officeDocument/2006/math">
                    <m:oMathParaPr>
                      <m:jc m:val="center"/>
                    </m:oMathParaPr>
                    <m:oMath xmlns:m="http://schemas.openxmlformats.org/officeDocument/2006/math">
                      <m:r>
                        <a:rPr kumimoji="1" lang="en-US" altLang="ja-JP" sz="3200" b="0" i="1" smtClean="0">
                          <a:latin typeface="Cambria Math" panose="02040503050406030204" pitchFamily="18" charset="0"/>
                        </a:rPr>
                        <m:t>600</m:t>
                      </m:r>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−500</m:t>
                          </m:r>
                        </m:e>
                      </m:d>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1</m:t>
                          </m:r>
                        </m:num>
                        <m:den>
                          <m:r>
                            <a:rPr kumimoji="1" lang="en-US" altLang="ja-JP" sz="3200" b="0" i="1" smtClean="0">
                              <a:latin typeface="Cambria Math" panose="02040503050406030204" pitchFamily="18" charset="0"/>
                              <a:ea typeface="Cambria Math" panose="02040503050406030204" pitchFamily="18" charset="0"/>
                            </a:rPr>
                            <m:t>2</m:t>
                          </m:r>
                        </m:den>
                      </m:f>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solidFill>
                            <a:srgbClr val="FF0000"/>
                          </a:solidFill>
                          <a:latin typeface="Cambria Math" panose="02040503050406030204" pitchFamily="18" charset="0"/>
                          <a:ea typeface="Cambria Math" panose="02040503050406030204" pitchFamily="18" charset="0"/>
                        </a:rPr>
                        <m:t>50</m:t>
                      </m:r>
                    </m:oMath>
                  </m:oMathPara>
                </a14:m>
                <a:endParaRPr kumimoji="1" lang="en-US" altLang="ja-JP" dirty="0">
                  <a:solidFill>
                    <a:srgbClr val="FF0000"/>
                  </a:solidFill>
                </a:endParaRPr>
              </a:p>
              <a:p>
                <a:pPr marL="0" indent="0">
                  <a:buNone/>
                </a:pPr>
                <a:r>
                  <a:rPr kumimoji="1" lang="ja-JP" altLang="en-US" dirty="0"/>
                  <a:t>賭け</a:t>
                </a:r>
                <a:r>
                  <a:rPr kumimoji="1" lang="en-US" altLang="ja-JP" dirty="0"/>
                  <a:t>B</a:t>
                </a:r>
                <a:r>
                  <a:rPr kumimoji="1" lang="ja-JP" altLang="en-US" dirty="0"/>
                  <a:t>：</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ea typeface="Cambria Math" panose="02040503050406030204" pitchFamily="18" charset="0"/>
                        </a:rPr>
                        <m:t>8</m:t>
                      </m:r>
                      <m:r>
                        <a:rPr kumimoji="1" lang="en-US" altLang="ja-JP" sz="3200" b="0" i="1" smtClean="0">
                          <a:latin typeface="Cambria Math" panose="02040503050406030204" pitchFamily="18" charset="0"/>
                          <a:ea typeface="Cambria Math" panose="02040503050406030204" pitchFamily="18" charset="0"/>
                        </a:rPr>
                        <m:t>00</m:t>
                      </m:r>
                      <m:r>
                        <a:rPr kumimoji="1" lang="en-US" altLang="ja-JP" sz="320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1</m:t>
                          </m:r>
                        </m:num>
                        <m:den>
                          <m:r>
                            <a:rPr kumimoji="1" lang="en-US" altLang="ja-JP" sz="3200" b="0" i="1" smtClean="0">
                              <a:latin typeface="Cambria Math" panose="02040503050406030204" pitchFamily="18" charset="0"/>
                              <a:ea typeface="Cambria Math" panose="02040503050406030204" pitchFamily="18" charset="0"/>
                            </a:rPr>
                            <m:t>4</m:t>
                          </m:r>
                        </m:den>
                      </m:f>
                      <m:r>
                        <a:rPr kumimoji="1" lang="en-US" altLang="ja-JP" sz="3200" b="0" i="1" smtClean="0">
                          <a:latin typeface="Cambria Math" panose="02040503050406030204" pitchFamily="18" charset="0"/>
                          <a:ea typeface="Cambria Math" panose="02040503050406030204" pitchFamily="18" charset="0"/>
                        </a:rPr>
                        <m:t>+</m:t>
                      </m:r>
                      <m:d>
                        <m:dPr>
                          <m:ctrlPr>
                            <a:rPr kumimoji="1" lang="en-US" altLang="ja-JP" sz="3200" b="0" i="1" smtClean="0">
                              <a:latin typeface="Cambria Math" panose="02040503050406030204" pitchFamily="18" charset="0"/>
                              <a:ea typeface="Cambria Math" panose="02040503050406030204" pitchFamily="18" charset="0"/>
                            </a:rPr>
                          </m:ctrlPr>
                        </m:dPr>
                        <m:e>
                          <m:r>
                            <a:rPr kumimoji="1" lang="en-US" altLang="ja-JP" sz="3200" b="0" i="1" smtClean="0">
                              <a:latin typeface="Cambria Math" panose="02040503050406030204" pitchFamily="18" charset="0"/>
                              <a:ea typeface="Cambria Math" panose="02040503050406030204" pitchFamily="18" charset="0"/>
                            </a:rPr>
                            <m:t>−400</m:t>
                          </m:r>
                        </m:e>
                      </m:d>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3</m:t>
                          </m:r>
                        </m:num>
                        <m:den>
                          <m:r>
                            <a:rPr kumimoji="1" lang="en-US" altLang="ja-JP" sz="3200" b="0" i="1" smtClean="0">
                              <a:latin typeface="Cambria Math" panose="02040503050406030204" pitchFamily="18" charset="0"/>
                              <a:ea typeface="Cambria Math" panose="02040503050406030204" pitchFamily="18" charset="0"/>
                            </a:rPr>
                            <m:t>4</m:t>
                          </m:r>
                        </m:den>
                      </m:f>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solidFill>
                            <a:schemeClr val="accent5"/>
                          </a:solidFill>
                          <a:latin typeface="Cambria Math" panose="02040503050406030204" pitchFamily="18" charset="0"/>
                          <a:ea typeface="Cambria Math" panose="02040503050406030204" pitchFamily="18" charset="0"/>
                        </a:rPr>
                        <m:t>−100</m:t>
                      </m:r>
                    </m:oMath>
                  </m:oMathPara>
                </a14:m>
                <a:endParaRPr kumimoji="1" lang="en-US" altLang="ja-JP" sz="3200" dirty="0">
                  <a:solidFill>
                    <a:srgbClr val="FF0000"/>
                  </a:solidFill>
                </a:endParaRPr>
              </a:p>
              <a:p>
                <a:pPr marL="0" indent="0">
                  <a:buNone/>
                </a:pPr>
                <a:endParaRPr lang="en-US" altLang="ja-JP" dirty="0"/>
              </a:p>
              <a:p>
                <a:pPr marL="0" indent="0" algn="ctr">
                  <a:buNone/>
                </a:pPr>
                <a:r>
                  <a:rPr lang="en-US" altLang="ja-JP" dirty="0"/>
                  <a:t>…</a:t>
                </a:r>
                <a:r>
                  <a:rPr lang="ja-JP" altLang="en-US" dirty="0"/>
                  <a:t>この結果は、賭けを何回も繰り返したときの</a:t>
                </a:r>
                <a:endParaRPr lang="en-US" altLang="ja-JP" dirty="0"/>
              </a:p>
              <a:p>
                <a:pPr marL="0" indent="0" algn="ctr">
                  <a:buNone/>
                </a:pPr>
                <a:r>
                  <a:rPr lang="ja-JP" altLang="en-US" sz="4400" u="sng" dirty="0">
                    <a:solidFill>
                      <a:srgbClr val="FF0000"/>
                    </a:solidFill>
                  </a:rPr>
                  <a:t>賭け１回の儲けの平均</a:t>
                </a:r>
                <a:r>
                  <a:rPr lang="ja-JP" altLang="en-US" dirty="0"/>
                  <a:t>と等しくなる！</a:t>
                </a:r>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899640"/>
              </a:xfrm>
              <a:blipFill rotWithShape="0">
                <a:blip r:embed="rId2"/>
                <a:stretch>
                  <a:fillRect l="-1217" t="-26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rot="5400000">
                <a:off x="8023121" y="2981818"/>
                <a:ext cx="575187" cy="58477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&gt;</m:t>
                      </m:r>
                    </m:oMath>
                  </m:oMathPara>
                </a14:m>
                <a:endParaRPr kumimoji="1" lang="ja-JP" altLang="en-US" sz="32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rot="5400000">
                <a:off x="8023121" y="2981818"/>
                <a:ext cx="575187"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9" name="円/楕円 8"/>
          <p:cNvSpPr/>
          <p:nvPr/>
        </p:nvSpPr>
        <p:spPr>
          <a:xfrm>
            <a:off x="8004715" y="2968206"/>
            <a:ext cx="612000" cy="612000"/>
          </a:xfrm>
          <a:prstGeom prst="ellipse">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円/楕円 9"/>
          <p:cNvSpPr/>
          <p:nvPr/>
        </p:nvSpPr>
        <p:spPr>
          <a:xfrm>
            <a:off x="7968715" y="2932206"/>
            <a:ext cx="684000" cy="684000"/>
          </a:xfrm>
          <a:prstGeom prst="ellipse">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22918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u="sng" dirty="0"/>
              <a:t>はじめに</a:t>
            </a:r>
          </a:p>
        </p:txBody>
      </p:sp>
      <p:sp>
        <p:nvSpPr>
          <p:cNvPr id="3" name="コンテンツ プレースホルダー 2"/>
          <p:cNvSpPr>
            <a:spLocks noGrp="1"/>
          </p:cNvSpPr>
          <p:nvPr>
            <p:ph idx="1"/>
          </p:nvPr>
        </p:nvSpPr>
        <p:spPr/>
        <p:txBody>
          <a:bodyPr/>
          <a:lstStyle/>
          <a:p>
            <a:pPr marL="0" indent="0" algn="ctr">
              <a:buNone/>
            </a:pPr>
            <a:r>
              <a:rPr kumimoji="1" lang="ja-JP" altLang="en-US" sz="3600" dirty="0"/>
              <a:t>この章では、　二つのスライドに分けて</a:t>
            </a:r>
            <a:endParaRPr kumimoji="1" lang="en-US" altLang="ja-JP" sz="3600" dirty="0"/>
          </a:p>
          <a:p>
            <a:pPr marL="0" indent="0" algn="ctr">
              <a:buNone/>
            </a:pPr>
            <a:endParaRPr kumimoji="1" lang="en-US" altLang="ja-JP" sz="3600" dirty="0"/>
          </a:p>
          <a:p>
            <a:pPr algn="ctr"/>
            <a:r>
              <a:rPr lang="ja-JP" altLang="en-US" sz="3600" dirty="0"/>
              <a:t>実際に確率を使ってどのように予想を立てるか</a:t>
            </a:r>
            <a:endParaRPr lang="en-US" altLang="ja-JP" sz="3600" dirty="0"/>
          </a:p>
          <a:p>
            <a:pPr algn="ctr"/>
            <a:r>
              <a:rPr kumimoji="1" lang="ja-JP" altLang="en-US" sz="3600" dirty="0"/>
              <a:t>それぞれのイベントが持つ確率的な性質</a:t>
            </a:r>
            <a:endParaRPr lang="en-US" altLang="ja-JP" sz="3600" dirty="0"/>
          </a:p>
          <a:p>
            <a:pPr algn="ctr"/>
            <a:endParaRPr kumimoji="1" lang="en-US" altLang="ja-JP" sz="3600" dirty="0"/>
          </a:p>
          <a:p>
            <a:pPr marL="0" indent="0" algn="ctr">
              <a:buNone/>
            </a:pPr>
            <a:r>
              <a:rPr lang="ja-JP" altLang="en-US" sz="3600" dirty="0"/>
              <a:t>ということなど</a:t>
            </a:r>
            <a:r>
              <a:rPr kumimoji="1" lang="ja-JP" altLang="en-US" sz="3600" dirty="0"/>
              <a:t>について学んでいきます。</a:t>
            </a:r>
            <a:endParaRPr kumimoji="1" lang="en-US" altLang="ja-JP" sz="3600" dirty="0"/>
          </a:p>
        </p:txBody>
      </p:sp>
    </p:spTree>
    <p:extLst>
      <p:ext uri="{BB962C8B-B14F-4D97-AF65-F5344CB8AC3E}">
        <p14:creationId xmlns:p14="http://schemas.microsoft.com/office/powerpoint/2010/main" val="1376497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lang="en-US" altLang="ja-JP" dirty="0" smtClean="0"/>
              <a:t>8/14</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38200" y="1825624"/>
            <a:ext cx="10515600" cy="4935783"/>
          </a:xfrm>
        </p:spPr>
        <p:txBody>
          <a:bodyPr>
            <a:normAutofit/>
          </a:bodyPr>
          <a:lstStyle/>
          <a:p>
            <a:r>
              <a:rPr kumimoji="1" lang="ja-JP" altLang="en-US" sz="4000" dirty="0"/>
              <a:t>賭けでの儲けの</a:t>
            </a:r>
            <a:r>
              <a:rPr kumimoji="1" lang="en-US" altLang="ja-JP" sz="4000" dirty="0"/>
              <a:t>『</a:t>
            </a:r>
            <a:r>
              <a:rPr kumimoji="1" lang="ja-JP" altLang="en-US" sz="4000" dirty="0"/>
              <a:t>期待値</a:t>
            </a:r>
            <a:r>
              <a:rPr kumimoji="1" lang="en-US" altLang="ja-JP" sz="4000" dirty="0"/>
              <a:t>』</a:t>
            </a:r>
          </a:p>
          <a:p>
            <a:pPr marL="0" indent="0" algn="ctr">
              <a:buNone/>
            </a:pPr>
            <a:r>
              <a:rPr lang="ja-JP" altLang="en-US" sz="4000" dirty="0"/>
              <a:t>＝</a:t>
            </a:r>
            <a:r>
              <a:rPr lang="ja-JP" altLang="en-US" sz="7200" dirty="0">
                <a:solidFill>
                  <a:srgbClr val="FF0000"/>
                </a:solidFill>
              </a:rPr>
              <a:t>儲けの“平均”</a:t>
            </a:r>
            <a:endParaRPr lang="en-US" altLang="ja-JP" sz="4800" dirty="0">
              <a:solidFill>
                <a:srgbClr val="FF0000"/>
              </a:solidFill>
            </a:endParaRPr>
          </a:p>
          <a:p>
            <a:pPr marL="0" indent="0" algn="ctr">
              <a:buNone/>
            </a:pPr>
            <a:r>
              <a:rPr lang="ja-JP" altLang="en-US" sz="3200" dirty="0"/>
              <a:t>→</a:t>
            </a:r>
            <a:r>
              <a:rPr kumimoji="1" lang="ja-JP" altLang="en-US" sz="3200" u="sng" dirty="0"/>
              <a:t>賭けを繰り返していったときに期待される</a:t>
            </a:r>
            <a:endParaRPr kumimoji="1" lang="en-US" altLang="ja-JP" sz="3200" u="sng" dirty="0"/>
          </a:p>
          <a:p>
            <a:pPr marL="0" indent="0" algn="ctr">
              <a:buNone/>
            </a:pPr>
            <a:r>
              <a:rPr kumimoji="1" lang="ja-JP" altLang="en-US" sz="3200" u="sng" dirty="0"/>
              <a:t>賭け１回の儲けの平均</a:t>
            </a:r>
            <a:endParaRPr lang="en-US" altLang="ja-JP" sz="3200" u="sng" dirty="0"/>
          </a:p>
          <a:p>
            <a:pPr marL="0" indent="0">
              <a:buNone/>
            </a:pPr>
            <a:endParaRPr kumimoji="1" lang="en-US" altLang="ja-JP" sz="2400" dirty="0"/>
          </a:p>
          <a:p>
            <a:pPr marL="0" indent="0">
              <a:buNone/>
            </a:pPr>
            <a:endParaRPr kumimoji="1" lang="en-US" altLang="ja-JP" sz="3600" b="0" dirty="0">
              <a:ea typeface="Cambria Math" panose="02040503050406030204" pitchFamily="18" charset="0"/>
            </a:endParaRPr>
          </a:p>
          <a:p>
            <a:endParaRPr kumimoji="1" lang="en-US" altLang="ja-JP" dirty="0"/>
          </a:p>
        </p:txBody>
      </p:sp>
      <p:sp>
        <p:nvSpPr>
          <p:cNvPr id="5" name="テキスト ボックス 4"/>
          <p:cNvSpPr txBox="1"/>
          <p:nvPr/>
        </p:nvSpPr>
        <p:spPr>
          <a:xfrm>
            <a:off x="838200" y="5118386"/>
            <a:ext cx="10515600" cy="523220"/>
          </a:xfrm>
          <a:prstGeom prst="rect">
            <a:avLst/>
          </a:prstGeom>
          <a:noFill/>
        </p:spPr>
        <p:txBody>
          <a:bodyPr wrap="square" rtlCol="0">
            <a:spAutoFit/>
          </a:bodyPr>
          <a:lstStyle/>
          <a:p>
            <a:pPr algn="ctr"/>
            <a:r>
              <a:rPr kumimoji="1" lang="en-US" altLang="ja-JP" sz="2800" dirty="0"/>
              <a:t>※</a:t>
            </a:r>
            <a:r>
              <a:rPr kumimoji="1" lang="ja-JP" altLang="en-US" sz="2800" u="sng" dirty="0"/>
              <a:t>この期待値が大きいほど、賭けを繰り返したときの儲けも大きい！</a:t>
            </a:r>
          </a:p>
        </p:txBody>
      </p:sp>
    </p:spTree>
    <p:extLst>
      <p:ext uri="{BB962C8B-B14F-4D97-AF65-F5344CB8AC3E}">
        <p14:creationId xmlns:p14="http://schemas.microsoft.com/office/powerpoint/2010/main" val="3087421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期待値</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(9/14)</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ここで、それぞれの儲けの平均を改めて確認すると</a:t>
            </a:r>
            <a:r>
              <a:rPr kumimoji="1" lang="en-US" altLang="ja-JP" dirty="0" smtClean="0"/>
              <a:t>…</a:t>
            </a:r>
          </a:p>
        </p:txBody>
      </p:sp>
      <mc:AlternateContent xmlns:mc="http://schemas.openxmlformats.org/markup-compatibility/2006" xmlns:a14="http://schemas.microsoft.com/office/drawing/2010/main">
        <mc:Choice Requires="a14">
          <p:sp>
            <p:nvSpPr>
              <p:cNvPr id="5" name="角丸四角形 4"/>
              <p:cNvSpPr/>
              <p:nvPr/>
            </p:nvSpPr>
            <p:spPr>
              <a:xfrm>
                <a:off x="838200" y="2314161"/>
                <a:ext cx="10515600" cy="439573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400" dirty="0" smtClean="0">
                    <a:solidFill>
                      <a:prstClr val="black"/>
                    </a:solidFill>
                  </a:rPr>
                  <a:t>賭け</a:t>
                </a:r>
                <a:r>
                  <a:rPr lang="en-US" altLang="ja-JP" sz="2400" dirty="0">
                    <a:solidFill>
                      <a:prstClr val="black"/>
                    </a:solidFill>
                  </a:rPr>
                  <a:t>A</a:t>
                </a:r>
                <a:r>
                  <a:rPr lang="ja-JP" altLang="en-US" sz="2400" dirty="0">
                    <a:solidFill>
                      <a:prstClr val="black"/>
                    </a:solidFill>
                  </a:rPr>
                  <a:t>：</a:t>
                </a:r>
                <a:endParaRPr lang="en-US" altLang="ja-JP" sz="2400" dirty="0">
                  <a:solidFill>
                    <a:prstClr val="black"/>
                  </a:solidFill>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srgbClr val="FF0000"/>
                          </a:solidFill>
                          <a:latin typeface="Cambria Math" panose="02040503050406030204" pitchFamily="18" charset="0"/>
                        </a:rPr>
                        <m:t>50</m:t>
                      </m:r>
                      <m:r>
                        <a:rPr lang="en-US" altLang="ja-JP" sz="2700" i="1">
                          <a:solidFill>
                            <a:prstClr val="black"/>
                          </a:solidFill>
                          <a:latin typeface="Cambria Math" panose="02040503050406030204" pitchFamily="18" charset="0"/>
                        </a:rPr>
                        <m:t>=600</m:t>
                      </m:r>
                      <m:r>
                        <a:rPr lang="en-US" altLang="ja-JP" sz="2700" i="1">
                          <a:solidFill>
                            <a:prstClr val="black"/>
                          </a:solidFill>
                          <a:latin typeface="Cambria Math" panose="02040503050406030204" pitchFamily="18" charset="0"/>
                          <a:ea typeface="Cambria Math" panose="02040503050406030204" pitchFamily="18" charset="0"/>
                        </a:rPr>
                        <m:t>×</m:t>
                      </m:r>
                      <m:f>
                        <m:fPr>
                          <m:ctrlPr>
                            <a:rPr lang="en-US" altLang="ja-JP" sz="2700" i="1">
                              <a:solidFill>
                                <a:prstClr val="black"/>
                              </a:solidFill>
                              <a:latin typeface="Cambria Math" panose="02040503050406030204" pitchFamily="18" charset="0"/>
                            </a:rPr>
                          </m:ctrlPr>
                        </m:fPr>
                        <m:num>
                          <m:r>
                            <a:rPr lang="en-US" altLang="ja-JP" sz="2700" i="1">
                              <a:solidFill>
                                <a:prstClr val="black"/>
                              </a:solidFill>
                              <a:latin typeface="Cambria Math" panose="02040503050406030204" pitchFamily="18" charset="0"/>
                            </a:rPr>
                            <m:t>1</m:t>
                          </m:r>
                        </m:num>
                        <m:den>
                          <m:r>
                            <a:rPr lang="en-US" altLang="ja-JP" sz="2700" i="1">
                              <a:solidFill>
                                <a:prstClr val="black"/>
                              </a:solidFill>
                              <a:latin typeface="Cambria Math" panose="02040503050406030204" pitchFamily="18" charset="0"/>
                            </a:rPr>
                            <m:t>2</m:t>
                          </m:r>
                        </m:den>
                      </m:f>
                      <m:r>
                        <a:rPr lang="en-US" altLang="ja-JP" sz="2700" i="1">
                          <a:solidFill>
                            <a:prstClr val="black"/>
                          </a:solidFill>
                          <a:latin typeface="Cambria Math" panose="02040503050406030204" pitchFamily="18" charset="0"/>
                        </a:rPr>
                        <m:t>+</m:t>
                      </m:r>
                      <m:d>
                        <m:dPr>
                          <m:ctrlPr>
                            <a:rPr lang="en-US" altLang="ja-JP" sz="2700" i="1">
                              <a:solidFill>
                                <a:prstClr val="black"/>
                              </a:solidFill>
                              <a:latin typeface="Cambria Math" panose="02040503050406030204" pitchFamily="18" charset="0"/>
                            </a:rPr>
                          </m:ctrlPr>
                        </m:dPr>
                        <m:e>
                          <m:r>
                            <a:rPr lang="en-US" altLang="ja-JP" sz="2700" i="1">
                              <a:solidFill>
                                <a:prstClr val="black"/>
                              </a:solidFill>
                              <a:latin typeface="Cambria Math" panose="02040503050406030204" pitchFamily="18" charset="0"/>
                            </a:rPr>
                            <m:t>−500</m:t>
                          </m:r>
                        </m:e>
                      </m:d>
                      <m:r>
                        <a:rPr lang="en-US" altLang="ja-JP" sz="2700" i="1">
                          <a:solidFill>
                            <a:prstClr val="black"/>
                          </a:solidFill>
                          <a:latin typeface="Cambria Math" panose="02040503050406030204" pitchFamily="18" charset="0"/>
                          <a:ea typeface="Cambria Math" panose="02040503050406030204" pitchFamily="18" charset="0"/>
                        </a:rPr>
                        <m:t>×</m:t>
                      </m:r>
                      <m:f>
                        <m:fPr>
                          <m:ctrlPr>
                            <a:rPr lang="en-US" altLang="ja-JP" sz="2700" i="1">
                              <a:solidFill>
                                <a:prstClr val="black"/>
                              </a:solidFill>
                              <a:latin typeface="Cambria Math" panose="02040503050406030204" pitchFamily="18" charset="0"/>
                              <a:ea typeface="Cambria Math" panose="02040503050406030204" pitchFamily="18" charset="0"/>
                            </a:rPr>
                          </m:ctrlPr>
                        </m:fPr>
                        <m:num>
                          <m:r>
                            <a:rPr lang="en-US" altLang="ja-JP" sz="2700" i="1">
                              <a:solidFill>
                                <a:prstClr val="black"/>
                              </a:solidFill>
                              <a:latin typeface="Cambria Math" panose="02040503050406030204" pitchFamily="18" charset="0"/>
                              <a:ea typeface="Cambria Math" panose="02040503050406030204" pitchFamily="18" charset="0"/>
                            </a:rPr>
                            <m:t>1</m:t>
                          </m:r>
                        </m:num>
                        <m:den>
                          <m:r>
                            <a:rPr lang="en-US" altLang="ja-JP" sz="2700" i="1">
                              <a:solidFill>
                                <a:prstClr val="black"/>
                              </a:solidFill>
                              <a:latin typeface="Cambria Math" panose="02040503050406030204" pitchFamily="18" charset="0"/>
                              <a:ea typeface="Cambria Math" panose="02040503050406030204" pitchFamily="18" charset="0"/>
                            </a:rPr>
                            <m:t>2</m:t>
                          </m:r>
                        </m:den>
                      </m:f>
                    </m:oMath>
                  </m:oMathPara>
                </a14:m>
                <a:endParaRPr lang="en-US" altLang="ja-JP" sz="2700" i="1" dirty="0" smtClean="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oMath>
                  </m:oMathPara>
                </a14:m>
                <a:endParaRPr lang="en-US" altLang="ja-JP" sz="2400" dirty="0">
                  <a:solidFill>
                    <a:srgbClr val="FF0000"/>
                  </a:solidFill>
                </a:endParaRPr>
              </a:p>
              <a:p>
                <a:pPr algn="ctr"/>
                <a:endParaRPr kumimoji="1" lang="ja-JP" altLang="en-US" dirty="0"/>
              </a:p>
            </p:txBody>
          </p:sp>
        </mc:Choice>
        <mc:Fallback xmlns="">
          <p:sp>
            <p:nvSpPr>
              <p:cNvPr id="5" name="角丸四角形 4"/>
              <p:cNvSpPr>
                <a:spLocks noRot="1" noChangeAspect="1" noMove="1" noResize="1" noEditPoints="1" noAdjustHandles="1" noChangeArrowheads="1" noChangeShapeType="1" noTextEdit="1"/>
              </p:cNvSpPr>
              <p:nvPr/>
            </p:nvSpPr>
            <p:spPr>
              <a:xfrm>
                <a:off x="838200" y="2314161"/>
                <a:ext cx="10515600" cy="4395732"/>
              </a:xfrm>
              <a:prstGeom prst="roundRect">
                <a:avLst/>
              </a:prstGeom>
              <a:blipFill rotWithShape="0">
                <a:blip r:embed="rId2"/>
                <a:stretch>
                  <a:fillRect/>
                </a:stretch>
              </a:blipFill>
              <a:ln>
                <a:solidFill>
                  <a:srgbClr val="FF0000"/>
                </a:solidFill>
              </a:ln>
            </p:spPr>
            <p:txBody>
              <a:bodyPr/>
              <a:lstStyle/>
              <a:p>
                <a:r>
                  <a:rPr lang="ja-JP" altLang="en-US">
                    <a:noFill/>
                  </a:rPr>
                  <a:t> </a:t>
                </a:r>
              </a:p>
            </p:txBody>
          </p:sp>
        </mc:Fallback>
      </mc:AlternateContent>
      <p:sp>
        <p:nvSpPr>
          <p:cNvPr id="6" name="テキスト ボックス 5"/>
          <p:cNvSpPr txBox="1"/>
          <p:nvPr/>
        </p:nvSpPr>
        <p:spPr>
          <a:xfrm>
            <a:off x="2451278" y="6258762"/>
            <a:ext cx="7289443" cy="369332"/>
          </a:xfrm>
          <a:prstGeom prst="rect">
            <a:avLst/>
          </a:prstGeom>
          <a:noFill/>
        </p:spPr>
        <p:txBody>
          <a:bodyPr wrap="square" rtlCol="0">
            <a:spAutoFit/>
          </a:bodyPr>
          <a:lstStyle/>
          <a:p>
            <a:r>
              <a:rPr kumimoji="1" lang="en-US" altLang="ja-JP" dirty="0" smtClean="0"/>
              <a:t>※</a:t>
            </a:r>
            <a:r>
              <a:rPr kumimoji="1" lang="ja-JP" altLang="en-US" dirty="0" smtClean="0"/>
              <a:t>ここで、賭けの結果とは</a:t>
            </a:r>
            <a:r>
              <a:rPr kumimoji="1" lang="en-US" altLang="ja-JP" dirty="0" smtClean="0"/>
              <a:t>”0</a:t>
            </a:r>
            <a:r>
              <a:rPr kumimoji="1" lang="ja-JP" altLang="en-US" dirty="0" smtClean="0"/>
              <a:t>か</a:t>
            </a:r>
            <a:r>
              <a:rPr kumimoji="1" lang="en-US" altLang="ja-JP" dirty="0" smtClean="0"/>
              <a:t>1</a:t>
            </a:r>
            <a:r>
              <a:rPr lang="ja-JP" altLang="en-US" dirty="0" smtClean="0"/>
              <a:t>が出る</a:t>
            </a:r>
            <a:r>
              <a:rPr kumimoji="1" lang="en-US" altLang="ja-JP" dirty="0" smtClean="0"/>
              <a:t>”or”2</a:t>
            </a:r>
            <a:r>
              <a:rPr kumimoji="1" lang="ja-JP" altLang="en-US" dirty="0" smtClean="0"/>
              <a:t>か</a:t>
            </a:r>
            <a:r>
              <a:rPr kumimoji="1" lang="en-US" altLang="ja-JP" dirty="0" smtClean="0"/>
              <a:t>3</a:t>
            </a:r>
            <a:r>
              <a:rPr kumimoji="1" lang="ja-JP" altLang="en-US" dirty="0" smtClean="0"/>
              <a:t>が出る</a:t>
            </a:r>
            <a:r>
              <a:rPr kumimoji="1" lang="en-US" altLang="ja-JP" dirty="0" smtClean="0"/>
              <a:t>”</a:t>
            </a:r>
            <a:r>
              <a:rPr kumimoji="1" lang="ja-JP" altLang="en-US" dirty="0" smtClean="0"/>
              <a:t>のいずれかのこと</a:t>
            </a:r>
            <a:endParaRPr kumimoji="1" lang="ja-JP" altLang="en-US" dirty="0"/>
          </a:p>
        </p:txBody>
      </p:sp>
      <p:sp>
        <p:nvSpPr>
          <p:cNvPr id="7" name="円形吹き出し 6"/>
          <p:cNvSpPr/>
          <p:nvPr/>
        </p:nvSpPr>
        <p:spPr>
          <a:xfrm>
            <a:off x="965915" y="4662153"/>
            <a:ext cx="1858850" cy="682580"/>
          </a:xfrm>
          <a:prstGeom prst="wedgeEllipseCallout">
            <a:avLst>
              <a:gd name="adj1" fmla="val 25114"/>
              <a:gd name="adj2" fmla="val 7004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書き換え！</a:t>
            </a:r>
            <a:endParaRPr kumimoji="1" lang="ja-JP" altLang="en-US" dirty="0"/>
          </a:p>
        </p:txBody>
      </p:sp>
    </p:spTree>
    <p:extLst>
      <p:ext uri="{BB962C8B-B14F-4D97-AF65-F5344CB8AC3E}">
        <p14:creationId xmlns:p14="http://schemas.microsoft.com/office/powerpoint/2010/main" val="693629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期待値</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(10/14)</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ここで、それぞれの儲けの平均を改めて確認すると</a:t>
            </a:r>
            <a:r>
              <a:rPr kumimoji="1" lang="en-US" altLang="ja-JP" dirty="0" smtClean="0"/>
              <a:t>…</a:t>
            </a:r>
          </a:p>
        </p:txBody>
      </p:sp>
      <mc:AlternateContent xmlns:mc="http://schemas.openxmlformats.org/markup-compatibility/2006" xmlns:a14="http://schemas.microsoft.com/office/drawing/2010/main">
        <mc:Choice Requires="a14">
          <p:sp>
            <p:nvSpPr>
              <p:cNvPr id="5" name="角丸四角形 4"/>
              <p:cNvSpPr/>
              <p:nvPr/>
            </p:nvSpPr>
            <p:spPr>
              <a:xfrm>
                <a:off x="838200" y="2314161"/>
                <a:ext cx="10515600" cy="4395732"/>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rPr>
                  <a:t>賭け</a:t>
                </a:r>
                <a:r>
                  <a:rPr lang="en-US" altLang="ja-JP" sz="2400" dirty="0" smtClean="0">
                    <a:solidFill>
                      <a:prstClr val="black"/>
                    </a:solidFill>
                  </a:rPr>
                  <a:t>B</a:t>
                </a:r>
                <a:r>
                  <a:rPr lang="ja-JP" altLang="en-US" sz="2400" dirty="0" smtClean="0">
                    <a:solidFill>
                      <a:prstClr val="black"/>
                    </a:solidFill>
                  </a:rPr>
                  <a:t>：</a:t>
                </a:r>
                <a:endParaRPr lang="en-US" altLang="ja-JP" sz="2400" dirty="0">
                  <a:solidFill>
                    <a:prstClr val="black"/>
                  </a:solidFill>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smtClean="0">
                          <a:solidFill>
                            <a:srgbClr val="0070C0"/>
                          </a:solidFill>
                          <a:latin typeface="Cambria Math" panose="02040503050406030204" pitchFamily="18" charset="0"/>
                        </a:rPr>
                        <m:t>−100</m:t>
                      </m:r>
                      <m:r>
                        <a:rPr lang="en-US" altLang="ja-JP" sz="2700" i="1" smtClean="0">
                          <a:solidFill>
                            <a:prstClr val="black"/>
                          </a:solidFill>
                          <a:latin typeface="Cambria Math" panose="02040503050406030204" pitchFamily="18" charset="0"/>
                        </a:rPr>
                        <m:t>=8</m:t>
                      </m:r>
                      <m:r>
                        <a:rPr lang="en-US" altLang="ja-JP" sz="2700" i="1">
                          <a:solidFill>
                            <a:prstClr val="black"/>
                          </a:solidFill>
                          <a:latin typeface="Cambria Math" panose="02040503050406030204" pitchFamily="18" charset="0"/>
                        </a:rPr>
                        <m:t>00</m:t>
                      </m:r>
                      <m:r>
                        <a:rPr lang="en-US" altLang="ja-JP" sz="2700" i="1">
                          <a:solidFill>
                            <a:prstClr val="black"/>
                          </a:solidFill>
                          <a:latin typeface="Cambria Math" panose="02040503050406030204" pitchFamily="18" charset="0"/>
                          <a:ea typeface="Cambria Math" panose="02040503050406030204" pitchFamily="18" charset="0"/>
                        </a:rPr>
                        <m:t>×</m:t>
                      </m:r>
                      <m:f>
                        <m:fPr>
                          <m:ctrlPr>
                            <a:rPr lang="en-US" altLang="ja-JP" sz="2700" i="1">
                              <a:solidFill>
                                <a:prstClr val="black"/>
                              </a:solidFill>
                              <a:latin typeface="Cambria Math" panose="02040503050406030204" pitchFamily="18" charset="0"/>
                            </a:rPr>
                          </m:ctrlPr>
                        </m:fPr>
                        <m:num>
                          <m:r>
                            <a:rPr lang="en-US" altLang="ja-JP" sz="2700" i="1">
                              <a:solidFill>
                                <a:prstClr val="black"/>
                              </a:solidFill>
                              <a:latin typeface="Cambria Math" panose="02040503050406030204" pitchFamily="18" charset="0"/>
                            </a:rPr>
                            <m:t>1</m:t>
                          </m:r>
                        </m:num>
                        <m:den>
                          <m:r>
                            <a:rPr lang="en-US" altLang="ja-JP" sz="2700" i="1" smtClean="0">
                              <a:solidFill>
                                <a:prstClr val="black"/>
                              </a:solidFill>
                              <a:latin typeface="Cambria Math" panose="02040503050406030204" pitchFamily="18" charset="0"/>
                            </a:rPr>
                            <m:t>4</m:t>
                          </m:r>
                        </m:den>
                      </m:f>
                      <m:r>
                        <a:rPr lang="en-US" altLang="ja-JP" sz="2700" i="1">
                          <a:solidFill>
                            <a:prstClr val="black"/>
                          </a:solidFill>
                          <a:latin typeface="Cambria Math" panose="02040503050406030204" pitchFamily="18" charset="0"/>
                        </a:rPr>
                        <m:t>+</m:t>
                      </m:r>
                      <m:d>
                        <m:dPr>
                          <m:ctrlPr>
                            <a:rPr lang="en-US" altLang="ja-JP" sz="2700" i="1">
                              <a:solidFill>
                                <a:prstClr val="black"/>
                              </a:solidFill>
                              <a:latin typeface="Cambria Math" panose="02040503050406030204" pitchFamily="18" charset="0"/>
                            </a:rPr>
                          </m:ctrlPr>
                        </m:dPr>
                        <m:e>
                          <m:r>
                            <a:rPr lang="en-US" altLang="ja-JP" sz="2700" i="1">
                              <a:solidFill>
                                <a:prstClr val="black"/>
                              </a:solidFill>
                              <a:latin typeface="Cambria Math" panose="02040503050406030204" pitchFamily="18" charset="0"/>
                            </a:rPr>
                            <m:t>−</m:t>
                          </m:r>
                          <m:r>
                            <a:rPr lang="en-US" altLang="ja-JP" sz="2700" i="1" smtClean="0">
                              <a:solidFill>
                                <a:prstClr val="black"/>
                              </a:solidFill>
                              <a:latin typeface="Cambria Math" panose="02040503050406030204" pitchFamily="18" charset="0"/>
                            </a:rPr>
                            <m:t>4</m:t>
                          </m:r>
                          <m:r>
                            <a:rPr lang="en-US" altLang="ja-JP" sz="2700" i="1">
                              <a:solidFill>
                                <a:prstClr val="black"/>
                              </a:solidFill>
                              <a:latin typeface="Cambria Math" panose="02040503050406030204" pitchFamily="18" charset="0"/>
                            </a:rPr>
                            <m:t>00</m:t>
                          </m:r>
                        </m:e>
                      </m:d>
                      <m:r>
                        <a:rPr lang="en-US" altLang="ja-JP" sz="2700" i="1">
                          <a:solidFill>
                            <a:prstClr val="black"/>
                          </a:solidFill>
                          <a:latin typeface="Cambria Math" panose="02040503050406030204" pitchFamily="18" charset="0"/>
                          <a:ea typeface="Cambria Math" panose="02040503050406030204" pitchFamily="18" charset="0"/>
                        </a:rPr>
                        <m:t>×</m:t>
                      </m:r>
                      <m:f>
                        <m:fPr>
                          <m:ctrlPr>
                            <a:rPr lang="en-US" altLang="ja-JP" sz="2700" i="1">
                              <a:solidFill>
                                <a:prstClr val="black"/>
                              </a:solidFill>
                              <a:latin typeface="Cambria Math" panose="02040503050406030204" pitchFamily="18" charset="0"/>
                              <a:ea typeface="Cambria Math" panose="02040503050406030204" pitchFamily="18" charset="0"/>
                            </a:rPr>
                          </m:ctrlPr>
                        </m:fPr>
                        <m:num>
                          <m:r>
                            <a:rPr lang="en-US" altLang="ja-JP" sz="2700" i="1" smtClean="0">
                              <a:solidFill>
                                <a:prstClr val="black"/>
                              </a:solidFill>
                              <a:latin typeface="Cambria Math" panose="02040503050406030204" pitchFamily="18" charset="0"/>
                              <a:ea typeface="Cambria Math" panose="02040503050406030204" pitchFamily="18" charset="0"/>
                            </a:rPr>
                            <m:t>3</m:t>
                          </m:r>
                        </m:num>
                        <m:den>
                          <m:r>
                            <a:rPr lang="en-US" altLang="ja-JP" sz="2700" i="1" smtClean="0">
                              <a:solidFill>
                                <a:prstClr val="black"/>
                              </a:solidFill>
                              <a:latin typeface="Cambria Math" panose="02040503050406030204" pitchFamily="18" charset="0"/>
                              <a:ea typeface="Cambria Math" panose="02040503050406030204" pitchFamily="18" charset="0"/>
                            </a:rPr>
                            <m:t>4</m:t>
                          </m:r>
                        </m:den>
                      </m:f>
                    </m:oMath>
                  </m:oMathPara>
                </a14:m>
                <a:endParaRPr lang="en-US" altLang="ja-JP" sz="2700" i="1" dirty="0" smtClean="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smtClean="0">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smtClean="0">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smtClean="0">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smtClean="0">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smtClean="0">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smtClean="0">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nary>
                        <m:naryPr>
                          <m:chr m:val="∑"/>
                          <m:supHide m:val="on"/>
                          <m:ctrlPr>
                            <a:rPr lang="en-US" altLang="ja-JP" sz="2700" i="1" smtClean="0">
                              <a:solidFill>
                                <a:srgbClr val="0070C0"/>
                              </a:solidFill>
                              <a:latin typeface="Cambria Math" panose="02040503050406030204" pitchFamily="18" charset="0"/>
                              <a:ea typeface="Cambria Math" panose="02040503050406030204" pitchFamily="18" charset="0"/>
                            </a:rPr>
                          </m:ctrlPr>
                        </m:naryPr>
                        <m:sub>
                          <m:r>
                            <a:rPr lang="en-US" altLang="ja-JP" sz="2700" i="1" smtClean="0">
                              <a:solidFill>
                                <a:srgbClr val="0070C0"/>
                              </a:solidFill>
                              <a:latin typeface="Cambria Math" panose="02040503050406030204" pitchFamily="18" charset="0"/>
                              <a:ea typeface="Cambria Math" panose="02040503050406030204" pitchFamily="18" charset="0"/>
                            </a:rPr>
                            <m:t>𝑏</m:t>
                          </m:r>
                          <m:r>
                            <a:rPr lang="en-US" altLang="ja-JP" sz="2700" i="1">
                              <a:solidFill>
                                <a:srgbClr val="0070C0"/>
                              </a:solidFill>
                              <a:latin typeface="Cambria Math" panose="02040503050406030204" pitchFamily="18" charset="0"/>
                              <a:ea typeface="Cambria Math" panose="02040503050406030204" pitchFamily="18" charset="0"/>
                            </a:rPr>
                            <m:t>:賭けの結</m:t>
                          </m:r>
                          <m:r>
                            <a:rPr lang="ja-JP" altLang="en-US" sz="2700" i="1">
                              <a:solidFill>
                                <a:srgbClr val="0070C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smtClean="0">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に対する報酬</m:t>
                              </m:r>
                            </m:e>
                          </m:d>
                          <m:r>
                            <a:rPr lang="en-US" altLang="ja-JP" sz="2700" i="1">
                              <a:solidFill>
                                <a:srgbClr val="0070C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smtClean="0">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の起きる確率</m:t>
                              </m:r>
                            </m:e>
                          </m:d>
                        </m:e>
                      </m:nary>
                    </m:oMath>
                  </m:oMathPara>
                </a14:m>
                <a:endParaRPr lang="en-US" altLang="ja-JP" sz="2400" dirty="0">
                  <a:solidFill>
                    <a:srgbClr val="FF0000"/>
                  </a:solidFill>
                </a:endParaRPr>
              </a:p>
              <a:p>
                <a:pPr algn="ctr"/>
                <a:endParaRPr lang="ja-JP" altLang="en-US" dirty="0">
                  <a:solidFill>
                    <a:prstClr val="black"/>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838200" y="2314161"/>
                <a:ext cx="10515600" cy="4395732"/>
              </a:xfrm>
              <a:prstGeom prst="roundRect">
                <a:avLst/>
              </a:prstGeom>
              <a:blipFill rotWithShape="0">
                <a:blip r:embed="rId2"/>
                <a:stretch>
                  <a:fillRect/>
                </a:stretch>
              </a:blipFill>
              <a:ln>
                <a:solidFill>
                  <a:srgbClr val="0070C0"/>
                </a:solidFill>
              </a:ln>
            </p:spPr>
            <p:txBody>
              <a:bodyPr/>
              <a:lstStyle/>
              <a:p>
                <a:r>
                  <a:rPr lang="ja-JP" altLang="en-US">
                    <a:noFill/>
                  </a:rPr>
                  <a:t> </a:t>
                </a:r>
              </a:p>
            </p:txBody>
          </p:sp>
        </mc:Fallback>
      </mc:AlternateContent>
      <p:sp>
        <p:nvSpPr>
          <p:cNvPr id="6" name="テキスト ボックス 5"/>
          <p:cNvSpPr txBox="1"/>
          <p:nvPr/>
        </p:nvSpPr>
        <p:spPr>
          <a:xfrm>
            <a:off x="2451278" y="6258762"/>
            <a:ext cx="7289443" cy="369332"/>
          </a:xfrm>
          <a:prstGeom prst="rect">
            <a:avLst/>
          </a:prstGeom>
          <a:noFill/>
        </p:spPr>
        <p:txBody>
          <a:bodyPr wrap="square" rtlCol="0">
            <a:spAutoFit/>
          </a:bodyPr>
          <a:lstStyle/>
          <a:p>
            <a:r>
              <a:rPr lang="en-US" altLang="ja-JP" dirty="0" smtClean="0">
                <a:solidFill>
                  <a:prstClr val="black"/>
                </a:solidFill>
              </a:rPr>
              <a:t>※</a:t>
            </a:r>
            <a:r>
              <a:rPr lang="ja-JP" altLang="en-US" dirty="0" smtClean="0">
                <a:solidFill>
                  <a:prstClr val="black"/>
                </a:solidFill>
              </a:rPr>
              <a:t>ここで、賭けの結果とは</a:t>
            </a:r>
            <a:r>
              <a:rPr lang="en-US" altLang="ja-JP" dirty="0" smtClean="0">
                <a:solidFill>
                  <a:prstClr val="black"/>
                </a:solidFill>
              </a:rPr>
              <a:t>”0</a:t>
            </a:r>
            <a:r>
              <a:rPr lang="ja-JP" altLang="en-US" dirty="0" smtClean="0">
                <a:solidFill>
                  <a:prstClr val="black"/>
                </a:solidFill>
              </a:rPr>
              <a:t>か</a:t>
            </a:r>
            <a:r>
              <a:rPr lang="en-US" altLang="ja-JP" dirty="0">
                <a:solidFill>
                  <a:prstClr val="black"/>
                </a:solidFill>
              </a:rPr>
              <a:t>3</a:t>
            </a:r>
            <a:r>
              <a:rPr lang="ja-JP" altLang="en-US" dirty="0" smtClean="0">
                <a:solidFill>
                  <a:prstClr val="black"/>
                </a:solidFill>
              </a:rPr>
              <a:t>が出る</a:t>
            </a:r>
            <a:r>
              <a:rPr lang="en-US" altLang="ja-JP" dirty="0" smtClean="0">
                <a:solidFill>
                  <a:prstClr val="black"/>
                </a:solidFill>
              </a:rPr>
              <a:t>”or”1</a:t>
            </a:r>
            <a:r>
              <a:rPr lang="ja-JP" altLang="en-US" dirty="0" smtClean="0">
                <a:solidFill>
                  <a:prstClr val="black"/>
                </a:solidFill>
              </a:rPr>
              <a:t>か</a:t>
            </a:r>
            <a:r>
              <a:rPr lang="en-US" altLang="ja-JP" dirty="0">
                <a:solidFill>
                  <a:prstClr val="black"/>
                </a:solidFill>
              </a:rPr>
              <a:t>2</a:t>
            </a:r>
            <a:r>
              <a:rPr lang="ja-JP" altLang="en-US" dirty="0" smtClean="0">
                <a:solidFill>
                  <a:prstClr val="black"/>
                </a:solidFill>
              </a:rPr>
              <a:t>が出る</a:t>
            </a:r>
            <a:r>
              <a:rPr lang="en-US" altLang="ja-JP" dirty="0" smtClean="0">
                <a:solidFill>
                  <a:prstClr val="black"/>
                </a:solidFill>
              </a:rPr>
              <a:t>”</a:t>
            </a:r>
            <a:r>
              <a:rPr lang="ja-JP" altLang="en-US" dirty="0" smtClean="0">
                <a:solidFill>
                  <a:prstClr val="black"/>
                </a:solidFill>
              </a:rPr>
              <a:t>のいずれかのこと</a:t>
            </a:r>
            <a:endParaRPr lang="ja-JP" altLang="en-US" dirty="0">
              <a:solidFill>
                <a:prstClr val="black"/>
              </a:solidFill>
            </a:endParaRPr>
          </a:p>
        </p:txBody>
      </p:sp>
      <p:sp>
        <p:nvSpPr>
          <p:cNvPr id="7" name="円形吹き出し 6"/>
          <p:cNvSpPr/>
          <p:nvPr/>
        </p:nvSpPr>
        <p:spPr>
          <a:xfrm>
            <a:off x="965915" y="4662153"/>
            <a:ext cx="1858850" cy="682580"/>
          </a:xfrm>
          <a:prstGeom prst="wedgeEllipseCallout">
            <a:avLst>
              <a:gd name="adj1" fmla="val 25114"/>
              <a:gd name="adj2" fmla="val 7004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solidFill>
                  <a:prstClr val="black"/>
                </a:solidFill>
              </a:rPr>
              <a:t>書き換え！</a:t>
            </a:r>
            <a:endParaRPr lang="ja-JP" altLang="en-US" dirty="0">
              <a:solidFill>
                <a:prstClr val="black"/>
              </a:solidFill>
            </a:endParaRPr>
          </a:p>
        </p:txBody>
      </p:sp>
    </p:spTree>
    <p:extLst>
      <p:ext uri="{BB962C8B-B14F-4D97-AF65-F5344CB8AC3E}">
        <p14:creationId xmlns:p14="http://schemas.microsoft.com/office/powerpoint/2010/main" val="685144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838200" y="3265919"/>
            <a:ext cx="10515600" cy="184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期待値</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(11/14)</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lvl="0"/>
                <a:r>
                  <a:rPr lang="ja-JP" altLang="en-US" dirty="0">
                    <a:solidFill>
                      <a:prstClr val="black"/>
                    </a:solidFill>
                  </a:rPr>
                  <a:t>定義：賭けの儲けの期待値</a:t>
                </a:r>
                <a:endParaRPr lang="en-US" altLang="ja-JP"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r>
                        <a:rPr lang="en-US" altLang="ja-JP" i="1">
                          <a:solidFill>
                            <a:prstClr val="black"/>
                          </a:solidFill>
                          <a:latin typeface="Cambria Math" panose="02040503050406030204" pitchFamily="18" charset="0"/>
                          <a:ea typeface="Cambria Math" panose="02040503050406030204" pitchFamily="18" charset="0"/>
                        </a:rPr>
                        <m:t>=</m:t>
                      </m:r>
                      <m:d>
                        <m:dPr>
                          <m:begChr m:val="["/>
                          <m:endChr m:val="]"/>
                          <m:ctrlPr>
                            <a:rPr lang="en-US" altLang="ja-JP" i="1">
                              <a:solidFill>
                                <a:prstClr val="black"/>
                              </a:solidFill>
                              <a:latin typeface="Cambria Math" panose="02040503050406030204" pitchFamily="18" charset="0"/>
                              <a:ea typeface="Cambria Math" panose="02040503050406030204" pitchFamily="18" charset="0"/>
                            </a:rPr>
                          </m:ctrlPr>
                        </m:dPr>
                        <m:e>
                          <m:r>
                            <a:rPr lang="ja-JP" altLang="en-US" i="1">
                              <a:solidFill>
                                <a:prstClr val="black"/>
                              </a:solidFill>
                              <a:latin typeface="Cambria Math" panose="02040503050406030204" pitchFamily="18" charset="0"/>
                            </a:rPr>
                            <m:t>結果</m:t>
                          </m:r>
                          <m:r>
                            <a:rPr lang="en-US" altLang="ja-JP" i="1">
                              <a:solidFill>
                                <a:prstClr val="black"/>
                              </a:solidFill>
                              <a:latin typeface="Cambria Math" panose="02040503050406030204" pitchFamily="18" charset="0"/>
                              <a:ea typeface="Cambria Math" panose="02040503050406030204" pitchFamily="18" charset="0"/>
                            </a:rPr>
                            <m:t>𝐴</m:t>
                          </m:r>
                          <m:r>
                            <a:rPr lang="ja-JP" altLang="en-US" i="1">
                              <a:solidFill>
                                <a:prstClr val="black"/>
                              </a:solidFill>
                              <a:latin typeface="Cambria Math" panose="02040503050406030204" pitchFamily="18" charset="0"/>
                            </a:rPr>
                            <m:t>に対する報酬</m:t>
                          </m:r>
                          <m:r>
                            <a:rPr lang="en-US" altLang="ja-JP" i="1">
                              <a:solidFill>
                                <a:prstClr val="black"/>
                              </a:solidFill>
                              <a:latin typeface="Cambria Math" panose="02040503050406030204" pitchFamily="18" charset="0"/>
                            </a:rPr>
                            <m:t>(</m:t>
                          </m:r>
                          <m:r>
                            <a:rPr lang="ja-JP" altLang="en-US" i="1">
                              <a:solidFill>
                                <a:prstClr val="black"/>
                              </a:solidFill>
                              <a:latin typeface="Cambria Math" panose="02040503050406030204" pitchFamily="18" charset="0"/>
                            </a:rPr>
                            <m:t>利益</m:t>
                          </m:r>
                          <m:r>
                            <m:rPr>
                              <m:sty m:val="p"/>
                            </m:rPr>
                            <a:rPr lang="en-US" altLang="ja-JP">
                              <a:solidFill>
                                <a:prstClr val="black"/>
                              </a:solidFill>
                              <a:latin typeface="Cambria Math" panose="02040503050406030204" pitchFamily="18" charset="0"/>
                            </a:rPr>
                            <m:t>or</m:t>
                          </m:r>
                          <m:r>
                            <a:rPr lang="ja-JP" altLang="en-US" i="1">
                              <a:solidFill>
                                <a:prstClr val="black"/>
                              </a:solidFill>
                              <a:latin typeface="Cambria Math" panose="02040503050406030204" pitchFamily="18" charset="0"/>
                            </a:rPr>
                            <m:t>損失</m:t>
                          </m:r>
                          <m:r>
                            <a:rPr lang="en-US" altLang="ja-JP" i="1">
                              <a:solidFill>
                                <a:prstClr val="black"/>
                              </a:solidFill>
                              <a:latin typeface="Cambria Math" panose="02040503050406030204" pitchFamily="18" charset="0"/>
                            </a:rPr>
                            <m:t>)</m:t>
                          </m:r>
                        </m:e>
                      </m:d>
                      <m:r>
                        <a:rPr lang="en-US" altLang="ja-JP" i="1">
                          <a:solidFill>
                            <a:prstClr val="black"/>
                          </a:solidFill>
                          <a:latin typeface="Cambria Math" panose="02040503050406030204" pitchFamily="18" charset="0"/>
                          <a:ea typeface="Cambria Math" panose="02040503050406030204" pitchFamily="18" charset="0"/>
                        </a:rPr>
                        <m:t>×</m:t>
                      </m:r>
                      <m:d>
                        <m:dPr>
                          <m:begChr m:val="["/>
                          <m:endChr m:val="]"/>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𝐴</m:t>
                          </m:r>
                          <m:r>
                            <a:rPr lang="ja-JP" altLang="en-US" i="1">
                              <a:solidFill>
                                <a:prstClr val="black"/>
                              </a:solidFill>
                              <a:latin typeface="Cambria Math" panose="02040503050406030204" pitchFamily="18" charset="0"/>
                            </a:rPr>
                            <m:t>の起きる確率</m:t>
                          </m:r>
                        </m:e>
                      </m:d>
                      <m:r>
                        <a:rPr lang="en-US" altLang="ja-JP" i="1">
                          <a:solidFill>
                            <a:prstClr val="black"/>
                          </a:solidFill>
                          <a:latin typeface="Cambria Math" panose="02040503050406030204" pitchFamily="18" charset="0"/>
                          <a:ea typeface="Cambria Math" panose="02040503050406030204" pitchFamily="18" charset="0"/>
                        </a:rPr>
                        <m:t>+</m:t>
                      </m:r>
                      <m:d>
                        <m:dPr>
                          <m:begChr m:val="["/>
                          <m:endChr m:val="]"/>
                          <m:ctrlPr>
                            <a:rPr lang="en-US" altLang="ja-JP" i="1">
                              <a:solidFill>
                                <a:prstClr val="black"/>
                              </a:solidFill>
                              <a:latin typeface="Cambria Math" panose="02040503050406030204" pitchFamily="18" charset="0"/>
                              <a:ea typeface="Cambria Math" panose="02040503050406030204" pitchFamily="18" charset="0"/>
                            </a:rPr>
                          </m:ctrlPr>
                        </m:dPr>
                        <m:e>
                          <m:r>
                            <a:rPr lang="ja-JP" altLang="en-US" i="1">
                              <a:solidFill>
                                <a:prstClr val="black"/>
                              </a:solidFill>
                              <a:latin typeface="Cambria Math" panose="02040503050406030204" pitchFamily="18" charset="0"/>
                            </a:rPr>
                            <m:t>結果</m:t>
                          </m:r>
                          <m:r>
                            <a:rPr lang="en-US" altLang="ja-JP" i="1">
                              <a:solidFill>
                                <a:prstClr val="black"/>
                              </a:solidFill>
                              <a:latin typeface="Cambria Math" panose="02040503050406030204" pitchFamily="18" charset="0"/>
                              <a:ea typeface="Cambria Math" panose="02040503050406030204" pitchFamily="18" charset="0"/>
                            </a:rPr>
                            <m:t>𝐵</m:t>
                          </m:r>
                          <m:r>
                            <a:rPr lang="ja-JP" altLang="en-US" i="1">
                              <a:solidFill>
                                <a:prstClr val="black"/>
                              </a:solidFill>
                              <a:latin typeface="Cambria Math" panose="02040503050406030204" pitchFamily="18" charset="0"/>
                            </a:rPr>
                            <m:t>に対する報酬</m:t>
                          </m:r>
                        </m:e>
                      </m:d>
                      <m:r>
                        <a:rPr lang="en-US" altLang="ja-JP" i="1">
                          <a:solidFill>
                            <a:prstClr val="black"/>
                          </a:solidFill>
                          <a:latin typeface="Cambria Math" panose="02040503050406030204" pitchFamily="18" charset="0"/>
                          <a:ea typeface="Cambria Math" panose="02040503050406030204" pitchFamily="18" charset="0"/>
                        </a:rPr>
                        <m:t>×</m:t>
                      </m:r>
                      <m:d>
                        <m:dPr>
                          <m:begChr m:val="["/>
                          <m:endChr m:val="]"/>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𝐵</m:t>
                          </m:r>
                          <m:r>
                            <a:rPr lang="ja-JP" altLang="en-US" i="1">
                              <a:solidFill>
                                <a:prstClr val="black"/>
                              </a:solidFill>
                              <a:latin typeface="Cambria Math" panose="02040503050406030204" pitchFamily="18" charset="0"/>
                            </a:rPr>
                            <m:t>の起きる確率</m:t>
                          </m:r>
                        </m:e>
                      </m:d>
                      <m:r>
                        <a:rPr lang="en-US" altLang="ja-JP" i="1">
                          <a:solidFill>
                            <a:prstClr val="black"/>
                          </a:solidFill>
                          <a:latin typeface="Cambria Math" panose="02040503050406030204" pitchFamily="18" charset="0"/>
                          <a:ea typeface="Cambria Math" panose="02040503050406030204" pitchFamily="18" charset="0"/>
                        </a:rPr>
                        <m:t>+…</m:t>
                      </m:r>
                    </m:oMath>
                  </m:oMathPara>
                </a14:m>
                <a:endParaRPr lang="en-US" altLang="ja-JP" dirty="0">
                  <a:solidFill>
                    <a:prstClr val="black"/>
                  </a:solidFill>
                </a:endParaRPr>
              </a:p>
              <a:p>
                <a:pPr marL="0" lvl="0" indent="0">
                  <a:buNone/>
                </a:pPr>
                <a:endParaRPr lang="en-US" altLang="ja-JP"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r>
                        <a:rPr lang="en-US" altLang="ja-JP" sz="3600" i="1">
                          <a:solidFill>
                            <a:prstClr val="black"/>
                          </a:solidFill>
                          <a:latin typeface="Cambria Math" panose="02040503050406030204" pitchFamily="18" charset="0"/>
                        </a:rPr>
                        <m:t>=</m:t>
                      </m:r>
                      <m:nary>
                        <m:naryPr>
                          <m:chr m:val="∑"/>
                          <m:supHide m:val="on"/>
                          <m:ctrlPr>
                            <a:rPr lang="ja-JP" altLang="en-US" sz="3600" i="1">
                              <a:solidFill>
                                <a:srgbClr val="FF0000"/>
                              </a:solidFill>
                              <a:latin typeface="Cambria Math" panose="02040503050406030204" pitchFamily="18" charset="0"/>
                            </a:rPr>
                          </m:ctrlPr>
                        </m:naryPr>
                        <m:sub>
                          <m:r>
                            <m:rPr>
                              <m:brk m:alnAt="7"/>
                            </m:rPr>
                            <a:rPr lang="en-US" altLang="ja-JP" sz="3600" i="1">
                              <a:solidFill>
                                <a:srgbClr val="FF0000"/>
                              </a:solidFill>
                              <a:latin typeface="Cambria Math" panose="02040503050406030204" pitchFamily="18" charset="0"/>
                            </a:rPr>
                            <m:t>𝑎</m:t>
                          </m:r>
                          <m:r>
                            <a:rPr lang="en-US" altLang="ja-JP" sz="3600" i="1">
                              <a:solidFill>
                                <a:srgbClr val="FF0000"/>
                              </a:solidFill>
                              <a:latin typeface="Cambria Math" panose="02040503050406030204" pitchFamily="18" charset="0"/>
                            </a:rPr>
                            <m:t>:</m:t>
                          </m:r>
                          <m:r>
                            <m:rPr>
                              <m:brk m:alnAt="7"/>
                            </m:rPr>
                            <a:rPr lang="ja-JP" altLang="en-US" sz="3600" i="1">
                              <a:solidFill>
                                <a:srgbClr val="FF0000"/>
                              </a:solidFill>
                              <a:latin typeface="Cambria Math" panose="02040503050406030204" pitchFamily="18" charset="0"/>
                            </a:rPr>
                            <m:t>賭</m:t>
                          </m:r>
                          <m:r>
                            <a:rPr lang="ja-JP" altLang="en-US" sz="3600" i="1">
                              <a:solidFill>
                                <a:srgbClr val="FF0000"/>
                              </a:solidFill>
                              <a:latin typeface="Cambria Math" panose="02040503050406030204" pitchFamily="18" charset="0"/>
                            </a:rPr>
                            <m:t>けの結果</m:t>
                          </m:r>
                        </m:sub>
                        <m:sup/>
                        <m:e>
                          <m:d>
                            <m:dPr>
                              <m:begChr m:val="["/>
                              <m:endChr m:val="]"/>
                              <m:ctrlPr>
                                <a:rPr lang="en-US" altLang="ja-JP" sz="3600" i="1">
                                  <a:solidFill>
                                    <a:srgbClr val="FF0000"/>
                                  </a:solidFill>
                                  <a:latin typeface="Cambria Math" panose="02040503050406030204" pitchFamily="18" charset="0"/>
                                </a:rPr>
                              </m:ctrlPr>
                            </m:dPr>
                            <m:e>
                              <m:r>
                                <a:rPr lang="en-US" altLang="ja-JP" sz="3600" i="1">
                                  <a:solidFill>
                                    <a:srgbClr val="FF0000"/>
                                  </a:solidFill>
                                  <a:latin typeface="Cambria Math" panose="02040503050406030204" pitchFamily="18" charset="0"/>
                                </a:rPr>
                                <m:t>𝑎</m:t>
                              </m:r>
                              <m:r>
                                <a:rPr lang="ja-JP" altLang="en-US" sz="3600" i="1">
                                  <a:solidFill>
                                    <a:srgbClr val="FF0000"/>
                                  </a:solidFill>
                                  <a:latin typeface="Cambria Math" panose="02040503050406030204" pitchFamily="18" charset="0"/>
                                </a:rPr>
                                <m:t>に対する報酬</m:t>
                              </m:r>
                            </m:e>
                          </m:d>
                          <m:r>
                            <a:rPr lang="en-US" altLang="ja-JP" sz="3600" i="1">
                              <a:solidFill>
                                <a:srgbClr val="FF0000"/>
                              </a:solidFill>
                              <a:latin typeface="Cambria Math" panose="02040503050406030204" pitchFamily="18" charset="0"/>
                              <a:ea typeface="Cambria Math" panose="02040503050406030204" pitchFamily="18" charset="0"/>
                            </a:rPr>
                            <m:t>×[</m:t>
                          </m:r>
                          <m:r>
                            <a:rPr lang="en-US" altLang="ja-JP" sz="3600" i="1">
                              <a:solidFill>
                                <a:srgbClr val="FF0000"/>
                              </a:solidFill>
                              <a:latin typeface="Cambria Math" panose="02040503050406030204" pitchFamily="18" charset="0"/>
                              <a:ea typeface="Cambria Math" panose="02040503050406030204" pitchFamily="18" charset="0"/>
                            </a:rPr>
                            <m:t>𝑎</m:t>
                          </m:r>
                          <m:r>
                            <a:rPr lang="ja-JP" altLang="en-US" sz="3600" i="1">
                              <a:solidFill>
                                <a:srgbClr val="FF0000"/>
                              </a:solidFill>
                              <a:latin typeface="Cambria Math" panose="02040503050406030204" pitchFamily="18" charset="0"/>
                            </a:rPr>
                            <m:t>の起きる確率</m:t>
                          </m:r>
                          <m:r>
                            <a:rPr lang="en-US" altLang="ja-JP" sz="3600" i="1">
                              <a:solidFill>
                                <a:srgbClr val="FF0000"/>
                              </a:solidFill>
                              <a:latin typeface="Cambria Math" panose="02040503050406030204" pitchFamily="18" charset="0"/>
                              <a:ea typeface="Cambria Math" panose="02040503050406030204" pitchFamily="18" charset="0"/>
                            </a:rPr>
                            <m:t>]</m:t>
                          </m:r>
                        </m:e>
                      </m:nary>
                    </m:oMath>
                  </m:oMathPara>
                </a14:m>
                <a:endParaRPr lang="en-US" altLang="ja-JP" sz="3600" dirty="0">
                  <a:solidFill>
                    <a:prstClr val="black"/>
                  </a:solidFill>
                  <a:ea typeface="Cambria Math" panose="02040503050406030204" pitchFamily="18" charset="0"/>
                </a:endParaRPr>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ja-JP" altLang="en-US">
                    <a:noFill/>
                  </a:rPr>
                  <a:t> </a:t>
                </a:r>
              </a:p>
            </p:txBody>
          </p:sp>
        </mc:Fallback>
      </mc:AlternateContent>
      <p:sp>
        <p:nvSpPr>
          <p:cNvPr id="5" name="テキスト ボックス 4"/>
          <p:cNvSpPr txBox="1"/>
          <p:nvPr/>
        </p:nvSpPr>
        <p:spPr>
          <a:xfrm>
            <a:off x="838200" y="5383327"/>
            <a:ext cx="10515600" cy="523220"/>
          </a:xfrm>
          <a:prstGeom prst="rect">
            <a:avLst/>
          </a:prstGeom>
          <a:noFill/>
        </p:spPr>
        <p:txBody>
          <a:bodyPr wrap="square" rtlCol="0">
            <a:spAutoFit/>
          </a:bodyPr>
          <a:lstStyle/>
          <a:p>
            <a:pPr algn="ctr"/>
            <a:r>
              <a:rPr lang="en-US" altLang="ja-JP" sz="2800" dirty="0">
                <a:solidFill>
                  <a:prstClr val="black"/>
                </a:solidFill>
              </a:rPr>
              <a:t>※</a:t>
            </a:r>
            <a:r>
              <a:rPr lang="ja-JP" altLang="en-US" sz="2800" u="sng" dirty="0">
                <a:solidFill>
                  <a:prstClr val="black"/>
                </a:solidFill>
              </a:rPr>
              <a:t>この期待値が大きいほど、賭けを繰り返したときの儲けも大きい！</a:t>
            </a:r>
          </a:p>
        </p:txBody>
      </p:sp>
    </p:spTree>
    <p:extLst>
      <p:ext uri="{BB962C8B-B14F-4D97-AF65-F5344CB8AC3E}">
        <p14:creationId xmlns:p14="http://schemas.microsoft.com/office/powerpoint/2010/main" val="4100468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486228" y="3875314"/>
            <a:ext cx="11219543" cy="21045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838200" y="1825623"/>
            <a:ext cx="10515600" cy="4810307"/>
          </a:xfrm>
        </p:spPr>
        <p:txBody>
          <a:bodyPr>
            <a:normAutofit/>
          </a:bodyPr>
          <a:lstStyle/>
          <a:p>
            <a:r>
              <a:rPr kumimoji="1" lang="ja-JP" altLang="en-US" dirty="0"/>
              <a:t>儲けの期待値によって、儲けの平均が分かった</a:t>
            </a:r>
            <a:endParaRPr kumimoji="1" lang="en-US" altLang="ja-JP" dirty="0"/>
          </a:p>
          <a:p>
            <a:r>
              <a:rPr lang="ja-JP" altLang="en-US" u="sng" dirty="0"/>
              <a:t>期待値</a:t>
            </a:r>
            <a:r>
              <a:rPr lang="ja-JP" altLang="en-US" dirty="0"/>
              <a:t>は賭けを繰り返したときの儲けを</a:t>
            </a:r>
            <a:r>
              <a:rPr lang="ja-JP" altLang="en-US" u="sng" dirty="0"/>
              <a:t>予測する一つの基準</a:t>
            </a:r>
            <a:r>
              <a:rPr lang="ja-JP" altLang="en-US" dirty="0"/>
              <a:t>になる</a:t>
            </a:r>
            <a:endParaRPr lang="en-US" altLang="ja-JP" dirty="0"/>
          </a:p>
          <a:p>
            <a:pPr marL="0" indent="0" algn="ctr">
              <a:buNone/>
            </a:pPr>
            <a:r>
              <a:rPr lang="en-US" altLang="ja-JP" dirty="0"/>
              <a:t>(</a:t>
            </a:r>
            <a:r>
              <a:rPr lang="ja-JP" altLang="en-US" dirty="0"/>
              <a:t>賭けの回数が増えれば、儲けの平均は期待値に近付く</a:t>
            </a:r>
            <a:r>
              <a:rPr lang="en-US" altLang="ja-JP" dirty="0"/>
              <a:t>)</a:t>
            </a:r>
          </a:p>
          <a:p>
            <a:endParaRPr lang="en-US" altLang="ja-JP" dirty="0"/>
          </a:p>
          <a:p>
            <a:endParaRPr lang="en-US" altLang="ja-JP" dirty="0"/>
          </a:p>
          <a:p>
            <a:pPr marL="0" indent="0" algn="ctr">
              <a:buNone/>
            </a:pPr>
            <a:r>
              <a:rPr lang="ja-JP" altLang="en-US" sz="3200" dirty="0"/>
              <a:t>→</a:t>
            </a:r>
            <a:r>
              <a:rPr lang="ja-JP" altLang="en-US" sz="3200" u="sng" dirty="0"/>
              <a:t>賭け以外のイベントにも期待値</a:t>
            </a:r>
            <a:r>
              <a:rPr lang="en-US" altLang="ja-JP" sz="3200" u="sng" dirty="0"/>
              <a:t>(=</a:t>
            </a:r>
            <a:r>
              <a:rPr lang="ja-JP" altLang="en-US" sz="3200" u="sng" dirty="0"/>
              <a:t>平均</a:t>
            </a:r>
            <a:r>
              <a:rPr lang="en-US" altLang="ja-JP" sz="3200" u="sng" dirty="0"/>
              <a:t>)</a:t>
            </a:r>
            <a:r>
              <a:rPr lang="ja-JP" altLang="en-US" sz="3200" u="sng" dirty="0"/>
              <a:t>が求められれば、</a:t>
            </a:r>
            <a:endParaRPr lang="en-US" altLang="ja-JP" sz="3200" u="sng" dirty="0"/>
          </a:p>
          <a:p>
            <a:pPr marL="0" indent="0" algn="ctr">
              <a:buNone/>
            </a:pPr>
            <a:r>
              <a:rPr lang="ja-JP" altLang="en-US" sz="3200" u="sng" dirty="0"/>
              <a:t>それを予測の基準にできる</a:t>
            </a:r>
            <a:r>
              <a:rPr lang="ja-JP" altLang="en-US" sz="3200" dirty="0"/>
              <a:t>！！</a:t>
            </a:r>
            <a:endParaRPr lang="en-US" altLang="ja-JP" sz="3600" dirty="0"/>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lang="en-US" altLang="ja-JP" dirty="0" smtClean="0"/>
              <a:t>12/14</a:t>
            </a:r>
            <a:r>
              <a:rPr kumimoji="1" lang="en-US" altLang="ja-JP" dirty="0" smtClean="0"/>
              <a:t>)</a:t>
            </a:r>
            <a:endParaRPr kumimoji="1" lang="ja-JP" altLang="en-US" dirty="0"/>
          </a:p>
        </p:txBody>
      </p:sp>
    </p:spTree>
    <p:extLst>
      <p:ext uri="{BB962C8B-B14F-4D97-AF65-F5344CB8AC3E}">
        <p14:creationId xmlns:p14="http://schemas.microsoft.com/office/powerpoint/2010/main" val="41741974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3"/>
            <a:ext cx="10515600" cy="4810307"/>
          </a:xfrm>
        </p:spPr>
        <p:txBody>
          <a:bodyPr>
            <a:normAutofit/>
          </a:bodyPr>
          <a:lstStyle/>
          <a:p>
            <a:r>
              <a:rPr kumimoji="1" lang="ja-JP" altLang="en-US" dirty="0"/>
              <a:t>ここで、期待値を賭け事以外</a:t>
            </a:r>
            <a:r>
              <a:rPr lang="ja-JP" altLang="en-US" dirty="0"/>
              <a:t>でも求めたい</a:t>
            </a:r>
            <a:endParaRPr lang="en-US" altLang="ja-JP" dirty="0"/>
          </a:p>
          <a:p>
            <a:pPr marL="0" indent="0" algn="ctr">
              <a:buNone/>
            </a:pPr>
            <a:r>
              <a:rPr lang="ja-JP" altLang="en-US" dirty="0"/>
              <a:t>→賭けの結果に対する賭けの報酬のように、</a:t>
            </a:r>
            <a:endParaRPr lang="en-US" altLang="ja-JP" dirty="0"/>
          </a:p>
          <a:p>
            <a:pPr marL="0" indent="0" algn="ctr">
              <a:buNone/>
            </a:pPr>
            <a:r>
              <a:rPr lang="ja-JP" altLang="en-US" u="sng" dirty="0"/>
              <a:t>イベントの結果に数値を充てればいい！</a:t>
            </a:r>
            <a:endParaRPr lang="en-US" altLang="ja-JP" u="sng" dirty="0"/>
          </a:p>
          <a:p>
            <a:pPr marL="0" indent="0" algn="ctr">
              <a:buNone/>
            </a:pPr>
            <a:endParaRPr lang="en-US" altLang="ja-JP" dirty="0"/>
          </a:p>
          <a:p>
            <a:pPr marL="0" indent="0" algn="ctr">
              <a:buNone/>
            </a:pPr>
            <a:endParaRPr lang="en-US" altLang="ja-JP" dirty="0"/>
          </a:p>
          <a:p>
            <a:pPr marL="0" indent="0" algn="ctr">
              <a:buNone/>
            </a:pPr>
            <a:endParaRPr lang="en-US" altLang="ja-JP" dirty="0"/>
          </a:p>
          <a:p>
            <a:pPr marL="0" indent="0" algn="ctr">
              <a:buNone/>
            </a:pP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496468325"/>
              </p:ext>
            </p:extLst>
          </p:nvPr>
        </p:nvGraphicFramePr>
        <p:xfrm>
          <a:off x="838200" y="3351273"/>
          <a:ext cx="10714149" cy="2970080"/>
        </p:xfrm>
        <a:graphic>
          <a:graphicData uri="http://schemas.openxmlformats.org/drawingml/2006/table">
            <a:tbl>
              <a:tblPr firstRow="1" firstCol="1" bandCol="1">
                <a:tableStyleId>{7DF18680-E054-41AD-8BC1-D1AEF772440D}</a:tableStyleId>
              </a:tblPr>
              <a:tblGrid>
                <a:gridCol w="1354195">
                  <a:extLst>
                    <a:ext uri="{9D8B030D-6E8A-4147-A177-3AD203B41FA5}">
                      <a16:colId xmlns:a16="http://schemas.microsoft.com/office/drawing/2014/main" xmlns="" val="20000"/>
                    </a:ext>
                  </a:extLst>
                </a:gridCol>
                <a:gridCol w="1927730">
                  <a:extLst>
                    <a:ext uri="{9D8B030D-6E8A-4147-A177-3AD203B41FA5}">
                      <a16:colId xmlns:a16="http://schemas.microsoft.com/office/drawing/2014/main" xmlns="" val="20001"/>
                    </a:ext>
                  </a:extLst>
                </a:gridCol>
                <a:gridCol w="3397060">
                  <a:extLst>
                    <a:ext uri="{9D8B030D-6E8A-4147-A177-3AD203B41FA5}">
                      <a16:colId xmlns:a16="http://schemas.microsoft.com/office/drawing/2014/main" xmlns="" val="20002"/>
                    </a:ext>
                  </a:extLst>
                </a:gridCol>
                <a:gridCol w="3496053">
                  <a:extLst>
                    <a:ext uri="{9D8B030D-6E8A-4147-A177-3AD203B41FA5}">
                      <a16:colId xmlns:a16="http://schemas.microsoft.com/office/drawing/2014/main" xmlns="" val="20003"/>
                    </a:ext>
                  </a:extLst>
                </a:gridCol>
                <a:gridCol w="539111">
                  <a:extLst>
                    <a:ext uri="{9D8B030D-6E8A-4147-A177-3AD203B41FA5}">
                      <a16:colId xmlns:a16="http://schemas.microsoft.com/office/drawing/2014/main" xmlns="" val="20004"/>
                    </a:ext>
                  </a:extLst>
                </a:gridCol>
              </a:tblGrid>
              <a:tr h="588502">
                <a:tc>
                  <a:txBody>
                    <a:bodyPr/>
                    <a:lstStyle/>
                    <a:p>
                      <a:endParaRPr kumimoji="1" lang="ja-JP" altLang="en-US" sz="2400" dirty="0"/>
                    </a:p>
                  </a:txBody>
                  <a:tcPr/>
                </a:tc>
                <a:tc>
                  <a:txBody>
                    <a:bodyPr/>
                    <a:lstStyle/>
                    <a:p>
                      <a:r>
                        <a:rPr kumimoji="1" lang="ja-JP" altLang="en-US" sz="2400" dirty="0" smtClean="0"/>
                        <a:t>賭け事</a:t>
                      </a:r>
                      <a:endParaRPr kumimoji="1" lang="ja-JP" altLang="en-US" sz="2400" dirty="0"/>
                    </a:p>
                  </a:txBody>
                  <a:tcPr/>
                </a:tc>
                <a:tc>
                  <a:txBody>
                    <a:bodyPr/>
                    <a:lstStyle/>
                    <a:p>
                      <a:r>
                        <a:rPr kumimoji="1" lang="ja-JP" altLang="en-US" sz="2400" dirty="0" smtClean="0"/>
                        <a:t>コイン投げ</a:t>
                      </a:r>
                      <a:endParaRPr kumimoji="1" lang="ja-JP" altLang="en-US" sz="2400" dirty="0"/>
                    </a:p>
                  </a:txBody>
                  <a:tcPr/>
                </a:tc>
                <a:tc>
                  <a:txBody>
                    <a:bodyPr/>
                    <a:lstStyle/>
                    <a:p>
                      <a:r>
                        <a:rPr kumimoji="1" lang="ja-JP" altLang="en-US" sz="2400" dirty="0" smtClean="0"/>
                        <a:t>降水量調査</a:t>
                      </a:r>
                      <a:endParaRPr kumimoji="1" lang="ja-JP" altLang="en-US" sz="2400" dirty="0"/>
                    </a:p>
                  </a:txBody>
                  <a:tcPr/>
                </a:tc>
                <a:tc>
                  <a:txBody>
                    <a:bodyPr/>
                    <a:lstStyle/>
                    <a:p>
                      <a:endParaRPr kumimoji="1" lang="ja-JP" altLang="en-US" sz="2400" dirty="0"/>
                    </a:p>
                  </a:txBody>
                  <a:tcPr/>
                </a:tc>
              </a:tr>
              <a:tr h="588502">
                <a:tc>
                  <a:txBody>
                    <a:bodyPr/>
                    <a:lstStyle/>
                    <a:p>
                      <a:r>
                        <a:rPr kumimoji="1" lang="ja-JP" altLang="en-US" sz="2400" dirty="0"/>
                        <a:t>イベント</a:t>
                      </a:r>
                    </a:p>
                  </a:txBody>
                  <a:tcPr/>
                </a:tc>
                <a:tc>
                  <a:txBody>
                    <a:bodyPr/>
                    <a:lstStyle/>
                    <a:p>
                      <a:r>
                        <a:rPr kumimoji="1" lang="ja-JP" altLang="en-US" sz="2400" dirty="0"/>
                        <a:t>賭けの結果</a:t>
                      </a:r>
                    </a:p>
                  </a:txBody>
                  <a:tcPr/>
                </a:tc>
                <a:tc>
                  <a:txBody>
                    <a:bodyPr/>
                    <a:lstStyle/>
                    <a:p>
                      <a:r>
                        <a:rPr kumimoji="1" lang="ja-JP" altLang="en-US" sz="2400" dirty="0"/>
                        <a:t>コインの表裏</a:t>
                      </a:r>
                    </a:p>
                  </a:txBody>
                  <a:tcPr/>
                </a:tc>
                <a:tc>
                  <a:txBody>
                    <a:bodyPr/>
                    <a:lstStyle/>
                    <a:p>
                      <a:r>
                        <a:rPr kumimoji="1" lang="ja-JP" altLang="en-US" sz="2400" dirty="0" smtClean="0"/>
                        <a:t>今日の降水量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0"/>
                  </a:ext>
                </a:extLst>
              </a:tr>
              <a:tr h="597692">
                <a:tc>
                  <a:txBody>
                    <a:bodyPr/>
                    <a:lstStyle/>
                    <a:p>
                      <a:r>
                        <a:rPr kumimoji="1" lang="ja-JP" altLang="en-US" sz="2400" dirty="0"/>
                        <a:t>数値</a:t>
                      </a:r>
                    </a:p>
                  </a:txBody>
                  <a:tcPr/>
                </a:tc>
                <a:tc>
                  <a:txBody>
                    <a:bodyPr/>
                    <a:lstStyle/>
                    <a:p>
                      <a:r>
                        <a:rPr kumimoji="1" lang="ja-JP" altLang="en-US" sz="2400" dirty="0"/>
                        <a:t>結果の報酬</a:t>
                      </a:r>
                    </a:p>
                  </a:txBody>
                  <a:tcPr/>
                </a:tc>
                <a:tc>
                  <a:txBody>
                    <a:bodyPr/>
                    <a:lstStyle/>
                    <a:p>
                      <a:r>
                        <a:rPr kumimoji="1" lang="ja-JP" altLang="en-US" sz="2400" dirty="0"/>
                        <a:t>表の出た回数</a:t>
                      </a:r>
                    </a:p>
                  </a:txBody>
                  <a:tcPr/>
                </a:tc>
                <a:tc>
                  <a:txBody>
                    <a:bodyPr/>
                    <a:lstStyle/>
                    <a:p>
                      <a:r>
                        <a:rPr kumimoji="1" lang="ja-JP" altLang="en-US" sz="2400" dirty="0" smtClean="0"/>
                        <a:t>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597692">
                <a:tc>
                  <a:txBody>
                    <a:bodyPr/>
                    <a:lstStyle/>
                    <a:p>
                      <a:r>
                        <a:rPr kumimoji="1" lang="ja-JP" altLang="en-US" sz="2400" dirty="0"/>
                        <a:t>確率</a:t>
                      </a:r>
                    </a:p>
                  </a:txBody>
                  <a:tcPr/>
                </a:tc>
                <a:tc>
                  <a:txBody>
                    <a:bodyPr/>
                    <a:lstStyle/>
                    <a:p>
                      <a:r>
                        <a:rPr kumimoji="1" lang="ja-JP" altLang="en-US" sz="2400" dirty="0"/>
                        <a:t>結果の確率</a:t>
                      </a:r>
                    </a:p>
                  </a:txBody>
                  <a:tcPr/>
                </a:tc>
                <a:tc>
                  <a:txBody>
                    <a:bodyPr/>
                    <a:lstStyle/>
                    <a:p>
                      <a:r>
                        <a:rPr kumimoji="1" lang="ja-JP" altLang="en-US" sz="2400" dirty="0"/>
                        <a:t>表がその回数出る確率</a:t>
                      </a:r>
                    </a:p>
                  </a:txBody>
                  <a:tcPr/>
                </a:tc>
                <a:tc>
                  <a:txBody>
                    <a:bodyPr/>
                    <a:lstStyle/>
                    <a:p>
                      <a:r>
                        <a:rPr kumimoji="1" lang="ja-JP" altLang="en-US" sz="2400" dirty="0" smtClean="0"/>
                        <a:t>降水量がそう</a:t>
                      </a:r>
                      <a:r>
                        <a:rPr kumimoji="1" lang="ja-JP" altLang="en-US" sz="2400" dirty="0"/>
                        <a:t>なる確率</a:t>
                      </a:r>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2"/>
                  </a:ext>
                </a:extLst>
              </a:tr>
              <a:tr h="597692">
                <a:tc>
                  <a:txBody>
                    <a:bodyPr/>
                    <a:lstStyle/>
                    <a:p>
                      <a:r>
                        <a:rPr kumimoji="1" lang="ja-JP" altLang="en-US" sz="2400" dirty="0"/>
                        <a:t>期待値</a:t>
                      </a:r>
                    </a:p>
                  </a:txBody>
                  <a:tcPr/>
                </a:tc>
                <a:tc>
                  <a:txBody>
                    <a:bodyPr/>
                    <a:lstStyle/>
                    <a:p>
                      <a:r>
                        <a:rPr kumimoji="1" lang="ja-JP" altLang="en-US" sz="2400" dirty="0"/>
                        <a:t>儲けの平均</a:t>
                      </a:r>
                    </a:p>
                  </a:txBody>
                  <a:tcPr/>
                </a:tc>
                <a:tc>
                  <a:txBody>
                    <a:bodyPr/>
                    <a:lstStyle/>
                    <a:p>
                      <a:r>
                        <a:rPr kumimoji="1" lang="ja-JP" altLang="en-US" sz="2400" dirty="0"/>
                        <a:t>表の出る回数の平均</a:t>
                      </a:r>
                    </a:p>
                  </a:txBody>
                  <a:tcPr/>
                </a:tc>
                <a:tc>
                  <a:txBody>
                    <a:bodyPr/>
                    <a:lstStyle/>
                    <a:p>
                      <a:r>
                        <a:rPr kumimoji="1" lang="ja-JP" altLang="en-US" sz="2400" dirty="0" smtClean="0"/>
                        <a:t>降水量の</a:t>
                      </a:r>
                      <a:r>
                        <a:rPr kumimoji="1" lang="ja-JP" altLang="en-US" sz="2400" dirty="0"/>
                        <a:t>平均</a:t>
                      </a:r>
                    </a:p>
                  </a:txBody>
                  <a:tcPr/>
                </a:tc>
                <a:tc>
                  <a:txBody>
                    <a:bodyPr/>
                    <a:lstStyle/>
                    <a:p>
                      <a:endParaRPr kumimoji="1" lang="ja-JP" altLang="en-US" sz="2400" dirty="0"/>
                    </a:p>
                  </a:txBody>
                  <a:tcPr/>
                </a:tc>
                <a:extLst>
                  <a:ext uri="{0D108BD9-81ED-4DB2-BD59-A6C34878D82A}">
                    <a16:rowId xmlns:a16="http://schemas.microsoft.com/office/drawing/2014/main" xmlns="" val="10003"/>
                  </a:ext>
                </a:extLst>
              </a:tr>
            </a:tbl>
          </a:graphicData>
        </a:graphic>
      </p:graphicFrame>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lang="en-US" altLang="ja-JP" dirty="0" smtClean="0"/>
              <a:t>13/14</a:t>
            </a:r>
            <a:r>
              <a:rPr kumimoji="1" lang="en-US" altLang="ja-JP" dirty="0" smtClean="0"/>
              <a:t>)</a:t>
            </a:r>
            <a:endParaRPr kumimoji="1" lang="ja-JP" altLang="en-US" dirty="0"/>
          </a:p>
        </p:txBody>
      </p:sp>
      <p:sp>
        <p:nvSpPr>
          <p:cNvPr id="6" name="テキスト ボックス 5"/>
          <p:cNvSpPr txBox="1"/>
          <p:nvPr/>
        </p:nvSpPr>
        <p:spPr>
          <a:xfrm>
            <a:off x="314716" y="3351273"/>
            <a:ext cx="523484" cy="369332"/>
          </a:xfrm>
          <a:prstGeom prst="rect">
            <a:avLst/>
          </a:prstGeom>
          <a:noFill/>
        </p:spPr>
        <p:txBody>
          <a:bodyPr wrap="square" rtlCol="0">
            <a:spAutoFit/>
          </a:bodyPr>
          <a:lstStyle/>
          <a:p>
            <a:r>
              <a:rPr lang="ja-JP" altLang="en-US" dirty="0">
                <a:solidFill>
                  <a:prstClr val="black"/>
                </a:solidFill>
              </a:rPr>
              <a:t>例</a:t>
            </a:r>
            <a:r>
              <a:rPr lang="en-US" altLang="ja-JP" dirty="0">
                <a:solidFill>
                  <a:prstClr val="black"/>
                </a:solidFill>
              </a:rPr>
              <a:t>:</a:t>
            </a:r>
            <a:endParaRPr lang="ja-JP" altLang="en-US" dirty="0">
              <a:solidFill>
                <a:prstClr val="black"/>
              </a:solidFill>
            </a:endParaRPr>
          </a:p>
        </p:txBody>
      </p:sp>
      <p:sp>
        <p:nvSpPr>
          <p:cNvPr id="5" name="テキスト ボックス 4"/>
          <p:cNvSpPr txBox="1"/>
          <p:nvPr/>
        </p:nvSpPr>
        <p:spPr>
          <a:xfrm>
            <a:off x="2593427" y="6456288"/>
            <a:ext cx="7005146" cy="369332"/>
          </a:xfrm>
          <a:prstGeom prst="rect">
            <a:avLst/>
          </a:prstGeom>
          <a:noFill/>
        </p:spPr>
        <p:txBody>
          <a:bodyPr wrap="square" rtlCol="0">
            <a:spAutoFit/>
          </a:bodyPr>
          <a:lstStyle/>
          <a:p>
            <a:pPr lvl="0" algn="ctr">
              <a:lnSpc>
                <a:spcPct val="90000"/>
              </a:lnSpc>
              <a:spcBef>
                <a:spcPts val="1000"/>
              </a:spcBef>
            </a:pPr>
            <a:r>
              <a:rPr lang="en-US" altLang="ja-JP" sz="2000" dirty="0" smtClean="0">
                <a:solidFill>
                  <a:prstClr val="black"/>
                </a:solidFill>
              </a:rPr>
              <a:t>※</a:t>
            </a:r>
            <a:r>
              <a:rPr lang="ja-JP" altLang="en-US" sz="2000" dirty="0">
                <a:solidFill>
                  <a:prstClr val="black"/>
                </a:solidFill>
              </a:rPr>
              <a:t>注</a:t>
            </a:r>
            <a:r>
              <a:rPr lang="en-US" altLang="ja-JP" sz="2000" dirty="0">
                <a:solidFill>
                  <a:prstClr val="black"/>
                </a:solidFill>
              </a:rPr>
              <a:t>:</a:t>
            </a:r>
            <a:r>
              <a:rPr lang="ja-JP" altLang="en-US" sz="2000" dirty="0">
                <a:solidFill>
                  <a:prstClr val="black"/>
                </a:solidFill>
              </a:rPr>
              <a:t>期待値が求められるのは、結果が数値で表せるとき</a:t>
            </a:r>
            <a:r>
              <a:rPr lang="ja-JP" altLang="en-US" sz="2000" dirty="0" smtClean="0">
                <a:solidFill>
                  <a:prstClr val="black"/>
                </a:solidFill>
              </a:rPr>
              <a:t>のみ</a:t>
            </a:r>
            <a:endParaRPr lang="en-US" altLang="ja-JP" sz="2000" dirty="0">
              <a:solidFill>
                <a:prstClr val="black"/>
              </a:solidFill>
            </a:endParaRPr>
          </a:p>
        </p:txBody>
      </p:sp>
    </p:spTree>
    <p:extLst>
      <p:ext uri="{BB962C8B-B14F-4D97-AF65-F5344CB8AC3E}">
        <p14:creationId xmlns:p14="http://schemas.microsoft.com/office/powerpoint/2010/main" val="1458683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3"/>
            <a:ext cx="10515600" cy="4810307"/>
          </a:xfrm>
        </p:spPr>
        <p:txBody>
          <a:bodyPr>
            <a:normAutofit/>
          </a:bodyPr>
          <a:lstStyle/>
          <a:p>
            <a:r>
              <a:rPr kumimoji="1" lang="ja-JP" altLang="en-US" dirty="0"/>
              <a:t>ここで、期待値を賭け事以外</a:t>
            </a:r>
            <a:r>
              <a:rPr lang="ja-JP" altLang="en-US" dirty="0"/>
              <a:t>でも求めたい</a:t>
            </a:r>
            <a:endParaRPr lang="en-US" altLang="ja-JP" dirty="0"/>
          </a:p>
          <a:p>
            <a:pPr marL="0" indent="0" algn="ctr">
              <a:buNone/>
            </a:pPr>
            <a:r>
              <a:rPr lang="ja-JP" altLang="en-US" dirty="0"/>
              <a:t>→賭けの結果に対する賭けの報酬のように、</a:t>
            </a:r>
            <a:endParaRPr lang="en-US" altLang="ja-JP" dirty="0"/>
          </a:p>
          <a:p>
            <a:pPr marL="0" indent="0" algn="ctr">
              <a:buNone/>
            </a:pPr>
            <a:r>
              <a:rPr lang="ja-JP" altLang="en-US" u="sng" dirty="0"/>
              <a:t>イベントの結果に数値を充てればいい！</a:t>
            </a:r>
            <a:endParaRPr lang="en-US" altLang="ja-JP" u="sng" dirty="0"/>
          </a:p>
          <a:p>
            <a:pPr marL="0" indent="0" algn="ctr">
              <a:buNone/>
            </a:pPr>
            <a:endParaRPr lang="en-US" altLang="ja-JP" dirty="0"/>
          </a:p>
          <a:p>
            <a:pPr marL="0" indent="0" algn="ctr">
              <a:buNone/>
            </a:pPr>
            <a:endParaRPr lang="en-US" altLang="ja-JP" dirty="0"/>
          </a:p>
          <a:p>
            <a:pPr marL="0" indent="0" algn="ctr">
              <a:buNone/>
            </a:pPr>
            <a:endParaRPr lang="en-US" altLang="ja-JP" dirty="0"/>
          </a:p>
          <a:p>
            <a:pPr marL="0" indent="0" algn="ctr">
              <a:buNone/>
            </a:pPr>
            <a:endParaRPr lang="en-US" altLang="ja-JP" dirty="0"/>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lang="en-US" altLang="ja-JP" dirty="0" smtClean="0"/>
              <a:t>14/14</a:t>
            </a:r>
            <a:r>
              <a:rPr kumimoji="1" lang="en-US" altLang="ja-JP" dirty="0" smtClean="0"/>
              <a:t>)</a:t>
            </a:r>
            <a:endParaRPr kumimoji="1" lang="ja-JP" altLang="en-US" dirty="0"/>
          </a:p>
        </p:txBody>
      </p:sp>
      <p:sp>
        <p:nvSpPr>
          <p:cNvPr id="6" name="テキスト ボックス 5"/>
          <p:cNvSpPr txBox="1"/>
          <p:nvPr/>
        </p:nvSpPr>
        <p:spPr>
          <a:xfrm>
            <a:off x="314716" y="3351273"/>
            <a:ext cx="523484" cy="369332"/>
          </a:xfrm>
          <a:prstGeom prst="rect">
            <a:avLst/>
          </a:prstGeom>
          <a:noFill/>
        </p:spPr>
        <p:txBody>
          <a:bodyPr wrap="square" rtlCol="0">
            <a:spAutoFit/>
          </a:bodyPr>
          <a:lstStyle/>
          <a:p>
            <a:r>
              <a:rPr lang="ja-JP" altLang="en-US" dirty="0">
                <a:solidFill>
                  <a:prstClr val="black"/>
                </a:solidFill>
              </a:rPr>
              <a:t>例</a:t>
            </a:r>
            <a:r>
              <a:rPr lang="en-US" altLang="ja-JP" dirty="0">
                <a:solidFill>
                  <a:prstClr val="black"/>
                </a:solidFill>
              </a:rPr>
              <a:t>:</a:t>
            </a:r>
            <a:endParaRPr lang="ja-JP" altLang="en-US" dirty="0">
              <a:solidFill>
                <a:prstClr val="black"/>
              </a:solidFill>
            </a:endParaRPr>
          </a:p>
        </p:txBody>
      </p:sp>
      <p:sp>
        <p:nvSpPr>
          <p:cNvPr id="5" name="テキスト ボックス 4"/>
          <p:cNvSpPr txBox="1"/>
          <p:nvPr/>
        </p:nvSpPr>
        <p:spPr>
          <a:xfrm>
            <a:off x="2593427" y="6456288"/>
            <a:ext cx="7005146" cy="369332"/>
          </a:xfrm>
          <a:prstGeom prst="rect">
            <a:avLst/>
          </a:prstGeom>
          <a:noFill/>
        </p:spPr>
        <p:txBody>
          <a:bodyPr wrap="square" rtlCol="0">
            <a:spAutoFit/>
          </a:bodyPr>
          <a:lstStyle/>
          <a:p>
            <a:pPr algn="ctr">
              <a:lnSpc>
                <a:spcPct val="90000"/>
              </a:lnSpc>
              <a:spcBef>
                <a:spcPts val="1000"/>
              </a:spcBef>
            </a:pPr>
            <a:r>
              <a:rPr lang="en-US" altLang="ja-JP" sz="2000" dirty="0" smtClean="0">
                <a:solidFill>
                  <a:prstClr val="black"/>
                </a:solidFill>
              </a:rPr>
              <a:t>※</a:t>
            </a:r>
            <a:r>
              <a:rPr lang="ja-JP" altLang="en-US" sz="2000" dirty="0">
                <a:solidFill>
                  <a:prstClr val="black"/>
                </a:solidFill>
              </a:rPr>
              <a:t>注</a:t>
            </a:r>
            <a:r>
              <a:rPr lang="en-US" altLang="ja-JP" sz="2000" dirty="0">
                <a:solidFill>
                  <a:prstClr val="black"/>
                </a:solidFill>
              </a:rPr>
              <a:t>:</a:t>
            </a:r>
            <a:r>
              <a:rPr lang="ja-JP" altLang="en-US" sz="2000" dirty="0">
                <a:solidFill>
                  <a:prstClr val="black"/>
                </a:solidFill>
              </a:rPr>
              <a:t>期待値が求められるのは、結果が数値で表せるとき</a:t>
            </a:r>
            <a:r>
              <a:rPr lang="ja-JP" altLang="en-US" sz="2000" dirty="0" smtClean="0">
                <a:solidFill>
                  <a:prstClr val="black"/>
                </a:solidFill>
              </a:rPr>
              <a:t>のみ</a:t>
            </a:r>
            <a:endParaRPr lang="en-US" altLang="ja-JP" sz="2000" dirty="0">
              <a:solidFill>
                <a:prstClr val="black"/>
              </a:solidFill>
            </a:endParaRPr>
          </a:p>
        </p:txBody>
      </p:sp>
      <p:graphicFrame>
        <p:nvGraphicFramePr>
          <p:cNvPr id="8" name="表 7"/>
          <p:cNvGraphicFramePr>
            <a:graphicFrameLocks noGrp="1"/>
          </p:cNvGraphicFramePr>
          <p:nvPr>
            <p:extLst>
              <p:ext uri="{D42A27DB-BD31-4B8C-83A1-F6EECF244321}">
                <p14:modId xmlns:p14="http://schemas.microsoft.com/office/powerpoint/2010/main" val="725031234"/>
              </p:ext>
            </p:extLst>
          </p:nvPr>
        </p:nvGraphicFramePr>
        <p:xfrm>
          <a:off x="838200" y="3351273"/>
          <a:ext cx="10714149" cy="2970080"/>
        </p:xfrm>
        <a:graphic>
          <a:graphicData uri="http://schemas.openxmlformats.org/drawingml/2006/table">
            <a:tbl>
              <a:tblPr firstRow="1" firstCol="1" bandCol="1">
                <a:tableStyleId>{7DF18680-E054-41AD-8BC1-D1AEF772440D}</a:tableStyleId>
              </a:tblPr>
              <a:tblGrid>
                <a:gridCol w="1354195">
                  <a:extLst>
                    <a:ext uri="{9D8B030D-6E8A-4147-A177-3AD203B41FA5}">
                      <a16:colId xmlns:a16="http://schemas.microsoft.com/office/drawing/2014/main" xmlns="" val="20000"/>
                    </a:ext>
                  </a:extLst>
                </a:gridCol>
                <a:gridCol w="1927730">
                  <a:extLst>
                    <a:ext uri="{9D8B030D-6E8A-4147-A177-3AD203B41FA5}">
                      <a16:colId xmlns:a16="http://schemas.microsoft.com/office/drawing/2014/main" xmlns="" val="20001"/>
                    </a:ext>
                  </a:extLst>
                </a:gridCol>
                <a:gridCol w="3397060">
                  <a:extLst>
                    <a:ext uri="{9D8B030D-6E8A-4147-A177-3AD203B41FA5}">
                      <a16:colId xmlns:a16="http://schemas.microsoft.com/office/drawing/2014/main" xmlns="" val="20002"/>
                    </a:ext>
                  </a:extLst>
                </a:gridCol>
                <a:gridCol w="3496053">
                  <a:extLst>
                    <a:ext uri="{9D8B030D-6E8A-4147-A177-3AD203B41FA5}">
                      <a16:colId xmlns:a16="http://schemas.microsoft.com/office/drawing/2014/main" xmlns="" val="20003"/>
                    </a:ext>
                  </a:extLst>
                </a:gridCol>
                <a:gridCol w="539111">
                  <a:extLst>
                    <a:ext uri="{9D8B030D-6E8A-4147-A177-3AD203B41FA5}">
                      <a16:colId xmlns:a16="http://schemas.microsoft.com/office/drawing/2014/main" xmlns="" val="20004"/>
                    </a:ext>
                  </a:extLst>
                </a:gridCol>
              </a:tblGrid>
              <a:tr h="588502">
                <a:tc>
                  <a:txBody>
                    <a:bodyPr/>
                    <a:lstStyle/>
                    <a:p>
                      <a:endParaRPr kumimoji="1" lang="ja-JP" altLang="en-US" sz="2400" dirty="0"/>
                    </a:p>
                  </a:txBody>
                  <a:tcPr/>
                </a:tc>
                <a:tc>
                  <a:txBody>
                    <a:bodyPr/>
                    <a:lstStyle/>
                    <a:p>
                      <a:r>
                        <a:rPr kumimoji="1" lang="ja-JP" altLang="en-US" sz="2400" dirty="0" smtClean="0"/>
                        <a:t>賭け事</a:t>
                      </a:r>
                      <a:endParaRPr kumimoji="1" lang="ja-JP" altLang="en-US" sz="2400" dirty="0"/>
                    </a:p>
                  </a:txBody>
                  <a:tcPr/>
                </a:tc>
                <a:tc>
                  <a:txBody>
                    <a:bodyPr/>
                    <a:lstStyle/>
                    <a:p>
                      <a:r>
                        <a:rPr kumimoji="1" lang="ja-JP" altLang="en-US" sz="2400" dirty="0" smtClean="0"/>
                        <a:t>コイン投げ</a:t>
                      </a:r>
                      <a:endParaRPr kumimoji="1" lang="ja-JP" altLang="en-US" sz="2400" dirty="0"/>
                    </a:p>
                  </a:txBody>
                  <a:tcPr/>
                </a:tc>
                <a:tc>
                  <a:txBody>
                    <a:bodyPr/>
                    <a:lstStyle/>
                    <a:p>
                      <a:r>
                        <a:rPr kumimoji="1" lang="ja-JP" altLang="en-US" sz="2400" dirty="0" smtClean="0"/>
                        <a:t>降水量調査</a:t>
                      </a:r>
                      <a:endParaRPr kumimoji="1" lang="ja-JP" altLang="en-US" sz="2400" dirty="0"/>
                    </a:p>
                  </a:txBody>
                  <a:tcPr/>
                </a:tc>
                <a:tc>
                  <a:txBody>
                    <a:bodyPr/>
                    <a:lstStyle/>
                    <a:p>
                      <a:endParaRPr kumimoji="1" lang="ja-JP" altLang="en-US" sz="2400" dirty="0"/>
                    </a:p>
                  </a:txBody>
                  <a:tcPr/>
                </a:tc>
              </a:tr>
              <a:tr h="588502">
                <a:tc>
                  <a:txBody>
                    <a:bodyPr/>
                    <a:lstStyle/>
                    <a:p>
                      <a:r>
                        <a:rPr kumimoji="1" lang="ja-JP" altLang="en-US" sz="2400" dirty="0"/>
                        <a:t>イベント</a:t>
                      </a:r>
                    </a:p>
                  </a:txBody>
                  <a:tcPr/>
                </a:tc>
                <a:tc>
                  <a:txBody>
                    <a:bodyPr/>
                    <a:lstStyle/>
                    <a:p>
                      <a:r>
                        <a:rPr kumimoji="1" lang="ja-JP" altLang="en-US" sz="2400" dirty="0"/>
                        <a:t>賭けの結果</a:t>
                      </a:r>
                    </a:p>
                  </a:txBody>
                  <a:tcPr/>
                </a:tc>
                <a:tc>
                  <a:txBody>
                    <a:bodyPr/>
                    <a:lstStyle/>
                    <a:p>
                      <a:r>
                        <a:rPr kumimoji="1" lang="ja-JP" altLang="en-US" sz="2400" dirty="0"/>
                        <a:t>コインの表裏</a:t>
                      </a:r>
                    </a:p>
                  </a:txBody>
                  <a:tcPr/>
                </a:tc>
                <a:tc>
                  <a:txBody>
                    <a:bodyPr/>
                    <a:lstStyle/>
                    <a:p>
                      <a:r>
                        <a:rPr kumimoji="1" lang="ja-JP" altLang="en-US" sz="2400" dirty="0" smtClean="0"/>
                        <a:t>今日の降水量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0"/>
                  </a:ext>
                </a:extLst>
              </a:tr>
              <a:tr h="597692">
                <a:tc>
                  <a:txBody>
                    <a:bodyPr/>
                    <a:lstStyle/>
                    <a:p>
                      <a:r>
                        <a:rPr kumimoji="1" lang="ja-JP" altLang="en-US" sz="2400" dirty="0"/>
                        <a:t>数値</a:t>
                      </a:r>
                    </a:p>
                  </a:txBody>
                  <a:tcPr/>
                </a:tc>
                <a:tc>
                  <a:txBody>
                    <a:bodyPr/>
                    <a:lstStyle/>
                    <a:p>
                      <a:r>
                        <a:rPr kumimoji="1" lang="ja-JP" altLang="en-US" sz="2400" dirty="0"/>
                        <a:t>結果の報酬</a:t>
                      </a:r>
                    </a:p>
                  </a:txBody>
                  <a:tcPr/>
                </a:tc>
                <a:tc>
                  <a:txBody>
                    <a:bodyPr/>
                    <a:lstStyle/>
                    <a:p>
                      <a:r>
                        <a:rPr kumimoji="1" lang="ja-JP" altLang="en-US" sz="2400" dirty="0"/>
                        <a:t>表の出た回数</a:t>
                      </a:r>
                    </a:p>
                  </a:txBody>
                  <a:tcPr/>
                </a:tc>
                <a:tc>
                  <a:txBody>
                    <a:bodyPr/>
                    <a:lstStyle/>
                    <a:p>
                      <a:r>
                        <a:rPr kumimoji="1" lang="ja-JP" altLang="en-US" sz="2400" dirty="0" smtClean="0"/>
                        <a:t>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597692">
                <a:tc>
                  <a:txBody>
                    <a:bodyPr/>
                    <a:lstStyle/>
                    <a:p>
                      <a:r>
                        <a:rPr kumimoji="1" lang="ja-JP" altLang="en-US" sz="2400" dirty="0"/>
                        <a:t>確率</a:t>
                      </a:r>
                    </a:p>
                  </a:txBody>
                  <a:tcPr/>
                </a:tc>
                <a:tc>
                  <a:txBody>
                    <a:bodyPr/>
                    <a:lstStyle/>
                    <a:p>
                      <a:r>
                        <a:rPr kumimoji="1" lang="ja-JP" altLang="en-US" sz="2400" dirty="0"/>
                        <a:t>結果の確率</a:t>
                      </a:r>
                    </a:p>
                  </a:txBody>
                  <a:tcPr/>
                </a:tc>
                <a:tc>
                  <a:txBody>
                    <a:bodyPr/>
                    <a:lstStyle/>
                    <a:p>
                      <a:r>
                        <a:rPr kumimoji="1" lang="ja-JP" altLang="en-US" sz="2400" dirty="0"/>
                        <a:t>表がその回数出る確率</a:t>
                      </a:r>
                    </a:p>
                  </a:txBody>
                  <a:tcPr/>
                </a:tc>
                <a:tc>
                  <a:txBody>
                    <a:bodyPr/>
                    <a:lstStyle/>
                    <a:p>
                      <a:r>
                        <a:rPr kumimoji="1" lang="ja-JP" altLang="en-US" sz="2400" dirty="0" smtClean="0"/>
                        <a:t>降水量がそう</a:t>
                      </a:r>
                      <a:r>
                        <a:rPr kumimoji="1" lang="ja-JP" altLang="en-US" sz="2400" dirty="0"/>
                        <a:t>なる確率</a:t>
                      </a:r>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2"/>
                  </a:ext>
                </a:extLst>
              </a:tr>
              <a:tr h="597692">
                <a:tc>
                  <a:txBody>
                    <a:bodyPr/>
                    <a:lstStyle/>
                    <a:p>
                      <a:r>
                        <a:rPr kumimoji="1" lang="ja-JP" altLang="en-US" sz="2400" dirty="0"/>
                        <a:t>期待値</a:t>
                      </a:r>
                    </a:p>
                  </a:txBody>
                  <a:tcPr/>
                </a:tc>
                <a:tc>
                  <a:txBody>
                    <a:bodyPr/>
                    <a:lstStyle/>
                    <a:p>
                      <a:r>
                        <a:rPr kumimoji="1" lang="ja-JP" altLang="en-US" sz="2400" dirty="0"/>
                        <a:t>儲けの平均</a:t>
                      </a:r>
                    </a:p>
                  </a:txBody>
                  <a:tcPr/>
                </a:tc>
                <a:tc>
                  <a:txBody>
                    <a:bodyPr/>
                    <a:lstStyle/>
                    <a:p>
                      <a:r>
                        <a:rPr kumimoji="1" lang="ja-JP" altLang="en-US" sz="2400" dirty="0"/>
                        <a:t>表の出る回数の平均</a:t>
                      </a:r>
                    </a:p>
                  </a:txBody>
                  <a:tcPr/>
                </a:tc>
                <a:tc>
                  <a:txBody>
                    <a:bodyPr/>
                    <a:lstStyle/>
                    <a:p>
                      <a:r>
                        <a:rPr kumimoji="1" lang="ja-JP" altLang="en-US" sz="2400" dirty="0" smtClean="0"/>
                        <a:t>降水量の</a:t>
                      </a:r>
                      <a:r>
                        <a:rPr kumimoji="1" lang="ja-JP" altLang="en-US" sz="2400" dirty="0"/>
                        <a:t>平均</a:t>
                      </a:r>
                    </a:p>
                  </a:txBody>
                  <a:tcPr/>
                </a:tc>
                <a:tc>
                  <a:txBody>
                    <a:bodyPr/>
                    <a:lstStyle/>
                    <a:p>
                      <a:endParaRPr kumimoji="1" lang="ja-JP" altLang="en-US" sz="2400" dirty="0"/>
                    </a:p>
                  </a:txBody>
                  <a:tcPr/>
                </a:tc>
                <a:extLst>
                  <a:ext uri="{0D108BD9-81ED-4DB2-BD59-A6C34878D82A}">
                    <a16:rowId xmlns:a16="http://schemas.microsoft.com/office/drawing/2014/main" xmlns="" val="10003"/>
                  </a:ext>
                </a:extLst>
              </a:tr>
            </a:tbl>
          </a:graphicData>
        </a:graphic>
      </p:graphicFrame>
      <p:sp>
        <p:nvSpPr>
          <p:cNvPr id="7" name="正方形/長方形 6"/>
          <p:cNvSpPr/>
          <p:nvPr/>
        </p:nvSpPr>
        <p:spPr>
          <a:xfrm>
            <a:off x="1245506" y="5629559"/>
            <a:ext cx="9700987" cy="1141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smtClean="0">
                <a:solidFill>
                  <a:prstClr val="black"/>
                </a:solidFill>
              </a:rPr>
              <a:t>この数値と確率の対応関係についてさらに考えてみる</a:t>
            </a:r>
            <a:endParaRPr lang="ja-JP" altLang="en-US" sz="2800" dirty="0">
              <a:solidFill>
                <a:prstClr val="black"/>
              </a:solidFill>
            </a:endParaRPr>
          </a:p>
        </p:txBody>
      </p:sp>
    </p:spTree>
    <p:extLst>
      <p:ext uri="{BB962C8B-B14F-4D97-AF65-F5344CB8AC3E}">
        <p14:creationId xmlns:p14="http://schemas.microsoft.com/office/powerpoint/2010/main" val="3092687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825625"/>
            <a:ext cx="10515600" cy="27318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確率変数</a:t>
            </a:r>
            <a:r>
              <a:rPr lang="en-US" altLang="ja-JP" u="sng" dirty="0">
                <a:solidFill>
                  <a:prstClr val="black"/>
                </a:solidFill>
              </a:rPr>
              <a:t>』</a:t>
            </a:r>
            <a:r>
              <a:rPr lang="ja-JP" altLang="en-US" u="sng" dirty="0">
                <a:solidFill>
                  <a:prstClr val="black"/>
                </a:solidFill>
              </a:rPr>
              <a:t>とは？</a:t>
            </a:r>
            <a:r>
              <a:rPr lang="en-US" altLang="ja-JP" dirty="0">
                <a:solidFill>
                  <a:prstClr val="black"/>
                </a:solidFill>
              </a:rPr>
              <a:t>(</a:t>
            </a:r>
            <a:r>
              <a:rPr lang="en-US" altLang="ja-JP" dirty="0" smtClean="0">
                <a:solidFill>
                  <a:prstClr val="black"/>
                </a:solidFill>
              </a:rPr>
              <a:t>1/9)</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5032375"/>
              </a:xfrm>
            </p:spPr>
            <p:txBody>
              <a:bodyPr>
                <a:normAutofit fontScale="92500"/>
              </a:bodyPr>
              <a:lstStyle/>
              <a:p>
                <a:pPr marL="0" indent="0">
                  <a:buNone/>
                </a:pPr>
                <a:r>
                  <a:rPr kumimoji="1" lang="ja-JP" altLang="en-US" sz="4000" u="sng" dirty="0"/>
                  <a:t>例</a:t>
                </a:r>
                <a:r>
                  <a:rPr kumimoji="1" lang="en-US" altLang="ja-JP" sz="4000" dirty="0"/>
                  <a:t>(</a:t>
                </a:r>
                <a:r>
                  <a:rPr kumimoji="1" lang="ja-JP" altLang="en-US" sz="4000" dirty="0"/>
                  <a:t>再掲</a:t>
                </a:r>
                <a:r>
                  <a:rPr kumimoji="1" lang="en-US" altLang="ja-JP" sz="4000" dirty="0"/>
                  <a:t>)</a:t>
                </a:r>
                <a:r>
                  <a:rPr kumimoji="1" lang="ja-JP" altLang="en-US" sz="4000" dirty="0"/>
                  <a:t>：</a:t>
                </a:r>
                <a:endParaRPr kumimoji="1" lang="en-US" altLang="ja-JP" sz="4000" dirty="0"/>
              </a:p>
              <a:p>
                <a:r>
                  <a:rPr lang="ja-JP" altLang="en-US" sz="4000" dirty="0"/>
                  <a:t>表も裏も同じ確率</a:t>
                </a:r>
                <a14:m>
                  <m:oMath xmlns:m="http://schemas.openxmlformats.org/officeDocument/2006/math">
                    <m:d>
                      <m:dPr>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2</m:t>
                            </m:r>
                          </m:den>
                        </m:f>
                      </m:e>
                    </m:d>
                  </m:oMath>
                </a14:m>
                <a:r>
                  <a:rPr lang="ja-JP" altLang="en-US" sz="4000" dirty="0"/>
                  <a:t>で出るコインを３回投げ、表の出た回数をチェック</a:t>
                </a:r>
                <a:endParaRPr lang="en-US" altLang="ja-JP" sz="4000" dirty="0"/>
              </a:p>
              <a:p>
                <a:pPr marL="0" indent="0" algn="ctr">
                  <a:buNone/>
                </a:pPr>
                <a:endParaRPr lang="en-US" altLang="ja-JP" sz="3600" dirty="0"/>
              </a:p>
              <a:p>
                <a:pPr marL="0" indent="0" algn="ctr">
                  <a:buNone/>
                </a:pPr>
                <a:endParaRPr lang="en-US" altLang="ja-JP" sz="3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5032375"/>
              </a:xfrm>
              <a:blipFill rotWithShape="0">
                <a:blip r:embed="rId2"/>
                <a:stretch>
                  <a:fillRect l="-1855" t="-3753" r="-4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98661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r>
                  <a:rPr kumimoji="1" lang="ja-JP" altLang="en-US" dirty="0"/>
                  <a:t>ありえるのは</a:t>
                </a:r>
                <a:r>
                  <a:rPr kumimoji="1" lang="ja-JP" altLang="en-US" dirty="0" smtClean="0"/>
                  <a:t>？</a:t>
                </a:r>
                <a:r>
                  <a:rPr kumimoji="1" lang="en-US" altLang="ja-JP" dirty="0" smtClean="0"/>
                  <a:t>(</a:t>
                </a:r>
                <a:r>
                  <a:rPr kumimoji="1" lang="ja-JP" altLang="en-US" dirty="0" smtClean="0"/>
                  <a:t>再掲</a:t>
                </a:r>
                <a:r>
                  <a:rPr kumimoji="1" lang="en-US" altLang="ja-JP" dirty="0" smtClean="0"/>
                  <a:t>)</a:t>
                </a:r>
                <a:endParaRPr kumimoji="1" lang="en-US" altLang="ja-JP" dirty="0"/>
              </a:p>
              <a:p>
                <a:pPr lvl="0"/>
                <a:r>
                  <a:rPr lang="ja-JP" altLang="en-US" u="sng" dirty="0">
                    <a:solidFill>
                      <a:prstClr val="black"/>
                    </a:solidFill>
                  </a:rPr>
                  <a:t>全部が表</a:t>
                </a:r>
                <a:r>
                  <a:rPr lang="ja-JP" altLang="en-US" dirty="0">
                    <a:solidFill>
                      <a:prstClr val="black"/>
                    </a:solidFill>
                  </a:rPr>
                  <a:t>→</a:t>
                </a:r>
                <a14:m>
                  <m:oMath xmlns:m="http://schemas.openxmlformats.org/officeDocument/2006/math">
                    <m:r>
                      <a:rPr lang="en-US" altLang="ja-JP">
                        <a:solidFill>
                          <a:prstClr val="black"/>
                        </a:solidFill>
                        <a:latin typeface="Cambria Math" panose="02040503050406030204" pitchFamily="18" charset="0"/>
                        <a:ea typeface="Cambria Math" panose="02040503050406030204" pitchFamily="18" charset="0"/>
                      </a:rPr>
                      <m:t>1</m:t>
                    </m:r>
                    <m:r>
                      <a:rPr lang="en-US" altLang="ja-JP" i="1">
                        <a:solidFill>
                          <a:prstClr val="black"/>
                        </a:solidFill>
                        <a:latin typeface="Cambria Math" panose="02040503050406030204" pitchFamily="18" charset="0"/>
                        <a:ea typeface="Cambria Math" panose="02040503050406030204" pitchFamily="18" charset="0"/>
                      </a:rPr>
                      <m:t>+1+1=</m:t>
                    </m:r>
                  </m:oMath>
                </a14:m>
                <a:r>
                  <a:rPr lang="en-US" altLang="ja-JP" sz="4800" u="sng" dirty="0">
                    <a:solidFill>
                      <a:prstClr val="black"/>
                    </a:solidFill>
                  </a:rPr>
                  <a:t>3</a:t>
                </a:r>
                <a:r>
                  <a:rPr lang="en-US" altLang="ja-JP" dirty="0">
                    <a:solidFill>
                      <a:prstClr val="black"/>
                    </a:solidFill>
                  </a:rPr>
                  <a:t>(</a:t>
                </a:r>
                <a:r>
                  <a:rPr lang="ja-JP" altLang="en-US" dirty="0">
                    <a:solidFill>
                      <a:prstClr val="black"/>
                    </a:solidFill>
                  </a:rPr>
                  <a:t>最大値</a:t>
                </a:r>
                <a:r>
                  <a:rPr lang="en-US" altLang="ja-JP" dirty="0">
                    <a:solidFill>
                      <a:prstClr val="black"/>
                    </a:solidFill>
                  </a:rPr>
                  <a:t>)</a:t>
                </a:r>
              </a:p>
              <a:p>
                <a:pPr lvl="0"/>
                <a:r>
                  <a:rPr lang="ja-JP" altLang="en-US" u="sng" dirty="0">
                    <a:solidFill>
                      <a:prstClr val="black"/>
                    </a:solidFill>
                  </a:rPr>
                  <a:t>全部が裏</a:t>
                </a:r>
                <a:r>
                  <a:rPr lang="ja-JP" altLang="en-US" dirty="0">
                    <a:solidFill>
                      <a:prstClr val="black"/>
                    </a:solidFill>
                  </a:rPr>
                  <a:t>→</a:t>
                </a:r>
                <a14:m>
                  <m:oMath xmlns:m="http://schemas.openxmlformats.org/officeDocument/2006/math">
                    <m:r>
                      <a:rPr lang="en-US" altLang="ja-JP">
                        <a:solidFill>
                          <a:prstClr val="black"/>
                        </a:solidFill>
                        <a:latin typeface="Cambria Math" panose="02040503050406030204" pitchFamily="18" charset="0"/>
                        <a:ea typeface="Cambria Math" panose="02040503050406030204" pitchFamily="18" charset="0"/>
                      </a:rPr>
                      <m:t>0</m:t>
                    </m:r>
                    <m:r>
                      <a:rPr lang="en-US" altLang="ja-JP" i="1">
                        <a:solidFill>
                          <a:prstClr val="black"/>
                        </a:solidFill>
                        <a:latin typeface="Cambria Math" panose="02040503050406030204" pitchFamily="18" charset="0"/>
                        <a:ea typeface="Cambria Math" panose="02040503050406030204" pitchFamily="18" charset="0"/>
                      </a:rPr>
                      <m:t>+0+0=</m:t>
                    </m:r>
                  </m:oMath>
                </a14:m>
                <a:r>
                  <a:rPr lang="en-US" altLang="ja-JP" sz="4800" u="sng" dirty="0">
                    <a:solidFill>
                      <a:prstClr val="black"/>
                    </a:solidFill>
                  </a:rPr>
                  <a:t>0</a:t>
                </a:r>
                <a:r>
                  <a:rPr lang="en-US" altLang="ja-JP" dirty="0">
                    <a:solidFill>
                      <a:prstClr val="black"/>
                    </a:solidFill>
                  </a:rPr>
                  <a:t>(</a:t>
                </a:r>
                <a:r>
                  <a:rPr lang="ja-JP" altLang="en-US" dirty="0">
                    <a:solidFill>
                      <a:prstClr val="black"/>
                    </a:solidFill>
                  </a:rPr>
                  <a:t>最小値</a:t>
                </a:r>
                <a:r>
                  <a:rPr lang="en-US" altLang="ja-JP" dirty="0">
                    <a:solidFill>
                      <a:prstClr val="black"/>
                    </a:solidFill>
                  </a:rPr>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確率変数</a:t>
            </a:r>
            <a:r>
              <a:rPr lang="en-US" altLang="ja-JP" u="sng" dirty="0"/>
              <a:t>』</a:t>
            </a:r>
            <a:r>
              <a:rPr kumimoji="1" lang="ja-JP" altLang="en-US" u="sng" dirty="0"/>
              <a:t>とは？</a:t>
            </a:r>
            <a:r>
              <a:rPr kumimoji="1" lang="en-US" altLang="ja-JP" dirty="0"/>
              <a:t>(</a:t>
            </a:r>
            <a:r>
              <a:rPr kumimoji="1" lang="en-US" altLang="ja-JP" dirty="0" smtClean="0"/>
              <a:t>2/9)</a:t>
            </a:r>
            <a:endParaRPr kumimoji="1" lang="ja-JP" altLang="en-US" dirty="0"/>
          </a:p>
        </p:txBody>
      </p:sp>
      <p:sp>
        <p:nvSpPr>
          <p:cNvPr id="7" name="正方形/長方形 6"/>
          <p:cNvSpPr/>
          <p:nvPr/>
        </p:nvSpPr>
        <p:spPr>
          <a:xfrm>
            <a:off x="609378" y="3908492"/>
            <a:ext cx="3591643" cy="24034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prstClr val="black"/>
                </a:solidFill>
              </a:rPr>
              <a:t>イベント</a:t>
            </a:r>
            <a:r>
              <a:rPr lang="ja-JP" altLang="en-US" sz="2800" dirty="0">
                <a:solidFill>
                  <a:prstClr val="black"/>
                </a:solidFill>
              </a:rPr>
              <a:t>：</a:t>
            </a:r>
            <a:endParaRPr lang="en-US" altLang="ja-JP" sz="2800" dirty="0">
              <a:solidFill>
                <a:prstClr val="black"/>
              </a:solidFill>
            </a:endParaRPr>
          </a:p>
          <a:p>
            <a:pPr algn="ctr"/>
            <a:r>
              <a:rPr lang="ja-JP" altLang="en-US" sz="4000" dirty="0">
                <a:solidFill>
                  <a:prstClr val="black"/>
                </a:solidFill>
              </a:rPr>
              <a:t>コインを３回</a:t>
            </a:r>
            <a:endParaRPr lang="en-US" altLang="ja-JP" sz="4000" dirty="0">
              <a:solidFill>
                <a:prstClr val="black"/>
              </a:solidFill>
            </a:endParaRPr>
          </a:p>
          <a:p>
            <a:pPr algn="ctr"/>
            <a:r>
              <a:rPr lang="ja-JP" altLang="en-US" sz="4000" dirty="0">
                <a:solidFill>
                  <a:prstClr val="black"/>
                </a:solidFill>
              </a:rPr>
              <a:t>投げた結果</a:t>
            </a:r>
            <a:endParaRPr lang="en-US" altLang="ja-JP" sz="4000" dirty="0">
              <a:solidFill>
                <a:prstClr val="black"/>
              </a:solidFill>
            </a:endParaRPr>
          </a:p>
          <a:p>
            <a:pPr algn="ctr"/>
            <a:r>
              <a:rPr lang="ja-JP" altLang="en-US" sz="2800" dirty="0">
                <a:solidFill>
                  <a:prstClr val="black"/>
                </a:solidFill>
              </a:rPr>
              <a:t>例</a:t>
            </a:r>
            <a:r>
              <a:rPr lang="en-US" altLang="ja-JP" sz="2800" dirty="0">
                <a:solidFill>
                  <a:prstClr val="black"/>
                </a:solidFill>
              </a:rPr>
              <a:t>)</a:t>
            </a:r>
            <a:r>
              <a:rPr lang="ja-JP" altLang="en-US" sz="2800" i="1" dirty="0">
                <a:solidFill>
                  <a:prstClr val="black"/>
                </a:solidFill>
              </a:rPr>
              <a:t>全て裏</a:t>
            </a:r>
          </a:p>
        </p:txBody>
      </p:sp>
      <p:sp>
        <p:nvSpPr>
          <p:cNvPr id="8" name="角丸四角形 7"/>
          <p:cNvSpPr/>
          <p:nvPr/>
        </p:nvSpPr>
        <p:spPr>
          <a:xfrm>
            <a:off x="6885215" y="4200592"/>
            <a:ext cx="4820194" cy="1828800"/>
          </a:xfrm>
          <a:prstGeom prst="round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prstClr val="black"/>
                </a:solidFill>
              </a:rPr>
              <a:t>実数値</a:t>
            </a:r>
            <a:r>
              <a:rPr lang="ja-JP" altLang="en-US" sz="2800" dirty="0">
                <a:solidFill>
                  <a:prstClr val="black"/>
                </a:solidFill>
              </a:rPr>
              <a:t>：</a:t>
            </a:r>
            <a:endParaRPr lang="en-US" altLang="ja-JP" sz="2800" dirty="0">
              <a:solidFill>
                <a:prstClr val="black"/>
              </a:solidFill>
            </a:endParaRPr>
          </a:p>
          <a:p>
            <a:pPr algn="ctr"/>
            <a:r>
              <a:rPr lang="en-US" altLang="ja-JP" sz="3600" dirty="0">
                <a:solidFill>
                  <a:prstClr val="black"/>
                </a:solidFill>
              </a:rPr>
              <a:t>0,1,2,3</a:t>
            </a:r>
            <a:r>
              <a:rPr lang="ja-JP" altLang="en-US" sz="3600" dirty="0">
                <a:solidFill>
                  <a:prstClr val="black"/>
                </a:solidFill>
              </a:rPr>
              <a:t>のいずれかの値</a:t>
            </a:r>
            <a:endParaRPr lang="en-US" altLang="ja-JP" sz="3600" dirty="0">
              <a:solidFill>
                <a:prstClr val="black"/>
              </a:solidFill>
            </a:endParaRPr>
          </a:p>
          <a:p>
            <a:pPr algn="ctr"/>
            <a:r>
              <a:rPr lang="ja-JP" altLang="en-US" sz="2800" dirty="0">
                <a:solidFill>
                  <a:prstClr val="black"/>
                </a:solidFill>
              </a:rPr>
              <a:t>例</a:t>
            </a:r>
            <a:r>
              <a:rPr lang="en-US" altLang="ja-JP" sz="2800" dirty="0">
                <a:solidFill>
                  <a:prstClr val="black"/>
                </a:solidFill>
              </a:rPr>
              <a:t>)</a:t>
            </a:r>
            <a:r>
              <a:rPr lang="ja-JP" altLang="en-US" sz="2800" dirty="0">
                <a:solidFill>
                  <a:prstClr val="black"/>
                </a:solidFill>
              </a:rPr>
              <a:t> </a:t>
            </a:r>
            <a:r>
              <a:rPr lang="en-US" altLang="ja-JP" sz="2800" i="1" dirty="0">
                <a:solidFill>
                  <a:prstClr val="black"/>
                </a:solidFill>
              </a:rPr>
              <a:t>0</a:t>
            </a:r>
            <a:endParaRPr lang="ja-JP" altLang="en-US" sz="2800" i="1" dirty="0">
              <a:solidFill>
                <a:prstClr val="black"/>
              </a:solidFill>
            </a:endParaRPr>
          </a:p>
        </p:txBody>
      </p:sp>
      <p:sp>
        <p:nvSpPr>
          <p:cNvPr id="9" name="右矢印 8"/>
          <p:cNvSpPr/>
          <p:nvPr/>
        </p:nvSpPr>
        <p:spPr>
          <a:xfrm>
            <a:off x="3972198" y="4377825"/>
            <a:ext cx="3030583" cy="1474334"/>
          </a:xfrm>
          <a:prstGeom prst="rightArrow">
            <a:avLst/>
          </a:prstGeom>
          <a:solidFill>
            <a:srgbClr val="FFCC66"/>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4400" b="1" u="sng" dirty="0">
              <a:solidFill>
                <a:prstClr val="black"/>
              </a:solidFill>
            </a:endParaRPr>
          </a:p>
        </p:txBody>
      </p:sp>
      <p:sp>
        <p:nvSpPr>
          <p:cNvPr id="4" name="テキスト ボックス 3"/>
          <p:cNvSpPr txBox="1"/>
          <p:nvPr/>
        </p:nvSpPr>
        <p:spPr>
          <a:xfrm>
            <a:off x="6787166" y="3174057"/>
            <a:ext cx="5201578" cy="701731"/>
          </a:xfrm>
          <a:prstGeom prst="rect">
            <a:avLst/>
          </a:prstGeom>
          <a:noFill/>
        </p:spPr>
        <p:txBody>
          <a:bodyPr wrap="square" rtlCol="0">
            <a:spAutoFit/>
          </a:bodyPr>
          <a:lstStyle/>
          <a:p>
            <a:pPr lvl="0" algn="ctr">
              <a:lnSpc>
                <a:spcPct val="90000"/>
              </a:lnSpc>
              <a:spcBef>
                <a:spcPts val="1000"/>
              </a:spcBef>
            </a:pPr>
            <a:r>
              <a:rPr lang="en-US" altLang="ja-JP" sz="2400" dirty="0">
                <a:solidFill>
                  <a:prstClr val="black"/>
                </a:solidFill>
              </a:rPr>
              <a:t>…</a:t>
            </a:r>
            <a:r>
              <a:rPr lang="ja-JP" altLang="en-US" sz="2400" dirty="0">
                <a:solidFill>
                  <a:prstClr val="black"/>
                </a:solidFill>
              </a:rPr>
              <a:t>結果は</a:t>
            </a:r>
            <a:r>
              <a:rPr lang="en-US" altLang="ja-JP" sz="4400" u="sng" dirty="0">
                <a:solidFill>
                  <a:prstClr val="black"/>
                </a:solidFill>
              </a:rPr>
              <a:t>0</a:t>
            </a:r>
            <a:r>
              <a:rPr lang="en-US" altLang="ja-JP" sz="4400" dirty="0">
                <a:solidFill>
                  <a:prstClr val="black"/>
                </a:solidFill>
              </a:rPr>
              <a:t>,</a:t>
            </a:r>
            <a:r>
              <a:rPr lang="en-US" altLang="ja-JP" sz="4400" u="sng" dirty="0">
                <a:solidFill>
                  <a:prstClr val="black"/>
                </a:solidFill>
              </a:rPr>
              <a:t>1</a:t>
            </a:r>
            <a:r>
              <a:rPr lang="en-US" altLang="ja-JP" sz="4400" dirty="0">
                <a:solidFill>
                  <a:prstClr val="black"/>
                </a:solidFill>
              </a:rPr>
              <a:t>,</a:t>
            </a:r>
            <a:r>
              <a:rPr lang="en-US" altLang="ja-JP" sz="4400" u="sng" dirty="0">
                <a:solidFill>
                  <a:prstClr val="black"/>
                </a:solidFill>
              </a:rPr>
              <a:t>2</a:t>
            </a:r>
            <a:r>
              <a:rPr lang="en-US" altLang="ja-JP" sz="4400" dirty="0">
                <a:solidFill>
                  <a:prstClr val="black"/>
                </a:solidFill>
              </a:rPr>
              <a:t>,</a:t>
            </a:r>
            <a:r>
              <a:rPr lang="en-US" altLang="ja-JP" sz="4400" u="sng" dirty="0">
                <a:solidFill>
                  <a:prstClr val="black"/>
                </a:solidFill>
              </a:rPr>
              <a:t>3</a:t>
            </a:r>
            <a:r>
              <a:rPr lang="ja-JP" altLang="en-US" sz="2400" dirty="0">
                <a:solidFill>
                  <a:prstClr val="black"/>
                </a:solidFill>
              </a:rPr>
              <a:t>のいずれかになる</a:t>
            </a:r>
            <a:endParaRPr lang="en-US" altLang="ja-JP" sz="2400" dirty="0">
              <a:solidFill>
                <a:prstClr val="black"/>
              </a:solidFill>
            </a:endParaRPr>
          </a:p>
        </p:txBody>
      </p:sp>
    </p:spTree>
    <p:extLst>
      <p:ext uri="{BB962C8B-B14F-4D97-AF65-F5344CB8AC3E}">
        <p14:creationId xmlns:p14="http://schemas.microsoft.com/office/powerpoint/2010/main" val="3993618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u="sng" dirty="0"/>
              <a:t>『</a:t>
            </a:r>
            <a:r>
              <a:rPr kumimoji="1" lang="ja-JP" altLang="en-US" u="sng" dirty="0"/>
              <a:t>確率変数</a:t>
            </a:r>
            <a:r>
              <a:rPr kumimoji="1" lang="en-US" altLang="ja-JP" u="sng" dirty="0"/>
              <a:t>』</a:t>
            </a:r>
            <a:r>
              <a:rPr kumimoji="1" lang="ja-JP" altLang="en-US" u="sng" dirty="0"/>
              <a:t>とは</a:t>
            </a:r>
            <a:r>
              <a:rPr lang="ja-JP" altLang="en-US" u="sng" dirty="0"/>
              <a:t>？</a:t>
            </a:r>
            <a:r>
              <a:rPr kumimoji="1" lang="en-US" altLang="ja-JP" dirty="0"/>
              <a:t>(</a:t>
            </a:r>
            <a:r>
              <a:rPr kumimoji="1" lang="en-US" altLang="ja-JP" dirty="0" smtClean="0"/>
              <a:t>3/9)</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確率変数（以後、主に </a:t>
            </a:r>
            <a:r>
              <a:rPr kumimoji="1" lang="ja-JP" altLang="en-US" dirty="0">
                <a:latin typeface="Cambria Math" panose="02040503050406030204" pitchFamily="18" charset="0"/>
              </a:rPr>
              <a:t>𝑋 と表記</a:t>
            </a:r>
            <a:r>
              <a:rPr kumimoji="1" lang="ja-JP" altLang="en-US" dirty="0"/>
              <a:t>）とは</a:t>
            </a:r>
            <a:r>
              <a:rPr kumimoji="1" lang="en-US" altLang="ja-JP" dirty="0" smtClean="0"/>
              <a:t>…(</a:t>
            </a:r>
            <a:r>
              <a:rPr kumimoji="1" lang="ja-JP" altLang="en-US" dirty="0" smtClean="0"/>
              <a:t>再定義</a:t>
            </a:r>
            <a:r>
              <a:rPr kumimoji="1" lang="en-US" altLang="ja-JP" dirty="0" smtClean="0"/>
              <a:t>)</a:t>
            </a:r>
            <a:endParaRPr kumimoji="1" lang="en-US" altLang="ja-JP" dirty="0"/>
          </a:p>
          <a:p>
            <a:pPr marL="0" indent="0" algn="ctr">
              <a:buNone/>
            </a:pPr>
            <a:r>
              <a:rPr lang="ja-JP" altLang="en-US" u="sng" dirty="0" smtClean="0"/>
              <a:t>確率を持つ</a:t>
            </a:r>
            <a:r>
              <a:rPr lang="ja-JP" altLang="en-US" dirty="0" smtClean="0"/>
              <a:t>何</a:t>
            </a:r>
            <a:r>
              <a:rPr lang="ja-JP" altLang="en-US" dirty="0"/>
              <a:t>かしらの</a:t>
            </a:r>
            <a:r>
              <a:rPr lang="ja-JP" altLang="en-US" sz="3600" b="1" u="sng" dirty="0"/>
              <a:t>イベント</a:t>
            </a:r>
            <a:r>
              <a:rPr lang="ja-JP" altLang="en-US" dirty="0"/>
              <a:t>に対し、</a:t>
            </a:r>
            <a:r>
              <a:rPr lang="ja-JP" altLang="en-US" sz="3600" b="1" u="sng" dirty="0"/>
              <a:t>実数値</a:t>
            </a:r>
            <a:r>
              <a:rPr lang="ja-JP" altLang="en-US" dirty="0"/>
              <a:t>を返す変数のこと</a:t>
            </a:r>
            <a:endParaRPr lang="en-US" altLang="ja-JP" dirty="0"/>
          </a:p>
          <a:p>
            <a:endParaRPr kumimoji="1" lang="en-US" altLang="ja-JP" dirty="0"/>
          </a:p>
          <a:p>
            <a:r>
              <a:rPr lang="ja-JP" altLang="en-US" dirty="0"/>
              <a:t>先の例</a:t>
            </a:r>
            <a:r>
              <a:rPr lang="en-US" altLang="ja-JP" dirty="0"/>
              <a:t>…3</a:t>
            </a:r>
            <a:r>
              <a:rPr lang="ja-JP" altLang="en-US" dirty="0"/>
              <a:t>枚のコインの表裏の結果に </a:t>
            </a:r>
            <a:r>
              <a:rPr lang="en-US" altLang="ja-JP" dirty="0"/>
              <a:t>0</a:t>
            </a:r>
            <a:r>
              <a:rPr lang="ja-JP" altLang="en-US" dirty="0"/>
              <a:t> ～ </a:t>
            </a:r>
            <a:r>
              <a:rPr lang="en-US" altLang="ja-JP" dirty="0"/>
              <a:t>3</a:t>
            </a:r>
            <a:r>
              <a:rPr lang="ja-JP" altLang="en-US" dirty="0"/>
              <a:t> の結果を与える変数</a:t>
            </a:r>
            <a:endParaRPr lang="en-US" altLang="ja-JP" dirty="0"/>
          </a:p>
          <a:p>
            <a:pPr marL="0" indent="0">
              <a:buNone/>
            </a:pPr>
            <a:endParaRPr kumimoji="1" lang="ja-JP" altLang="en-US" dirty="0"/>
          </a:p>
        </p:txBody>
      </p:sp>
      <p:sp>
        <p:nvSpPr>
          <p:cNvPr id="5" name="角丸四角形 4"/>
          <p:cNvSpPr/>
          <p:nvPr/>
        </p:nvSpPr>
        <p:spPr>
          <a:xfrm>
            <a:off x="6885215" y="4200592"/>
            <a:ext cx="4820194" cy="1828800"/>
          </a:xfrm>
          <a:prstGeom prst="round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prstClr val="black"/>
                </a:solidFill>
              </a:rPr>
              <a:t>実数値</a:t>
            </a:r>
            <a:r>
              <a:rPr lang="ja-JP" altLang="en-US" sz="2800" dirty="0">
                <a:solidFill>
                  <a:prstClr val="black"/>
                </a:solidFill>
              </a:rPr>
              <a:t>：</a:t>
            </a:r>
            <a:endParaRPr lang="en-US" altLang="ja-JP" sz="2800" dirty="0">
              <a:solidFill>
                <a:prstClr val="black"/>
              </a:solidFill>
            </a:endParaRPr>
          </a:p>
          <a:p>
            <a:pPr algn="ctr"/>
            <a:r>
              <a:rPr lang="en-US" altLang="ja-JP" sz="3600" dirty="0">
                <a:solidFill>
                  <a:prstClr val="black"/>
                </a:solidFill>
              </a:rPr>
              <a:t>0,1,2,3</a:t>
            </a:r>
            <a:r>
              <a:rPr lang="ja-JP" altLang="en-US" sz="3600" dirty="0">
                <a:solidFill>
                  <a:prstClr val="black"/>
                </a:solidFill>
              </a:rPr>
              <a:t>のいずれかの値</a:t>
            </a:r>
            <a:endParaRPr lang="en-US" altLang="ja-JP" sz="3600" dirty="0">
              <a:solidFill>
                <a:prstClr val="black"/>
              </a:solidFill>
            </a:endParaRPr>
          </a:p>
          <a:p>
            <a:pPr algn="ctr"/>
            <a:r>
              <a:rPr lang="ja-JP" altLang="en-US" sz="2800" dirty="0">
                <a:solidFill>
                  <a:prstClr val="black"/>
                </a:solidFill>
              </a:rPr>
              <a:t>例</a:t>
            </a:r>
            <a:r>
              <a:rPr lang="en-US" altLang="ja-JP" sz="2800" dirty="0">
                <a:solidFill>
                  <a:prstClr val="black"/>
                </a:solidFill>
              </a:rPr>
              <a:t>)</a:t>
            </a:r>
            <a:r>
              <a:rPr lang="ja-JP" altLang="en-US" sz="2800" dirty="0">
                <a:solidFill>
                  <a:prstClr val="black"/>
                </a:solidFill>
              </a:rPr>
              <a:t> </a:t>
            </a:r>
            <a:r>
              <a:rPr lang="en-US" altLang="ja-JP" sz="2800" i="1" dirty="0">
                <a:solidFill>
                  <a:prstClr val="black"/>
                </a:solidFill>
              </a:rPr>
              <a:t>0</a:t>
            </a:r>
            <a:endParaRPr lang="ja-JP" altLang="en-US" sz="2800" i="1" dirty="0">
              <a:solidFill>
                <a:prstClr val="black"/>
              </a:solidFill>
            </a:endParaRPr>
          </a:p>
        </p:txBody>
      </p:sp>
      <p:sp>
        <p:nvSpPr>
          <p:cNvPr id="8" name="正方形/長方形 7"/>
          <p:cNvSpPr/>
          <p:nvPr/>
        </p:nvSpPr>
        <p:spPr>
          <a:xfrm>
            <a:off x="609378" y="3908492"/>
            <a:ext cx="3591643" cy="24034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prstClr val="black"/>
                </a:solidFill>
              </a:rPr>
              <a:t>イベント</a:t>
            </a:r>
            <a:r>
              <a:rPr lang="ja-JP" altLang="en-US" sz="2800" dirty="0">
                <a:solidFill>
                  <a:prstClr val="black"/>
                </a:solidFill>
              </a:rPr>
              <a:t>：</a:t>
            </a:r>
            <a:endParaRPr lang="en-US" altLang="ja-JP" sz="2800" dirty="0">
              <a:solidFill>
                <a:prstClr val="black"/>
              </a:solidFill>
            </a:endParaRPr>
          </a:p>
          <a:p>
            <a:pPr algn="ctr"/>
            <a:r>
              <a:rPr lang="ja-JP" altLang="en-US" sz="4000" dirty="0">
                <a:solidFill>
                  <a:prstClr val="black"/>
                </a:solidFill>
              </a:rPr>
              <a:t>コインを３回</a:t>
            </a:r>
            <a:endParaRPr lang="en-US" altLang="ja-JP" sz="4000" dirty="0">
              <a:solidFill>
                <a:prstClr val="black"/>
              </a:solidFill>
            </a:endParaRPr>
          </a:p>
          <a:p>
            <a:pPr algn="ctr"/>
            <a:r>
              <a:rPr lang="ja-JP" altLang="en-US" sz="4000" dirty="0">
                <a:solidFill>
                  <a:prstClr val="black"/>
                </a:solidFill>
              </a:rPr>
              <a:t>投げた結果</a:t>
            </a:r>
            <a:endParaRPr lang="en-US" altLang="ja-JP" sz="4000" dirty="0">
              <a:solidFill>
                <a:prstClr val="black"/>
              </a:solidFill>
            </a:endParaRPr>
          </a:p>
          <a:p>
            <a:pPr algn="ctr"/>
            <a:r>
              <a:rPr lang="ja-JP" altLang="en-US" sz="2800" dirty="0">
                <a:solidFill>
                  <a:prstClr val="black"/>
                </a:solidFill>
              </a:rPr>
              <a:t>例</a:t>
            </a:r>
            <a:r>
              <a:rPr lang="en-US" altLang="ja-JP" sz="2800" dirty="0">
                <a:solidFill>
                  <a:prstClr val="black"/>
                </a:solidFill>
              </a:rPr>
              <a:t>)</a:t>
            </a:r>
            <a:r>
              <a:rPr lang="ja-JP" altLang="en-US" sz="2800" i="1" dirty="0">
                <a:solidFill>
                  <a:prstClr val="black"/>
                </a:solidFill>
              </a:rPr>
              <a:t>全て裏</a:t>
            </a:r>
          </a:p>
        </p:txBody>
      </p:sp>
      <p:sp>
        <p:nvSpPr>
          <p:cNvPr id="6" name="右矢印 5"/>
          <p:cNvSpPr/>
          <p:nvPr/>
        </p:nvSpPr>
        <p:spPr>
          <a:xfrm>
            <a:off x="3972198" y="4377825"/>
            <a:ext cx="3030583" cy="1474334"/>
          </a:xfrm>
          <a:prstGeom prst="rightArrow">
            <a:avLst/>
          </a:prstGeom>
          <a:solidFill>
            <a:srgbClr val="FFCC66"/>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4400" b="1" u="sng" dirty="0">
                <a:solidFill>
                  <a:prstClr val="black"/>
                </a:solidFill>
              </a:rPr>
              <a:t>確率変数</a:t>
            </a:r>
          </a:p>
        </p:txBody>
      </p:sp>
    </p:spTree>
    <p:extLst>
      <p:ext uri="{BB962C8B-B14F-4D97-AF65-F5344CB8AC3E}">
        <p14:creationId xmlns:p14="http://schemas.microsoft.com/office/powerpoint/2010/main" val="3559215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134256" y="2623279"/>
            <a:ext cx="9923488" cy="17988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(1/10)</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a:t>ここまで確率についていろいろと学んできたが</a:t>
            </a:r>
            <a:r>
              <a:rPr kumimoji="1" lang="en-US" altLang="ja-JP" sz="3600" dirty="0"/>
              <a:t>…</a:t>
            </a:r>
          </a:p>
          <a:p>
            <a:endParaRPr lang="en-US" altLang="ja-JP" sz="3600" dirty="0"/>
          </a:p>
          <a:p>
            <a:pPr marL="0" indent="0" algn="ctr">
              <a:buNone/>
            </a:pPr>
            <a:r>
              <a:rPr kumimoji="1" lang="ja-JP" altLang="en-US" sz="4400" dirty="0"/>
              <a:t>復習：</a:t>
            </a:r>
            <a:r>
              <a:rPr kumimoji="1" lang="ja-JP" altLang="en-US" sz="6600" u="sng" dirty="0"/>
              <a:t>確率は予測に使える</a:t>
            </a:r>
            <a:endParaRPr kumimoji="1" lang="en-US" altLang="ja-JP" sz="6600" u="sng" dirty="0"/>
          </a:p>
          <a:p>
            <a:endParaRPr lang="en-US" altLang="ja-JP" sz="4400" dirty="0"/>
          </a:p>
          <a:p>
            <a:pPr marL="0" indent="0" algn="r">
              <a:buNone/>
            </a:pPr>
            <a:r>
              <a:rPr kumimoji="1" lang="en-US" altLang="ja-JP" sz="3600" dirty="0"/>
              <a:t>…</a:t>
            </a:r>
            <a:r>
              <a:rPr kumimoji="1" lang="ja-JP" altLang="en-US" sz="3600" dirty="0"/>
              <a:t>では、実際に確率を用いて予測をしてみよう！</a:t>
            </a:r>
          </a:p>
        </p:txBody>
      </p:sp>
    </p:spTree>
    <p:extLst>
      <p:ext uri="{BB962C8B-B14F-4D97-AF65-F5344CB8AC3E}">
        <p14:creationId xmlns:p14="http://schemas.microsoft.com/office/powerpoint/2010/main" val="6098017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3"/>
                <a:ext cx="10515600" cy="4810307"/>
              </a:xfrm>
            </p:spPr>
            <p:txBody>
              <a:bodyPr>
                <a:normAutofit/>
              </a:bodyPr>
              <a:lstStyle/>
              <a:p>
                <a:r>
                  <a:rPr lang="ja-JP" altLang="en-US" dirty="0"/>
                  <a:t>復習</a:t>
                </a:r>
                <a:r>
                  <a:rPr lang="en-US" altLang="ja-JP" dirty="0"/>
                  <a:t>:</a:t>
                </a:r>
                <a:r>
                  <a:rPr lang="ja-JP" altLang="en-US" dirty="0"/>
                  <a:t>賭け事での</a:t>
                </a:r>
                <a:r>
                  <a:rPr kumimoji="1" lang="ja-JP" altLang="en-US" dirty="0"/>
                  <a:t>期待値の定義</a:t>
                </a:r>
                <a:endParaRPr kumimoji="1" lang="en-US" altLang="ja-JP" dirty="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ja-JP" altLang="en-US" sz="3600" i="1" smtClean="0">
                              <a:solidFill>
                                <a:schemeClr val="tx1"/>
                              </a:solidFill>
                              <a:latin typeface="Cambria Math" panose="02040503050406030204" pitchFamily="18" charset="0"/>
                            </a:rPr>
                          </m:ctrlPr>
                        </m:naryPr>
                        <m:sub>
                          <m:r>
                            <m:rPr>
                              <m:brk m:alnAt="7"/>
                            </m:rPr>
                            <a:rPr lang="en-US" altLang="ja-JP" sz="3600" i="1">
                              <a:solidFill>
                                <a:schemeClr val="tx1"/>
                              </a:solidFill>
                              <a:latin typeface="Cambria Math" panose="02040503050406030204" pitchFamily="18" charset="0"/>
                            </a:rPr>
                            <m:t>𝑎</m:t>
                          </m:r>
                          <m:r>
                            <a:rPr lang="en-US" altLang="ja-JP" sz="3600" i="1">
                              <a:solidFill>
                                <a:schemeClr val="tx1"/>
                              </a:solidFill>
                              <a:latin typeface="Cambria Math" panose="02040503050406030204" pitchFamily="18" charset="0"/>
                            </a:rPr>
                            <m:t>:</m:t>
                          </m:r>
                          <m:r>
                            <m:rPr>
                              <m:brk m:alnAt="7"/>
                            </m:rPr>
                            <a:rPr lang="ja-JP" altLang="en-US" sz="3600" i="1">
                              <a:solidFill>
                                <a:schemeClr val="tx1"/>
                              </a:solidFill>
                              <a:latin typeface="Cambria Math" panose="02040503050406030204" pitchFamily="18" charset="0"/>
                            </a:rPr>
                            <m:t>賭</m:t>
                          </m:r>
                          <m:r>
                            <a:rPr lang="ja-JP" altLang="en-US" sz="3600" i="1">
                              <a:solidFill>
                                <a:schemeClr val="tx1"/>
                              </a:solidFill>
                              <a:latin typeface="Cambria Math" panose="02040503050406030204" pitchFamily="18" charset="0"/>
                            </a:rPr>
                            <m:t>けの結果</m:t>
                          </m:r>
                        </m:sub>
                        <m:sup/>
                        <m:e>
                          <m:d>
                            <m:dPr>
                              <m:begChr m:val="["/>
                              <m:endChr m:val="]"/>
                              <m:ctrlPr>
                                <a:rPr lang="en-US" altLang="ja-JP" sz="3600" i="1" smtClean="0">
                                  <a:solidFill>
                                    <a:srgbClr val="FF0000"/>
                                  </a:solidFill>
                                  <a:latin typeface="Cambria Math" panose="02040503050406030204" pitchFamily="18" charset="0"/>
                                </a:rPr>
                              </m:ctrlPr>
                            </m:dPr>
                            <m:e>
                              <m:r>
                                <a:rPr lang="en-US" altLang="ja-JP" sz="3600" i="1">
                                  <a:solidFill>
                                    <a:srgbClr val="FF0000"/>
                                  </a:solidFill>
                                  <a:latin typeface="Cambria Math" panose="02040503050406030204" pitchFamily="18" charset="0"/>
                                </a:rPr>
                                <m:t>𝑎</m:t>
                              </m:r>
                              <m:r>
                                <a:rPr lang="ja-JP" altLang="en-US" sz="3600" i="1">
                                  <a:solidFill>
                                    <a:srgbClr val="FF0000"/>
                                  </a:solidFill>
                                  <a:latin typeface="Cambria Math" panose="02040503050406030204" pitchFamily="18" charset="0"/>
                                </a:rPr>
                                <m:t>に対する報酬</m:t>
                              </m:r>
                            </m:e>
                          </m:d>
                          <m:r>
                            <a:rPr lang="en-US" altLang="ja-JP" sz="3600" i="1" smtClean="0">
                              <a:solidFill>
                                <a:schemeClr val="tx1"/>
                              </a:solidFill>
                              <a:latin typeface="Cambria Math" panose="02040503050406030204" pitchFamily="18" charset="0"/>
                              <a:ea typeface="Cambria Math" panose="02040503050406030204" pitchFamily="18" charset="0"/>
                            </a:rPr>
                            <m:t>×</m:t>
                          </m:r>
                          <m:r>
                            <a:rPr lang="en-US" altLang="ja-JP" sz="3600" i="1">
                              <a:solidFill>
                                <a:schemeClr val="tx1"/>
                              </a:solidFill>
                              <a:latin typeface="Cambria Math" panose="02040503050406030204" pitchFamily="18" charset="0"/>
                              <a:ea typeface="Cambria Math" panose="02040503050406030204" pitchFamily="18" charset="0"/>
                            </a:rPr>
                            <m:t>[</m:t>
                          </m:r>
                          <m:r>
                            <a:rPr lang="en-US" altLang="ja-JP" sz="3600" i="1">
                              <a:solidFill>
                                <a:schemeClr val="tx1"/>
                              </a:solidFill>
                              <a:latin typeface="Cambria Math" panose="02040503050406030204" pitchFamily="18" charset="0"/>
                              <a:ea typeface="Cambria Math" panose="02040503050406030204" pitchFamily="18" charset="0"/>
                            </a:rPr>
                            <m:t>𝑎</m:t>
                          </m:r>
                          <m:r>
                            <a:rPr lang="ja-JP" altLang="en-US" sz="3600" i="1">
                              <a:solidFill>
                                <a:schemeClr val="tx1"/>
                              </a:solidFill>
                              <a:latin typeface="Cambria Math" panose="02040503050406030204" pitchFamily="18" charset="0"/>
                            </a:rPr>
                            <m:t>の起きる確率</m:t>
                          </m:r>
                          <m:r>
                            <a:rPr lang="en-US" altLang="ja-JP" sz="3600" i="1">
                              <a:solidFill>
                                <a:schemeClr val="tx1"/>
                              </a:solidFill>
                              <a:latin typeface="Cambria Math" panose="02040503050406030204" pitchFamily="18" charset="0"/>
                              <a:ea typeface="Cambria Math" panose="02040503050406030204" pitchFamily="18" charset="0"/>
                            </a:rPr>
                            <m:t>]</m:t>
                          </m:r>
                        </m:e>
                      </m:nary>
                    </m:oMath>
                  </m:oMathPara>
                </a14:m>
                <a:endParaRPr lang="en-US" altLang="ja-JP" sz="2000" dirty="0"/>
              </a:p>
              <a:p>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3"/>
                <a:ext cx="10515600" cy="4810307"/>
              </a:xfrm>
              <a:blipFill rotWithShape="0">
                <a:blip r:embed="rId2"/>
                <a:stretch>
                  <a:fillRect l="-1043" t="-2658"/>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kumimoji="1" lang="en-US" altLang="ja-JP" u="sng" dirty="0"/>
              <a:t>『</a:t>
            </a:r>
            <a:r>
              <a:rPr kumimoji="1" lang="ja-JP" altLang="en-US" u="sng" dirty="0"/>
              <a:t>確率変数</a:t>
            </a:r>
            <a:r>
              <a:rPr kumimoji="1" lang="en-US" altLang="ja-JP" u="sng" dirty="0"/>
              <a:t>』</a:t>
            </a:r>
            <a:r>
              <a:rPr kumimoji="1" lang="ja-JP" altLang="en-US" u="sng" dirty="0"/>
              <a:t>とは？</a:t>
            </a:r>
            <a:r>
              <a:rPr kumimoji="1" lang="en-US" altLang="ja-JP" dirty="0"/>
              <a:t>(</a:t>
            </a:r>
            <a:r>
              <a:rPr lang="en-US" altLang="ja-JP" dirty="0" smtClean="0"/>
              <a:t>4/9</a:t>
            </a:r>
            <a:r>
              <a:rPr kumimoji="1" lang="en-US" altLang="ja-JP" dirty="0" smtClean="0"/>
              <a:t>)</a:t>
            </a:r>
            <a:endParaRPr kumimoji="1" lang="ja-JP" altLang="en-US" dirty="0"/>
          </a:p>
        </p:txBody>
      </p:sp>
      <p:sp>
        <p:nvSpPr>
          <p:cNvPr id="8" name="テキスト ボックス 7"/>
          <p:cNvSpPr txBox="1"/>
          <p:nvPr/>
        </p:nvSpPr>
        <p:spPr>
          <a:xfrm>
            <a:off x="314717" y="3720605"/>
            <a:ext cx="523484" cy="369332"/>
          </a:xfrm>
          <a:prstGeom prst="rect">
            <a:avLst/>
          </a:prstGeom>
          <a:noFill/>
        </p:spPr>
        <p:txBody>
          <a:bodyPr wrap="square" rtlCol="0">
            <a:spAutoFit/>
          </a:bodyPr>
          <a:lstStyle/>
          <a:p>
            <a:r>
              <a:rPr lang="ja-JP" altLang="en-US" dirty="0">
                <a:solidFill>
                  <a:prstClr val="black"/>
                </a:solidFill>
              </a:rPr>
              <a:t>例</a:t>
            </a:r>
            <a:r>
              <a:rPr lang="en-US" altLang="ja-JP" dirty="0">
                <a:solidFill>
                  <a:prstClr val="black"/>
                </a:solidFill>
              </a:rPr>
              <a:t>:</a:t>
            </a:r>
            <a:endParaRPr lang="ja-JP" altLang="en-US" dirty="0">
              <a:solidFill>
                <a:prstClr val="black"/>
              </a:solidFill>
            </a:endParaRPr>
          </a:p>
        </p:txBody>
      </p:sp>
      <p:graphicFrame>
        <p:nvGraphicFramePr>
          <p:cNvPr id="6" name="表 5"/>
          <p:cNvGraphicFramePr>
            <a:graphicFrameLocks noGrp="1"/>
          </p:cNvGraphicFramePr>
          <p:nvPr>
            <p:extLst>
              <p:ext uri="{D42A27DB-BD31-4B8C-83A1-F6EECF244321}">
                <p14:modId xmlns:p14="http://schemas.microsoft.com/office/powerpoint/2010/main" val="3384440058"/>
              </p:ext>
            </p:extLst>
          </p:nvPr>
        </p:nvGraphicFramePr>
        <p:xfrm>
          <a:off x="738926" y="3720605"/>
          <a:ext cx="10714149" cy="2970080"/>
        </p:xfrm>
        <a:graphic>
          <a:graphicData uri="http://schemas.openxmlformats.org/drawingml/2006/table">
            <a:tbl>
              <a:tblPr firstRow="1" firstCol="1" bandCol="1">
                <a:tableStyleId>{7DF18680-E054-41AD-8BC1-D1AEF772440D}</a:tableStyleId>
              </a:tblPr>
              <a:tblGrid>
                <a:gridCol w="1354195">
                  <a:extLst>
                    <a:ext uri="{9D8B030D-6E8A-4147-A177-3AD203B41FA5}">
                      <a16:colId xmlns:a16="http://schemas.microsoft.com/office/drawing/2014/main" xmlns="" val="20000"/>
                    </a:ext>
                  </a:extLst>
                </a:gridCol>
                <a:gridCol w="1927730">
                  <a:extLst>
                    <a:ext uri="{9D8B030D-6E8A-4147-A177-3AD203B41FA5}">
                      <a16:colId xmlns:a16="http://schemas.microsoft.com/office/drawing/2014/main" xmlns="" val="20001"/>
                    </a:ext>
                  </a:extLst>
                </a:gridCol>
                <a:gridCol w="3397060">
                  <a:extLst>
                    <a:ext uri="{9D8B030D-6E8A-4147-A177-3AD203B41FA5}">
                      <a16:colId xmlns:a16="http://schemas.microsoft.com/office/drawing/2014/main" xmlns="" val="20002"/>
                    </a:ext>
                  </a:extLst>
                </a:gridCol>
                <a:gridCol w="3496053">
                  <a:extLst>
                    <a:ext uri="{9D8B030D-6E8A-4147-A177-3AD203B41FA5}">
                      <a16:colId xmlns:a16="http://schemas.microsoft.com/office/drawing/2014/main" xmlns="" val="20003"/>
                    </a:ext>
                  </a:extLst>
                </a:gridCol>
                <a:gridCol w="539111">
                  <a:extLst>
                    <a:ext uri="{9D8B030D-6E8A-4147-A177-3AD203B41FA5}">
                      <a16:colId xmlns:a16="http://schemas.microsoft.com/office/drawing/2014/main" xmlns="" val="20004"/>
                    </a:ext>
                  </a:extLst>
                </a:gridCol>
              </a:tblGrid>
              <a:tr h="588502">
                <a:tc>
                  <a:txBody>
                    <a:bodyPr/>
                    <a:lstStyle/>
                    <a:p>
                      <a:endParaRPr kumimoji="1" lang="ja-JP" altLang="en-US" sz="2400" dirty="0"/>
                    </a:p>
                  </a:txBody>
                  <a:tcPr/>
                </a:tc>
                <a:tc>
                  <a:txBody>
                    <a:bodyPr/>
                    <a:lstStyle/>
                    <a:p>
                      <a:r>
                        <a:rPr kumimoji="1" lang="ja-JP" altLang="en-US" sz="2400" dirty="0" smtClean="0"/>
                        <a:t>賭け事</a:t>
                      </a:r>
                      <a:endParaRPr kumimoji="1" lang="ja-JP" altLang="en-US" sz="2400" dirty="0"/>
                    </a:p>
                  </a:txBody>
                  <a:tcPr/>
                </a:tc>
                <a:tc>
                  <a:txBody>
                    <a:bodyPr/>
                    <a:lstStyle/>
                    <a:p>
                      <a:r>
                        <a:rPr kumimoji="1" lang="ja-JP" altLang="en-US" sz="2400" dirty="0" smtClean="0"/>
                        <a:t>コイン投げ</a:t>
                      </a:r>
                      <a:endParaRPr kumimoji="1" lang="ja-JP" altLang="en-US" sz="2400" dirty="0"/>
                    </a:p>
                  </a:txBody>
                  <a:tcPr/>
                </a:tc>
                <a:tc>
                  <a:txBody>
                    <a:bodyPr/>
                    <a:lstStyle/>
                    <a:p>
                      <a:r>
                        <a:rPr kumimoji="1" lang="ja-JP" altLang="en-US" sz="2400" dirty="0" smtClean="0"/>
                        <a:t>今日の降水量調査</a:t>
                      </a:r>
                      <a:endParaRPr kumimoji="1" lang="ja-JP" altLang="en-US" sz="2400" dirty="0"/>
                    </a:p>
                  </a:txBody>
                  <a:tcPr/>
                </a:tc>
                <a:tc>
                  <a:txBody>
                    <a:bodyPr/>
                    <a:lstStyle/>
                    <a:p>
                      <a:endParaRPr kumimoji="1" lang="ja-JP" altLang="en-US" sz="2400" dirty="0"/>
                    </a:p>
                  </a:txBody>
                  <a:tcPr/>
                </a:tc>
              </a:tr>
              <a:tr h="588502">
                <a:tc>
                  <a:txBody>
                    <a:bodyPr/>
                    <a:lstStyle/>
                    <a:p>
                      <a:r>
                        <a:rPr kumimoji="1" lang="ja-JP" altLang="en-US" sz="2400" dirty="0"/>
                        <a:t>イベント</a:t>
                      </a:r>
                    </a:p>
                  </a:txBody>
                  <a:tcPr/>
                </a:tc>
                <a:tc>
                  <a:txBody>
                    <a:bodyPr/>
                    <a:lstStyle/>
                    <a:p>
                      <a:r>
                        <a:rPr kumimoji="1" lang="ja-JP" altLang="en-US" sz="2400" dirty="0"/>
                        <a:t>賭けの結果</a:t>
                      </a:r>
                    </a:p>
                  </a:txBody>
                  <a:tcPr/>
                </a:tc>
                <a:tc>
                  <a:txBody>
                    <a:bodyPr/>
                    <a:lstStyle/>
                    <a:p>
                      <a:r>
                        <a:rPr kumimoji="1" lang="ja-JP" altLang="en-US" sz="2400" dirty="0"/>
                        <a:t>コインの表裏</a:t>
                      </a:r>
                    </a:p>
                  </a:txBody>
                  <a:tcPr/>
                </a:tc>
                <a:tc>
                  <a:txBody>
                    <a:bodyPr/>
                    <a:lstStyle/>
                    <a:p>
                      <a:r>
                        <a:rPr kumimoji="1" lang="ja-JP" altLang="en-US" sz="2400" dirty="0" smtClean="0"/>
                        <a:t>今日の降水量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0"/>
                  </a:ext>
                </a:extLst>
              </a:tr>
              <a:tr h="597692">
                <a:tc>
                  <a:txBody>
                    <a:bodyPr/>
                    <a:lstStyle/>
                    <a:p>
                      <a:r>
                        <a:rPr kumimoji="1" lang="ja-JP" altLang="en-US" sz="2400" dirty="0"/>
                        <a:t>数値</a:t>
                      </a:r>
                    </a:p>
                  </a:txBody>
                  <a:tcPr/>
                </a:tc>
                <a:tc>
                  <a:txBody>
                    <a:bodyPr/>
                    <a:lstStyle/>
                    <a:p>
                      <a:r>
                        <a:rPr kumimoji="1" lang="ja-JP" altLang="en-US" sz="2400" dirty="0"/>
                        <a:t>結果の報酬</a:t>
                      </a:r>
                    </a:p>
                  </a:txBody>
                  <a:tcPr/>
                </a:tc>
                <a:tc>
                  <a:txBody>
                    <a:bodyPr/>
                    <a:lstStyle/>
                    <a:p>
                      <a:r>
                        <a:rPr kumimoji="1" lang="ja-JP" altLang="en-US" sz="2400" dirty="0"/>
                        <a:t>表の出た回数</a:t>
                      </a:r>
                    </a:p>
                  </a:txBody>
                  <a:tcPr/>
                </a:tc>
                <a:tc>
                  <a:txBody>
                    <a:bodyPr/>
                    <a:lstStyle/>
                    <a:p>
                      <a:r>
                        <a:rPr kumimoji="1" lang="ja-JP" altLang="en-US" sz="2400" dirty="0" smtClean="0"/>
                        <a:t>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597692">
                <a:tc>
                  <a:txBody>
                    <a:bodyPr/>
                    <a:lstStyle/>
                    <a:p>
                      <a:r>
                        <a:rPr kumimoji="1" lang="ja-JP" altLang="en-US" sz="2400" dirty="0"/>
                        <a:t>確率</a:t>
                      </a:r>
                    </a:p>
                  </a:txBody>
                  <a:tcPr/>
                </a:tc>
                <a:tc>
                  <a:txBody>
                    <a:bodyPr/>
                    <a:lstStyle/>
                    <a:p>
                      <a:r>
                        <a:rPr kumimoji="1" lang="ja-JP" altLang="en-US" sz="2400" dirty="0"/>
                        <a:t>結果の確率</a:t>
                      </a:r>
                    </a:p>
                  </a:txBody>
                  <a:tcPr/>
                </a:tc>
                <a:tc>
                  <a:txBody>
                    <a:bodyPr/>
                    <a:lstStyle/>
                    <a:p>
                      <a:r>
                        <a:rPr kumimoji="1" lang="ja-JP" altLang="en-US" sz="2400" dirty="0"/>
                        <a:t>表がその回数出る確率</a:t>
                      </a:r>
                    </a:p>
                  </a:txBody>
                  <a:tcPr/>
                </a:tc>
                <a:tc>
                  <a:txBody>
                    <a:bodyPr/>
                    <a:lstStyle/>
                    <a:p>
                      <a:r>
                        <a:rPr kumimoji="1" lang="ja-JP" altLang="en-US" sz="2400" dirty="0" smtClean="0"/>
                        <a:t>降水量がそう</a:t>
                      </a:r>
                      <a:r>
                        <a:rPr kumimoji="1" lang="ja-JP" altLang="en-US" sz="2400" dirty="0"/>
                        <a:t>なる確率</a:t>
                      </a:r>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2"/>
                  </a:ext>
                </a:extLst>
              </a:tr>
              <a:tr h="597692">
                <a:tc>
                  <a:txBody>
                    <a:bodyPr/>
                    <a:lstStyle/>
                    <a:p>
                      <a:r>
                        <a:rPr kumimoji="1" lang="ja-JP" altLang="en-US" sz="2400" dirty="0"/>
                        <a:t>期待値</a:t>
                      </a:r>
                    </a:p>
                  </a:txBody>
                  <a:tcPr/>
                </a:tc>
                <a:tc>
                  <a:txBody>
                    <a:bodyPr/>
                    <a:lstStyle/>
                    <a:p>
                      <a:r>
                        <a:rPr kumimoji="1" lang="ja-JP" altLang="en-US" sz="2400" dirty="0"/>
                        <a:t>儲けの平均</a:t>
                      </a:r>
                    </a:p>
                  </a:txBody>
                  <a:tcPr/>
                </a:tc>
                <a:tc>
                  <a:txBody>
                    <a:bodyPr/>
                    <a:lstStyle/>
                    <a:p>
                      <a:r>
                        <a:rPr kumimoji="1" lang="ja-JP" altLang="en-US" sz="2400" dirty="0"/>
                        <a:t>表の出る回数の平均</a:t>
                      </a:r>
                    </a:p>
                  </a:txBody>
                  <a:tcPr/>
                </a:tc>
                <a:tc>
                  <a:txBody>
                    <a:bodyPr/>
                    <a:lstStyle/>
                    <a:p>
                      <a:r>
                        <a:rPr kumimoji="1" lang="ja-JP" altLang="en-US" sz="2400" dirty="0" smtClean="0"/>
                        <a:t>降水量の</a:t>
                      </a:r>
                      <a:r>
                        <a:rPr kumimoji="1" lang="ja-JP" altLang="en-US" sz="2400" dirty="0"/>
                        <a:t>平均</a:t>
                      </a:r>
                    </a:p>
                  </a:txBody>
                  <a:tcPr/>
                </a:tc>
                <a:tc>
                  <a:txBody>
                    <a:bodyPr/>
                    <a:lstStyle/>
                    <a:p>
                      <a:endParaRPr kumimoji="1" lang="ja-JP" altLang="en-US" sz="2400"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274505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3"/>
                <a:ext cx="10515600" cy="4810307"/>
              </a:xfrm>
            </p:spPr>
            <p:txBody>
              <a:bodyPr>
                <a:normAutofit/>
              </a:bodyPr>
              <a:lstStyle/>
              <a:p>
                <a:pPr lvl="0"/>
                <a:r>
                  <a:rPr lang="ja-JP" altLang="en-US" dirty="0">
                    <a:solidFill>
                      <a:prstClr val="black"/>
                    </a:solidFill>
                  </a:rPr>
                  <a:t>これ</a:t>
                </a:r>
                <a:r>
                  <a:rPr lang="ja-JP" altLang="en-US" dirty="0" smtClean="0">
                    <a:solidFill>
                      <a:prstClr val="black"/>
                    </a:solidFill>
                  </a:rPr>
                  <a:t>を</a:t>
                </a:r>
                <a:r>
                  <a:rPr lang="ja-JP" altLang="en-US" dirty="0">
                    <a:solidFill>
                      <a:prstClr val="black"/>
                    </a:solidFill>
                  </a:rPr>
                  <a:t>素直</a:t>
                </a:r>
                <a:r>
                  <a:rPr lang="ja-JP" altLang="en-US" dirty="0" smtClean="0">
                    <a:solidFill>
                      <a:prstClr val="black"/>
                    </a:solidFill>
                  </a:rPr>
                  <a:t>に置き換える</a:t>
                </a:r>
                <a:r>
                  <a:rPr lang="ja-JP" altLang="en-US" dirty="0">
                    <a:solidFill>
                      <a:prstClr val="black"/>
                    </a:solidFill>
                  </a:rPr>
                  <a:t>と</a:t>
                </a:r>
                <a:r>
                  <a:rPr lang="en-US" altLang="ja-JP" dirty="0">
                    <a:solidFill>
                      <a:prstClr val="black"/>
                    </a:solidFill>
                  </a:rPr>
                  <a:t>…</a:t>
                </a:r>
                <a:r>
                  <a:rPr lang="ja-JP" altLang="en-US" dirty="0">
                    <a:solidFill>
                      <a:prstClr val="black"/>
                    </a:solidFill>
                  </a:rPr>
                  <a:t>期待値は</a:t>
                </a:r>
                <a:endParaRPr lang="en-US" altLang="ja-JP"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nary>
                        <m:naryPr>
                          <m:chr m:val="∑"/>
                          <m:supHide m:val="on"/>
                          <m:ctrlPr>
                            <a:rPr lang="ja-JP" altLang="en-US" sz="3200" i="1">
                              <a:solidFill>
                                <a:prstClr val="black"/>
                              </a:solidFill>
                              <a:latin typeface="Cambria Math" panose="02040503050406030204" pitchFamily="18" charset="0"/>
                            </a:rPr>
                          </m:ctrlPr>
                        </m:naryPr>
                        <m:sub>
                          <m:r>
                            <m:rPr>
                              <m:brk m:alnAt="7"/>
                            </m:rPr>
                            <a:rPr lang="en-US" altLang="ja-JP" sz="3200" i="1">
                              <a:solidFill>
                                <a:prstClr val="black"/>
                              </a:solidFill>
                              <a:latin typeface="Cambria Math" panose="02040503050406030204" pitchFamily="18" charset="0"/>
                            </a:rPr>
                            <m:t>𝑎</m:t>
                          </m:r>
                          <m:r>
                            <a:rPr lang="en-US" altLang="ja-JP" sz="3200" i="1">
                              <a:solidFill>
                                <a:prstClr val="black"/>
                              </a:solidFill>
                              <a:latin typeface="Cambria Math" panose="02040503050406030204" pitchFamily="18" charset="0"/>
                            </a:rPr>
                            <m:t>:</m:t>
                          </m:r>
                          <m:r>
                            <a:rPr lang="ja-JP" altLang="en-US" sz="3200" i="1">
                              <a:solidFill>
                                <a:prstClr val="black"/>
                              </a:solidFill>
                              <a:latin typeface="Cambria Math" panose="02040503050406030204" pitchFamily="18" charset="0"/>
                            </a:rPr>
                            <m:t>（起きうる）イベント</m:t>
                          </m:r>
                        </m:sub>
                        <m:sup/>
                        <m:e>
                          <m:r>
                            <a:rPr lang="en-US" altLang="ja-JP" sz="3200" i="1">
                              <a:solidFill>
                                <a:srgbClr val="FF0000"/>
                              </a:solidFill>
                              <a:latin typeface="Cambria Math" panose="02040503050406030204" pitchFamily="18" charset="0"/>
                            </a:rPr>
                            <m:t>[</m:t>
                          </m:r>
                          <m:r>
                            <a:rPr lang="en-US" altLang="ja-JP" sz="3200" i="1">
                              <a:solidFill>
                                <a:srgbClr val="FF0000"/>
                              </a:solidFill>
                              <a:latin typeface="Cambria Math" panose="02040503050406030204" pitchFamily="18" charset="0"/>
                            </a:rPr>
                            <m:t>𝑎</m:t>
                          </m:r>
                          <m:r>
                            <a:rPr lang="ja-JP" altLang="en-US" sz="3200" i="1">
                              <a:solidFill>
                                <a:srgbClr val="FF0000"/>
                              </a:solidFill>
                              <a:latin typeface="Cambria Math" panose="02040503050406030204" pitchFamily="18" charset="0"/>
                            </a:rPr>
                            <m:t>に対応する値</m:t>
                          </m:r>
                          <m:r>
                            <a:rPr lang="en-US" altLang="ja-JP" sz="3200" i="1">
                              <a:solidFill>
                                <a:srgbClr val="FF0000"/>
                              </a:solidFill>
                              <a:latin typeface="Cambria Math" panose="02040503050406030204" pitchFamily="18" charset="0"/>
                            </a:rPr>
                            <m:t>]</m:t>
                          </m:r>
                          <m:r>
                            <a:rPr lang="en-US" altLang="ja-JP" sz="3200" i="1">
                              <a:solidFill>
                                <a:prstClr val="black"/>
                              </a:solidFill>
                              <a:latin typeface="Cambria Math" panose="02040503050406030204" pitchFamily="18" charset="0"/>
                              <a:ea typeface="Cambria Math" panose="02040503050406030204" pitchFamily="18" charset="0"/>
                            </a:rPr>
                            <m:t>×</m:t>
                          </m:r>
                          <m:r>
                            <a:rPr lang="en-US" altLang="ja-JP" sz="3200" i="1">
                              <a:solidFill>
                                <a:srgbClr val="4472C4"/>
                              </a:solidFill>
                              <a:latin typeface="Cambria Math" panose="02040503050406030204" pitchFamily="18" charset="0"/>
                              <a:ea typeface="Cambria Math" panose="02040503050406030204" pitchFamily="18" charset="0"/>
                            </a:rPr>
                            <m:t>[</m:t>
                          </m:r>
                          <m:r>
                            <a:rPr lang="en-US" altLang="ja-JP" sz="3200" i="1">
                              <a:solidFill>
                                <a:srgbClr val="4472C4"/>
                              </a:solidFill>
                              <a:latin typeface="Cambria Math" panose="02040503050406030204" pitchFamily="18" charset="0"/>
                              <a:ea typeface="Cambria Math" panose="02040503050406030204" pitchFamily="18" charset="0"/>
                            </a:rPr>
                            <m:t>𝑎</m:t>
                          </m:r>
                          <m:r>
                            <a:rPr lang="ja-JP" altLang="en-US" sz="3200" i="1">
                              <a:solidFill>
                                <a:srgbClr val="4472C4"/>
                              </a:solidFill>
                              <a:latin typeface="Cambria Math" panose="02040503050406030204" pitchFamily="18" charset="0"/>
                            </a:rPr>
                            <m:t>の起きる確率</m:t>
                          </m:r>
                          <m:r>
                            <a:rPr lang="en-US" altLang="ja-JP" sz="3200" i="1">
                              <a:solidFill>
                                <a:srgbClr val="4472C4"/>
                              </a:solidFill>
                              <a:latin typeface="Cambria Math" panose="02040503050406030204" pitchFamily="18" charset="0"/>
                              <a:ea typeface="Cambria Math" panose="02040503050406030204" pitchFamily="18" charset="0"/>
                            </a:rPr>
                            <m:t>]</m:t>
                          </m:r>
                        </m:e>
                      </m:nary>
                    </m:oMath>
                  </m:oMathPara>
                </a14:m>
                <a:endParaRPr lang="en-US" altLang="ja-JP" dirty="0">
                  <a:solidFill>
                    <a:prstClr val="black"/>
                  </a:solidFill>
                </a:endParaRPr>
              </a:p>
              <a:p>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3"/>
                <a:ext cx="10515600" cy="4810307"/>
              </a:xfrm>
              <a:blipFill rotWithShape="0">
                <a:blip r:embed="rId2"/>
                <a:stretch>
                  <a:fillRect l="-1043" t="-2658"/>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kumimoji="1" lang="en-US" altLang="ja-JP" u="sng" dirty="0"/>
              <a:t>『</a:t>
            </a:r>
            <a:r>
              <a:rPr kumimoji="1" lang="ja-JP" altLang="en-US" u="sng" dirty="0"/>
              <a:t>確率変数</a:t>
            </a:r>
            <a:r>
              <a:rPr kumimoji="1" lang="en-US" altLang="ja-JP" u="sng" dirty="0"/>
              <a:t>』</a:t>
            </a:r>
            <a:r>
              <a:rPr kumimoji="1" lang="ja-JP" altLang="en-US" u="sng" dirty="0"/>
              <a:t>とは？</a:t>
            </a:r>
            <a:r>
              <a:rPr kumimoji="1" lang="en-US" altLang="ja-JP" dirty="0" smtClean="0"/>
              <a:t>(</a:t>
            </a:r>
            <a:r>
              <a:rPr lang="en-US" altLang="ja-JP" dirty="0" smtClean="0"/>
              <a:t>5/9</a:t>
            </a:r>
            <a:r>
              <a:rPr kumimoji="1" lang="en-US" altLang="ja-JP" dirty="0" smtClean="0"/>
              <a:t>)</a:t>
            </a:r>
            <a:endParaRPr kumimoji="1" lang="ja-JP" altLang="en-US" dirty="0"/>
          </a:p>
        </p:txBody>
      </p:sp>
      <p:sp>
        <p:nvSpPr>
          <p:cNvPr id="8" name="テキスト ボックス 7"/>
          <p:cNvSpPr txBox="1"/>
          <p:nvPr/>
        </p:nvSpPr>
        <p:spPr>
          <a:xfrm>
            <a:off x="314717" y="3720605"/>
            <a:ext cx="523484" cy="369332"/>
          </a:xfrm>
          <a:prstGeom prst="rect">
            <a:avLst/>
          </a:prstGeom>
          <a:noFill/>
        </p:spPr>
        <p:txBody>
          <a:bodyPr wrap="square" rtlCol="0">
            <a:spAutoFit/>
          </a:bodyPr>
          <a:lstStyle/>
          <a:p>
            <a:r>
              <a:rPr lang="ja-JP" altLang="en-US" dirty="0">
                <a:solidFill>
                  <a:prstClr val="black"/>
                </a:solidFill>
              </a:rPr>
              <a:t>例</a:t>
            </a:r>
            <a:r>
              <a:rPr lang="en-US" altLang="ja-JP" dirty="0">
                <a:solidFill>
                  <a:prstClr val="black"/>
                </a:solidFill>
              </a:rPr>
              <a:t>:</a:t>
            </a:r>
            <a:endParaRPr lang="ja-JP" altLang="en-US" dirty="0">
              <a:solidFill>
                <a:prstClr val="black"/>
              </a:solidFill>
            </a:endParaRPr>
          </a:p>
        </p:txBody>
      </p:sp>
      <p:sp>
        <p:nvSpPr>
          <p:cNvPr id="4" name="テキスト ボックス 3"/>
          <p:cNvSpPr txBox="1"/>
          <p:nvPr/>
        </p:nvSpPr>
        <p:spPr>
          <a:xfrm>
            <a:off x="9506607" y="3197385"/>
            <a:ext cx="1847194" cy="523220"/>
          </a:xfrm>
          <a:prstGeom prst="rect">
            <a:avLst/>
          </a:prstGeom>
          <a:noFill/>
        </p:spPr>
        <p:txBody>
          <a:bodyPr wrap="square" rtlCol="0">
            <a:spAutoFit/>
          </a:bodyPr>
          <a:lstStyle/>
          <a:p>
            <a:pPr algn="ctr"/>
            <a:r>
              <a:rPr kumimoji="1" lang="ja-JP" altLang="en-US" sz="2800" dirty="0" smtClean="0"/>
              <a:t>となるが</a:t>
            </a:r>
            <a:r>
              <a:rPr kumimoji="1" lang="en-US" altLang="ja-JP" sz="2800" dirty="0" smtClean="0"/>
              <a:t>…</a:t>
            </a:r>
            <a:endParaRPr kumimoji="1" lang="ja-JP" altLang="en-US" sz="2800" dirty="0"/>
          </a:p>
        </p:txBody>
      </p:sp>
      <p:graphicFrame>
        <p:nvGraphicFramePr>
          <p:cNvPr id="9" name="表 8"/>
          <p:cNvGraphicFramePr>
            <a:graphicFrameLocks noGrp="1"/>
          </p:cNvGraphicFramePr>
          <p:nvPr>
            <p:extLst>
              <p:ext uri="{D42A27DB-BD31-4B8C-83A1-F6EECF244321}">
                <p14:modId xmlns:p14="http://schemas.microsoft.com/office/powerpoint/2010/main" val="3896973904"/>
              </p:ext>
            </p:extLst>
          </p:nvPr>
        </p:nvGraphicFramePr>
        <p:xfrm>
          <a:off x="738926" y="3720605"/>
          <a:ext cx="10714149" cy="2970080"/>
        </p:xfrm>
        <a:graphic>
          <a:graphicData uri="http://schemas.openxmlformats.org/drawingml/2006/table">
            <a:tbl>
              <a:tblPr firstRow="1" firstCol="1" bandCol="1">
                <a:tableStyleId>{7DF18680-E054-41AD-8BC1-D1AEF772440D}</a:tableStyleId>
              </a:tblPr>
              <a:tblGrid>
                <a:gridCol w="1354195">
                  <a:extLst>
                    <a:ext uri="{9D8B030D-6E8A-4147-A177-3AD203B41FA5}">
                      <a16:colId xmlns:a16="http://schemas.microsoft.com/office/drawing/2014/main" xmlns="" val="20000"/>
                    </a:ext>
                  </a:extLst>
                </a:gridCol>
                <a:gridCol w="1927730">
                  <a:extLst>
                    <a:ext uri="{9D8B030D-6E8A-4147-A177-3AD203B41FA5}">
                      <a16:colId xmlns:a16="http://schemas.microsoft.com/office/drawing/2014/main" xmlns="" val="20001"/>
                    </a:ext>
                  </a:extLst>
                </a:gridCol>
                <a:gridCol w="3397060">
                  <a:extLst>
                    <a:ext uri="{9D8B030D-6E8A-4147-A177-3AD203B41FA5}">
                      <a16:colId xmlns:a16="http://schemas.microsoft.com/office/drawing/2014/main" xmlns="" val="20002"/>
                    </a:ext>
                  </a:extLst>
                </a:gridCol>
                <a:gridCol w="3496053">
                  <a:extLst>
                    <a:ext uri="{9D8B030D-6E8A-4147-A177-3AD203B41FA5}">
                      <a16:colId xmlns:a16="http://schemas.microsoft.com/office/drawing/2014/main" xmlns="" val="20003"/>
                    </a:ext>
                  </a:extLst>
                </a:gridCol>
                <a:gridCol w="539111">
                  <a:extLst>
                    <a:ext uri="{9D8B030D-6E8A-4147-A177-3AD203B41FA5}">
                      <a16:colId xmlns:a16="http://schemas.microsoft.com/office/drawing/2014/main" xmlns="" val="20004"/>
                    </a:ext>
                  </a:extLst>
                </a:gridCol>
              </a:tblGrid>
              <a:tr h="588502">
                <a:tc>
                  <a:txBody>
                    <a:bodyPr/>
                    <a:lstStyle/>
                    <a:p>
                      <a:endParaRPr kumimoji="1" lang="ja-JP" altLang="en-US" sz="2400" dirty="0"/>
                    </a:p>
                  </a:txBody>
                  <a:tcPr/>
                </a:tc>
                <a:tc>
                  <a:txBody>
                    <a:bodyPr/>
                    <a:lstStyle/>
                    <a:p>
                      <a:r>
                        <a:rPr kumimoji="1" lang="ja-JP" altLang="en-US" sz="2400" dirty="0" smtClean="0"/>
                        <a:t>賭け事</a:t>
                      </a:r>
                      <a:endParaRPr kumimoji="1" lang="ja-JP" altLang="en-US" sz="2400" dirty="0"/>
                    </a:p>
                  </a:txBody>
                  <a:tcPr/>
                </a:tc>
                <a:tc>
                  <a:txBody>
                    <a:bodyPr/>
                    <a:lstStyle/>
                    <a:p>
                      <a:r>
                        <a:rPr kumimoji="1" lang="ja-JP" altLang="en-US" sz="2400" dirty="0" smtClean="0"/>
                        <a:t>コイン投げ</a:t>
                      </a:r>
                      <a:endParaRPr kumimoji="1" lang="ja-JP" altLang="en-US" sz="2400" dirty="0"/>
                    </a:p>
                  </a:txBody>
                  <a:tcPr/>
                </a:tc>
                <a:tc>
                  <a:txBody>
                    <a:bodyPr/>
                    <a:lstStyle/>
                    <a:p>
                      <a:r>
                        <a:rPr kumimoji="1" lang="ja-JP" altLang="en-US" sz="2400" dirty="0" smtClean="0"/>
                        <a:t>今日の降水量調査</a:t>
                      </a:r>
                      <a:endParaRPr kumimoji="1" lang="ja-JP" altLang="en-US" sz="2400" dirty="0"/>
                    </a:p>
                  </a:txBody>
                  <a:tcPr/>
                </a:tc>
                <a:tc>
                  <a:txBody>
                    <a:bodyPr/>
                    <a:lstStyle/>
                    <a:p>
                      <a:endParaRPr kumimoji="1" lang="ja-JP" altLang="en-US" sz="2400" dirty="0"/>
                    </a:p>
                  </a:txBody>
                  <a:tcPr/>
                </a:tc>
              </a:tr>
              <a:tr h="588502">
                <a:tc>
                  <a:txBody>
                    <a:bodyPr/>
                    <a:lstStyle/>
                    <a:p>
                      <a:r>
                        <a:rPr kumimoji="1" lang="ja-JP" altLang="en-US" sz="2400" dirty="0"/>
                        <a:t>イベント</a:t>
                      </a:r>
                    </a:p>
                  </a:txBody>
                  <a:tcPr/>
                </a:tc>
                <a:tc>
                  <a:txBody>
                    <a:bodyPr/>
                    <a:lstStyle/>
                    <a:p>
                      <a:r>
                        <a:rPr kumimoji="1" lang="ja-JP" altLang="en-US" sz="2400" dirty="0"/>
                        <a:t>賭けの結果</a:t>
                      </a:r>
                    </a:p>
                  </a:txBody>
                  <a:tcPr/>
                </a:tc>
                <a:tc>
                  <a:txBody>
                    <a:bodyPr/>
                    <a:lstStyle/>
                    <a:p>
                      <a:r>
                        <a:rPr kumimoji="1" lang="ja-JP" altLang="en-US" sz="2400" dirty="0"/>
                        <a:t>コインの表裏</a:t>
                      </a:r>
                    </a:p>
                  </a:txBody>
                  <a:tcPr/>
                </a:tc>
                <a:tc>
                  <a:txBody>
                    <a:bodyPr/>
                    <a:lstStyle/>
                    <a:p>
                      <a:r>
                        <a:rPr kumimoji="1" lang="ja-JP" altLang="en-US" sz="2400" dirty="0" smtClean="0"/>
                        <a:t>今日の降水量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0"/>
                  </a:ext>
                </a:extLst>
              </a:tr>
              <a:tr h="597692">
                <a:tc>
                  <a:txBody>
                    <a:bodyPr/>
                    <a:lstStyle/>
                    <a:p>
                      <a:r>
                        <a:rPr kumimoji="1" lang="ja-JP" altLang="en-US" sz="2400" dirty="0"/>
                        <a:t>数値</a:t>
                      </a:r>
                    </a:p>
                  </a:txBody>
                  <a:tcPr/>
                </a:tc>
                <a:tc>
                  <a:txBody>
                    <a:bodyPr/>
                    <a:lstStyle/>
                    <a:p>
                      <a:r>
                        <a:rPr kumimoji="1" lang="ja-JP" altLang="en-US" sz="2400" dirty="0"/>
                        <a:t>結果の報酬</a:t>
                      </a:r>
                    </a:p>
                  </a:txBody>
                  <a:tcPr/>
                </a:tc>
                <a:tc>
                  <a:txBody>
                    <a:bodyPr/>
                    <a:lstStyle/>
                    <a:p>
                      <a:r>
                        <a:rPr kumimoji="1" lang="ja-JP" altLang="en-US" sz="2400" dirty="0"/>
                        <a:t>表の出た回数</a:t>
                      </a:r>
                    </a:p>
                  </a:txBody>
                  <a:tcPr/>
                </a:tc>
                <a:tc>
                  <a:txBody>
                    <a:bodyPr/>
                    <a:lstStyle/>
                    <a:p>
                      <a:r>
                        <a:rPr kumimoji="1" lang="ja-JP" altLang="en-US" sz="2400" dirty="0" smtClean="0"/>
                        <a:t>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597692">
                <a:tc>
                  <a:txBody>
                    <a:bodyPr/>
                    <a:lstStyle/>
                    <a:p>
                      <a:r>
                        <a:rPr kumimoji="1" lang="ja-JP" altLang="en-US" sz="2400" dirty="0"/>
                        <a:t>確率</a:t>
                      </a:r>
                    </a:p>
                  </a:txBody>
                  <a:tcPr/>
                </a:tc>
                <a:tc>
                  <a:txBody>
                    <a:bodyPr/>
                    <a:lstStyle/>
                    <a:p>
                      <a:r>
                        <a:rPr kumimoji="1" lang="ja-JP" altLang="en-US" sz="2400" dirty="0"/>
                        <a:t>結果の確率</a:t>
                      </a:r>
                    </a:p>
                  </a:txBody>
                  <a:tcPr/>
                </a:tc>
                <a:tc>
                  <a:txBody>
                    <a:bodyPr/>
                    <a:lstStyle/>
                    <a:p>
                      <a:r>
                        <a:rPr kumimoji="1" lang="ja-JP" altLang="en-US" sz="2400" dirty="0"/>
                        <a:t>表がその回数出る確率</a:t>
                      </a:r>
                    </a:p>
                  </a:txBody>
                  <a:tcPr/>
                </a:tc>
                <a:tc>
                  <a:txBody>
                    <a:bodyPr/>
                    <a:lstStyle/>
                    <a:p>
                      <a:r>
                        <a:rPr kumimoji="1" lang="ja-JP" altLang="en-US" sz="2400" dirty="0" smtClean="0"/>
                        <a:t>降水量がそう</a:t>
                      </a:r>
                      <a:r>
                        <a:rPr kumimoji="1" lang="ja-JP" altLang="en-US" sz="2400" dirty="0"/>
                        <a:t>なる確率</a:t>
                      </a:r>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2"/>
                  </a:ext>
                </a:extLst>
              </a:tr>
              <a:tr h="597692">
                <a:tc>
                  <a:txBody>
                    <a:bodyPr/>
                    <a:lstStyle/>
                    <a:p>
                      <a:r>
                        <a:rPr kumimoji="1" lang="ja-JP" altLang="en-US" sz="2400" dirty="0"/>
                        <a:t>期待値</a:t>
                      </a:r>
                    </a:p>
                  </a:txBody>
                  <a:tcPr/>
                </a:tc>
                <a:tc>
                  <a:txBody>
                    <a:bodyPr/>
                    <a:lstStyle/>
                    <a:p>
                      <a:r>
                        <a:rPr kumimoji="1" lang="ja-JP" altLang="en-US" sz="2400" dirty="0"/>
                        <a:t>儲けの平均</a:t>
                      </a:r>
                    </a:p>
                  </a:txBody>
                  <a:tcPr/>
                </a:tc>
                <a:tc>
                  <a:txBody>
                    <a:bodyPr/>
                    <a:lstStyle/>
                    <a:p>
                      <a:r>
                        <a:rPr kumimoji="1" lang="ja-JP" altLang="en-US" sz="2400" dirty="0"/>
                        <a:t>表の出る回数の平均</a:t>
                      </a:r>
                    </a:p>
                  </a:txBody>
                  <a:tcPr/>
                </a:tc>
                <a:tc>
                  <a:txBody>
                    <a:bodyPr/>
                    <a:lstStyle/>
                    <a:p>
                      <a:r>
                        <a:rPr kumimoji="1" lang="ja-JP" altLang="en-US" sz="2400" dirty="0" smtClean="0"/>
                        <a:t>降水量の</a:t>
                      </a:r>
                      <a:r>
                        <a:rPr kumimoji="1" lang="ja-JP" altLang="en-US" sz="2400" dirty="0"/>
                        <a:t>平均</a:t>
                      </a:r>
                    </a:p>
                  </a:txBody>
                  <a:tcPr/>
                </a:tc>
                <a:tc>
                  <a:txBody>
                    <a:bodyPr/>
                    <a:lstStyle/>
                    <a:p>
                      <a:endParaRPr kumimoji="1" lang="ja-JP" altLang="en-US" sz="2400"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137600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確率変数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(6/9)</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ここで</a:t>
            </a:r>
            <a:r>
              <a:rPr kumimoji="1" lang="en-US" altLang="ja-JP" dirty="0" smtClean="0"/>
              <a:t>…</a:t>
            </a:r>
            <a:r>
              <a:rPr kumimoji="1" lang="ja-JP" altLang="en-US" dirty="0" smtClean="0"/>
              <a:t>期待値の計算をするには、</a:t>
            </a:r>
            <a:endParaRPr kumimoji="1" lang="en-US" altLang="ja-JP" dirty="0" smtClean="0"/>
          </a:p>
          <a:p>
            <a:pPr marL="0" indent="0" algn="ctr">
              <a:buNone/>
            </a:pPr>
            <a:r>
              <a:rPr lang="ja-JP" altLang="en-US" dirty="0" smtClean="0">
                <a:solidFill>
                  <a:srgbClr val="00B050"/>
                </a:solidFill>
              </a:rPr>
              <a:t>起きうるイベント</a:t>
            </a:r>
            <a:r>
              <a:rPr lang="ja-JP" altLang="en-US" dirty="0" smtClean="0"/>
              <a:t> と </a:t>
            </a:r>
            <a:r>
              <a:rPr lang="ja-JP" altLang="en-US" dirty="0" smtClean="0">
                <a:solidFill>
                  <a:srgbClr val="FF0000"/>
                </a:solidFill>
              </a:rPr>
              <a:t>それに対応する値</a:t>
            </a:r>
            <a:r>
              <a:rPr lang="ja-JP" altLang="en-US" dirty="0" smtClean="0"/>
              <a:t> と </a:t>
            </a:r>
            <a:r>
              <a:rPr lang="ja-JP" altLang="en-US" dirty="0" smtClean="0">
                <a:solidFill>
                  <a:schemeClr val="accent5"/>
                </a:solidFill>
              </a:rPr>
              <a:t>そのイベントが起きる確率</a:t>
            </a:r>
            <a:endParaRPr lang="en-US" altLang="ja-JP" dirty="0" smtClean="0">
              <a:solidFill>
                <a:schemeClr val="accent5"/>
              </a:solidFill>
            </a:endParaRPr>
          </a:p>
          <a:p>
            <a:pPr marL="0" indent="0" algn="r">
              <a:buNone/>
            </a:pPr>
            <a:r>
              <a:rPr lang="ja-JP" altLang="en-US" dirty="0" smtClean="0"/>
              <a:t>が</a:t>
            </a:r>
            <a:r>
              <a:rPr lang="ja-JP" altLang="en-US" dirty="0"/>
              <a:t>判明</a:t>
            </a:r>
            <a:r>
              <a:rPr lang="ja-JP" altLang="en-US" dirty="0" smtClean="0"/>
              <a:t>してい</a:t>
            </a:r>
            <a:r>
              <a:rPr lang="ja-JP" altLang="en-US" dirty="0"/>
              <a:t>る</a:t>
            </a:r>
            <a:r>
              <a:rPr lang="ja-JP" altLang="en-US" dirty="0" smtClean="0"/>
              <a:t>必要がある</a:t>
            </a:r>
            <a:endParaRPr lang="en-US" altLang="ja-JP" dirty="0" smtClean="0"/>
          </a:p>
          <a:p>
            <a:r>
              <a:rPr lang="ja-JP" altLang="en-US" dirty="0" smtClean="0"/>
              <a:t>しかし</a:t>
            </a:r>
            <a:r>
              <a:rPr kumimoji="1" lang="ja-JP" altLang="en-US" dirty="0" smtClean="0"/>
              <a:t>今回のコインの例で、期待値の計算のために</a:t>
            </a:r>
            <a:endParaRPr lang="en-US" altLang="ja-JP" dirty="0"/>
          </a:p>
          <a:p>
            <a:pPr marL="0" indent="0" algn="ctr">
              <a:buNone/>
            </a:pPr>
            <a:r>
              <a:rPr lang="en-US" altLang="ja-JP" dirty="0" smtClean="0"/>
              <a:t>『</a:t>
            </a:r>
            <a:r>
              <a:rPr kumimoji="1" lang="ja-JP" altLang="en-US" dirty="0" smtClean="0">
                <a:solidFill>
                  <a:srgbClr val="00B050"/>
                </a:solidFill>
              </a:rPr>
              <a:t>表の出る回数が</a:t>
            </a:r>
            <a:r>
              <a:rPr lang="ja-JP" altLang="en-US" dirty="0" smtClean="0">
                <a:solidFill>
                  <a:srgbClr val="00B050"/>
                </a:solidFill>
              </a:rPr>
              <a:t>１</a:t>
            </a:r>
            <a:r>
              <a:rPr kumimoji="1" lang="ja-JP" altLang="en-US" dirty="0" smtClean="0">
                <a:solidFill>
                  <a:srgbClr val="00B050"/>
                </a:solidFill>
              </a:rPr>
              <a:t>回</a:t>
            </a:r>
            <a:r>
              <a:rPr lang="ja-JP" altLang="en-US" dirty="0" smtClean="0">
                <a:solidFill>
                  <a:srgbClr val="00B050"/>
                </a:solidFill>
              </a:rPr>
              <a:t>か</a:t>
            </a:r>
            <a:r>
              <a:rPr lang="ja-JP" altLang="en-US" dirty="0">
                <a:solidFill>
                  <a:srgbClr val="00B050"/>
                </a:solidFill>
              </a:rPr>
              <a:t>３</a:t>
            </a:r>
            <a:r>
              <a:rPr kumimoji="1" lang="ja-JP" altLang="en-US" dirty="0" smtClean="0">
                <a:solidFill>
                  <a:srgbClr val="00B050"/>
                </a:solidFill>
              </a:rPr>
              <a:t>回になる</a:t>
            </a:r>
            <a:r>
              <a:rPr lang="ja-JP" altLang="en-US" dirty="0" smtClean="0">
                <a:solidFill>
                  <a:srgbClr val="0070C0"/>
                </a:solidFill>
              </a:rPr>
              <a:t>確率</a:t>
            </a:r>
            <a:r>
              <a:rPr lang="en-US" altLang="ja-JP" dirty="0" smtClean="0"/>
              <a:t>』</a:t>
            </a:r>
          </a:p>
          <a:p>
            <a:pPr marL="0" indent="0" algn="r">
              <a:buNone/>
            </a:pPr>
            <a:r>
              <a:rPr lang="ja-JP" altLang="en-US" dirty="0" smtClean="0"/>
              <a:t>を計算する必要はあるのか？</a:t>
            </a:r>
            <a:endParaRPr lang="en-US" altLang="ja-JP" dirty="0" smtClean="0"/>
          </a:p>
        </p:txBody>
      </p:sp>
    </p:spTree>
    <p:extLst>
      <p:ext uri="{BB962C8B-B14F-4D97-AF65-F5344CB8AC3E}">
        <p14:creationId xmlns:p14="http://schemas.microsoft.com/office/powerpoint/2010/main" val="7335422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smtClean="0">
                <a:solidFill>
                  <a:prstClr val="black"/>
                </a:solidFill>
              </a:rPr>
              <a:t>『</a:t>
            </a:r>
            <a:r>
              <a:rPr lang="ja-JP" altLang="en-US" u="sng" dirty="0" smtClean="0">
                <a:solidFill>
                  <a:prstClr val="black"/>
                </a:solidFill>
              </a:rPr>
              <a:t>確率</a:t>
            </a:r>
            <a:r>
              <a:rPr lang="ja-JP" altLang="en-US" u="sng" dirty="0">
                <a:solidFill>
                  <a:prstClr val="black"/>
                </a:solidFill>
              </a:rPr>
              <a:t>変数</a:t>
            </a:r>
            <a:r>
              <a:rPr lang="en-US" altLang="ja-JP" u="sng" dirty="0" smtClean="0">
                <a:solidFill>
                  <a:prstClr val="black"/>
                </a:solidFill>
              </a:rPr>
              <a:t>』</a:t>
            </a:r>
            <a:r>
              <a:rPr lang="ja-JP" altLang="en-US" u="sng" dirty="0">
                <a:solidFill>
                  <a:prstClr val="black"/>
                </a:solidFill>
              </a:rPr>
              <a:t>とは？</a:t>
            </a:r>
            <a:r>
              <a:rPr lang="en-US" altLang="ja-JP" dirty="0" smtClean="0">
                <a:solidFill>
                  <a:prstClr val="black"/>
                </a:solidFill>
              </a:rPr>
              <a:t>(7/9)</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実際</a:t>
            </a:r>
            <a:r>
              <a:rPr kumimoji="1" lang="en-US" altLang="ja-JP" dirty="0" smtClean="0"/>
              <a:t>…(</a:t>
            </a:r>
            <a:r>
              <a:rPr kumimoji="1" lang="ja-JP" altLang="en-US" dirty="0" smtClean="0"/>
              <a:t>再確認</a:t>
            </a:r>
            <a:r>
              <a:rPr kumimoji="1" lang="en-US" altLang="ja-JP" dirty="0" smtClean="0"/>
              <a:t>)</a:t>
            </a:r>
          </a:p>
        </p:txBody>
      </p:sp>
      <mc:AlternateContent xmlns:mc="http://schemas.openxmlformats.org/markup-compatibility/2006" xmlns:a14="http://schemas.microsoft.com/office/drawing/2010/main">
        <mc:Choice Requires="a14">
          <p:sp>
            <p:nvSpPr>
              <p:cNvPr id="5" name="角丸四角形 4"/>
              <p:cNvSpPr/>
              <p:nvPr/>
            </p:nvSpPr>
            <p:spPr>
              <a:xfrm>
                <a:off x="176047" y="2264521"/>
                <a:ext cx="9125607" cy="215203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mn-ea"/>
                  </a:rPr>
                  <a:t>賭け</a:t>
                </a:r>
                <a:r>
                  <a:rPr lang="en-US" altLang="ja-JP" sz="2400" dirty="0" smtClean="0">
                    <a:solidFill>
                      <a:prstClr val="black"/>
                    </a:solidFill>
                    <a:latin typeface="+mn-ea"/>
                  </a:rPr>
                  <a:t>A</a:t>
                </a:r>
                <a:r>
                  <a:rPr lang="ja-JP" altLang="en-US" sz="2400" dirty="0" smtClean="0">
                    <a:solidFill>
                      <a:prstClr val="black"/>
                    </a:solidFill>
                    <a:latin typeface="+mn-ea"/>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a:lnSpc>
                    <a:spcPct val="90000"/>
                  </a:lnSpc>
                  <a:spcBef>
                    <a:spcPts val="1000"/>
                  </a:spcBef>
                </a:pPr>
                <a14:m>
                  <m:oMathPara xmlns:m="http://schemas.openxmlformats.org/officeDocument/2006/math">
                    <m:oMathParaPr>
                      <m:jc m:val="centerGroup"/>
                    </m:oMathParaPr>
                    <m:oMath xmlns:m="http://schemas.openxmlformats.org/officeDocument/2006/math">
                      <m:r>
                        <a:rPr lang="en-US" altLang="ja-JP" sz="2700" i="1">
                          <a:solidFill>
                            <a:srgbClr val="FF0000"/>
                          </a:solidFill>
                          <a:latin typeface="Cambria Math" panose="02040503050406030204" pitchFamily="18" charset="0"/>
                        </a:rPr>
                        <m:t>5</m:t>
                      </m:r>
                      <m:r>
                        <a:rPr lang="en-US" altLang="ja-JP" sz="2700" b="0" i="1" smtClean="0">
                          <a:solidFill>
                            <a:srgbClr val="FF0000"/>
                          </a:solidFill>
                          <a:latin typeface="Cambria Math" panose="02040503050406030204" pitchFamily="18" charset="0"/>
                        </a:rPr>
                        <m:t>0</m:t>
                      </m:r>
                      <m:r>
                        <a:rPr lang="en-US" altLang="ja-JP" sz="2700" i="1">
                          <a:solidFill>
                            <a:prstClr val="black"/>
                          </a:solidFill>
                          <a:latin typeface="Cambria Math" panose="02040503050406030204" pitchFamily="18" charset="0"/>
                          <a:ea typeface="Cambria Math" panose="02040503050406030204" pitchFamily="18" charset="0"/>
                        </a:rPr>
                        <m:t>=</m:t>
                      </m:r>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が出る確率</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400" dirty="0">
                  <a:solidFill>
                    <a:srgbClr val="FF0000"/>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176047" y="2264521"/>
                <a:ext cx="9125607" cy="2152032"/>
              </a:xfrm>
              <a:prstGeom prst="roundRect">
                <a:avLst/>
              </a:prstGeom>
              <a:blipFill rotWithShape="0">
                <a:blip r:embed="rId2"/>
                <a:stretch>
                  <a:fillRect t="-5056" b="-3090"/>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角丸四角形 7"/>
              <p:cNvSpPr/>
              <p:nvPr/>
            </p:nvSpPr>
            <p:spPr>
              <a:xfrm>
                <a:off x="176046" y="4463827"/>
                <a:ext cx="9125607" cy="2152032"/>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mn-ea"/>
                  </a:rPr>
                  <a:t>賭け</a:t>
                </a:r>
                <a:r>
                  <a:rPr lang="en-US" altLang="ja-JP" sz="2400" dirty="0">
                    <a:solidFill>
                      <a:prstClr val="black"/>
                    </a:solidFill>
                    <a:latin typeface="+mn-ea"/>
                  </a:rPr>
                  <a:t>B</a:t>
                </a:r>
                <a:r>
                  <a:rPr lang="ja-JP" altLang="en-US" sz="2400" dirty="0" smtClean="0">
                    <a:solidFill>
                      <a:prstClr val="black"/>
                    </a:solidFill>
                    <a:latin typeface="+mn-ea"/>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srgbClr val="0070C0"/>
                          </a:solidFill>
                          <a:latin typeface="Cambria Math" panose="02040503050406030204" pitchFamily="18" charset="0"/>
                        </a:rPr>
                        <m:t>−100</m:t>
                      </m:r>
                      <m:r>
                        <a:rPr lang="en-US" altLang="ja-JP" sz="2700" i="1">
                          <a:solidFill>
                            <a:prstClr val="black"/>
                          </a:solidFill>
                          <a:latin typeface="Cambria Math" panose="02040503050406030204" pitchFamily="18" charset="0"/>
                        </a:rPr>
                        <m:t>=</m:t>
                      </m:r>
                      <m:nary>
                        <m:naryPr>
                          <m:chr m:val="∑"/>
                          <m:supHide m:val="on"/>
                          <m:ctrlPr>
                            <a:rPr lang="en-US" altLang="ja-JP" sz="2700" i="1">
                              <a:solidFill>
                                <a:srgbClr val="0070C0"/>
                              </a:solidFill>
                              <a:latin typeface="Cambria Math" panose="02040503050406030204" pitchFamily="18" charset="0"/>
                              <a:ea typeface="Cambria Math" panose="02040503050406030204" pitchFamily="18" charset="0"/>
                            </a:rPr>
                          </m:ctrlPr>
                        </m:naryPr>
                        <m:sub>
                          <m:r>
                            <a:rPr lang="en-US" altLang="ja-JP" sz="2700" i="1">
                              <a:solidFill>
                                <a:srgbClr val="0070C0"/>
                              </a:solidFill>
                              <a:latin typeface="Cambria Math" panose="02040503050406030204" pitchFamily="18" charset="0"/>
                              <a:ea typeface="Cambria Math" panose="02040503050406030204" pitchFamily="18" charset="0"/>
                            </a:rPr>
                            <m:t>𝑏</m:t>
                          </m:r>
                          <m:r>
                            <a:rPr lang="en-US" altLang="ja-JP" sz="2700" i="1">
                              <a:solidFill>
                                <a:srgbClr val="0070C0"/>
                              </a:solidFill>
                              <a:latin typeface="Cambria Math" panose="02040503050406030204" pitchFamily="18" charset="0"/>
                              <a:ea typeface="Cambria Math" panose="02040503050406030204" pitchFamily="18" charset="0"/>
                            </a:rPr>
                            <m:t>:賭けの結果</m:t>
                          </m:r>
                        </m:sub>
                        <m:sup/>
                        <m:e>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に対する報酬</m:t>
                              </m:r>
                            </m:e>
                          </m:d>
                          <m:r>
                            <a:rPr lang="en-US" altLang="ja-JP" sz="2700" i="1">
                              <a:solidFill>
                                <a:srgbClr val="0070C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の起きる確率</m:t>
                              </m:r>
                            </m:e>
                          </m:d>
                        </m:e>
                      </m:nary>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p:txBody>
          </p:sp>
        </mc:Choice>
        <mc:Fallback xmlns="">
          <p:sp>
            <p:nvSpPr>
              <p:cNvPr id="8" name="角丸四角形 7"/>
              <p:cNvSpPr>
                <a:spLocks noRot="1" noChangeAspect="1" noMove="1" noResize="1" noEditPoints="1" noAdjustHandles="1" noChangeArrowheads="1" noChangeShapeType="1" noTextEdit="1"/>
              </p:cNvSpPr>
              <p:nvPr/>
            </p:nvSpPr>
            <p:spPr>
              <a:xfrm>
                <a:off x="176046" y="4463827"/>
                <a:ext cx="9125607" cy="2152032"/>
              </a:xfrm>
              <a:prstGeom prst="roundRect">
                <a:avLst/>
              </a:prstGeom>
              <a:blipFill rotWithShape="0">
                <a:blip r:embed="rId3"/>
                <a:stretch>
                  <a:fillRect t="-5070" b="-4507"/>
                </a:stretch>
              </a:blipFill>
              <a:ln>
                <a:solidFill>
                  <a:srgbClr val="0070C0"/>
                </a:solidFill>
              </a:ln>
            </p:spPr>
            <p:txBody>
              <a:bodyPr/>
              <a:lstStyle/>
              <a:p>
                <a:r>
                  <a:rPr lang="ja-JP" altLang="en-US">
                    <a:noFill/>
                  </a:rPr>
                  <a:t> </a:t>
                </a:r>
              </a:p>
            </p:txBody>
          </p:sp>
        </mc:Fallback>
      </mc:AlternateContent>
    </p:spTree>
    <p:extLst>
      <p:ext uri="{BB962C8B-B14F-4D97-AF65-F5344CB8AC3E}">
        <p14:creationId xmlns:p14="http://schemas.microsoft.com/office/powerpoint/2010/main" val="26789204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smtClean="0">
                <a:solidFill>
                  <a:prstClr val="black"/>
                </a:solidFill>
              </a:rPr>
              <a:t>『</a:t>
            </a:r>
            <a:r>
              <a:rPr lang="ja-JP" altLang="en-US" u="sng" dirty="0" smtClean="0">
                <a:solidFill>
                  <a:prstClr val="black"/>
                </a:solidFill>
              </a:rPr>
              <a:t>確率</a:t>
            </a:r>
            <a:r>
              <a:rPr lang="ja-JP" altLang="en-US" u="sng" dirty="0">
                <a:solidFill>
                  <a:prstClr val="black"/>
                </a:solidFill>
              </a:rPr>
              <a:t>変数</a:t>
            </a:r>
            <a:r>
              <a:rPr lang="en-US" altLang="ja-JP" u="sng" dirty="0" smtClean="0">
                <a:solidFill>
                  <a:prstClr val="black"/>
                </a:solidFill>
              </a:rPr>
              <a:t>』</a:t>
            </a:r>
            <a:r>
              <a:rPr lang="ja-JP" altLang="en-US" u="sng" dirty="0">
                <a:solidFill>
                  <a:prstClr val="black"/>
                </a:solidFill>
              </a:rPr>
              <a:t>とは？</a:t>
            </a:r>
            <a:r>
              <a:rPr lang="en-US" altLang="ja-JP" dirty="0" smtClean="0">
                <a:solidFill>
                  <a:prstClr val="black"/>
                </a:solidFill>
              </a:rPr>
              <a:t>(8/9)</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実際</a:t>
            </a:r>
            <a:r>
              <a:rPr kumimoji="1" lang="en-US" altLang="ja-JP" dirty="0" smtClean="0"/>
              <a:t>…(</a:t>
            </a:r>
            <a:r>
              <a:rPr kumimoji="1" lang="ja-JP" altLang="en-US" dirty="0" smtClean="0"/>
              <a:t>再確認</a:t>
            </a:r>
            <a:r>
              <a:rPr kumimoji="1" lang="en-US" altLang="ja-JP" dirty="0" smtClean="0"/>
              <a:t>)</a:t>
            </a:r>
          </a:p>
        </p:txBody>
      </p:sp>
      <mc:AlternateContent xmlns:mc="http://schemas.openxmlformats.org/markup-compatibility/2006" xmlns:a14="http://schemas.microsoft.com/office/drawing/2010/main">
        <mc:Choice Requires="a14">
          <p:sp>
            <p:nvSpPr>
              <p:cNvPr id="5" name="角丸四角形 4"/>
              <p:cNvSpPr/>
              <p:nvPr/>
            </p:nvSpPr>
            <p:spPr>
              <a:xfrm>
                <a:off x="176047" y="2264521"/>
                <a:ext cx="9125607" cy="215203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ＭＳ Ｐゴシック" panose="020B0600070205080204" pitchFamily="50" charset="-128"/>
                  </a:rPr>
                  <a:t>賭け</a:t>
                </a:r>
                <a:r>
                  <a:rPr lang="en-US" altLang="ja-JP" sz="2400" dirty="0" smtClean="0">
                    <a:solidFill>
                      <a:prstClr val="black"/>
                    </a:solidFill>
                    <a:latin typeface="ＭＳ Ｐゴシック" panose="020B0600070205080204" pitchFamily="50" charset="-128"/>
                  </a:rPr>
                  <a:t>A</a:t>
                </a:r>
                <a:r>
                  <a:rPr lang="ja-JP" altLang="en-US" sz="2400" dirty="0" smtClean="0">
                    <a:solidFill>
                      <a:prstClr val="black"/>
                    </a:solidFill>
                    <a:latin typeface="ＭＳ Ｐゴシック" panose="020B0600070205080204" pitchFamily="50" charset="-128"/>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a:lnSpc>
                    <a:spcPct val="90000"/>
                  </a:lnSpc>
                  <a:spcBef>
                    <a:spcPts val="1000"/>
                  </a:spcBef>
                </a:pPr>
                <a14:m>
                  <m:oMathPara xmlns:m="http://schemas.openxmlformats.org/officeDocument/2006/math">
                    <m:oMathParaPr>
                      <m:jc m:val="centerGroup"/>
                    </m:oMathParaPr>
                    <m:oMath xmlns:m="http://schemas.openxmlformats.org/officeDocument/2006/math">
                      <m:r>
                        <a:rPr lang="en-US" altLang="ja-JP" sz="2700" i="1">
                          <a:solidFill>
                            <a:srgbClr val="FF0000"/>
                          </a:solidFill>
                          <a:latin typeface="Cambria Math" panose="02040503050406030204" pitchFamily="18" charset="0"/>
                        </a:rPr>
                        <m:t>5</m:t>
                      </m:r>
                      <m:r>
                        <a:rPr lang="en-US" altLang="ja-JP" sz="2700" i="1" smtClean="0">
                          <a:solidFill>
                            <a:srgbClr val="FF0000"/>
                          </a:solidFill>
                          <a:latin typeface="Cambria Math" panose="02040503050406030204" pitchFamily="18" charset="0"/>
                        </a:rPr>
                        <m:t>0</m:t>
                      </m:r>
                      <m:r>
                        <a:rPr lang="en-US" altLang="ja-JP" sz="2700" i="1">
                          <a:solidFill>
                            <a:prstClr val="black"/>
                          </a:solidFill>
                          <a:latin typeface="Cambria Math" panose="02040503050406030204" pitchFamily="18" charset="0"/>
                          <a:ea typeface="Cambria Math" panose="02040503050406030204" pitchFamily="18" charset="0"/>
                        </a:rPr>
                        <m:t>=</m:t>
                      </m:r>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が出る確率</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400" dirty="0">
                  <a:solidFill>
                    <a:srgbClr val="FF0000"/>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176047" y="2264521"/>
                <a:ext cx="9125607" cy="2152032"/>
              </a:xfrm>
              <a:prstGeom prst="roundRect">
                <a:avLst/>
              </a:prstGeom>
              <a:blipFill rotWithShape="0">
                <a:blip r:embed="rId2"/>
                <a:stretch>
                  <a:fillRect t="-5056" b="-3090"/>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角丸四角形 7"/>
              <p:cNvSpPr/>
              <p:nvPr/>
            </p:nvSpPr>
            <p:spPr>
              <a:xfrm>
                <a:off x="176046" y="4463827"/>
                <a:ext cx="9125607" cy="2152032"/>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ＭＳ Ｐゴシック" panose="020B0600070205080204" pitchFamily="50" charset="-128"/>
                  </a:rPr>
                  <a:t>賭け</a:t>
                </a:r>
                <a:r>
                  <a:rPr lang="en-US" altLang="ja-JP" sz="2400" dirty="0">
                    <a:solidFill>
                      <a:prstClr val="black"/>
                    </a:solidFill>
                    <a:latin typeface="ＭＳ Ｐゴシック" panose="020B0600070205080204" pitchFamily="50" charset="-128"/>
                  </a:rPr>
                  <a:t>B</a:t>
                </a:r>
                <a:r>
                  <a:rPr lang="ja-JP" altLang="en-US" sz="2400" dirty="0" smtClean="0">
                    <a:solidFill>
                      <a:prstClr val="black"/>
                    </a:solidFill>
                    <a:latin typeface="ＭＳ Ｐゴシック" panose="020B0600070205080204" pitchFamily="50" charset="-128"/>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srgbClr val="0070C0"/>
                          </a:solidFill>
                          <a:latin typeface="Cambria Math" panose="02040503050406030204" pitchFamily="18" charset="0"/>
                        </a:rPr>
                        <m:t>−100</m:t>
                      </m:r>
                      <m:r>
                        <a:rPr lang="en-US" altLang="ja-JP" sz="2700" i="1">
                          <a:solidFill>
                            <a:prstClr val="black"/>
                          </a:solidFill>
                          <a:latin typeface="Cambria Math" panose="02040503050406030204" pitchFamily="18" charset="0"/>
                        </a:rPr>
                        <m:t>=</m:t>
                      </m:r>
                      <m:nary>
                        <m:naryPr>
                          <m:chr m:val="∑"/>
                          <m:supHide m:val="on"/>
                          <m:ctrlPr>
                            <a:rPr lang="en-US" altLang="ja-JP" sz="2700" i="1">
                              <a:solidFill>
                                <a:srgbClr val="0070C0"/>
                              </a:solidFill>
                              <a:latin typeface="Cambria Math" panose="02040503050406030204" pitchFamily="18" charset="0"/>
                              <a:ea typeface="Cambria Math" panose="02040503050406030204" pitchFamily="18" charset="0"/>
                            </a:rPr>
                          </m:ctrlPr>
                        </m:naryPr>
                        <m:sub>
                          <m:r>
                            <a:rPr lang="en-US" altLang="ja-JP" sz="2700" i="1">
                              <a:solidFill>
                                <a:srgbClr val="0070C0"/>
                              </a:solidFill>
                              <a:latin typeface="Cambria Math" panose="02040503050406030204" pitchFamily="18" charset="0"/>
                              <a:ea typeface="Cambria Math" panose="02040503050406030204" pitchFamily="18" charset="0"/>
                            </a:rPr>
                            <m:t>𝑏</m:t>
                          </m:r>
                          <m:r>
                            <a:rPr lang="en-US" altLang="ja-JP" sz="2700" i="1">
                              <a:solidFill>
                                <a:srgbClr val="0070C0"/>
                              </a:solidFill>
                              <a:latin typeface="Cambria Math" panose="02040503050406030204" pitchFamily="18" charset="0"/>
                              <a:ea typeface="Cambria Math" panose="02040503050406030204" pitchFamily="18" charset="0"/>
                            </a:rPr>
                            <m:t>:賭けの結果</m:t>
                          </m:r>
                        </m:sub>
                        <m:sup/>
                        <m:e>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に対する報酬</m:t>
                              </m:r>
                            </m:e>
                          </m:d>
                          <m:r>
                            <a:rPr lang="en-US" altLang="ja-JP" sz="2700" i="1">
                              <a:solidFill>
                                <a:srgbClr val="0070C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の起きる</m:t>
                              </m:r>
                              <m:r>
                                <a:rPr lang="ja-JP" altLang="en-US" sz="2700" i="1" smtClean="0">
                                  <a:solidFill>
                                    <a:srgbClr val="0070C0"/>
                                  </a:solidFill>
                                  <a:latin typeface="Cambria Math" panose="02040503050406030204" pitchFamily="18" charset="0"/>
                                  <a:ea typeface="Cambria Math" panose="02040503050406030204" pitchFamily="18" charset="0"/>
                                </a:rPr>
                                <m:t>確率</m:t>
                              </m:r>
                            </m:e>
                          </m:d>
                        </m:e>
                      </m:nary>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p:txBody>
          </p:sp>
        </mc:Choice>
        <mc:Fallback xmlns="">
          <p:sp>
            <p:nvSpPr>
              <p:cNvPr id="8" name="角丸四角形 7"/>
              <p:cNvSpPr>
                <a:spLocks noRot="1" noChangeAspect="1" noMove="1" noResize="1" noEditPoints="1" noAdjustHandles="1" noChangeArrowheads="1" noChangeShapeType="1" noTextEdit="1"/>
              </p:cNvSpPr>
              <p:nvPr/>
            </p:nvSpPr>
            <p:spPr>
              <a:xfrm>
                <a:off x="176046" y="4463827"/>
                <a:ext cx="9125607" cy="2152032"/>
              </a:xfrm>
              <a:prstGeom prst="roundRect">
                <a:avLst/>
              </a:prstGeom>
              <a:blipFill rotWithShape="0">
                <a:blip r:embed="rId3"/>
                <a:stretch>
                  <a:fillRect t="-5070" b="-4507"/>
                </a:stretch>
              </a:blipFill>
              <a:ln>
                <a:solidFill>
                  <a:srgbClr val="0070C0"/>
                </a:solidFill>
              </a:ln>
            </p:spPr>
            <p:txBody>
              <a:bodyPr/>
              <a:lstStyle/>
              <a:p>
                <a:r>
                  <a:rPr lang="ja-JP" altLang="en-US">
                    <a:noFill/>
                  </a:rPr>
                  <a:t> </a:t>
                </a:r>
              </a:p>
            </p:txBody>
          </p:sp>
        </mc:Fallback>
      </mc:AlternateContent>
      <p:sp>
        <p:nvSpPr>
          <p:cNvPr id="9" name="左矢印吹き出し 8"/>
          <p:cNvSpPr/>
          <p:nvPr/>
        </p:nvSpPr>
        <p:spPr>
          <a:xfrm>
            <a:off x="8447692" y="2486559"/>
            <a:ext cx="3665483" cy="3825341"/>
          </a:xfrm>
          <a:prstGeom prst="leftArrowCallout">
            <a:avLst>
              <a:gd name="adj1" fmla="val 15933"/>
              <a:gd name="adj2" fmla="val 15521"/>
              <a:gd name="adj3" fmla="val 16345"/>
              <a:gd name="adj4" fmla="val 7368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smtClean="0">
                <a:solidFill>
                  <a:prstClr val="black"/>
                </a:solidFill>
              </a:rPr>
              <a:t>どこでも</a:t>
            </a:r>
            <a:endParaRPr lang="en-US" altLang="ja-JP" sz="2800" dirty="0" smtClean="0">
              <a:solidFill>
                <a:prstClr val="black"/>
              </a:solidFill>
            </a:endParaRPr>
          </a:p>
          <a:p>
            <a:pPr algn="ctr"/>
            <a:r>
              <a:rPr lang="ja-JP" altLang="en-US" sz="2800" dirty="0" smtClean="0">
                <a:solidFill>
                  <a:srgbClr val="00B050"/>
                </a:solidFill>
              </a:rPr>
              <a:t>表</a:t>
            </a:r>
            <a:r>
              <a:rPr lang="ja-JP" altLang="en-US" sz="2800" dirty="0">
                <a:solidFill>
                  <a:srgbClr val="00B050"/>
                </a:solidFill>
              </a:rPr>
              <a:t>の出る回数が１回か３回に</a:t>
            </a:r>
            <a:r>
              <a:rPr lang="ja-JP" altLang="en-US" sz="2800" dirty="0" smtClean="0">
                <a:solidFill>
                  <a:srgbClr val="00B050"/>
                </a:solidFill>
              </a:rPr>
              <a:t>なる</a:t>
            </a:r>
            <a:endParaRPr lang="en-US" altLang="ja-JP" sz="2800" dirty="0" smtClean="0">
              <a:solidFill>
                <a:srgbClr val="00B050"/>
              </a:solidFill>
            </a:endParaRPr>
          </a:p>
          <a:p>
            <a:pPr algn="ctr"/>
            <a:r>
              <a:rPr lang="en-US" altLang="ja-JP" sz="2800" dirty="0" smtClean="0">
                <a:solidFill>
                  <a:srgbClr val="00B050"/>
                </a:solidFill>
              </a:rPr>
              <a:t>(=</a:t>
            </a:r>
            <a:r>
              <a:rPr lang="ja-JP" altLang="en-US" sz="2800" dirty="0" smtClean="0">
                <a:solidFill>
                  <a:srgbClr val="00B050"/>
                </a:solidFill>
              </a:rPr>
              <a:t>１か３が出る</a:t>
            </a:r>
            <a:r>
              <a:rPr lang="en-US" altLang="ja-JP" sz="2800" dirty="0" smtClean="0">
                <a:solidFill>
                  <a:srgbClr val="00B050"/>
                </a:solidFill>
              </a:rPr>
              <a:t>)</a:t>
            </a:r>
          </a:p>
          <a:p>
            <a:pPr algn="ctr"/>
            <a:r>
              <a:rPr lang="ja-JP" altLang="en-US" sz="2800" dirty="0" smtClean="0">
                <a:solidFill>
                  <a:schemeClr val="accent5"/>
                </a:solidFill>
              </a:rPr>
              <a:t>確率</a:t>
            </a:r>
            <a:r>
              <a:rPr lang="ja-JP" altLang="en-US" sz="2800" dirty="0" smtClean="0">
                <a:solidFill>
                  <a:prstClr val="black"/>
                </a:solidFill>
              </a:rPr>
              <a:t>は</a:t>
            </a:r>
            <a:endParaRPr lang="en-US" altLang="ja-JP" sz="2800" dirty="0" smtClean="0">
              <a:solidFill>
                <a:prstClr val="black"/>
              </a:solidFill>
            </a:endParaRPr>
          </a:p>
          <a:p>
            <a:pPr algn="ctr"/>
            <a:r>
              <a:rPr lang="ja-JP" altLang="en-US" sz="2800" dirty="0" smtClean="0">
                <a:solidFill>
                  <a:prstClr val="black"/>
                </a:solidFill>
              </a:rPr>
              <a:t>使っていない！</a:t>
            </a:r>
            <a:endParaRPr lang="en-US" altLang="ja-JP" sz="2800" dirty="0" smtClean="0">
              <a:solidFill>
                <a:prstClr val="black"/>
              </a:solidFill>
            </a:endParaRPr>
          </a:p>
        </p:txBody>
      </p:sp>
    </p:spTree>
    <p:extLst>
      <p:ext uri="{BB962C8B-B14F-4D97-AF65-F5344CB8AC3E}">
        <p14:creationId xmlns:p14="http://schemas.microsoft.com/office/powerpoint/2010/main" val="17339936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smtClean="0">
                <a:solidFill>
                  <a:prstClr val="black"/>
                </a:solidFill>
              </a:rPr>
              <a:t>『</a:t>
            </a:r>
            <a:r>
              <a:rPr lang="ja-JP" altLang="en-US" u="sng" dirty="0" smtClean="0">
                <a:solidFill>
                  <a:prstClr val="black"/>
                </a:solidFill>
              </a:rPr>
              <a:t>確率</a:t>
            </a:r>
            <a:r>
              <a:rPr lang="ja-JP" altLang="en-US" u="sng" dirty="0">
                <a:solidFill>
                  <a:prstClr val="black"/>
                </a:solidFill>
              </a:rPr>
              <a:t>変数</a:t>
            </a:r>
            <a:r>
              <a:rPr lang="en-US" altLang="ja-JP" u="sng" dirty="0" smtClean="0">
                <a:solidFill>
                  <a:prstClr val="black"/>
                </a:solidFill>
              </a:rPr>
              <a:t>』</a:t>
            </a:r>
            <a:r>
              <a:rPr lang="ja-JP" altLang="en-US" u="sng" dirty="0">
                <a:solidFill>
                  <a:prstClr val="black"/>
                </a:solidFill>
              </a:rPr>
              <a:t>とは？</a:t>
            </a:r>
            <a:r>
              <a:rPr lang="en-US" altLang="ja-JP" dirty="0" smtClean="0">
                <a:solidFill>
                  <a:prstClr val="black"/>
                </a:solidFill>
              </a:rPr>
              <a:t>(9/9)</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実際</a:t>
            </a:r>
            <a:r>
              <a:rPr kumimoji="1" lang="en-US" altLang="ja-JP" dirty="0" smtClean="0"/>
              <a:t>…(</a:t>
            </a:r>
            <a:r>
              <a:rPr kumimoji="1" lang="ja-JP" altLang="en-US" dirty="0" smtClean="0"/>
              <a:t>再確認</a:t>
            </a:r>
            <a:r>
              <a:rPr kumimoji="1" lang="en-US" altLang="ja-JP" dirty="0" smtClean="0"/>
              <a:t>)</a:t>
            </a:r>
          </a:p>
        </p:txBody>
      </p:sp>
      <mc:AlternateContent xmlns:mc="http://schemas.openxmlformats.org/markup-compatibility/2006" xmlns:a14="http://schemas.microsoft.com/office/drawing/2010/main">
        <mc:Choice Requires="a14">
          <p:sp>
            <p:nvSpPr>
              <p:cNvPr id="5" name="角丸四角形 4"/>
              <p:cNvSpPr/>
              <p:nvPr/>
            </p:nvSpPr>
            <p:spPr>
              <a:xfrm>
                <a:off x="176047" y="2264521"/>
                <a:ext cx="9125607" cy="215203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ＭＳ Ｐゴシック" panose="020B0600070205080204" pitchFamily="50" charset="-128"/>
                  </a:rPr>
                  <a:t>賭け</a:t>
                </a:r>
                <a:r>
                  <a:rPr lang="en-US" altLang="ja-JP" sz="2400" dirty="0" smtClean="0">
                    <a:solidFill>
                      <a:prstClr val="black"/>
                    </a:solidFill>
                    <a:latin typeface="ＭＳ Ｐゴシック" panose="020B0600070205080204" pitchFamily="50" charset="-128"/>
                  </a:rPr>
                  <a:t>A</a:t>
                </a:r>
                <a:r>
                  <a:rPr lang="ja-JP" altLang="en-US" sz="2400" dirty="0" smtClean="0">
                    <a:solidFill>
                      <a:prstClr val="black"/>
                    </a:solidFill>
                    <a:latin typeface="ＭＳ Ｐゴシック" panose="020B0600070205080204" pitchFamily="50" charset="-128"/>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a:lnSpc>
                    <a:spcPct val="90000"/>
                  </a:lnSpc>
                  <a:spcBef>
                    <a:spcPts val="1000"/>
                  </a:spcBef>
                </a:pPr>
                <a14:m>
                  <m:oMathPara xmlns:m="http://schemas.openxmlformats.org/officeDocument/2006/math">
                    <m:oMathParaPr>
                      <m:jc m:val="centerGroup"/>
                    </m:oMathParaPr>
                    <m:oMath xmlns:m="http://schemas.openxmlformats.org/officeDocument/2006/math">
                      <m:r>
                        <a:rPr lang="en-US" altLang="ja-JP" sz="2700" i="1">
                          <a:solidFill>
                            <a:srgbClr val="FF0000"/>
                          </a:solidFill>
                          <a:latin typeface="Cambria Math" panose="02040503050406030204" pitchFamily="18" charset="0"/>
                        </a:rPr>
                        <m:t>5</m:t>
                      </m:r>
                      <m:r>
                        <a:rPr lang="en-US" altLang="ja-JP" sz="2700" i="1" smtClean="0">
                          <a:solidFill>
                            <a:srgbClr val="FF0000"/>
                          </a:solidFill>
                          <a:latin typeface="Cambria Math" panose="02040503050406030204" pitchFamily="18" charset="0"/>
                        </a:rPr>
                        <m:t>0</m:t>
                      </m:r>
                      <m:r>
                        <a:rPr lang="en-US" altLang="ja-JP" sz="2700" i="1">
                          <a:solidFill>
                            <a:prstClr val="black"/>
                          </a:solidFill>
                          <a:latin typeface="Cambria Math" panose="02040503050406030204" pitchFamily="18" charset="0"/>
                          <a:ea typeface="Cambria Math" panose="02040503050406030204" pitchFamily="18" charset="0"/>
                        </a:rPr>
                        <m:t>=</m:t>
                      </m:r>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が出る確率</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400" dirty="0">
                  <a:solidFill>
                    <a:srgbClr val="FF0000"/>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176047" y="2264521"/>
                <a:ext cx="9125607" cy="2152032"/>
              </a:xfrm>
              <a:prstGeom prst="roundRect">
                <a:avLst/>
              </a:prstGeom>
              <a:blipFill rotWithShape="0">
                <a:blip r:embed="rId2"/>
                <a:stretch>
                  <a:fillRect t="-5056" b="-3090"/>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角丸四角形 7"/>
              <p:cNvSpPr/>
              <p:nvPr/>
            </p:nvSpPr>
            <p:spPr>
              <a:xfrm>
                <a:off x="176046" y="4463827"/>
                <a:ext cx="9125607" cy="2152032"/>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ＭＳ Ｐゴシック" panose="020B0600070205080204" pitchFamily="50" charset="-128"/>
                  </a:rPr>
                  <a:t>賭け</a:t>
                </a:r>
                <a:r>
                  <a:rPr lang="en-US" altLang="ja-JP" sz="2400" dirty="0">
                    <a:solidFill>
                      <a:prstClr val="black"/>
                    </a:solidFill>
                    <a:latin typeface="ＭＳ Ｐゴシック" panose="020B0600070205080204" pitchFamily="50" charset="-128"/>
                  </a:rPr>
                  <a:t>B</a:t>
                </a:r>
                <a:r>
                  <a:rPr lang="ja-JP" altLang="en-US" sz="2400" dirty="0" smtClean="0">
                    <a:solidFill>
                      <a:prstClr val="black"/>
                    </a:solidFill>
                    <a:latin typeface="ＭＳ Ｐゴシック" panose="020B0600070205080204" pitchFamily="50" charset="-128"/>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srgbClr val="0070C0"/>
                          </a:solidFill>
                          <a:latin typeface="Cambria Math" panose="02040503050406030204" pitchFamily="18" charset="0"/>
                        </a:rPr>
                        <m:t>−100</m:t>
                      </m:r>
                      <m:r>
                        <a:rPr lang="en-US" altLang="ja-JP" sz="2700" i="1">
                          <a:solidFill>
                            <a:prstClr val="black"/>
                          </a:solidFill>
                          <a:latin typeface="Cambria Math" panose="02040503050406030204" pitchFamily="18" charset="0"/>
                        </a:rPr>
                        <m:t>=</m:t>
                      </m:r>
                      <m:nary>
                        <m:naryPr>
                          <m:chr m:val="∑"/>
                          <m:supHide m:val="on"/>
                          <m:ctrlPr>
                            <a:rPr lang="en-US" altLang="ja-JP" sz="2700" i="1">
                              <a:solidFill>
                                <a:srgbClr val="0070C0"/>
                              </a:solidFill>
                              <a:latin typeface="Cambria Math" panose="02040503050406030204" pitchFamily="18" charset="0"/>
                              <a:ea typeface="Cambria Math" panose="02040503050406030204" pitchFamily="18" charset="0"/>
                            </a:rPr>
                          </m:ctrlPr>
                        </m:naryPr>
                        <m:sub>
                          <m:r>
                            <a:rPr lang="en-US" altLang="ja-JP" sz="2700" i="1">
                              <a:solidFill>
                                <a:srgbClr val="0070C0"/>
                              </a:solidFill>
                              <a:latin typeface="Cambria Math" panose="02040503050406030204" pitchFamily="18" charset="0"/>
                              <a:ea typeface="Cambria Math" panose="02040503050406030204" pitchFamily="18" charset="0"/>
                            </a:rPr>
                            <m:t>𝑏</m:t>
                          </m:r>
                          <m:r>
                            <a:rPr lang="en-US" altLang="ja-JP" sz="2700" i="1">
                              <a:solidFill>
                                <a:srgbClr val="0070C0"/>
                              </a:solidFill>
                              <a:latin typeface="Cambria Math" panose="02040503050406030204" pitchFamily="18" charset="0"/>
                              <a:ea typeface="Cambria Math" panose="02040503050406030204" pitchFamily="18" charset="0"/>
                            </a:rPr>
                            <m:t>:賭けの結果</m:t>
                          </m:r>
                        </m:sub>
                        <m:sup/>
                        <m:e>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に対する報酬</m:t>
                              </m:r>
                            </m:e>
                          </m:d>
                          <m:r>
                            <a:rPr lang="en-US" altLang="ja-JP" sz="2700" i="1">
                              <a:solidFill>
                                <a:srgbClr val="0070C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の起きる</m:t>
                              </m:r>
                              <m:r>
                                <a:rPr lang="ja-JP" altLang="en-US" sz="2700" i="1" smtClean="0">
                                  <a:solidFill>
                                    <a:srgbClr val="0070C0"/>
                                  </a:solidFill>
                                  <a:latin typeface="Cambria Math" panose="02040503050406030204" pitchFamily="18" charset="0"/>
                                  <a:ea typeface="Cambria Math" panose="02040503050406030204" pitchFamily="18" charset="0"/>
                                </a:rPr>
                                <m:t>確率</m:t>
                              </m:r>
                            </m:e>
                          </m:d>
                        </m:e>
                      </m:nary>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p:txBody>
          </p:sp>
        </mc:Choice>
        <mc:Fallback xmlns="">
          <p:sp>
            <p:nvSpPr>
              <p:cNvPr id="8" name="角丸四角形 7"/>
              <p:cNvSpPr>
                <a:spLocks noRot="1" noChangeAspect="1" noMove="1" noResize="1" noEditPoints="1" noAdjustHandles="1" noChangeArrowheads="1" noChangeShapeType="1" noTextEdit="1"/>
              </p:cNvSpPr>
              <p:nvPr/>
            </p:nvSpPr>
            <p:spPr>
              <a:xfrm>
                <a:off x="176046" y="4463827"/>
                <a:ext cx="9125607" cy="2152032"/>
              </a:xfrm>
              <a:prstGeom prst="roundRect">
                <a:avLst/>
              </a:prstGeom>
              <a:blipFill rotWithShape="0">
                <a:blip r:embed="rId3"/>
                <a:stretch>
                  <a:fillRect t="-5070" b="-4507"/>
                </a:stretch>
              </a:blipFill>
              <a:ln>
                <a:solidFill>
                  <a:srgbClr val="0070C0"/>
                </a:solidFill>
              </a:ln>
            </p:spPr>
            <p:txBody>
              <a:bodyPr/>
              <a:lstStyle/>
              <a:p>
                <a:r>
                  <a:rPr lang="ja-JP" altLang="en-US">
                    <a:noFill/>
                  </a:rPr>
                  <a:t> </a:t>
                </a:r>
              </a:p>
            </p:txBody>
          </p:sp>
        </mc:Fallback>
      </mc:AlternateContent>
      <p:sp>
        <p:nvSpPr>
          <p:cNvPr id="9" name="左矢印吹き出し 8"/>
          <p:cNvSpPr/>
          <p:nvPr/>
        </p:nvSpPr>
        <p:spPr>
          <a:xfrm>
            <a:off x="8447692" y="2486559"/>
            <a:ext cx="3665483" cy="3825341"/>
          </a:xfrm>
          <a:prstGeom prst="leftArrowCallout">
            <a:avLst>
              <a:gd name="adj1" fmla="val 15933"/>
              <a:gd name="adj2" fmla="val 15521"/>
              <a:gd name="adj3" fmla="val 16345"/>
              <a:gd name="adj4" fmla="val 7368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smtClean="0">
                <a:solidFill>
                  <a:prstClr val="black"/>
                </a:solidFill>
              </a:rPr>
              <a:t>どこでも</a:t>
            </a:r>
            <a:endParaRPr lang="en-US" altLang="ja-JP" sz="2800" dirty="0" smtClean="0">
              <a:solidFill>
                <a:prstClr val="black"/>
              </a:solidFill>
            </a:endParaRPr>
          </a:p>
          <a:p>
            <a:pPr algn="ctr"/>
            <a:r>
              <a:rPr lang="ja-JP" altLang="en-US" sz="2800" dirty="0" smtClean="0">
                <a:solidFill>
                  <a:srgbClr val="00B050"/>
                </a:solidFill>
              </a:rPr>
              <a:t>表</a:t>
            </a:r>
            <a:r>
              <a:rPr lang="ja-JP" altLang="en-US" sz="2800" dirty="0">
                <a:solidFill>
                  <a:srgbClr val="00B050"/>
                </a:solidFill>
              </a:rPr>
              <a:t>の出る回数が１回か３回に</a:t>
            </a:r>
            <a:r>
              <a:rPr lang="ja-JP" altLang="en-US" sz="2800" dirty="0" smtClean="0">
                <a:solidFill>
                  <a:srgbClr val="00B050"/>
                </a:solidFill>
              </a:rPr>
              <a:t>なる</a:t>
            </a:r>
            <a:endParaRPr lang="en-US" altLang="ja-JP" sz="2800" dirty="0" smtClean="0">
              <a:solidFill>
                <a:srgbClr val="00B050"/>
              </a:solidFill>
            </a:endParaRPr>
          </a:p>
          <a:p>
            <a:pPr algn="ctr"/>
            <a:r>
              <a:rPr lang="en-US" altLang="ja-JP" sz="2800" dirty="0" smtClean="0">
                <a:solidFill>
                  <a:srgbClr val="00B050"/>
                </a:solidFill>
              </a:rPr>
              <a:t>(=</a:t>
            </a:r>
            <a:r>
              <a:rPr lang="ja-JP" altLang="en-US" sz="2800" dirty="0" smtClean="0">
                <a:solidFill>
                  <a:srgbClr val="00B050"/>
                </a:solidFill>
              </a:rPr>
              <a:t>１か３が出る</a:t>
            </a:r>
            <a:r>
              <a:rPr lang="en-US" altLang="ja-JP" sz="2800" dirty="0" smtClean="0">
                <a:solidFill>
                  <a:srgbClr val="00B050"/>
                </a:solidFill>
              </a:rPr>
              <a:t>)</a:t>
            </a:r>
          </a:p>
          <a:p>
            <a:pPr algn="ctr"/>
            <a:r>
              <a:rPr lang="ja-JP" altLang="en-US" sz="2800" dirty="0" smtClean="0">
                <a:solidFill>
                  <a:schemeClr val="accent5"/>
                </a:solidFill>
              </a:rPr>
              <a:t>確率</a:t>
            </a:r>
            <a:r>
              <a:rPr lang="ja-JP" altLang="en-US" sz="2800" dirty="0" smtClean="0">
                <a:solidFill>
                  <a:prstClr val="black"/>
                </a:solidFill>
              </a:rPr>
              <a:t>は</a:t>
            </a:r>
            <a:endParaRPr lang="en-US" altLang="ja-JP" sz="2800" dirty="0" smtClean="0">
              <a:solidFill>
                <a:prstClr val="black"/>
              </a:solidFill>
            </a:endParaRPr>
          </a:p>
          <a:p>
            <a:pPr algn="ctr"/>
            <a:r>
              <a:rPr lang="ja-JP" altLang="en-US" sz="2800" dirty="0" smtClean="0">
                <a:solidFill>
                  <a:prstClr val="black"/>
                </a:solidFill>
              </a:rPr>
              <a:t>使っていない！</a:t>
            </a:r>
            <a:endParaRPr lang="en-US" altLang="ja-JP" sz="2800" dirty="0" smtClean="0">
              <a:solidFill>
                <a:prstClr val="black"/>
              </a:solidFill>
            </a:endParaRPr>
          </a:p>
        </p:txBody>
      </p:sp>
      <p:sp>
        <p:nvSpPr>
          <p:cNvPr id="7" name="角丸四角形 6"/>
          <p:cNvSpPr/>
          <p:nvPr/>
        </p:nvSpPr>
        <p:spPr>
          <a:xfrm>
            <a:off x="265386" y="4902723"/>
            <a:ext cx="11661228" cy="1760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t>→</a:t>
            </a:r>
            <a:r>
              <a:rPr kumimoji="1" lang="ja-JP" altLang="en-US" sz="3200" u="sng" dirty="0" smtClean="0"/>
              <a:t>期待値の計算には、</a:t>
            </a:r>
            <a:endParaRPr kumimoji="1" lang="en-US" altLang="ja-JP" sz="3200" u="sng" dirty="0" smtClean="0"/>
          </a:p>
          <a:p>
            <a:pPr algn="ctr"/>
            <a:r>
              <a:rPr kumimoji="1" lang="ja-JP" altLang="en-US" sz="3200" u="sng" dirty="0" smtClean="0"/>
              <a:t>本当はどんな</a:t>
            </a:r>
            <a:r>
              <a:rPr kumimoji="1" lang="ja-JP" altLang="en-US" sz="3200" u="sng" dirty="0" smtClean="0">
                <a:solidFill>
                  <a:srgbClr val="00B050"/>
                </a:solidFill>
              </a:rPr>
              <a:t>イベントの結果</a:t>
            </a:r>
            <a:r>
              <a:rPr lang="ja-JP" altLang="en-US" sz="3200" u="sng" dirty="0" smtClean="0"/>
              <a:t>に対する</a:t>
            </a:r>
            <a:r>
              <a:rPr kumimoji="1" lang="ja-JP" altLang="en-US" sz="3200" u="sng" dirty="0" smtClean="0">
                <a:solidFill>
                  <a:schemeClr val="accent5"/>
                </a:solidFill>
              </a:rPr>
              <a:t>確率</a:t>
            </a:r>
            <a:r>
              <a:rPr kumimoji="1" lang="ja-JP" altLang="en-US" sz="3200" u="sng" dirty="0" smtClean="0"/>
              <a:t>が必要なのか</a:t>
            </a:r>
            <a:r>
              <a:rPr kumimoji="1" lang="ja-JP" altLang="en-US" sz="3200" dirty="0" smtClean="0"/>
              <a:t>？</a:t>
            </a:r>
            <a:endParaRPr kumimoji="1" lang="ja-JP" altLang="en-US" sz="3200" dirty="0"/>
          </a:p>
        </p:txBody>
      </p:sp>
    </p:spTree>
    <p:extLst>
      <p:ext uri="{BB962C8B-B14F-4D97-AF65-F5344CB8AC3E}">
        <p14:creationId xmlns:p14="http://schemas.microsoft.com/office/powerpoint/2010/main" val="2173499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5"/>
            <a:ext cx="10515600" cy="4832752"/>
          </a:xfrm>
        </p:spPr>
        <p:txBody>
          <a:bodyPr>
            <a:normAutofit/>
          </a:bodyPr>
          <a:lstStyle/>
          <a:p>
            <a:pPr marL="0" indent="0">
              <a:buNone/>
            </a:pPr>
            <a:r>
              <a:rPr lang="ja-JP" altLang="en-US" dirty="0" smtClean="0"/>
              <a:t>前の考え方だと</a:t>
            </a:r>
            <a:r>
              <a:rPr lang="en-US" altLang="ja-JP" dirty="0" smtClean="0"/>
              <a:t>…(</a:t>
            </a:r>
            <a:r>
              <a:rPr lang="ja-JP" altLang="en-US" dirty="0" smtClean="0"/>
              <a:t>再確認</a:t>
            </a:r>
            <a:r>
              <a:rPr lang="en-US" altLang="ja-JP" dirty="0" smtClean="0"/>
              <a:t>)</a:t>
            </a:r>
            <a:endParaRPr lang="en-US" altLang="ja-JP" dirty="0"/>
          </a:p>
        </p:txBody>
      </p:sp>
      <mc:AlternateContent xmlns:mc="http://schemas.openxmlformats.org/markup-compatibility/2006" xmlns:a14="http://schemas.microsoft.com/office/drawing/2010/main">
        <mc:Choice Requires="a14">
          <p:sp>
            <p:nvSpPr>
              <p:cNvPr id="7" name="角丸四角形 6"/>
              <p:cNvSpPr/>
              <p:nvPr/>
            </p:nvSpPr>
            <p:spPr>
              <a:xfrm>
                <a:off x="838198" y="4107065"/>
                <a:ext cx="9091410" cy="1784219"/>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800" dirty="0" smtClean="0">
                    <a:solidFill>
                      <a:prstClr val="black"/>
                    </a:solidFill>
                  </a:rPr>
                  <a:t>賭け</a:t>
                </a:r>
                <a:r>
                  <a:rPr lang="en-US" altLang="ja-JP" sz="2800" dirty="0">
                    <a:solidFill>
                      <a:prstClr val="black"/>
                    </a:solidFill>
                  </a:rPr>
                  <a:t>B</a:t>
                </a:r>
                <a:r>
                  <a:rPr lang="ja-JP" altLang="en-US" sz="2800" dirty="0">
                    <a:solidFill>
                      <a:prstClr val="black"/>
                    </a:solidFill>
                  </a:rPr>
                  <a:t>：</a:t>
                </a:r>
                <a:endParaRPr lang="en-US" altLang="ja-JP" sz="2800" dirty="0">
                  <a:solidFill>
                    <a:prstClr val="black"/>
                  </a:solidFill>
                </a:endParaRPr>
              </a:p>
              <a:p>
                <a:pPr lvl="0">
                  <a:lnSpc>
                    <a:spcPct val="90000"/>
                  </a:lnSpc>
                  <a:spcBef>
                    <a:spcPts val="1000"/>
                  </a:spcBef>
                </a:pPr>
                <a14:m>
                  <m:oMath xmlns:m="http://schemas.openxmlformats.org/officeDocument/2006/math">
                    <m:f>
                      <m:fPr>
                        <m:ctrlPr>
                          <a:rPr lang="en-US" altLang="ja-JP" sz="2800" i="1">
                            <a:solidFill>
                              <a:prstClr val="black"/>
                            </a:solidFill>
                            <a:latin typeface="Cambria Math" panose="02040503050406030204" pitchFamily="18" charset="0"/>
                          </a:rPr>
                        </m:ctrlPr>
                      </m:fPr>
                      <m:num>
                        <m:r>
                          <a:rPr lang="en-US" altLang="ja-JP" sz="2800" i="1">
                            <a:solidFill>
                              <a:prstClr val="black"/>
                            </a:solidFill>
                            <a:latin typeface="Cambria Math" panose="02040503050406030204" pitchFamily="18" charset="0"/>
                          </a:rPr>
                          <m:t>1</m:t>
                        </m:r>
                      </m:num>
                      <m:den>
                        <m:r>
                          <a:rPr lang="en-US" altLang="ja-JP" sz="2800" i="1">
                            <a:solidFill>
                              <a:prstClr val="black"/>
                            </a:solidFill>
                            <a:latin typeface="Cambria Math" panose="02040503050406030204" pitchFamily="18" charset="0"/>
                          </a:rPr>
                          <m:t>4</m:t>
                        </m:r>
                      </m:den>
                    </m:f>
                  </m:oMath>
                </a14:m>
                <a:r>
                  <a:rPr lang="ja-JP" altLang="en-US" sz="2800" dirty="0">
                    <a:solidFill>
                      <a:prstClr val="black"/>
                    </a:solidFill>
                  </a:rPr>
                  <a:t>の</a:t>
                </a:r>
                <a:r>
                  <a:rPr lang="ja-JP" altLang="en-US" sz="2800" dirty="0" smtClean="0">
                    <a:solidFill>
                      <a:prstClr val="black"/>
                    </a:solidFill>
                  </a:rPr>
                  <a:t>確率</a:t>
                </a:r>
                <a:r>
                  <a:rPr lang="en-US" altLang="ja-JP" sz="2800" dirty="0">
                    <a:solidFill>
                      <a:prstClr val="black"/>
                    </a:solidFill>
                  </a:rPr>
                  <a:t>(=</a:t>
                </a:r>
                <a:r>
                  <a:rPr lang="ja-JP" altLang="en-US" sz="2800" dirty="0">
                    <a:solidFill>
                      <a:prstClr val="black"/>
                    </a:solidFill>
                  </a:rPr>
                  <a:t>０の出る確率</a:t>
                </a:r>
                <a:r>
                  <a:rPr lang="en-US" altLang="ja-JP" sz="2800" dirty="0" smtClean="0">
                    <a:solidFill>
                      <a:prstClr val="black"/>
                    </a:solidFill>
                  </a:rPr>
                  <a:t>+</a:t>
                </a:r>
                <a:r>
                  <a:rPr lang="ja-JP" altLang="en-US" sz="2800" dirty="0" smtClean="0">
                    <a:solidFill>
                      <a:prstClr val="black"/>
                    </a:solidFill>
                  </a:rPr>
                  <a:t>３の</a:t>
                </a:r>
                <a:r>
                  <a:rPr lang="ja-JP" altLang="en-US" sz="2800" dirty="0">
                    <a:solidFill>
                      <a:prstClr val="black"/>
                    </a:solidFill>
                  </a:rPr>
                  <a:t>出る確率</a:t>
                </a:r>
                <a:r>
                  <a:rPr lang="en-US" altLang="ja-JP" sz="2800" dirty="0">
                    <a:solidFill>
                      <a:prstClr val="black"/>
                    </a:solidFill>
                  </a:rPr>
                  <a:t>)</a:t>
                </a:r>
                <a:r>
                  <a:rPr lang="ja-JP" altLang="en-US" sz="2800" dirty="0" smtClean="0">
                    <a:solidFill>
                      <a:prstClr val="black"/>
                    </a:solidFill>
                  </a:rPr>
                  <a:t>で</a:t>
                </a:r>
                <a:r>
                  <a:rPr lang="en-US" altLang="ja-JP" sz="2800" dirty="0">
                    <a:solidFill>
                      <a:prstClr val="black"/>
                    </a:solidFill>
                  </a:rPr>
                  <a:t>800</a:t>
                </a:r>
                <a:r>
                  <a:rPr lang="ja-JP" altLang="en-US" sz="2800" dirty="0">
                    <a:solidFill>
                      <a:prstClr val="black"/>
                    </a:solidFill>
                  </a:rPr>
                  <a:t>円儲けられ、</a:t>
                </a:r>
                <a:endParaRPr lang="en-US" altLang="ja-JP" sz="2800" dirty="0">
                  <a:solidFill>
                    <a:prstClr val="black"/>
                  </a:solidFill>
                </a:endParaRPr>
              </a:p>
              <a:p>
                <a:pPr lvl="0">
                  <a:lnSpc>
                    <a:spcPct val="90000"/>
                  </a:lnSpc>
                  <a:spcBef>
                    <a:spcPts val="1000"/>
                  </a:spcBef>
                </a:pPr>
                <a14:m>
                  <m:oMath xmlns:m="http://schemas.openxmlformats.org/officeDocument/2006/math">
                    <m:f>
                      <m:fPr>
                        <m:ctrlPr>
                          <a:rPr lang="en-US" altLang="ja-JP" sz="2800" i="1">
                            <a:solidFill>
                              <a:prstClr val="black"/>
                            </a:solidFill>
                            <a:latin typeface="Cambria Math" panose="02040503050406030204" pitchFamily="18" charset="0"/>
                          </a:rPr>
                        </m:ctrlPr>
                      </m:fPr>
                      <m:num>
                        <m:r>
                          <a:rPr lang="en-US" altLang="ja-JP" sz="2800" i="1">
                            <a:solidFill>
                              <a:prstClr val="black"/>
                            </a:solidFill>
                            <a:latin typeface="Cambria Math" panose="02040503050406030204" pitchFamily="18" charset="0"/>
                          </a:rPr>
                          <m:t>3</m:t>
                        </m:r>
                      </m:num>
                      <m:den>
                        <m:r>
                          <a:rPr lang="en-US" altLang="ja-JP" sz="2800" i="1">
                            <a:solidFill>
                              <a:prstClr val="black"/>
                            </a:solidFill>
                            <a:latin typeface="Cambria Math" panose="02040503050406030204" pitchFamily="18" charset="0"/>
                          </a:rPr>
                          <m:t>4</m:t>
                        </m:r>
                      </m:den>
                    </m:f>
                  </m:oMath>
                </a14:m>
                <a:r>
                  <a:rPr lang="ja-JP" altLang="en-US" sz="2800" dirty="0">
                    <a:solidFill>
                      <a:prstClr val="black"/>
                    </a:solidFill>
                  </a:rPr>
                  <a:t>の</a:t>
                </a:r>
                <a:r>
                  <a:rPr lang="ja-JP" altLang="en-US" sz="2800" dirty="0" smtClean="0">
                    <a:solidFill>
                      <a:prstClr val="black"/>
                    </a:solidFill>
                  </a:rPr>
                  <a:t>確率</a:t>
                </a:r>
                <a:r>
                  <a:rPr lang="en-US" altLang="ja-JP" sz="2800" dirty="0" smtClean="0">
                    <a:solidFill>
                      <a:prstClr val="black"/>
                    </a:solidFill>
                  </a:rPr>
                  <a:t>(=</a:t>
                </a:r>
                <a:r>
                  <a:rPr lang="ja-JP" altLang="en-US" sz="2800" dirty="0" smtClean="0">
                    <a:solidFill>
                      <a:prstClr val="black"/>
                    </a:solidFill>
                  </a:rPr>
                  <a:t>１の</a:t>
                </a:r>
                <a:r>
                  <a:rPr lang="ja-JP" altLang="en-US" sz="2800" dirty="0">
                    <a:solidFill>
                      <a:prstClr val="black"/>
                    </a:solidFill>
                  </a:rPr>
                  <a:t>出る確率</a:t>
                </a:r>
                <a:r>
                  <a:rPr lang="en-US" altLang="ja-JP" sz="2800" dirty="0" smtClean="0">
                    <a:solidFill>
                      <a:prstClr val="black"/>
                    </a:solidFill>
                  </a:rPr>
                  <a:t>+</a:t>
                </a:r>
                <a:r>
                  <a:rPr lang="ja-JP" altLang="en-US" sz="2800" dirty="0" smtClean="0">
                    <a:solidFill>
                      <a:prstClr val="black"/>
                    </a:solidFill>
                  </a:rPr>
                  <a:t>２の</a:t>
                </a:r>
                <a:r>
                  <a:rPr lang="ja-JP" altLang="en-US" sz="2800" dirty="0">
                    <a:solidFill>
                      <a:prstClr val="black"/>
                    </a:solidFill>
                  </a:rPr>
                  <a:t>出る確率</a:t>
                </a:r>
                <a:r>
                  <a:rPr lang="en-US" altLang="ja-JP" sz="2800" dirty="0">
                    <a:solidFill>
                      <a:prstClr val="black"/>
                    </a:solidFill>
                  </a:rPr>
                  <a:t>)</a:t>
                </a:r>
                <a:r>
                  <a:rPr lang="ja-JP" altLang="en-US" sz="2800" dirty="0" smtClean="0">
                    <a:solidFill>
                      <a:prstClr val="black"/>
                    </a:solidFill>
                  </a:rPr>
                  <a:t>で</a:t>
                </a:r>
                <a:r>
                  <a:rPr lang="en-US" altLang="ja-JP" sz="2800" dirty="0">
                    <a:solidFill>
                      <a:prstClr val="black"/>
                    </a:solidFill>
                  </a:rPr>
                  <a:t>400</a:t>
                </a:r>
                <a:r>
                  <a:rPr lang="ja-JP" altLang="en-US" sz="2800" dirty="0">
                    <a:solidFill>
                      <a:prstClr val="black"/>
                    </a:solidFill>
                  </a:rPr>
                  <a:t>円</a:t>
                </a:r>
                <a:r>
                  <a:rPr lang="ja-JP" altLang="en-US" sz="2800" dirty="0" smtClean="0">
                    <a:solidFill>
                      <a:prstClr val="black"/>
                    </a:solidFill>
                  </a:rPr>
                  <a:t>失う</a:t>
                </a:r>
                <a:endParaRPr lang="en-US" altLang="ja-JP" sz="2800" dirty="0">
                  <a:solidFill>
                    <a:prstClr val="black"/>
                  </a:solidFill>
                </a:endParaRPr>
              </a:p>
            </p:txBody>
          </p:sp>
        </mc:Choice>
        <mc:Fallback xmlns="">
          <p:sp>
            <p:nvSpPr>
              <p:cNvPr id="7" name="角丸四角形 6"/>
              <p:cNvSpPr>
                <a:spLocks noRot="1" noChangeAspect="1" noMove="1" noResize="1" noEditPoints="1" noAdjustHandles="1" noChangeArrowheads="1" noChangeShapeType="1" noTextEdit="1"/>
              </p:cNvSpPr>
              <p:nvPr/>
            </p:nvSpPr>
            <p:spPr>
              <a:xfrm>
                <a:off x="838198" y="4107065"/>
                <a:ext cx="9091410" cy="1784219"/>
              </a:xfrm>
              <a:prstGeom prst="roundRect">
                <a:avLst/>
              </a:prstGeom>
              <a:blipFill rotWithShape="0">
                <a:blip r:embed="rId2"/>
                <a:stretch>
                  <a:fillRect l="-335" t="-7823" b="-6463"/>
                </a:stretch>
              </a:blipFill>
              <a:ln>
                <a:solidFill>
                  <a:srgbClr val="0070C0"/>
                </a:solidFill>
              </a:ln>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(1/13</a:t>
            </a:r>
            <a:r>
              <a:rPr lang="en-US" altLang="ja-JP" dirty="0">
                <a:solidFill>
                  <a:prstClr val="black"/>
                </a:solidFill>
              </a:rPr>
              <a:t>)</a:t>
            </a:r>
            <a:endParaRPr kumimoji="1" lang="ja-JP" altLang="en-US" dirty="0"/>
          </a:p>
        </p:txBody>
      </p:sp>
      <mc:AlternateContent xmlns:mc="http://schemas.openxmlformats.org/markup-compatibility/2006" xmlns:a14="http://schemas.microsoft.com/office/drawing/2010/main">
        <mc:Choice Requires="a14">
          <p:sp>
            <p:nvSpPr>
              <p:cNvPr id="6" name="角丸四角形 5"/>
              <p:cNvSpPr/>
              <p:nvPr/>
            </p:nvSpPr>
            <p:spPr>
              <a:xfrm>
                <a:off x="838197" y="2232694"/>
                <a:ext cx="9091411" cy="1784218"/>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800" dirty="0" smtClean="0">
                    <a:solidFill>
                      <a:prstClr val="black"/>
                    </a:solidFill>
                  </a:rPr>
                  <a:t>賭け</a:t>
                </a:r>
                <a:r>
                  <a:rPr lang="en-US" altLang="ja-JP" sz="2800" dirty="0">
                    <a:solidFill>
                      <a:prstClr val="black"/>
                    </a:solidFill>
                  </a:rPr>
                  <a:t>A</a:t>
                </a:r>
                <a:r>
                  <a:rPr lang="ja-JP" altLang="en-US" sz="2800" dirty="0">
                    <a:solidFill>
                      <a:prstClr val="black"/>
                    </a:solidFill>
                  </a:rPr>
                  <a:t>：</a:t>
                </a:r>
                <a:endParaRPr lang="en-US" altLang="ja-JP" sz="2800" dirty="0">
                  <a:solidFill>
                    <a:prstClr val="black"/>
                  </a:solidFill>
                </a:endParaRPr>
              </a:p>
              <a:p>
                <a:pPr lvl="0">
                  <a:lnSpc>
                    <a:spcPct val="90000"/>
                  </a:lnSpc>
                  <a:spcBef>
                    <a:spcPts val="1000"/>
                  </a:spcBef>
                </a:pPr>
                <a14:m>
                  <m:oMath xmlns:m="http://schemas.openxmlformats.org/officeDocument/2006/math">
                    <m:f>
                      <m:fPr>
                        <m:ctrlPr>
                          <a:rPr lang="en-US" altLang="ja-JP" sz="2800" i="1">
                            <a:solidFill>
                              <a:prstClr val="black"/>
                            </a:solidFill>
                            <a:latin typeface="Cambria Math" panose="02040503050406030204" pitchFamily="18" charset="0"/>
                          </a:rPr>
                        </m:ctrlPr>
                      </m:fPr>
                      <m:num>
                        <m:r>
                          <a:rPr lang="en-US" altLang="ja-JP" sz="2800" i="1">
                            <a:solidFill>
                              <a:prstClr val="black"/>
                            </a:solidFill>
                            <a:latin typeface="Cambria Math" panose="02040503050406030204" pitchFamily="18" charset="0"/>
                          </a:rPr>
                          <m:t>1</m:t>
                        </m:r>
                      </m:num>
                      <m:den>
                        <m:r>
                          <a:rPr lang="en-US" altLang="ja-JP" sz="2800" i="1">
                            <a:solidFill>
                              <a:prstClr val="black"/>
                            </a:solidFill>
                            <a:latin typeface="Cambria Math" panose="02040503050406030204" pitchFamily="18" charset="0"/>
                          </a:rPr>
                          <m:t>2</m:t>
                        </m:r>
                      </m:den>
                    </m:f>
                  </m:oMath>
                </a14:m>
                <a:r>
                  <a:rPr lang="ja-JP" altLang="en-US" sz="2800" dirty="0" smtClean="0">
                    <a:solidFill>
                      <a:prstClr val="black"/>
                    </a:solidFill>
                  </a:rPr>
                  <a:t>の確率</a:t>
                </a:r>
                <a:r>
                  <a:rPr lang="en-US" altLang="ja-JP" sz="2800" dirty="0" smtClean="0">
                    <a:solidFill>
                      <a:prstClr val="black"/>
                    </a:solidFill>
                  </a:rPr>
                  <a:t>(=</a:t>
                </a:r>
                <a:r>
                  <a:rPr lang="ja-JP" altLang="en-US" sz="2800" dirty="0" smtClean="0">
                    <a:solidFill>
                      <a:prstClr val="black"/>
                    </a:solidFill>
                  </a:rPr>
                  <a:t>０の出る確率</a:t>
                </a:r>
                <a:r>
                  <a:rPr lang="en-US" altLang="ja-JP" sz="2800" dirty="0" smtClean="0">
                    <a:solidFill>
                      <a:prstClr val="black"/>
                    </a:solidFill>
                  </a:rPr>
                  <a:t>+</a:t>
                </a:r>
                <a:r>
                  <a:rPr lang="ja-JP" altLang="en-US" sz="2800" dirty="0" smtClean="0">
                    <a:solidFill>
                      <a:prstClr val="black"/>
                    </a:solidFill>
                  </a:rPr>
                  <a:t>１の出る確率</a:t>
                </a:r>
                <a:r>
                  <a:rPr lang="en-US" altLang="ja-JP" sz="2800" dirty="0" smtClean="0">
                    <a:solidFill>
                      <a:prstClr val="black"/>
                    </a:solidFill>
                  </a:rPr>
                  <a:t>)</a:t>
                </a:r>
                <a:r>
                  <a:rPr lang="ja-JP" altLang="en-US" sz="2800" dirty="0" smtClean="0">
                    <a:solidFill>
                      <a:prstClr val="black"/>
                    </a:solidFill>
                  </a:rPr>
                  <a:t>で</a:t>
                </a:r>
                <a:r>
                  <a:rPr lang="en-US" altLang="ja-JP" sz="2800" dirty="0">
                    <a:solidFill>
                      <a:prstClr val="black"/>
                    </a:solidFill>
                  </a:rPr>
                  <a:t>600</a:t>
                </a:r>
                <a:r>
                  <a:rPr lang="ja-JP" altLang="en-US" sz="2800" dirty="0">
                    <a:solidFill>
                      <a:prstClr val="black"/>
                    </a:solidFill>
                  </a:rPr>
                  <a:t>円儲けられ、</a:t>
                </a:r>
                <a:endParaRPr lang="en-US" altLang="ja-JP" sz="2800" dirty="0">
                  <a:solidFill>
                    <a:prstClr val="black"/>
                  </a:solidFill>
                </a:endParaRPr>
              </a:p>
              <a:p>
                <a:pPr lvl="0">
                  <a:lnSpc>
                    <a:spcPct val="90000"/>
                  </a:lnSpc>
                  <a:spcBef>
                    <a:spcPts val="1000"/>
                  </a:spcBef>
                </a:pPr>
                <a14:m>
                  <m:oMath xmlns:m="http://schemas.openxmlformats.org/officeDocument/2006/math">
                    <m:f>
                      <m:fPr>
                        <m:ctrlPr>
                          <a:rPr lang="en-US" altLang="ja-JP" sz="2800" i="1">
                            <a:solidFill>
                              <a:prstClr val="black"/>
                            </a:solidFill>
                            <a:latin typeface="Cambria Math" panose="02040503050406030204" pitchFamily="18" charset="0"/>
                          </a:rPr>
                        </m:ctrlPr>
                      </m:fPr>
                      <m:num>
                        <m:r>
                          <a:rPr lang="en-US" altLang="ja-JP" sz="2800" i="1">
                            <a:solidFill>
                              <a:prstClr val="black"/>
                            </a:solidFill>
                            <a:latin typeface="Cambria Math" panose="02040503050406030204" pitchFamily="18" charset="0"/>
                          </a:rPr>
                          <m:t>1</m:t>
                        </m:r>
                      </m:num>
                      <m:den>
                        <m:r>
                          <a:rPr lang="en-US" altLang="ja-JP" sz="2800" i="1">
                            <a:solidFill>
                              <a:prstClr val="black"/>
                            </a:solidFill>
                            <a:latin typeface="Cambria Math" panose="02040503050406030204" pitchFamily="18" charset="0"/>
                          </a:rPr>
                          <m:t>2</m:t>
                        </m:r>
                      </m:den>
                    </m:f>
                  </m:oMath>
                </a14:m>
                <a:r>
                  <a:rPr lang="ja-JP" altLang="en-US" sz="2800" dirty="0">
                    <a:solidFill>
                      <a:prstClr val="black"/>
                    </a:solidFill>
                  </a:rPr>
                  <a:t>の</a:t>
                </a:r>
                <a:r>
                  <a:rPr lang="ja-JP" altLang="en-US" sz="2800" dirty="0" smtClean="0">
                    <a:solidFill>
                      <a:prstClr val="black"/>
                    </a:solidFill>
                  </a:rPr>
                  <a:t>確率</a:t>
                </a:r>
                <a:r>
                  <a:rPr lang="en-US" altLang="ja-JP" sz="2800" dirty="0" smtClean="0">
                    <a:solidFill>
                      <a:prstClr val="black"/>
                    </a:solidFill>
                  </a:rPr>
                  <a:t>(=</a:t>
                </a:r>
                <a:r>
                  <a:rPr lang="ja-JP" altLang="en-US" sz="2800" dirty="0" smtClean="0">
                    <a:solidFill>
                      <a:prstClr val="black"/>
                    </a:solidFill>
                  </a:rPr>
                  <a:t>２の</a:t>
                </a:r>
                <a:r>
                  <a:rPr lang="ja-JP" altLang="en-US" sz="2800" dirty="0">
                    <a:solidFill>
                      <a:prstClr val="black"/>
                    </a:solidFill>
                  </a:rPr>
                  <a:t>出る確率</a:t>
                </a:r>
                <a:r>
                  <a:rPr lang="en-US" altLang="ja-JP" sz="2800" dirty="0" smtClean="0">
                    <a:solidFill>
                      <a:prstClr val="black"/>
                    </a:solidFill>
                  </a:rPr>
                  <a:t>+</a:t>
                </a:r>
                <a:r>
                  <a:rPr lang="ja-JP" altLang="en-US" sz="2800" dirty="0" smtClean="0">
                    <a:solidFill>
                      <a:prstClr val="black"/>
                    </a:solidFill>
                  </a:rPr>
                  <a:t>３の</a:t>
                </a:r>
                <a:r>
                  <a:rPr lang="ja-JP" altLang="en-US" sz="2800" dirty="0">
                    <a:solidFill>
                      <a:prstClr val="black"/>
                    </a:solidFill>
                  </a:rPr>
                  <a:t>出る確率</a:t>
                </a:r>
                <a:r>
                  <a:rPr lang="en-US" altLang="ja-JP" sz="2800" dirty="0">
                    <a:solidFill>
                      <a:prstClr val="black"/>
                    </a:solidFill>
                  </a:rPr>
                  <a:t>)</a:t>
                </a:r>
                <a:r>
                  <a:rPr lang="ja-JP" altLang="en-US" sz="2800" dirty="0" smtClean="0">
                    <a:solidFill>
                      <a:prstClr val="black"/>
                    </a:solidFill>
                  </a:rPr>
                  <a:t>で</a:t>
                </a:r>
                <a:r>
                  <a:rPr lang="en-US" altLang="ja-JP" sz="2800" dirty="0">
                    <a:solidFill>
                      <a:prstClr val="black"/>
                    </a:solidFill>
                  </a:rPr>
                  <a:t>500</a:t>
                </a:r>
                <a:r>
                  <a:rPr lang="ja-JP" altLang="en-US" sz="2800" dirty="0">
                    <a:solidFill>
                      <a:prstClr val="black"/>
                    </a:solidFill>
                  </a:rPr>
                  <a:t>円失う</a:t>
                </a:r>
                <a:endParaRPr lang="ja-JP" altLang="en-US" dirty="0">
                  <a:solidFill>
                    <a:prstClr val="black"/>
                  </a:solidFill>
                </a:endParaRPr>
              </a:p>
            </p:txBody>
          </p:sp>
        </mc:Choice>
        <mc:Fallback xmlns="">
          <p:sp>
            <p:nvSpPr>
              <p:cNvPr id="6" name="角丸四角形 5"/>
              <p:cNvSpPr>
                <a:spLocks noRot="1" noChangeAspect="1" noMove="1" noResize="1" noEditPoints="1" noAdjustHandles="1" noChangeArrowheads="1" noChangeShapeType="1" noTextEdit="1"/>
              </p:cNvSpPr>
              <p:nvPr/>
            </p:nvSpPr>
            <p:spPr>
              <a:xfrm>
                <a:off x="838197" y="2232694"/>
                <a:ext cx="9091411" cy="1784218"/>
              </a:xfrm>
              <a:prstGeom prst="roundRect">
                <a:avLst/>
              </a:prstGeom>
              <a:blipFill rotWithShape="0">
                <a:blip r:embed="rId3"/>
                <a:stretch>
                  <a:fillRect l="-335" t="-7797" b="-6441"/>
                </a:stretch>
              </a:blipFill>
              <a:ln>
                <a:solidFill>
                  <a:srgbClr val="FF0000"/>
                </a:solidFill>
              </a:ln>
            </p:spPr>
            <p:txBody>
              <a:bodyPr/>
              <a:lstStyle/>
              <a:p>
                <a:r>
                  <a:rPr lang="ja-JP" altLang="en-US">
                    <a:noFill/>
                  </a:rPr>
                  <a:t> </a:t>
                </a:r>
              </a:p>
            </p:txBody>
          </p:sp>
        </mc:Fallback>
      </mc:AlternateContent>
      <p:sp>
        <p:nvSpPr>
          <p:cNvPr id="8" name="テキスト ボックス 7"/>
          <p:cNvSpPr txBox="1"/>
          <p:nvPr/>
        </p:nvSpPr>
        <p:spPr>
          <a:xfrm>
            <a:off x="3631844" y="5981437"/>
            <a:ext cx="8731876" cy="584775"/>
          </a:xfrm>
          <a:prstGeom prst="rect">
            <a:avLst/>
          </a:prstGeom>
          <a:noFill/>
        </p:spPr>
        <p:txBody>
          <a:bodyPr wrap="square" rtlCol="0">
            <a:spAutoFit/>
          </a:bodyPr>
          <a:lstStyle/>
          <a:p>
            <a:r>
              <a:rPr kumimoji="1" lang="en-US" altLang="ja-JP" sz="3200" dirty="0" smtClean="0"/>
              <a:t>…</a:t>
            </a:r>
            <a:r>
              <a:rPr lang="ja-JP" altLang="en-US" sz="3200" dirty="0" smtClean="0"/>
              <a:t>この確率を</a:t>
            </a:r>
            <a:r>
              <a:rPr kumimoji="1" lang="ja-JP" altLang="en-US" sz="3200" dirty="0" smtClean="0"/>
              <a:t>、</a:t>
            </a:r>
            <a:r>
              <a:rPr kumimoji="1" lang="ja-JP" altLang="en-US" sz="3200" u="sng" dirty="0" smtClean="0"/>
              <a:t>コインの結果ごとに分けて</a:t>
            </a:r>
            <a:r>
              <a:rPr kumimoji="1" lang="ja-JP" altLang="en-US" sz="3200" dirty="0" smtClean="0"/>
              <a:t>考える！</a:t>
            </a:r>
            <a:endParaRPr kumimoji="1" lang="ja-JP" altLang="en-US" sz="3200" dirty="0"/>
          </a:p>
        </p:txBody>
      </p:sp>
    </p:spTree>
    <p:extLst>
      <p:ext uri="{BB962C8B-B14F-4D97-AF65-F5344CB8AC3E}">
        <p14:creationId xmlns:p14="http://schemas.microsoft.com/office/powerpoint/2010/main" val="36334893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5"/>
            <a:ext cx="10515600" cy="4705804"/>
          </a:xfrm>
        </p:spPr>
        <p:txBody>
          <a:bodyPr>
            <a:normAutofit/>
          </a:bodyPr>
          <a:lstStyle/>
          <a:p>
            <a:pPr marL="0" indent="0">
              <a:buNone/>
            </a:pPr>
            <a:r>
              <a:rPr kumimoji="1" lang="ja-JP" altLang="en-US" dirty="0" smtClean="0"/>
              <a:t>すると</a:t>
            </a:r>
            <a:r>
              <a:rPr kumimoji="1" lang="en-US" altLang="ja-JP" dirty="0" smtClean="0"/>
              <a:t>…</a:t>
            </a:r>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lgn="r">
              <a:buNone/>
            </a:pPr>
            <a:r>
              <a:rPr lang="en-US" altLang="ja-JP" dirty="0" smtClean="0"/>
              <a:t>…</a:t>
            </a:r>
            <a:r>
              <a:rPr lang="ja-JP" altLang="en-US" dirty="0" smtClean="0"/>
              <a:t>これについて期待値を考えてみよう！</a:t>
            </a:r>
            <a:endParaRPr kumimoji="1" lang="en-US" altLang="ja-JP" dirty="0"/>
          </a:p>
        </p:txBody>
      </p:sp>
      <p:sp>
        <p:nvSpPr>
          <p:cNvPr id="5" name="角丸四角形 4"/>
          <p:cNvSpPr/>
          <p:nvPr/>
        </p:nvSpPr>
        <p:spPr>
          <a:xfrm>
            <a:off x="838200" y="3895568"/>
            <a:ext cx="10515600" cy="1416676"/>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800" dirty="0" smtClean="0">
                <a:solidFill>
                  <a:prstClr val="black"/>
                </a:solidFill>
              </a:rPr>
              <a:t>賭け</a:t>
            </a:r>
            <a:r>
              <a:rPr lang="en-US" altLang="ja-JP" sz="2800" dirty="0">
                <a:solidFill>
                  <a:prstClr val="black"/>
                </a:solidFill>
              </a:rPr>
              <a:t>B</a:t>
            </a:r>
            <a:r>
              <a:rPr lang="ja-JP" altLang="en-US" sz="2800" dirty="0">
                <a:solidFill>
                  <a:prstClr val="black"/>
                </a:solidFill>
              </a:rPr>
              <a:t>：</a:t>
            </a:r>
            <a:endParaRPr lang="en-US" altLang="ja-JP" sz="28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結果が</a:t>
            </a:r>
            <a:r>
              <a:rPr lang="ja-JP" altLang="en-US" sz="2800" dirty="0" smtClean="0">
                <a:solidFill>
                  <a:prstClr val="black"/>
                </a:solidFill>
              </a:rPr>
              <a:t>０なら８００円を受け取る</a:t>
            </a:r>
            <a:endParaRPr lang="en-US" altLang="ja-JP" sz="28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a:t>
            </a:r>
            <a:r>
              <a:rPr lang="ja-JP" altLang="en-US" sz="2800" dirty="0" smtClean="0">
                <a:solidFill>
                  <a:prstClr val="black"/>
                </a:solidFill>
              </a:rPr>
              <a:t>が２</a:t>
            </a:r>
            <a:r>
              <a:rPr lang="ja-JP" altLang="en-US" sz="2800" dirty="0">
                <a:solidFill>
                  <a:prstClr val="black"/>
                </a:solidFill>
              </a:rPr>
              <a:t>なら４００円</a:t>
            </a:r>
            <a:r>
              <a:rPr lang="ja-JP" altLang="en-US" sz="2800" dirty="0" smtClean="0">
                <a:solidFill>
                  <a:prstClr val="black"/>
                </a:solidFill>
              </a:rPr>
              <a:t>支払う</a:t>
            </a:r>
            <a:endParaRPr lang="en-US" altLang="ja-JP" sz="2800" dirty="0">
              <a:solidFill>
                <a:prstClr val="black"/>
              </a:solidFill>
            </a:endParaRPr>
          </a:p>
        </p:txBody>
      </p:sp>
      <p:sp>
        <p:nvSpPr>
          <p:cNvPr id="4" name="角丸四角形 3"/>
          <p:cNvSpPr/>
          <p:nvPr/>
        </p:nvSpPr>
        <p:spPr>
          <a:xfrm>
            <a:off x="838200" y="2285135"/>
            <a:ext cx="10515600" cy="141667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800" dirty="0">
                <a:solidFill>
                  <a:prstClr val="black"/>
                </a:solidFill>
              </a:rPr>
              <a:t>賭け</a:t>
            </a:r>
            <a:r>
              <a:rPr lang="en-US" altLang="ja-JP" sz="2800" dirty="0">
                <a:solidFill>
                  <a:prstClr val="black"/>
                </a:solidFill>
              </a:rPr>
              <a:t>A</a:t>
            </a:r>
            <a:r>
              <a:rPr lang="ja-JP" altLang="en-US" sz="2800" dirty="0" smtClean="0">
                <a:solidFill>
                  <a:prstClr val="black"/>
                </a:solidFill>
              </a:rPr>
              <a:t>：</a:t>
            </a:r>
            <a:endParaRPr lang="en-US" altLang="ja-JP" sz="28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smtClean="0">
                <a:solidFill>
                  <a:prstClr val="black"/>
                </a:solidFill>
              </a:rPr>
              <a:t>結果が０なら６００円を受け取る</a:t>
            </a:r>
            <a:endParaRPr lang="en-US" altLang="ja-JP" sz="28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smtClean="0">
                <a:solidFill>
                  <a:prstClr val="black"/>
                </a:solidFill>
              </a:rPr>
              <a:t>結果が２なら５００円支払う</a:t>
            </a:r>
            <a:endParaRPr lang="ja-JP" altLang="en-US" dirty="0">
              <a:solidFill>
                <a:prstClr val="black"/>
              </a:solidFill>
            </a:endParaRPr>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(2/13</a:t>
            </a:r>
            <a:r>
              <a:rPr lang="en-US" altLang="ja-JP" dirty="0">
                <a:solidFill>
                  <a:prstClr val="black"/>
                </a:solidFill>
              </a:rPr>
              <a:t>)</a:t>
            </a:r>
            <a:endParaRPr kumimoji="1" lang="ja-JP" altLang="en-US" dirty="0"/>
          </a:p>
        </p:txBody>
      </p:sp>
      <p:sp>
        <p:nvSpPr>
          <p:cNvPr id="6" name="テキスト ボックス 5"/>
          <p:cNvSpPr txBox="1"/>
          <p:nvPr/>
        </p:nvSpPr>
        <p:spPr>
          <a:xfrm>
            <a:off x="6202250" y="2231409"/>
            <a:ext cx="5151549" cy="1512209"/>
          </a:xfrm>
          <a:prstGeom prst="rect">
            <a:avLst/>
          </a:prstGeom>
          <a:noFill/>
        </p:spPr>
        <p:txBody>
          <a:bodyPr wrap="square" rtlCol="0">
            <a:spAutoFit/>
          </a:bodyPr>
          <a:lstStyle/>
          <a:p>
            <a:pPr lvl="0">
              <a:lnSpc>
                <a:spcPct val="90000"/>
              </a:lnSpc>
              <a:spcBef>
                <a:spcPts val="1000"/>
              </a:spcBef>
            </a:pPr>
            <a:endParaRPr lang="en-US" altLang="ja-JP" sz="28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smtClean="0">
                <a:solidFill>
                  <a:prstClr val="black"/>
                </a:solidFill>
              </a:rPr>
              <a:t>結果が１なら</a:t>
            </a:r>
            <a:r>
              <a:rPr lang="ja-JP" altLang="en-US" sz="2800" dirty="0">
                <a:solidFill>
                  <a:prstClr val="black"/>
                </a:solidFill>
              </a:rPr>
              <a:t>６００円を受け取る</a:t>
            </a:r>
            <a:endParaRPr lang="en-US" altLang="ja-JP" sz="28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a:t>
            </a:r>
            <a:r>
              <a:rPr lang="ja-JP" altLang="en-US" sz="2800" dirty="0" smtClean="0">
                <a:solidFill>
                  <a:prstClr val="black"/>
                </a:solidFill>
              </a:rPr>
              <a:t>が３なら</a:t>
            </a:r>
            <a:r>
              <a:rPr lang="ja-JP" altLang="en-US" sz="2800" dirty="0">
                <a:solidFill>
                  <a:prstClr val="black"/>
                </a:solidFill>
              </a:rPr>
              <a:t>５００円</a:t>
            </a:r>
            <a:r>
              <a:rPr lang="ja-JP" altLang="en-US" sz="2800" dirty="0" smtClean="0">
                <a:solidFill>
                  <a:prstClr val="black"/>
                </a:solidFill>
              </a:rPr>
              <a:t>支払う</a:t>
            </a:r>
            <a:endParaRPr lang="ja-JP" altLang="en-US" dirty="0">
              <a:solidFill>
                <a:prstClr val="black"/>
              </a:solidFill>
            </a:endParaRPr>
          </a:p>
        </p:txBody>
      </p:sp>
      <p:sp>
        <p:nvSpPr>
          <p:cNvPr id="7" name="テキスト ボックス 6"/>
          <p:cNvSpPr txBox="1"/>
          <p:nvPr/>
        </p:nvSpPr>
        <p:spPr>
          <a:xfrm>
            <a:off x="6202250" y="3840497"/>
            <a:ext cx="5151549" cy="1512209"/>
          </a:xfrm>
          <a:prstGeom prst="rect">
            <a:avLst/>
          </a:prstGeom>
          <a:noFill/>
        </p:spPr>
        <p:txBody>
          <a:bodyPr wrap="square" rtlCol="0">
            <a:spAutoFit/>
          </a:bodyPr>
          <a:lstStyle/>
          <a:p>
            <a:pPr lvl="0">
              <a:lnSpc>
                <a:spcPct val="90000"/>
              </a:lnSpc>
              <a:spcBef>
                <a:spcPts val="1000"/>
              </a:spcBef>
            </a:pPr>
            <a:endParaRPr lang="en-US" altLang="ja-JP" sz="28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smtClean="0">
                <a:solidFill>
                  <a:prstClr val="black"/>
                </a:solidFill>
              </a:rPr>
              <a:t>結果が１なら４００円支払う</a:t>
            </a:r>
            <a:endParaRPr lang="en-US" altLang="ja-JP" sz="28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a:t>
            </a:r>
            <a:r>
              <a:rPr lang="ja-JP" altLang="en-US" sz="2800" dirty="0" smtClean="0">
                <a:solidFill>
                  <a:prstClr val="black"/>
                </a:solidFill>
              </a:rPr>
              <a:t>が３なら８００円を受け取る</a:t>
            </a:r>
            <a:endParaRPr lang="ja-JP" altLang="en-US" dirty="0">
              <a:solidFill>
                <a:prstClr val="black"/>
              </a:solidFill>
            </a:endParaRPr>
          </a:p>
        </p:txBody>
      </p:sp>
    </p:spTree>
    <p:extLst>
      <p:ext uri="{BB962C8B-B14F-4D97-AF65-F5344CB8AC3E}">
        <p14:creationId xmlns:p14="http://schemas.microsoft.com/office/powerpoint/2010/main" val="20296702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a:solidFill>
                  <a:prstClr val="black"/>
                </a:solidFill>
              </a:rPr>
              <a:t>(3/13)</a:t>
            </a:r>
            <a:r>
              <a:rPr lang="en-US" altLang="ja-JP" dirty="0" smtClean="0">
                <a:solidFill>
                  <a:prstClr val="black"/>
                </a:solidFill>
              </a:rPr>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536538"/>
              </a:xfrm>
            </p:spPr>
            <p:txBody>
              <a:bodyPr>
                <a:normAutofit/>
              </a:bodyPr>
              <a:lstStyle/>
              <a:p>
                <a:pPr marL="0" indent="0">
                  <a:buNone/>
                </a:pPr>
                <a:r>
                  <a:rPr lang="ja-JP" altLang="en-US" dirty="0"/>
                  <a:t>コイン</a:t>
                </a:r>
                <a:r>
                  <a:rPr lang="ja-JP" altLang="en-US" dirty="0" smtClean="0"/>
                  <a:t>の結果それぞれの確率</a:t>
                </a:r>
                <a:r>
                  <a:rPr lang="en-US" altLang="ja-JP" dirty="0" smtClean="0"/>
                  <a:t>(</a:t>
                </a:r>
                <a:r>
                  <a:rPr lang="ja-JP" altLang="en-US" dirty="0"/>
                  <a:t>再掲</a:t>
                </a:r>
                <a:r>
                  <a:rPr lang="en-US" altLang="ja-JP" dirty="0" smtClean="0"/>
                  <a:t>)</a:t>
                </a:r>
                <a:endParaRPr lang="en-US" altLang="ja-JP" u="sng" dirty="0"/>
              </a:p>
              <a:p>
                <a:r>
                  <a:rPr lang="ja-JP" altLang="en-US" dirty="0"/>
                  <a:t>結果が</a:t>
                </a:r>
                <a:r>
                  <a:rPr lang="ja-JP" altLang="en-US" u="sng" dirty="0"/>
                  <a:t>０</a:t>
                </a:r>
                <a:r>
                  <a:rPr lang="ja-JP" altLang="en-US" dirty="0"/>
                  <a:t>に</a:t>
                </a:r>
                <a:r>
                  <a:rPr lang="ja-JP" altLang="en-US" dirty="0" smtClean="0"/>
                  <a:t>なる確率</a:t>
                </a:r>
                <a:r>
                  <a:rPr lang="en-US" altLang="ja-JP" dirty="0" smtClean="0"/>
                  <a:t>=</a:t>
                </a:r>
                <a14:m>
                  <m:oMath xmlns:m="http://schemas.openxmlformats.org/officeDocument/2006/math">
                    <m:f>
                      <m:fPr>
                        <m:ctrlPr>
                          <a:rPr lang="en-US" altLang="ja-JP" sz="4400" i="1">
                            <a:latin typeface="Cambria Math" panose="02040503050406030204" pitchFamily="18" charset="0"/>
                          </a:rPr>
                        </m:ctrlPr>
                      </m:fPr>
                      <m:num>
                        <m:r>
                          <a:rPr lang="en-US" altLang="ja-JP" sz="4400" i="1">
                            <a:latin typeface="Cambria Math" panose="02040503050406030204" pitchFamily="18" charset="0"/>
                          </a:rPr>
                          <m:t>1</m:t>
                        </m:r>
                      </m:num>
                      <m:den>
                        <m:r>
                          <a:rPr lang="en-US" altLang="ja-JP" sz="4400" i="1">
                            <a:latin typeface="Cambria Math" panose="02040503050406030204" pitchFamily="18" charset="0"/>
                          </a:rPr>
                          <m:t>8</m:t>
                        </m:r>
                      </m:den>
                    </m:f>
                  </m:oMath>
                </a14:m>
                <a:endParaRPr lang="en-US" altLang="ja-JP" sz="4400" dirty="0"/>
              </a:p>
              <a:p>
                <a:r>
                  <a:rPr lang="ja-JP" altLang="en-US" dirty="0"/>
                  <a:t>結果</a:t>
                </a:r>
                <a:r>
                  <a:rPr lang="ja-JP" altLang="en-US" dirty="0" smtClean="0"/>
                  <a:t>が</a:t>
                </a:r>
                <a:r>
                  <a:rPr lang="en-US" altLang="ja-JP" u="sng" dirty="0"/>
                  <a:t>2</a:t>
                </a:r>
                <a:r>
                  <a:rPr lang="ja-JP" altLang="en-US" dirty="0" smtClean="0"/>
                  <a:t>になる確率</a:t>
                </a:r>
                <a:r>
                  <a:rPr lang="en-US" altLang="ja-JP" dirty="0" smtClean="0"/>
                  <a:t>=</a:t>
                </a:r>
                <a14:m>
                  <m:oMath xmlns:m="http://schemas.openxmlformats.org/officeDocument/2006/math">
                    <m:f>
                      <m:fPr>
                        <m:ctrlPr>
                          <a:rPr lang="en-US" altLang="ja-JP" sz="4400" i="1">
                            <a:latin typeface="Cambria Math" panose="02040503050406030204" pitchFamily="18" charset="0"/>
                          </a:rPr>
                        </m:ctrlPr>
                      </m:fPr>
                      <m:num>
                        <m:r>
                          <a:rPr lang="en-US" altLang="ja-JP" sz="4400" i="1">
                            <a:latin typeface="Cambria Math" panose="02040503050406030204" pitchFamily="18" charset="0"/>
                          </a:rPr>
                          <m:t>3</m:t>
                        </m:r>
                      </m:num>
                      <m:den>
                        <m:r>
                          <a:rPr lang="en-US" altLang="ja-JP" sz="4400" i="1">
                            <a:latin typeface="Cambria Math" panose="02040503050406030204" pitchFamily="18" charset="0"/>
                          </a:rPr>
                          <m:t>8</m:t>
                        </m:r>
                      </m:den>
                    </m:f>
                  </m:oMath>
                </a14:m>
                <a:endParaRPr lang="en-US" altLang="ja-JP" sz="4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536538"/>
              </a:xfrm>
              <a:blipFill rotWithShape="0">
                <a:blip r:embed="rId2"/>
                <a:stretch>
                  <a:fillRect l="-1217" t="-28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p:cNvSpPr txBox="1"/>
              <p:nvPr/>
            </p:nvSpPr>
            <p:spPr>
              <a:xfrm>
                <a:off x="4984124" y="1825625"/>
                <a:ext cx="4031087" cy="2587183"/>
              </a:xfrm>
              <a:prstGeom prst="rect">
                <a:avLst/>
              </a:prstGeom>
              <a:noFill/>
            </p:spPr>
            <p:txBody>
              <a:bodyPr wrap="square" rtlCol="0">
                <a:spAutoFit/>
              </a:bodyPr>
              <a:lstStyle/>
              <a:p>
                <a:pPr lvl="0">
                  <a:lnSpc>
                    <a:spcPct val="90000"/>
                  </a:lnSpc>
                  <a:spcBef>
                    <a:spcPts val="1000"/>
                  </a:spcBef>
                </a:pPr>
                <a:endParaRPr lang="en-US" altLang="ja-JP" sz="2800" u="sng"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a:t>
                </a:r>
                <a:r>
                  <a:rPr lang="ja-JP" altLang="en-US" sz="2800" dirty="0" smtClean="0">
                    <a:solidFill>
                      <a:prstClr val="black"/>
                    </a:solidFill>
                  </a:rPr>
                  <a:t>が</a:t>
                </a:r>
                <a:r>
                  <a:rPr lang="ja-JP" altLang="en-US" sz="2800" u="sng" dirty="0">
                    <a:solidFill>
                      <a:prstClr val="black"/>
                    </a:solidFill>
                  </a:rPr>
                  <a:t>１</a:t>
                </a:r>
                <a:r>
                  <a:rPr lang="ja-JP" altLang="en-US" sz="2800" dirty="0" smtClean="0">
                    <a:solidFill>
                      <a:prstClr val="black"/>
                    </a:solidFill>
                  </a:rPr>
                  <a:t>に</a:t>
                </a:r>
                <a:r>
                  <a:rPr lang="ja-JP" altLang="en-US" sz="2800" dirty="0">
                    <a:solidFill>
                      <a:prstClr val="black"/>
                    </a:solidFill>
                  </a:rPr>
                  <a:t>なる確率</a:t>
                </a:r>
                <a:r>
                  <a:rPr lang="en-US" altLang="ja-JP" sz="2800" dirty="0">
                    <a:solidFill>
                      <a:prstClr val="black"/>
                    </a:solidFill>
                  </a:rPr>
                  <a:t>=</a:t>
                </a:r>
                <a14:m>
                  <m:oMath xmlns:m="http://schemas.openxmlformats.org/officeDocument/2006/math">
                    <m:f>
                      <m:fPr>
                        <m:ctrlPr>
                          <a:rPr lang="en-US" altLang="ja-JP" sz="4400" i="1">
                            <a:solidFill>
                              <a:prstClr val="black"/>
                            </a:solidFill>
                            <a:latin typeface="Cambria Math" panose="02040503050406030204" pitchFamily="18" charset="0"/>
                          </a:rPr>
                        </m:ctrlPr>
                      </m:fPr>
                      <m:num>
                        <m:r>
                          <a:rPr lang="en-US" altLang="ja-JP" sz="4400" b="0" i="1" smtClean="0">
                            <a:solidFill>
                              <a:prstClr val="black"/>
                            </a:solidFill>
                            <a:latin typeface="Cambria Math" panose="02040503050406030204" pitchFamily="18" charset="0"/>
                          </a:rPr>
                          <m:t>3</m:t>
                        </m:r>
                      </m:num>
                      <m:den>
                        <m:r>
                          <a:rPr lang="en-US" altLang="ja-JP" sz="4400" i="1">
                            <a:solidFill>
                              <a:prstClr val="black"/>
                            </a:solidFill>
                            <a:latin typeface="Cambria Math" panose="02040503050406030204" pitchFamily="18" charset="0"/>
                          </a:rPr>
                          <m:t>8</m:t>
                        </m:r>
                      </m:den>
                    </m:f>
                  </m:oMath>
                </a14:m>
                <a:endParaRPr lang="en-US" altLang="ja-JP" sz="44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a:t>
                </a:r>
                <a:r>
                  <a:rPr lang="ja-JP" altLang="en-US" sz="2800" dirty="0" smtClean="0">
                    <a:solidFill>
                      <a:prstClr val="black"/>
                    </a:solidFill>
                  </a:rPr>
                  <a:t>が</a:t>
                </a:r>
                <a:r>
                  <a:rPr lang="en-US" altLang="ja-JP" sz="2800" u="sng" dirty="0">
                    <a:solidFill>
                      <a:prstClr val="black"/>
                    </a:solidFill>
                  </a:rPr>
                  <a:t>3</a:t>
                </a:r>
                <a:r>
                  <a:rPr lang="ja-JP" altLang="en-US" sz="2800" dirty="0" smtClean="0">
                    <a:solidFill>
                      <a:prstClr val="black"/>
                    </a:solidFill>
                  </a:rPr>
                  <a:t>に</a:t>
                </a:r>
                <a:r>
                  <a:rPr lang="ja-JP" altLang="en-US" sz="2800" dirty="0">
                    <a:solidFill>
                      <a:prstClr val="black"/>
                    </a:solidFill>
                  </a:rPr>
                  <a:t>なる確率</a:t>
                </a:r>
                <a:r>
                  <a:rPr lang="en-US" altLang="ja-JP" sz="2800" dirty="0">
                    <a:solidFill>
                      <a:prstClr val="black"/>
                    </a:solidFill>
                  </a:rPr>
                  <a:t>=</a:t>
                </a:r>
                <a14:m>
                  <m:oMath xmlns:m="http://schemas.openxmlformats.org/officeDocument/2006/math">
                    <m:f>
                      <m:fPr>
                        <m:ctrlPr>
                          <a:rPr lang="en-US" altLang="ja-JP" sz="4400" i="1">
                            <a:solidFill>
                              <a:prstClr val="black"/>
                            </a:solidFill>
                            <a:latin typeface="Cambria Math" panose="02040503050406030204" pitchFamily="18" charset="0"/>
                          </a:rPr>
                        </m:ctrlPr>
                      </m:fPr>
                      <m:num>
                        <m:r>
                          <a:rPr lang="en-US" altLang="ja-JP" sz="4400" b="0" i="1" smtClean="0">
                            <a:solidFill>
                              <a:prstClr val="black"/>
                            </a:solidFill>
                            <a:latin typeface="Cambria Math" panose="02040503050406030204" pitchFamily="18" charset="0"/>
                          </a:rPr>
                          <m:t>1</m:t>
                        </m:r>
                      </m:num>
                      <m:den>
                        <m:r>
                          <a:rPr lang="en-US" altLang="ja-JP" sz="4400" i="1">
                            <a:solidFill>
                              <a:prstClr val="black"/>
                            </a:solidFill>
                            <a:latin typeface="Cambria Math" panose="02040503050406030204" pitchFamily="18" charset="0"/>
                          </a:rPr>
                          <m:t>8</m:t>
                        </m:r>
                      </m:den>
                    </m:f>
                  </m:oMath>
                </a14:m>
                <a:endParaRPr kumimoji="1" lang="ja-JP" altLang="en-US"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984124" y="1825625"/>
                <a:ext cx="4031087" cy="2587183"/>
              </a:xfrm>
              <a:prstGeom prst="rect">
                <a:avLst/>
              </a:prstGeom>
              <a:blipFill rotWithShape="0">
                <a:blip r:embed="rId3"/>
                <a:stretch>
                  <a:fillRect l="-27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53182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(4/13</a:t>
            </a:r>
            <a:r>
              <a:rPr lang="en-US" altLang="ja-JP" dirty="0">
                <a:solidFill>
                  <a:prstClr val="black"/>
                </a:solidFill>
              </a:rPr>
              <a:t>)</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p:txBody>
      </p:sp>
      <mc:AlternateContent xmlns:mc="http://schemas.openxmlformats.org/markup-compatibility/2006" xmlns:a14="http://schemas.microsoft.com/office/drawing/2010/main">
        <mc:Choice Requires="a14">
          <p:sp>
            <p:nvSpPr>
              <p:cNvPr id="5" name="角丸四角形 4"/>
              <p:cNvSpPr/>
              <p:nvPr/>
            </p:nvSpPr>
            <p:spPr>
              <a:xfrm>
                <a:off x="838199" y="1386656"/>
                <a:ext cx="10515600" cy="245284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rPr>
                  <a:t>賭け</a:t>
                </a:r>
                <a:r>
                  <a:rPr lang="en-US" altLang="ja-JP" sz="2400" dirty="0">
                    <a:solidFill>
                      <a:prstClr val="black"/>
                    </a:solidFill>
                  </a:rPr>
                  <a:t>A</a:t>
                </a:r>
                <a:r>
                  <a:rPr lang="ja-JP" altLang="en-US" sz="2400" dirty="0" smtClean="0">
                    <a:solidFill>
                      <a:prstClr val="black"/>
                    </a:solidFill>
                  </a:rPr>
                  <a:t>：</a:t>
                </a:r>
                <a:endParaRPr lang="en-US" altLang="ja-JP" sz="2400" dirty="0" smtClean="0">
                  <a:solidFill>
                    <a:prstClr val="black"/>
                  </a:solidFill>
                </a:endParaRPr>
              </a:p>
              <a:p>
                <a:pPr>
                  <a:lnSpc>
                    <a:spcPct val="90000"/>
                  </a:lnSpc>
                  <a:spcBef>
                    <a:spcPts val="1000"/>
                  </a:spcBef>
                </a:pPr>
                <a14:m>
                  <m:oMathPara xmlns:m="http://schemas.openxmlformats.org/officeDocument/2006/math">
                    <m:oMathParaPr>
                      <m:jc m:val="centerGroup"/>
                    </m:oMathParaPr>
                    <m:oMath xmlns:m="http://schemas.openxmlformats.org/officeDocument/2006/math">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r>
                        <a:rPr lang="en-US" altLang="ja-JP" sz="2700" smtClean="0">
                          <a:solidFill>
                            <a:prstClr val="black"/>
                          </a:solidFill>
                          <a:latin typeface="Cambria Math" panose="02040503050406030204" pitchFamily="18" charset="0"/>
                          <a:ea typeface="Cambria Math" panose="02040503050406030204" pitchFamily="18" charset="0"/>
                        </a:rPr>
                        <m:t>=</m:t>
                      </m:r>
                      <m:r>
                        <a:rPr lang="en-US" altLang="ja-JP" sz="2700" smtClean="0">
                          <a:solidFill>
                            <a:srgbClr val="FF0000"/>
                          </a:solidFill>
                          <a:latin typeface="Cambria Math" panose="02040503050406030204" pitchFamily="18" charset="0"/>
                          <a:ea typeface="Cambria Math" panose="02040503050406030204" pitchFamily="18" charset="0"/>
                        </a:rPr>
                        <m:t>600</m:t>
                      </m:r>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1</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+600</m:t>
                      </m:r>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3</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m:t>
                      </m:r>
                      <m:d>
                        <m:dPr>
                          <m:ctrlPr>
                            <a:rPr lang="en-US" altLang="ja-JP" sz="2700" i="1" smtClean="0">
                              <a:solidFill>
                                <a:srgbClr val="FF0000"/>
                              </a:solidFill>
                              <a:latin typeface="Cambria Math" panose="02040503050406030204" pitchFamily="18" charset="0"/>
                              <a:ea typeface="Cambria Math" panose="02040503050406030204" pitchFamily="18" charset="0"/>
                            </a:rPr>
                          </m:ctrlPr>
                        </m:dPr>
                        <m:e>
                          <m:r>
                            <a:rPr lang="en-US" altLang="ja-JP" sz="2700" i="1" smtClean="0">
                              <a:solidFill>
                                <a:srgbClr val="FF0000"/>
                              </a:solidFill>
                              <a:latin typeface="Cambria Math" panose="02040503050406030204" pitchFamily="18" charset="0"/>
                              <a:ea typeface="Cambria Math" panose="02040503050406030204" pitchFamily="18" charset="0"/>
                            </a:rPr>
                            <m:t>−500</m:t>
                          </m:r>
                        </m:e>
                      </m:d>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3</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m:t>
                      </m:r>
                      <m:d>
                        <m:dPr>
                          <m:ctrlPr>
                            <a:rPr lang="en-US" altLang="ja-JP" sz="2700" i="1" smtClean="0">
                              <a:solidFill>
                                <a:srgbClr val="FF0000"/>
                              </a:solidFill>
                              <a:latin typeface="Cambria Math" panose="02040503050406030204" pitchFamily="18" charset="0"/>
                              <a:ea typeface="Cambria Math" panose="02040503050406030204" pitchFamily="18" charset="0"/>
                            </a:rPr>
                          </m:ctrlPr>
                        </m:dPr>
                        <m:e>
                          <m:r>
                            <a:rPr lang="en-US" altLang="ja-JP" sz="2700" i="1" smtClean="0">
                              <a:solidFill>
                                <a:srgbClr val="FF0000"/>
                              </a:solidFill>
                              <a:latin typeface="Cambria Math" panose="02040503050406030204" pitchFamily="18" charset="0"/>
                              <a:ea typeface="Cambria Math" panose="02040503050406030204" pitchFamily="18" charset="0"/>
                            </a:rPr>
                            <m:t>−500</m:t>
                          </m:r>
                        </m:e>
                      </m:d>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1</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prstClr val="black"/>
                          </a:solidFill>
                          <a:latin typeface="Cambria Math" panose="02040503050406030204" pitchFamily="18" charset="0"/>
                          <a:ea typeface="Cambria Math" panose="02040503050406030204" pitchFamily="18" charset="0"/>
                        </a:rPr>
                        <m:t>=</m:t>
                      </m:r>
                      <m:r>
                        <a:rPr lang="en-US" altLang="ja-JP" sz="2700" i="1" smtClean="0">
                          <a:solidFill>
                            <a:srgbClr val="FF0000"/>
                          </a:solidFill>
                          <a:latin typeface="Cambria Math" panose="02040503050406030204" pitchFamily="18" charset="0"/>
                          <a:ea typeface="Cambria Math" panose="02040503050406030204" pitchFamily="18" charset="0"/>
                        </a:rPr>
                        <m:t>50</m:t>
                      </m:r>
                    </m:oMath>
                  </m:oMathPara>
                </a14:m>
                <a:endParaRPr lang="en-US" altLang="ja-JP" sz="2400" dirty="0">
                  <a:solidFill>
                    <a:srgbClr val="FF0000"/>
                  </a:solidFill>
                </a:endParaRPr>
              </a:p>
              <a:p>
                <a:pPr algn="ctr"/>
                <a:endParaRPr lang="ja-JP" altLang="en-US" dirty="0">
                  <a:solidFill>
                    <a:prstClr val="black"/>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838199" y="1386656"/>
                <a:ext cx="10515600" cy="2452842"/>
              </a:xfrm>
              <a:prstGeom prst="roundRect">
                <a:avLst/>
              </a:prstGeom>
              <a:blipFill rotWithShape="0">
                <a:blip r:embed="rId2"/>
                <a:stretch>
                  <a:fillRect t="-3210"/>
                </a:stretch>
              </a:blipFill>
              <a:ln>
                <a:solidFill>
                  <a:srgbClr val="FF0000"/>
                </a:solidFill>
              </a:ln>
            </p:spPr>
            <p:txBody>
              <a:bodyPr/>
              <a:lstStyle/>
              <a:p>
                <a:r>
                  <a:rPr lang="ja-JP" altLang="en-US">
                    <a:noFill/>
                  </a:rPr>
                  <a:t> </a:t>
                </a:r>
              </a:p>
            </p:txBody>
          </p:sp>
        </mc:Fallback>
      </mc:AlternateContent>
      <p:sp>
        <p:nvSpPr>
          <p:cNvPr id="6" name="テキスト ボックス 5"/>
          <p:cNvSpPr txBox="1"/>
          <p:nvPr/>
        </p:nvSpPr>
        <p:spPr>
          <a:xfrm>
            <a:off x="1369451" y="6329331"/>
            <a:ext cx="9453095" cy="369332"/>
          </a:xfrm>
          <a:prstGeom prst="rect">
            <a:avLst/>
          </a:prstGeom>
          <a:noFill/>
        </p:spPr>
        <p:txBody>
          <a:bodyPr wrap="square" rtlCol="0">
            <a:spAutoFit/>
          </a:bodyPr>
          <a:lstStyle/>
          <a:p>
            <a:pPr algn="ctr"/>
            <a:r>
              <a:rPr lang="en-US" altLang="ja-JP" dirty="0" smtClean="0">
                <a:solidFill>
                  <a:prstClr val="black"/>
                </a:solidFill>
              </a:rPr>
              <a:t>※</a:t>
            </a:r>
            <a:r>
              <a:rPr lang="ja-JP" altLang="en-US" dirty="0" smtClean="0">
                <a:solidFill>
                  <a:prstClr val="black"/>
                </a:solidFill>
              </a:rPr>
              <a:t>ここで、賭けの結果とは </a:t>
            </a:r>
            <a:r>
              <a:rPr lang="en-US" altLang="ja-JP" u="sng" dirty="0" smtClean="0">
                <a:solidFill>
                  <a:prstClr val="black"/>
                </a:solidFill>
              </a:rPr>
              <a:t>”0</a:t>
            </a:r>
            <a:r>
              <a:rPr lang="ja-JP" altLang="en-US" u="sng" dirty="0" smtClean="0">
                <a:solidFill>
                  <a:prstClr val="black"/>
                </a:solidFill>
              </a:rPr>
              <a:t>が出る</a:t>
            </a:r>
            <a:r>
              <a:rPr lang="en-US" altLang="ja-JP" u="sng" dirty="0" smtClean="0">
                <a:solidFill>
                  <a:prstClr val="black"/>
                </a:solidFill>
              </a:rPr>
              <a:t>” or ”1</a:t>
            </a:r>
            <a:r>
              <a:rPr lang="ja-JP" altLang="en-US" u="sng" dirty="0" smtClean="0">
                <a:solidFill>
                  <a:prstClr val="black"/>
                </a:solidFill>
              </a:rPr>
              <a:t>が出る</a:t>
            </a:r>
            <a:r>
              <a:rPr lang="en-US" altLang="ja-JP" u="sng" dirty="0" smtClean="0">
                <a:solidFill>
                  <a:prstClr val="black"/>
                </a:solidFill>
              </a:rPr>
              <a:t>” or ”2</a:t>
            </a:r>
            <a:r>
              <a:rPr lang="ja-JP" altLang="en-US" u="sng" dirty="0" smtClean="0">
                <a:solidFill>
                  <a:prstClr val="black"/>
                </a:solidFill>
              </a:rPr>
              <a:t>が出る</a:t>
            </a:r>
            <a:r>
              <a:rPr lang="en-US" altLang="ja-JP" u="sng" dirty="0" smtClean="0">
                <a:solidFill>
                  <a:prstClr val="black"/>
                </a:solidFill>
              </a:rPr>
              <a:t>” or ”3</a:t>
            </a:r>
            <a:r>
              <a:rPr lang="ja-JP" altLang="en-US" u="sng" dirty="0" smtClean="0">
                <a:solidFill>
                  <a:prstClr val="black"/>
                </a:solidFill>
              </a:rPr>
              <a:t>が出る</a:t>
            </a:r>
            <a:r>
              <a:rPr lang="en-US" altLang="ja-JP" u="sng" dirty="0" smtClean="0">
                <a:solidFill>
                  <a:prstClr val="black"/>
                </a:solidFill>
              </a:rPr>
              <a:t>” </a:t>
            </a:r>
            <a:r>
              <a:rPr lang="ja-JP" altLang="en-US" u="sng" dirty="0" smtClean="0">
                <a:solidFill>
                  <a:prstClr val="black"/>
                </a:solidFill>
              </a:rPr>
              <a:t>のいずれかのこと</a:t>
            </a:r>
            <a:endParaRPr lang="ja-JP" altLang="en-US" u="sng" dirty="0">
              <a:solidFill>
                <a:prstClr val="black"/>
              </a:solidFill>
            </a:endParaRPr>
          </a:p>
        </p:txBody>
      </p:sp>
      <mc:AlternateContent xmlns:mc="http://schemas.openxmlformats.org/markup-compatibility/2006" xmlns:a14="http://schemas.microsoft.com/office/drawing/2010/main">
        <mc:Choice Requires="a14">
          <p:sp>
            <p:nvSpPr>
              <p:cNvPr id="8" name="角丸四角形 7"/>
              <p:cNvSpPr/>
              <p:nvPr/>
            </p:nvSpPr>
            <p:spPr>
              <a:xfrm>
                <a:off x="838199" y="3864272"/>
                <a:ext cx="10515600" cy="2462649"/>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rPr>
                  <a:t>賭け</a:t>
                </a:r>
                <a:r>
                  <a:rPr lang="en-US" altLang="ja-JP" sz="2400" dirty="0" smtClean="0">
                    <a:solidFill>
                      <a:prstClr val="black"/>
                    </a:solidFill>
                  </a:rPr>
                  <a:t>B</a:t>
                </a:r>
                <a:r>
                  <a:rPr lang="ja-JP" altLang="en-US" sz="2400" dirty="0" smtClean="0">
                    <a:solidFill>
                      <a:prstClr val="black"/>
                    </a:solidFill>
                  </a:rPr>
                  <a:t>：</a:t>
                </a:r>
                <a:endParaRPr lang="en-US" altLang="ja-JP" sz="2400" dirty="0" smtClean="0">
                  <a:solidFill>
                    <a:prstClr val="black"/>
                  </a:solidFill>
                </a:endParaRPr>
              </a:p>
              <a:p>
                <a:pPr>
                  <a:lnSpc>
                    <a:spcPct val="90000"/>
                  </a:lnSpc>
                  <a:spcBef>
                    <a:spcPts val="1000"/>
                  </a:spcBef>
                </a:pPr>
                <a14:m>
                  <m:oMathPara xmlns:m="http://schemas.openxmlformats.org/officeDocument/2006/math">
                    <m:oMathParaPr>
                      <m:jc m:val="centerGroup"/>
                    </m:oMathParaPr>
                    <m:oMath xmlns:m="http://schemas.openxmlformats.org/officeDocument/2006/math">
                      <m:nary>
                        <m:naryPr>
                          <m:chr m:val="∑"/>
                          <m:supHide m:val="on"/>
                          <m:ctrlPr>
                            <a:rPr lang="en-US" altLang="ja-JP" sz="2700" i="1" smtClean="0">
                              <a:solidFill>
                                <a:srgbClr val="4472C4"/>
                              </a:solidFill>
                              <a:latin typeface="Cambria Math" panose="02040503050406030204" pitchFamily="18" charset="0"/>
                              <a:ea typeface="Cambria Math" panose="02040503050406030204" pitchFamily="18" charset="0"/>
                            </a:rPr>
                          </m:ctrlPr>
                        </m:naryPr>
                        <m:sub>
                          <m:r>
                            <a:rPr lang="en-US" altLang="ja-JP" sz="2700" i="1" smtClean="0">
                              <a:solidFill>
                                <a:srgbClr val="4472C4"/>
                              </a:solidFill>
                              <a:latin typeface="Cambria Math" panose="02040503050406030204" pitchFamily="18" charset="0"/>
                              <a:ea typeface="Cambria Math" panose="02040503050406030204" pitchFamily="18" charset="0"/>
                            </a:rPr>
                            <m:t>𝑏</m:t>
                          </m:r>
                          <m:r>
                            <a:rPr lang="en-US" altLang="ja-JP" sz="2700" i="1">
                              <a:solidFill>
                                <a:srgbClr val="4472C4"/>
                              </a:solidFill>
                              <a:latin typeface="Cambria Math" panose="02040503050406030204" pitchFamily="18" charset="0"/>
                              <a:ea typeface="Cambria Math" panose="02040503050406030204" pitchFamily="18" charset="0"/>
                            </a:rPr>
                            <m:t>:賭けの結</m:t>
                          </m:r>
                          <m:r>
                            <a:rPr lang="ja-JP" altLang="en-US" sz="2700" i="1">
                              <a:solidFill>
                                <a:srgbClr val="4472C4"/>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4472C4"/>
                                  </a:solidFill>
                                  <a:latin typeface="Cambria Math" panose="02040503050406030204" pitchFamily="18" charset="0"/>
                                  <a:ea typeface="Cambria Math" panose="02040503050406030204" pitchFamily="18" charset="0"/>
                                </a:rPr>
                              </m:ctrlPr>
                            </m:dPr>
                            <m:e>
                              <m:r>
                                <a:rPr lang="en-US" altLang="ja-JP" sz="2700" i="1" smtClean="0">
                                  <a:solidFill>
                                    <a:srgbClr val="4472C4"/>
                                  </a:solidFill>
                                  <a:latin typeface="Cambria Math" panose="02040503050406030204" pitchFamily="18" charset="0"/>
                                  <a:ea typeface="Cambria Math" panose="02040503050406030204" pitchFamily="18" charset="0"/>
                                </a:rPr>
                                <m:t>𝑏</m:t>
                              </m:r>
                              <m:r>
                                <a:rPr lang="ja-JP" altLang="en-US" sz="2700" i="1">
                                  <a:solidFill>
                                    <a:srgbClr val="4472C4"/>
                                  </a:solidFill>
                                  <a:latin typeface="Cambria Math" panose="02040503050406030204" pitchFamily="18" charset="0"/>
                                  <a:ea typeface="Cambria Math" panose="02040503050406030204" pitchFamily="18" charset="0"/>
                                </a:rPr>
                                <m:t>に対する報酬</m:t>
                              </m:r>
                            </m:e>
                          </m:d>
                          <m:r>
                            <a:rPr lang="en-US" altLang="ja-JP" sz="2700" i="1">
                              <a:solidFill>
                                <a:srgbClr val="4472C4"/>
                              </a:solidFill>
                              <a:latin typeface="Cambria Math" panose="02040503050406030204" pitchFamily="18" charset="0"/>
                              <a:ea typeface="Cambria Math" panose="02040503050406030204" pitchFamily="18" charset="0"/>
                            </a:rPr>
                            <m:t>×</m:t>
                          </m:r>
                          <m:d>
                            <m:dPr>
                              <m:begChr m:val="["/>
                              <m:endChr m:val="]"/>
                              <m:ctrlPr>
                                <a:rPr lang="en-US" altLang="ja-JP" sz="2700" i="1">
                                  <a:solidFill>
                                    <a:srgbClr val="4472C4"/>
                                  </a:solidFill>
                                  <a:latin typeface="Cambria Math" panose="02040503050406030204" pitchFamily="18" charset="0"/>
                                  <a:ea typeface="Cambria Math" panose="02040503050406030204" pitchFamily="18" charset="0"/>
                                </a:rPr>
                              </m:ctrlPr>
                            </m:dPr>
                            <m:e>
                              <m:r>
                                <a:rPr lang="en-US" altLang="ja-JP" sz="2700" i="1" smtClean="0">
                                  <a:solidFill>
                                    <a:srgbClr val="4472C4"/>
                                  </a:solidFill>
                                  <a:latin typeface="Cambria Math" panose="02040503050406030204" pitchFamily="18" charset="0"/>
                                  <a:ea typeface="Cambria Math" panose="02040503050406030204" pitchFamily="18" charset="0"/>
                                </a:rPr>
                                <m:t>𝑏</m:t>
                              </m:r>
                              <m:r>
                                <a:rPr lang="ja-JP" altLang="en-US" sz="2700" i="1">
                                  <a:solidFill>
                                    <a:srgbClr val="4472C4"/>
                                  </a:solidFill>
                                  <a:latin typeface="Cambria Math" panose="02040503050406030204" pitchFamily="18" charset="0"/>
                                  <a:ea typeface="Cambria Math" panose="02040503050406030204" pitchFamily="18" charset="0"/>
                                </a:rPr>
                                <m:t>の起きる確率</m:t>
                              </m:r>
                            </m:e>
                          </m:d>
                        </m:e>
                      </m:nary>
                      <m:r>
                        <a:rPr lang="en-US" altLang="ja-JP" sz="2700" smtClean="0">
                          <a:solidFill>
                            <a:prstClr val="black"/>
                          </a:solidFill>
                          <a:latin typeface="Cambria Math" panose="02040503050406030204" pitchFamily="18" charset="0"/>
                          <a:ea typeface="Cambria Math" panose="02040503050406030204" pitchFamily="18" charset="0"/>
                        </a:rPr>
                        <m:t>=</m:t>
                      </m:r>
                      <m:r>
                        <a:rPr lang="en-US" altLang="ja-JP" sz="2700" smtClean="0">
                          <a:solidFill>
                            <a:srgbClr val="4472C4"/>
                          </a:solidFill>
                          <a:latin typeface="Cambria Math" panose="02040503050406030204" pitchFamily="18" charset="0"/>
                          <a:ea typeface="Cambria Math" panose="02040503050406030204" pitchFamily="18" charset="0"/>
                        </a:rPr>
                        <m:t>800</m:t>
                      </m:r>
                      <m:r>
                        <a:rPr lang="en-US" altLang="ja-JP" sz="2700" i="1">
                          <a:solidFill>
                            <a:srgbClr val="4472C4"/>
                          </a:solidFill>
                          <a:latin typeface="Cambria Math" panose="02040503050406030204" pitchFamily="18" charset="0"/>
                          <a:ea typeface="Cambria Math" panose="02040503050406030204" pitchFamily="18" charset="0"/>
                        </a:rPr>
                        <m:t>×</m:t>
                      </m:r>
                      <m:f>
                        <m:fPr>
                          <m:ctrlPr>
                            <a:rPr lang="en-US" altLang="ja-JP" sz="2700" i="1" smtClean="0">
                              <a:solidFill>
                                <a:srgbClr val="4472C4"/>
                              </a:solidFill>
                              <a:latin typeface="Cambria Math" panose="02040503050406030204" pitchFamily="18" charset="0"/>
                              <a:ea typeface="Cambria Math" panose="02040503050406030204" pitchFamily="18" charset="0"/>
                            </a:rPr>
                          </m:ctrlPr>
                        </m:fPr>
                        <m:num>
                          <m:r>
                            <a:rPr lang="en-US" altLang="ja-JP" sz="2700" i="1" smtClean="0">
                              <a:solidFill>
                                <a:srgbClr val="4472C4"/>
                              </a:solidFill>
                              <a:latin typeface="Cambria Math" panose="02040503050406030204" pitchFamily="18" charset="0"/>
                              <a:ea typeface="Cambria Math" panose="02040503050406030204" pitchFamily="18" charset="0"/>
                            </a:rPr>
                            <m:t>1</m:t>
                          </m:r>
                        </m:num>
                        <m:den>
                          <m:r>
                            <a:rPr lang="en-US" altLang="ja-JP" sz="2700" i="1" smtClean="0">
                              <a:solidFill>
                                <a:srgbClr val="4472C4"/>
                              </a:solidFill>
                              <a:latin typeface="Cambria Math" panose="02040503050406030204" pitchFamily="18" charset="0"/>
                              <a:ea typeface="Cambria Math" panose="02040503050406030204" pitchFamily="18" charset="0"/>
                            </a:rPr>
                            <m:t>8</m:t>
                          </m:r>
                        </m:den>
                      </m:f>
                      <m:r>
                        <a:rPr lang="en-US" altLang="ja-JP" sz="2700" i="1" smtClean="0">
                          <a:solidFill>
                            <a:srgbClr val="4472C4"/>
                          </a:solidFill>
                          <a:latin typeface="Cambria Math" panose="02040503050406030204" pitchFamily="18" charset="0"/>
                          <a:ea typeface="Cambria Math" panose="02040503050406030204" pitchFamily="18" charset="0"/>
                        </a:rPr>
                        <m:t>+</m:t>
                      </m:r>
                      <m:d>
                        <m:dPr>
                          <m:ctrlPr>
                            <a:rPr lang="en-US" altLang="ja-JP" sz="2700" i="1" smtClean="0">
                              <a:solidFill>
                                <a:srgbClr val="4472C4"/>
                              </a:solidFill>
                              <a:latin typeface="Cambria Math" panose="02040503050406030204" pitchFamily="18" charset="0"/>
                              <a:ea typeface="Cambria Math" panose="02040503050406030204" pitchFamily="18" charset="0"/>
                            </a:rPr>
                          </m:ctrlPr>
                        </m:dPr>
                        <m:e>
                          <m:r>
                            <a:rPr lang="en-US" altLang="ja-JP" sz="2700" i="1" smtClean="0">
                              <a:solidFill>
                                <a:srgbClr val="4472C4"/>
                              </a:solidFill>
                              <a:latin typeface="Cambria Math" panose="02040503050406030204" pitchFamily="18" charset="0"/>
                              <a:ea typeface="Cambria Math" panose="02040503050406030204" pitchFamily="18" charset="0"/>
                            </a:rPr>
                            <m:t>−400</m:t>
                          </m:r>
                        </m:e>
                      </m:d>
                      <m:r>
                        <a:rPr lang="en-US" altLang="ja-JP" sz="2700" i="1">
                          <a:solidFill>
                            <a:srgbClr val="4472C4"/>
                          </a:solidFill>
                          <a:latin typeface="Cambria Math" panose="02040503050406030204" pitchFamily="18" charset="0"/>
                          <a:ea typeface="Cambria Math" panose="02040503050406030204" pitchFamily="18" charset="0"/>
                        </a:rPr>
                        <m:t>×</m:t>
                      </m:r>
                      <m:f>
                        <m:fPr>
                          <m:ctrlPr>
                            <a:rPr lang="en-US" altLang="ja-JP" sz="2700" i="1" smtClean="0">
                              <a:solidFill>
                                <a:srgbClr val="4472C4"/>
                              </a:solidFill>
                              <a:latin typeface="Cambria Math" panose="02040503050406030204" pitchFamily="18" charset="0"/>
                              <a:ea typeface="Cambria Math" panose="02040503050406030204" pitchFamily="18" charset="0"/>
                            </a:rPr>
                          </m:ctrlPr>
                        </m:fPr>
                        <m:num>
                          <m:r>
                            <a:rPr lang="en-US" altLang="ja-JP" sz="2700" i="1" smtClean="0">
                              <a:solidFill>
                                <a:srgbClr val="4472C4"/>
                              </a:solidFill>
                              <a:latin typeface="Cambria Math" panose="02040503050406030204" pitchFamily="18" charset="0"/>
                              <a:ea typeface="Cambria Math" panose="02040503050406030204" pitchFamily="18" charset="0"/>
                            </a:rPr>
                            <m:t>3</m:t>
                          </m:r>
                        </m:num>
                        <m:den>
                          <m:r>
                            <a:rPr lang="en-US" altLang="ja-JP" sz="2700" i="1" smtClean="0">
                              <a:solidFill>
                                <a:srgbClr val="4472C4"/>
                              </a:solidFill>
                              <a:latin typeface="Cambria Math" panose="02040503050406030204" pitchFamily="18" charset="0"/>
                              <a:ea typeface="Cambria Math" panose="02040503050406030204" pitchFamily="18" charset="0"/>
                            </a:rPr>
                            <m:t>8</m:t>
                          </m:r>
                        </m:den>
                      </m:f>
                      <m:r>
                        <a:rPr lang="en-US" altLang="ja-JP" sz="2700" i="1" smtClean="0">
                          <a:solidFill>
                            <a:srgbClr val="4472C4"/>
                          </a:solidFill>
                          <a:latin typeface="Cambria Math" panose="02040503050406030204" pitchFamily="18" charset="0"/>
                          <a:ea typeface="Cambria Math" panose="02040503050406030204" pitchFamily="18" charset="0"/>
                        </a:rPr>
                        <m:t>+</m:t>
                      </m:r>
                      <m:d>
                        <m:dPr>
                          <m:ctrlPr>
                            <a:rPr lang="en-US" altLang="ja-JP" sz="2700" i="1" smtClean="0">
                              <a:solidFill>
                                <a:srgbClr val="4472C4"/>
                              </a:solidFill>
                              <a:latin typeface="Cambria Math" panose="02040503050406030204" pitchFamily="18" charset="0"/>
                              <a:ea typeface="Cambria Math" panose="02040503050406030204" pitchFamily="18" charset="0"/>
                            </a:rPr>
                          </m:ctrlPr>
                        </m:dPr>
                        <m:e>
                          <m:r>
                            <a:rPr lang="en-US" altLang="ja-JP" sz="2700" i="1" smtClean="0">
                              <a:solidFill>
                                <a:srgbClr val="4472C4"/>
                              </a:solidFill>
                              <a:latin typeface="Cambria Math" panose="02040503050406030204" pitchFamily="18" charset="0"/>
                              <a:ea typeface="Cambria Math" panose="02040503050406030204" pitchFamily="18" charset="0"/>
                            </a:rPr>
                            <m:t>−400</m:t>
                          </m:r>
                        </m:e>
                      </m:d>
                      <m:r>
                        <a:rPr lang="en-US" altLang="ja-JP" sz="2700" i="1">
                          <a:solidFill>
                            <a:srgbClr val="4472C4"/>
                          </a:solidFill>
                          <a:latin typeface="Cambria Math" panose="02040503050406030204" pitchFamily="18" charset="0"/>
                          <a:ea typeface="Cambria Math" panose="02040503050406030204" pitchFamily="18" charset="0"/>
                        </a:rPr>
                        <m:t>×</m:t>
                      </m:r>
                      <m:f>
                        <m:fPr>
                          <m:ctrlPr>
                            <a:rPr lang="en-US" altLang="ja-JP" sz="2700" i="1" smtClean="0">
                              <a:solidFill>
                                <a:srgbClr val="4472C4"/>
                              </a:solidFill>
                              <a:latin typeface="Cambria Math" panose="02040503050406030204" pitchFamily="18" charset="0"/>
                              <a:ea typeface="Cambria Math" panose="02040503050406030204" pitchFamily="18" charset="0"/>
                            </a:rPr>
                          </m:ctrlPr>
                        </m:fPr>
                        <m:num>
                          <m:r>
                            <a:rPr lang="en-US" altLang="ja-JP" sz="2700" i="1" smtClean="0">
                              <a:solidFill>
                                <a:srgbClr val="4472C4"/>
                              </a:solidFill>
                              <a:latin typeface="Cambria Math" panose="02040503050406030204" pitchFamily="18" charset="0"/>
                              <a:ea typeface="Cambria Math" panose="02040503050406030204" pitchFamily="18" charset="0"/>
                            </a:rPr>
                            <m:t>3</m:t>
                          </m:r>
                        </m:num>
                        <m:den>
                          <m:r>
                            <a:rPr lang="en-US" altLang="ja-JP" sz="2700" i="1" smtClean="0">
                              <a:solidFill>
                                <a:srgbClr val="4472C4"/>
                              </a:solidFill>
                              <a:latin typeface="Cambria Math" panose="02040503050406030204" pitchFamily="18" charset="0"/>
                              <a:ea typeface="Cambria Math" panose="02040503050406030204" pitchFamily="18" charset="0"/>
                            </a:rPr>
                            <m:t>8</m:t>
                          </m:r>
                        </m:den>
                      </m:f>
                      <m:r>
                        <a:rPr lang="en-US" altLang="ja-JP" sz="2700" i="1" smtClean="0">
                          <a:solidFill>
                            <a:srgbClr val="4472C4"/>
                          </a:solidFill>
                          <a:latin typeface="Cambria Math" panose="02040503050406030204" pitchFamily="18" charset="0"/>
                          <a:ea typeface="Cambria Math" panose="02040503050406030204" pitchFamily="18" charset="0"/>
                        </a:rPr>
                        <m:t>+800</m:t>
                      </m:r>
                      <m:r>
                        <a:rPr lang="en-US" altLang="ja-JP" sz="2700" i="1">
                          <a:solidFill>
                            <a:srgbClr val="4472C4"/>
                          </a:solidFill>
                          <a:latin typeface="Cambria Math" panose="02040503050406030204" pitchFamily="18" charset="0"/>
                          <a:ea typeface="Cambria Math" panose="02040503050406030204" pitchFamily="18" charset="0"/>
                        </a:rPr>
                        <m:t>×</m:t>
                      </m:r>
                      <m:f>
                        <m:fPr>
                          <m:ctrlPr>
                            <a:rPr lang="en-US" altLang="ja-JP" sz="2700" i="1" smtClean="0">
                              <a:solidFill>
                                <a:srgbClr val="4472C4"/>
                              </a:solidFill>
                              <a:latin typeface="Cambria Math" panose="02040503050406030204" pitchFamily="18" charset="0"/>
                              <a:ea typeface="Cambria Math" panose="02040503050406030204" pitchFamily="18" charset="0"/>
                            </a:rPr>
                          </m:ctrlPr>
                        </m:fPr>
                        <m:num>
                          <m:r>
                            <a:rPr lang="en-US" altLang="ja-JP" sz="2700" i="1" smtClean="0">
                              <a:solidFill>
                                <a:srgbClr val="4472C4"/>
                              </a:solidFill>
                              <a:latin typeface="Cambria Math" panose="02040503050406030204" pitchFamily="18" charset="0"/>
                              <a:ea typeface="Cambria Math" panose="02040503050406030204" pitchFamily="18" charset="0"/>
                            </a:rPr>
                            <m:t>1</m:t>
                          </m:r>
                        </m:num>
                        <m:den>
                          <m:r>
                            <a:rPr lang="en-US" altLang="ja-JP" sz="2700" i="1" smtClean="0">
                              <a:solidFill>
                                <a:srgbClr val="4472C4"/>
                              </a:solidFill>
                              <a:latin typeface="Cambria Math" panose="02040503050406030204" pitchFamily="18" charset="0"/>
                              <a:ea typeface="Cambria Math" panose="02040503050406030204" pitchFamily="18" charset="0"/>
                            </a:rPr>
                            <m:t>8</m:t>
                          </m:r>
                        </m:den>
                      </m:f>
                      <m:r>
                        <a:rPr lang="en-US" altLang="ja-JP" sz="2700" i="1" smtClean="0">
                          <a:solidFill>
                            <a:prstClr val="black"/>
                          </a:solidFill>
                          <a:latin typeface="Cambria Math" panose="02040503050406030204" pitchFamily="18" charset="0"/>
                          <a:ea typeface="Cambria Math" panose="02040503050406030204" pitchFamily="18" charset="0"/>
                        </a:rPr>
                        <m:t>=</m:t>
                      </m:r>
                      <m:r>
                        <a:rPr lang="en-US" altLang="ja-JP" sz="2700" i="1" smtClean="0">
                          <a:solidFill>
                            <a:srgbClr val="4472C4"/>
                          </a:solidFill>
                          <a:latin typeface="Cambria Math" panose="02040503050406030204" pitchFamily="18" charset="0"/>
                          <a:ea typeface="Cambria Math" panose="02040503050406030204" pitchFamily="18" charset="0"/>
                        </a:rPr>
                        <m:t>−100</m:t>
                      </m:r>
                    </m:oMath>
                  </m:oMathPara>
                </a14:m>
                <a:endParaRPr lang="en-US" altLang="ja-JP" sz="2400" dirty="0">
                  <a:solidFill>
                    <a:srgbClr val="4472C4"/>
                  </a:solidFill>
                </a:endParaRPr>
              </a:p>
              <a:p>
                <a:pPr algn="ctr"/>
                <a:endParaRPr lang="ja-JP" altLang="en-US" dirty="0">
                  <a:solidFill>
                    <a:prstClr val="black"/>
                  </a:solidFill>
                </a:endParaRPr>
              </a:p>
            </p:txBody>
          </p:sp>
        </mc:Choice>
        <mc:Fallback xmlns="">
          <p:sp>
            <p:nvSpPr>
              <p:cNvPr id="8" name="角丸四角形 7"/>
              <p:cNvSpPr>
                <a:spLocks noRot="1" noChangeAspect="1" noMove="1" noResize="1" noEditPoints="1" noAdjustHandles="1" noChangeArrowheads="1" noChangeShapeType="1" noTextEdit="1"/>
              </p:cNvSpPr>
              <p:nvPr/>
            </p:nvSpPr>
            <p:spPr>
              <a:xfrm>
                <a:off x="838199" y="3864272"/>
                <a:ext cx="10515600" cy="2462649"/>
              </a:xfrm>
              <a:prstGeom prst="roundRect">
                <a:avLst/>
              </a:prstGeom>
              <a:blipFill rotWithShape="0">
                <a:blip r:embed="rId3"/>
                <a:stretch>
                  <a:fillRect t="-3202"/>
                </a:stretch>
              </a:blipFill>
              <a:ln>
                <a:solidFill>
                  <a:schemeClr val="accent5"/>
                </a:solidFill>
              </a:ln>
            </p:spPr>
            <p:txBody>
              <a:bodyPr/>
              <a:lstStyle/>
              <a:p>
                <a:r>
                  <a:rPr lang="ja-JP" altLang="en-US">
                    <a:noFill/>
                  </a:rPr>
                  <a:t> </a:t>
                </a:r>
              </a:p>
            </p:txBody>
          </p:sp>
        </mc:Fallback>
      </mc:AlternateContent>
    </p:spTree>
    <p:extLst>
      <p:ext uri="{BB962C8B-B14F-4D97-AF65-F5344CB8AC3E}">
        <p14:creationId xmlns:p14="http://schemas.microsoft.com/office/powerpoint/2010/main" val="135980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825625"/>
            <a:ext cx="10515600" cy="27318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(2/10)</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5032375"/>
              </a:xfrm>
            </p:spPr>
            <p:txBody>
              <a:bodyPr>
                <a:normAutofit fontScale="92500"/>
              </a:bodyPr>
              <a:lstStyle/>
              <a:p>
                <a:pPr marL="0" indent="0">
                  <a:buNone/>
                </a:pPr>
                <a:r>
                  <a:rPr kumimoji="1" lang="ja-JP" altLang="en-US" sz="4000" u="sng" dirty="0"/>
                  <a:t>例</a:t>
                </a:r>
                <a:r>
                  <a:rPr kumimoji="1" lang="ja-JP" altLang="en-US" sz="4000" dirty="0"/>
                  <a:t>：</a:t>
                </a:r>
                <a:endParaRPr kumimoji="1" lang="en-US" altLang="ja-JP" sz="4000" dirty="0"/>
              </a:p>
              <a:p>
                <a:r>
                  <a:rPr lang="ja-JP" altLang="en-US" sz="4000" dirty="0"/>
                  <a:t>表も裏も同じ確率</a:t>
                </a:r>
                <a14:m>
                  <m:oMath xmlns:m="http://schemas.openxmlformats.org/officeDocument/2006/math">
                    <m:d>
                      <m:dPr>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2</m:t>
                            </m:r>
                          </m:den>
                        </m:f>
                      </m:e>
                    </m:d>
                  </m:oMath>
                </a14:m>
                <a:r>
                  <a:rPr lang="ja-JP" altLang="en-US" sz="4000" dirty="0"/>
                  <a:t>で出るコインを３回投げ、表の出た回数をチェック</a:t>
                </a:r>
                <a:endParaRPr lang="en-US" altLang="ja-JP" sz="4000" dirty="0"/>
              </a:p>
              <a:p>
                <a:pPr marL="0" indent="0" algn="ctr">
                  <a:buNone/>
                </a:pPr>
                <a:endParaRPr lang="en-US" altLang="ja-JP" sz="3600" dirty="0"/>
              </a:p>
              <a:p>
                <a:pPr marL="0" indent="0" algn="ctr">
                  <a:buNone/>
                </a:pPr>
                <a:endParaRPr lang="en-US" altLang="ja-JP" sz="3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5032375"/>
              </a:xfrm>
              <a:blipFill rotWithShape="0">
                <a:blip r:embed="rId2"/>
                <a:stretch>
                  <a:fillRect l="-1855" t="-3753" r="-4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24830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(5/13</a:t>
            </a:r>
            <a:r>
              <a:rPr lang="en-US" altLang="ja-JP" dirty="0">
                <a:solidFill>
                  <a:prstClr val="black"/>
                </a:solidFill>
              </a:rPr>
              <a:t>)</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p:txBody>
      </p:sp>
      <mc:AlternateContent xmlns:mc="http://schemas.openxmlformats.org/markup-compatibility/2006" xmlns:a14="http://schemas.microsoft.com/office/drawing/2010/main">
        <mc:Choice Requires="a14">
          <p:sp>
            <p:nvSpPr>
              <p:cNvPr id="5" name="角丸四角形 4"/>
              <p:cNvSpPr/>
              <p:nvPr/>
            </p:nvSpPr>
            <p:spPr>
              <a:xfrm>
                <a:off x="838199" y="1386656"/>
                <a:ext cx="10515600" cy="245284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rPr>
                  <a:t>賭け</a:t>
                </a:r>
                <a:r>
                  <a:rPr lang="en-US" altLang="ja-JP" sz="2400" dirty="0">
                    <a:solidFill>
                      <a:prstClr val="black"/>
                    </a:solidFill>
                  </a:rPr>
                  <a:t>A</a:t>
                </a:r>
                <a:r>
                  <a:rPr lang="ja-JP" altLang="en-US" sz="2400" dirty="0" smtClean="0">
                    <a:solidFill>
                      <a:prstClr val="black"/>
                    </a:solidFill>
                  </a:rPr>
                  <a:t>：</a:t>
                </a:r>
                <a:endParaRPr lang="en-US" altLang="ja-JP" sz="2400" dirty="0" smtClean="0">
                  <a:solidFill>
                    <a:prstClr val="black"/>
                  </a:solidFill>
                </a:endParaRPr>
              </a:p>
              <a:p>
                <a:pPr>
                  <a:lnSpc>
                    <a:spcPct val="90000"/>
                  </a:lnSpc>
                  <a:spcBef>
                    <a:spcPts val="1000"/>
                  </a:spcBef>
                </a:pPr>
                <a14:m>
                  <m:oMathPara xmlns:m="http://schemas.openxmlformats.org/officeDocument/2006/math">
                    <m:oMathParaPr>
                      <m:jc m:val="centerGroup"/>
                    </m:oMathParaPr>
                    <m:oMath xmlns:m="http://schemas.openxmlformats.org/officeDocument/2006/math">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r>
                        <a:rPr lang="en-US" altLang="ja-JP" sz="2700" smtClean="0">
                          <a:solidFill>
                            <a:schemeClr val="tx1"/>
                          </a:solidFill>
                          <a:latin typeface="Cambria Math" panose="02040503050406030204" pitchFamily="18" charset="0"/>
                          <a:ea typeface="Cambria Math" panose="02040503050406030204" pitchFamily="18" charset="0"/>
                        </a:rPr>
                        <m:t>=</m:t>
                      </m:r>
                      <m:r>
                        <a:rPr lang="en-US" altLang="ja-JP" sz="2700" smtClean="0">
                          <a:solidFill>
                            <a:srgbClr val="FF0000"/>
                          </a:solidFill>
                          <a:latin typeface="Cambria Math" panose="02040503050406030204" pitchFamily="18" charset="0"/>
                          <a:ea typeface="Cambria Math" panose="02040503050406030204" pitchFamily="18" charset="0"/>
                        </a:rPr>
                        <m:t>600</m:t>
                      </m:r>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1</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+600</m:t>
                      </m:r>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3</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m:t>
                      </m:r>
                      <m:d>
                        <m:dPr>
                          <m:ctrlPr>
                            <a:rPr lang="en-US" altLang="ja-JP" sz="2700" i="1" smtClean="0">
                              <a:solidFill>
                                <a:srgbClr val="FF0000"/>
                              </a:solidFill>
                              <a:latin typeface="Cambria Math" panose="02040503050406030204" pitchFamily="18" charset="0"/>
                              <a:ea typeface="Cambria Math" panose="02040503050406030204" pitchFamily="18" charset="0"/>
                            </a:rPr>
                          </m:ctrlPr>
                        </m:dPr>
                        <m:e>
                          <m:r>
                            <a:rPr lang="en-US" altLang="ja-JP" sz="2700" i="1" smtClean="0">
                              <a:solidFill>
                                <a:srgbClr val="FF0000"/>
                              </a:solidFill>
                              <a:latin typeface="Cambria Math" panose="02040503050406030204" pitchFamily="18" charset="0"/>
                              <a:ea typeface="Cambria Math" panose="02040503050406030204" pitchFamily="18" charset="0"/>
                            </a:rPr>
                            <m:t>−500</m:t>
                          </m:r>
                        </m:e>
                      </m:d>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3</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m:t>
                      </m:r>
                      <m:d>
                        <m:dPr>
                          <m:ctrlPr>
                            <a:rPr lang="en-US" altLang="ja-JP" sz="2700" i="1" smtClean="0">
                              <a:solidFill>
                                <a:srgbClr val="FF0000"/>
                              </a:solidFill>
                              <a:latin typeface="Cambria Math" panose="02040503050406030204" pitchFamily="18" charset="0"/>
                              <a:ea typeface="Cambria Math" panose="02040503050406030204" pitchFamily="18" charset="0"/>
                            </a:rPr>
                          </m:ctrlPr>
                        </m:dPr>
                        <m:e>
                          <m:r>
                            <a:rPr lang="en-US" altLang="ja-JP" sz="2700" i="1" smtClean="0">
                              <a:solidFill>
                                <a:srgbClr val="FF0000"/>
                              </a:solidFill>
                              <a:latin typeface="Cambria Math" panose="02040503050406030204" pitchFamily="18" charset="0"/>
                              <a:ea typeface="Cambria Math" panose="02040503050406030204" pitchFamily="18" charset="0"/>
                            </a:rPr>
                            <m:t>−500</m:t>
                          </m:r>
                        </m:e>
                      </m:d>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1</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chemeClr val="tx1"/>
                          </a:solidFill>
                          <a:latin typeface="Cambria Math" panose="02040503050406030204" pitchFamily="18" charset="0"/>
                          <a:ea typeface="Cambria Math" panose="02040503050406030204" pitchFamily="18" charset="0"/>
                        </a:rPr>
                        <m:t>=</m:t>
                      </m:r>
                      <m:r>
                        <a:rPr lang="en-US" altLang="ja-JP" sz="2700" i="1" smtClean="0">
                          <a:solidFill>
                            <a:srgbClr val="FF0000"/>
                          </a:solidFill>
                          <a:latin typeface="Cambria Math" panose="02040503050406030204" pitchFamily="18" charset="0"/>
                          <a:ea typeface="Cambria Math" panose="02040503050406030204" pitchFamily="18" charset="0"/>
                        </a:rPr>
                        <m:t>50</m:t>
                      </m:r>
                    </m:oMath>
                  </m:oMathPara>
                </a14:m>
                <a:endParaRPr lang="en-US" altLang="ja-JP" sz="2400" dirty="0">
                  <a:solidFill>
                    <a:srgbClr val="FF0000"/>
                  </a:solidFill>
                </a:endParaRPr>
              </a:p>
              <a:p>
                <a:pPr algn="ctr"/>
                <a:endParaRPr lang="ja-JP" altLang="en-US" dirty="0">
                  <a:solidFill>
                    <a:prstClr val="black"/>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838199" y="1386656"/>
                <a:ext cx="10515600" cy="2452842"/>
              </a:xfrm>
              <a:prstGeom prst="roundRect">
                <a:avLst/>
              </a:prstGeom>
              <a:blipFill rotWithShape="0">
                <a:blip r:embed="rId2"/>
                <a:stretch>
                  <a:fillRect t="-3210"/>
                </a:stretch>
              </a:blipFill>
              <a:ln>
                <a:solidFill>
                  <a:srgbClr val="FF0000"/>
                </a:solidFill>
              </a:ln>
            </p:spPr>
            <p:txBody>
              <a:bodyPr/>
              <a:lstStyle/>
              <a:p>
                <a:r>
                  <a:rPr lang="ja-JP" altLang="en-US">
                    <a:noFill/>
                  </a:rPr>
                  <a:t> </a:t>
                </a:r>
              </a:p>
            </p:txBody>
          </p:sp>
        </mc:Fallback>
      </mc:AlternateContent>
      <p:sp>
        <p:nvSpPr>
          <p:cNvPr id="6" name="テキスト ボックス 5"/>
          <p:cNvSpPr txBox="1"/>
          <p:nvPr/>
        </p:nvSpPr>
        <p:spPr>
          <a:xfrm>
            <a:off x="1369451" y="6329331"/>
            <a:ext cx="9453095" cy="369332"/>
          </a:xfrm>
          <a:prstGeom prst="rect">
            <a:avLst/>
          </a:prstGeom>
          <a:noFill/>
        </p:spPr>
        <p:txBody>
          <a:bodyPr wrap="square" rtlCol="0">
            <a:spAutoFit/>
          </a:bodyPr>
          <a:lstStyle/>
          <a:p>
            <a:pPr algn="ctr"/>
            <a:r>
              <a:rPr lang="en-US" altLang="ja-JP" dirty="0" smtClean="0">
                <a:solidFill>
                  <a:prstClr val="black"/>
                </a:solidFill>
              </a:rPr>
              <a:t>※</a:t>
            </a:r>
            <a:r>
              <a:rPr lang="ja-JP" altLang="en-US" dirty="0" smtClean="0">
                <a:solidFill>
                  <a:prstClr val="black"/>
                </a:solidFill>
              </a:rPr>
              <a:t>ここで、賭けの結果とは </a:t>
            </a:r>
            <a:r>
              <a:rPr lang="en-US" altLang="ja-JP" u="sng" dirty="0" smtClean="0">
                <a:solidFill>
                  <a:prstClr val="black"/>
                </a:solidFill>
              </a:rPr>
              <a:t>”0</a:t>
            </a:r>
            <a:r>
              <a:rPr lang="ja-JP" altLang="en-US" u="sng" dirty="0" smtClean="0">
                <a:solidFill>
                  <a:prstClr val="black"/>
                </a:solidFill>
              </a:rPr>
              <a:t>が出る</a:t>
            </a:r>
            <a:r>
              <a:rPr lang="en-US" altLang="ja-JP" u="sng" dirty="0" smtClean="0">
                <a:solidFill>
                  <a:prstClr val="black"/>
                </a:solidFill>
              </a:rPr>
              <a:t>” or ”1</a:t>
            </a:r>
            <a:r>
              <a:rPr lang="ja-JP" altLang="en-US" u="sng" dirty="0" smtClean="0">
                <a:solidFill>
                  <a:prstClr val="black"/>
                </a:solidFill>
              </a:rPr>
              <a:t>が出る</a:t>
            </a:r>
            <a:r>
              <a:rPr lang="en-US" altLang="ja-JP" u="sng" dirty="0" smtClean="0">
                <a:solidFill>
                  <a:prstClr val="black"/>
                </a:solidFill>
              </a:rPr>
              <a:t>” or ”2</a:t>
            </a:r>
            <a:r>
              <a:rPr lang="ja-JP" altLang="en-US" u="sng" dirty="0" smtClean="0">
                <a:solidFill>
                  <a:prstClr val="black"/>
                </a:solidFill>
              </a:rPr>
              <a:t>が出る</a:t>
            </a:r>
            <a:r>
              <a:rPr lang="en-US" altLang="ja-JP" u="sng" dirty="0" smtClean="0">
                <a:solidFill>
                  <a:prstClr val="black"/>
                </a:solidFill>
              </a:rPr>
              <a:t>” or ”3</a:t>
            </a:r>
            <a:r>
              <a:rPr lang="ja-JP" altLang="en-US" u="sng" dirty="0" smtClean="0">
                <a:solidFill>
                  <a:prstClr val="black"/>
                </a:solidFill>
              </a:rPr>
              <a:t>が出る</a:t>
            </a:r>
            <a:r>
              <a:rPr lang="en-US" altLang="ja-JP" u="sng" dirty="0" smtClean="0">
                <a:solidFill>
                  <a:prstClr val="black"/>
                </a:solidFill>
              </a:rPr>
              <a:t>” </a:t>
            </a:r>
            <a:r>
              <a:rPr lang="ja-JP" altLang="en-US" u="sng" dirty="0" smtClean="0">
                <a:solidFill>
                  <a:prstClr val="black"/>
                </a:solidFill>
              </a:rPr>
              <a:t>のいずれかのこと</a:t>
            </a:r>
            <a:endParaRPr lang="ja-JP" altLang="en-US" u="sng" dirty="0">
              <a:solidFill>
                <a:prstClr val="black"/>
              </a:solidFill>
            </a:endParaRPr>
          </a:p>
        </p:txBody>
      </p:sp>
      <mc:AlternateContent xmlns:mc="http://schemas.openxmlformats.org/markup-compatibility/2006" xmlns:a14="http://schemas.microsoft.com/office/drawing/2010/main">
        <mc:Choice Requires="a14">
          <p:sp>
            <p:nvSpPr>
              <p:cNvPr id="8" name="角丸四角形 7"/>
              <p:cNvSpPr/>
              <p:nvPr/>
            </p:nvSpPr>
            <p:spPr>
              <a:xfrm>
                <a:off x="838199" y="3864272"/>
                <a:ext cx="10515600" cy="2462649"/>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rPr>
                  <a:t>賭け</a:t>
                </a:r>
                <a:r>
                  <a:rPr lang="en-US" altLang="ja-JP" sz="2400" dirty="0" smtClean="0">
                    <a:solidFill>
                      <a:prstClr val="black"/>
                    </a:solidFill>
                  </a:rPr>
                  <a:t>B</a:t>
                </a:r>
                <a:r>
                  <a:rPr lang="ja-JP" altLang="en-US" sz="2400" dirty="0" smtClean="0">
                    <a:solidFill>
                      <a:prstClr val="black"/>
                    </a:solidFill>
                  </a:rPr>
                  <a:t>：</a:t>
                </a:r>
                <a:endParaRPr lang="en-US" altLang="ja-JP" sz="2400" dirty="0" smtClean="0">
                  <a:solidFill>
                    <a:prstClr val="black"/>
                  </a:solidFill>
                </a:endParaRPr>
              </a:p>
              <a:p>
                <a:pPr>
                  <a:lnSpc>
                    <a:spcPct val="90000"/>
                  </a:lnSpc>
                  <a:spcBef>
                    <a:spcPts val="1000"/>
                  </a:spcBef>
                </a:pPr>
                <a14:m>
                  <m:oMathPara xmlns:m="http://schemas.openxmlformats.org/officeDocument/2006/math">
                    <m:oMathParaPr>
                      <m:jc m:val="centerGroup"/>
                    </m:oMathParaPr>
                    <m:oMath xmlns:m="http://schemas.openxmlformats.org/officeDocument/2006/math">
                      <m:nary>
                        <m:naryPr>
                          <m:chr m:val="∑"/>
                          <m:supHide m:val="on"/>
                          <m:ctrlPr>
                            <a:rPr lang="en-US" altLang="ja-JP" sz="2700" i="1" smtClean="0">
                              <a:solidFill>
                                <a:schemeClr val="accent5"/>
                              </a:solidFill>
                              <a:latin typeface="Cambria Math" panose="02040503050406030204" pitchFamily="18" charset="0"/>
                              <a:ea typeface="Cambria Math" panose="02040503050406030204" pitchFamily="18" charset="0"/>
                            </a:rPr>
                          </m:ctrlPr>
                        </m:naryPr>
                        <m:sub>
                          <m:r>
                            <a:rPr lang="en-US" altLang="ja-JP" sz="2700" i="1" smtClean="0">
                              <a:solidFill>
                                <a:schemeClr val="accent5"/>
                              </a:solidFill>
                              <a:latin typeface="Cambria Math" panose="02040503050406030204" pitchFamily="18" charset="0"/>
                              <a:ea typeface="Cambria Math" panose="02040503050406030204" pitchFamily="18" charset="0"/>
                            </a:rPr>
                            <m:t>𝑏</m:t>
                          </m:r>
                          <m:r>
                            <a:rPr lang="en-US" altLang="ja-JP" sz="2700" i="1">
                              <a:solidFill>
                                <a:schemeClr val="accent5"/>
                              </a:solidFill>
                              <a:latin typeface="Cambria Math" panose="02040503050406030204" pitchFamily="18" charset="0"/>
                              <a:ea typeface="Cambria Math" panose="02040503050406030204" pitchFamily="18" charset="0"/>
                            </a:rPr>
                            <m:t>:賭けの結</m:t>
                          </m:r>
                          <m:r>
                            <a:rPr lang="ja-JP" altLang="en-US" sz="2700" i="1">
                              <a:solidFill>
                                <a:schemeClr val="accent5"/>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chemeClr val="accent5"/>
                                  </a:solidFill>
                                  <a:latin typeface="Cambria Math" panose="02040503050406030204" pitchFamily="18" charset="0"/>
                                  <a:ea typeface="Cambria Math" panose="02040503050406030204" pitchFamily="18" charset="0"/>
                                </a:rPr>
                              </m:ctrlPr>
                            </m:dPr>
                            <m:e>
                              <m:r>
                                <a:rPr lang="en-US" altLang="ja-JP" sz="2700" i="1" smtClean="0">
                                  <a:solidFill>
                                    <a:schemeClr val="accent5"/>
                                  </a:solidFill>
                                  <a:latin typeface="Cambria Math" panose="02040503050406030204" pitchFamily="18" charset="0"/>
                                  <a:ea typeface="Cambria Math" panose="02040503050406030204" pitchFamily="18" charset="0"/>
                                </a:rPr>
                                <m:t>𝑏</m:t>
                              </m:r>
                              <m:r>
                                <a:rPr lang="ja-JP" altLang="en-US" sz="2700" i="1">
                                  <a:solidFill>
                                    <a:schemeClr val="accent5"/>
                                  </a:solidFill>
                                  <a:latin typeface="Cambria Math" panose="02040503050406030204" pitchFamily="18" charset="0"/>
                                  <a:ea typeface="Cambria Math" panose="02040503050406030204" pitchFamily="18" charset="0"/>
                                </a:rPr>
                                <m:t>に対する報酬</m:t>
                              </m:r>
                            </m:e>
                          </m:d>
                          <m:r>
                            <a:rPr lang="en-US" altLang="ja-JP" sz="2700" i="1">
                              <a:solidFill>
                                <a:schemeClr val="accent5"/>
                              </a:solidFill>
                              <a:latin typeface="Cambria Math" panose="02040503050406030204" pitchFamily="18" charset="0"/>
                              <a:ea typeface="Cambria Math" panose="02040503050406030204" pitchFamily="18" charset="0"/>
                            </a:rPr>
                            <m:t>×</m:t>
                          </m:r>
                          <m:d>
                            <m:dPr>
                              <m:begChr m:val="["/>
                              <m:endChr m:val="]"/>
                              <m:ctrlPr>
                                <a:rPr lang="en-US" altLang="ja-JP" sz="2700" i="1">
                                  <a:solidFill>
                                    <a:schemeClr val="accent5"/>
                                  </a:solidFill>
                                  <a:latin typeface="Cambria Math" panose="02040503050406030204" pitchFamily="18" charset="0"/>
                                  <a:ea typeface="Cambria Math" panose="02040503050406030204" pitchFamily="18" charset="0"/>
                                </a:rPr>
                              </m:ctrlPr>
                            </m:dPr>
                            <m:e>
                              <m:r>
                                <a:rPr lang="en-US" altLang="ja-JP" sz="2700" i="1" smtClean="0">
                                  <a:solidFill>
                                    <a:schemeClr val="accent5"/>
                                  </a:solidFill>
                                  <a:latin typeface="Cambria Math" panose="02040503050406030204" pitchFamily="18" charset="0"/>
                                  <a:ea typeface="Cambria Math" panose="02040503050406030204" pitchFamily="18" charset="0"/>
                                </a:rPr>
                                <m:t>𝑏</m:t>
                              </m:r>
                              <m:r>
                                <a:rPr lang="ja-JP" altLang="en-US" sz="2700" i="1">
                                  <a:solidFill>
                                    <a:schemeClr val="accent5"/>
                                  </a:solidFill>
                                  <a:latin typeface="Cambria Math" panose="02040503050406030204" pitchFamily="18" charset="0"/>
                                  <a:ea typeface="Cambria Math" panose="02040503050406030204" pitchFamily="18" charset="0"/>
                                </a:rPr>
                                <m:t>の起きる確率</m:t>
                              </m:r>
                            </m:e>
                          </m:d>
                        </m:e>
                      </m:nary>
                      <m:r>
                        <a:rPr lang="en-US" altLang="ja-JP" sz="2700" smtClean="0">
                          <a:solidFill>
                            <a:schemeClr val="tx1"/>
                          </a:solidFill>
                          <a:latin typeface="Cambria Math" panose="02040503050406030204" pitchFamily="18" charset="0"/>
                          <a:ea typeface="Cambria Math" panose="02040503050406030204" pitchFamily="18" charset="0"/>
                        </a:rPr>
                        <m:t>=</m:t>
                      </m:r>
                      <m:r>
                        <a:rPr lang="en-US" altLang="ja-JP" sz="2700" smtClean="0">
                          <a:solidFill>
                            <a:schemeClr val="accent5"/>
                          </a:solidFill>
                          <a:latin typeface="Cambria Math" panose="02040503050406030204" pitchFamily="18" charset="0"/>
                          <a:ea typeface="Cambria Math" panose="02040503050406030204" pitchFamily="18" charset="0"/>
                        </a:rPr>
                        <m:t>800</m:t>
                      </m:r>
                      <m:r>
                        <a:rPr lang="en-US" altLang="ja-JP" sz="2700" i="1">
                          <a:solidFill>
                            <a:schemeClr val="accent5"/>
                          </a:solidFill>
                          <a:latin typeface="Cambria Math" panose="02040503050406030204" pitchFamily="18" charset="0"/>
                          <a:ea typeface="Cambria Math" panose="02040503050406030204" pitchFamily="18" charset="0"/>
                        </a:rPr>
                        <m:t>×</m:t>
                      </m:r>
                      <m:f>
                        <m:fPr>
                          <m:ctrlPr>
                            <a:rPr lang="en-US" altLang="ja-JP" sz="2700" i="1" smtClean="0">
                              <a:solidFill>
                                <a:schemeClr val="accent5"/>
                              </a:solidFill>
                              <a:latin typeface="Cambria Math" panose="02040503050406030204" pitchFamily="18" charset="0"/>
                              <a:ea typeface="Cambria Math" panose="02040503050406030204" pitchFamily="18" charset="0"/>
                            </a:rPr>
                          </m:ctrlPr>
                        </m:fPr>
                        <m:num>
                          <m:r>
                            <a:rPr lang="en-US" altLang="ja-JP" sz="2700" i="1" smtClean="0">
                              <a:solidFill>
                                <a:schemeClr val="accent5"/>
                              </a:solidFill>
                              <a:latin typeface="Cambria Math" panose="02040503050406030204" pitchFamily="18" charset="0"/>
                              <a:ea typeface="Cambria Math" panose="02040503050406030204" pitchFamily="18" charset="0"/>
                            </a:rPr>
                            <m:t>1</m:t>
                          </m:r>
                        </m:num>
                        <m:den>
                          <m:r>
                            <a:rPr lang="en-US" altLang="ja-JP" sz="2700" i="1" smtClean="0">
                              <a:solidFill>
                                <a:schemeClr val="accent5"/>
                              </a:solidFill>
                              <a:latin typeface="Cambria Math" panose="02040503050406030204" pitchFamily="18" charset="0"/>
                              <a:ea typeface="Cambria Math" panose="02040503050406030204" pitchFamily="18" charset="0"/>
                            </a:rPr>
                            <m:t>8</m:t>
                          </m:r>
                        </m:den>
                      </m:f>
                      <m:r>
                        <a:rPr lang="en-US" altLang="ja-JP" sz="2700" i="1" smtClean="0">
                          <a:solidFill>
                            <a:schemeClr val="accent5"/>
                          </a:solidFill>
                          <a:latin typeface="Cambria Math" panose="02040503050406030204" pitchFamily="18" charset="0"/>
                          <a:ea typeface="Cambria Math" panose="02040503050406030204" pitchFamily="18" charset="0"/>
                        </a:rPr>
                        <m:t>+</m:t>
                      </m:r>
                      <m:d>
                        <m:dPr>
                          <m:ctrlPr>
                            <a:rPr lang="en-US" altLang="ja-JP" sz="2700" i="1" smtClean="0">
                              <a:solidFill>
                                <a:schemeClr val="accent5"/>
                              </a:solidFill>
                              <a:latin typeface="Cambria Math" panose="02040503050406030204" pitchFamily="18" charset="0"/>
                              <a:ea typeface="Cambria Math" panose="02040503050406030204" pitchFamily="18" charset="0"/>
                            </a:rPr>
                          </m:ctrlPr>
                        </m:dPr>
                        <m:e>
                          <m:r>
                            <a:rPr lang="en-US" altLang="ja-JP" sz="2700" i="1" smtClean="0">
                              <a:solidFill>
                                <a:schemeClr val="accent5"/>
                              </a:solidFill>
                              <a:latin typeface="Cambria Math" panose="02040503050406030204" pitchFamily="18" charset="0"/>
                              <a:ea typeface="Cambria Math" panose="02040503050406030204" pitchFamily="18" charset="0"/>
                            </a:rPr>
                            <m:t>−400</m:t>
                          </m:r>
                        </m:e>
                      </m:d>
                      <m:r>
                        <a:rPr lang="en-US" altLang="ja-JP" sz="2700" i="1">
                          <a:solidFill>
                            <a:schemeClr val="accent5"/>
                          </a:solidFill>
                          <a:latin typeface="Cambria Math" panose="02040503050406030204" pitchFamily="18" charset="0"/>
                          <a:ea typeface="Cambria Math" panose="02040503050406030204" pitchFamily="18" charset="0"/>
                        </a:rPr>
                        <m:t>×</m:t>
                      </m:r>
                      <m:f>
                        <m:fPr>
                          <m:ctrlPr>
                            <a:rPr lang="en-US" altLang="ja-JP" sz="2700" i="1" smtClean="0">
                              <a:solidFill>
                                <a:schemeClr val="accent5"/>
                              </a:solidFill>
                              <a:latin typeface="Cambria Math" panose="02040503050406030204" pitchFamily="18" charset="0"/>
                              <a:ea typeface="Cambria Math" panose="02040503050406030204" pitchFamily="18" charset="0"/>
                            </a:rPr>
                          </m:ctrlPr>
                        </m:fPr>
                        <m:num>
                          <m:r>
                            <a:rPr lang="en-US" altLang="ja-JP" sz="2700" i="1" smtClean="0">
                              <a:solidFill>
                                <a:schemeClr val="accent5"/>
                              </a:solidFill>
                              <a:latin typeface="Cambria Math" panose="02040503050406030204" pitchFamily="18" charset="0"/>
                              <a:ea typeface="Cambria Math" panose="02040503050406030204" pitchFamily="18" charset="0"/>
                            </a:rPr>
                            <m:t>3</m:t>
                          </m:r>
                        </m:num>
                        <m:den>
                          <m:r>
                            <a:rPr lang="en-US" altLang="ja-JP" sz="2700" i="1" smtClean="0">
                              <a:solidFill>
                                <a:schemeClr val="accent5"/>
                              </a:solidFill>
                              <a:latin typeface="Cambria Math" panose="02040503050406030204" pitchFamily="18" charset="0"/>
                              <a:ea typeface="Cambria Math" panose="02040503050406030204" pitchFamily="18" charset="0"/>
                            </a:rPr>
                            <m:t>8</m:t>
                          </m:r>
                        </m:den>
                      </m:f>
                      <m:r>
                        <a:rPr lang="en-US" altLang="ja-JP" sz="2700" i="1" smtClean="0">
                          <a:solidFill>
                            <a:schemeClr val="accent5"/>
                          </a:solidFill>
                          <a:latin typeface="Cambria Math" panose="02040503050406030204" pitchFamily="18" charset="0"/>
                          <a:ea typeface="Cambria Math" panose="02040503050406030204" pitchFamily="18" charset="0"/>
                        </a:rPr>
                        <m:t>+</m:t>
                      </m:r>
                      <m:d>
                        <m:dPr>
                          <m:ctrlPr>
                            <a:rPr lang="en-US" altLang="ja-JP" sz="2700" i="1" smtClean="0">
                              <a:solidFill>
                                <a:schemeClr val="accent5"/>
                              </a:solidFill>
                              <a:latin typeface="Cambria Math" panose="02040503050406030204" pitchFamily="18" charset="0"/>
                              <a:ea typeface="Cambria Math" panose="02040503050406030204" pitchFamily="18" charset="0"/>
                            </a:rPr>
                          </m:ctrlPr>
                        </m:dPr>
                        <m:e>
                          <m:r>
                            <a:rPr lang="en-US" altLang="ja-JP" sz="2700" i="1" smtClean="0">
                              <a:solidFill>
                                <a:schemeClr val="accent5"/>
                              </a:solidFill>
                              <a:latin typeface="Cambria Math" panose="02040503050406030204" pitchFamily="18" charset="0"/>
                              <a:ea typeface="Cambria Math" panose="02040503050406030204" pitchFamily="18" charset="0"/>
                            </a:rPr>
                            <m:t>−400</m:t>
                          </m:r>
                        </m:e>
                      </m:d>
                      <m:r>
                        <a:rPr lang="en-US" altLang="ja-JP" sz="2700" i="1">
                          <a:solidFill>
                            <a:schemeClr val="accent5"/>
                          </a:solidFill>
                          <a:latin typeface="Cambria Math" panose="02040503050406030204" pitchFamily="18" charset="0"/>
                          <a:ea typeface="Cambria Math" panose="02040503050406030204" pitchFamily="18" charset="0"/>
                        </a:rPr>
                        <m:t>×</m:t>
                      </m:r>
                      <m:f>
                        <m:fPr>
                          <m:ctrlPr>
                            <a:rPr lang="en-US" altLang="ja-JP" sz="2700" i="1" smtClean="0">
                              <a:solidFill>
                                <a:schemeClr val="accent5"/>
                              </a:solidFill>
                              <a:latin typeface="Cambria Math" panose="02040503050406030204" pitchFamily="18" charset="0"/>
                              <a:ea typeface="Cambria Math" panose="02040503050406030204" pitchFamily="18" charset="0"/>
                            </a:rPr>
                          </m:ctrlPr>
                        </m:fPr>
                        <m:num>
                          <m:r>
                            <a:rPr lang="en-US" altLang="ja-JP" sz="2700" i="1" smtClean="0">
                              <a:solidFill>
                                <a:schemeClr val="accent5"/>
                              </a:solidFill>
                              <a:latin typeface="Cambria Math" panose="02040503050406030204" pitchFamily="18" charset="0"/>
                              <a:ea typeface="Cambria Math" panose="02040503050406030204" pitchFamily="18" charset="0"/>
                            </a:rPr>
                            <m:t>3</m:t>
                          </m:r>
                        </m:num>
                        <m:den>
                          <m:r>
                            <a:rPr lang="en-US" altLang="ja-JP" sz="2700" i="1" smtClean="0">
                              <a:solidFill>
                                <a:schemeClr val="accent5"/>
                              </a:solidFill>
                              <a:latin typeface="Cambria Math" panose="02040503050406030204" pitchFamily="18" charset="0"/>
                              <a:ea typeface="Cambria Math" panose="02040503050406030204" pitchFamily="18" charset="0"/>
                            </a:rPr>
                            <m:t>8</m:t>
                          </m:r>
                        </m:den>
                      </m:f>
                      <m:r>
                        <a:rPr lang="en-US" altLang="ja-JP" sz="2700" i="1" smtClean="0">
                          <a:solidFill>
                            <a:schemeClr val="accent5"/>
                          </a:solidFill>
                          <a:latin typeface="Cambria Math" panose="02040503050406030204" pitchFamily="18" charset="0"/>
                          <a:ea typeface="Cambria Math" panose="02040503050406030204" pitchFamily="18" charset="0"/>
                        </a:rPr>
                        <m:t>+800</m:t>
                      </m:r>
                      <m:r>
                        <a:rPr lang="en-US" altLang="ja-JP" sz="2700" i="1">
                          <a:solidFill>
                            <a:schemeClr val="accent5"/>
                          </a:solidFill>
                          <a:latin typeface="Cambria Math" panose="02040503050406030204" pitchFamily="18" charset="0"/>
                          <a:ea typeface="Cambria Math" panose="02040503050406030204" pitchFamily="18" charset="0"/>
                        </a:rPr>
                        <m:t>×</m:t>
                      </m:r>
                      <m:f>
                        <m:fPr>
                          <m:ctrlPr>
                            <a:rPr lang="en-US" altLang="ja-JP" sz="2700" i="1" smtClean="0">
                              <a:solidFill>
                                <a:schemeClr val="accent5"/>
                              </a:solidFill>
                              <a:latin typeface="Cambria Math" panose="02040503050406030204" pitchFamily="18" charset="0"/>
                              <a:ea typeface="Cambria Math" panose="02040503050406030204" pitchFamily="18" charset="0"/>
                            </a:rPr>
                          </m:ctrlPr>
                        </m:fPr>
                        <m:num>
                          <m:r>
                            <a:rPr lang="en-US" altLang="ja-JP" sz="2700" i="1" smtClean="0">
                              <a:solidFill>
                                <a:schemeClr val="accent5"/>
                              </a:solidFill>
                              <a:latin typeface="Cambria Math" panose="02040503050406030204" pitchFamily="18" charset="0"/>
                              <a:ea typeface="Cambria Math" panose="02040503050406030204" pitchFamily="18" charset="0"/>
                            </a:rPr>
                            <m:t>1</m:t>
                          </m:r>
                        </m:num>
                        <m:den>
                          <m:r>
                            <a:rPr lang="en-US" altLang="ja-JP" sz="2700" i="1" smtClean="0">
                              <a:solidFill>
                                <a:schemeClr val="accent5"/>
                              </a:solidFill>
                              <a:latin typeface="Cambria Math" panose="02040503050406030204" pitchFamily="18" charset="0"/>
                              <a:ea typeface="Cambria Math" panose="02040503050406030204" pitchFamily="18" charset="0"/>
                            </a:rPr>
                            <m:t>8</m:t>
                          </m:r>
                        </m:den>
                      </m:f>
                      <m:r>
                        <a:rPr lang="en-US" altLang="ja-JP" sz="2700" i="1" smtClean="0">
                          <a:solidFill>
                            <a:schemeClr val="tx1"/>
                          </a:solidFill>
                          <a:latin typeface="Cambria Math" panose="02040503050406030204" pitchFamily="18" charset="0"/>
                          <a:ea typeface="Cambria Math" panose="02040503050406030204" pitchFamily="18" charset="0"/>
                        </a:rPr>
                        <m:t>=</m:t>
                      </m:r>
                      <m:r>
                        <a:rPr lang="en-US" altLang="ja-JP" sz="2700" i="1" smtClean="0">
                          <a:solidFill>
                            <a:schemeClr val="accent5"/>
                          </a:solidFill>
                          <a:latin typeface="Cambria Math" panose="02040503050406030204" pitchFamily="18" charset="0"/>
                          <a:ea typeface="Cambria Math" panose="02040503050406030204" pitchFamily="18" charset="0"/>
                        </a:rPr>
                        <m:t>−100</m:t>
                      </m:r>
                    </m:oMath>
                  </m:oMathPara>
                </a14:m>
                <a:endParaRPr lang="en-US" altLang="ja-JP" sz="2400" dirty="0">
                  <a:solidFill>
                    <a:schemeClr val="accent5"/>
                  </a:solidFill>
                </a:endParaRPr>
              </a:p>
              <a:p>
                <a:pPr algn="ctr"/>
                <a:endParaRPr lang="ja-JP" altLang="en-US" dirty="0">
                  <a:solidFill>
                    <a:prstClr val="black"/>
                  </a:solidFill>
                </a:endParaRPr>
              </a:p>
            </p:txBody>
          </p:sp>
        </mc:Choice>
        <mc:Fallback xmlns="">
          <p:sp>
            <p:nvSpPr>
              <p:cNvPr id="8" name="角丸四角形 7"/>
              <p:cNvSpPr>
                <a:spLocks noRot="1" noChangeAspect="1" noMove="1" noResize="1" noEditPoints="1" noAdjustHandles="1" noChangeArrowheads="1" noChangeShapeType="1" noTextEdit="1"/>
              </p:cNvSpPr>
              <p:nvPr/>
            </p:nvSpPr>
            <p:spPr>
              <a:xfrm>
                <a:off x="838199" y="3864272"/>
                <a:ext cx="10515600" cy="2462649"/>
              </a:xfrm>
              <a:prstGeom prst="roundRect">
                <a:avLst/>
              </a:prstGeom>
              <a:blipFill rotWithShape="0">
                <a:blip r:embed="rId3"/>
                <a:stretch>
                  <a:fillRect t="-3202"/>
                </a:stretch>
              </a:blipFill>
              <a:ln>
                <a:solidFill>
                  <a:schemeClr val="accent5"/>
                </a:solidFill>
              </a:ln>
            </p:spPr>
            <p:txBody>
              <a:bodyPr/>
              <a:lstStyle/>
              <a:p>
                <a:r>
                  <a:rPr lang="ja-JP" altLang="en-US">
                    <a:noFill/>
                  </a:rPr>
                  <a:t> </a:t>
                </a:r>
              </a:p>
            </p:txBody>
          </p:sp>
        </mc:Fallback>
      </mc:AlternateContent>
      <p:sp>
        <p:nvSpPr>
          <p:cNvPr id="4" name="星 12 3"/>
          <p:cNvSpPr/>
          <p:nvPr/>
        </p:nvSpPr>
        <p:spPr>
          <a:xfrm>
            <a:off x="3674772" y="3412150"/>
            <a:ext cx="8517228" cy="1893195"/>
          </a:xfrm>
          <a:prstGeom prst="star1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u="sng" dirty="0"/>
              <a:t>結果</a:t>
            </a:r>
            <a:r>
              <a:rPr lang="ja-JP" altLang="en-US" sz="3200" u="sng" dirty="0" smtClean="0"/>
              <a:t>が先ほどの期待値の計算と同じ！！</a:t>
            </a:r>
            <a:endParaRPr lang="en-US" altLang="ja-JP" sz="3200" u="sng" dirty="0" smtClean="0"/>
          </a:p>
          <a:p>
            <a:pPr algn="r"/>
            <a:r>
              <a:rPr kumimoji="1" lang="en-US" altLang="ja-JP" sz="3200" u="sng" dirty="0" smtClean="0"/>
              <a:t>(</a:t>
            </a:r>
            <a:r>
              <a:rPr kumimoji="1" lang="ja-JP" altLang="en-US" sz="3200" u="sng" dirty="0" smtClean="0"/>
              <a:t>賭け</a:t>
            </a:r>
            <a:r>
              <a:rPr kumimoji="1" lang="en-US" altLang="ja-JP" sz="3200" u="sng" dirty="0" smtClean="0"/>
              <a:t>A:</a:t>
            </a:r>
            <a:r>
              <a:rPr kumimoji="1" lang="ja-JP" altLang="en-US" sz="3200" u="sng" dirty="0" smtClean="0">
                <a:solidFill>
                  <a:srgbClr val="FF0000"/>
                </a:solidFill>
              </a:rPr>
              <a:t>５０</a:t>
            </a:r>
            <a:r>
              <a:rPr kumimoji="1" lang="ja-JP" altLang="en-US" sz="3200" u="sng" dirty="0" smtClean="0"/>
              <a:t>、賭け</a:t>
            </a:r>
            <a:r>
              <a:rPr kumimoji="1" lang="en-US" altLang="ja-JP" sz="3200" u="sng" dirty="0" smtClean="0"/>
              <a:t>B</a:t>
            </a:r>
            <a:r>
              <a:rPr lang="en-US" altLang="ja-JP" sz="3200" u="sng" dirty="0" smtClean="0">
                <a:solidFill>
                  <a:schemeClr val="tx1"/>
                </a:solidFill>
              </a:rPr>
              <a:t>:</a:t>
            </a:r>
            <a:r>
              <a:rPr lang="en-US" altLang="ja-JP" sz="3200" u="sng" dirty="0" smtClean="0">
                <a:solidFill>
                  <a:schemeClr val="accent5"/>
                </a:solidFill>
              </a:rPr>
              <a:t>-</a:t>
            </a:r>
            <a:r>
              <a:rPr lang="ja-JP" altLang="en-US" sz="3200" u="sng" dirty="0" smtClean="0">
                <a:solidFill>
                  <a:schemeClr val="accent5"/>
                </a:solidFill>
              </a:rPr>
              <a:t>１００</a:t>
            </a:r>
            <a:r>
              <a:rPr kumimoji="1" lang="en-US" altLang="ja-JP" sz="3200" u="sng" dirty="0" smtClean="0"/>
              <a:t>)</a:t>
            </a:r>
            <a:endParaRPr kumimoji="1" lang="ja-JP" altLang="en-US" sz="3200" u="sng" dirty="0"/>
          </a:p>
        </p:txBody>
      </p:sp>
    </p:spTree>
    <p:extLst>
      <p:ext uri="{BB962C8B-B14F-4D97-AF65-F5344CB8AC3E}">
        <p14:creationId xmlns:p14="http://schemas.microsoft.com/office/powerpoint/2010/main" val="17632594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838200" y="2665927"/>
            <a:ext cx="10515600" cy="10045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(6/13</a:t>
            </a:r>
            <a:r>
              <a:rPr lang="en-US" altLang="ja-JP" dirty="0">
                <a:solidFill>
                  <a:prstClr val="black"/>
                </a:solidFill>
              </a:rPr>
              <a:t>)</a:t>
            </a:r>
            <a:endParaRPr kumimoji="1" lang="ja-JP" altLang="en-US" dirty="0"/>
          </a:p>
        </p:txBody>
      </p:sp>
      <p:sp>
        <p:nvSpPr>
          <p:cNvPr id="3" name="コンテンツ プレースホルダー 2"/>
          <p:cNvSpPr>
            <a:spLocks noGrp="1"/>
          </p:cNvSpPr>
          <p:nvPr>
            <p:ph idx="1"/>
          </p:nvPr>
        </p:nvSpPr>
        <p:spPr>
          <a:xfrm>
            <a:off x="838200" y="1825625"/>
            <a:ext cx="10515600" cy="4819874"/>
          </a:xfrm>
        </p:spPr>
        <p:txBody>
          <a:bodyPr>
            <a:normAutofit/>
          </a:bodyPr>
          <a:lstStyle/>
          <a:p>
            <a:pPr marL="0" indent="0">
              <a:buNone/>
            </a:pPr>
            <a:r>
              <a:rPr kumimoji="1" lang="ja-JP" altLang="en-US" dirty="0" smtClean="0"/>
              <a:t>賭け</a:t>
            </a:r>
            <a:r>
              <a:rPr kumimoji="1" lang="en-US" altLang="ja-JP" dirty="0" smtClean="0"/>
              <a:t>A</a:t>
            </a:r>
            <a:r>
              <a:rPr lang="en-US" altLang="ja-JP" dirty="0"/>
              <a:t>,</a:t>
            </a:r>
            <a:r>
              <a:rPr kumimoji="1" lang="en-US" altLang="ja-JP" dirty="0" smtClean="0"/>
              <a:t>B</a:t>
            </a:r>
            <a:r>
              <a:rPr kumimoji="1" lang="ja-JP" altLang="en-US" dirty="0" smtClean="0"/>
              <a:t>の期待値の計算に必要なイベントの結果に対する確率</a:t>
            </a:r>
            <a:r>
              <a:rPr kumimoji="1" lang="en-US" altLang="ja-JP" dirty="0" smtClean="0"/>
              <a:t>…</a:t>
            </a:r>
          </a:p>
          <a:p>
            <a:pPr marL="0" indent="0">
              <a:buNone/>
            </a:pPr>
            <a:endParaRPr kumimoji="1" lang="en-US" altLang="ja-JP" dirty="0" smtClean="0"/>
          </a:p>
          <a:p>
            <a:pPr marL="0" indent="0" algn="ctr">
              <a:buNone/>
            </a:pPr>
            <a:r>
              <a:rPr lang="ja-JP" altLang="en-US" sz="3600" u="sng" dirty="0" smtClean="0"/>
              <a:t>賭けに使うコイン投げの結果一つ一つに対する確率</a:t>
            </a:r>
            <a:endParaRPr lang="en-US" altLang="ja-JP" sz="3600" u="sng" dirty="0" smtClean="0"/>
          </a:p>
          <a:p>
            <a:pPr marL="0" indent="0" algn="ctr">
              <a:buNone/>
            </a:pPr>
            <a:endParaRPr lang="en-US" altLang="ja-JP" sz="3600" u="sng" dirty="0" smtClean="0"/>
          </a:p>
          <a:p>
            <a:pPr marL="0" indent="0">
              <a:buNone/>
            </a:pPr>
            <a:r>
              <a:rPr kumimoji="1" lang="en-US" altLang="ja-JP" sz="2400" dirty="0" smtClean="0"/>
              <a:t>(※</a:t>
            </a:r>
            <a:r>
              <a:rPr kumimoji="1" lang="ja-JP" altLang="en-US" sz="2400" dirty="0" smtClean="0"/>
              <a:t>賭けの報酬が同じになる結果を</a:t>
            </a:r>
            <a:r>
              <a:rPr lang="ja-JP" altLang="en-US" sz="2400" dirty="0" smtClean="0"/>
              <a:t>まとめたものの確率</a:t>
            </a:r>
            <a:endParaRPr lang="en-US" altLang="ja-JP" sz="2400" dirty="0" smtClean="0"/>
          </a:p>
          <a:p>
            <a:pPr marL="0" indent="0" algn="r">
              <a:buNone/>
            </a:pPr>
            <a:r>
              <a:rPr lang="en-US" altLang="ja-JP" sz="2400" dirty="0" smtClean="0"/>
              <a:t>(</a:t>
            </a:r>
            <a:r>
              <a:rPr lang="ja-JP" altLang="en-US" sz="2400" dirty="0" smtClean="0"/>
              <a:t>賭け</a:t>
            </a:r>
            <a:r>
              <a:rPr lang="en-US" altLang="ja-JP" sz="2400" dirty="0" smtClean="0"/>
              <a:t>A</a:t>
            </a:r>
            <a:r>
              <a:rPr lang="ja-JP" altLang="en-US" sz="2400" dirty="0" smtClean="0"/>
              <a:t>では、０か１が出る確率 と ２</a:t>
            </a:r>
            <a:r>
              <a:rPr lang="ja-JP" altLang="en-US" sz="2400" dirty="0"/>
              <a:t>か</a:t>
            </a:r>
            <a:r>
              <a:rPr lang="ja-JP" altLang="en-US" sz="2400" dirty="0" smtClean="0"/>
              <a:t>３が出る確率</a:t>
            </a:r>
            <a:r>
              <a:rPr lang="en-US" altLang="ja-JP" sz="2400" dirty="0" smtClean="0"/>
              <a:t>)</a:t>
            </a:r>
            <a:r>
              <a:rPr lang="ja-JP" altLang="en-US" sz="2400" dirty="0" smtClean="0"/>
              <a:t>は計算せずともいい！</a:t>
            </a:r>
            <a:r>
              <a:rPr kumimoji="1" lang="en-US" altLang="ja-JP" sz="2400" dirty="0" smtClean="0"/>
              <a:t>)</a:t>
            </a:r>
          </a:p>
          <a:p>
            <a:endParaRPr lang="en-US" altLang="ja-JP" dirty="0"/>
          </a:p>
        </p:txBody>
      </p:sp>
    </p:spTree>
    <p:extLst>
      <p:ext uri="{BB962C8B-B14F-4D97-AF65-F5344CB8AC3E}">
        <p14:creationId xmlns:p14="http://schemas.microsoft.com/office/powerpoint/2010/main" val="36129915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(7/13</a:t>
            </a:r>
            <a:r>
              <a:rPr lang="en-US" altLang="ja-JP" dirty="0">
                <a:solidFill>
                  <a:prstClr val="black"/>
                </a:solidFill>
              </a:rPr>
              <a:t>)</a:t>
            </a:r>
            <a:endParaRPr kumimoji="1" lang="ja-JP" altLang="en-US" dirty="0"/>
          </a:p>
        </p:txBody>
      </p:sp>
      <p:sp>
        <p:nvSpPr>
          <p:cNvPr id="4" name="角丸四角形 3"/>
          <p:cNvSpPr/>
          <p:nvPr/>
        </p:nvSpPr>
        <p:spPr>
          <a:xfrm>
            <a:off x="838200" y="1803042"/>
            <a:ext cx="10515600" cy="41598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800" dirty="0" smtClean="0">
                <a:solidFill>
                  <a:prstClr val="black"/>
                </a:solidFill>
              </a:rPr>
              <a:t>確率の計算が必要なイベントの結果の特徴</a:t>
            </a:r>
            <a:endParaRPr lang="en-US" altLang="ja-JP" sz="28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3200" u="sng" dirty="0" smtClean="0">
                <a:solidFill>
                  <a:prstClr val="black"/>
                </a:solidFill>
              </a:rPr>
              <a:t>それ以上結果を分けられない</a:t>
            </a:r>
            <a:endParaRPr lang="en-US" altLang="ja-JP" sz="3200" u="sng" dirty="0" smtClean="0">
              <a:solidFill>
                <a:prstClr val="black"/>
              </a:solidFill>
            </a:endParaRPr>
          </a:p>
          <a:p>
            <a:pPr lvl="0">
              <a:lnSpc>
                <a:spcPct val="90000"/>
              </a:lnSpc>
              <a:spcBef>
                <a:spcPts val="1000"/>
              </a:spcBef>
            </a:pPr>
            <a:r>
              <a:rPr lang="en-US" altLang="ja-JP" sz="2400" dirty="0" smtClean="0">
                <a:solidFill>
                  <a:prstClr val="black"/>
                </a:solidFill>
              </a:rPr>
              <a:t>(</a:t>
            </a:r>
            <a:r>
              <a:rPr lang="ja-JP" altLang="en-US" sz="2400" dirty="0" smtClean="0">
                <a:solidFill>
                  <a:prstClr val="black"/>
                </a:solidFill>
              </a:rPr>
              <a:t>複数の結果をまとめたものではない</a:t>
            </a:r>
            <a:endParaRPr lang="en-US" altLang="ja-JP" sz="2400" dirty="0" smtClean="0">
              <a:solidFill>
                <a:prstClr val="black"/>
              </a:solidFill>
            </a:endParaRPr>
          </a:p>
          <a:p>
            <a:pPr lvl="0">
              <a:lnSpc>
                <a:spcPct val="90000"/>
              </a:lnSpc>
              <a:spcBef>
                <a:spcPts val="1000"/>
              </a:spcBef>
            </a:pPr>
            <a:r>
              <a:rPr lang="en-US" altLang="ja-JP" sz="2400" dirty="0" smtClean="0">
                <a:solidFill>
                  <a:prstClr val="black"/>
                </a:solidFill>
              </a:rPr>
              <a:t>(</a:t>
            </a:r>
            <a:r>
              <a:rPr lang="ja-JP" altLang="en-US" sz="2400" dirty="0" smtClean="0">
                <a:solidFill>
                  <a:prstClr val="black"/>
                </a:solidFill>
              </a:rPr>
              <a:t>例</a:t>
            </a:r>
            <a:r>
              <a:rPr lang="en-US" altLang="ja-JP" sz="2400" dirty="0" smtClean="0">
                <a:solidFill>
                  <a:prstClr val="black"/>
                </a:solidFill>
              </a:rPr>
              <a:t>:</a:t>
            </a:r>
            <a:r>
              <a:rPr lang="ja-JP" altLang="en-US" sz="2400" dirty="0" smtClean="0">
                <a:solidFill>
                  <a:prstClr val="black"/>
                </a:solidFill>
              </a:rPr>
              <a:t>先のコイン投げの実験で、表の出た回数が</a:t>
            </a:r>
            <a:endParaRPr lang="en-US" altLang="ja-JP" sz="2400" dirty="0" smtClean="0">
              <a:solidFill>
                <a:prstClr val="black"/>
              </a:solidFill>
            </a:endParaRPr>
          </a:p>
          <a:p>
            <a:pPr lvl="0" algn="r">
              <a:lnSpc>
                <a:spcPct val="90000"/>
              </a:lnSpc>
              <a:spcBef>
                <a:spcPts val="1000"/>
              </a:spcBef>
            </a:pPr>
            <a:r>
              <a:rPr lang="ja-JP" altLang="en-US" sz="2400" dirty="0" smtClean="0">
                <a:solidFill>
                  <a:prstClr val="black"/>
                </a:solidFill>
              </a:rPr>
              <a:t>０回または１回になる確率は計算する必要が無い</a:t>
            </a:r>
            <a:r>
              <a:rPr lang="en-US" altLang="ja-JP" sz="2400" dirty="0" smtClean="0">
                <a:solidFill>
                  <a:prstClr val="black"/>
                </a:solidFill>
              </a:rPr>
              <a:t>))</a:t>
            </a:r>
          </a:p>
          <a:p>
            <a:pPr marL="228600" lvl="0" indent="-228600">
              <a:lnSpc>
                <a:spcPct val="90000"/>
              </a:lnSpc>
              <a:spcBef>
                <a:spcPts val="1000"/>
              </a:spcBef>
              <a:buFont typeface="Arial" panose="020B0604020202020204" pitchFamily="34" charset="0"/>
              <a:buChar char="•"/>
            </a:pPr>
            <a:r>
              <a:rPr lang="ja-JP" altLang="en-US" sz="3200" u="sng" dirty="0" smtClean="0">
                <a:solidFill>
                  <a:prstClr val="black"/>
                </a:solidFill>
              </a:rPr>
              <a:t>それぞれ</a:t>
            </a:r>
            <a:r>
              <a:rPr lang="ja-JP" altLang="en-US" sz="3200" u="sng" dirty="0">
                <a:solidFill>
                  <a:prstClr val="black"/>
                </a:solidFill>
              </a:rPr>
              <a:t>が同じ実験の中で同時に起きない</a:t>
            </a:r>
            <a:endParaRPr lang="en-US" altLang="ja-JP" sz="3200" u="sng" dirty="0">
              <a:solidFill>
                <a:prstClr val="black"/>
              </a:solidFill>
            </a:endParaRPr>
          </a:p>
          <a:p>
            <a:pPr lvl="0">
              <a:lnSpc>
                <a:spcPct val="90000"/>
              </a:lnSpc>
              <a:spcBef>
                <a:spcPts val="1000"/>
              </a:spcBef>
            </a:pPr>
            <a:r>
              <a:rPr lang="en-US" altLang="ja-JP" sz="2400" dirty="0">
                <a:solidFill>
                  <a:prstClr val="black"/>
                </a:solidFill>
              </a:rPr>
              <a:t>(</a:t>
            </a:r>
            <a:r>
              <a:rPr lang="ja-JP" altLang="en-US" sz="2400" dirty="0">
                <a:solidFill>
                  <a:prstClr val="black"/>
                </a:solidFill>
              </a:rPr>
              <a:t>例</a:t>
            </a:r>
            <a:r>
              <a:rPr lang="en-US" altLang="ja-JP" sz="2400" dirty="0">
                <a:solidFill>
                  <a:prstClr val="black"/>
                </a:solidFill>
              </a:rPr>
              <a:t>:</a:t>
            </a:r>
            <a:r>
              <a:rPr lang="ja-JP" altLang="en-US" sz="2400" dirty="0">
                <a:solidFill>
                  <a:prstClr val="black"/>
                </a:solidFill>
              </a:rPr>
              <a:t>先のコイン投げの実験で、一回の実験の間に</a:t>
            </a:r>
            <a:endParaRPr lang="en-US" altLang="ja-JP" sz="2400" dirty="0">
              <a:solidFill>
                <a:prstClr val="black"/>
              </a:solidFill>
            </a:endParaRPr>
          </a:p>
          <a:p>
            <a:pPr lvl="0" algn="r">
              <a:lnSpc>
                <a:spcPct val="90000"/>
              </a:lnSpc>
              <a:spcBef>
                <a:spcPts val="1000"/>
              </a:spcBef>
            </a:pPr>
            <a:r>
              <a:rPr lang="ja-JP" altLang="en-US" sz="2400" dirty="0">
                <a:solidFill>
                  <a:prstClr val="black"/>
                </a:solidFill>
              </a:rPr>
              <a:t>コインが０枚表</a:t>
            </a:r>
            <a:r>
              <a:rPr lang="en-US" altLang="ja-JP" sz="2400" dirty="0">
                <a:solidFill>
                  <a:prstClr val="black"/>
                </a:solidFill>
              </a:rPr>
              <a:t>(=</a:t>
            </a:r>
            <a:r>
              <a:rPr lang="ja-JP" altLang="en-US" sz="2400" dirty="0">
                <a:solidFill>
                  <a:prstClr val="black"/>
                </a:solidFill>
              </a:rPr>
              <a:t>全部裏</a:t>
            </a:r>
            <a:r>
              <a:rPr lang="en-US" altLang="ja-JP" sz="2400" dirty="0">
                <a:solidFill>
                  <a:prstClr val="black"/>
                </a:solidFill>
              </a:rPr>
              <a:t>)</a:t>
            </a:r>
            <a:r>
              <a:rPr lang="ja-JP" altLang="en-US" sz="2400" dirty="0">
                <a:solidFill>
                  <a:prstClr val="black"/>
                </a:solidFill>
              </a:rPr>
              <a:t>かつ３枚表</a:t>
            </a:r>
            <a:r>
              <a:rPr lang="en-US" altLang="ja-JP" sz="2400" dirty="0">
                <a:solidFill>
                  <a:prstClr val="black"/>
                </a:solidFill>
              </a:rPr>
              <a:t>(</a:t>
            </a:r>
            <a:r>
              <a:rPr lang="ja-JP" altLang="en-US" sz="2400" dirty="0">
                <a:solidFill>
                  <a:prstClr val="black"/>
                </a:solidFill>
              </a:rPr>
              <a:t>全部表</a:t>
            </a:r>
            <a:r>
              <a:rPr lang="en-US" altLang="ja-JP" sz="2400" dirty="0">
                <a:solidFill>
                  <a:prstClr val="black"/>
                </a:solidFill>
              </a:rPr>
              <a:t>)</a:t>
            </a:r>
            <a:r>
              <a:rPr lang="ja-JP" altLang="en-US" sz="2400" dirty="0">
                <a:solidFill>
                  <a:prstClr val="black"/>
                </a:solidFill>
              </a:rPr>
              <a:t>になることはあり得ない</a:t>
            </a:r>
            <a:r>
              <a:rPr lang="en-US" altLang="ja-JP" sz="2400" dirty="0" smtClean="0">
                <a:solidFill>
                  <a:prstClr val="black"/>
                </a:solidFill>
              </a:rPr>
              <a:t>)</a:t>
            </a:r>
            <a:endParaRPr kumimoji="1" lang="ja-JP" altLang="en-US" dirty="0"/>
          </a:p>
        </p:txBody>
      </p:sp>
    </p:spTree>
    <p:extLst>
      <p:ext uri="{BB962C8B-B14F-4D97-AF65-F5344CB8AC3E}">
        <p14:creationId xmlns:p14="http://schemas.microsoft.com/office/powerpoint/2010/main" val="9242600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(8/13</a:t>
            </a:r>
            <a:r>
              <a:rPr lang="en-US" altLang="ja-JP" dirty="0">
                <a:solidFill>
                  <a:prstClr val="black"/>
                </a:solidFill>
              </a:rPr>
              <a:t>)</a:t>
            </a:r>
            <a:endParaRPr kumimoji="1" lang="ja-JP" altLang="en-US" dirty="0"/>
          </a:p>
        </p:txBody>
      </p:sp>
      <p:sp>
        <p:nvSpPr>
          <p:cNvPr id="4" name="角丸四角形 3"/>
          <p:cNvSpPr/>
          <p:nvPr/>
        </p:nvSpPr>
        <p:spPr>
          <a:xfrm>
            <a:off x="838200" y="1803042"/>
            <a:ext cx="10515600" cy="41598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800" dirty="0" smtClean="0">
                <a:solidFill>
                  <a:prstClr val="black"/>
                </a:solidFill>
              </a:rPr>
              <a:t>確率の計算が必要なイベントの結果の特徴</a:t>
            </a:r>
            <a:endParaRPr lang="en-US" altLang="ja-JP" sz="2800" dirty="0" smtClean="0">
              <a:solidFill>
                <a:prstClr val="black"/>
              </a:solidFill>
            </a:endParaRPr>
          </a:p>
          <a:p>
            <a:pPr marL="228600" indent="-228600">
              <a:lnSpc>
                <a:spcPct val="90000"/>
              </a:lnSpc>
              <a:spcBef>
                <a:spcPts val="1000"/>
              </a:spcBef>
              <a:buFont typeface="Arial" panose="020B0604020202020204" pitchFamily="34" charset="0"/>
              <a:buChar char="•"/>
            </a:pPr>
            <a:r>
              <a:rPr lang="ja-JP" altLang="en-US" sz="3200" u="sng" dirty="0" smtClean="0">
                <a:solidFill>
                  <a:prstClr val="black"/>
                </a:solidFill>
              </a:rPr>
              <a:t>それ以上結果を分けられない</a:t>
            </a:r>
            <a:endParaRPr lang="en-US" altLang="ja-JP" sz="3200" u="sng" dirty="0" smtClean="0">
              <a:solidFill>
                <a:prstClr val="black"/>
              </a:solidFill>
            </a:endParaRPr>
          </a:p>
          <a:p>
            <a:pPr>
              <a:lnSpc>
                <a:spcPct val="90000"/>
              </a:lnSpc>
              <a:spcBef>
                <a:spcPts val="1000"/>
              </a:spcBef>
            </a:pPr>
            <a:r>
              <a:rPr lang="en-US" altLang="ja-JP" sz="2400" dirty="0" smtClean="0">
                <a:solidFill>
                  <a:prstClr val="black"/>
                </a:solidFill>
              </a:rPr>
              <a:t>(</a:t>
            </a:r>
            <a:r>
              <a:rPr lang="ja-JP" altLang="en-US" sz="2400" dirty="0" smtClean="0">
                <a:solidFill>
                  <a:prstClr val="black"/>
                </a:solidFill>
              </a:rPr>
              <a:t>複数の結果をまとめたものではない</a:t>
            </a:r>
            <a:endParaRPr lang="en-US" altLang="ja-JP" sz="2400" dirty="0" smtClean="0">
              <a:solidFill>
                <a:prstClr val="black"/>
              </a:solidFill>
            </a:endParaRPr>
          </a:p>
          <a:p>
            <a:pPr>
              <a:lnSpc>
                <a:spcPct val="90000"/>
              </a:lnSpc>
              <a:spcBef>
                <a:spcPts val="1000"/>
              </a:spcBef>
            </a:pPr>
            <a:r>
              <a:rPr lang="en-US" altLang="ja-JP" sz="2400" dirty="0" smtClean="0">
                <a:solidFill>
                  <a:prstClr val="black"/>
                </a:solidFill>
              </a:rPr>
              <a:t>(</a:t>
            </a:r>
            <a:r>
              <a:rPr lang="ja-JP" altLang="en-US" sz="2400" dirty="0" smtClean="0">
                <a:solidFill>
                  <a:prstClr val="black"/>
                </a:solidFill>
              </a:rPr>
              <a:t>例</a:t>
            </a:r>
            <a:r>
              <a:rPr lang="en-US" altLang="ja-JP" sz="2400" dirty="0" smtClean="0">
                <a:solidFill>
                  <a:prstClr val="black"/>
                </a:solidFill>
              </a:rPr>
              <a:t>:</a:t>
            </a:r>
            <a:r>
              <a:rPr lang="ja-JP" altLang="en-US" sz="2400" dirty="0" smtClean="0">
                <a:solidFill>
                  <a:prstClr val="black"/>
                </a:solidFill>
              </a:rPr>
              <a:t>先のコイン投げの実験で、表の出た回数が</a:t>
            </a:r>
            <a:endParaRPr lang="en-US" altLang="ja-JP" sz="2400" dirty="0" smtClean="0">
              <a:solidFill>
                <a:prstClr val="black"/>
              </a:solidFill>
            </a:endParaRPr>
          </a:p>
          <a:p>
            <a:pPr algn="r">
              <a:lnSpc>
                <a:spcPct val="90000"/>
              </a:lnSpc>
              <a:spcBef>
                <a:spcPts val="1000"/>
              </a:spcBef>
            </a:pPr>
            <a:r>
              <a:rPr lang="ja-JP" altLang="en-US" sz="2400" dirty="0" smtClean="0">
                <a:solidFill>
                  <a:prstClr val="black"/>
                </a:solidFill>
              </a:rPr>
              <a:t>０回または１回になる確率は計算する必要が無い</a:t>
            </a:r>
            <a:r>
              <a:rPr lang="en-US" altLang="ja-JP" sz="2400" dirty="0" smtClean="0">
                <a:solidFill>
                  <a:prstClr val="black"/>
                </a:solidFill>
              </a:rPr>
              <a:t>))</a:t>
            </a:r>
          </a:p>
          <a:p>
            <a:pPr marL="228600" indent="-228600">
              <a:lnSpc>
                <a:spcPct val="90000"/>
              </a:lnSpc>
              <a:spcBef>
                <a:spcPts val="1000"/>
              </a:spcBef>
              <a:buFont typeface="Arial" panose="020B0604020202020204" pitchFamily="34" charset="0"/>
              <a:buChar char="•"/>
            </a:pPr>
            <a:r>
              <a:rPr lang="ja-JP" altLang="en-US" sz="3200" u="sng" dirty="0" smtClean="0">
                <a:solidFill>
                  <a:prstClr val="black"/>
                </a:solidFill>
              </a:rPr>
              <a:t>それぞれ</a:t>
            </a:r>
            <a:r>
              <a:rPr lang="ja-JP" altLang="en-US" sz="3200" u="sng" dirty="0">
                <a:solidFill>
                  <a:prstClr val="black"/>
                </a:solidFill>
              </a:rPr>
              <a:t>が同じ実験の中で同時に起きない</a:t>
            </a:r>
            <a:endParaRPr lang="en-US" altLang="ja-JP" sz="3200" u="sng" dirty="0">
              <a:solidFill>
                <a:prstClr val="black"/>
              </a:solidFill>
            </a:endParaRPr>
          </a:p>
          <a:p>
            <a:pPr>
              <a:lnSpc>
                <a:spcPct val="90000"/>
              </a:lnSpc>
              <a:spcBef>
                <a:spcPts val="1000"/>
              </a:spcBef>
            </a:pPr>
            <a:r>
              <a:rPr lang="en-US" altLang="ja-JP" sz="2400" dirty="0">
                <a:solidFill>
                  <a:prstClr val="black"/>
                </a:solidFill>
              </a:rPr>
              <a:t>(</a:t>
            </a:r>
            <a:r>
              <a:rPr lang="ja-JP" altLang="en-US" sz="2400" dirty="0">
                <a:solidFill>
                  <a:prstClr val="black"/>
                </a:solidFill>
              </a:rPr>
              <a:t>例</a:t>
            </a:r>
            <a:r>
              <a:rPr lang="en-US" altLang="ja-JP" sz="2400" dirty="0">
                <a:solidFill>
                  <a:prstClr val="black"/>
                </a:solidFill>
              </a:rPr>
              <a:t>:</a:t>
            </a:r>
            <a:r>
              <a:rPr lang="ja-JP" altLang="en-US" sz="2400" dirty="0">
                <a:solidFill>
                  <a:prstClr val="black"/>
                </a:solidFill>
              </a:rPr>
              <a:t>先のコイン投げの実験で、一回の実験の間に</a:t>
            </a:r>
            <a:endParaRPr lang="en-US" altLang="ja-JP" sz="2400" dirty="0">
              <a:solidFill>
                <a:prstClr val="black"/>
              </a:solidFill>
            </a:endParaRPr>
          </a:p>
          <a:p>
            <a:pPr algn="r">
              <a:lnSpc>
                <a:spcPct val="90000"/>
              </a:lnSpc>
              <a:spcBef>
                <a:spcPts val="1000"/>
              </a:spcBef>
            </a:pPr>
            <a:r>
              <a:rPr lang="ja-JP" altLang="en-US" sz="2400" dirty="0">
                <a:solidFill>
                  <a:prstClr val="black"/>
                </a:solidFill>
              </a:rPr>
              <a:t>コインが０枚表</a:t>
            </a:r>
            <a:r>
              <a:rPr lang="en-US" altLang="ja-JP" sz="2400" dirty="0">
                <a:solidFill>
                  <a:prstClr val="black"/>
                </a:solidFill>
              </a:rPr>
              <a:t>(=</a:t>
            </a:r>
            <a:r>
              <a:rPr lang="ja-JP" altLang="en-US" sz="2400" dirty="0">
                <a:solidFill>
                  <a:prstClr val="black"/>
                </a:solidFill>
              </a:rPr>
              <a:t>全部裏</a:t>
            </a:r>
            <a:r>
              <a:rPr lang="en-US" altLang="ja-JP" sz="2400" dirty="0">
                <a:solidFill>
                  <a:prstClr val="black"/>
                </a:solidFill>
              </a:rPr>
              <a:t>)</a:t>
            </a:r>
            <a:r>
              <a:rPr lang="ja-JP" altLang="en-US" sz="2400" dirty="0">
                <a:solidFill>
                  <a:prstClr val="black"/>
                </a:solidFill>
              </a:rPr>
              <a:t>かつ３枚表</a:t>
            </a:r>
            <a:r>
              <a:rPr lang="en-US" altLang="ja-JP" sz="2400" dirty="0">
                <a:solidFill>
                  <a:prstClr val="black"/>
                </a:solidFill>
              </a:rPr>
              <a:t>(</a:t>
            </a:r>
            <a:r>
              <a:rPr lang="ja-JP" altLang="en-US" sz="2400" dirty="0">
                <a:solidFill>
                  <a:prstClr val="black"/>
                </a:solidFill>
              </a:rPr>
              <a:t>全部表</a:t>
            </a:r>
            <a:r>
              <a:rPr lang="en-US" altLang="ja-JP" sz="2400" dirty="0">
                <a:solidFill>
                  <a:prstClr val="black"/>
                </a:solidFill>
              </a:rPr>
              <a:t>)</a:t>
            </a:r>
            <a:r>
              <a:rPr lang="ja-JP" altLang="en-US" sz="2400" dirty="0">
                <a:solidFill>
                  <a:prstClr val="black"/>
                </a:solidFill>
              </a:rPr>
              <a:t>になることはあり得ない</a:t>
            </a:r>
            <a:r>
              <a:rPr lang="en-US" altLang="ja-JP" sz="2400" dirty="0" smtClean="0">
                <a:solidFill>
                  <a:prstClr val="black"/>
                </a:solidFill>
              </a:rPr>
              <a:t>)</a:t>
            </a:r>
            <a:endParaRPr lang="ja-JP" altLang="en-US" dirty="0">
              <a:solidFill>
                <a:prstClr val="black"/>
              </a:solidFill>
            </a:endParaRPr>
          </a:p>
        </p:txBody>
      </p:sp>
      <p:sp>
        <p:nvSpPr>
          <p:cNvPr id="3" name="角丸四角形 2"/>
          <p:cNvSpPr/>
          <p:nvPr/>
        </p:nvSpPr>
        <p:spPr>
          <a:xfrm>
            <a:off x="261870" y="5100034"/>
            <a:ext cx="11668259" cy="1300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smtClean="0"/>
              <a:t>この特徴を満たすイベントの結果の確率を</a:t>
            </a:r>
            <a:r>
              <a:rPr kumimoji="1" lang="en-US" altLang="ja-JP" sz="4000" u="sng" dirty="0" smtClean="0"/>
              <a:t>『</a:t>
            </a:r>
            <a:r>
              <a:rPr kumimoji="1" lang="ja-JP" altLang="en-US" sz="4000" u="sng" dirty="0" smtClean="0"/>
              <a:t>確率質量関数</a:t>
            </a:r>
            <a:r>
              <a:rPr kumimoji="1" lang="en-US" altLang="ja-JP" sz="4000" u="sng" dirty="0" smtClean="0"/>
              <a:t>』</a:t>
            </a:r>
            <a:r>
              <a:rPr kumimoji="1" lang="ja-JP" altLang="en-US" sz="2800" dirty="0" smtClean="0"/>
              <a:t>と呼ぶ！</a:t>
            </a:r>
            <a:endParaRPr kumimoji="1" lang="ja-JP" altLang="en-US" sz="2800" dirty="0"/>
          </a:p>
        </p:txBody>
      </p:sp>
    </p:spTree>
    <p:extLst>
      <p:ext uri="{BB962C8B-B14F-4D97-AF65-F5344CB8AC3E}">
        <p14:creationId xmlns:p14="http://schemas.microsoft.com/office/powerpoint/2010/main" val="26139807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正方形/長方形 3"/>
              <p:cNvSpPr/>
              <p:nvPr/>
            </p:nvSpPr>
            <p:spPr>
              <a:xfrm>
                <a:off x="838199" y="1690688"/>
                <a:ext cx="10515600" cy="19926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3700" u="sng" dirty="0">
                    <a:solidFill>
                      <a:prstClr val="black"/>
                    </a:solidFill>
                  </a:rPr>
                  <a:t>例</a:t>
                </a:r>
                <a:r>
                  <a:rPr lang="en-US" altLang="ja-JP" sz="3700" dirty="0">
                    <a:solidFill>
                      <a:prstClr val="black"/>
                    </a:solidFill>
                  </a:rPr>
                  <a:t>(</a:t>
                </a:r>
                <a:r>
                  <a:rPr lang="ja-JP" altLang="en-US" sz="3700" dirty="0">
                    <a:solidFill>
                      <a:prstClr val="black"/>
                    </a:solidFill>
                  </a:rPr>
                  <a:t>再掲</a:t>
                </a:r>
                <a:r>
                  <a:rPr lang="en-US" altLang="ja-JP" sz="3700" dirty="0">
                    <a:solidFill>
                      <a:prstClr val="black"/>
                    </a:solidFill>
                  </a:rPr>
                  <a:t>)</a:t>
                </a:r>
                <a:r>
                  <a:rPr lang="ja-JP" altLang="en-US" sz="3700" dirty="0">
                    <a:solidFill>
                      <a:prstClr val="black"/>
                    </a:solidFill>
                  </a:rPr>
                  <a:t>：</a:t>
                </a:r>
                <a:endParaRPr lang="en-US" altLang="ja-JP" sz="37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3700" dirty="0">
                    <a:solidFill>
                      <a:prstClr val="black"/>
                    </a:solidFill>
                  </a:rPr>
                  <a:t>表も裏も同じ確率</a:t>
                </a:r>
                <a14:m>
                  <m:oMath xmlns:m="http://schemas.openxmlformats.org/officeDocument/2006/math">
                    <m:d>
                      <m:dPr>
                        <m:ctrlPr>
                          <a:rPr lang="en-US" altLang="ja-JP" sz="3700" i="1">
                            <a:solidFill>
                              <a:prstClr val="black"/>
                            </a:solidFill>
                            <a:latin typeface="Cambria Math" panose="02040503050406030204" pitchFamily="18" charset="0"/>
                          </a:rPr>
                        </m:ctrlPr>
                      </m:dPr>
                      <m:e>
                        <m:r>
                          <a:rPr lang="en-US" altLang="ja-JP" sz="3700" i="1">
                            <a:solidFill>
                              <a:prstClr val="black"/>
                            </a:solidFill>
                            <a:latin typeface="Cambria Math" panose="02040503050406030204" pitchFamily="18" charset="0"/>
                          </a:rPr>
                          <m:t>=</m:t>
                        </m:r>
                        <m:f>
                          <m:fPr>
                            <m:ctrlPr>
                              <a:rPr lang="en-US" altLang="ja-JP" sz="3700" i="1">
                                <a:solidFill>
                                  <a:prstClr val="black"/>
                                </a:solidFill>
                                <a:latin typeface="Cambria Math" panose="02040503050406030204" pitchFamily="18" charset="0"/>
                              </a:rPr>
                            </m:ctrlPr>
                          </m:fPr>
                          <m:num>
                            <m:r>
                              <a:rPr lang="en-US" altLang="ja-JP" sz="3700" i="1">
                                <a:solidFill>
                                  <a:prstClr val="black"/>
                                </a:solidFill>
                                <a:latin typeface="Cambria Math" panose="02040503050406030204" pitchFamily="18" charset="0"/>
                              </a:rPr>
                              <m:t>1</m:t>
                            </m:r>
                          </m:num>
                          <m:den>
                            <m:r>
                              <a:rPr lang="en-US" altLang="ja-JP" sz="3700" i="1">
                                <a:solidFill>
                                  <a:prstClr val="black"/>
                                </a:solidFill>
                                <a:latin typeface="Cambria Math" panose="02040503050406030204" pitchFamily="18" charset="0"/>
                              </a:rPr>
                              <m:t>2</m:t>
                            </m:r>
                          </m:den>
                        </m:f>
                      </m:e>
                    </m:d>
                  </m:oMath>
                </a14:m>
                <a:r>
                  <a:rPr lang="ja-JP" altLang="en-US" sz="3700" dirty="0">
                    <a:solidFill>
                      <a:prstClr val="black"/>
                    </a:solidFill>
                  </a:rPr>
                  <a:t>で出るコインを３回投げ、表の出た回数を</a:t>
                </a:r>
                <a:r>
                  <a:rPr lang="ja-JP" altLang="en-US" sz="3700" dirty="0" smtClean="0">
                    <a:solidFill>
                      <a:prstClr val="black"/>
                    </a:solidFill>
                  </a:rPr>
                  <a:t>チェック</a:t>
                </a:r>
                <a:endParaRPr lang="en-US" altLang="ja-JP" sz="3300" dirty="0">
                  <a:solidFill>
                    <a:prstClr val="black"/>
                  </a:solidFill>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838199" y="1690688"/>
                <a:ext cx="10515600" cy="1992670"/>
              </a:xfrm>
              <a:prstGeom prst="rect">
                <a:avLst/>
              </a:prstGeom>
              <a:blipFill rotWithShape="0">
                <a:blip r:embed="rId2"/>
                <a:stretch>
                  <a:fillRect l="-1737" t="-9119" r="-405" b="-9726"/>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(9/13</a:t>
            </a:r>
            <a:r>
              <a:rPr lang="en-US" altLang="ja-JP" dirty="0">
                <a:solidFill>
                  <a:prstClr val="black"/>
                </a:solidFill>
              </a:rPr>
              <a:t>)</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876382865"/>
              </p:ext>
            </p:extLst>
          </p:nvPr>
        </p:nvGraphicFramePr>
        <p:xfrm>
          <a:off x="738925" y="3784999"/>
          <a:ext cx="10714149" cy="2970080"/>
        </p:xfrm>
        <a:graphic>
          <a:graphicData uri="http://schemas.openxmlformats.org/drawingml/2006/table">
            <a:tbl>
              <a:tblPr firstRow="1" firstCol="1" bandCol="1">
                <a:tableStyleId>{7DF18680-E054-41AD-8BC1-D1AEF772440D}</a:tableStyleId>
              </a:tblPr>
              <a:tblGrid>
                <a:gridCol w="1354195">
                  <a:extLst>
                    <a:ext uri="{9D8B030D-6E8A-4147-A177-3AD203B41FA5}">
                      <a16:colId xmlns:a16="http://schemas.microsoft.com/office/drawing/2014/main" xmlns="" val="20000"/>
                    </a:ext>
                  </a:extLst>
                </a:gridCol>
                <a:gridCol w="1927730">
                  <a:extLst>
                    <a:ext uri="{9D8B030D-6E8A-4147-A177-3AD203B41FA5}">
                      <a16:colId xmlns:a16="http://schemas.microsoft.com/office/drawing/2014/main" xmlns="" val="20001"/>
                    </a:ext>
                  </a:extLst>
                </a:gridCol>
                <a:gridCol w="3397060">
                  <a:extLst>
                    <a:ext uri="{9D8B030D-6E8A-4147-A177-3AD203B41FA5}">
                      <a16:colId xmlns:a16="http://schemas.microsoft.com/office/drawing/2014/main" xmlns="" val="20002"/>
                    </a:ext>
                  </a:extLst>
                </a:gridCol>
                <a:gridCol w="3496053">
                  <a:extLst>
                    <a:ext uri="{9D8B030D-6E8A-4147-A177-3AD203B41FA5}">
                      <a16:colId xmlns:a16="http://schemas.microsoft.com/office/drawing/2014/main" xmlns="" val="20003"/>
                    </a:ext>
                  </a:extLst>
                </a:gridCol>
                <a:gridCol w="539111">
                  <a:extLst>
                    <a:ext uri="{9D8B030D-6E8A-4147-A177-3AD203B41FA5}">
                      <a16:colId xmlns:a16="http://schemas.microsoft.com/office/drawing/2014/main" xmlns="" val="20004"/>
                    </a:ext>
                  </a:extLst>
                </a:gridCol>
              </a:tblGrid>
              <a:tr h="588502">
                <a:tc>
                  <a:txBody>
                    <a:bodyPr/>
                    <a:lstStyle/>
                    <a:p>
                      <a:endParaRPr kumimoji="1" lang="ja-JP" altLang="en-US" sz="2400" dirty="0"/>
                    </a:p>
                  </a:txBody>
                  <a:tcPr/>
                </a:tc>
                <a:tc>
                  <a:txBody>
                    <a:bodyPr/>
                    <a:lstStyle/>
                    <a:p>
                      <a:r>
                        <a:rPr kumimoji="1" lang="ja-JP" altLang="en-US" sz="2400" dirty="0" smtClean="0"/>
                        <a:t>賭け事</a:t>
                      </a:r>
                      <a:endParaRPr kumimoji="1" lang="ja-JP" altLang="en-US" sz="2400" dirty="0"/>
                    </a:p>
                  </a:txBody>
                  <a:tcPr/>
                </a:tc>
                <a:tc>
                  <a:txBody>
                    <a:bodyPr/>
                    <a:lstStyle/>
                    <a:p>
                      <a:r>
                        <a:rPr kumimoji="1" lang="ja-JP" altLang="en-US" sz="2400" dirty="0" smtClean="0"/>
                        <a:t>コイン投げ</a:t>
                      </a:r>
                      <a:endParaRPr kumimoji="1" lang="ja-JP" altLang="en-US" sz="2400" dirty="0"/>
                    </a:p>
                  </a:txBody>
                  <a:tcPr/>
                </a:tc>
                <a:tc>
                  <a:txBody>
                    <a:bodyPr/>
                    <a:lstStyle/>
                    <a:p>
                      <a:r>
                        <a:rPr kumimoji="1" lang="ja-JP" altLang="en-US" sz="2400" dirty="0" smtClean="0"/>
                        <a:t>今日の降水量調査</a:t>
                      </a:r>
                      <a:endParaRPr kumimoji="1" lang="ja-JP" altLang="en-US" sz="2400" dirty="0"/>
                    </a:p>
                  </a:txBody>
                  <a:tcPr/>
                </a:tc>
                <a:tc>
                  <a:txBody>
                    <a:bodyPr/>
                    <a:lstStyle/>
                    <a:p>
                      <a:endParaRPr kumimoji="1" lang="ja-JP" altLang="en-US" sz="2400" dirty="0"/>
                    </a:p>
                  </a:txBody>
                  <a:tcPr/>
                </a:tc>
              </a:tr>
              <a:tr h="588502">
                <a:tc>
                  <a:txBody>
                    <a:bodyPr/>
                    <a:lstStyle/>
                    <a:p>
                      <a:r>
                        <a:rPr kumimoji="1" lang="ja-JP" altLang="en-US" sz="2400" dirty="0"/>
                        <a:t>イベント</a:t>
                      </a:r>
                    </a:p>
                  </a:txBody>
                  <a:tcPr/>
                </a:tc>
                <a:tc>
                  <a:txBody>
                    <a:bodyPr/>
                    <a:lstStyle/>
                    <a:p>
                      <a:r>
                        <a:rPr kumimoji="1" lang="ja-JP" altLang="en-US" sz="2400" dirty="0"/>
                        <a:t>賭けの結果</a:t>
                      </a:r>
                    </a:p>
                  </a:txBody>
                  <a:tcPr>
                    <a:solidFill>
                      <a:schemeClr val="bg1"/>
                    </a:solidFill>
                  </a:tcPr>
                </a:tc>
                <a:tc>
                  <a:txBody>
                    <a:bodyPr/>
                    <a:lstStyle/>
                    <a:p>
                      <a:r>
                        <a:rPr kumimoji="1" lang="ja-JP" altLang="en-US" sz="2400" dirty="0"/>
                        <a:t>コインの表裏</a:t>
                      </a:r>
                    </a:p>
                  </a:txBody>
                  <a:tcPr/>
                </a:tc>
                <a:tc>
                  <a:txBody>
                    <a:bodyPr/>
                    <a:lstStyle/>
                    <a:p>
                      <a:r>
                        <a:rPr kumimoji="1" lang="ja-JP" altLang="en-US" sz="2400" dirty="0" smtClean="0"/>
                        <a:t>今日の降水量</a:t>
                      </a:r>
                      <a:endParaRPr kumimoji="1" lang="ja-JP" altLang="en-US" sz="2400" dirty="0"/>
                    </a:p>
                  </a:txBody>
                  <a:tcPr>
                    <a:solidFill>
                      <a:schemeClr val="bg1"/>
                    </a:solidFill>
                  </a:tcPr>
                </a:tc>
                <a:tc>
                  <a:txBody>
                    <a:bodyPr/>
                    <a:lstStyle/>
                    <a:p>
                      <a:r>
                        <a:rPr kumimoji="1" lang="en-US" altLang="ja-JP" sz="2400" dirty="0"/>
                        <a:t>…</a:t>
                      </a:r>
                      <a:endParaRPr kumimoji="1" lang="ja-JP" altLang="en-US" sz="2400" dirty="0"/>
                    </a:p>
                  </a:txBody>
                  <a:tcPr>
                    <a:solidFill>
                      <a:schemeClr val="bg1"/>
                    </a:solidFill>
                  </a:tcPr>
                </a:tc>
                <a:extLst>
                  <a:ext uri="{0D108BD9-81ED-4DB2-BD59-A6C34878D82A}">
                    <a16:rowId xmlns:a16="http://schemas.microsoft.com/office/drawing/2014/main" xmlns="" val="10000"/>
                  </a:ext>
                </a:extLst>
              </a:tr>
              <a:tr h="597692">
                <a:tc>
                  <a:txBody>
                    <a:bodyPr/>
                    <a:lstStyle/>
                    <a:p>
                      <a:r>
                        <a:rPr kumimoji="1" lang="ja-JP" altLang="en-US" sz="2400" dirty="0"/>
                        <a:t>数値</a:t>
                      </a:r>
                    </a:p>
                  </a:txBody>
                  <a:tcPr/>
                </a:tc>
                <a:tc>
                  <a:txBody>
                    <a:bodyPr/>
                    <a:lstStyle/>
                    <a:p>
                      <a:r>
                        <a:rPr kumimoji="1" lang="ja-JP" altLang="en-US" sz="2400" dirty="0"/>
                        <a:t>結果の報酬</a:t>
                      </a:r>
                    </a:p>
                  </a:txBody>
                  <a:tcPr>
                    <a:solidFill>
                      <a:schemeClr val="bg1"/>
                    </a:solidFill>
                  </a:tcPr>
                </a:tc>
                <a:tc>
                  <a:txBody>
                    <a:bodyPr/>
                    <a:lstStyle/>
                    <a:p>
                      <a:r>
                        <a:rPr kumimoji="1" lang="ja-JP" altLang="en-US" sz="2400" dirty="0"/>
                        <a:t>表の出た回数</a:t>
                      </a:r>
                    </a:p>
                  </a:txBody>
                  <a:tcPr/>
                </a:tc>
                <a:tc>
                  <a:txBody>
                    <a:bodyPr/>
                    <a:lstStyle/>
                    <a:p>
                      <a:r>
                        <a:rPr kumimoji="1" lang="ja-JP" altLang="en-US" sz="2400" dirty="0" smtClean="0"/>
                        <a:t>降水量</a:t>
                      </a:r>
                      <a:endParaRPr kumimoji="1" lang="ja-JP" altLang="en-US" sz="2400" dirty="0"/>
                    </a:p>
                  </a:txBody>
                  <a:tcPr>
                    <a:solidFill>
                      <a:schemeClr val="bg1"/>
                    </a:solidFill>
                  </a:tcPr>
                </a:tc>
                <a:tc>
                  <a:txBody>
                    <a:bodyPr/>
                    <a:lstStyle/>
                    <a:p>
                      <a:r>
                        <a:rPr kumimoji="1" lang="en-US" altLang="ja-JP" sz="2400" dirty="0"/>
                        <a:t>…</a:t>
                      </a:r>
                      <a:endParaRPr kumimoji="1" lang="ja-JP" altLang="en-US" sz="2400" dirty="0"/>
                    </a:p>
                  </a:txBody>
                  <a:tcPr>
                    <a:solidFill>
                      <a:schemeClr val="bg1"/>
                    </a:solidFill>
                  </a:tcPr>
                </a:tc>
                <a:extLst>
                  <a:ext uri="{0D108BD9-81ED-4DB2-BD59-A6C34878D82A}">
                    <a16:rowId xmlns:a16="http://schemas.microsoft.com/office/drawing/2014/main" xmlns="" val="10001"/>
                  </a:ext>
                </a:extLst>
              </a:tr>
              <a:tr h="597692">
                <a:tc>
                  <a:txBody>
                    <a:bodyPr/>
                    <a:lstStyle/>
                    <a:p>
                      <a:r>
                        <a:rPr kumimoji="1" lang="ja-JP" altLang="en-US" sz="2400" dirty="0"/>
                        <a:t>確率</a:t>
                      </a:r>
                    </a:p>
                  </a:txBody>
                  <a:tcPr/>
                </a:tc>
                <a:tc>
                  <a:txBody>
                    <a:bodyPr/>
                    <a:lstStyle/>
                    <a:p>
                      <a:r>
                        <a:rPr kumimoji="1" lang="ja-JP" altLang="en-US" sz="2400" dirty="0"/>
                        <a:t>結果の確率</a:t>
                      </a:r>
                    </a:p>
                  </a:txBody>
                  <a:tcPr>
                    <a:solidFill>
                      <a:schemeClr val="bg1"/>
                    </a:solidFill>
                  </a:tcPr>
                </a:tc>
                <a:tc>
                  <a:txBody>
                    <a:bodyPr/>
                    <a:lstStyle/>
                    <a:p>
                      <a:r>
                        <a:rPr kumimoji="1" lang="ja-JP" altLang="en-US" sz="2400" dirty="0"/>
                        <a:t>表がその回数出る確率</a:t>
                      </a:r>
                    </a:p>
                  </a:txBody>
                  <a:tcPr/>
                </a:tc>
                <a:tc>
                  <a:txBody>
                    <a:bodyPr/>
                    <a:lstStyle/>
                    <a:p>
                      <a:r>
                        <a:rPr kumimoji="1" lang="ja-JP" altLang="en-US" sz="2400" dirty="0" smtClean="0"/>
                        <a:t>降水量がそう</a:t>
                      </a:r>
                      <a:r>
                        <a:rPr kumimoji="1" lang="ja-JP" altLang="en-US" sz="2400" dirty="0"/>
                        <a:t>なる確率</a:t>
                      </a:r>
                    </a:p>
                  </a:txBody>
                  <a:tcPr>
                    <a:solidFill>
                      <a:schemeClr val="bg1"/>
                    </a:solidFill>
                  </a:tcPr>
                </a:tc>
                <a:tc>
                  <a:txBody>
                    <a:bodyPr/>
                    <a:lstStyle/>
                    <a:p>
                      <a:r>
                        <a:rPr kumimoji="1" lang="en-US" altLang="ja-JP" sz="2400" dirty="0"/>
                        <a:t>…</a:t>
                      </a:r>
                      <a:endParaRPr kumimoji="1" lang="ja-JP" altLang="en-US" sz="2400" dirty="0"/>
                    </a:p>
                  </a:txBody>
                  <a:tcPr>
                    <a:solidFill>
                      <a:schemeClr val="bg1"/>
                    </a:solidFill>
                  </a:tcPr>
                </a:tc>
                <a:extLst>
                  <a:ext uri="{0D108BD9-81ED-4DB2-BD59-A6C34878D82A}">
                    <a16:rowId xmlns:a16="http://schemas.microsoft.com/office/drawing/2014/main" xmlns="" val="10002"/>
                  </a:ext>
                </a:extLst>
              </a:tr>
              <a:tr h="597692">
                <a:tc>
                  <a:txBody>
                    <a:bodyPr/>
                    <a:lstStyle/>
                    <a:p>
                      <a:r>
                        <a:rPr kumimoji="1" lang="ja-JP" altLang="en-US" sz="2400" dirty="0"/>
                        <a:t>期待値</a:t>
                      </a:r>
                    </a:p>
                  </a:txBody>
                  <a:tcPr/>
                </a:tc>
                <a:tc>
                  <a:txBody>
                    <a:bodyPr/>
                    <a:lstStyle/>
                    <a:p>
                      <a:r>
                        <a:rPr kumimoji="1" lang="ja-JP" altLang="en-US" sz="2400" dirty="0"/>
                        <a:t>儲けの平均</a:t>
                      </a:r>
                    </a:p>
                  </a:txBody>
                  <a:tcPr>
                    <a:solidFill>
                      <a:schemeClr val="bg1"/>
                    </a:solidFill>
                  </a:tcPr>
                </a:tc>
                <a:tc>
                  <a:txBody>
                    <a:bodyPr/>
                    <a:lstStyle/>
                    <a:p>
                      <a:r>
                        <a:rPr kumimoji="1" lang="ja-JP" altLang="en-US" sz="2400" dirty="0"/>
                        <a:t>表の出る回数の平均</a:t>
                      </a:r>
                    </a:p>
                  </a:txBody>
                  <a:tcPr/>
                </a:tc>
                <a:tc>
                  <a:txBody>
                    <a:bodyPr/>
                    <a:lstStyle/>
                    <a:p>
                      <a:r>
                        <a:rPr kumimoji="1" lang="ja-JP" altLang="en-US" sz="2400" dirty="0" smtClean="0"/>
                        <a:t>降水量の</a:t>
                      </a:r>
                      <a:r>
                        <a:rPr kumimoji="1" lang="ja-JP" altLang="en-US" sz="2400" dirty="0"/>
                        <a:t>平均</a:t>
                      </a:r>
                    </a:p>
                  </a:txBody>
                  <a:tcPr>
                    <a:solidFill>
                      <a:schemeClr val="bg1"/>
                    </a:solidFill>
                  </a:tcPr>
                </a:tc>
                <a:tc>
                  <a:txBody>
                    <a:bodyPr/>
                    <a:lstStyle/>
                    <a:p>
                      <a:endParaRPr kumimoji="1" lang="ja-JP" altLang="en-US" sz="2400" dirty="0"/>
                    </a:p>
                  </a:txBody>
                  <a:tcPr>
                    <a:solidFill>
                      <a:schemeClr val="bg1"/>
                    </a:solidFill>
                  </a:tcPr>
                </a:tc>
                <a:extLst>
                  <a:ext uri="{0D108BD9-81ED-4DB2-BD59-A6C34878D82A}">
                    <a16:rowId xmlns:a16="http://schemas.microsoft.com/office/drawing/2014/main" xmlns="" val="10003"/>
                  </a:ext>
                </a:extLst>
              </a:tr>
            </a:tbl>
          </a:graphicData>
        </a:graphic>
      </p:graphicFrame>
      <p:sp>
        <p:nvSpPr>
          <p:cNvPr id="6" name="角丸四角形 5"/>
          <p:cNvSpPr/>
          <p:nvPr/>
        </p:nvSpPr>
        <p:spPr>
          <a:xfrm>
            <a:off x="3915177" y="3734178"/>
            <a:ext cx="3580327" cy="307172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p:cNvSpPr/>
          <p:nvPr/>
        </p:nvSpPr>
        <p:spPr>
          <a:xfrm>
            <a:off x="7688687" y="3735460"/>
            <a:ext cx="3764387" cy="3019620"/>
          </a:xfrm>
          <a:prstGeom prst="wedgeRoundRectCallout">
            <a:avLst>
              <a:gd name="adj1" fmla="val -64763"/>
              <a:gd name="adj2" fmla="val -3651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u="sng" dirty="0" smtClean="0"/>
              <a:t>この列について調べる！</a:t>
            </a:r>
            <a:endParaRPr kumimoji="1" lang="ja-JP" altLang="en-US" sz="2400" u="sng" dirty="0"/>
          </a:p>
        </p:txBody>
      </p:sp>
    </p:spTree>
    <p:extLst>
      <p:ext uri="{BB962C8B-B14F-4D97-AF65-F5344CB8AC3E}">
        <p14:creationId xmlns:p14="http://schemas.microsoft.com/office/powerpoint/2010/main" val="40256744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2931884" y="2815771"/>
            <a:ext cx="4557487" cy="8127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4401755"/>
              </a:xfrm>
            </p:spPr>
            <p:txBody>
              <a:bodyPr>
                <a:normAutofit/>
              </a:bodyPr>
              <a:lstStyle/>
              <a:p>
                <a:pPr marL="0" indent="0">
                  <a:buNone/>
                </a:pPr>
                <a:r>
                  <a:rPr lang="ja-JP" altLang="en-US" dirty="0" smtClean="0"/>
                  <a:t>ここで、こ</a:t>
                </a:r>
                <a:r>
                  <a:rPr lang="ja-JP" altLang="en-US" dirty="0"/>
                  <a:t>の</a:t>
                </a:r>
                <a:r>
                  <a:rPr lang="ja-JP" altLang="en-US" dirty="0" smtClean="0"/>
                  <a:t>コイン</a:t>
                </a:r>
                <a:r>
                  <a:rPr lang="ja-JP" altLang="en-US" dirty="0"/>
                  <a:t>投</a:t>
                </a:r>
                <a:r>
                  <a:rPr lang="ja-JP" altLang="en-US" dirty="0" smtClean="0"/>
                  <a:t>げの例に対し、関数 </a:t>
                </a:r>
                <a14:m>
                  <m:oMath xmlns:m="http://schemas.openxmlformats.org/officeDocument/2006/math">
                    <m:r>
                      <a:rPr lang="ja-JP" altLang="en-US" i="1" u="sng" smtClean="0">
                        <a:latin typeface="Cambria Math" panose="02040503050406030204" pitchFamily="18" charset="0"/>
                      </a:rPr>
                      <m:t>𝑝</m:t>
                    </m:r>
                    <m:d>
                      <m:dPr>
                        <m:ctrlPr>
                          <a:rPr lang="en-US" altLang="ja-JP" i="1" u="sng" smtClean="0">
                            <a:latin typeface="Cambria Math" panose="02040503050406030204" pitchFamily="18" charset="0"/>
                          </a:rPr>
                        </m:ctrlPr>
                      </m:dPr>
                      <m:e>
                        <m:r>
                          <a:rPr lang="en-US" altLang="ja-JP" b="0" i="1" u="sng" smtClean="0">
                            <a:latin typeface="Cambria Math" panose="02040503050406030204" pitchFamily="18" charset="0"/>
                          </a:rPr>
                          <m:t>𝑥</m:t>
                        </m:r>
                      </m:e>
                    </m:d>
                    <m:r>
                      <a:rPr lang="en-US" altLang="ja-JP" b="0" i="1" u="sng" smtClean="0">
                        <a:latin typeface="Cambria Math" panose="02040503050406030204" pitchFamily="18" charset="0"/>
                      </a:rPr>
                      <m:t> (</m:t>
                    </m:r>
                    <m:r>
                      <a:rPr lang="en-US" altLang="ja-JP" b="0" i="1" u="sng" smtClean="0">
                        <a:latin typeface="Cambria Math" panose="02040503050406030204" pitchFamily="18" charset="0"/>
                      </a:rPr>
                      <m:t>𝑥</m:t>
                    </m:r>
                    <m:r>
                      <a:rPr lang="en-US" altLang="ja-JP" b="0" i="1" u="sng" smtClean="0">
                        <a:latin typeface="Cambria Math" panose="02040503050406030204" pitchFamily="18" charset="0"/>
                        <a:ea typeface="Cambria Math" panose="02040503050406030204" pitchFamily="18" charset="0"/>
                      </a:rPr>
                      <m:t>∈</m:t>
                    </m:r>
                    <m:r>
                      <a:rPr lang="en-US" altLang="ja-JP" b="0" i="1" u="sng" smtClean="0">
                        <a:latin typeface="Cambria Math" panose="02040503050406030204" pitchFamily="18" charset="0"/>
                        <a:ea typeface="Cambria Math" panose="02040503050406030204" pitchFamily="18" charset="0"/>
                      </a:rPr>
                      <m:t>ℝ</m:t>
                    </m:r>
                    <m:r>
                      <a:rPr lang="en-US" altLang="ja-JP" b="0" i="1" u="sng" smtClean="0">
                        <a:latin typeface="Cambria Math" panose="02040503050406030204" pitchFamily="18" charset="0"/>
                        <a:ea typeface="Cambria Math" panose="02040503050406030204" pitchFamily="18" charset="0"/>
                      </a:rPr>
                      <m:t>)</m:t>
                    </m:r>
                  </m:oMath>
                </a14:m>
                <a:r>
                  <a:rPr lang="ja-JP" altLang="en-US" dirty="0"/>
                  <a:t> を</a:t>
                </a:r>
                <a:r>
                  <a:rPr lang="ja-JP" altLang="en-US" dirty="0" smtClean="0"/>
                  <a:t>、</a:t>
                </a:r>
                <a:endParaRPr lang="en-US" altLang="ja-JP" dirty="0" smtClean="0"/>
              </a:p>
              <a:p>
                <a:pPr marL="0" indent="0">
                  <a:buNone/>
                </a:pPr>
                <a:endParaRPr lang="en-US" altLang="ja-JP" dirty="0"/>
              </a:p>
              <a:p>
                <a:pPr marL="0" indent="0" algn="ctr">
                  <a:buNone/>
                </a:pPr>
                <a14:m>
                  <m:oMath xmlns:m="http://schemas.openxmlformats.org/officeDocument/2006/math">
                    <m:r>
                      <a:rPr lang="en-US" altLang="ja-JP" sz="4800" b="0" i="1" smtClean="0">
                        <a:latin typeface="Cambria Math" panose="02040503050406030204" pitchFamily="18" charset="0"/>
                      </a:rPr>
                      <m:t>𝑝</m:t>
                    </m:r>
                    <m:d>
                      <m:dPr>
                        <m:ctrlPr>
                          <a:rPr lang="en-US" altLang="ja-JP" sz="4800" i="1" smtClean="0">
                            <a:latin typeface="Cambria Math" panose="02040503050406030204" pitchFamily="18" charset="0"/>
                          </a:rPr>
                        </m:ctrlPr>
                      </m:dPr>
                      <m:e>
                        <m:r>
                          <a:rPr lang="en-US" altLang="ja-JP" sz="4800" b="0" i="1" smtClean="0">
                            <a:latin typeface="Cambria Math" panose="02040503050406030204" pitchFamily="18" charset="0"/>
                          </a:rPr>
                          <m:t>𝑥</m:t>
                        </m:r>
                      </m:e>
                    </m:d>
                    <m:r>
                      <a:rPr lang="en-US" altLang="ja-JP" sz="4800" i="1" smtClean="0">
                        <a:latin typeface="Cambria Math" panose="02040503050406030204" pitchFamily="18" charset="0"/>
                        <a:ea typeface="Cambria Math" panose="02040503050406030204" pitchFamily="18" charset="0"/>
                      </a:rPr>
                      <m:t>=</m:t>
                    </m:r>
                    <m:r>
                      <a:rPr lang="en-US" altLang="ja-JP" sz="4800" b="0" i="1" smtClean="0">
                        <a:latin typeface="Cambria Math" panose="02040503050406030204" pitchFamily="18" charset="0"/>
                        <a:ea typeface="Cambria Math" panose="02040503050406030204" pitchFamily="18" charset="0"/>
                      </a:rPr>
                      <m:t>𝑃</m:t>
                    </m:r>
                    <m:d>
                      <m:dPr>
                        <m:begChr m:val="{"/>
                        <m:endChr m:val="}"/>
                        <m:ctrlPr>
                          <a:rPr lang="en-US" altLang="ja-JP" sz="4800" i="1" smtClean="0">
                            <a:latin typeface="Cambria Math" panose="02040503050406030204" pitchFamily="18" charset="0"/>
                            <a:ea typeface="Cambria Math" panose="02040503050406030204" pitchFamily="18" charset="0"/>
                          </a:rPr>
                        </m:ctrlPr>
                      </m:dPr>
                      <m:e>
                        <m:r>
                          <a:rPr lang="en-US" altLang="ja-JP" sz="4800" b="0" i="1" smtClean="0">
                            <a:latin typeface="Cambria Math" panose="02040503050406030204" pitchFamily="18" charset="0"/>
                            <a:ea typeface="Cambria Math" panose="02040503050406030204" pitchFamily="18" charset="0"/>
                          </a:rPr>
                          <m:t>𝑋</m:t>
                        </m:r>
                        <m:r>
                          <a:rPr lang="en-US" altLang="ja-JP" sz="4800" b="0" i="1" smtClean="0">
                            <a:latin typeface="Cambria Math" panose="02040503050406030204" pitchFamily="18" charset="0"/>
                            <a:ea typeface="Cambria Math" panose="02040503050406030204" pitchFamily="18" charset="0"/>
                          </a:rPr>
                          <m:t>=</m:t>
                        </m:r>
                        <m:r>
                          <a:rPr lang="en-US" altLang="ja-JP" sz="4800" b="0" i="1" smtClean="0">
                            <a:latin typeface="Cambria Math" panose="02040503050406030204" pitchFamily="18" charset="0"/>
                            <a:ea typeface="Cambria Math" panose="02040503050406030204" pitchFamily="18" charset="0"/>
                          </a:rPr>
                          <m:t>𝑥</m:t>
                        </m:r>
                      </m:e>
                    </m:d>
                    <m:r>
                      <a:rPr lang="ja-JP" altLang="en-US" sz="4800" i="1">
                        <a:latin typeface="Cambria Math" panose="02040503050406030204" pitchFamily="18" charset="0"/>
                        <a:ea typeface="Cambria Math" panose="02040503050406030204" pitchFamily="18" charset="0"/>
                      </a:rPr>
                      <m:t> </m:t>
                    </m:r>
                  </m:oMath>
                </a14:m>
                <a:r>
                  <a:rPr lang="ja-JP" altLang="en-US" dirty="0"/>
                  <a:t>とおけば、</a:t>
                </a:r>
                <a:endParaRPr lang="en-US" altLang="ja-JP" dirty="0"/>
              </a:p>
              <a:p>
                <a:pPr marL="0" indent="0" algn="ctr">
                  <a:buNone/>
                </a:pPr>
                <a:r>
                  <a:rPr lang="ja-JP" altLang="en-US" sz="900" dirty="0"/>
                  <a:t>　</a:t>
                </a:r>
                <a:endParaRPr lang="en-US" altLang="ja-JP" sz="900" dirty="0"/>
              </a:p>
              <a:p>
                <a:pPr marL="0" indent="0" algn="ctr">
                  <a:buNone/>
                </a:pPr>
                <a14:m>
                  <m:oMath xmlns:m="http://schemas.openxmlformats.org/officeDocument/2006/math">
                    <m:r>
                      <a:rPr lang="en-US" altLang="ja-JP" b="0" i="1" smtClean="0">
                        <a:latin typeface="Cambria Math" panose="02040503050406030204" pitchFamily="18" charset="0"/>
                      </a:rPr>
                      <m:t>𝑝</m:t>
                    </m:r>
                    <m:d>
                      <m:dPr>
                        <m:ctrlPr>
                          <a:rPr lang="en-US" altLang="ja-JP"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i="1" smtClean="0">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num>
                      <m:den>
                        <m:r>
                          <a:rPr lang="en-US" altLang="ja-JP" b="0" i="1" smtClean="0">
                            <a:latin typeface="Cambria Math" panose="02040503050406030204" pitchFamily="18" charset="0"/>
                            <a:ea typeface="Cambria Math" panose="02040503050406030204" pitchFamily="18" charset="0"/>
                          </a:rPr>
                          <m:t>8</m:t>
                        </m:r>
                      </m:den>
                    </m:f>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𝑝</m:t>
                    </m:r>
                    <m:d>
                      <m:dPr>
                        <m:ctrlPr>
                          <a:rPr lang="en-US" altLang="ja-JP"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e>
                    </m:d>
                    <m:r>
                      <a:rPr lang="en-US" altLang="ja-JP" i="1" smtClean="0">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3</m:t>
                        </m:r>
                      </m:num>
                      <m:den>
                        <m:r>
                          <a:rPr lang="en-US" altLang="ja-JP" b="0" i="1" smtClean="0">
                            <a:latin typeface="Cambria Math" panose="02040503050406030204" pitchFamily="18" charset="0"/>
                            <a:ea typeface="Cambria Math" panose="02040503050406030204" pitchFamily="18" charset="0"/>
                          </a:rPr>
                          <m:t>8</m:t>
                        </m:r>
                      </m:den>
                    </m:f>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𝑝</m:t>
                    </m:r>
                    <m:d>
                      <m:dPr>
                        <m:ctrlPr>
                          <a:rPr lang="en-US" altLang="ja-JP"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e>
                    </m:d>
                    <m:r>
                      <a:rPr lang="en-US" altLang="ja-JP" i="1" smtClean="0">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3</m:t>
                        </m:r>
                      </m:num>
                      <m:den>
                        <m:r>
                          <a:rPr lang="en-US" altLang="ja-JP" b="0" i="1" smtClean="0">
                            <a:latin typeface="Cambria Math" panose="02040503050406030204" pitchFamily="18" charset="0"/>
                            <a:ea typeface="Cambria Math" panose="02040503050406030204" pitchFamily="18" charset="0"/>
                          </a:rPr>
                          <m:t>8</m:t>
                        </m:r>
                      </m:den>
                    </m:f>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𝑝</m:t>
                    </m:r>
                    <m:d>
                      <m:dPr>
                        <m:ctrlPr>
                          <a:rPr lang="en-US" altLang="ja-JP"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3</m:t>
                        </m:r>
                      </m:e>
                    </m:d>
                    <m:r>
                      <a:rPr lang="en-US" altLang="ja-JP" i="1" smtClean="0">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num>
                      <m:den>
                        <m:r>
                          <a:rPr lang="en-US" altLang="ja-JP" b="0" i="1" smtClean="0">
                            <a:latin typeface="Cambria Math" panose="02040503050406030204" pitchFamily="18" charset="0"/>
                            <a:ea typeface="Cambria Math" panose="02040503050406030204" pitchFamily="18" charset="0"/>
                          </a:rPr>
                          <m:t>8</m:t>
                        </m:r>
                      </m:den>
                    </m:f>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4</m:t>
                        </m:r>
                      </m:e>
                    </m:d>
                    <m:r>
                      <a:rPr lang="en-US" altLang="ja-JP" i="1">
                        <a:latin typeface="Cambria Math" panose="02040503050406030204" pitchFamily="18" charset="0"/>
                        <a:ea typeface="Cambria Math" panose="02040503050406030204" pitchFamily="18" charset="0"/>
                      </a:rPr>
                      <m:t>=0,</m:t>
                    </m:r>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0.1</m:t>
                        </m:r>
                      </m:e>
                    </m:d>
                    <m:r>
                      <a:rPr lang="en-US" altLang="ja-JP" i="1">
                        <a:latin typeface="Cambria Math" panose="02040503050406030204" pitchFamily="18" charset="0"/>
                        <a:ea typeface="Cambria Math" panose="02040503050406030204" pitchFamily="18" charset="0"/>
                      </a:rPr>
                      <m:t>=0</m:t>
                    </m:r>
                  </m:oMath>
                </a14:m>
                <a:r>
                  <a:rPr lang="en-US" altLang="ja-JP" dirty="0"/>
                  <a:t>,…</a:t>
                </a:r>
                <a:endParaRPr lang="en-US" altLang="ja-JP" b="0" i="1" dirty="0">
                  <a:latin typeface="Cambria Math" panose="02040503050406030204" pitchFamily="18" charset="0"/>
                  <a:ea typeface="Cambria Math" panose="02040503050406030204" pitchFamily="18" charset="0"/>
                </a:endParaRPr>
              </a:p>
              <a:p>
                <a:pPr marL="0" indent="0" algn="ctr">
                  <a:buNone/>
                </a:pPr>
                <a:r>
                  <a:rPr lang="en-US" altLang="ja-JP" u="sng" dirty="0"/>
                  <a:t>『</a:t>
                </a:r>
                <a:r>
                  <a:rPr lang="ja-JP" altLang="en-US" u="sng" dirty="0"/>
                  <a:t>ある値</a:t>
                </a:r>
                <a:r>
                  <a:rPr lang="en-US" altLang="ja-JP" u="sng" dirty="0"/>
                  <a:t>』(=</a:t>
                </a:r>
                <a:r>
                  <a:rPr lang="ja-JP" altLang="en-US" u="sng" dirty="0">
                    <a:latin typeface="Cambria Math" panose="02040503050406030204" pitchFamily="18" charset="0"/>
                  </a:rPr>
                  <a:t>𝑥</a:t>
                </a:r>
                <a:r>
                  <a:rPr lang="en-US" altLang="ja-JP" u="sng" dirty="0"/>
                  <a:t>)</a:t>
                </a:r>
                <a:r>
                  <a:rPr lang="ja-JP" altLang="en-US" dirty="0"/>
                  <a:t>に対して、</a:t>
                </a:r>
                <a:endParaRPr lang="en-US" altLang="ja-JP" dirty="0"/>
              </a:p>
              <a:p>
                <a:pPr marL="0" indent="0" algn="ctr">
                  <a:buNone/>
                </a:pPr>
                <a:r>
                  <a:rPr lang="en-US" altLang="ja-JP" u="sng" dirty="0"/>
                  <a:t>『</a:t>
                </a:r>
                <a:r>
                  <a:rPr lang="ja-JP" altLang="en-US" u="sng" dirty="0"/>
                  <a:t>確率変数の結果と</a:t>
                </a:r>
                <a:r>
                  <a:rPr lang="ja-JP" altLang="en-US" u="sng" dirty="0" smtClean="0"/>
                  <a:t>して、その</a:t>
                </a:r>
                <a:r>
                  <a:rPr lang="ja-JP" altLang="en-US" u="sng" dirty="0"/>
                  <a:t>値が出る確率</a:t>
                </a:r>
                <a:r>
                  <a:rPr lang="en-US" altLang="ja-JP" u="sng" dirty="0"/>
                  <a:t>』</a:t>
                </a:r>
                <a:r>
                  <a:rPr lang="ja-JP" altLang="en-US" dirty="0"/>
                  <a:t>を返す関数に</a:t>
                </a:r>
                <a:r>
                  <a:rPr lang="ja-JP" altLang="en-US" dirty="0" smtClean="0"/>
                  <a:t>なる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4401755"/>
              </a:xfrm>
              <a:blipFill rotWithShape="0">
                <a:blip r:embed="rId2"/>
                <a:stretch>
                  <a:fillRect l="-1217" t="-2905"/>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確率質量関数</a:t>
            </a:r>
            <a:r>
              <a:rPr lang="en-US" altLang="ja-JP" u="sng" dirty="0"/>
              <a:t>』</a:t>
            </a:r>
            <a:r>
              <a:rPr lang="ja-JP" altLang="en-US" u="sng" dirty="0"/>
              <a:t>とは？</a:t>
            </a:r>
            <a:r>
              <a:rPr lang="en-US" altLang="ja-JP" dirty="0" smtClean="0"/>
              <a:t>(10/13)</a:t>
            </a:r>
            <a:endParaRPr kumimoji="1" lang="ja-JP" altLang="en-US" dirty="0"/>
          </a:p>
        </p:txBody>
      </p:sp>
      <mc:AlternateContent xmlns:mc="http://schemas.openxmlformats.org/markup-compatibility/2006" xmlns:a14="http://schemas.microsoft.com/office/drawing/2010/main">
        <mc:Choice Requires="a14">
          <p:sp>
            <p:nvSpPr>
              <p:cNvPr id="6" name="テキスト ボックス 5"/>
              <p:cNvSpPr txBox="1"/>
              <p:nvPr/>
            </p:nvSpPr>
            <p:spPr>
              <a:xfrm>
                <a:off x="2222728" y="5747248"/>
                <a:ext cx="5975797" cy="480131"/>
              </a:xfrm>
              <a:prstGeom prst="rect">
                <a:avLst/>
              </a:prstGeom>
              <a:noFill/>
            </p:spPr>
            <p:txBody>
              <a:bodyPr wrap="square" rtlCol="0">
                <a:spAutoFit/>
              </a:bodyPr>
              <a:lstStyle/>
              <a:p>
                <a:pPr lvl="0" algn="ctr">
                  <a:lnSpc>
                    <a:spcPct val="90000"/>
                  </a:lnSpc>
                  <a:spcBef>
                    <a:spcPts val="1000"/>
                  </a:spcBef>
                </a:pPr>
                <a:r>
                  <a:rPr lang="en-US" altLang="ja-JP" sz="2800" dirty="0">
                    <a:solidFill>
                      <a:prstClr val="black"/>
                    </a:solidFill>
                  </a:rPr>
                  <a:t>※</a:t>
                </a:r>
                <a:r>
                  <a:rPr lang="ja-JP" altLang="en-US" sz="2800" dirty="0">
                    <a:solidFill>
                      <a:prstClr val="black"/>
                    </a:solidFill>
                  </a:rPr>
                  <a:t>注</a:t>
                </a:r>
                <a:r>
                  <a:rPr lang="en-US" altLang="ja-JP" sz="2800" dirty="0">
                    <a:solidFill>
                      <a:prstClr val="black"/>
                    </a:solidFill>
                  </a:rPr>
                  <a:t>)</a:t>
                </a:r>
                <a:r>
                  <a:rPr lang="ja-JP" altLang="en-US" sz="2800" dirty="0">
                    <a:solidFill>
                      <a:prstClr val="black"/>
                    </a:solidFill>
                  </a:rPr>
                  <a:t>表記</a:t>
                </a:r>
                <a14:m>
                  <m:oMath xmlns:m="http://schemas.openxmlformats.org/officeDocument/2006/math">
                    <m:r>
                      <a:rPr lang="ja-JP" altLang="en-US" sz="2800" i="1" dirty="0">
                        <a:solidFill>
                          <a:prstClr val="black"/>
                        </a:solidFill>
                        <a:latin typeface="Cambria Math" panose="02040503050406030204" pitchFamily="18" charset="0"/>
                      </a:rPr>
                      <m:t> </m:t>
                    </m:r>
                    <m:r>
                      <a:rPr lang="en-US" altLang="ja-JP" sz="2800" i="1">
                        <a:solidFill>
                          <a:prstClr val="black"/>
                        </a:solidFill>
                        <a:latin typeface="Cambria Math" panose="02040503050406030204" pitchFamily="18" charset="0"/>
                      </a:rPr>
                      <m:t> </m:t>
                    </m:r>
                    <m:r>
                      <a:rPr lang="en-US" altLang="ja-JP" sz="2800" i="1">
                        <a:solidFill>
                          <a:prstClr val="black"/>
                        </a:solidFill>
                        <a:latin typeface="Cambria Math" panose="02040503050406030204" pitchFamily="18" charset="0"/>
                      </a:rPr>
                      <m:t>𝑃</m:t>
                    </m:r>
                    <m:d>
                      <m:dPr>
                        <m:begChr m:val="{"/>
                        <m:endChr m:val="}"/>
                        <m:ctrlPr>
                          <a:rPr lang="en-US" altLang="ja-JP" sz="2800" i="1">
                            <a:solidFill>
                              <a:prstClr val="black"/>
                            </a:solidFill>
                            <a:latin typeface="Cambria Math" panose="02040503050406030204" pitchFamily="18" charset="0"/>
                          </a:rPr>
                        </m:ctrlPr>
                      </m:dPr>
                      <m:e>
                        <m:r>
                          <a:rPr lang="en-US" altLang="ja-JP" sz="2800" i="1">
                            <a:solidFill>
                              <a:prstClr val="black"/>
                            </a:solidFill>
                            <a:latin typeface="Cambria Math" panose="02040503050406030204" pitchFamily="18" charset="0"/>
                          </a:rPr>
                          <m:t>𝑋</m:t>
                        </m:r>
                        <m:r>
                          <a:rPr lang="en-US" altLang="ja-JP" sz="2800" i="1">
                            <a:solidFill>
                              <a:prstClr val="black"/>
                            </a:solidFill>
                            <a:latin typeface="Cambria Math" panose="02040503050406030204" pitchFamily="18" charset="0"/>
                          </a:rPr>
                          <m:t>=0</m:t>
                        </m:r>
                      </m:e>
                    </m:d>
                    <m:r>
                      <a:rPr lang="en-US" altLang="ja-JP" sz="2800" i="1">
                        <a:solidFill>
                          <a:prstClr val="black"/>
                        </a:solidFill>
                        <a:latin typeface="Cambria Math" panose="02040503050406030204" pitchFamily="18" charset="0"/>
                      </a:rPr>
                      <m:t>=</m:t>
                    </m:r>
                    <m:r>
                      <a:rPr lang="en-US" altLang="ja-JP" sz="2800" i="1">
                        <a:solidFill>
                          <a:prstClr val="black"/>
                        </a:solidFill>
                        <a:latin typeface="Cambria Math" panose="02040503050406030204" pitchFamily="18" charset="0"/>
                      </a:rPr>
                      <m:t>𝑃</m:t>
                    </m:r>
                    <m:d>
                      <m:dPr>
                        <m:ctrlPr>
                          <a:rPr lang="en-US" altLang="ja-JP" sz="2800" i="1">
                            <a:solidFill>
                              <a:prstClr val="black"/>
                            </a:solidFill>
                            <a:latin typeface="Cambria Math" panose="02040503050406030204" pitchFamily="18" charset="0"/>
                          </a:rPr>
                        </m:ctrlPr>
                      </m:dPr>
                      <m:e>
                        <m:d>
                          <m:dPr>
                            <m:begChr m:val="{"/>
                            <m:endChr m:val="}"/>
                            <m:ctrlPr>
                              <a:rPr lang="en-US" altLang="ja-JP" sz="2800" i="1">
                                <a:solidFill>
                                  <a:prstClr val="black"/>
                                </a:solidFill>
                                <a:latin typeface="Cambria Math" panose="02040503050406030204" pitchFamily="18" charset="0"/>
                              </a:rPr>
                            </m:ctrlPr>
                          </m:dPr>
                          <m:e>
                            <m:r>
                              <a:rPr lang="en-US" altLang="ja-JP" sz="2800" i="1">
                                <a:solidFill>
                                  <a:prstClr val="black"/>
                                </a:solidFill>
                                <a:latin typeface="Cambria Math" panose="02040503050406030204" pitchFamily="18" charset="0"/>
                              </a:rPr>
                              <m:t>𝑋</m:t>
                            </m:r>
                            <m:r>
                              <a:rPr lang="en-US" altLang="ja-JP" sz="2800" i="1">
                                <a:solidFill>
                                  <a:prstClr val="black"/>
                                </a:solidFill>
                                <a:latin typeface="Cambria Math" panose="02040503050406030204" pitchFamily="18" charset="0"/>
                              </a:rPr>
                              <m:t>:</m:t>
                            </m:r>
                            <m:r>
                              <a:rPr lang="en-US" altLang="ja-JP" sz="2800" i="1">
                                <a:solidFill>
                                  <a:prstClr val="black"/>
                                </a:solidFill>
                                <a:latin typeface="Cambria Math" panose="02040503050406030204" pitchFamily="18" charset="0"/>
                              </a:rPr>
                              <m:t>𝑋</m:t>
                            </m:r>
                            <m:r>
                              <a:rPr lang="en-US" altLang="ja-JP" sz="2800" i="1">
                                <a:solidFill>
                                  <a:prstClr val="black"/>
                                </a:solidFill>
                                <a:latin typeface="Cambria Math" panose="02040503050406030204" pitchFamily="18" charset="0"/>
                              </a:rPr>
                              <m:t>=0</m:t>
                            </m:r>
                          </m:e>
                        </m:d>
                      </m:e>
                    </m:d>
                  </m:oMath>
                </a14:m>
                <a:r>
                  <a:rPr lang="ja-JP" altLang="en-US" sz="2800" dirty="0">
                    <a:solidFill>
                      <a:prstClr val="black"/>
                    </a:solidFill>
                  </a:rPr>
                  <a:t> </a:t>
                </a: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2222728" y="5747248"/>
                <a:ext cx="5975797" cy="480131"/>
              </a:xfrm>
              <a:prstGeom prst="rect">
                <a:avLst/>
              </a:prstGeom>
              <a:blipFill rotWithShape="0">
                <a:blip r:embed="rId3"/>
                <a:stretch>
                  <a:fillRect l="-816" t="-27848" b="-3670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77458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145849" y="2846737"/>
            <a:ext cx="4516192" cy="8303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5032376"/>
              </a:xfrm>
            </p:spPr>
            <p:txBody>
              <a:bodyPr>
                <a:normAutofit/>
              </a:bodyPr>
              <a:lstStyle/>
              <a:p>
                <a:pPr marL="0" indent="0">
                  <a:buNone/>
                </a:pPr>
                <a:r>
                  <a:rPr lang="ja-JP" altLang="en-US" u="sng" dirty="0"/>
                  <a:t>確率質量関数とは　</a:t>
                </a:r>
                <a:endParaRPr lang="en-US" altLang="ja-JP" u="sng" dirty="0"/>
              </a:p>
              <a:p>
                <a:pPr marL="0" indent="0">
                  <a:buNone/>
                </a:pPr>
                <a:r>
                  <a:rPr lang="ja-JP" altLang="en-US" dirty="0">
                    <a:latin typeface="Cambria Math" panose="02040503050406030204" pitchFamily="18" charset="0"/>
                  </a:rPr>
                  <a:t>𝑋が</a:t>
                </a:r>
                <a:r>
                  <a:rPr lang="ja-JP" altLang="en-US" u="sng" dirty="0">
                    <a:latin typeface="Cambria Math" panose="02040503050406030204" pitchFamily="18" charset="0"/>
                  </a:rPr>
                  <a:t>離散確率変数のとき</a:t>
                </a:r>
                <a:r>
                  <a:rPr lang="en-US" altLang="ja-JP" dirty="0">
                    <a:latin typeface="Cambria Math" panose="02040503050406030204" pitchFamily="18" charset="0"/>
                  </a:rPr>
                  <a:t>(※)</a:t>
                </a:r>
                <a:r>
                  <a:rPr lang="ja-JP" altLang="en-US" dirty="0" err="1">
                    <a:latin typeface="Cambria Math" panose="02040503050406030204" pitchFamily="18" charset="0"/>
                  </a:rPr>
                  <a:t>、</a:t>
                </a:r>
                <a:endParaRPr lang="en-US" altLang="ja-JP" dirty="0"/>
              </a:p>
              <a:p>
                <a:pPr marL="0" indent="0" algn="ctr">
                  <a:buNone/>
                </a:pPr>
                <a14:m>
                  <m:oMath xmlns:m="http://schemas.openxmlformats.org/officeDocument/2006/math">
                    <m:r>
                      <a:rPr lang="en-US" altLang="ja-JP" sz="4800" i="1">
                        <a:latin typeface="Cambria Math" panose="02040503050406030204" pitchFamily="18" charset="0"/>
                      </a:rPr>
                      <m:t>𝑝</m:t>
                    </m:r>
                    <m:d>
                      <m:dPr>
                        <m:ctrlPr>
                          <a:rPr lang="en-US" altLang="ja-JP" sz="4800" i="1">
                            <a:latin typeface="Cambria Math" panose="02040503050406030204" pitchFamily="18" charset="0"/>
                          </a:rPr>
                        </m:ctrlPr>
                      </m:dPr>
                      <m:e>
                        <m:r>
                          <a:rPr lang="en-US" altLang="ja-JP" sz="4800" b="0" i="1" smtClean="0">
                            <a:latin typeface="Cambria Math" panose="02040503050406030204" pitchFamily="18" charset="0"/>
                          </a:rPr>
                          <m:t>𝑥</m:t>
                        </m:r>
                      </m:e>
                    </m:d>
                    <m:r>
                      <a:rPr lang="en-US" altLang="ja-JP" sz="4800" i="1">
                        <a:latin typeface="Cambria Math" panose="02040503050406030204" pitchFamily="18" charset="0"/>
                        <a:ea typeface="Cambria Math" panose="02040503050406030204" pitchFamily="18" charset="0"/>
                      </a:rPr>
                      <m:t>=</m:t>
                    </m:r>
                    <m:r>
                      <a:rPr lang="en-US" altLang="ja-JP" sz="4800" i="1">
                        <a:latin typeface="Cambria Math" panose="02040503050406030204" pitchFamily="18" charset="0"/>
                        <a:ea typeface="Cambria Math" panose="02040503050406030204" pitchFamily="18" charset="0"/>
                      </a:rPr>
                      <m:t>𝑃</m:t>
                    </m:r>
                    <m:d>
                      <m:dPr>
                        <m:begChr m:val="{"/>
                        <m:endChr m:val="}"/>
                        <m:ctrlPr>
                          <a:rPr lang="en-US" altLang="ja-JP" sz="4800" i="1">
                            <a:latin typeface="Cambria Math" panose="02040503050406030204" pitchFamily="18" charset="0"/>
                            <a:ea typeface="Cambria Math" panose="02040503050406030204" pitchFamily="18" charset="0"/>
                          </a:rPr>
                        </m:ctrlPr>
                      </m:dPr>
                      <m:e>
                        <m:r>
                          <a:rPr lang="en-US" altLang="ja-JP" sz="4800" i="1">
                            <a:latin typeface="Cambria Math" panose="02040503050406030204" pitchFamily="18" charset="0"/>
                            <a:ea typeface="Cambria Math" panose="02040503050406030204" pitchFamily="18" charset="0"/>
                          </a:rPr>
                          <m:t>𝑋</m:t>
                        </m:r>
                        <m:r>
                          <a:rPr lang="en-US" altLang="ja-JP" sz="4800" i="1">
                            <a:latin typeface="Cambria Math" panose="02040503050406030204" pitchFamily="18" charset="0"/>
                            <a:ea typeface="Cambria Math" panose="02040503050406030204" pitchFamily="18" charset="0"/>
                          </a:rPr>
                          <m:t>=</m:t>
                        </m:r>
                        <m:r>
                          <a:rPr lang="en-US" altLang="ja-JP" sz="4800" b="0" i="1" smtClean="0">
                            <a:latin typeface="Cambria Math" panose="02040503050406030204" pitchFamily="18" charset="0"/>
                            <a:ea typeface="Cambria Math" panose="02040503050406030204" pitchFamily="18" charset="0"/>
                          </a:rPr>
                          <m:t>𝑥</m:t>
                        </m:r>
                      </m:e>
                    </m:d>
                    <m:r>
                      <a:rPr lang="ja-JP" altLang="en-US" sz="4800" i="1">
                        <a:latin typeface="Cambria Math" panose="02040503050406030204" pitchFamily="18" charset="0"/>
                        <a:ea typeface="Cambria Math" panose="02040503050406030204" pitchFamily="18" charset="0"/>
                      </a:rPr>
                      <m:t> </m:t>
                    </m:r>
                    <m:r>
                      <a:rPr lang="en-US" altLang="ja-JP" i="1">
                        <a:solidFill>
                          <a:prstClr val="black"/>
                        </a:solidFill>
                        <a:latin typeface="Cambria Math" panose="02040503050406030204" pitchFamily="18" charset="0"/>
                      </a:rPr>
                      <m:t>(</m:t>
                    </m:r>
                    <m:r>
                      <a:rPr lang="en-US" altLang="ja-JP" b="0" i="1" smtClean="0">
                        <a:solidFill>
                          <a:prstClr val="black"/>
                        </a:solidFill>
                        <a:latin typeface="Cambria Math" panose="02040503050406030204" pitchFamily="18" charset="0"/>
                      </a:rPr>
                      <m:t>𝑥</m:t>
                    </m:r>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prstClr val="black"/>
                        </a:solidFill>
                        <a:latin typeface="Cambria Math" panose="02040503050406030204" pitchFamily="18" charset="0"/>
                        <a:ea typeface="Cambria Math" panose="02040503050406030204" pitchFamily="18" charset="0"/>
                      </a:rPr>
                      <m:t>ℝ</m:t>
                    </m:r>
                    <m:r>
                      <a:rPr lang="en-US" altLang="ja-JP" i="1">
                        <a:solidFill>
                          <a:prstClr val="black"/>
                        </a:solidFill>
                        <a:latin typeface="Cambria Math" panose="02040503050406030204" pitchFamily="18" charset="0"/>
                        <a:ea typeface="Cambria Math" panose="02040503050406030204" pitchFamily="18" charset="0"/>
                      </a:rPr>
                      <m:t>)</m:t>
                    </m:r>
                  </m:oMath>
                </a14:m>
                <a:r>
                  <a:rPr lang="ja-JP" altLang="en-US" dirty="0"/>
                  <a:t>　</a:t>
                </a:r>
                <a:endParaRPr lang="en-US" altLang="ja-JP" dirty="0" smtClean="0"/>
              </a:p>
              <a:p>
                <a:pPr marL="0" indent="0" algn="r">
                  <a:buNone/>
                </a:pPr>
                <a:r>
                  <a:rPr lang="ja-JP" altLang="en-US" dirty="0" smtClean="0"/>
                  <a:t>なる</a:t>
                </a:r>
                <a:r>
                  <a:rPr lang="ja-JP" altLang="en-US" dirty="0"/>
                  <a:t>関数のこと</a:t>
                </a:r>
                <a:endParaRPr lang="en-US" altLang="ja-JP" dirty="0"/>
              </a:p>
              <a:p>
                <a:pPr marL="0" indent="0" algn="r">
                  <a:buNone/>
                </a:pPr>
                <a:r>
                  <a:rPr lang="en-US" altLang="ja-JP" sz="1800" dirty="0"/>
                  <a:t>※</a:t>
                </a:r>
                <a:r>
                  <a:rPr lang="ja-JP" altLang="en-US" sz="1800" dirty="0"/>
                  <a:t>離散については後程紹介</a:t>
                </a:r>
                <a:r>
                  <a:rPr lang="ja-JP" altLang="en-US" sz="1800" dirty="0" smtClean="0"/>
                  <a:t>！</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5032376"/>
              </a:xfrm>
              <a:blipFill rotWithShape="0">
                <a:blip r:embed="rId2"/>
                <a:stretch>
                  <a:fillRect l="-1217" t="-2542"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確率質量関数</a:t>
            </a:r>
            <a:r>
              <a:rPr lang="en-US" altLang="ja-JP" u="sng" dirty="0"/>
              <a:t>』</a:t>
            </a:r>
            <a:r>
              <a:rPr lang="ja-JP" altLang="en-US" u="sng" dirty="0"/>
              <a:t>とは？</a:t>
            </a:r>
            <a:r>
              <a:rPr lang="en-US" altLang="ja-JP" dirty="0" smtClean="0"/>
              <a:t>(11/13)</a:t>
            </a:r>
            <a:endParaRPr kumimoji="1" lang="ja-JP" altLang="en-US" dirty="0"/>
          </a:p>
        </p:txBody>
      </p:sp>
      <mc:AlternateContent xmlns:mc="http://schemas.openxmlformats.org/markup-compatibility/2006" xmlns:a14="http://schemas.microsoft.com/office/drawing/2010/main">
        <mc:Choice Requires="a14">
          <p:sp>
            <p:nvSpPr>
              <p:cNvPr id="5" name="角丸四角形 4"/>
              <p:cNvSpPr/>
              <p:nvPr/>
            </p:nvSpPr>
            <p:spPr>
              <a:xfrm>
                <a:off x="1852948" y="4698231"/>
                <a:ext cx="8486104" cy="2034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en-US" altLang="ja-JP" sz="2400" u="sng" dirty="0" smtClean="0"/>
                  <a:t>Point(</a:t>
                </a:r>
                <a:r>
                  <a:rPr kumimoji="1" lang="ja-JP" altLang="en-US" sz="2400" u="sng" dirty="0" smtClean="0">
                    <a:latin typeface="Cambria Math" panose="02040503050406030204" pitchFamily="18" charset="0"/>
                  </a:rPr>
                  <a:t>𝑥の条件</a:t>
                </a:r>
                <a:r>
                  <a:rPr kumimoji="1" lang="en-US" altLang="ja-JP" sz="2400" u="sng" dirty="0" smtClean="0"/>
                  <a:t>)</a:t>
                </a:r>
                <a:r>
                  <a:rPr kumimoji="1" lang="en-US" altLang="ja-JP" sz="2400" dirty="0" smtClean="0"/>
                  <a:t>:</a:t>
                </a:r>
                <a:r>
                  <a:rPr kumimoji="1" lang="ja-JP" altLang="en-US" sz="2400" dirty="0" smtClean="0"/>
                  <a:t>ここで、</a:t>
                </a:r>
                <a14:m>
                  <m:oMath xmlns:m="http://schemas.openxmlformats.org/officeDocument/2006/math">
                    <m:r>
                      <m:rPr>
                        <m:sty m:val="p"/>
                      </m:rPr>
                      <a:rPr kumimoji="1" lang="en-US" altLang="ja-JP" sz="2400" b="0" i="0" smtClean="0">
                        <a:latin typeface="Cambria Math" panose="02040503050406030204" pitchFamily="18" charset="0"/>
                      </a:rPr>
                      <m:t>p</m:t>
                    </m:r>
                    <m:d>
                      <m:dPr>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𝑥</m:t>
                        </m:r>
                      </m:e>
                    </m:d>
                  </m:oMath>
                </a14:m>
                <a:r>
                  <a:rPr kumimoji="1" lang="ja-JP" altLang="en-US" sz="2400" dirty="0" smtClean="0"/>
                  <a:t>の中に入り</a:t>
                </a:r>
                <a:r>
                  <a:rPr lang="ja-JP" altLang="en-US" sz="2400" dirty="0" smtClean="0"/>
                  <a:t>うる</a:t>
                </a:r>
                <a14:m>
                  <m:oMath xmlns:m="http://schemas.openxmlformats.org/officeDocument/2006/math">
                    <m:r>
                      <a:rPr lang="en-US" altLang="ja-JP" sz="2400" i="1" dirty="0" smtClean="0">
                        <a:latin typeface="Cambria Math" panose="02040503050406030204" pitchFamily="18" charset="0"/>
                      </a:rPr>
                      <m:t>𝑥</m:t>
                    </m:r>
                    <m:r>
                      <a:rPr lang="ja-JP" altLang="en-US" sz="2400" i="1" dirty="0">
                        <a:latin typeface="Cambria Math" panose="02040503050406030204" pitchFamily="18" charset="0"/>
                      </a:rPr>
                      <m:t>は</m:t>
                    </m:r>
                  </m:oMath>
                </a14:m>
                <a:r>
                  <a:rPr kumimoji="1" lang="ja-JP" altLang="en-US" sz="2400" dirty="0" err="1" smtClean="0"/>
                  <a:t>、</a:t>
                </a:r>
                <a:endParaRPr kumimoji="1" lang="en-US" altLang="ja-JP" sz="2400" dirty="0" smtClean="0"/>
              </a:p>
              <a:p>
                <a:r>
                  <a:rPr lang="ja-JP" altLang="en-US" sz="2400" dirty="0" smtClean="0"/>
                  <a:t>前</a:t>
                </a:r>
                <a:r>
                  <a:rPr lang="ja-JP" altLang="en-US" sz="2400" dirty="0"/>
                  <a:t>スライド</a:t>
                </a:r>
                <a:r>
                  <a:rPr lang="ja-JP" altLang="en-US" sz="2400" dirty="0" smtClean="0"/>
                  <a:t>の２条件</a:t>
                </a:r>
                <a:endParaRPr kumimoji="1" lang="en-US" altLang="ja-JP" sz="2400" dirty="0" smtClean="0"/>
              </a:p>
              <a:p>
                <a:pPr marL="228600" lvl="0" indent="-228600">
                  <a:lnSpc>
                    <a:spcPct val="90000"/>
                  </a:lnSpc>
                  <a:spcBef>
                    <a:spcPts val="1000"/>
                  </a:spcBef>
                  <a:buFont typeface="Arial" panose="020B0604020202020204" pitchFamily="34" charset="0"/>
                  <a:buChar char="•"/>
                </a:pPr>
                <a:r>
                  <a:rPr lang="ja-JP" altLang="en-US" sz="2400" u="sng" dirty="0">
                    <a:solidFill>
                      <a:prstClr val="black"/>
                    </a:solidFill>
                  </a:rPr>
                  <a:t>それ</a:t>
                </a:r>
                <a:r>
                  <a:rPr lang="ja-JP" altLang="en-US" sz="2400" u="sng" dirty="0" smtClean="0">
                    <a:solidFill>
                      <a:prstClr val="black"/>
                    </a:solidFill>
                  </a:rPr>
                  <a:t>以上</a:t>
                </a:r>
                <a:r>
                  <a:rPr lang="ja-JP" altLang="en-US" sz="2400" u="sng" dirty="0">
                    <a:solidFill>
                      <a:prstClr val="black"/>
                    </a:solidFill>
                  </a:rPr>
                  <a:t>結果</a:t>
                </a:r>
                <a:r>
                  <a:rPr lang="ja-JP" altLang="en-US" sz="2400" u="sng" dirty="0" smtClean="0">
                    <a:solidFill>
                      <a:prstClr val="black"/>
                    </a:solidFill>
                  </a:rPr>
                  <a:t>を分けられない</a:t>
                </a:r>
                <a:endParaRPr lang="en-US" altLang="ja-JP" sz="2400" u="sng"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400" u="sng" dirty="0" smtClean="0">
                    <a:solidFill>
                      <a:prstClr val="black"/>
                    </a:solidFill>
                  </a:rPr>
                  <a:t>それぞれ</a:t>
                </a:r>
                <a:r>
                  <a:rPr lang="ja-JP" altLang="en-US" sz="2400" u="sng" dirty="0">
                    <a:solidFill>
                      <a:prstClr val="black"/>
                    </a:solidFill>
                  </a:rPr>
                  <a:t>が同じ実験の中で同時に起きない</a:t>
                </a:r>
                <a:endParaRPr lang="en-US" altLang="ja-JP" sz="2400" u="sng" dirty="0">
                  <a:solidFill>
                    <a:prstClr val="black"/>
                  </a:solidFill>
                </a:endParaRPr>
              </a:p>
              <a:p>
                <a:pPr algn="r"/>
                <a:r>
                  <a:rPr lang="ja-JP" altLang="en-US" sz="2400" dirty="0" smtClean="0"/>
                  <a:t>を満たさねばならない</a:t>
                </a:r>
                <a:endParaRPr kumimoji="1" lang="ja-JP" altLang="en-US" sz="2400" dirty="0"/>
              </a:p>
            </p:txBody>
          </p:sp>
        </mc:Choice>
        <mc:Fallback xmlns="">
          <p:sp>
            <p:nvSpPr>
              <p:cNvPr id="5" name="角丸四角形 4"/>
              <p:cNvSpPr>
                <a:spLocks noRot="1" noChangeAspect="1" noMove="1" noResize="1" noEditPoints="1" noAdjustHandles="1" noChangeArrowheads="1" noChangeShapeType="1" noTextEdit="1"/>
              </p:cNvSpPr>
              <p:nvPr/>
            </p:nvSpPr>
            <p:spPr>
              <a:xfrm>
                <a:off x="1852948" y="4698231"/>
                <a:ext cx="8486104" cy="2034532"/>
              </a:xfrm>
              <a:prstGeom prst="roundRect">
                <a:avLst/>
              </a:prstGeom>
              <a:blipFill rotWithShape="0">
                <a:blip r:embed="rId3"/>
                <a:stretch>
                  <a:fillRect t="-5075" b="-68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939355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(12/13)</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例</a:t>
                </a:r>
                <a:r>
                  <a:rPr kumimoji="1" lang="en-US" altLang="ja-JP" dirty="0" smtClean="0"/>
                  <a:t>:</a:t>
                </a:r>
                <a:r>
                  <a:rPr lang="ja-JP" altLang="en-US" dirty="0" smtClean="0"/>
                  <a:t>コイン投げの例において、</a:t>
                </a:r>
                <a:endParaRPr lang="en-US" altLang="ja-JP" dirty="0" smtClean="0"/>
              </a:p>
              <a:p>
                <a:pPr marL="0" indent="0" algn="ctr">
                  <a:buNone/>
                </a:pPr>
                <a:r>
                  <a:rPr lang="en-US" altLang="ja-JP" dirty="0" smtClean="0">
                    <a:solidFill>
                      <a:schemeClr val="accent5"/>
                    </a:solidFill>
                  </a:rPr>
                  <a:t>[</a:t>
                </a:r>
                <a:r>
                  <a:rPr lang="ja-JP" altLang="en-US" dirty="0" smtClean="0">
                    <a:solidFill>
                      <a:schemeClr val="accent5"/>
                    </a:solidFill>
                  </a:rPr>
                  <a:t>表</a:t>
                </a:r>
                <a:r>
                  <a:rPr lang="ja-JP" altLang="en-US" dirty="0">
                    <a:solidFill>
                      <a:schemeClr val="accent5"/>
                    </a:solidFill>
                  </a:rPr>
                  <a:t>の出る回数が１回 </a:t>
                </a:r>
                <a:r>
                  <a:rPr lang="en-US" altLang="ja-JP" dirty="0">
                    <a:solidFill>
                      <a:schemeClr val="accent5"/>
                    </a:solidFill>
                  </a:rPr>
                  <a:t>or </a:t>
                </a:r>
                <a:r>
                  <a:rPr lang="ja-JP" altLang="en-US" dirty="0">
                    <a:solidFill>
                      <a:schemeClr val="accent5"/>
                    </a:solidFill>
                  </a:rPr>
                  <a:t>２回 のときの</a:t>
                </a:r>
                <a:r>
                  <a:rPr lang="ja-JP" altLang="en-US" dirty="0" smtClean="0">
                    <a:solidFill>
                      <a:schemeClr val="accent5"/>
                    </a:solidFill>
                  </a:rPr>
                  <a:t>確率</a:t>
                </a:r>
                <a:r>
                  <a:rPr lang="en-US" altLang="ja-JP" dirty="0" smtClean="0">
                    <a:solidFill>
                      <a:schemeClr val="accent5"/>
                    </a:solidFill>
                  </a:rPr>
                  <a:t>]</a:t>
                </a:r>
                <a:endParaRPr lang="en-US" altLang="ja-JP" i="1" dirty="0" smtClean="0">
                  <a:solidFill>
                    <a:schemeClr val="accent5"/>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=1 または </m:t>
                          </m:r>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=2</m:t>
                          </m:r>
                        </m:e>
                      </m:d>
                    </m:oMath>
                  </m:oMathPara>
                </a14:m>
                <a:endParaRPr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=1</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=2</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=1 かつ </m:t>
                          </m:r>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=2</m:t>
                          </m:r>
                        </m:e>
                      </m:d>
                    </m:oMath>
                  </m:oMathPara>
                </a14:m>
                <a:endParaRPr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e>
                      </m:d>
                      <m:r>
                        <a:rPr lang="en-US" altLang="ja-JP" b="0" i="1" smtClean="0">
                          <a:latin typeface="Cambria Math" panose="02040503050406030204" pitchFamily="18" charset="0"/>
                          <a:ea typeface="Cambria Math" panose="02040503050406030204" pitchFamily="18" charset="0"/>
                        </a:rPr>
                        <m:t>+0</m:t>
                      </m:r>
                    </m:oMath>
                  </m:oMathPara>
                </a14:m>
                <a:endParaRPr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solidFill>
                            <a:schemeClr val="accent5"/>
                          </a:solidFill>
                          <a:latin typeface="Cambria Math" panose="02040503050406030204" pitchFamily="18" charset="0"/>
                          <a:ea typeface="Cambria Math" panose="02040503050406030204" pitchFamily="18" charset="0"/>
                        </a:rPr>
                        <m:t>𝑝</m:t>
                      </m:r>
                      <m:d>
                        <m:dPr>
                          <m:ctrlPr>
                            <a:rPr lang="en-US" altLang="ja-JP" b="0" i="1" smtClean="0">
                              <a:solidFill>
                                <a:schemeClr val="accent5"/>
                              </a:solidFill>
                              <a:latin typeface="Cambria Math" panose="02040503050406030204" pitchFamily="18" charset="0"/>
                              <a:ea typeface="Cambria Math" panose="02040503050406030204" pitchFamily="18" charset="0"/>
                            </a:rPr>
                          </m:ctrlPr>
                        </m:dPr>
                        <m:e>
                          <m:r>
                            <a:rPr lang="en-US" altLang="ja-JP" b="0" i="1" smtClean="0">
                              <a:solidFill>
                                <a:schemeClr val="accent5"/>
                              </a:solidFill>
                              <a:latin typeface="Cambria Math" panose="02040503050406030204" pitchFamily="18" charset="0"/>
                              <a:ea typeface="Cambria Math" panose="02040503050406030204" pitchFamily="18" charset="0"/>
                            </a:rPr>
                            <m:t>1</m:t>
                          </m:r>
                        </m:e>
                      </m:d>
                      <m:r>
                        <a:rPr lang="en-US" altLang="ja-JP" b="0" i="1" smtClean="0">
                          <a:solidFill>
                            <a:schemeClr val="accent5"/>
                          </a:solidFill>
                          <a:latin typeface="Cambria Math" panose="02040503050406030204" pitchFamily="18" charset="0"/>
                          <a:ea typeface="Cambria Math" panose="02040503050406030204" pitchFamily="18" charset="0"/>
                        </a:rPr>
                        <m:t>+</m:t>
                      </m:r>
                      <m:r>
                        <a:rPr lang="en-US" altLang="ja-JP" b="0" i="1" smtClean="0">
                          <a:solidFill>
                            <a:schemeClr val="accent5"/>
                          </a:solidFill>
                          <a:latin typeface="Cambria Math" panose="02040503050406030204" pitchFamily="18" charset="0"/>
                          <a:ea typeface="Cambria Math" panose="02040503050406030204" pitchFamily="18" charset="0"/>
                        </a:rPr>
                        <m:t>𝑝</m:t>
                      </m:r>
                      <m:r>
                        <a:rPr lang="en-US" altLang="ja-JP" b="0" i="1" smtClean="0">
                          <a:solidFill>
                            <a:schemeClr val="accent5"/>
                          </a:solidFill>
                          <a:latin typeface="Cambria Math" panose="02040503050406030204" pitchFamily="18" charset="0"/>
                          <a:ea typeface="Cambria Math" panose="02040503050406030204" pitchFamily="18" charset="0"/>
                        </a:rPr>
                        <m:t>(2)</m:t>
                      </m:r>
                    </m:oMath>
                  </m:oMathPara>
                </a14:m>
                <a:endParaRPr kumimoji="1" lang="ja-JP" altLang="en-US" dirty="0">
                  <a:solidFill>
                    <a:schemeClr val="accent5"/>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ja-JP" altLang="en-US">
                    <a:noFill/>
                  </a:rPr>
                  <a:t> </a:t>
                </a:r>
              </a:p>
            </p:txBody>
          </p:sp>
        </mc:Fallback>
      </mc:AlternateContent>
      <p:sp>
        <p:nvSpPr>
          <p:cNvPr id="4" name="角丸四角形 3"/>
          <p:cNvSpPr/>
          <p:nvPr/>
        </p:nvSpPr>
        <p:spPr>
          <a:xfrm>
            <a:off x="838200" y="4384690"/>
            <a:ext cx="10773103" cy="23332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smtClean="0"/>
              <a:t>Point:</a:t>
            </a:r>
            <a:r>
              <a:rPr kumimoji="1" lang="ja-JP" altLang="en-US" sz="2800" dirty="0" smtClean="0"/>
              <a:t>この関数は、それぞれの結果一つ一つに対してその確率を返す</a:t>
            </a:r>
            <a:endParaRPr kumimoji="1" lang="en-US" altLang="ja-JP" sz="2800" dirty="0" smtClean="0"/>
          </a:p>
          <a:p>
            <a:pPr algn="ctr"/>
            <a:r>
              <a:rPr lang="en-US" altLang="ja-JP" sz="2800" dirty="0" smtClean="0"/>
              <a:t>…</a:t>
            </a:r>
            <a:r>
              <a:rPr lang="ja-JP" altLang="en-US" sz="2800" u="sng" dirty="0" smtClean="0"/>
              <a:t>どん</a:t>
            </a:r>
            <a:r>
              <a:rPr lang="ja-JP" altLang="en-US" sz="2800" u="sng" dirty="0"/>
              <a:t>な</a:t>
            </a:r>
            <a:r>
              <a:rPr lang="ja-JP" altLang="en-US" sz="2800" u="sng" dirty="0" smtClean="0"/>
              <a:t>イベントの結果の確率も、この関数を用いて表せる</a:t>
            </a:r>
            <a:r>
              <a:rPr lang="ja-JP" altLang="en-US" sz="2800" dirty="0" smtClean="0"/>
              <a:t>！！</a:t>
            </a:r>
            <a:endParaRPr lang="en-US" altLang="ja-JP" sz="2800" dirty="0"/>
          </a:p>
        </p:txBody>
      </p:sp>
    </p:spTree>
    <p:extLst>
      <p:ext uri="{BB962C8B-B14F-4D97-AF65-F5344CB8AC3E}">
        <p14:creationId xmlns:p14="http://schemas.microsoft.com/office/powerpoint/2010/main" val="7305242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(13/13)</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lvl="0" indent="0">
                  <a:buNone/>
                </a:pPr>
                <a:r>
                  <a:rPr lang="ja-JP" altLang="en-US" u="sng" dirty="0">
                    <a:solidFill>
                      <a:prstClr val="black"/>
                    </a:solidFill>
                  </a:rPr>
                  <a:t>確率質量関数の性質</a:t>
                </a:r>
                <a:r>
                  <a:rPr lang="en-US" altLang="ja-JP" u="sng" dirty="0">
                    <a:solidFill>
                      <a:prstClr val="black"/>
                    </a:solidFill>
                  </a:rPr>
                  <a:t>(</a:t>
                </a:r>
                <a:r>
                  <a:rPr lang="ja-JP" altLang="en-US" u="sng" dirty="0">
                    <a:solidFill>
                      <a:prstClr val="black"/>
                    </a:solidFill>
                  </a:rPr>
                  <a:t>概略</a:t>
                </a:r>
                <a:r>
                  <a:rPr lang="en-US" altLang="ja-JP" u="sng" dirty="0">
                    <a:solidFill>
                      <a:prstClr val="black"/>
                    </a:solidFill>
                  </a:rPr>
                  <a:t>)</a:t>
                </a:r>
              </a:p>
              <a:p>
                <a:pPr lvl="0"/>
                <a:r>
                  <a:rPr lang="en-US" altLang="ja-JP" dirty="0">
                    <a:solidFill>
                      <a:prstClr val="black"/>
                    </a:solidFill>
                    <a:latin typeface="Cambria Math" panose="02040503050406030204" pitchFamily="18" charset="0"/>
                    <a:ea typeface="Cambria Math" panose="02040503050406030204" pitchFamily="18" charset="0"/>
                  </a:rPr>
                  <a:t>𝑋</a:t>
                </a:r>
                <a:r>
                  <a:rPr lang="ja-JP" altLang="en-US" dirty="0">
                    <a:solidFill>
                      <a:prstClr val="black"/>
                    </a:solidFill>
                    <a:latin typeface="Cambria Math" panose="02040503050406030204" pitchFamily="18" charset="0"/>
                    <a:ea typeface="Cambria Math" panose="02040503050406030204" pitchFamily="18" charset="0"/>
                  </a:rPr>
                  <a:t>が</a:t>
                </a:r>
                <a14:m>
                  <m:oMath xmlns:m="http://schemas.openxmlformats.org/officeDocument/2006/math">
                    <m:sSub>
                      <m:sSubPr>
                        <m:ctrlPr>
                          <a:rPr lang="en-US" altLang="ja-JP" i="1">
                            <a:solidFill>
                              <a:prstClr val="black"/>
                            </a:solidFill>
                            <a:latin typeface="Cambria Math" panose="02040503050406030204" pitchFamily="18" charset="0"/>
                            <a:ea typeface="Cambria Math" panose="02040503050406030204" pitchFamily="18" charset="0"/>
                          </a:rPr>
                        </m:ctrlPr>
                      </m:sSubPr>
                      <m:e>
                        <m:r>
                          <a:rPr lang="en-US" altLang="ja-JP" i="1">
                            <a:solidFill>
                              <a:prstClr val="black"/>
                            </a:solidFill>
                            <a:latin typeface="Cambria Math" panose="02040503050406030204" pitchFamily="18" charset="0"/>
                            <a:ea typeface="Cambria Math" panose="02040503050406030204" pitchFamily="18" charset="0"/>
                          </a:rPr>
                          <m:t>𝑥</m:t>
                        </m:r>
                      </m:e>
                      <m:sub>
                        <m:r>
                          <a:rPr lang="en-US" altLang="ja-JP" i="1">
                            <a:solidFill>
                              <a:prstClr val="black"/>
                            </a:solidFill>
                            <a:latin typeface="Cambria Math" panose="02040503050406030204" pitchFamily="18" charset="0"/>
                            <a:ea typeface="Cambria Math" panose="02040503050406030204" pitchFamily="18" charset="0"/>
                          </a:rPr>
                          <m:t>1</m:t>
                        </m:r>
                      </m:sub>
                    </m:sSub>
                    <m:r>
                      <a:rPr lang="en-US" altLang="ja-JP" i="1">
                        <a:solidFill>
                          <a:prstClr val="black"/>
                        </a:solidFill>
                        <a:latin typeface="Cambria Math" panose="02040503050406030204" pitchFamily="18" charset="0"/>
                        <a:ea typeface="Cambria Math" panose="02040503050406030204" pitchFamily="18" charset="0"/>
                      </a:rPr>
                      <m:t>,</m:t>
                    </m:r>
                    <m:sSub>
                      <m:sSubPr>
                        <m:ctrlPr>
                          <a:rPr lang="en-US" altLang="ja-JP" i="1">
                            <a:solidFill>
                              <a:prstClr val="black"/>
                            </a:solidFill>
                            <a:latin typeface="Cambria Math" panose="02040503050406030204" pitchFamily="18" charset="0"/>
                            <a:ea typeface="Cambria Math" panose="02040503050406030204" pitchFamily="18" charset="0"/>
                          </a:rPr>
                        </m:ctrlPr>
                      </m:sSubPr>
                      <m:e>
                        <m:r>
                          <a:rPr lang="en-US" altLang="ja-JP" i="1">
                            <a:solidFill>
                              <a:prstClr val="black"/>
                            </a:solidFill>
                            <a:latin typeface="Cambria Math" panose="02040503050406030204" pitchFamily="18" charset="0"/>
                            <a:ea typeface="Cambria Math" panose="02040503050406030204" pitchFamily="18" charset="0"/>
                          </a:rPr>
                          <m:t>𝑥</m:t>
                        </m:r>
                      </m:e>
                      <m:sub>
                        <m:r>
                          <a:rPr lang="en-US" altLang="ja-JP" i="1">
                            <a:solidFill>
                              <a:prstClr val="black"/>
                            </a:solidFill>
                            <a:latin typeface="Cambria Math" panose="02040503050406030204" pitchFamily="18" charset="0"/>
                            <a:ea typeface="Cambria Math" panose="02040503050406030204" pitchFamily="18" charset="0"/>
                          </a:rPr>
                          <m:t>2</m:t>
                        </m:r>
                      </m:sub>
                    </m:sSub>
                    <m:r>
                      <a:rPr lang="en-US" altLang="ja-JP" i="1">
                        <a:solidFill>
                          <a:prstClr val="black"/>
                        </a:solidFill>
                        <a:latin typeface="Cambria Math" panose="02040503050406030204" pitchFamily="18" charset="0"/>
                        <a:ea typeface="Cambria Math" panose="02040503050406030204" pitchFamily="18" charset="0"/>
                      </a:rPr>
                      <m:t>,…</m:t>
                    </m:r>
                  </m:oMath>
                </a14:m>
                <a:r>
                  <a:rPr lang="ja-JP" altLang="en-US" dirty="0">
                    <a:solidFill>
                      <a:prstClr val="black"/>
                    </a:solidFill>
                  </a:rPr>
                  <a:t>になりうるとき、</a:t>
                </a:r>
                <a14:m>
                  <m:oMath xmlns:m="http://schemas.openxmlformats.org/officeDocument/2006/math">
                    <m:r>
                      <a:rPr lang="en-US" altLang="ja-JP" sz="4000" i="1">
                        <a:solidFill>
                          <a:prstClr val="black"/>
                        </a:solidFill>
                        <a:latin typeface="Cambria Math" panose="02040503050406030204" pitchFamily="18" charset="0"/>
                      </a:rPr>
                      <m:t>𝑝</m:t>
                    </m:r>
                    <m:d>
                      <m:dPr>
                        <m:ctrlPr>
                          <a:rPr lang="en-US" altLang="ja-JP" sz="4000" i="1">
                            <a:solidFill>
                              <a:prstClr val="black"/>
                            </a:solidFill>
                            <a:latin typeface="Cambria Math" panose="02040503050406030204" pitchFamily="18" charset="0"/>
                          </a:rPr>
                        </m:ctrlPr>
                      </m:dPr>
                      <m:e>
                        <m:sSub>
                          <m:sSubPr>
                            <m:ctrlPr>
                              <a:rPr lang="en-US" altLang="ja-JP" sz="4000" i="1">
                                <a:solidFill>
                                  <a:prstClr val="black"/>
                                </a:solidFill>
                                <a:latin typeface="Cambria Math" panose="02040503050406030204" pitchFamily="18" charset="0"/>
                              </a:rPr>
                            </m:ctrlPr>
                          </m:sSubPr>
                          <m:e>
                            <m:r>
                              <a:rPr lang="en-US" altLang="ja-JP" sz="4000" i="1">
                                <a:solidFill>
                                  <a:prstClr val="black"/>
                                </a:solidFill>
                                <a:latin typeface="Cambria Math" panose="02040503050406030204" pitchFamily="18" charset="0"/>
                              </a:rPr>
                              <m:t>𝑥</m:t>
                            </m:r>
                          </m:e>
                          <m:sub>
                            <m:r>
                              <a:rPr lang="en-US" altLang="ja-JP" sz="4000" i="1">
                                <a:solidFill>
                                  <a:prstClr val="black"/>
                                </a:solidFill>
                                <a:latin typeface="Cambria Math" panose="02040503050406030204" pitchFamily="18" charset="0"/>
                              </a:rPr>
                              <m:t>𝑖</m:t>
                            </m:r>
                          </m:sub>
                        </m:sSub>
                      </m:e>
                    </m:d>
                    <m:r>
                      <a:rPr lang="en-US" altLang="ja-JP" sz="4000" i="1">
                        <a:solidFill>
                          <a:prstClr val="black"/>
                        </a:solidFill>
                        <a:latin typeface="Cambria Math" panose="02040503050406030204" pitchFamily="18" charset="0"/>
                        <a:ea typeface="Cambria Math" panose="02040503050406030204" pitchFamily="18" charset="0"/>
                      </a:rPr>
                      <m:t>≥0</m:t>
                    </m:r>
                  </m:oMath>
                </a14:m>
                <a:r>
                  <a:rPr lang="en-US" altLang="ja-JP" dirty="0">
                    <a:solidFill>
                      <a:prstClr val="black"/>
                    </a:solidFill>
                  </a:rPr>
                  <a:t> (</a:t>
                </a:r>
                <a14:m>
                  <m:oMath xmlns:m="http://schemas.openxmlformats.org/officeDocument/2006/math">
                    <m:r>
                      <a:rPr lang="en-US" altLang="ja-JP" i="1" dirty="0">
                        <a:solidFill>
                          <a:prstClr val="black"/>
                        </a:solidFill>
                        <a:latin typeface="Cambria Math" panose="02040503050406030204" pitchFamily="18" charset="0"/>
                        <a:ea typeface="Cambria Math" panose="02040503050406030204" pitchFamily="18" charset="0"/>
                      </a:rPr>
                      <m:t>𝑖</m:t>
                    </m:r>
                    <m:r>
                      <a:rPr lang="en-US" altLang="ja-JP" i="1" dirty="0">
                        <a:solidFill>
                          <a:prstClr val="black"/>
                        </a:solidFill>
                        <a:latin typeface="Cambria Math" panose="02040503050406030204" pitchFamily="18" charset="0"/>
                        <a:ea typeface="Cambria Math" panose="02040503050406030204" pitchFamily="18" charset="0"/>
                      </a:rPr>
                      <m:t>=</m:t>
                    </m:r>
                  </m:oMath>
                </a14:m>
                <a:r>
                  <a:rPr lang="en-US" altLang="ja-JP" dirty="0">
                    <a:solidFill>
                      <a:prstClr val="black"/>
                    </a:solidFill>
                  </a:rPr>
                  <a:t>1,2,…)</a:t>
                </a:r>
              </a:p>
              <a:p>
                <a:pPr lvl="0"/>
                <a:r>
                  <a:rPr lang="en-US" altLang="ja-JP" dirty="0">
                    <a:solidFill>
                      <a:prstClr val="black"/>
                    </a:solidFill>
                    <a:latin typeface="Cambria Math" panose="02040503050406030204" pitchFamily="18" charset="0"/>
                    <a:ea typeface="Cambria Math" panose="02040503050406030204" pitchFamily="18" charset="0"/>
                  </a:rPr>
                  <a:t>𝑋</a:t>
                </a:r>
                <a:r>
                  <a:rPr lang="ja-JP" altLang="en-US" dirty="0">
                    <a:solidFill>
                      <a:prstClr val="black"/>
                    </a:solidFill>
                    <a:latin typeface="Cambria Math" panose="02040503050406030204" pitchFamily="18" charset="0"/>
                    <a:ea typeface="Cambria Math" panose="02040503050406030204" pitchFamily="18" charset="0"/>
                  </a:rPr>
                  <a:t>が𝑥になりえないとき、</a:t>
                </a:r>
                <a14:m>
                  <m:oMath xmlns:m="http://schemas.openxmlformats.org/officeDocument/2006/math">
                    <m:r>
                      <a:rPr lang="en-US" altLang="ja-JP" sz="4000" i="1">
                        <a:solidFill>
                          <a:prstClr val="black"/>
                        </a:solidFill>
                        <a:latin typeface="Cambria Math" panose="02040503050406030204" pitchFamily="18" charset="0"/>
                        <a:ea typeface="Cambria Math" panose="02040503050406030204" pitchFamily="18" charset="0"/>
                      </a:rPr>
                      <m:t>𝑝</m:t>
                    </m:r>
                    <m:d>
                      <m:dPr>
                        <m:ctrlPr>
                          <a:rPr lang="en-US" altLang="ja-JP" sz="4000" i="1">
                            <a:solidFill>
                              <a:prstClr val="black"/>
                            </a:solidFill>
                            <a:latin typeface="Cambria Math" panose="02040503050406030204" pitchFamily="18" charset="0"/>
                            <a:ea typeface="Cambria Math" panose="02040503050406030204" pitchFamily="18" charset="0"/>
                          </a:rPr>
                        </m:ctrlPr>
                      </m:dPr>
                      <m:e>
                        <m:r>
                          <a:rPr lang="en-US" altLang="ja-JP" sz="4000" i="1">
                            <a:solidFill>
                              <a:prstClr val="black"/>
                            </a:solidFill>
                            <a:latin typeface="Cambria Math" panose="02040503050406030204" pitchFamily="18" charset="0"/>
                            <a:ea typeface="Cambria Math" panose="02040503050406030204" pitchFamily="18" charset="0"/>
                          </a:rPr>
                          <m:t>𝑥</m:t>
                        </m:r>
                      </m:e>
                    </m:d>
                    <m:r>
                      <a:rPr lang="en-US" altLang="ja-JP" sz="4000" i="1">
                        <a:solidFill>
                          <a:prstClr val="black"/>
                        </a:solidFill>
                        <a:latin typeface="Cambria Math" panose="02040503050406030204" pitchFamily="18" charset="0"/>
                        <a:ea typeface="Cambria Math" panose="02040503050406030204" pitchFamily="18" charset="0"/>
                      </a:rPr>
                      <m:t>=0</m:t>
                    </m:r>
                  </m:oMath>
                </a14:m>
                <a:endParaRPr lang="en-US" altLang="ja-JP" sz="4000" dirty="0">
                  <a:solidFill>
                    <a:prstClr val="black"/>
                  </a:solidFill>
                </a:endParaRPr>
              </a:p>
              <a:p>
                <a:pPr lvl="0"/>
                <a:r>
                  <a:rPr lang="en-US" altLang="ja-JP" dirty="0">
                    <a:solidFill>
                      <a:prstClr val="black"/>
                    </a:solidFill>
                    <a:latin typeface="Cambria Math" panose="02040503050406030204" pitchFamily="18" charset="0"/>
                    <a:ea typeface="Cambria Math" panose="02040503050406030204" pitchFamily="18" charset="0"/>
                  </a:rPr>
                  <a:t>𝑋</a:t>
                </a:r>
                <a:r>
                  <a:rPr lang="ja-JP" altLang="en-US" dirty="0">
                    <a:solidFill>
                      <a:prstClr val="black"/>
                    </a:solidFill>
                    <a:latin typeface="Cambria Math" panose="02040503050406030204" pitchFamily="18" charset="0"/>
                    <a:ea typeface="Cambria Math" panose="02040503050406030204" pitchFamily="18" charset="0"/>
                  </a:rPr>
                  <a:t>が</a:t>
                </a:r>
                <a14:m>
                  <m:oMath xmlns:m="http://schemas.openxmlformats.org/officeDocument/2006/math">
                    <m:sSub>
                      <m:sSubPr>
                        <m:ctrlPr>
                          <a:rPr lang="en-US" altLang="ja-JP" i="1">
                            <a:solidFill>
                              <a:prstClr val="black"/>
                            </a:solidFill>
                            <a:latin typeface="Cambria Math" panose="02040503050406030204" pitchFamily="18" charset="0"/>
                            <a:ea typeface="Cambria Math" panose="02040503050406030204" pitchFamily="18" charset="0"/>
                          </a:rPr>
                        </m:ctrlPr>
                      </m:sSubPr>
                      <m:e>
                        <m:r>
                          <a:rPr lang="en-US" altLang="ja-JP" i="1">
                            <a:solidFill>
                              <a:prstClr val="black"/>
                            </a:solidFill>
                            <a:latin typeface="Cambria Math" panose="02040503050406030204" pitchFamily="18" charset="0"/>
                            <a:ea typeface="Cambria Math" panose="02040503050406030204" pitchFamily="18" charset="0"/>
                          </a:rPr>
                          <m:t>𝑥</m:t>
                        </m:r>
                      </m:e>
                      <m:sub>
                        <m:r>
                          <a:rPr lang="en-US" altLang="ja-JP" i="1">
                            <a:solidFill>
                              <a:prstClr val="black"/>
                            </a:solidFill>
                            <a:latin typeface="Cambria Math" panose="02040503050406030204" pitchFamily="18" charset="0"/>
                            <a:ea typeface="Cambria Math" panose="02040503050406030204" pitchFamily="18" charset="0"/>
                          </a:rPr>
                          <m:t>𝑖</m:t>
                        </m:r>
                      </m:sub>
                    </m:sSub>
                  </m:oMath>
                </a14:m>
                <a:r>
                  <a:rPr lang="ja-JP" altLang="en-US" dirty="0">
                    <a:solidFill>
                      <a:prstClr val="black"/>
                    </a:solidFill>
                  </a:rPr>
                  <a:t>のいずれか</a:t>
                </a:r>
                <a14:m>
                  <m:oMath xmlns:m="http://schemas.openxmlformats.org/officeDocument/2006/math">
                    <m:d>
                      <m:dPr>
                        <m:ctrlPr>
                          <a:rPr lang="en-US" altLang="ja-JP" i="1">
                            <a:solidFill>
                              <a:prstClr val="black"/>
                            </a:solidFill>
                            <a:latin typeface="Cambria Math" panose="02040503050406030204" pitchFamily="18" charset="0"/>
                          </a:rPr>
                        </m:ctrlPr>
                      </m:dPr>
                      <m:e>
                        <m:r>
                          <a:rPr lang="en-US" altLang="ja-JP" i="1">
                            <a:solidFill>
                              <a:prstClr val="black"/>
                            </a:solidFill>
                            <a:latin typeface="Cambria Math" panose="02040503050406030204" pitchFamily="18" charset="0"/>
                          </a:rPr>
                          <m:t>𝑖</m:t>
                        </m:r>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prstClr val="black"/>
                            </a:solidFill>
                            <a:latin typeface="Cambria Math" panose="02040503050406030204" pitchFamily="18" charset="0"/>
                            <a:ea typeface="Cambria Math" panose="02040503050406030204" pitchFamily="18" charset="0"/>
                          </a:rPr>
                          <m:t>ℕ</m:t>
                        </m:r>
                      </m:e>
                    </m:d>
                  </m:oMath>
                </a14:m>
                <a:r>
                  <a:rPr lang="ja-JP" altLang="en-US" dirty="0">
                    <a:solidFill>
                      <a:prstClr val="black"/>
                    </a:solidFill>
                  </a:rPr>
                  <a:t>になりうるとき、</a:t>
                </a:r>
                <a14:m>
                  <m:oMath xmlns:m="http://schemas.openxmlformats.org/officeDocument/2006/math">
                    <m:nary>
                      <m:naryPr>
                        <m:chr m:val="∑"/>
                        <m:ctrlPr>
                          <a:rPr lang="ja-JP" altLang="en-US" sz="4000" i="1">
                            <a:solidFill>
                              <a:prstClr val="black"/>
                            </a:solidFill>
                            <a:latin typeface="Cambria Math" panose="02040503050406030204" pitchFamily="18" charset="0"/>
                          </a:rPr>
                        </m:ctrlPr>
                      </m:naryPr>
                      <m:sub>
                        <m:r>
                          <m:rPr>
                            <m:brk m:alnAt="23"/>
                          </m:rPr>
                          <a:rPr lang="en-US" altLang="ja-JP" sz="4000" i="1">
                            <a:solidFill>
                              <a:prstClr val="black"/>
                            </a:solidFill>
                            <a:latin typeface="Cambria Math" panose="02040503050406030204" pitchFamily="18" charset="0"/>
                          </a:rPr>
                          <m:t>𝑖</m:t>
                        </m:r>
                        <m:r>
                          <a:rPr lang="en-US" altLang="ja-JP" sz="4000" i="1">
                            <a:solidFill>
                              <a:prstClr val="black"/>
                            </a:solidFill>
                            <a:latin typeface="Cambria Math" panose="02040503050406030204" pitchFamily="18" charset="0"/>
                          </a:rPr>
                          <m:t>=1</m:t>
                        </m:r>
                      </m:sub>
                      <m:sup>
                        <m:r>
                          <a:rPr lang="ja-JP" altLang="en-US" sz="4000" i="1">
                            <a:solidFill>
                              <a:prstClr val="black"/>
                            </a:solidFill>
                            <a:latin typeface="Cambria Math" panose="02040503050406030204" pitchFamily="18" charset="0"/>
                          </a:rPr>
                          <m:t>∞</m:t>
                        </m:r>
                      </m:sup>
                      <m:e>
                        <m:r>
                          <a:rPr lang="en-US" altLang="ja-JP" sz="4000" i="1">
                            <a:solidFill>
                              <a:prstClr val="black"/>
                            </a:solidFill>
                            <a:latin typeface="Cambria Math" panose="02040503050406030204" pitchFamily="18" charset="0"/>
                          </a:rPr>
                          <m:t>𝑝</m:t>
                        </m:r>
                        <m:r>
                          <a:rPr lang="en-US" altLang="ja-JP" sz="4000" i="1">
                            <a:solidFill>
                              <a:prstClr val="black"/>
                            </a:solidFill>
                            <a:latin typeface="Cambria Math" panose="02040503050406030204" pitchFamily="18" charset="0"/>
                          </a:rPr>
                          <m:t>(</m:t>
                        </m:r>
                        <m:sSub>
                          <m:sSubPr>
                            <m:ctrlPr>
                              <a:rPr lang="en-US" altLang="ja-JP" sz="4000" i="1">
                                <a:solidFill>
                                  <a:prstClr val="black"/>
                                </a:solidFill>
                                <a:latin typeface="Cambria Math" panose="02040503050406030204" pitchFamily="18" charset="0"/>
                              </a:rPr>
                            </m:ctrlPr>
                          </m:sSubPr>
                          <m:e>
                            <m:r>
                              <a:rPr lang="en-US" altLang="ja-JP" sz="4000" i="1">
                                <a:solidFill>
                                  <a:prstClr val="black"/>
                                </a:solidFill>
                                <a:latin typeface="Cambria Math" panose="02040503050406030204" pitchFamily="18" charset="0"/>
                              </a:rPr>
                              <m:t>𝑥</m:t>
                            </m:r>
                          </m:e>
                          <m:sub>
                            <m:r>
                              <a:rPr lang="en-US" altLang="ja-JP" sz="4000" i="1">
                                <a:solidFill>
                                  <a:prstClr val="black"/>
                                </a:solidFill>
                                <a:latin typeface="Cambria Math" panose="02040503050406030204" pitchFamily="18" charset="0"/>
                              </a:rPr>
                              <m:t>𝑖</m:t>
                            </m:r>
                          </m:sub>
                        </m:sSub>
                        <m:r>
                          <a:rPr lang="en-US" altLang="ja-JP" sz="4000" i="1">
                            <a:solidFill>
                              <a:prstClr val="black"/>
                            </a:solidFill>
                            <a:latin typeface="Cambria Math" panose="02040503050406030204" pitchFamily="18" charset="0"/>
                          </a:rPr>
                          <m:t>)</m:t>
                        </m:r>
                      </m:e>
                    </m:nary>
                    <m:r>
                      <a:rPr lang="en-US" altLang="ja-JP" sz="4000" i="1">
                        <a:solidFill>
                          <a:prstClr val="black"/>
                        </a:solidFill>
                        <a:latin typeface="Cambria Math" panose="02040503050406030204" pitchFamily="18" charset="0"/>
                      </a:rPr>
                      <m:t>=1</m:t>
                    </m:r>
                  </m:oMath>
                </a14:m>
                <a:endParaRPr lang="en-US" altLang="ja-JP" sz="4000" dirty="0">
                  <a:solidFill>
                    <a:prstClr val="black"/>
                  </a:solidFill>
                </a:endParaRPr>
              </a:p>
              <a:p>
                <a:pPr lvl="0"/>
                <a:endParaRPr lang="en-US" altLang="ja-JP" dirty="0">
                  <a:solidFill>
                    <a:prstClr val="black"/>
                  </a:solidFill>
                </a:endParaRPr>
              </a:p>
              <a:p>
                <a:pPr lvl="0"/>
                <a:endParaRPr lang="ja-JP" altLang="en-US" dirty="0">
                  <a:solidFill>
                    <a:prstClr val="black"/>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a:stretch>
              </a:blipFill>
            </p:spPr>
            <p:txBody>
              <a:bodyPr/>
              <a:lstStyle/>
              <a:p>
                <a:r>
                  <a:rPr lang="ja-JP" altLang="en-US">
                    <a:noFill/>
                  </a:rPr>
                  <a:t> </a:t>
                </a:r>
              </a:p>
            </p:txBody>
          </p:sp>
        </mc:Fallback>
      </mc:AlternateContent>
      <p:sp>
        <p:nvSpPr>
          <p:cNvPr id="4" name="正方形/長方形 3"/>
          <p:cNvSpPr/>
          <p:nvPr/>
        </p:nvSpPr>
        <p:spPr>
          <a:xfrm>
            <a:off x="1114096" y="4483100"/>
            <a:ext cx="9963807" cy="182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u="sng" dirty="0" smtClean="0"/>
              <a:t>この関数を用いて、期待値を定義しなおす</a:t>
            </a:r>
            <a:r>
              <a:rPr kumimoji="1" lang="ja-JP" altLang="en-US" sz="4000" dirty="0" smtClean="0"/>
              <a:t>！</a:t>
            </a:r>
            <a:endParaRPr kumimoji="1" lang="ja-JP" altLang="en-US" sz="4000" dirty="0"/>
          </a:p>
        </p:txBody>
      </p:sp>
    </p:spTree>
    <p:extLst>
      <p:ext uri="{BB962C8B-B14F-4D97-AF65-F5344CB8AC3E}">
        <p14:creationId xmlns:p14="http://schemas.microsoft.com/office/powerpoint/2010/main" val="39647615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a:t>
            </a:r>
            <a:r>
              <a:rPr lang="ja-JP" altLang="en-US" u="sng" dirty="0" smtClean="0">
                <a:solidFill>
                  <a:prstClr val="black"/>
                </a:solidFill>
              </a:rPr>
              <a:t>の定義</a:t>
            </a:r>
            <a:r>
              <a:rPr lang="en-US" altLang="ja-JP" dirty="0" smtClean="0">
                <a:solidFill>
                  <a:prstClr val="black"/>
                </a:solidFill>
              </a:rPr>
              <a:t>(1/4)</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コイン投げの結果の期待値</a:t>
                </a:r>
                <a:r>
                  <a:rPr kumimoji="1" lang="en-US" altLang="ja-JP" dirty="0" smtClean="0"/>
                  <a:t>(=</a:t>
                </a:r>
                <a:r>
                  <a:rPr kumimoji="1" lang="ja-JP" altLang="en-US" dirty="0" smtClean="0"/>
                  <a:t>表の出た回数の平均</a:t>
                </a:r>
                <a:r>
                  <a:rPr kumimoji="1" lang="en-US" altLang="ja-JP" dirty="0" smtClean="0"/>
                  <a:t>)</a:t>
                </a:r>
                <a:r>
                  <a:rPr kumimoji="1" lang="ja-JP" altLang="en-US" dirty="0" smtClean="0"/>
                  <a:t>は</a:t>
                </a:r>
                <a:r>
                  <a:rPr kumimoji="1" lang="en-US" altLang="ja-JP"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ja-JP" altLang="en-US">
                    <a:noFill/>
                  </a:rPr>
                  <a:t> </a:t>
                </a:r>
              </a:p>
            </p:txBody>
          </p:sp>
        </mc:Fallback>
      </mc:AlternateContent>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552" y="2286571"/>
            <a:ext cx="6095238" cy="4571429"/>
          </a:xfrm>
          <a:prstGeom prst="rect">
            <a:avLst/>
          </a:prstGeom>
        </p:spPr>
      </p:pic>
      <mc:AlternateContent xmlns:mc="http://schemas.openxmlformats.org/markup-compatibility/2006" xmlns:a14="http://schemas.microsoft.com/office/drawing/2010/main">
        <mc:Choice Requires="a14">
          <p:sp>
            <p:nvSpPr>
              <p:cNvPr id="5" name="左矢印吹き出し 4"/>
              <p:cNvSpPr/>
              <p:nvPr/>
            </p:nvSpPr>
            <p:spPr>
              <a:xfrm>
                <a:off x="8101148" y="2961323"/>
                <a:ext cx="3892732" cy="3094129"/>
              </a:xfrm>
              <a:prstGeom prst="leftArrowCallout">
                <a:avLst>
                  <a:gd name="adj1" fmla="val 12513"/>
                  <a:gd name="adj2" fmla="val 17508"/>
                  <a:gd name="adj3" fmla="val 15427"/>
                  <a:gd name="adj4" fmla="val 8012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solidFill>
                      <a:prstClr val="black"/>
                    </a:solidFill>
                  </a:rPr>
                  <a:t>結果</a:t>
                </a:r>
                <a:r>
                  <a:rPr lang="ja-JP" altLang="en-US" sz="3200" dirty="0" smtClean="0">
                    <a:solidFill>
                      <a:prstClr val="black"/>
                    </a:solidFill>
                  </a:rPr>
                  <a:t>が</a:t>
                </a:r>
                <a14:m>
                  <m:oMath xmlns:m="http://schemas.openxmlformats.org/officeDocument/2006/math">
                    <m:r>
                      <a:rPr lang="en-US" altLang="ja-JP" sz="3200" i="1" dirty="0" smtClean="0">
                        <a:solidFill>
                          <a:prstClr val="black"/>
                        </a:solidFill>
                        <a:latin typeface="Cambria Math" panose="02040503050406030204" pitchFamily="18" charset="0"/>
                      </a:rPr>
                      <m:t>1.5</m:t>
                    </m:r>
                  </m:oMath>
                </a14:m>
                <a:r>
                  <a:rPr lang="ja-JP" altLang="en-US" sz="3200" dirty="0" smtClean="0">
                    <a:solidFill>
                      <a:prstClr val="black"/>
                    </a:solidFill>
                  </a:rPr>
                  <a:t>に近付く</a:t>
                </a:r>
                <a:endParaRPr lang="en-US" altLang="ja-JP" sz="3200" dirty="0" smtClean="0">
                  <a:solidFill>
                    <a:prstClr val="black"/>
                  </a:solidFill>
                </a:endParaRPr>
              </a:p>
              <a:p>
                <a:pPr algn="ctr"/>
                <a:r>
                  <a:rPr lang="en-US" altLang="ja-JP" sz="4000" u="sng" dirty="0" smtClean="0">
                    <a:solidFill>
                      <a:prstClr val="black"/>
                    </a:solidFill>
                  </a:rPr>
                  <a:t>=</a:t>
                </a:r>
                <a:r>
                  <a:rPr lang="ja-JP" altLang="en-US" sz="4000" u="sng" dirty="0" smtClean="0">
                    <a:solidFill>
                      <a:prstClr val="black"/>
                    </a:solidFill>
                  </a:rPr>
                  <a:t>期待値は</a:t>
                </a:r>
                <a:endParaRPr lang="en-US" altLang="ja-JP" sz="4000" u="sng" dirty="0" smtClean="0">
                  <a:solidFill>
                    <a:prstClr val="black"/>
                  </a:solidFill>
                </a:endParaRPr>
              </a:p>
              <a:p>
                <a:pPr algn="ctr"/>
                <a14:m>
                  <m:oMathPara xmlns:m="http://schemas.openxmlformats.org/officeDocument/2006/math">
                    <m:oMathParaPr>
                      <m:jc m:val="centerGroup"/>
                    </m:oMathParaPr>
                    <m:oMath xmlns:m="http://schemas.openxmlformats.org/officeDocument/2006/math">
                      <m:r>
                        <a:rPr lang="en-US" altLang="ja-JP" sz="4000" i="1" u="sng" dirty="0" smtClean="0">
                          <a:solidFill>
                            <a:srgbClr val="FF0000"/>
                          </a:solidFill>
                          <a:latin typeface="Cambria Math" panose="02040503050406030204" pitchFamily="18" charset="0"/>
                        </a:rPr>
                        <m:t>1.5</m:t>
                      </m:r>
                    </m:oMath>
                  </m:oMathPara>
                </a14:m>
                <a:endParaRPr lang="ja-JP" altLang="en-US" sz="4000" u="sng" dirty="0">
                  <a:solidFill>
                    <a:srgbClr val="FF0000"/>
                  </a:solidFill>
                </a:endParaRPr>
              </a:p>
            </p:txBody>
          </p:sp>
        </mc:Choice>
        <mc:Fallback xmlns="">
          <p:sp>
            <p:nvSpPr>
              <p:cNvPr id="5" name="左矢印吹き出し 4"/>
              <p:cNvSpPr>
                <a:spLocks noRot="1" noChangeAspect="1" noMove="1" noResize="1" noEditPoints="1" noAdjustHandles="1" noChangeArrowheads="1" noChangeShapeType="1" noTextEdit="1"/>
              </p:cNvSpPr>
              <p:nvPr/>
            </p:nvSpPr>
            <p:spPr>
              <a:xfrm>
                <a:off x="8101148" y="2961323"/>
                <a:ext cx="3892732" cy="3094129"/>
              </a:xfrm>
              <a:prstGeom prst="leftArrowCallout">
                <a:avLst>
                  <a:gd name="adj1" fmla="val 12513"/>
                  <a:gd name="adj2" fmla="val 17508"/>
                  <a:gd name="adj3" fmla="val 15427"/>
                  <a:gd name="adj4" fmla="val 80129"/>
                </a:avLst>
              </a:prstGeom>
              <a:blipFill rotWithShape="0">
                <a:blip r:embed="rId4"/>
                <a:stretch>
                  <a:fillRect/>
                </a:stretch>
              </a:blipFill>
            </p:spPr>
            <p:txBody>
              <a:bodyPr/>
              <a:lstStyle/>
              <a:p>
                <a:r>
                  <a:rPr lang="ja-JP" altLang="en-US">
                    <a:noFill/>
                  </a:rPr>
                  <a:t> </a:t>
                </a:r>
              </a:p>
            </p:txBody>
          </p:sp>
        </mc:Fallback>
      </mc:AlternateContent>
      <p:sp>
        <p:nvSpPr>
          <p:cNvPr id="6" name="テキスト ボックス 5"/>
          <p:cNvSpPr txBox="1"/>
          <p:nvPr/>
        </p:nvSpPr>
        <p:spPr>
          <a:xfrm>
            <a:off x="5640946" y="2975019"/>
            <a:ext cx="65" cy="276999"/>
          </a:xfrm>
          <a:prstGeom prst="rect">
            <a:avLst/>
          </a:prstGeom>
          <a:noFill/>
        </p:spPr>
        <p:txBody>
          <a:bodyPr wrap="none" lIns="0" tIns="0" rIns="0" bIns="0" rtlCol="0">
            <a:spAutoFit/>
          </a:bodyPr>
          <a:lstStyle/>
          <a:p>
            <a:endParaRPr lang="ja-JP" altLang="en-US" dirty="0">
              <a:solidFill>
                <a:prstClr val="black"/>
              </a:solidFill>
            </a:endParaRPr>
          </a:p>
        </p:txBody>
      </p:sp>
      <p:sp>
        <p:nvSpPr>
          <p:cNvPr id="7" name="テキスト ボックス 6"/>
          <p:cNvSpPr txBox="1"/>
          <p:nvPr/>
        </p:nvSpPr>
        <p:spPr>
          <a:xfrm>
            <a:off x="1842416" y="2591991"/>
            <a:ext cx="728272" cy="369332"/>
          </a:xfrm>
          <a:prstGeom prst="rect">
            <a:avLst/>
          </a:prstGeom>
          <a:noFill/>
        </p:spPr>
        <p:txBody>
          <a:bodyPr wrap="square" rtlCol="0">
            <a:spAutoFit/>
          </a:bodyPr>
          <a:lstStyle/>
          <a:p>
            <a:r>
              <a:rPr lang="ja-JP" altLang="en-US" dirty="0">
                <a:solidFill>
                  <a:prstClr val="black"/>
                </a:solidFill>
              </a:rPr>
              <a:t>結果</a:t>
            </a:r>
          </a:p>
        </p:txBody>
      </p:sp>
      <p:sp>
        <p:nvSpPr>
          <p:cNvPr id="8" name="テキスト ボックス 7"/>
          <p:cNvSpPr txBox="1"/>
          <p:nvPr/>
        </p:nvSpPr>
        <p:spPr>
          <a:xfrm>
            <a:off x="8301790" y="6453243"/>
            <a:ext cx="1266371" cy="369332"/>
          </a:xfrm>
          <a:prstGeom prst="rect">
            <a:avLst/>
          </a:prstGeom>
          <a:noFill/>
        </p:spPr>
        <p:txBody>
          <a:bodyPr wrap="square" rtlCol="0">
            <a:spAutoFit/>
          </a:bodyPr>
          <a:lstStyle/>
          <a:p>
            <a:r>
              <a:rPr lang="ja-JP" altLang="en-US" dirty="0">
                <a:solidFill>
                  <a:prstClr val="black"/>
                </a:solidFill>
              </a:rPr>
              <a:t>実験回数</a:t>
            </a:r>
          </a:p>
        </p:txBody>
      </p:sp>
    </p:spTree>
    <p:extLst>
      <p:ext uri="{BB962C8B-B14F-4D97-AF65-F5344CB8AC3E}">
        <p14:creationId xmlns:p14="http://schemas.microsoft.com/office/powerpoint/2010/main" val="2633113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6558567" y="1825625"/>
            <a:ext cx="4795233" cy="31198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4" name="正方形/長方形 3"/>
          <p:cNvSpPr/>
          <p:nvPr/>
        </p:nvSpPr>
        <p:spPr>
          <a:xfrm>
            <a:off x="838200" y="1825625"/>
            <a:ext cx="5720367" cy="31198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3" name="コンテンツ プレースホルダー 2"/>
          <p:cNvSpPr>
            <a:spLocks noGrp="1"/>
          </p:cNvSpPr>
          <p:nvPr>
            <p:ph idx="1"/>
          </p:nvPr>
        </p:nvSpPr>
        <p:spPr>
          <a:xfrm>
            <a:off x="838200" y="1825625"/>
            <a:ext cx="10515600" cy="5032375"/>
          </a:xfrm>
        </p:spPr>
        <p:txBody>
          <a:bodyPr>
            <a:normAutofit/>
          </a:bodyPr>
          <a:lstStyle/>
          <a:p>
            <a:pPr marL="0" indent="0">
              <a:buNone/>
            </a:pPr>
            <a:r>
              <a:rPr lang="ja-JP" altLang="en-US" sz="3600" dirty="0"/>
              <a:t>コインを投げた順に、</a:t>
            </a:r>
            <a:endParaRPr kumimoji="1" lang="en-US" altLang="ja-JP" sz="3600" dirty="0"/>
          </a:p>
          <a:p>
            <a:r>
              <a:rPr lang="ja-JP" altLang="en-US" sz="3600" dirty="0"/>
              <a:t> </a:t>
            </a:r>
            <a:r>
              <a:rPr lang="ja-JP" altLang="en-US" sz="3600" dirty="0">
                <a:solidFill>
                  <a:srgbClr val="FF0000"/>
                </a:solidFill>
              </a:rPr>
              <a:t>表</a:t>
            </a:r>
            <a:r>
              <a:rPr lang="ja-JP" altLang="en-US" sz="3600" dirty="0"/>
              <a:t>、</a:t>
            </a:r>
            <a:r>
              <a:rPr lang="ja-JP" altLang="en-US" sz="3600" dirty="0">
                <a:solidFill>
                  <a:srgbClr val="FF0000"/>
                </a:solidFill>
              </a:rPr>
              <a:t>表</a:t>
            </a:r>
            <a:r>
              <a:rPr lang="ja-JP" altLang="en-US" sz="3600" dirty="0"/>
              <a:t>、</a:t>
            </a:r>
            <a:r>
              <a:rPr lang="ja-JP" altLang="en-US" sz="3600" dirty="0">
                <a:solidFill>
                  <a:srgbClr val="FF0000"/>
                </a:solidFill>
              </a:rPr>
              <a:t>表</a:t>
            </a:r>
            <a:r>
              <a:rPr lang="ja-JP" altLang="en-US" sz="3600" dirty="0"/>
              <a:t>→</a:t>
            </a:r>
            <a:r>
              <a:rPr lang="ja-JP" altLang="en-US" sz="3600" u="sng" dirty="0"/>
              <a:t>３</a:t>
            </a:r>
            <a:endParaRPr lang="en-US" altLang="ja-JP" sz="3600" u="sng" dirty="0"/>
          </a:p>
          <a:p>
            <a:r>
              <a:rPr lang="ja-JP" altLang="en-US" sz="3600" dirty="0"/>
              <a:t> </a:t>
            </a:r>
            <a:r>
              <a:rPr lang="ja-JP" altLang="en-US" sz="3600" dirty="0">
                <a:solidFill>
                  <a:srgbClr val="FF0000"/>
                </a:solidFill>
              </a:rPr>
              <a:t>表</a:t>
            </a:r>
            <a:r>
              <a:rPr lang="ja-JP" altLang="en-US" sz="3600" dirty="0"/>
              <a:t>、</a:t>
            </a:r>
            <a:r>
              <a:rPr lang="ja-JP" altLang="en-US" sz="3600" dirty="0">
                <a:solidFill>
                  <a:srgbClr val="FF0000"/>
                </a:solidFill>
              </a:rPr>
              <a:t>表</a:t>
            </a:r>
            <a:r>
              <a:rPr lang="ja-JP" altLang="en-US" sz="3600" dirty="0"/>
              <a:t>、</a:t>
            </a:r>
            <a:r>
              <a:rPr lang="ja-JP" altLang="en-US" sz="3600" dirty="0">
                <a:solidFill>
                  <a:schemeClr val="accent5"/>
                </a:solidFill>
              </a:rPr>
              <a:t>裏</a:t>
            </a:r>
            <a:r>
              <a:rPr lang="ja-JP" altLang="en-US" sz="3600" dirty="0"/>
              <a:t>→</a:t>
            </a:r>
            <a:r>
              <a:rPr lang="ja-JP" altLang="en-US" sz="3600" u="sng" dirty="0"/>
              <a:t>２</a:t>
            </a:r>
            <a:endParaRPr lang="en-US" altLang="ja-JP" sz="3600" u="sng" dirty="0"/>
          </a:p>
          <a:p>
            <a:r>
              <a:rPr lang="ja-JP" altLang="en-US" sz="3600" dirty="0"/>
              <a:t> </a:t>
            </a:r>
            <a:r>
              <a:rPr lang="ja-JP" altLang="en-US" sz="3600" dirty="0">
                <a:solidFill>
                  <a:schemeClr val="accent5"/>
                </a:solidFill>
              </a:rPr>
              <a:t>裏</a:t>
            </a:r>
            <a:r>
              <a:rPr lang="ja-JP" altLang="en-US" sz="3600" dirty="0"/>
              <a:t>、</a:t>
            </a:r>
            <a:r>
              <a:rPr lang="ja-JP" altLang="en-US" sz="3600" dirty="0">
                <a:solidFill>
                  <a:srgbClr val="FF0000"/>
                </a:solidFill>
              </a:rPr>
              <a:t>表</a:t>
            </a:r>
            <a:r>
              <a:rPr lang="ja-JP" altLang="en-US" sz="3600" dirty="0"/>
              <a:t>、</a:t>
            </a:r>
            <a:r>
              <a:rPr lang="ja-JP" altLang="en-US" sz="3600" dirty="0">
                <a:solidFill>
                  <a:schemeClr val="accent5"/>
                </a:solidFill>
              </a:rPr>
              <a:t>裏</a:t>
            </a:r>
            <a:r>
              <a:rPr lang="ja-JP" altLang="en-US" sz="3600" dirty="0"/>
              <a:t>→</a:t>
            </a:r>
            <a:r>
              <a:rPr lang="ja-JP" altLang="en-US" sz="3600" u="sng" dirty="0"/>
              <a:t>１</a:t>
            </a:r>
            <a:endParaRPr lang="en-US" altLang="ja-JP" sz="3600" u="sng" dirty="0"/>
          </a:p>
          <a:p>
            <a:r>
              <a:rPr lang="ja-JP" altLang="en-US" sz="3600" dirty="0"/>
              <a:t> </a:t>
            </a:r>
            <a:r>
              <a:rPr lang="ja-JP" altLang="en-US" sz="3600" dirty="0">
                <a:solidFill>
                  <a:schemeClr val="accent5"/>
                </a:solidFill>
              </a:rPr>
              <a:t>裏</a:t>
            </a:r>
            <a:r>
              <a:rPr lang="ja-JP" altLang="en-US" sz="3600" dirty="0"/>
              <a:t>、</a:t>
            </a:r>
            <a:r>
              <a:rPr lang="ja-JP" altLang="en-US" sz="3600" dirty="0">
                <a:solidFill>
                  <a:schemeClr val="accent5"/>
                </a:solidFill>
              </a:rPr>
              <a:t>裏</a:t>
            </a:r>
            <a:r>
              <a:rPr lang="ja-JP" altLang="en-US" sz="3600" dirty="0"/>
              <a:t>、</a:t>
            </a:r>
            <a:r>
              <a:rPr lang="ja-JP" altLang="en-US" sz="3600" dirty="0">
                <a:solidFill>
                  <a:schemeClr val="accent5"/>
                </a:solidFill>
              </a:rPr>
              <a:t>裏</a:t>
            </a:r>
            <a:r>
              <a:rPr lang="ja-JP" altLang="en-US" sz="3600" dirty="0"/>
              <a:t>→</a:t>
            </a:r>
            <a:r>
              <a:rPr lang="ja-JP" altLang="en-US" sz="3600" u="sng" dirty="0"/>
              <a:t>０</a:t>
            </a:r>
            <a:endParaRPr lang="en-US" altLang="ja-JP" sz="3600" u="sng" dirty="0"/>
          </a:p>
          <a:p>
            <a:pPr marL="0" indent="0" algn="ctr">
              <a:buNone/>
            </a:pPr>
            <a:endParaRPr lang="en-US" altLang="ja-JP" sz="3600" dirty="0"/>
          </a:p>
        </p:txBody>
      </p:sp>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(3/10)</a:t>
            </a:r>
            <a:endParaRPr kumimoji="1" lang="ja-JP" altLang="en-US" dirty="0"/>
          </a:p>
        </p:txBody>
      </p:sp>
      <p:sp>
        <p:nvSpPr>
          <p:cNvPr id="5" name="テキスト ボックス 4"/>
          <p:cNvSpPr txBox="1"/>
          <p:nvPr/>
        </p:nvSpPr>
        <p:spPr>
          <a:xfrm>
            <a:off x="1285461" y="5080424"/>
            <a:ext cx="10477915" cy="1550168"/>
          </a:xfrm>
          <a:prstGeom prst="rect">
            <a:avLst/>
          </a:prstGeom>
          <a:noFill/>
        </p:spPr>
        <p:txBody>
          <a:bodyPr wrap="square" rtlCol="0">
            <a:spAutoFit/>
          </a:bodyPr>
          <a:lstStyle/>
          <a:p>
            <a:pPr lvl="0" algn="r">
              <a:lnSpc>
                <a:spcPct val="90000"/>
              </a:lnSpc>
              <a:spcBef>
                <a:spcPts val="1000"/>
              </a:spcBef>
            </a:pPr>
            <a:r>
              <a:rPr lang="en-US" altLang="ja-JP" sz="3600" dirty="0">
                <a:solidFill>
                  <a:prstClr val="black"/>
                </a:solidFill>
              </a:rPr>
              <a:t>…</a:t>
            </a:r>
            <a:r>
              <a:rPr lang="ja-JP" altLang="en-US" sz="3600" dirty="0">
                <a:solidFill>
                  <a:prstClr val="black"/>
                </a:solidFill>
              </a:rPr>
              <a:t>結果として出うるのは、</a:t>
            </a:r>
            <a:r>
              <a:rPr lang="en-US" altLang="ja-JP" sz="4800" dirty="0">
                <a:solidFill>
                  <a:prstClr val="black"/>
                </a:solidFill>
              </a:rPr>
              <a:t>0,1,2,3</a:t>
            </a:r>
            <a:r>
              <a:rPr lang="ja-JP" altLang="en-US" sz="3600" dirty="0">
                <a:solidFill>
                  <a:prstClr val="black"/>
                </a:solidFill>
              </a:rPr>
              <a:t>のいずれか</a:t>
            </a:r>
            <a:endParaRPr lang="en-US" altLang="ja-JP" sz="3600" dirty="0">
              <a:solidFill>
                <a:prstClr val="black"/>
              </a:solidFill>
            </a:endParaRPr>
          </a:p>
          <a:p>
            <a:pPr lvl="0" algn="r">
              <a:lnSpc>
                <a:spcPct val="90000"/>
              </a:lnSpc>
              <a:spcBef>
                <a:spcPts val="1000"/>
              </a:spcBef>
            </a:pPr>
            <a:r>
              <a:rPr lang="ja-JP" altLang="en-US" sz="4800" u="sng" dirty="0">
                <a:solidFill>
                  <a:prstClr val="black"/>
                </a:solidFill>
              </a:rPr>
              <a:t>では、それぞれの結果が出る確率は？</a:t>
            </a:r>
            <a:endParaRPr lang="en-US" altLang="ja-JP" sz="4800" u="sng" dirty="0">
              <a:solidFill>
                <a:prstClr val="black"/>
              </a:solidFill>
            </a:endParaRPr>
          </a:p>
        </p:txBody>
      </p:sp>
      <p:sp>
        <p:nvSpPr>
          <p:cNvPr id="6" name="テキスト ボックス 5"/>
          <p:cNvSpPr txBox="1"/>
          <p:nvPr/>
        </p:nvSpPr>
        <p:spPr>
          <a:xfrm>
            <a:off x="6558566" y="2479327"/>
            <a:ext cx="4795233" cy="2471446"/>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ja-JP" altLang="en-US" sz="3600" u="sng" dirty="0">
                <a:solidFill>
                  <a:prstClr val="black"/>
                </a:solidFill>
              </a:rPr>
              <a:t>最小で０</a:t>
            </a:r>
            <a:endParaRPr lang="en-US" altLang="ja-JP" sz="3600" u="sng" dirty="0">
              <a:solidFill>
                <a:prstClr val="black"/>
              </a:solidFill>
            </a:endParaRPr>
          </a:p>
          <a:p>
            <a:pPr lvl="0" algn="r">
              <a:lnSpc>
                <a:spcPct val="90000"/>
              </a:lnSpc>
              <a:spcBef>
                <a:spcPts val="1000"/>
              </a:spcBef>
            </a:pPr>
            <a:r>
              <a:rPr lang="en-US" altLang="ja-JP" sz="3600" dirty="0">
                <a:solidFill>
                  <a:prstClr val="black"/>
                </a:solidFill>
              </a:rPr>
              <a:t>( =</a:t>
            </a:r>
            <a:r>
              <a:rPr lang="ja-JP" altLang="en-US" sz="3600" dirty="0">
                <a:solidFill>
                  <a:prstClr val="black"/>
                </a:solidFill>
              </a:rPr>
              <a:t>全部</a:t>
            </a:r>
            <a:r>
              <a:rPr lang="ja-JP" altLang="en-US" sz="3600" dirty="0">
                <a:solidFill>
                  <a:srgbClr val="4472C4"/>
                </a:solidFill>
              </a:rPr>
              <a:t>裏 </a:t>
            </a:r>
            <a:r>
              <a:rPr lang="en-US" altLang="ja-JP" sz="3600" dirty="0"/>
              <a:t>=</a:t>
            </a:r>
            <a:r>
              <a:rPr lang="ja-JP" altLang="en-US" sz="3600" dirty="0">
                <a:solidFill>
                  <a:srgbClr val="4472C4"/>
                </a:solidFill>
              </a:rPr>
              <a:t>裏</a:t>
            </a:r>
            <a:r>
              <a:rPr lang="ja-JP" altLang="en-US" sz="3600" dirty="0"/>
              <a:t>、</a:t>
            </a:r>
            <a:r>
              <a:rPr lang="ja-JP" altLang="en-US" sz="3600" dirty="0">
                <a:solidFill>
                  <a:srgbClr val="4472C4"/>
                </a:solidFill>
              </a:rPr>
              <a:t>裏</a:t>
            </a:r>
            <a:r>
              <a:rPr lang="ja-JP" altLang="en-US" sz="3600" dirty="0"/>
              <a:t>、</a:t>
            </a:r>
            <a:r>
              <a:rPr lang="ja-JP" altLang="en-US" sz="3600" dirty="0">
                <a:solidFill>
                  <a:srgbClr val="4472C4"/>
                </a:solidFill>
              </a:rPr>
              <a:t>裏</a:t>
            </a:r>
            <a:r>
              <a:rPr lang="en-US" altLang="ja-JP" sz="3600" dirty="0">
                <a:solidFill>
                  <a:prstClr val="black"/>
                </a:solidFill>
              </a:rPr>
              <a:t>)</a:t>
            </a:r>
          </a:p>
          <a:p>
            <a:pPr marL="228600" lvl="0" indent="-228600">
              <a:lnSpc>
                <a:spcPct val="90000"/>
              </a:lnSpc>
              <a:spcBef>
                <a:spcPts val="1000"/>
              </a:spcBef>
              <a:buFont typeface="Arial" panose="020B0604020202020204" pitchFamily="34" charset="0"/>
              <a:buChar char="•"/>
            </a:pPr>
            <a:r>
              <a:rPr lang="ja-JP" altLang="en-US" sz="3600" u="sng" dirty="0">
                <a:solidFill>
                  <a:prstClr val="black"/>
                </a:solidFill>
              </a:rPr>
              <a:t>最大で３</a:t>
            </a:r>
            <a:endParaRPr lang="en-US" altLang="ja-JP" sz="3600" dirty="0">
              <a:solidFill>
                <a:prstClr val="black"/>
              </a:solidFill>
            </a:endParaRPr>
          </a:p>
          <a:p>
            <a:pPr lvl="0" algn="r">
              <a:lnSpc>
                <a:spcPct val="90000"/>
              </a:lnSpc>
              <a:spcBef>
                <a:spcPts val="1000"/>
              </a:spcBef>
            </a:pPr>
            <a:r>
              <a:rPr lang="en-US" altLang="ja-JP" sz="3600" dirty="0">
                <a:solidFill>
                  <a:prstClr val="black"/>
                </a:solidFill>
              </a:rPr>
              <a:t>( =</a:t>
            </a:r>
            <a:r>
              <a:rPr lang="ja-JP" altLang="en-US" sz="3600" dirty="0">
                <a:solidFill>
                  <a:prstClr val="black"/>
                </a:solidFill>
              </a:rPr>
              <a:t>全部</a:t>
            </a:r>
            <a:r>
              <a:rPr lang="ja-JP" altLang="en-US" sz="3600" dirty="0">
                <a:solidFill>
                  <a:srgbClr val="FF0000"/>
                </a:solidFill>
              </a:rPr>
              <a:t>表 </a:t>
            </a:r>
            <a:r>
              <a:rPr lang="en-US" altLang="ja-JP" sz="3600" dirty="0"/>
              <a:t>=</a:t>
            </a:r>
            <a:r>
              <a:rPr lang="ja-JP" altLang="en-US" sz="3600" dirty="0">
                <a:solidFill>
                  <a:srgbClr val="FF0000"/>
                </a:solidFill>
              </a:rPr>
              <a:t>表</a:t>
            </a:r>
            <a:r>
              <a:rPr lang="ja-JP" altLang="en-US" sz="3600" dirty="0"/>
              <a:t>、</a:t>
            </a:r>
            <a:r>
              <a:rPr lang="ja-JP" altLang="en-US" sz="3600" dirty="0">
                <a:solidFill>
                  <a:srgbClr val="FF0000"/>
                </a:solidFill>
              </a:rPr>
              <a:t>表</a:t>
            </a:r>
            <a:r>
              <a:rPr lang="ja-JP" altLang="en-US" sz="3600" dirty="0"/>
              <a:t>、</a:t>
            </a:r>
            <a:r>
              <a:rPr lang="ja-JP" altLang="en-US" sz="3600" dirty="0">
                <a:solidFill>
                  <a:srgbClr val="FF0000"/>
                </a:solidFill>
              </a:rPr>
              <a:t>表</a:t>
            </a:r>
            <a:r>
              <a:rPr lang="en-US" altLang="ja-JP" sz="3600" dirty="0">
                <a:solidFill>
                  <a:prstClr val="black"/>
                </a:solidFill>
              </a:rPr>
              <a:t>)</a:t>
            </a:r>
          </a:p>
        </p:txBody>
      </p:sp>
      <p:sp>
        <p:nvSpPr>
          <p:cNvPr id="7" name="テキスト ボックス 6"/>
          <p:cNvSpPr txBox="1"/>
          <p:nvPr/>
        </p:nvSpPr>
        <p:spPr>
          <a:xfrm>
            <a:off x="6558567" y="1893682"/>
            <a:ext cx="2640169" cy="590931"/>
          </a:xfrm>
          <a:prstGeom prst="rect">
            <a:avLst/>
          </a:prstGeom>
          <a:noFill/>
        </p:spPr>
        <p:txBody>
          <a:bodyPr wrap="square" rtlCol="0">
            <a:spAutoFit/>
          </a:bodyPr>
          <a:lstStyle/>
          <a:p>
            <a:pPr lvl="0">
              <a:lnSpc>
                <a:spcPct val="90000"/>
              </a:lnSpc>
              <a:spcBef>
                <a:spcPts val="1000"/>
              </a:spcBef>
            </a:pPr>
            <a:r>
              <a:rPr lang="ja-JP" altLang="en-US" sz="3600" dirty="0">
                <a:solidFill>
                  <a:prstClr val="black"/>
                </a:solidFill>
              </a:rPr>
              <a:t>出る値は</a:t>
            </a:r>
            <a:r>
              <a:rPr lang="en-US" altLang="ja-JP" sz="3600" dirty="0">
                <a:solidFill>
                  <a:prstClr val="black"/>
                </a:solidFill>
              </a:rPr>
              <a:t>…</a:t>
            </a:r>
            <a:endParaRPr kumimoji="1" lang="ja-JP" altLang="en-US" dirty="0"/>
          </a:p>
        </p:txBody>
      </p:sp>
      <p:sp>
        <p:nvSpPr>
          <p:cNvPr id="9" name="テキスト ボックス 8"/>
          <p:cNvSpPr txBox="1"/>
          <p:nvPr/>
        </p:nvSpPr>
        <p:spPr>
          <a:xfrm>
            <a:off x="4124258" y="4272711"/>
            <a:ext cx="2434309" cy="646331"/>
          </a:xfrm>
          <a:prstGeom prst="rect">
            <a:avLst/>
          </a:prstGeom>
          <a:noFill/>
        </p:spPr>
        <p:txBody>
          <a:bodyPr wrap="square" rtlCol="0">
            <a:spAutoFit/>
          </a:bodyPr>
          <a:lstStyle/>
          <a:p>
            <a:r>
              <a:rPr kumimoji="1" lang="en-US" altLang="ja-JP" dirty="0"/>
              <a:t>(</a:t>
            </a:r>
            <a:r>
              <a:rPr kumimoji="1" lang="ja-JP" altLang="en-US" dirty="0"/>
              <a:t>以降、コインの表裏は</a:t>
            </a:r>
            <a:endParaRPr kumimoji="1" lang="en-US" altLang="ja-JP" dirty="0"/>
          </a:p>
          <a:p>
            <a:pPr algn="r"/>
            <a:r>
              <a:rPr kumimoji="1" lang="ja-JP" altLang="en-US" dirty="0"/>
              <a:t>同様に表記</a:t>
            </a:r>
            <a:r>
              <a:rPr kumimoji="1" lang="en-US" altLang="ja-JP" dirty="0"/>
              <a:t>)</a:t>
            </a:r>
            <a:endParaRPr kumimoji="1" lang="ja-JP" altLang="en-US" dirty="0"/>
          </a:p>
        </p:txBody>
      </p:sp>
    </p:spTree>
    <p:extLst>
      <p:ext uri="{BB962C8B-B14F-4D97-AF65-F5344CB8AC3E}">
        <p14:creationId xmlns:p14="http://schemas.microsoft.com/office/powerpoint/2010/main" val="17292924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期待値の定義</a:t>
            </a:r>
            <a:r>
              <a:rPr lang="en-US" altLang="ja-JP" dirty="0" smtClean="0">
                <a:solidFill>
                  <a:prstClr val="black"/>
                </a:solidFill>
              </a:rPr>
              <a:t>(2/4)</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588054"/>
              </a:xfrm>
            </p:spPr>
            <p:txBody>
              <a:bodyPr>
                <a:normAutofit/>
              </a:bodyPr>
              <a:lstStyle/>
              <a:p>
                <a:pPr marL="0" indent="0">
                  <a:buNone/>
                </a:pPr>
                <a:r>
                  <a:rPr kumimoji="1" lang="ja-JP" altLang="en-US" dirty="0" smtClean="0"/>
                  <a:t>では、</a:t>
                </a:r>
                <a:endParaRPr kumimoji="1" lang="en-US" altLang="ja-JP" dirty="0" smtClean="0"/>
              </a:p>
              <a:p>
                <a:pPr marL="0" indent="0">
                  <a:buNone/>
                </a:pPr>
                <a:r>
                  <a:rPr kumimoji="1" lang="ja-JP" altLang="en-US" dirty="0" smtClean="0"/>
                  <a:t>［コイン投げの結果］</a:t>
                </a:r>
                <a:r>
                  <a:rPr kumimoji="1" lang="en-US" altLang="ja-JP" dirty="0" smtClean="0"/>
                  <a:t>×</a:t>
                </a:r>
                <a:r>
                  <a:rPr kumimoji="1" lang="ja-JP" altLang="en-US" dirty="0" smtClean="0"/>
                  <a:t>［その結果</a:t>
                </a:r>
                <a:r>
                  <a:rPr lang="ja-JP" altLang="en-US" dirty="0" smtClean="0"/>
                  <a:t>に対する</a:t>
                </a:r>
                <a:r>
                  <a:rPr kumimoji="1" lang="ja-JP" altLang="en-US" dirty="0" smtClean="0"/>
                  <a:t>確率質量関数］の合計は</a:t>
                </a:r>
                <a:r>
                  <a:rPr kumimoji="1" lang="en-US" altLang="ja-JP" dirty="0" smtClean="0"/>
                  <a:t>…</a:t>
                </a:r>
              </a:p>
              <a:p>
                <a:pPr marL="0" indent="0">
                  <a:buNone/>
                </a:pPr>
                <a14:m>
                  <m:oMathPara xmlns:m="http://schemas.openxmlformats.org/officeDocument/2006/math">
                    <m:oMathParaPr>
                      <m:jc m:val="centerGroup"/>
                    </m:oMathParaPr>
                    <m:oMath xmlns:m="http://schemas.openxmlformats.org/officeDocument/2006/math">
                      <m:nary>
                        <m:naryPr>
                          <m:chr m:val="∑"/>
                          <m:ctrlPr>
                            <a:rPr kumimoji="1" lang="en-US" altLang="ja-JP"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=0</m:t>
                          </m:r>
                        </m:sub>
                        <m:sup>
                          <m:r>
                            <a:rPr kumimoji="1" lang="en-US" altLang="ja-JP" b="0" i="1" smtClean="0">
                              <a:latin typeface="Cambria Math" panose="02040503050406030204" pitchFamily="18" charset="0"/>
                              <a:ea typeface="Cambria Math" panose="02040503050406030204" pitchFamily="18" charset="0"/>
                            </a:rPr>
                            <m:t>3</m:t>
                          </m:r>
                        </m:sup>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𝑖</m:t>
                                  </m:r>
                                </m:e>
                              </m:d>
                            </m:e>
                          </m:d>
                        </m:e>
                      </m:nary>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0</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e>
                      </m:d>
                      <m:r>
                        <a:rPr kumimoji="1" lang="en-US" altLang="ja-JP" b="0" i="1" smtClean="0">
                          <a:latin typeface="Cambria Math" panose="02040503050406030204" pitchFamily="18" charset="0"/>
                          <a:ea typeface="Cambria Math" panose="02040503050406030204" pitchFamily="18" charset="0"/>
                        </a:rPr>
                        <m:t>+1</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m:t>
                          </m:r>
                        </m:e>
                      </m:d>
                      <m:r>
                        <a:rPr kumimoji="1" lang="en-US" altLang="ja-JP" b="0" i="1" smtClean="0">
                          <a:latin typeface="Cambria Math" panose="02040503050406030204" pitchFamily="18" charset="0"/>
                          <a:ea typeface="Cambria Math" panose="02040503050406030204" pitchFamily="18" charset="0"/>
                        </a:rPr>
                        <m:t>+2</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2</m:t>
                          </m:r>
                        </m:e>
                      </m:d>
                      <m:r>
                        <a:rPr kumimoji="1" lang="en-US" altLang="ja-JP" b="0" i="1" smtClean="0">
                          <a:latin typeface="Cambria Math" panose="02040503050406030204" pitchFamily="18" charset="0"/>
                          <a:ea typeface="Cambria Math" panose="02040503050406030204" pitchFamily="18" charset="0"/>
                        </a:rPr>
                        <m:t>+3</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3</m:t>
                          </m:r>
                        </m:e>
                      </m:d>
                    </m:oMath>
                  </m:oMathPara>
                </a14:m>
                <a:endParaRPr kumimoji="1"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0×</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+1×</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+2×</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+3×</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oMath>
                  </m:oMathPara>
                </a14:m>
                <a:endParaRPr kumimoji="1"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12</m:t>
                          </m:r>
                        </m:num>
                        <m:den>
                          <m:r>
                            <a:rPr kumimoji="1" lang="en-US" altLang="ja-JP" b="0" i="1" smtClean="0">
                              <a:latin typeface="Cambria Math" panose="02040503050406030204" pitchFamily="18" charset="0"/>
                              <a:ea typeface="Cambria Math" panose="02040503050406030204" pitchFamily="18" charset="0"/>
                            </a:rPr>
                            <m:t>8</m:t>
                          </m:r>
                        </m:den>
                      </m:f>
                    </m:oMath>
                  </m:oMathPara>
                </a14:m>
                <a:endParaRPr kumimoji="1"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6600" b="0" i="1" smtClean="0">
                          <a:latin typeface="Cambria Math" panose="02040503050406030204" pitchFamily="18" charset="0"/>
                          <a:ea typeface="Cambria Math" panose="02040503050406030204" pitchFamily="18" charset="0"/>
                        </a:rPr>
                        <m:t>=</m:t>
                      </m:r>
                      <m:r>
                        <a:rPr kumimoji="1" lang="en-US" altLang="ja-JP" sz="6600" b="0" i="1" smtClean="0">
                          <a:solidFill>
                            <a:srgbClr val="FF0000"/>
                          </a:solidFill>
                          <a:latin typeface="Cambria Math" panose="02040503050406030204" pitchFamily="18" charset="0"/>
                          <a:ea typeface="Cambria Math" panose="02040503050406030204" pitchFamily="18" charset="0"/>
                        </a:rPr>
                        <m:t>1.5</m:t>
                      </m:r>
                    </m:oMath>
                  </m:oMathPara>
                </a14:m>
                <a:endParaRPr kumimoji="1" lang="en-US" altLang="ja-JP" sz="6600" dirty="0" smtClean="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588054"/>
              </a:xfrm>
              <a:blipFill rotWithShape="0">
                <a:blip r:embed="rId2"/>
                <a:stretch>
                  <a:fillRect l="-1217" t="-2789" r="-174"/>
                </a:stretch>
              </a:blipFill>
            </p:spPr>
            <p:txBody>
              <a:bodyPr/>
              <a:lstStyle/>
              <a:p>
                <a:r>
                  <a:rPr lang="ja-JP" altLang="en-US">
                    <a:noFill/>
                  </a:rPr>
                  <a:t> </a:t>
                </a:r>
              </a:p>
            </p:txBody>
          </p:sp>
        </mc:Fallback>
      </mc:AlternateContent>
      <p:sp>
        <p:nvSpPr>
          <p:cNvPr id="10" name="円形吹き出し 9"/>
          <p:cNvSpPr/>
          <p:nvPr/>
        </p:nvSpPr>
        <p:spPr>
          <a:xfrm>
            <a:off x="7946266" y="4649273"/>
            <a:ext cx="3837904" cy="1326524"/>
          </a:xfrm>
          <a:prstGeom prst="wedgeEllipseCallout">
            <a:avLst>
              <a:gd name="adj1" fmla="val -63486"/>
              <a:gd name="adj2" fmla="val 2172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u="sng" dirty="0" smtClean="0"/>
              <a:t>先ほどの結果と</a:t>
            </a:r>
            <a:endParaRPr kumimoji="1" lang="en-US" altLang="ja-JP" sz="2800" u="sng" dirty="0" smtClean="0"/>
          </a:p>
          <a:p>
            <a:pPr algn="ctr"/>
            <a:r>
              <a:rPr kumimoji="1" lang="ja-JP" altLang="en-US" sz="2800" u="sng" dirty="0" smtClean="0"/>
              <a:t>等しい！！</a:t>
            </a:r>
            <a:endParaRPr kumimoji="1" lang="ja-JP" altLang="en-US" sz="2800" u="sng" dirty="0"/>
          </a:p>
        </p:txBody>
      </p:sp>
    </p:spTree>
    <p:extLst>
      <p:ext uri="{BB962C8B-B14F-4D97-AF65-F5344CB8AC3E}">
        <p14:creationId xmlns:p14="http://schemas.microsoft.com/office/powerpoint/2010/main" val="40288641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838200" y="2821640"/>
            <a:ext cx="10515600" cy="190711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r>
                  <a:rPr kumimoji="1" lang="ja-JP" altLang="en-US" u="sng" dirty="0"/>
                  <a:t>期待値の定義</a:t>
                </a:r>
                <a:r>
                  <a:rPr kumimoji="1" lang="en-US" altLang="ja-JP" sz="2000" u="sng" dirty="0"/>
                  <a:t>(※</a:t>
                </a:r>
                <a:r>
                  <a:rPr kumimoji="1" lang="ja-JP" altLang="en-US" sz="2000" u="sng" dirty="0"/>
                  <a:t>離散確率変数の場合</a:t>
                </a:r>
                <a:r>
                  <a:rPr lang="en-US" altLang="ja-JP" sz="2000" dirty="0">
                    <a:sym typeface="Wingdings" panose="05000000000000000000" pitchFamily="2" charset="2"/>
                  </a:rPr>
                  <a:t>)</a:t>
                </a:r>
                <a:r>
                  <a:rPr lang="en-US" altLang="ja-JP" dirty="0">
                    <a:sym typeface="Wingdings" panose="05000000000000000000" pitchFamily="2" charset="2"/>
                  </a:rPr>
                  <a:t>:</a:t>
                </a:r>
                <a:endParaRPr kumimoji="1" lang="en-US" altLang="ja-JP" dirty="0"/>
              </a:p>
              <a:p>
                <a:pPr marL="0" indent="0">
                  <a:buNone/>
                </a:pPr>
                <a:r>
                  <a:rPr lang="ja-JP" altLang="en-US" dirty="0"/>
                  <a:t>　</a:t>
                </a:r>
                <a:r>
                  <a:rPr lang="ja-JP" altLang="en-US" u="sng" dirty="0"/>
                  <a:t>確率変数 </a:t>
                </a:r>
                <a:r>
                  <a:rPr lang="ja-JP" altLang="en-US" u="sng" dirty="0">
                    <a:latin typeface="Cambria Math" panose="02040503050406030204" pitchFamily="18" charset="0"/>
                  </a:rPr>
                  <a:t>𝑋 </a:t>
                </a:r>
                <a:r>
                  <a:rPr lang="ja-JP" altLang="en-US" dirty="0">
                    <a:latin typeface="Cambria Math" panose="02040503050406030204" pitchFamily="18" charset="0"/>
                  </a:rPr>
                  <a:t>に対し、その</a:t>
                </a:r>
                <a:r>
                  <a:rPr lang="ja-JP" altLang="en-US" u="sng" dirty="0">
                    <a:latin typeface="Cambria Math" panose="02040503050406030204" pitchFamily="18" charset="0"/>
                  </a:rPr>
                  <a:t>期待値</a:t>
                </a:r>
                <a:r>
                  <a:rPr lang="en-US" altLang="ja-JP" u="sng" dirty="0">
                    <a:latin typeface="Cambria Math" panose="02040503050406030204" pitchFamily="18" charset="0"/>
                  </a:rPr>
                  <a:t>(</a:t>
                </a:r>
                <a:r>
                  <a:rPr lang="ja-JP" altLang="en-US" u="sng" dirty="0">
                    <a:latin typeface="Cambria Math" panose="02040503050406030204" pitchFamily="18" charset="0"/>
                  </a:rPr>
                  <a:t>𝐸</a:t>
                </a:r>
                <a14:m>
                  <m:oMath xmlns:m="http://schemas.openxmlformats.org/officeDocument/2006/math">
                    <m:d>
                      <m:dPr>
                        <m:begChr m:val="["/>
                        <m:endChr m:val="]"/>
                        <m:ctrlPr>
                          <a:rPr lang="en-US" altLang="ja-JP" i="1" u="sng" smtClean="0">
                            <a:latin typeface="Cambria Math" panose="02040503050406030204" pitchFamily="18" charset="0"/>
                          </a:rPr>
                        </m:ctrlPr>
                      </m:dPr>
                      <m:e>
                        <m:r>
                          <a:rPr lang="en-US" altLang="ja-JP" i="1" u="sng">
                            <a:latin typeface="Cambria Math" panose="02040503050406030204" pitchFamily="18" charset="0"/>
                          </a:rPr>
                          <m:t>𝑋</m:t>
                        </m:r>
                      </m:e>
                    </m:d>
                  </m:oMath>
                </a14:m>
                <a:r>
                  <a:rPr lang="en-US" altLang="ja-JP" u="sng" dirty="0">
                    <a:latin typeface="Cambria Math" panose="02040503050406030204" pitchFamily="18" charset="0"/>
                  </a:rPr>
                  <a:t>)</a:t>
                </a:r>
                <a:r>
                  <a:rPr lang="ja-JP" altLang="en-US" dirty="0">
                    <a:latin typeface="Cambria Math" panose="02040503050406030204" pitchFamily="18" charset="0"/>
                  </a:rPr>
                  <a:t>は</a:t>
                </a:r>
                <a:endParaRPr lang="en-US" altLang="ja-JP"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5400" b="0" i="1" smtClean="0">
                          <a:latin typeface="Cambria Math" panose="02040503050406030204" pitchFamily="18" charset="0"/>
                        </a:rPr>
                        <m:t>𝐸</m:t>
                      </m:r>
                      <m:d>
                        <m:dPr>
                          <m:begChr m:val="["/>
                          <m:endChr m:val="]"/>
                          <m:ctrlPr>
                            <a:rPr kumimoji="1" lang="en-US" altLang="ja-JP" sz="5400" i="1" smtClean="0">
                              <a:latin typeface="Cambria Math" panose="02040503050406030204" pitchFamily="18" charset="0"/>
                            </a:rPr>
                          </m:ctrlPr>
                        </m:dPr>
                        <m:e>
                          <m:r>
                            <a:rPr kumimoji="1" lang="en-US" altLang="ja-JP" sz="5400" b="0" i="1" smtClean="0">
                              <a:latin typeface="Cambria Math" panose="02040503050406030204" pitchFamily="18" charset="0"/>
                            </a:rPr>
                            <m:t>𝑋</m:t>
                          </m:r>
                        </m:e>
                      </m:d>
                      <m:r>
                        <a:rPr kumimoji="1" lang="en-US" altLang="ja-JP" sz="5400" b="0" i="1" smtClean="0">
                          <a:latin typeface="Cambria Math" panose="02040503050406030204" pitchFamily="18" charset="0"/>
                        </a:rPr>
                        <m:t>=</m:t>
                      </m:r>
                      <m:nary>
                        <m:naryPr>
                          <m:chr m:val="∑"/>
                          <m:supHide m:val="on"/>
                          <m:ctrlPr>
                            <a:rPr kumimoji="1" lang="en-US" altLang="ja-JP" sz="5400" b="0" i="1" smtClean="0">
                              <a:latin typeface="Cambria Math" panose="02040503050406030204" pitchFamily="18" charset="0"/>
                            </a:rPr>
                          </m:ctrlPr>
                        </m:naryPr>
                        <m:sub>
                          <m:r>
                            <m:rPr>
                              <m:brk m:alnAt="7"/>
                            </m:rPr>
                            <a:rPr kumimoji="1" lang="en-US" altLang="ja-JP" sz="5400" b="0" i="1" smtClean="0">
                              <a:solidFill>
                                <a:srgbClr val="00B050"/>
                              </a:solidFill>
                              <a:latin typeface="Cambria Math" panose="02040503050406030204" pitchFamily="18" charset="0"/>
                            </a:rPr>
                            <m:t>𝑥</m:t>
                          </m:r>
                          <m:r>
                            <a:rPr kumimoji="1" lang="en-US" altLang="ja-JP" sz="5400" b="0" i="1" smtClean="0">
                              <a:solidFill>
                                <a:srgbClr val="00B050"/>
                              </a:solidFill>
                              <a:latin typeface="Cambria Math" panose="02040503050406030204" pitchFamily="18" charset="0"/>
                            </a:rPr>
                            <m:t>:</m:t>
                          </m:r>
                          <m:r>
                            <a:rPr kumimoji="1" lang="en-US" altLang="ja-JP" sz="5400" b="0" i="1" smtClean="0">
                              <a:solidFill>
                                <a:srgbClr val="00B050"/>
                              </a:solidFill>
                              <a:latin typeface="Cambria Math" panose="02040503050406030204" pitchFamily="18" charset="0"/>
                            </a:rPr>
                            <m:t>𝑝</m:t>
                          </m:r>
                          <m:r>
                            <a:rPr kumimoji="1" lang="en-US" altLang="ja-JP" sz="5400" b="0" i="1" smtClean="0">
                              <a:solidFill>
                                <a:srgbClr val="00B050"/>
                              </a:solidFill>
                              <a:latin typeface="Cambria Math" panose="02040503050406030204" pitchFamily="18" charset="0"/>
                            </a:rPr>
                            <m:t>(</m:t>
                          </m:r>
                          <m:r>
                            <a:rPr kumimoji="1" lang="en-US" altLang="ja-JP" sz="5400" b="0" i="1" smtClean="0">
                              <a:solidFill>
                                <a:srgbClr val="00B050"/>
                              </a:solidFill>
                              <a:latin typeface="Cambria Math" panose="02040503050406030204" pitchFamily="18" charset="0"/>
                            </a:rPr>
                            <m:t>𝑥</m:t>
                          </m:r>
                          <m:r>
                            <a:rPr kumimoji="1" lang="en-US" altLang="ja-JP" sz="5400" b="0" i="1" smtClean="0">
                              <a:solidFill>
                                <a:srgbClr val="00B050"/>
                              </a:solidFill>
                              <a:latin typeface="Cambria Math" panose="02040503050406030204" pitchFamily="18" charset="0"/>
                            </a:rPr>
                            <m:t>)&gt;0</m:t>
                          </m:r>
                        </m:sub>
                        <m:sup/>
                        <m:e>
                          <m:d>
                            <m:dPr>
                              <m:ctrlPr>
                                <a:rPr kumimoji="1" lang="en-US" altLang="ja-JP" sz="5400" b="0" i="1" smtClean="0">
                                  <a:latin typeface="Cambria Math" panose="02040503050406030204" pitchFamily="18" charset="0"/>
                                </a:rPr>
                              </m:ctrlPr>
                            </m:dPr>
                            <m:e>
                              <m:r>
                                <a:rPr kumimoji="1" lang="en-US" altLang="ja-JP" sz="5400" b="0" i="1" smtClean="0">
                                  <a:solidFill>
                                    <a:srgbClr val="FF0000"/>
                                  </a:solidFill>
                                  <a:latin typeface="Cambria Math" panose="02040503050406030204" pitchFamily="18" charset="0"/>
                                </a:rPr>
                                <m:t>𝑥</m:t>
                              </m:r>
                              <m:r>
                                <a:rPr kumimoji="1" lang="en-US" altLang="ja-JP" sz="5400" b="0" i="1" smtClean="0">
                                  <a:latin typeface="Cambria Math" panose="02040503050406030204" pitchFamily="18" charset="0"/>
                                  <a:ea typeface="Cambria Math" panose="02040503050406030204" pitchFamily="18" charset="0"/>
                                </a:rPr>
                                <m:t>×</m:t>
                              </m:r>
                              <m:r>
                                <a:rPr kumimoji="1" lang="en-US" altLang="ja-JP" sz="5400" b="0" i="1" smtClean="0">
                                  <a:solidFill>
                                    <a:schemeClr val="accent5"/>
                                  </a:solidFill>
                                  <a:latin typeface="Cambria Math" panose="02040503050406030204" pitchFamily="18" charset="0"/>
                                  <a:ea typeface="Cambria Math" panose="02040503050406030204" pitchFamily="18" charset="0"/>
                                </a:rPr>
                                <m:t>𝑝</m:t>
                              </m:r>
                              <m:d>
                                <m:dPr>
                                  <m:ctrlPr>
                                    <a:rPr kumimoji="1" lang="en-US" altLang="ja-JP" sz="5400" b="0" i="1" smtClean="0">
                                      <a:solidFill>
                                        <a:schemeClr val="accent5"/>
                                      </a:solidFill>
                                      <a:latin typeface="Cambria Math" panose="02040503050406030204" pitchFamily="18" charset="0"/>
                                      <a:ea typeface="Cambria Math" panose="02040503050406030204" pitchFamily="18" charset="0"/>
                                    </a:rPr>
                                  </m:ctrlPr>
                                </m:dPr>
                                <m:e>
                                  <m:r>
                                    <a:rPr kumimoji="1" lang="en-US" altLang="ja-JP" sz="5400" b="0" i="1" smtClean="0">
                                      <a:solidFill>
                                        <a:schemeClr val="accent5"/>
                                      </a:solidFill>
                                      <a:latin typeface="Cambria Math" panose="02040503050406030204" pitchFamily="18" charset="0"/>
                                      <a:ea typeface="Cambria Math" panose="02040503050406030204" pitchFamily="18" charset="0"/>
                                    </a:rPr>
                                    <m:t>𝑥</m:t>
                                  </m:r>
                                </m:e>
                              </m:d>
                            </m:e>
                          </m:d>
                        </m:e>
                      </m:nary>
                    </m:oMath>
                  </m:oMathPara>
                </a14:m>
                <a:endParaRPr kumimoji="1" lang="en-US" altLang="ja-JP" sz="5400" dirty="0"/>
              </a:p>
              <a:p>
                <a:pPr marL="0" indent="0" algn="r">
                  <a:buNone/>
                </a:pPr>
                <a:r>
                  <a:rPr lang="ja-JP" altLang="en-US" dirty="0"/>
                  <a:t>で定義される</a:t>
                </a:r>
                <a:endParaRPr lang="en-US" altLang="ja-JP" dirty="0"/>
              </a:p>
              <a:p>
                <a:pPr marL="0" indent="0" algn="ctr">
                  <a:buNone/>
                </a:pPr>
                <a:r>
                  <a:rPr lang="ja-JP" altLang="en-US" dirty="0"/>
                  <a:t>例</a:t>
                </a:r>
                <a:r>
                  <a:rPr lang="en-US" altLang="ja-JP" dirty="0"/>
                  <a:t>)</a:t>
                </a:r>
                <a:r>
                  <a:rPr lang="ja-JP" altLang="en-US" dirty="0"/>
                  <a:t>先の</a:t>
                </a:r>
                <a:r>
                  <a:rPr lang="ja-JP" altLang="en-US" dirty="0" smtClean="0"/>
                  <a:t>コイン投げの実験</a:t>
                </a:r>
                <a:r>
                  <a:rPr lang="ja-JP" altLang="en-US" dirty="0"/>
                  <a:t>の場合、その期待値は</a:t>
                </a:r>
                <a:r>
                  <a:rPr lang="en-US" altLang="ja-JP" u="sng" dirty="0"/>
                  <a:t>1.5</a:t>
                </a:r>
                <a:r>
                  <a:rPr lang="en-US" altLang="ja-JP" dirty="0"/>
                  <a:t>!</a:t>
                </a:r>
              </a:p>
              <a:p>
                <a:pPr marL="0" indent="0" algn="ctr">
                  <a:buNone/>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+1</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+2</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+3</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12</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=1.5</m:t>
                          </m:r>
                        </m:e>
                      </m:d>
                    </m:oMath>
                  </m:oMathPara>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043" t="-2542"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ja-JP" altLang="en-US" u="sng" dirty="0">
                <a:solidFill>
                  <a:prstClr val="black"/>
                </a:solidFill>
              </a:rPr>
              <a:t>期待値の定義</a:t>
            </a:r>
            <a:r>
              <a:rPr lang="en-US" altLang="ja-JP" dirty="0">
                <a:solidFill>
                  <a:prstClr val="black"/>
                </a:solidFill>
              </a:rPr>
              <a:t>(</a:t>
            </a:r>
            <a:r>
              <a:rPr lang="en-US" altLang="ja-JP" dirty="0" smtClean="0">
                <a:solidFill>
                  <a:prstClr val="black"/>
                </a:solidFill>
              </a:rPr>
              <a:t>3/4)</a:t>
            </a:r>
            <a:endParaRPr kumimoji="1" lang="ja-JP" altLang="en-US" dirty="0"/>
          </a:p>
        </p:txBody>
      </p:sp>
      <mc:AlternateContent xmlns:mc="http://schemas.openxmlformats.org/markup-compatibility/2006" xmlns:a14="http://schemas.microsoft.com/office/drawing/2010/main">
        <mc:Choice Requires="a14">
          <p:sp>
            <p:nvSpPr>
              <p:cNvPr id="6" name="角丸四角形吹き出し 5"/>
              <p:cNvSpPr/>
              <p:nvPr/>
            </p:nvSpPr>
            <p:spPr>
              <a:xfrm>
                <a:off x="206062" y="4043965"/>
                <a:ext cx="4108361" cy="1184857"/>
              </a:xfrm>
              <a:prstGeom prst="wedgeRoundRectCallout">
                <a:avLst>
                  <a:gd name="adj1" fmla="val 54716"/>
                  <a:gd name="adj2" fmla="val -116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u="sng" dirty="0" smtClean="0">
                    <a:latin typeface="Cambria Math" panose="02040503050406030204" pitchFamily="18" charset="0"/>
                    <a:ea typeface="Cambria Math" panose="02040503050406030204" pitchFamily="18" charset="0"/>
                  </a:rPr>
                  <a:t>𝑥</a:t>
                </a:r>
                <a:r>
                  <a:rPr lang="ja-JP" altLang="en-US" u="sng" dirty="0" smtClean="0">
                    <a:latin typeface="Cambria Math" panose="02040503050406030204" pitchFamily="18" charset="0"/>
                    <a:ea typeface="Cambria Math" panose="02040503050406030204" pitchFamily="18" charset="0"/>
                  </a:rPr>
                  <a:t>は</a:t>
                </a:r>
                <a:r>
                  <a:rPr kumimoji="1" lang="ja-JP" altLang="en-US" u="sng" dirty="0" smtClean="0"/>
                  <a:t>起きえる結果とである</a:t>
                </a:r>
                <a:r>
                  <a:rPr kumimoji="1" lang="ja-JP" altLang="en-US" dirty="0" smtClean="0"/>
                  <a:t>、いう意味</a:t>
                </a:r>
                <a:endParaRPr kumimoji="1" lang="en-US" altLang="ja-JP" dirty="0" smtClean="0"/>
              </a:p>
              <a:p>
                <a:pPr algn="ctr"/>
                <a:r>
                  <a:rPr kumimoji="1" lang="en-US" altLang="ja-JP" b="0" dirty="0" smtClean="0"/>
                  <a:t>(</a:t>
                </a:r>
                <a:r>
                  <a:rPr kumimoji="1" lang="ja-JP" altLang="en-US" b="0" dirty="0" smtClean="0"/>
                  <a:t>ただし、</a:t>
                </a:r>
                <a14:m>
                  <m:oMath xmlns:m="http://schemas.openxmlformats.org/officeDocument/2006/math">
                    <m:r>
                      <a:rPr kumimoji="1" lang="en-US" altLang="ja-JP" b="0" i="1" smtClean="0">
                        <a:latin typeface="Cambria Math" panose="02040503050406030204" pitchFamily="18" charset="0"/>
                      </a:rPr>
                      <m:t>𝑝</m:t>
                    </m:r>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=0</m:t>
                    </m:r>
                  </m:oMath>
                </a14:m>
                <a:r>
                  <a:rPr kumimoji="1" lang="ja-JP" altLang="en-US" dirty="0" smtClean="0"/>
                  <a:t>の場合は</a:t>
                </a:r>
                <a:endParaRPr kumimoji="1" lang="en-US" altLang="ja-JP" dirty="0" smtClean="0"/>
              </a:p>
              <a:p>
                <a:pPr algn="ct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𝑥</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𝑥</m:t>
                        </m:r>
                      </m:e>
                    </m:d>
                    <m:r>
                      <a:rPr kumimoji="1" lang="en-US" altLang="ja-JP" b="0" i="1" smtClean="0">
                        <a:latin typeface="Cambria Math" panose="02040503050406030204" pitchFamily="18" charset="0"/>
                        <a:ea typeface="Cambria Math" panose="02040503050406030204" pitchFamily="18" charset="0"/>
                      </a:rPr>
                      <m:t>=0</m:t>
                    </m:r>
                    <m:r>
                      <a:rPr lang="ja-JP" altLang="en-US" i="1">
                        <a:latin typeface="Cambria Math" panose="02040503050406030204" pitchFamily="18" charset="0"/>
                        <a:ea typeface="Cambria Math" panose="02040503050406030204" pitchFamily="18" charset="0"/>
                      </a:rPr>
                      <m:t>に</m:t>
                    </m:r>
                  </m:oMath>
                </a14:m>
                <a:r>
                  <a:rPr kumimoji="1" lang="ja-JP" altLang="en-US" dirty="0" smtClean="0"/>
                  <a:t>なるため</a:t>
                </a:r>
                <a:endParaRPr kumimoji="1" lang="en-US" altLang="ja-JP" dirty="0" smtClean="0"/>
              </a:p>
              <a:p>
                <a:pPr algn="ctr"/>
                <a:r>
                  <a:rPr kumimoji="1" lang="ja-JP" altLang="en-US" dirty="0" smtClean="0"/>
                  <a:t>期待値の計算に入れなくてもよい</a:t>
                </a:r>
                <a:r>
                  <a:rPr kumimoji="1" lang="en-US" altLang="ja-JP" dirty="0" smtClean="0"/>
                  <a:t>)</a:t>
                </a:r>
                <a:endParaRPr kumimoji="1" lang="ja-JP" altLang="en-US" dirty="0"/>
              </a:p>
            </p:txBody>
          </p:sp>
        </mc:Choice>
        <mc:Fallback xmlns="">
          <p:sp>
            <p:nvSpPr>
              <p:cNvPr id="6" name="角丸四角形吹き出し 5"/>
              <p:cNvSpPr>
                <a:spLocks noRot="1" noChangeAspect="1" noMove="1" noResize="1" noEditPoints="1" noAdjustHandles="1" noChangeArrowheads="1" noChangeShapeType="1" noTextEdit="1"/>
              </p:cNvSpPr>
              <p:nvPr/>
            </p:nvSpPr>
            <p:spPr>
              <a:xfrm>
                <a:off x="206062" y="4043965"/>
                <a:ext cx="4108361" cy="1184857"/>
              </a:xfrm>
              <a:prstGeom prst="wedgeRoundRectCallout">
                <a:avLst>
                  <a:gd name="adj1" fmla="val 54716"/>
                  <a:gd name="adj2" fmla="val -11618"/>
                  <a:gd name="adj3" fmla="val 16667"/>
                </a:avLst>
              </a:prstGeom>
              <a:blipFill rotWithShape="0">
                <a:blip r:embed="rId3"/>
                <a:stretch>
                  <a:fillRect t="-7107" b="-121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360937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838200" y="2821640"/>
            <a:ext cx="10515600" cy="190711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r>
                  <a:rPr kumimoji="1" lang="ja-JP" altLang="en-US" u="sng" dirty="0"/>
                  <a:t>期待値の定義</a:t>
                </a:r>
                <a:r>
                  <a:rPr kumimoji="1" lang="en-US" altLang="ja-JP" sz="2000" u="sng" dirty="0"/>
                  <a:t>(※</a:t>
                </a:r>
                <a:r>
                  <a:rPr kumimoji="1" lang="ja-JP" altLang="en-US" sz="2000" u="sng" dirty="0"/>
                  <a:t>離散確率変数の場合</a:t>
                </a:r>
                <a:r>
                  <a:rPr lang="en-US" altLang="ja-JP" sz="2000" dirty="0">
                    <a:sym typeface="Wingdings" panose="05000000000000000000" pitchFamily="2" charset="2"/>
                  </a:rPr>
                  <a:t>)</a:t>
                </a:r>
                <a:r>
                  <a:rPr lang="en-US" altLang="ja-JP" dirty="0">
                    <a:sym typeface="Wingdings" panose="05000000000000000000" pitchFamily="2" charset="2"/>
                  </a:rPr>
                  <a:t>:</a:t>
                </a:r>
                <a:endParaRPr kumimoji="1" lang="en-US" altLang="ja-JP" dirty="0"/>
              </a:p>
              <a:p>
                <a:pPr marL="0" indent="0">
                  <a:buNone/>
                </a:pPr>
                <a:r>
                  <a:rPr lang="ja-JP" altLang="en-US" dirty="0"/>
                  <a:t>　</a:t>
                </a:r>
                <a:r>
                  <a:rPr lang="ja-JP" altLang="en-US" u="sng" dirty="0"/>
                  <a:t>確率変数 </a:t>
                </a:r>
                <a:r>
                  <a:rPr lang="ja-JP" altLang="en-US" u="sng" dirty="0">
                    <a:latin typeface="Cambria Math" panose="02040503050406030204" pitchFamily="18" charset="0"/>
                  </a:rPr>
                  <a:t>𝑋 </a:t>
                </a:r>
                <a:r>
                  <a:rPr lang="ja-JP" altLang="en-US" dirty="0">
                    <a:latin typeface="Cambria Math" panose="02040503050406030204" pitchFamily="18" charset="0"/>
                  </a:rPr>
                  <a:t>に対し、その</a:t>
                </a:r>
                <a:r>
                  <a:rPr lang="ja-JP" altLang="en-US" u="sng" dirty="0">
                    <a:latin typeface="Cambria Math" panose="02040503050406030204" pitchFamily="18" charset="0"/>
                  </a:rPr>
                  <a:t>期待値</a:t>
                </a:r>
                <a:r>
                  <a:rPr lang="en-US" altLang="ja-JP" u="sng" dirty="0">
                    <a:latin typeface="Cambria Math" panose="02040503050406030204" pitchFamily="18" charset="0"/>
                  </a:rPr>
                  <a:t>(</a:t>
                </a:r>
                <a:r>
                  <a:rPr lang="ja-JP" altLang="en-US" u="sng" dirty="0">
                    <a:latin typeface="Cambria Math" panose="02040503050406030204" pitchFamily="18" charset="0"/>
                  </a:rPr>
                  <a:t>𝐸</a:t>
                </a:r>
                <a14:m>
                  <m:oMath xmlns:m="http://schemas.openxmlformats.org/officeDocument/2006/math">
                    <m:d>
                      <m:dPr>
                        <m:begChr m:val="["/>
                        <m:endChr m:val="]"/>
                        <m:ctrlPr>
                          <a:rPr lang="en-US" altLang="ja-JP" i="1" u="sng" smtClean="0">
                            <a:latin typeface="Cambria Math" panose="02040503050406030204" pitchFamily="18" charset="0"/>
                          </a:rPr>
                        </m:ctrlPr>
                      </m:dPr>
                      <m:e>
                        <m:r>
                          <a:rPr lang="en-US" altLang="ja-JP" i="1" u="sng">
                            <a:latin typeface="Cambria Math" panose="02040503050406030204" pitchFamily="18" charset="0"/>
                          </a:rPr>
                          <m:t>𝑋</m:t>
                        </m:r>
                      </m:e>
                    </m:d>
                  </m:oMath>
                </a14:m>
                <a:r>
                  <a:rPr lang="en-US" altLang="ja-JP" u="sng" dirty="0">
                    <a:latin typeface="Cambria Math" panose="02040503050406030204" pitchFamily="18" charset="0"/>
                  </a:rPr>
                  <a:t>)</a:t>
                </a:r>
                <a:r>
                  <a:rPr lang="ja-JP" altLang="en-US" dirty="0">
                    <a:latin typeface="Cambria Math" panose="02040503050406030204" pitchFamily="18" charset="0"/>
                  </a:rPr>
                  <a:t>は</a:t>
                </a:r>
                <a:endParaRPr lang="en-US" altLang="ja-JP"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5400" b="0" i="1" smtClean="0">
                          <a:latin typeface="Cambria Math" panose="02040503050406030204" pitchFamily="18" charset="0"/>
                        </a:rPr>
                        <m:t>𝐸</m:t>
                      </m:r>
                      <m:d>
                        <m:dPr>
                          <m:begChr m:val="["/>
                          <m:endChr m:val="]"/>
                          <m:ctrlPr>
                            <a:rPr kumimoji="1" lang="en-US" altLang="ja-JP" sz="5400" i="1" smtClean="0">
                              <a:latin typeface="Cambria Math" panose="02040503050406030204" pitchFamily="18" charset="0"/>
                            </a:rPr>
                          </m:ctrlPr>
                        </m:dPr>
                        <m:e>
                          <m:r>
                            <a:rPr kumimoji="1" lang="en-US" altLang="ja-JP" sz="5400" b="0" i="1" smtClean="0">
                              <a:latin typeface="Cambria Math" panose="02040503050406030204" pitchFamily="18" charset="0"/>
                            </a:rPr>
                            <m:t>𝑋</m:t>
                          </m:r>
                        </m:e>
                      </m:d>
                      <m:r>
                        <a:rPr kumimoji="1" lang="en-US" altLang="ja-JP" sz="5400" b="0" i="1" smtClean="0">
                          <a:latin typeface="Cambria Math" panose="02040503050406030204" pitchFamily="18" charset="0"/>
                        </a:rPr>
                        <m:t>=</m:t>
                      </m:r>
                      <m:nary>
                        <m:naryPr>
                          <m:chr m:val="∑"/>
                          <m:supHide m:val="on"/>
                          <m:ctrlPr>
                            <a:rPr kumimoji="1" lang="en-US" altLang="ja-JP" sz="5400" b="0" i="1" smtClean="0">
                              <a:latin typeface="Cambria Math" panose="02040503050406030204" pitchFamily="18" charset="0"/>
                            </a:rPr>
                          </m:ctrlPr>
                        </m:naryPr>
                        <m:sub>
                          <m:r>
                            <m:rPr>
                              <m:brk m:alnAt="7"/>
                            </m:rPr>
                            <a:rPr kumimoji="1" lang="en-US" altLang="ja-JP" sz="5400" b="0" i="1" smtClean="0">
                              <a:solidFill>
                                <a:srgbClr val="00B050"/>
                              </a:solidFill>
                              <a:latin typeface="Cambria Math" panose="02040503050406030204" pitchFamily="18" charset="0"/>
                            </a:rPr>
                            <m:t>𝑥</m:t>
                          </m:r>
                          <m:r>
                            <a:rPr kumimoji="1" lang="en-US" altLang="ja-JP" sz="5400" b="0" i="1" smtClean="0">
                              <a:solidFill>
                                <a:srgbClr val="00B050"/>
                              </a:solidFill>
                              <a:latin typeface="Cambria Math" panose="02040503050406030204" pitchFamily="18" charset="0"/>
                            </a:rPr>
                            <m:t>:</m:t>
                          </m:r>
                          <m:r>
                            <a:rPr kumimoji="1" lang="en-US" altLang="ja-JP" sz="5400" b="0" i="1" smtClean="0">
                              <a:solidFill>
                                <a:srgbClr val="00B050"/>
                              </a:solidFill>
                              <a:latin typeface="Cambria Math" panose="02040503050406030204" pitchFamily="18" charset="0"/>
                            </a:rPr>
                            <m:t>𝑝</m:t>
                          </m:r>
                          <m:r>
                            <a:rPr kumimoji="1" lang="en-US" altLang="ja-JP" sz="5400" b="0" i="1" smtClean="0">
                              <a:solidFill>
                                <a:srgbClr val="00B050"/>
                              </a:solidFill>
                              <a:latin typeface="Cambria Math" panose="02040503050406030204" pitchFamily="18" charset="0"/>
                            </a:rPr>
                            <m:t>(</m:t>
                          </m:r>
                          <m:r>
                            <a:rPr kumimoji="1" lang="en-US" altLang="ja-JP" sz="5400" b="0" i="1" smtClean="0">
                              <a:solidFill>
                                <a:srgbClr val="00B050"/>
                              </a:solidFill>
                              <a:latin typeface="Cambria Math" panose="02040503050406030204" pitchFamily="18" charset="0"/>
                            </a:rPr>
                            <m:t>𝑥</m:t>
                          </m:r>
                          <m:r>
                            <a:rPr kumimoji="1" lang="en-US" altLang="ja-JP" sz="5400" b="0" i="1" smtClean="0">
                              <a:solidFill>
                                <a:srgbClr val="00B050"/>
                              </a:solidFill>
                              <a:latin typeface="Cambria Math" panose="02040503050406030204" pitchFamily="18" charset="0"/>
                            </a:rPr>
                            <m:t>)&gt;0</m:t>
                          </m:r>
                        </m:sub>
                        <m:sup/>
                        <m:e>
                          <m:d>
                            <m:dPr>
                              <m:ctrlPr>
                                <a:rPr kumimoji="1" lang="en-US" altLang="ja-JP" sz="5400" b="0" i="1" smtClean="0">
                                  <a:latin typeface="Cambria Math" panose="02040503050406030204" pitchFamily="18" charset="0"/>
                                </a:rPr>
                              </m:ctrlPr>
                            </m:dPr>
                            <m:e>
                              <m:r>
                                <a:rPr kumimoji="1" lang="en-US" altLang="ja-JP" sz="5400" b="0" i="1" smtClean="0">
                                  <a:solidFill>
                                    <a:srgbClr val="FF0000"/>
                                  </a:solidFill>
                                  <a:latin typeface="Cambria Math" panose="02040503050406030204" pitchFamily="18" charset="0"/>
                                </a:rPr>
                                <m:t>𝑥</m:t>
                              </m:r>
                              <m:r>
                                <a:rPr kumimoji="1" lang="en-US" altLang="ja-JP" sz="5400" b="0" i="1" smtClean="0">
                                  <a:latin typeface="Cambria Math" panose="02040503050406030204" pitchFamily="18" charset="0"/>
                                  <a:ea typeface="Cambria Math" panose="02040503050406030204" pitchFamily="18" charset="0"/>
                                </a:rPr>
                                <m:t>×</m:t>
                              </m:r>
                              <m:r>
                                <a:rPr kumimoji="1" lang="en-US" altLang="ja-JP" sz="5400" b="0" i="1" smtClean="0">
                                  <a:solidFill>
                                    <a:schemeClr val="accent5"/>
                                  </a:solidFill>
                                  <a:latin typeface="Cambria Math" panose="02040503050406030204" pitchFamily="18" charset="0"/>
                                  <a:ea typeface="Cambria Math" panose="02040503050406030204" pitchFamily="18" charset="0"/>
                                </a:rPr>
                                <m:t>𝑝</m:t>
                              </m:r>
                              <m:d>
                                <m:dPr>
                                  <m:ctrlPr>
                                    <a:rPr kumimoji="1" lang="en-US" altLang="ja-JP" sz="5400" b="0" i="1" smtClean="0">
                                      <a:solidFill>
                                        <a:schemeClr val="accent5"/>
                                      </a:solidFill>
                                      <a:latin typeface="Cambria Math" panose="02040503050406030204" pitchFamily="18" charset="0"/>
                                      <a:ea typeface="Cambria Math" panose="02040503050406030204" pitchFamily="18" charset="0"/>
                                    </a:rPr>
                                  </m:ctrlPr>
                                </m:dPr>
                                <m:e>
                                  <m:r>
                                    <a:rPr kumimoji="1" lang="en-US" altLang="ja-JP" sz="5400" b="0" i="1" smtClean="0">
                                      <a:solidFill>
                                        <a:schemeClr val="accent5"/>
                                      </a:solidFill>
                                      <a:latin typeface="Cambria Math" panose="02040503050406030204" pitchFamily="18" charset="0"/>
                                      <a:ea typeface="Cambria Math" panose="02040503050406030204" pitchFamily="18" charset="0"/>
                                    </a:rPr>
                                    <m:t>𝑥</m:t>
                                  </m:r>
                                </m:e>
                              </m:d>
                            </m:e>
                          </m:d>
                        </m:e>
                      </m:nary>
                    </m:oMath>
                  </m:oMathPara>
                </a14:m>
                <a:endParaRPr kumimoji="1" lang="en-US" altLang="ja-JP" sz="5400" dirty="0"/>
              </a:p>
              <a:p>
                <a:pPr marL="0" indent="0" algn="r">
                  <a:buNone/>
                </a:pPr>
                <a:r>
                  <a:rPr lang="ja-JP" altLang="en-US" dirty="0"/>
                  <a:t>で定義される</a:t>
                </a:r>
                <a:endParaRPr lang="en-US" altLang="ja-JP" dirty="0"/>
              </a:p>
              <a:p>
                <a:pPr marL="0" indent="0" algn="ctr">
                  <a:buNone/>
                </a:pPr>
                <a:r>
                  <a:rPr lang="ja-JP" altLang="en-US" dirty="0"/>
                  <a:t>例</a:t>
                </a:r>
                <a:r>
                  <a:rPr lang="en-US" altLang="ja-JP" dirty="0"/>
                  <a:t>)</a:t>
                </a:r>
                <a:r>
                  <a:rPr lang="ja-JP" altLang="en-US" dirty="0"/>
                  <a:t>先のコインの実験の場合、その期待値は</a:t>
                </a:r>
                <a:r>
                  <a:rPr lang="en-US" altLang="ja-JP" u="sng" dirty="0"/>
                  <a:t>1.5</a:t>
                </a:r>
                <a:r>
                  <a:rPr lang="en-US" altLang="ja-JP" dirty="0"/>
                  <a:t>!</a:t>
                </a:r>
              </a:p>
              <a:p>
                <a:pPr marL="0" indent="0" algn="ctr">
                  <a:buNone/>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+1</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+2</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+3</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12</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=1.5</m:t>
                          </m:r>
                        </m:e>
                      </m:d>
                    </m:oMath>
                  </m:oMathPara>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043" t="-2542"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ja-JP" altLang="en-US" u="sng" dirty="0">
                <a:solidFill>
                  <a:prstClr val="black"/>
                </a:solidFill>
              </a:rPr>
              <a:t>期待値の定義</a:t>
            </a:r>
            <a:r>
              <a:rPr lang="en-US" altLang="ja-JP" dirty="0" smtClean="0">
                <a:solidFill>
                  <a:prstClr val="black"/>
                </a:solidFill>
              </a:rPr>
              <a:t>(</a:t>
            </a:r>
            <a:r>
              <a:rPr lang="en-US" altLang="ja-JP" dirty="0">
                <a:solidFill>
                  <a:prstClr val="black"/>
                </a:solidFill>
              </a:rPr>
              <a:t>4</a:t>
            </a:r>
            <a:r>
              <a:rPr lang="en-US" altLang="ja-JP" dirty="0" smtClean="0">
                <a:solidFill>
                  <a:prstClr val="black"/>
                </a:solidFill>
              </a:rPr>
              <a:t>/4)</a:t>
            </a:r>
            <a:endParaRPr kumimoji="1" lang="ja-JP" altLang="en-US" dirty="0"/>
          </a:p>
        </p:txBody>
      </p:sp>
      <mc:AlternateContent xmlns:mc="http://schemas.openxmlformats.org/markup-compatibility/2006" xmlns:a14="http://schemas.microsoft.com/office/drawing/2010/main">
        <mc:Choice Requires="a14">
          <p:sp>
            <p:nvSpPr>
              <p:cNvPr id="7" name="角丸四角形吹き出し 6"/>
              <p:cNvSpPr/>
              <p:nvPr/>
            </p:nvSpPr>
            <p:spPr>
              <a:xfrm>
                <a:off x="206062" y="4043965"/>
                <a:ext cx="4108361" cy="1184857"/>
              </a:xfrm>
              <a:prstGeom prst="wedgeRoundRectCallout">
                <a:avLst>
                  <a:gd name="adj1" fmla="val 54716"/>
                  <a:gd name="adj2" fmla="val -116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u="sng" dirty="0" smtClean="0">
                    <a:latin typeface="Cambria Math" panose="02040503050406030204" pitchFamily="18" charset="0"/>
                    <a:ea typeface="Cambria Math" panose="02040503050406030204" pitchFamily="18" charset="0"/>
                  </a:rPr>
                  <a:t>𝑥</a:t>
                </a:r>
                <a:r>
                  <a:rPr lang="ja-JP" altLang="en-US" u="sng" dirty="0" smtClean="0">
                    <a:latin typeface="Cambria Math" panose="02040503050406030204" pitchFamily="18" charset="0"/>
                    <a:ea typeface="Cambria Math" panose="02040503050406030204" pitchFamily="18" charset="0"/>
                  </a:rPr>
                  <a:t>は</a:t>
                </a:r>
                <a:r>
                  <a:rPr kumimoji="1" lang="ja-JP" altLang="en-US" u="sng" dirty="0" smtClean="0"/>
                  <a:t>起きえる結果とである</a:t>
                </a:r>
                <a:r>
                  <a:rPr kumimoji="1" lang="ja-JP" altLang="en-US" dirty="0" smtClean="0"/>
                  <a:t>、いう意味</a:t>
                </a:r>
                <a:endParaRPr kumimoji="1" lang="en-US" altLang="ja-JP" dirty="0" smtClean="0"/>
              </a:p>
              <a:p>
                <a:pPr algn="ctr"/>
                <a:r>
                  <a:rPr kumimoji="1" lang="en-US" altLang="ja-JP" b="0" dirty="0" smtClean="0"/>
                  <a:t>(</a:t>
                </a:r>
                <a:r>
                  <a:rPr kumimoji="1" lang="ja-JP" altLang="en-US" b="0" dirty="0" smtClean="0"/>
                  <a:t>ただし、</a:t>
                </a:r>
                <a14:m>
                  <m:oMath xmlns:m="http://schemas.openxmlformats.org/officeDocument/2006/math">
                    <m:r>
                      <a:rPr kumimoji="1" lang="en-US" altLang="ja-JP" b="0" i="1" smtClean="0">
                        <a:latin typeface="Cambria Math" panose="02040503050406030204" pitchFamily="18" charset="0"/>
                      </a:rPr>
                      <m:t>𝑝</m:t>
                    </m:r>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=0</m:t>
                    </m:r>
                  </m:oMath>
                </a14:m>
                <a:r>
                  <a:rPr kumimoji="1" lang="ja-JP" altLang="en-US" dirty="0" smtClean="0"/>
                  <a:t>の場合は</a:t>
                </a:r>
                <a:endParaRPr kumimoji="1" lang="en-US" altLang="ja-JP" dirty="0" smtClean="0"/>
              </a:p>
              <a:p>
                <a:pPr algn="ct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𝑥</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𝑥</m:t>
                        </m:r>
                      </m:e>
                    </m:d>
                    <m:r>
                      <a:rPr kumimoji="1" lang="en-US" altLang="ja-JP" b="0" i="1" smtClean="0">
                        <a:latin typeface="Cambria Math" panose="02040503050406030204" pitchFamily="18" charset="0"/>
                        <a:ea typeface="Cambria Math" panose="02040503050406030204" pitchFamily="18" charset="0"/>
                      </a:rPr>
                      <m:t>=0</m:t>
                    </m:r>
                    <m:r>
                      <a:rPr lang="ja-JP" altLang="en-US" i="1">
                        <a:latin typeface="Cambria Math" panose="02040503050406030204" pitchFamily="18" charset="0"/>
                        <a:ea typeface="Cambria Math" panose="02040503050406030204" pitchFamily="18" charset="0"/>
                      </a:rPr>
                      <m:t>に</m:t>
                    </m:r>
                  </m:oMath>
                </a14:m>
                <a:r>
                  <a:rPr kumimoji="1" lang="ja-JP" altLang="en-US" dirty="0" smtClean="0"/>
                  <a:t>なるため</a:t>
                </a:r>
                <a:endParaRPr kumimoji="1" lang="en-US" altLang="ja-JP" dirty="0" smtClean="0"/>
              </a:p>
              <a:p>
                <a:pPr algn="ctr"/>
                <a:r>
                  <a:rPr kumimoji="1" lang="ja-JP" altLang="en-US" dirty="0" smtClean="0"/>
                  <a:t>期待値の計算に入れなくてもよい</a:t>
                </a:r>
                <a:r>
                  <a:rPr kumimoji="1" lang="en-US" altLang="ja-JP" dirty="0" smtClean="0"/>
                  <a:t>)</a:t>
                </a:r>
                <a:endParaRPr kumimoji="1" lang="ja-JP" altLang="en-US" dirty="0"/>
              </a:p>
            </p:txBody>
          </p:sp>
        </mc:Choice>
        <mc:Fallback xmlns="">
          <p:sp>
            <p:nvSpPr>
              <p:cNvPr id="7" name="角丸四角形吹き出し 6"/>
              <p:cNvSpPr>
                <a:spLocks noRot="1" noChangeAspect="1" noMove="1" noResize="1" noEditPoints="1" noAdjustHandles="1" noChangeArrowheads="1" noChangeShapeType="1" noTextEdit="1"/>
              </p:cNvSpPr>
              <p:nvPr/>
            </p:nvSpPr>
            <p:spPr>
              <a:xfrm>
                <a:off x="206062" y="4043965"/>
                <a:ext cx="4108361" cy="1184857"/>
              </a:xfrm>
              <a:prstGeom prst="wedgeRoundRectCallout">
                <a:avLst>
                  <a:gd name="adj1" fmla="val 54716"/>
                  <a:gd name="adj2" fmla="val -11618"/>
                  <a:gd name="adj3" fmla="val 16667"/>
                </a:avLst>
              </a:prstGeom>
              <a:blipFill rotWithShape="0">
                <a:blip r:embed="rId3"/>
                <a:stretch>
                  <a:fillRect t="-7107" b="-12183"/>
                </a:stretch>
              </a:blipFill>
            </p:spPr>
            <p:txBody>
              <a:bodyPr/>
              <a:lstStyle/>
              <a:p>
                <a:r>
                  <a:rPr lang="ja-JP" altLang="en-US">
                    <a:noFill/>
                  </a:rPr>
                  <a:t> </a:t>
                </a:r>
              </a:p>
            </p:txBody>
          </p:sp>
        </mc:Fallback>
      </mc:AlternateContent>
      <p:sp>
        <p:nvSpPr>
          <p:cNvPr id="6" name="角丸四角形 5"/>
          <p:cNvSpPr/>
          <p:nvPr/>
        </p:nvSpPr>
        <p:spPr>
          <a:xfrm>
            <a:off x="838200" y="4863690"/>
            <a:ext cx="10515600" cy="18208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smtClean="0"/>
              <a:t>Point:</a:t>
            </a:r>
            <a:r>
              <a:rPr lang="ja-JP" altLang="en-US" sz="3200" dirty="0" smtClean="0"/>
              <a:t>この値は、</a:t>
            </a:r>
            <a:r>
              <a:rPr kumimoji="1" lang="ja-JP" altLang="en-US" sz="3200" dirty="0" smtClean="0"/>
              <a:t>実験を繰り返していったときの</a:t>
            </a:r>
            <a:endParaRPr kumimoji="1" lang="en-US" altLang="ja-JP" sz="3200" dirty="0" smtClean="0"/>
          </a:p>
          <a:p>
            <a:pPr algn="ctr"/>
            <a:r>
              <a:rPr kumimoji="1" lang="en-US" altLang="ja-JP" sz="3200" dirty="0" smtClean="0"/>
              <a:t>“</a:t>
            </a:r>
            <a:r>
              <a:rPr kumimoji="1" lang="ja-JP" altLang="en-US" sz="3200" u="sng" dirty="0" smtClean="0"/>
              <a:t>確率変数の</a:t>
            </a:r>
            <a:r>
              <a:rPr lang="ja-JP" altLang="en-US" sz="3200" u="sng" dirty="0" smtClean="0"/>
              <a:t>結果の</a:t>
            </a:r>
            <a:r>
              <a:rPr kumimoji="1" lang="ja-JP" altLang="en-US" sz="3200" u="sng" dirty="0" smtClean="0"/>
              <a:t>平均</a:t>
            </a:r>
            <a:r>
              <a:rPr kumimoji="1" lang="en-US" altLang="ja-JP" sz="3200" dirty="0" smtClean="0"/>
              <a:t>”</a:t>
            </a:r>
            <a:r>
              <a:rPr lang="ja-JP" altLang="en-US" sz="3200" dirty="0" smtClean="0"/>
              <a:t>を意味する！</a:t>
            </a:r>
            <a:endParaRPr lang="en-US" altLang="ja-JP" sz="3200" dirty="0" smtClean="0"/>
          </a:p>
          <a:p>
            <a:pPr algn="ctr"/>
            <a:r>
              <a:rPr kumimoji="1" lang="en-US" altLang="ja-JP" sz="2400" dirty="0" smtClean="0"/>
              <a:t>(</a:t>
            </a:r>
            <a:r>
              <a:rPr kumimoji="1" lang="ja-JP" altLang="en-US" sz="2400" dirty="0" smtClean="0"/>
              <a:t>例</a:t>
            </a:r>
            <a:r>
              <a:rPr kumimoji="1" lang="en-US" altLang="ja-JP" sz="2400" dirty="0" smtClean="0"/>
              <a:t>:</a:t>
            </a:r>
            <a:r>
              <a:rPr kumimoji="1" lang="ja-JP" altLang="en-US" sz="2400" dirty="0" smtClean="0"/>
              <a:t>コインが表を出した回数の平均、今日の降水量の平均など</a:t>
            </a:r>
            <a:r>
              <a:rPr kumimoji="1" lang="en-US" altLang="ja-JP" sz="2400" dirty="0" smtClean="0"/>
              <a:t>)</a:t>
            </a:r>
            <a:endParaRPr kumimoji="1" lang="ja-JP" altLang="en-US" sz="3200" dirty="0"/>
          </a:p>
        </p:txBody>
      </p:sp>
    </p:spTree>
    <p:extLst>
      <p:ext uri="{BB962C8B-B14F-4D97-AF65-F5344CB8AC3E}">
        <p14:creationId xmlns:p14="http://schemas.microsoft.com/office/powerpoint/2010/main" val="18442649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825625"/>
            <a:ext cx="10515600" cy="31456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2" name="タイトル 1"/>
          <p:cNvSpPr>
            <a:spLocks noGrp="1"/>
          </p:cNvSpPr>
          <p:nvPr>
            <p:ph type="title"/>
          </p:nvPr>
        </p:nvSpPr>
        <p:spPr/>
        <p:txBody>
          <a:bodyPr/>
          <a:lstStyle/>
          <a:p>
            <a:pPr algn="ctr"/>
            <a:r>
              <a:rPr lang="ja-JP" altLang="en-US" u="sng" dirty="0">
                <a:solidFill>
                  <a:prstClr val="black"/>
                </a:solidFill>
              </a:rPr>
              <a:t>確率変数の和の期待値</a:t>
            </a:r>
            <a:r>
              <a:rPr lang="en-US" altLang="ja-JP" dirty="0">
                <a:solidFill>
                  <a:prstClr val="black"/>
                </a:solidFill>
              </a:rPr>
              <a:t>(1/5)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5032375"/>
              </a:xfrm>
            </p:spPr>
            <p:txBody>
              <a:bodyPr>
                <a:normAutofit/>
              </a:bodyPr>
              <a:lstStyle/>
              <a:p>
                <a:pPr marL="0" indent="0">
                  <a:buNone/>
                </a:pPr>
                <a:r>
                  <a:rPr kumimoji="1" lang="ja-JP" altLang="en-US" sz="4000" u="sng" dirty="0"/>
                  <a:t>例</a:t>
                </a:r>
                <a:r>
                  <a:rPr kumimoji="1" lang="en-US" altLang="ja-JP" sz="4000" u="sng" dirty="0"/>
                  <a:t>C</a:t>
                </a:r>
                <a:r>
                  <a:rPr kumimoji="1" lang="ja-JP" altLang="en-US" sz="4000" dirty="0"/>
                  <a:t>：</a:t>
                </a:r>
                <a:endParaRPr kumimoji="1" lang="en-US" altLang="ja-JP" sz="4000" dirty="0"/>
              </a:p>
              <a:p>
                <a:r>
                  <a:rPr lang="ja-JP" altLang="en-US" sz="4000" dirty="0"/>
                  <a:t>表が出る確率が</a:t>
                </a:r>
                <a14:m>
                  <m:oMath xmlns:m="http://schemas.openxmlformats.org/officeDocument/2006/math">
                    <m:r>
                      <a:rPr lang="en-US" altLang="ja-JP" sz="4000" b="0" i="1" smtClean="0">
                        <a:solidFill>
                          <a:srgbClr val="FF0000"/>
                        </a:solidFill>
                        <a:latin typeface="Cambria Math" panose="02040503050406030204" pitchFamily="18" charset="0"/>
                      </a:rPr>
                      <m:t>𝑝</m:t>
                    </m:r>
                    <m:d>
                      <m:dPr>
                        <m:ctrlPr>
                          <a:rPr lang="en-US" altLang="ja-JP" sz="4000" i="1" smtClean="0">
                            <a:solidFill>
                              <a:schemeClr val="tx1"/>
                            </a:solidFill>
                            <a:latin typeface="Cambria Math" panose="02040503050406030204" pitchFamily="18" charset="0"/>
                          </a:rPr>
                        </m:ctrlPr>
                      </m:dPr>
                      <m:e>
                        <m:r>
                          <a:rPr lang="en-US" altLang="ja-JP" sz="4000" b="0" i="1" smtClean="0">
                            <a:solidFill>
                              <a:schemeClr val="tx1"/>
                            </a:solidFill>
                            <a:latin typeface="Cambria Math" panose="02040503050406030204" pitchFamily="18" charset="0"/>
                          </a:rPr>
                          <m:t>0&lt;</m:t>
                        </m:r>
                        <m:r>
                          <a:rPr lang="en-US" altLang="ja-JP" sz="4000" b="0" i="1" smtClean="0">
                            <a:solidFill>
                              <a:schemeClr val="tx1"/>
                            </a:solidFill>
                            <a:latin typeface="Cambria Math" panose="02040503050406030204" pitchFamily="18" charset="0"/>
                          </a:rPr>
                          <m:t>𝑝</m:t>
                        </m:r>
                        <m:r>
                          <a:rPr lang="en-US" altLang="ja-JP" sz="4000" b="0" i="1" smtClean="0">
                            <a:solidFill>
                              <a:schemeClr val="tx1"/>
                            </a:solidFill>
                            <a:latin typeface="Cambria Math" panose="02040503050406030204" pitchFamily="18" charset="0"/>
                          </a:rPr>
                          <m:t>&lt;1</m:t>
                        </m:r>
                      </m:e>
                    </m:d>
                    <m:r>
                      <a:rPr lang="ja-JP" altLang="en-US" sz="4000" i="1">
                        <a:latin typeface="Cambria Math" panose="02040503050406030204" pitchFamily="18" charset="0"/>
                      </a:rPr>
                      <m:t>の</m:t>
                    </m:r>
                  </m:oMath>
                </a14:m>
                <a:r>
                  <a:rPr lang="ja-JP" altLang="en-US" sz="4000" dirty="0"/>
                  <a:t>コインを３回投げ、表の出た回数をチェック</a:t>
                </a:r>
                <a:endParaRPr lang="en-US" altLang="ja-JP" sz="4000" dirty="0"/>
              </a:p>
              <a:p>
                <a:pPr marL="0" indent="0" algn="ctr">
                  <a:buNone/>
                </a:pPr>
                <a:r>
                  <a:rPr lang="en-US" altLang="ja-JP" sz="3600" dirty="0"/>
                  <a:t>(</a:t>
                </a:r>
                <a:r>
                  <a:rPr lang="ja-JP" altLang="en-US" sz="3600" dirty="0"/>
                  <a:t>裏が出る確率は</a:t>
                </a:r>
                <a14:m>
                  <m:oMath xmlns:m="http://schemas.openxmlformats.org/officeDocument/2006/math">
                    <m:d>
                      <m:dPr>
                        <m:ctrlPr>
                          <a:rPr lang="en-US" altLang="ja-JP" sz="3600" i="1" smtClean="0">
                            <a:latin typeface="Cambria Math" panose="02040503050406030204" pitchFamily="18" charset="0"/>
                          </a:rPr>
                        </m:ctrlPr>
                      </m:dPr>
                      <m:e>
                        <m:r>
                          <a:rPr lang="en-US" altLang="ja-JP" sz="3600" b="0" i="1" smtClean="0">
                            <a:latin typeface="Cambria Math" panose="02040503050406030204" pitchFamily="18" charset="0"/>
                          </a:rPr>
                          <m:t>1−</m:t>
                        </m:r>
                        <m:r>
                          <a:rPr lang="en-US" altLang="ja-JP" sz="3600" b="0" i="1" smtClean="0">
                            <a:latin typeface="Cambria Math" panose="02040503050406030204" pitchFamily="18" charset="0"/>
                          </a:rPr>
                          <m:t>𝑝</m:t>
                        </m:r>
                      </m:e>
                    </m:d>
                  </m:oMath>
                </a14:m>
                <a:r>
                  <a:rPr lang="ja-JP" altLang="en-US" sz="3600" dirty="0"/>
                  <a:t>、</a:t>
                </a:r>
                <a:endParaRPr lang="en-US" altLang="ja-JP" sz="3600" dirty="0"/>
              </a:p>
              <a:p>
                <a:pPr marL="0" indent="0" algn="ctr">
                  <a:buNone/>
                </a:pPr>
                <a:r>
                  <a:rPr lang="ja-JP" altLang="en-US" sz="3600" dirty="0"/>
                  <a:t>結果</a:t>
                </a:r>
                <a:r>
                  <a:rPr lang="en-US" altLang="ja-JP" sz="3600" dirty="0"/>
                  <a:t>(=</a:t>
                </a:r>
                <a:r>
                  <a:rPr lang="ja-JP" altLang="en-US" sz="3600" dirty="0"/>
                  <a:t>確率変数</a:t>
                </a:r>
                <a:r>
                  <a:rPr lang="en-US" altLang="ja-JP" sz="3600" dirty="0"/>
                  <a:t>)</a:t>
                </a:r>
                <a:r>
                  <a:rPr lang="ja-JP" altLang="en-US" sz="3600" dirty="0"/>
                  <a:t>は０</a:t>
                </a:r>
                <a:r>
                  <a:rPr lang="en-US" altLang="ja-JP" sz="3600" dirty="0"/>
                  <a:t>,</a:t>
                </a:r>
                <a:r>
                  <a:rPr lang="ja-JP" altLang="en-US" sz="3600" dirty="0"/>
                  <a:t>１</a:t>
                </a:r>
                <a:r>
                  <a:rPr lang="en-US" altLang="ja-JP" sz="3600" dirty="0"/>
                  <a:t>,</a:t>
                </a:r>
                <a:r>
                  <a:rPr lang="ja-JP" altLang="en-US" sz="3600" dirty="0"/>
                  <a:t>２</a:t>
                </a:r>
                <a:r>
                  <a:rPr lang="en-US" altLang="ja-JP" sz="3600" dirty="0"/>
                  <a:t>,</a:t>
                </a:r>
                <a:r>
                  <a:rPr lang="ja-JP" altLang="en-US" sz="3600" dirty="0"/>
                  <a:t>３のいずれか</a:t>
                </a:r>
                <a:r>
                  <a:rPr lang="en-US" altLang="ja-JP" sz="3600" dirty="0"/>
                  <a:t>)</a:t>
                </a:r>
              </a:p>
              <a:p>
                <a:pPr marL="0" indent="0" algn="ctr">
                  <a:buNone/>
                </a:pPr>
                <a:endParaRPr lang="en-US" altLang="ja-JP" sz="3600" dirty="0"/>
              </a:p>
              <a:p>
                <a:pPr marL="0" indent="0" algn="r">
                  <a:buNone/>
                </a:pPr>
                <a:r>
                  <a:rPr lang="en-US" altLang="ja-JP" sz="3600" u="sng" dirty="0"/>
                  <a:t>…</a:t>
                </a:r>
                <a:r>
                  <a:rPr lang="ja-JP" altLang="en-US" sz="3600" u="sng" dirty="0"/>
                  <a:t>その期待値は？</a:t>
                </a:r>
                <a:endParaRPr lang="en-US" altLang="ja-JP" sz="3600" u="sng" dirty="0"/>
              </a:p>
              <a:p>
                <a:pPr marL="0" indent="0" algn="ctr">
                  <a:buNone/>
                </a:pPr>
                <a:endParaRPr lang="en-US" altLang="ja-JP" sz="3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5032375"/>
              </a:xfrm>
              <a:blipFill rotWithShape="0">
                <a:blip r:embed="rId2"/>
                <a:stretch>
                  <a:fillRect l="-2087" t="-4116" r="-17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63238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t>確率変数の和の期待値</a:t>
            </a:r>
            <a:r>
              <a:rPr lang="en-US" altLang="ja-JP" dirty="0"/>
              <a:t>(2/5)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Autofit/>
              </a:bodyPr>
              <a:lstStyle/>
              <a:p>
                <a:pPr marL="0" indent="0">
                  <a:buNone/>
                </a:pPr>
                <a:r>
                  <a:rPr lang="ja-JP" altLang="en-US" dirty="0" smtClean="0">
                    <a:solidFill>
                      <a:prstClr val="black"/>
                    </a:solidFill>
                    <a:latin typeface="Cambria Math" panose="02040503050406030204" pitchFamily="18" charset="0"/>
                  </a:rPr>
                  <a:t>コインを投げる事象はそれぞれ影響しあわないとして、</a:t>
                </a:r>
                <a:endParaRPr lang="en-US" altLang="ja-JP" dirty="0">
                  <a:solidFill>
                    <a:prstClr val="black"/>
                  </a:solidFill>
                  <a:latin typeface="Cambria Math" panose="02040503050406030204" pitchFamily="18" charset="0"/>
                </a:endParaRPr>
              </a:p>
              <a:p>
                <a:pPr marL="0" indent="0" algn="r">
                  <a:buNone/>
                </a:pPr>
                <a:r>
                  <a:rPr lang="ja-JP" altLang="en-US" dirty="0">
                    <a:solidFill>
                      <a:prstClr val="black"/>
                    </a:solidFill>
                    <a:latin typeface="Cambria Math" panose="02040503050406030204" pitchFamily="18" charset="0"/>
                  </a:rPr>
                  <a:t>期待値を求める</a:t>
                </a:r>
                <a:endParaRPr lang="en-US" altLang="ja-JP" b="0" i="1" dirty="0">
                  <a:solidFill>
                    <a:srgbClr val="FF0000"/>
                  </a:solidFill>
                  <a:latin typeface="Cambria Math" panose="02040503050406030204" pitchFamily="18" charset="0"/>
                  <a:ea typeface="Cambria Math" panose="02040503050406030204" pitchFamily="18" charset="0"/>
                </a:endParaRPr>
              </a:p>
              <a:p>
                <a:pPr lvl="0"/>
                <a:r>
                  <a:rPr lang="en-US" altLang="ja-JP" dirty="0">
                    <a:solidFill>
                      <a:prstClr val="black"/>
                    </a:solidFill>
                    <a:ea typeface="Cambria Math" panose="02040503050406030204" pitchFamily="18" charset="0"/>
                  </a:rPr>
                  <a:t> </a:t>
                </a:r>
                <a14:m>
                  <m:oMath xmlns:m="http://schemas.openxmlformats.org/officeDocument/2006/math">
                    <m:r>
                      <a:rPr lang="en-US" altLang="ja-JP" sz="2600" b="0" i="0" dirty="0" smtClean="0">
                        <a:solidFill>
                          <a:prstClr val="black"/>
                        </a:solidFill>
                        <a:latin typeface="Cambria Math" panose="02040503050406030204" pitchFamily="18" charset="0"/>
                        <a:ea typeface="Cambria Math" panose="02040503050406030204" pitchFamily="18" charset="0"/>
                      </a:rPr>
                      <m:t>[</m:t>
                    </m:r>
                    <m:r>
                      <a:rPr lang="ja-JP" altLang="en-US" sz="2600" i="1" dirty="0">
                        <a:solidFill>
                          <a:prstClr val="black"/>
                        </a:solidFill>
                        <a:latin typeface="Cambria Math" panose="02040503050406030204" pitchFamily="18" charset="0"/>
                      </a:rPr>
                      <m:t>この</m:t>
                    </m:r>
                    <m:r>
                      <a:rPr lang="ja-JP" altLang="en-US" sz="2600" i="1" dirty="0" smtClean="0">
                        <a:solidFill>
                          <a:prstClr val="black"/>
                        </a:solidFill>
                        <a:latin typeface="Cambria Math" panose="02040503050406030204" pitchFamily="18" charset="0"/>
                      </a:rPr>
                      <m:t>イベントの</m:t>
                    </m:r>
                    <m:r>
                      <a:rPr lang="ja-JP" altLang="en-US" sz="2600" i="1" dirty="0">
                        <a:solidFill>
                          <a:prstClr val="black"/>
                        </a:solidFill>
                        <a:latin typeface="Cambria Math" panose="02040503050406030204" pitchFamily="18" charset="0"/>
                      </a:rPr>
                      <m:t>期待値</m:t>
                    </m:r>
                    <m:r>
                      <a:rPr lang="en-US" altLang="ja-JP" sz="2600" b="0" i="0" dirty="0" smtClean="0">
                        <a:solidFill>
                          <a:prstClr val="black"/>
                        </a:solidFill>
                        <a:latin typeface="Cambria Math" panose="02040503050406030204" pitchFamily="18" charset="0"/>
                        <a:ea typeface="Cambria Math" panose="02040503050406030204" pitchFamily="18" charset="0"/>
                      </a:rPr>
                      <m:t>]</m:t>
                    </m:r>
                    <m:r>
                      <a:rPr lang="en-US" altLang="ja-JP" sz="2600" i="1" dirty="0">
                        <a:solidFill>
                          <a:prstClr val="black"/>
                        </a:solidFill>
                        <a:latin typeface="Cambria Math" panose="02040503050406030204" pitchFamily="18" charset="0"/>
                        <a:ea typeface="Cambria Math" panose="02040503050406030204" pitchFamily="18" charset="0"/>
                      </a:rPr>
                      <m:t>=</m:t>
                    </m:r>
                    <m:nary>
                      <m:naryPr>
                        <m:chr m:val="∑"/>
                        <m:ctrlPr>
                          <a:rPr lang="en-US" altLang="ja-JP" sz="2600" i="1" dirty="0">
                            <a:solidFill>
                              <a:prstClr val="black"/>
                            </a:solidFill>
                            <a:latin typeface="Cambria Math" panose="02040503050406030204" pitchFamily="18" charset="0"/>
                            <a:ea typeface="Cambria Math" panose="02040503050406030204" pitchFamily="18" charset="0"/>
                          </a:rPr>
                        </m:ctrlPr>
                      </m:naryPr>
                      <m:sub>
                        <m:r>
                          <m:rPr>
                            <m:brk m:alnAt="23"/>
                          </m:rPr>
                          <a:rPr lang="en-US" altLang="ja-JP" sz="2600" i="1" dirty="0">
                            <a:solidFill>
                              <a:prstClr val="black"/>
                            </a:solidFill>
                            <a:latin typeface="Cambria Math" panose="02040503050406030204" pitchFamily="18" charset="0"/>
                            <a:ea typeface="Cambria Math" panose="02040503050406030204" pitchFamily="18" charset="0"/>
                          </a:rPr>
                          <m:t>𝑥</m:t>
                        </m:r>
                        <m:r>
                          <a:rPr lang="en-US" altLang="ja-JP" sz="2600" i="1" dirty="0">
                            <a:solidFill>
                              <a:prstClr val="black"/>
                            </a:solidFill>
                            <a:latin typeface="Cambria Math" panose="02040503050406030204" pitchFamily="18" charset="0"/>
                            <a:ea typeface="Cambria Math" panose="02040503050406030204" pitchFamily="18" charset="0"/>
                          </a:rPr>
                          <m:t>=0</m:t>
                        </m:r>
                      </m:sub>
                      <m:sup>
                        <m:r>
                          <a:rPr lang="en-US" altLang="ja-JP" sz="2600" i="1" dirty="0">
                            <a:solidFill>
                              <a:prstClr val="black"/>
                            </a:solidFill>
                            <a:latin typeface="Cambria Math" panose="02040503050406030204" pitchFamily="18" charset="0"/>
                            <a:ea typeface="Cambria Math" panose="02040503050406030204" pitchFamily="18" charset="0"/>
                          </a:rPr>
                          <m:t>3</m:t>
                        </m:r>
                      </m:sup>
                      <m:e>
                        <m:d>
                          <m:dPr>
                            <m:ctrlPr>
                              <a:rPr lang="en-US" altLang="ja-JP" sz="2600" i="1" dirty="0">
                                <a:solidFill>
                                  <a:prstClr val="black"/>
                                </a:solidFill>
                                <a:latin typeface="Cambria Math" panose="02040503050406030204" pitchFamily="18" charset="0"/>
                                <a:ea typeface="Cambria Math" panose="02040503050406030204" pitchFamily="18" charset="0"/>
                              </a:rPr>
                            </m:ctrlPr>
                          </m:dPr>
                          <m:e>
                            <m:r>
                              <a:rPr lang="en-US" altLang="ja-JP" sz="2600" i="1" dirty="0">
                                <a:solidFill>
                                  <a:prstClr val="black"/>
                                </a:solidFill>
                                <a:latin typeface="Cambria Math" panose="02040503050406030204" pitchFamily="18" charset="0"/>
                                <a:ea typeface="Cambria Math" panose="02040503050406030204" pitchFamily="18" charset="0"/>
                              </a:rPr>
                              <m:t>𝑥</m:t>
                            </m:r>
                            <m:r>
                              <a:rPr lang="en-US" altLang="ja-JP" sz="2600" i="1" dirty="0">
                                <a:solidFill>
                                  <a:prstClr val="black"/>
                                </a:solidFill>
                                <a:latin typeface="Cambria Math" panose="02040503050406030204" pitchFamily="18" charset="0"/>
                                <a:ea typeface="Cambria Math" panose="02040503050406030204" pitchFamily="18" charset="0"/>
                              </a:rPr>
                              <m:t>×</m:t>
                            </m:r>
                            <m:r>
                              <a:rPr lang="en-US" altLang="ja-JP" sz="2600" i="1" dirty="0">
                                <a:solidFill>
                                  <a:prstClr val="black"/>
                                </a:solidFill>
                                <a:latin typeface="Cambria Math" panose="02040503050406030204" pitchFamily="18" charset="0"/>
                                <a:ea typeface="Cambria Math" panose="02040503050406030204" pitchFamily="18" charset="0"/>
                              </a:rPr>
                              <m:t>𝑝</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r>
                                  <a:rPr lang="en-US" altLang="ja-JP" sz="2600" i="1" dirty="0">
                                    <a:solidFill>
                                      <a:prstClr val="black"/>
                                    </a:solidFill>
                                    <a:latin typeface="Cambria Math" panose="02040503050406030204" pitchFamily="18" charset="0"/>
                                    <a:ea typeface="Cambria Math" panose="02040503050406030204" pitchFamily="18" charset="0"/>
                                  </a:rPr>
                                  <m:t>𝑥</m:t>
                                </m:r>
                              </m:e>
                            </m:d>
                          </m:e>
                        </m:d>
                      </m:e>
                    </m:nary>
                  </m:oMath>
                </a14:m>
                <a:endParaRPr lang="en-US" altLang="ja-JP" sz="26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Para xmlns:m="http://schemas.openxmlformats.org/officeDocument/2006/math">
                    <m:oMathParaPr>
                      <m:jc m:val="centerGroup"/>
                    </m:oMathParaPr>
                    <m:oMath xmlns:m="http://schemas.openxmlformats.org/officeDocument/2006/math">
                      <m:r>
                        <a:rPr lang="en-US" altLang="ja-JP" sz="2600" i="1" dirty="0">
                          <a:solidFill>
                            <a:prstClr val="black"/>
                          </a:solidFill>
                          <a:latin typeface="Cambria Math" panose="02040503050406030204" pitchFamily="18" charset="0"/>
                          <a:ea typeface="Cambria Math" panose="02040503050406030204" pitchFamily="18" charset="0"/>
                        </a:rPr>
                        <m:t>=0×</m:t>
                      </m:r>
                      <m:d>
                        <m:dPr>
                          <m:ctrlPr>
                            <a:rPr lang="en-US" altLang="ja-JP" sz="2600" b="0" i="1" dirty="0" smtClean="0">
                              <a:solidFill>
                                <a:prstClr val="black"/>
                              </a:solidFill>
                              <a:latin typeface="Cambria Math" panose="02040503050406030204" pitchFamily="18" charset="0"/>
                              <a:ea typeface="Cambria Math" panose="02040503050406030204" pitchFamily="18" charset="0"/>
                            </a:rPr>
                          </m:ctrlPr>
                        </m:dPr>
                        <m:e>
                          <m:sSup>
                            <m:sSupPr>
                              <m:ctrlPr>
                                <a:rPr lang="en-US" altLang="ja-JP" sz="2600" b="0" i="1" dirty="0" smtClean="0">
                                  <a:solidFill>
                                    <a:prstClr val="black"/>
                                  </a:solidFill>
                                  <a:latin typeface="Cambria Math" panose="02040503050406030204" pitchFamily="18" charset="0"/>
                                  <a:ea typeface="Cambria Math" panose="02040503050406030204" pitchFamily="18" charset="0"/>
                                </a:rPr>
                              </m:ctrlPr>
                            </m:sSupPr>
                            <m:e>
                              <m:d>
                                <m:dPr>
                                  <m:ctrlPr>
                                    <a:rPr lang="en-US" altLang="ja-JP" sz="2600" b="0" i="1" dirty="0" smtClean="0">
                                      <a:solidFill>
                                        <a:prstClr val="black"/>
                                      </a:solidFill>
                                      <a:latin typeface="Cambria Math" panose="02040503050406030204" pitchFamily="18" charset="0"/>
                                      <a:ea typeface="Cambria Math" panose="02040503050406030204" pitchFamily="18" charset="0"/>
                                    </a:rPr>
                                  </m:ctrlPr>
                                </m:dPr>
                                <m:e>
                                  <m:r>
                                    <a:rPr lang="en-US" altLang="ja-JP" sz="2600" b="0" i="1" dirty="0" smtClean="0">
                                      <a:solidFill>
                                        <a:prstClr val="black"/>
                                      </a:solidFill>
                                      <a:latin typeface="Cambria Math" panose="02040503050406030204" pitchFamily="18" charset="0"/>
                                      <a:ea typeface="Cambria Math" panose="02040503050406030204" pitchFamily="18" charset="0"/>
                                    </a:rPr>
                                    <m:t>1−</m:t>
                                  </m:r>
                                  <m:r>
                                    <a:rPr lang="en-US" altLang="ja-JP" sz="2600" b="0" i="1" dirty="0" smtClean="0">
                                      <a:solidFill>
                                        <a:prstClr val="black"/>
                                      </a:solidFill>
                                      <a:latin typeface="Cambria Math" panose="02040503050406030204" pitchFamily="18" charset="0"/>
                                      <a:ea typeface="Cambria Math" panose="02040503050406030204" pitchFamily="18" charset="0"/>
                                    </a:rPr>
                                    <m:t>𝑝</m:t>
                                  </m:r>
                                </m:e>
                              </m:d>
                            </m:e>
                            <m:sup>
                              <m:r>
                                <a:rPr lang="en-US" altLang="ja-JP" sz="2600" b="0" i="1" dirty="0" smtClean="0">
                                  <a:solidFill>
                                    <a:prstClr val="black"/>
                                  </a:solidFill>
                                  <a:latin typeface="Cambria Math" panose="02040503050406030204" pitchFamily="18" charset="0"/>
                                  <a:ea typeface="Cambria Math" panose="02040503050406030204" pitchFamily="18" charset="0"/>
                                </a:rPr>
                                <m:t>3</m:t>
                              </m:r>
                            </m:sup>
                          </m:sSup>
                          <m:r>
                            <a:rPr lang="en-US" altLang="ja-JP" sz="2600" i="1" dirty="0">
                              <a:solidFill>
                                <a:prstClr val="black"/>
                              </a:solidFill>
                              <a:latin typeface="Cambria Math" panose="02040503050406030204" pitchFamily="18" charset="0"/>
                              <a:ea typeface="Cambria Math" panose="02040503050406030204" pitchFamily="18" charset="0"/>
                            </a:rPr>
                            <m:t>×</m:t>
                          </m:r>
                          <m:d>
                            <m:dPr>
                              <m:ctrlPr>
                                <a:rPr lang="en-US" altLang="ja-JP" sz="2600" b="0" i="1" dirty="0" smtClean="0">
                                  <a:solidFill>
                                    <a:prstClr val="black"/>
                                  </a:solidFill>
                                  <a:latin typeface="Cambria Math" panose="02040503050406030204" pitchFamily="18" charset="0"/>
                                  <a:ea typeface="Cambria Math" panose="02040503050406030204" pitchFamily="18" charset="0"/>
                                </a:rPr>
                              </m:ctrlPr>
                            </m:dPr>
                            <m:e>
                              <m:eqArr>
                                <m:eqArrPr>
                                  <m:ctrlPr>
                                    <a:rPr lang="en-US" altLang="ja-JP" sz="2600" b="0" i="1" dirty="0" smtClean="0">
                                      <a:solidFill>
                                        <a:prstClr val="black"/>
                                      </a:solidFill>
                                      <a:latin typeface="Cambria Math" panose="02040503050406030204" pitchFamily="18" charset="0"/>
                                      <a:ea typeface="Cambria Math" panose="02040503050406030204" pitchFamily="18" charset="0"/>
                                    </a:rPr>
                                  </m:ctrlPr>
                                </m:eqArrPr>
                                <m:e>
                                  <m:r>
                                    <a:rPr lang="en-US" altLang="ja-JP" sz="2600" b="0" i="1" dirty="0" smtClean="0">
                                      <a:solidFill>
                                        <a:prstClr val="black"/>
                                      </a:solidFill>
                                      <a:latin typeface="Cambria Math" panose="02040503050406030204" pitchFamily="18" charset="0"/>
                                      <a:ea typeface="Cambria Math" panose="02040503050406030204" pitchFamily="18" charset="0"/>
                                    </a:rPr>
                                    <m:t>3</m:t>
                                  </m:r>
                                </m:e>
                                <m:e>
                                  <m:r>
                                    <a:rPr lang="en-US" altLang="ja-JP" sz="2600" b="0" i="1" dirty="0" smtClean="0">
                                      <a:solidFill>
                                        <a:prstClr val="black"/>
                                      </a:solidFill>
                                      <a:latin typeface="Cambria Math" panose="02040503050406030204" pitchFamily="18" charset="0"/>
                                      <a:ea typeface="Cambria Math" panose="02040503050406030204" pitchFamily="18" charset="0"/>
                                    </a:rPr>
                                    <m:t>0</m:t>
                                  </m:r>
                                </m:e>
                              </m:eqArr>
                            </m:e>
                          </m:d>
                        </m:e>
                      </m:d>
                      <m:r>
                        <a:rPr lang="en-US" altLang="ja-JP" sz="2600" i="1" dirty="0">
                          <a:solidFill>
                            <a:prstClr val="black"/>
                          </a:solidFill>
                          <a:latin typeface="Cambria Math" panose="02040503050406030204" pitchFamily="18" charset="0"/>
                          <a:ea typeface="Cambria Math" panose="02040503050406030204" pitchFamily="18" charset="0"/>
                        </a:rPr>
                        <m:t>+1×</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r>
                            <a:rPr lang="en-US" altLang="ja-JP" sz="2600" i="1" dirty="0">
                              <a:solidFill>
                                <a:prstClr val="black"/>
                              </a:solidFill>
                              <a:latin typeface="Cambria Math" panose="02040503050406030204" pitchFamily="18" charset="0"/>
                              <a:ea typeface="Cambria Math" panose="02040503050406030204" pitchFamily="18" charset="0"/>
                            </a:rPr>
                            <m:t>𝑝</m:t>
                          </m:r>
                          <m:r>
                            <a:rPr lang="en-US" altLang="ja-JP" sz="2600" i="1" dirty="0">
                              <a:solidFill>
                                <a:prstClr val="black"/>
                              </a:solidFill>
                              <a:latin typeface="Cambria Math" panose="02040503050406030204" pitchFamily="18" charset="0"/>
                              <a:ea typeface="Cambria Math" panose="02040503050406030204" pitchFamily="18" charset="0"/>
                            </a:rPr>
                            <m:t>×</m:t>
                          </m:r>
                          <m:sSup>
                            <m:sSupPr>
                              <m:ctrlPr>
                                <a:rPr lang="en-US" altLang="ja-JP" sz="2600" i="1" dirty="0">
                                  <a:solidFill>
                                    <a:prstClr val="black"/>
                                  </a:solidFill>
                                  <a:latin typeface="Cambria Math" panose="02040503050406030204" pitchFamily="18" charset="0"/>
                                  <a:ea typeface="Cambria Math" panose="02040503050406030204" pitchFamily="18" charset="0"/>
                                </a:rPr>
                              </m:ctrlPr>
                            </m:sSupPr>
                            <m:e>
                              <m:d>
                                <m:dPr>
                                  <m:ctrlPr>
                                    <a:rPr lang="en-US" altLang="ja-JP" sz="2600" i="1" dirty="0">
                                      <a:solidFill>
                                        <a:prstClr val="black"/>
                                      </a:solidFill>
                                      <a:latin typeface="Cambria Math" panose="02040503050406030204" pitchFamily="18" charset="0"/>
                                      <a:ea typeface="Cambria Math" panose="02040503050406030204" pitchFamily="18" charset="0"/>
                                    </a:rPr>
                                  </m:ctrlPr>
                                </m:dPr>
                                <m:e>
                                  <m:r>
                                    <a:rPr lang="en-US" altLang="ja-JP" sz="2600" i="1" dirty="0">
                                      <a:solidFill>
                                        <a:prstClr val="black"/>
                                      </a:solidFill>
                                      <a:latin typeface="Cambria Math" panose="02040503050406030204" pitchFamily="18" charset="0"/>
                                      <a:ea typeface="Cambria Math" panose="02040503050406030204" pitchFamily="18" charset="0"/>
                                    </a:rPr>
                                    <m:t>1−</m:t>
                                  </m:r>
                                  <m:r>
                                    <a:rPr lang="en-US" altLang="ja-JP" sz="2600" i="1" dirty="0">
                                      <a:solidFill>
                                        <a:prstClr val="black"/>
                                      </a:solidFill>
                                      <a:latin typeface="Cambria Math" panose="02040503050406030204" pitchFamily="18" charset="0"/>
                                      <a:ea typeface="Cambria Math" panose="02040503050406030204" pitchFamily="18" charset="0"/>
                                    </a:rPr>
                                    <m:t>𝑝</m:t>
                                  </m:r>
                                </m:e>
                              </m:d>
                            </m:e>
                            <m:sup>
                              <m:r>
                                <a:rPr lang="en-US" altLang="ja-JP" sz="2600" i="1" dirty="0">
                                  <a:solidFill>
                                    <a:prstClr val="black"/>
                                  </a:solidFill>
                                  <a:latin typeface="Cambria Math" panose="02040503050406030204" pitchFamily="18" charset="0"/>
                                  <a:ea typeface="Cambria Math" panose="02040503050406030204" pitchFamily="18" charset="0"/>
                                </a:rPr>
                                <m:t>2</m:t>
                              </m:r>
                            </m:sup>
                          </m:sSup>
                          <m:r>
                            <a:rPr lang="en-US" altLang="ja-JP" sz="2600" i="1" dirty="0">
                              <a:solidFill>
                                <a:prstClr val="black"/>
                              </a:solidFill>
                              <a:latin typeface="Cambria Math" panose="02040503050406030204" pitchFamily="18" charset="0"/>
                              <a:ea typeface="Cambria Math" panose="02040503050406030204" pitchFamily="18" charset="0"/>
                            </a:rPr>
                            <m:t>×</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eqArr>
                                <m:eqArrPr>
                                  <m:ctrlPr>
                                    <a:rPr lang="en-US" altLang="ja-JP" sz="2600" i="1" dirty="0">
                                      <a:solidFill>
                                        <a:prstClr val="black"/>
                                      </a:solidFill>
                                      <a:latin typeface="Cambria Math" panose="02040503050406030204" pitchFamily="18" charset="0"/>
                                      <a:ea typeface="Cambria Math" panose="02040503050406030204" pitchFamily="18" charset="0"/>
                                    </a:rPr>
                                  </m:ctrlPr>
                                </m:eqArrPr>
                                <m:e>
                                  <m:r>
                                    <a:rPr lang="en-US" altLang="ja-JP" sz="2600" i="1" dirty="0">
                                      <a:solidFill>
                                        <a:prstClr val="black"/>
                                      </a:solidFill>
                                      <a:latin typeface="Cambria Math" panose="02040503050406030204" pitchFamily="18" charset="0"/>
                                      <a:ea typeface="Cambria Math" panose="02040503050406030204" pitchFamily="18" charset="0"/>
                                    </a:rPr>
                                    <m:t>3</m:t>
                                  </m:r>
                                </m:e>
                                <m:e>
                                  <m:r>
                                    <a:rPr lang="en-US" altLang="ja-JP" sz="2600" i="1" dirty="0">
                                      <a:solidFill>
                                        <a:prstClr val="black"/>
                                      </a:solidFill>
                                      <a:latin typeface="Cambria Math" panose="02040503050406030204" pitchFamily="18" charset="0"/>
                                      <a:ea typeface="Cambria Math" panose="02040503050406030204" pitchFamily="18" charset="0"/>
                                    </a:rPr>
                                    <m:t>1</m:t>
                                  </m:r>
                                </m:e>
                              </m:eqArr>
                            </m:e>
                          </m:d>
                        </m:e>
                      </m:d>
                    </m:oMath>
                  </m:oMathPara>
                </a14:m>
                <a:endParaRPr lang="en-US" altLang="ja-JP" sz="2600" i="1" dirty="0" smtClean="0">
                  <a:solidFill>
                    <a:prstClr val="black"/>
                  </a:solidFill>
                  <a:latin typeface="Cambria Math" panose="02040503050406030204" pitchFamily="18" charset="0"/>
                  <a:ea typeface="Cambria Math" panose="02040503050406030204" pitchFamily="18" charset="0"/>
                </a:endParaRPr>
              </a:p>
              <a:p>
                <a:pPr marL="0" lvl="0" indent="0" algn="ctr">
                  <a:buNone/>
                </a:pPr>
                <a14:m>
                  <m:oMathPara xmlns:m="http://schemas.openxmlformats.org/officeDocument/2006/math">
                    <m:oMathParaPr>
                      <m:jc m:val="centerGroup"/>
                    </m:oMathParaPr>
                    <m:oMath xmlns:m="http://schemas.openxmlformats.org/officeDocument/2006/math">
                      <m:r>
                        <a:rPr lang="en-US" altLang="ja-JP" sz="2600" i="1" dirty="0">
                          <a:solidFill>
                            <a:prstClr val="black"/>
                          </a:solidFill>
                          <a:latin typeface="Cambria Math" panose="02040503050406030204" pitchFamily="18" charset="0"/>
                          <a:ea typeface="Cambria Math" panose="02040503050406030204" pitchFamily="18" charset="0"/>
                        </a:rPr>
                        <m:t>+</m:t>
                      </m:r>
                      <m:r>
                        <a:rPr lang="en-US" altLang="ja-JP" sz="2600" b="0" i="1" dirty="0" smtClean="0">
                          <a:solidFill>
                            <a:prstClr val="black"/>
                          </a:solidFill>
                          <a:latin typeface="Cambria Math" panose="02040503050406030204" pitchFamily="18" charset="0"/>
                          <a:ea typeface="Cambria Math" panose="02040503050406030204" pitchFamily="18" charset="0"/>
                        </a:rPr>
                        <m:t>2</m:t>
                      </m:r>
                      <m:r>
                        <a:rPr lang="en-US" altLang="ja-JP" sz="2600" i="1" dirty="0">
                          <a:solidFill>
                            <a:prstClr val="black"/>
                          </a:solidFill>
                          <a:latin typeface="Cambria Math" panose="02040503050406030204" pitchFamily="18" charset="0"/>
                          <a:ea typeface="Cambria Math" panose="02040503050406030204" pitchFamily="18" charset="0"/>
                        </a:rPr>
                        <m:t>×</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sSup>
                            <m:sSupPr>
                              <m:ctrlPr>
                                <a:rPr lang="en-US" altLang="ja-JP" sz="2600" i="1" dirty="0">
                                  <a:solidFill>
                                    <a:prstClr val="black"/>
                                  </a:solidFill>
                                  <a:latin typeface="Cambria Math" panose="02040503050406030204" pitchFamily="18" charset="0"/>
                                  <a:ea typeface="Cambria Math" panose="02040503050406030204" pitchFamily="18" charset="0"/>
                                </a:rPr>
                              </m:ctrlPr>
                            </m:sSupPr>
                            <m:e>
                              <m:r>
                                <a:rPr lang="en-US" altLang="ja-JP" sz="2600" i="1" dirty="0">
                                  <a:solidFill>
                                    <a:prstClr val="black"/>
                                  </a:solidFill>
                                  <a:latin typeface="Cambria Math" panose="02040503050406030204" pitchFamily="18" charset="0"/>
                                  <a:ea typeface="Cambria Math" panose="02040503050406030204" pitchFamily="18" charset="0"/>
                                </a:rPr>
                                <m:t>𝑝</m:t>
                              </m:r>
                            </m:e>
                            <m:sup>
                              <m:r>
                                <a:rPr lang="en-US" altLang="ja-JP" sz="2600" i="1" dirty="0">
                                  <a:solidFill>
                                    <a:prstClr val="black"/>
                                  </a:solidFill>
                                  <a:latin typeface="Cambria Math" panose="02040503050406030204" pitchFamily="18" charset="0"/>
                                  <a:ea typeface="Cambria Math" panose="02040503050406030204" pitchFamily="18" charset="0"/>
                                </a:rPr>
                                <m:t>2</m:t>
                              </m:r>
                            </m:sup>
                          </m:sSup>
                          <m:r>
                            <a:rPr lang="en-US" altLang="ja-JP" sz="2600" i="1" dirty="0">
                              <a:solidFill>
                                <a:prstClr val="black"/>
                              </a:solidFill>
                              <a:latin typeface="Cambria Math" panose="02040503050406030204" pitchFamily="18" charset="0"/>
                              <a:ea typeface="Cambria Math" panose="02040503050406030204" pitchFamily="18" charset="0"/>
                            </a:rPr>
                            <m:t>×</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r>
                                <a:rPr lang="en-US" altLang="ja-JP" sz="2600" i="1" dirty="0">
                                  <a:solidFill>
                                    <a:prstClr val="black"/>
                                  </a:solidFill>
                                  <a:latin typeface="Cambria Math" panose="02040503050406030204" pitchFamily="18" charset="0"/>
                                  <a:ea typeface="Cambria Math" panose="02040503050406030204" pitchFamily="18" charset="0"/>
                                </a:rPr>
                                <m:t>1−</m:t>
                              </m:r>
                              <m:r>
                                <a:rPr lang="en-US" altLang="ja-JP" sz="2600" i="1" dirty="0">
                                  <a:solidFill>
                                    <a:prstClr val="black"/>
                                  </a:solidFill>
                                  <a:latin typeface="Cambria Math" panose="02040503050406030204" pitchFamily="18" charset="0"/>
                                  <a:ea typeface="Cambria Math" panose="02040503050406030204" pitchFamily="18" charset="0"/>
                                </a:rPr>
                                <m:t>𝑝</m:t>
                              </m:r>
                            </m:e>
                          </m:d>
                          <m:r>
                            <a:rPr lang="en-US" altLang="ja-JP" sz="2600" i="1" dirty="0">
                              <a:solidFill>
                                <a:prstClr val="black"/>
                              </a:solidFill>
                              <a:latin typeface="Cambria Math" panose="02040503050406030204" pitchFamily="18" charset="0"/>
                              <a:ea typeface="Cambria Math" panose="02040503050406030204" pitchFamily="18" charset="0"/>
                            </a:rPr>
                            <m:t>×</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eqArr>
                                <m:eqArrPr>
                                  <m:ctrlPr>
                                    <a:rPr lang="en-US" altLang="ja-JP" sz="2600" i="1" dirty="0">
                                      <a:solidFill>
                                        <a:prstClr val="black"/>
                                      </a:solidFill>
                                      <a:latin typeface="Cambria Math" panose="02040503050406030204" pitchFamily="18" charset="0"/>
                                      <a:ea typeface="Cambria Math" panose="02040503050406030204" pitchFamily="18" charset="0"/>
                                    </a:rPr>
                                  </m:ctrlPr>
                                </m:eqArrPr>
                                <m:e>
                                  <m:r>
                                    <a:rPr lang="en-US" altLang="ja-JP" sz="2600" i="1" dirty="0">
                                      <a:solidFill>
                                        <a:prstClr val="black"/>
                                      </a:solidFill>
                                      <a:latin typeface="Cambria Math" panose="02040503050406030204" pitchFamily="18" charset="0"/>
                                      <a:ea typeface="Cambria Math" panose="02040503050406030204" pitchFamily="18" charset="0"/>
                                    </a:rPr>
                                    <m:t>3</m:t>
                                  </m:r>
                                </m:e>
                                <m:e>
                                  <m:r>
                                    <a:rPr lang="en-US" altLang="ja-JP" sz="2600" i="1" dirty="0">
                                      <a:solidFill>
                                        <a:prstClr val="black"/>
                                      </a:solidFill>
                                      <a:latin typeface="Cambria Math" panose="02040503050406030204" pitchFamily="18" charset="0"/>
                                      <a:ea typeface="Cambria Math" panose="02040503050406030204" pitchFamily="18" charset="0"/>
                                    </a:rPr>
                                    <m:t>2</m:t>
                                  </m:r>
                                </m:e>
                              </m:eqArr>
                            </m:e>
                          </m:d>
                        </m:e>
                      </m:d>
                      <m:r>
                        <a:rPr lang="en-US" altLang="ja-JP" sz="2600" i="1" dirty="0">
                          <a:solidFill>
                            <a:prstClr val="black"/>
                          </a:solidFill>
                          <a:latin typeface="Cambria Math" panose="02040503050406030204" pitchFamily="18" charset="0"/>
                          <a:ea typeface="Cambria Math" panose="02040503050406030204" pitchFamily="18" charset="0"/>
                        </a:rPr>
                        <m:t>+3×</m:t>
                      </m:r>
                      <m:d>
                        <m:dPr>
                          <m:ctrlPr>
                            <a:rPr lang="en-US" altLang="ja-JP" sz="2600" b="0" i="1" dirty="0" smtClean="0">
                              <a:solidFill>
                                <a:prstClr val="black"/>
                              </a:solidFill>
                              <a:latin typeface="Cambria Math" panose="02040503050406030204" pitchFamily="18" charset="0"/>
                              <a:ea typeface="Cambria Math" panose="02040503050406030204" pitchFamily="18" charset="0"/>
                            </a:rPr>
                          </m:ctrlPr>
                        </m:dPr>
                        <m:e>
                          <m:sSup>
                            <m:sSupPr>
                              <m:ctrlPr>
                                <a:rPr lang="en-US" altLang="ja-JP" sz="2600" b="0" i="1" dirty="0" smtClean="0">
                                  <a:solidFill>
                                    <a:prstClr val="black"/>
                                  </a:solidFill>
                                  <a:latin typeface="Cambria Math" panose="02040503050406030204" pitchFamily="18" charset="0"/>
                                  <a:ea typeface="Cambria Math" panose="02040503050406030204" pitchFamily="18" charset="0"/>
                                </a:rPr>
                              </m:ctrlPr>
                            </m:sSupPr>
                            <m:e>
                              <m:r>
                                <a:rPr lang="en-US" altLang="ja-JP" sz="2600" b="0" i="1" dirty="0" smtClean="0">
                                  <a:solidFill>
                                    <a:prstClr val="black"/>
                                  </a:solidFill>
                                  <a:latin typeface="Cambria Math" panose="02040503050406030204" pitchFamily="18" charset="0"/>
                                  <a:ea typeface="Cambria Math" panose="02040503050406030204" pitchFamily="18" charset="0"/>
                                </a:rPr>
                                <m:t>𝑝</m:t>
                              </m:r>
                            </m:e>
                            <m:sup>
                              <m:r>
                                <a:rPr lang="en-US" altLang="ja-JP" sz="2600" b="0" i="1" dirty="0" smtClean="0">
                                  <a:solidFill>
                                    <a:prstClr val="black"/>
                                  </a:solidFill>
                                  <a:latin typeface="Cambria Math" panose="02040503050406030204" pitchFamily="18" charset="0"/>
                                  <a:ea typeface="Cambria Math" panose="02040503050406030204" pitchFamily="18" charset="0"/>
                                </a:rPr>
                                <m:t>3</m:t>
                              </m:r>
                            </m:sup>
                          </m:sSup>
                          <m:r>
                            <a:rPr lang="en-US" altLang="ja-JP" sz="2600" b="0" i="1" dirty="0" smtClean="0">
                              <a:solidFill>
                                <a:prstClr val="black"/>
                              </a:solidFill>
                              <a:latin typeface="Cambria Math" panose="02040503050406030204" pitchFamily="18" charset="0"/>
                              <a:ea typeface="Cambria Math" panose="02040503050406030204" pitchFamily="18" charset="0"/>
                            </a:rPr>
                            <m:t>×</m:t>
                          </m:r>
                          <m:d>
                            <m:dPr>
                              <m:ctrlPr>
                                <a:rPr lang="en-US" altLang="ja-JP" sz="2600" b="0" i="1" dirty="0" smtClean="0">
                                  <a:solidFill>
                                    <a:prstClr val="black"/>
                                  </a:solidFill>
                                  <a:latin typeface="Cambria Math" panose="02040503050406030204" pitchFamily="18" charset="0"/>
                                  <a:ea typeface="Cambria Math" panose="02040503050406030204" pitchFamily="18" charset="0"/>
                                </a:rPr>
                              </m:ctrlPr>
                            </m:dPr>
                            <m:e>
                              <m:eqArr>
                                <m:eqArrPr>
                                  <m:ctrlPr>
                                    <a:rPr lang="en-US" altLang="ja-JP" sz="2600" b="0" i="1" dirty="0" smtClean="0">
                                      <a:solidFill>
                                        <a:prstClr val="black"/>
                                      </a:solidFill>
                                      <a:latin typeface="Cambria Math" panose="02040503050406030204" pitchFamily="18" charset="0"/>
                                      <a:ea typeface="Cambria Math" panose="02040503050406030204" pitchFamily="18" charset="0"/>
                                    </a:rPr>
                                  </m:ctrlPr>
                                </m:eqArrPr>
                                <m:e>
                                  <m:r>
                                    <a:rPr lang="en-US" altLang="ja-JP" sz="2600" b="0" i="1" dirty="0" smtClean="0">
                                      <a:solidFill>
                                        <a:prstClr val="black"/>
                                      </a:solidFill>
                                      <a:latin typeface="Cambria Math" panose="02040503050406030204" pitchFamily="18" charset="0"/>
                                      <a:ea typeface="Cambria Math" panose="02040503050406030204" pitchFamily="18" charset="0"/>
                                    </a:rPr>
                                    <m:t>3</m:t>
                                  </m:r>
                                </m:e>
                                <m:e>
                                  <m:r>
                                    <a:rPr lang="en-US" altLang="ja-JP" sz="2600" b="0" i="1" dirty="0" smtClean="0">
                                      <a:solidFill>
                                        <a:prstClr val="black"/>
                                      </a:solidFill>
                                      <a:latin typeface="Cambria Math" panose="02040503050406030204" pitchFamily="18" charset="0"/>
                                      <a:ea typeface="Cambria Math" panose="02040503050406030204" pitchFamily="18" charset="0"/>
                                    </a:rPr>
                                    <m:t>3</m:t>
                                  </m:r>
                                </m:e>
                              </m:eqArr>
                            </m:e>
                          </m:d>
                        </m:e>
                      </m:d>
                      <m:r>
                        <a:rPr lang="en-US" altLang="ja-JP" sz="2600" i="1" dirty="0">
                          <a:solidFill>
                            <a:prstClr val="black"/>
                          </a:solidFill>
                          <a:latin typeface="Cambria Math" panose="02040503050406030204" pitchFamily="18" charset="0"/>
                          <a:ea typeface="Cambria Math" panose="02040503050406030204" pitchFamily="18" charset="0"/>
                        </a:rPr>
                        <m:t>=</m:t>
                      </m:r>
                      <m:r>
                        <a:rPr lang="en-US" altLang="ja-JP" sz="2600" i="1" dirty="0">
                          <a:solidFill>
                            <a:srgbClr val="FF0000"/>
                          </a:solidFill>
                          <a:latin typeface="Cambria Math" panose="02040503050406030204" pitchFamily="18" charset="0"/>
                          <a:ea typeface="Cambria Math" panose="02040503050406030204" pitchFamily="18" charset="0"/>
                        </a:rPr>
                        <m:t>3</m:t>
                      </m:r>
                      <m:r>
                        <a:rPr lang="en-US" altLang="ja-JP" sz="2600" i="1" dirty="0">
                          <a:solidFill>
                            <a:srgbClr val="FF0000"/>
                          </a:solidFill>
                          <a:latin typeface="Cambria Math" panose="02040503050406030204" pitchFamily="18" charset="0"/>
                          <a:ea typeface="Cambria Math" panose="02040503050406030204" pitchFamily="18" charset="0"/>
                        </a:rPr>
                        <m:t>𝑝</m:t>
                      </m:r>
                    </m:oMath>
                  </m:oMathPara>
                </a14:m>
                <a:endParaRPr lang="en-US" altLang="ja-JP" sz="2600" dirty="0">
                  <a:solidFill>
                    <a:srgbClr val="FF0000"/>
                  </a:solidFill>
                  <a:ea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217" t="-2421" r="-1159"/>
                </a:stretch>
              </a:blipFill>
            </p:spPr>
            <p:txBody>
              <a:bodyPr/>
              <a:lstStyle/>
              <a:p>
                <a:r>
                  <a:rPr lang="ja-JP" altLang="en-US">
                    <a:noFill/>
                  </a:rPr>
                  <a:t> </a:t>
                </a:r>
              </a:p>
            </p:txBody>
          </p:sp>
        </mc:Fallback>
      </mc:AlternateContent>
      <p:sp>
        <p:nvSpPr>
          <p:cNvPr id="5" name="角丸四角形 4"/>
          <p:cNvSpPr/>
          <p:nvPr/>
        </p:nvSpPr>
        <p:spPr>
          <a:xfrm>
            <a:off x="3690871" y="5061397"/>
            <a:ext cx="7662929" cy="15081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計算が煩雑！</a:t>
            </a:r>
            <a:endParaRPr kumimoji="1" lang="en-US" altLang="ja-JP" sz="4400" dirty="0"/>
          </a:p>
          <a:p>
            <a:pPr algn="ctr"/>
            <a:r>
              <a:rPr lang="en-US" altLang="ja-JP" sz="4400" dirty="0"/>
              <a:t>…</a:t>
            </a:r>
            <a:r>
              <a:rPr lang="ja-JP" altLang="en-US" sz="4400" dirty="0"/>
              <a:t>もっと簡単に求める方法は？</a:t>
            </a:r>
            <a:endParaRPr kumimoji="1" lang="ja-JP" altLang="en-US" sz="4400" dirty="0"/>
          </a:p>
        </p:txBody>
      </p:sp>
    </p:spTree>
    <p:extLst>
      <p:ext uri="{BB962C8B-B14F-4D97-AF65-F5344CB8AC3E}">
        <p14:creationId xmlns:p14="http://schemas.microsoft.com/office/powerpoint/2010/main" val="41518310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838201" y="2305318"/>
            <a:ext cx="10515600" cy="36060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t>確率変数の和の期待値</a:t>
            </a:r>
            <a:r>
              <a:rPr lang="en-US" altLang="ja-JP" dirty="0"/>
              <a:t>(3/5)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pPr marL="0" indent="0">
                  <a:buNone/>
                </a:pPr>
                <a:r>
                  <a:rPr lang="ja-JP" altLang="en-US" u="sng" dirty="0"/>
                  <a:t>例</a:t>
                </a:r>
                <a:r>
                  <a:rPr lang="en-US" altLang="ja-JP" u="sng" dirty="0"/>
                  <a:t>D:</a:t>
                </a:r>
                <a:endParaRPr lang="en-US" altLang="ja-JP" dirty="0">
                  <a:solidFill>
                    <a:prstClr val="black"/>
                  </a:solidFill>
                </a:endParaRPr>
              </a:p>
              <a:p>
                <a:r>
                  <a:rPr lang="ja-JP" altLang="en-US" u="sng" dirty="0">
                    <a:latin typeface="+mn-ea"/>
                  </a:rPr>
                  <a:t>表が出る確率が</a:t>
                </a:r>
                <a:r>
                  <a:rPr lang="ja-JP" altLang="en-US" u="sng" dirty="0">
                    <a:latin typeface="Cambria Math" panose="02040503050406030204" pitchFamily="18" charset="0"/>
                  </a:rPr>
                  <a:t>𝑝</a:t>
                </a:r>
                <a14:m>
                  <m:oMath xmlns:m="http://schemas.openxmlformats.org/officeDocument/2006/math">
                    <m:d>
                      <m:dPr>
                        <m:ctrlPr>
                          <a:rPr lang="en-US" altLang="ja-JP" i="1" smtClean="0">
                            <a:latin typeface="Cambria Math" panose="02040503050406030204" pitchFamily="18" charset="0"/>
                          </a:rPr>
                        </m:ctrlPr>
                      </m:dPr>
                      <m:e>
                        <m:r>
                          <a:rPr lang="en-US" altLang="ja-JP" b="0" i="1" smtClean="0">
                            <a:latin typeface="Cambria Math" panose="02040503050406030204" pitchFamily="18" charset="0"/>
                          </a:rPr>
                          <m:t>0&lt;</m:t>
                        </m:r>
                        <m:r>
                          <a:rPr lang="en-US" altLang="ja-JP" b="0" i="1" smtClean="0">
                            <a:latin typeface="Cambria Math" panose="02040503050406030204" pitchFamily="18" charset="0"/>
                          </a:rPr>
                          <m:t>𝑝</m:t>
                        </m:r>
                        <m:r>
                          <a:rPr lang="en-US" altLang="ja-JP" b="0" i="1" smtClean="0">
                            <a:latin typeface="Cambria Math" panose="02040503050406030204" pitchFamily="18" charset="0"/>
                          </a:rPr>
                          <m:t>&lt;1</m:t>
                        </m:r>
                      </m:e>
                    </m:d>
                    <m:r>
                      <a:rPr lang="ja-JP" altLang="en-US" i="1">
                        <a:latin typeface="Cambria Math" panose="02040503050406030204" pitchFamily="18" charset="0"/>
                      </a:rPr>
                      <m:t>の</m:t>
                    </m:r>
                  </m:oMath>
                </a14:m>
                <a:r>
                  <a:rPr lang="ja-JP" altLang="en-US" dirty="0">
                    <a:latin typeface="+mn-ea"/>
                  </a:rPr>
                  <a:t>コインを</a:t>
                </a:r>
                <a:r>
                  <a:rPr lang="ja-JP" altLang="en-US" u="sng" dirty="0">
                    <a:latin typeface="+mn-ea"/>
                  </a:rPr>
                  <a:t>２回</a:t>
                </a:r>
                <a:r>
                  <a:rPr lang="ja-JP" altLang="en-US" dirty="0">
                    <a:latin typeface="+mn-ea"/>
                  </a:rPr>
                  <a:t>投げる</a:t>
                </a:r>
                <a:endParaRPr lang="en-US" altLang="ja-JP" dirty="0">
                  <a:latin typeface="+mn-ea"/>
                </a:endParaRPr>
              </a:p>
              <a:p>
                <a:r>
                  <a:rPr kumimoji="1" lang="ja-JP" altLang="en-US" u="sng" dirty="0"/>
                  <a:t>表が出たら１</a:t>
                </a:r>
                <a:r>
                  <a:rPr kumimoji="1" lang="ja-JP" altLang="en-US" dirty="0"/>
                  <a:t>、</a:t>
                </a:r>
                <a:r>
                  <a:rPr kumimoji="1" lang="ja-JP" altLang="en-US" u="sng" dirty="0"/>
                  <a:t>裏がでたら０</a:t>
                </a:r>
                <a:r>
                  <a:rPr kumimoji="1" lang="ja-JP" altLang="en-US" dirty="0"/>
                  <a:t>とカウント</a:t>
                </a:r>
                <a:endParaRPr kumimoji="1" lang="en-US" altLang="ja-JP" dirty="0"/>
              </a:p>
              <a:p>
                <a:r>
                  <a:rPr kumimoji="1" lang="ja-JP" altLang="en-US" dirty="0"/>
                  <a:t>確率変数</a:t>
                </a:r>
                <a:r>
                  <a:rPr kumimoji="1" lang="ja-JP" altLang="en-US" dirty="0">
                    <a:latin typeface="Cambria Math" panose="02040503050406030204" pitchFamily="18" charset="0"/>
                  </a:rPr>
                  <a:t>𝑋</a:t>
                </a:r>
                <a:r>
                  <a:rPr kumimoji="1" lang="en-US" altLang="ja-JP" dirty="0">
                    <a:latin typeface="Cambria Math" panose="02040503050406030204" pitchFamily="18" charset="0"/>
                  </a:rPr>
                  <a:t>,</a:t>
                </a:r>
                <a:r>
                  <a:rPr kumimoji="1" lang="ja-JP" altLang="en-US" dirty="0">
                    <a:latin typeface="Cambria Math" panose="02040503050406030204" pitchFamily="18" charset="0"/>
                  </a:rPr>
                  <a:t>𝑌</a:t>
                </a:r>
                <a:r>
                  <a:rPr kumimoji="1" lang="en-US" altLang="ja-JP" dirty="0">
                    <a:latin typeface="Cambria Math" panose="02040503050406030204" pitchFamily="18" charset="0"/>
                  </a:rPr>
                  <a:t>,</a:t>
                </a:r>
                <a:r>
                  <a:rPr kumimoji="1" lang="ja-JP" altLang="en-US" dirty="0">
                    <a:latin typeface="Cambria Math" panose="02040503050406030204" pitchFamily="18" charset="0"/>
                  </a:rPr>
                  <a:t>𝑍をそれぞれ</a:t>
                </a:r>
                <a:endParaRPr kumimoji="1" lang="en-US" altLang="ja-JP" dirty="0">
                  <a:latin typeface="Cambria Math" panose="02040503050406030204" pitchFamily="18" charset="0"/>
                </a:endParaRPr>
              </a:p>
              <a:p>
                <a:pPr marL="0" indent="0" algn="ctr">
                  <a:buNone/>
                </a:pP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𝑋</m:t>
                    </m:r>
                    <m:r>
                      <a:rPr kumimoji="1" lang="en-US" altLang="ja-JP" i="1" smtClean="0">
                        <a:latin typeface="Cambria Math" panose="02040503050406030204" pitchFamily="18" charset="0"/>
                        <a:ea typeface="Cambria Math" panose="02040503050406030204" pitchFamily="18" charset="0"/>
                      </a:rPr>
                      <m:t>=</m:t>
                    </m:r>
                  </m:oMath>
                </a14:m>
                <a:r>
                  <a:rPr kumimoji="1" lang="ja-JP" altLang="en-US" u="sng" dirty="0"/>
                  <a:t>１回目</a:t>
                </a:r>
                <a:r>
                  <a:rPr kumimoji="1" lang="ja-JP" altLang="en-US" dirty="0"/>
                  <a:t>の実験結果</a:t>
                </a:r>
                <a:r>
                  <a:rPr lang="ja-JP" altLang="en-US" dirty="0"/>
                  <a:t>のカウント</a:t>
                </a:r>
                <a:endParaRPr kumimoji="1" lang="en-US" altLang="ja-JP" dirty="0"/>
              </a:p>
              <a:p>
                <a:pPr marL="0" indent="0" algn="ctr">
                  <a:buNone/>
                </a:pP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𝑌</m:t>
                    </m:r>
                    <m:r>
                      <a:rPr kumimoji="1" lang="en-US" altLang="ja-JP" i="1" smtClean="0">
                        <a:latin typeface="Cambria Math" panose="02040503050406030204" pitchFamily="18" charset="0"/>
                        <a:ea typeface="Cambria Math" panose="02040503050406030204" pitchFamily="18" charset="0"/>
                      </a:rPr>
                      <m:t>=</m:t>
                    </m:r>
                  </m:oMath>
                </a14:m>
                <a:r>
                  <a:rPr kumimoji="1" lang="ja-JP" altLang="en-US" u="sng" dirty="0"/>
                  <a:t>２回目</a:t>
                </a:r>
                <a:r>
                  <a:rPr kumimoji="1" lang="ja-JP" altLang="en-US" dirty="0"/>
                  <a:t>の実験結果のカウント</a:t>
                </a:r>
                <a:endParaRPr kumimoji="1" lang="en-US" altLang="ja-JP"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𝑍</m:t>
                    </m:r>
                    <m:r>
                      <a:rPr kumimoji="1" lang="en-US" altLang="ja-JP" i="1" smtClean="0">
                        <a:latin typeface="Cambria Math" panose="02040503050406030204" pitchFamily="18" charset="0"/>
                        <a:ea typeface="Cambria Math" panose="02040503050406030204" pitchFamily="18" charset="0"/>
                      </a:rPr>
                      <m:t>=</m:t>
                    </m:r>
                  </m:oMath>
                </a14:m>
                <a:r>
                  <a:rPr kumimoji="1" lang="ja-JP" altLang="en-US" u="sng" dirty="0"/>
                  <a:t>１回目と２回目</a:t>
                </a:r>
                <a:r>
                  <a:rPr kumimoji="1" lang="ja-JP" altLang="en-US" dirty="0"/>
                  <a:t>の実験結果をカウントした合計</a:t>
                </a:r>
                <a:endParaRPr kumimoji="1" lang="en-US" altLang="ja-JP" dirty="0"/>
              </a:p>
              <a:p>
                <a:pPr marL="0" indent="0" algn="r">
                  <a:buNone/>
                </a:pPr>
                <a:r>
                  <a:rPr lang="ja-JP" altLang="en-US" dirty="0"/>
                  <a:t>とする </a:t>
                </a:r>
                <a:r>
                  <a:rPr lang="en-US" altLang="ja-JP" dirty="0"/>
                  <a:t>(</a:t>
                </a:r>
                <a:r>
                  <a:rPr lang="ja-JP" altLang="en-US" dirty="0"/>
                  <a:t>このとき、</a:t>
                </a:r>
                <a14:m>
                  <m:oMath xmlns:m="http://schemas.openxmlformats.org/officeDocument/2006/math">
                    <m:r>
                      <a:rPr lang="en-US" altLang="ja-JP" b="0" i="1" u="sng" smtClean="0">
                        <a:solidFill>
                          <a:srgbClr val="FF0000"/>
                        </a:solidFill>
                        <a:latin typeface="Cambria Math" panose="02040503050406030204" pitchFamily="18" charset="0"/>
                      </a:rPr>
                      <m:t>𝑋</m:t>
                    </m:r>
                    <m:r>
                      <a:rPr lang="en-US" altLang="ja-JP" b="0" i="1" u="sng" smtClean="0">
                        <a:solidFill>
                          <a:srgbClr val="FF0000"/>
                        </a:solidFill>
                        <a:latin typeface="Cambria Math" panose="02040503050406030204" pitchFamily="18" charset="0"/>
                      </a:rPr>
                      <m:t>+</m:t>
                    </m:r>
                    <m:r>
                      <a:rPr lang="en-US" altLang="ja-JP" b="0" i="1" u="sng" smtClean="0">
                        <a:solidFill>
                          <a:srgbClr val="FF0000"/>
                        </a:solidFill>
                        <a:latin typeface="Cambria Math" panose="02040503050406030204" pitchFamily="18" charset="0"/>
                      </a:rPr>
                      <m:t>𝑌</m:t>
                    </m:r>
                    <m:r>
                      <a:rPr lang="en-US" altLang="ja-JP" b="0" i="1" u="sng" smtClean="0">
                        <a:solidFill>
                          <a:srgbClr val="FF0000"/>
                        </a:solidFill>
                        <a:latin typeface="Cambria Math" panose="02040503050406030204" pitchFamily="18" charset="0"/>
                      </a:rPr>
                      <m:t>=</m:t>
                    </m:r>
                    <m:r>
                      <a:rPr lang="en-US" altLang="ja-JP" b="0" i="1" u="sng" smtClean="0">
                        <a:solidFill>
                          <a:srgbClr val="FF0000"/>
                        </a:solidFill>
                        <a:latin typeface="Cambria Math" panose="02040503050406030204" pitchFamily="18" charset="0"/>
                      </a:rPr>
                      <m:t>𝑍</m:t>
                    </m:r>
                  </m:oMath>
                </a14:m>
                <a:r>
                  <a:rPr kumimoji="1" lang="ja-JP" altLang="en-US" dirty="0"/>
                  <a:t>となる</a:t>
                </a:r>
                <a:r>
                  <a:rPr kumimoji="1" lang="en-US" altLang="ja-JP"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217" t="-2542" r="-11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153177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t>確率変数の和の期待値</a:t>
            </a:r>
            <a:r>
              <a:rPr lang="en-US" altLang="ja-JP" dirty="0"/>
              <a:t>(4/5)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Autofit/>
              </a:bodyPr>
              <a:lstStyle/>
              <a:p>
                <a:pPr marL="0" indent="0">
                  <a:buNone/>
                </a:pPr>
                <a:r>
                  <a:rPr lang="ja-JP" altLang="en-US" dirty="0">
                    <a:solidFill>
                      <a:prstClr val="black"/>
                    </a:solidFill>
                    <a:latin typeface="Cambria Math" panose="02040503050406030204" pitchFamily="18" charset="0"/>
                  </a:rPr>
                  <a:t>コインを投げる事象はそれぞれ影響しあわないとして、</a:t>
                </a:r>
                <a:endParaRPr lang="en-US" altLang="ja-JP" dirty="0">
                  <a:solidFill>
                    <a:prstClr val="black"/>
                  </a:solidFill>
                  <a:latin typeface="Cambria Math" panose="02040503050406030204" pitchFamily="18" charset="0"/>
                </a:endParaRPr>
              </a:p>
              <a:p>
                <a:pPr marL="0" indent="0" algn="r">
                  <a:buNone/>
                </a:pPr>
                <a:r>
                  <a:rPr lang="ja-JP" altLang="en-US" u="sng" dirty="0">
                    <a:solidFill>
                      <a:prstClr val="black"/>
                    </a:solidFill>
                    <a:latin typeface="Cambria Math" panose="02040503050406030204" pitchFamily="18" charset="0"/>
                  </a:rPr>
                  <a:t>𝑋、𝑌、𝑍に対してそれぞれ期待値を求める</a:t>
                </a:r>
                <a:endParaRPr lang="en-US" altLang="ja-JP" b="0" i="1" dirty="0">
                  <a:solidFill>
                    <a:srgbClr val="FF0000"/>
                  </a:solidFill>
                  <a:latin typeface="Cambria Math" panose="02040503050406030204" pitchFamily="18" charset="0"/>
                  <a:ea typeface="Cambria Math" panose="02040503050406030204" pitchFamily="18" charset="0"/>
                </a:endParaRPr>
              </a:p>
              <a:p>
                <a:r>
                  <a:rPr lang="en-US" altLang="ja-JP" dirty="0">
                    <a:solidFill>
                      <a:prstClr val="black"/>
                    </a:solidFill>
                    <a:ea typeface="Cambria Math" panose="02040503050406030204" pitchFamily="18" charset="0"/>
                  </a:rPr>
                  <a:t> </a:t>
                </a:r>
                <a14:m>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𝑋</m:t>
                        </m:r>
                      </m:e>
                    </m:d>
                    <m:r>
                      <a:rPr lang="en-US" altLang="ja-JP" i="1">
                        <a:solidFill>
                          <a:prstClr val="black"/>
                        </a:solidFill>
                        <a:latin typeface="Cambria Math" panose="02040503050406030204" pitchFamily="18" charset="0"/>
                        <a:ea typeface="Cambria Math" panose="02040503050406030204" pitchFamily="18" charset="0"/>
                      </a:rPr>
                      <m:t>=</m:t>
                    </m:r>
                    <m:nary>
                      <m:naryPr>
                        <m:chr m:val="∑"/>
                        <m:ctrlPr>
                          <a:rPr lang="en-US" altLang="ja-JP" i="1" smtClean="0">
                            <a:solidFill>
                              <a:prstClr val="black"/>
                            </a:solidFill>
                            <a:latin typeface="Cambria Math" panose="02040503050406030204" pitchFamily="18" charset="0"/>
                            <a:ea typeface="Cambria Math" panose="02040503050406030204" pitchFamily="18" charset="0"/>
                          </a:rPr>
                        </m:ctrlPr>
                      </m:naryPr>
                      <m:sub>
                        <m:r>
                          <m:rPr>
                            <m:brk m:alnAt="23"/>
                          </m:rPr>
                          <a:rPr lang="en-US" altLang="ja-JP" b="0" i="1" smtClean="0">
                            <a:solidFill>
                              <a:prstClr val="black"/>
                            </a:solidFill>
                            <a:latin typeface="Cambria Math" panose="02040503050406030204" pitchFamily="18" charset="0"/>
                            <a:ea typeface="Cambria Math" panose="02040503050406030204" pitchFamily="18" charset="0"/>
                          </a:rPr>
                          <m:t>𝑥</m:t>
                        </m:r>
                        <m:r>
                          <a:rPr lang="en-US" altLang="ja-JP" b="0" i="1" smtClean="0">
                            <a:solidFill>
                              <a:prstClr val="black"/>
                            </a:solidFill>
                            <a:latin typeface="Cambria Math" panose="02040503050406030204" pitchFamily="18" charset="0"/>
                            <a:ea typeface="Cambria Math" panose="02040503050406030204" pitchFamily="18" charset="0"/>
                          </a:rPr>
                          <m:t>=0</m:t>
                        </m:r>
                      </m:sub>
                      <m:sup>
                        <m:r>
                          <a:rPr lang="en-US" altLang="ja-JP" b="0" i="1" smtClean="0">
                            <a:solidFill>
                              <a:prstClr val="black"/>
                            </a:solidFill>
                            <a:latin typeface="Cambria Math" panose="02040503050406030204" pitchFamily="18" charset="0"/>
                            <a:ea typeface="Cambria Math" panose="02040503050406030204" pitchFamily="18" charset="0"/>
                          </a:rPr>
                          <m:t>1</m:t>
                        </m:r>
                      </m:sup>
                      <m:e>
                        <m:d>
                          <m:dPr>
                            <m:ctrlPr>
                              <a:rPr lang="en-US" altLang="ja-JP" b="0" i="1" smtClean="0">
                                <a:solidFill>
                                  <a:prstClr val="black"/>
                                </a:solidFill>
                                <a:latin typeface="Cambria Math" panose="02040503050406030204" pitchFamily="18" charset="0"/>
                                <a:ea typeface="Cambria Math" panose="02040503050406030204" pitchFamily="18" charset="0"/>
                              </a:rPr>
                            </m:ctrlPr>
                          </m:dPr>
                          <m:e>
                            <m:r>
                              <a:rPr lang="en-US" altLang="ja-JP" b="0" i="1" smtClean="0">
                                <a:solidFill>
                                  <a:prstClr val="black"/>
                                </a:solidFill>
                                <a:latin typeface="Cambria Math" panose="02040503050406030204" pitchFamily="18" charset="0"/>
                                <a:ea typeface="Cambria Math" panose="02040503050406030204" pitchFamily="18" charset="0"/>
                              </a:rPr>
                              <m:t>𝑥</m:t>
                            </m:r>
                            <m:r>
                              <a:rPr lang="en-US" altLang="ja-JP" b="0" i="1" smtClean="0">
                                <a:solidFill>
                                  <a:prstClr val="black"/>
                                </a:solidFill>
                                <a:latin typeface="Cambria Math" panose="02040503050406030204" pitchFamily="18" charset="0"/>
                                <a:ea typeface="Cambria Math" panose="02040503050406030204" pitchFamily="18" charset="0"/>
                              </a:rPr>
                              <m:t>×</m:t>
                            </m:r>
                            <m:r>
                              <a:rPr lang="en-US" altLang="ja-JP" b="0" i="1" smtClean="0">
                                <a:solidFill>
                                  <a:prstClr val="black"/>
                                </a:solidFill>
                                <a:latin typeface="Cambria Math" panose="02040503050406030204" pitchFamily="18" charset="0"/>
                                <a:ea typeface="Cambria Math" panose="02040503050406030204" pitchFamily="18" charset="0"/>
                              </a:rPr>
                              <m:t>𝑝</m:t>
                            </m:r>
                            <m:d>
                              <m:dPr>
                                <m:ctrlPr>
                                  <a:rPr lang="en-US" altLang="ja-JP" b="0" i="1" smtClean="0">
                                    <a:solidFill>
                                      <a:prstClr val="black"/>
                                    </a:solidFill>
                                    <a:latin typeface="Cambria Math" panose="02040503050406030204" pitchFamily="18" charset="0"/>
                                    <a:ea typeface="Cambria Math" panose="02040503050406030204" pitchFamily="18" charset="0"/>
                                  </a:rPr>
                                </m:ctrlPr>
                              </m:dPr>
                              <m:e>
                                <m:r>
                                  <a:rPr lang="en-US" altLang="ja-JP" b="0" i="1" smtClean="0">
                                    <a:solidFill>
                                      <a:prstClr val="black"/>
                                    </a:solidFill>
                                    <a:latin typeface="Cambria Math" panose="02040503050406030204" pitchFamily="18" charset="0"/>
                                    <a:ea typeface="Cambria Math" panose="02040503050406030204" pitchFamily="18" charset="0"/>
                                  </a:rPr>
                                  <m:t>𝑥</m:t>
                                </m:r>
                              </m:e>
                            </m:d>
                          </m:e>
                        </m:d>
                      </m:e>
                    </m:nary>
                    <m:r>
                      <a:rPr lang="en-US" altLang="ja-JP" b="0" i="1" smtClean="0">
                        <a:solidFill>
                          <a:prstClr val="black"/>
                        </a:solidFill>
                        <a:latin typeface="Cambria Math" panose="02040503050406030204" pitchFamily="18" charset="0"/>
                        <a:ea typeface="Cambria Math" panose="02040503050406030204" pitchFamily="18" charset="0"/>
                      </a:rPr>
                      <m:t>=0×</m:t>
                    </m:r>
                    <m:d>
                      <m:dPr>
                        <m:ctrlPr>
                          <a:rPr lang="en-US" altLang="ja-JP" b="0" i="1" smtClean="0">
                            <a:solidFill>
                              <a:prstClr val="black"/>
                            </a:solidFill>
                            <a:latin typeface="Cambria Math" panose="02040503050406030204" pitchFamily="18" charset="0"/>
                            <a:ea typeface="Cambria Math" panose="02040503050406030204" pitchFamily="18" charset="0"/>
                          </a:rPr>
                        </m:ctrlPr>
                      </m:dPr>
                      <m:e>
                        <m:r>
                          <a:rPr lang="en-US" altLang="ja-JP" b="0" i="1" smtClean="0">
                            <a:solidFill>
                              <a:prstClr val="black"/>
                            </a:solidFill>
                            <a:latin typeface="Cambria Math" panose="02040503050406030204" pitchFamily="18" charset="0"/>
                            <a:ea typeface="Cambria Math" panose="02040503050406030204" pitchFamily="18" charset="0"/>
                          </a:rPr>
                          <m:t>1−</m:t>
                        </m:r>
                        <m:r>
                          <a:rPr lang="en-US" altLang="ja-JP" b="0" i="1" smtClean="0">
                            <a:solidFill>
                              <a:prstClr val="black"/>
                            </a:solidFill>
                            <a:latin typeface="Cambria Math" panose="02040503050406030204" pitchFamily="18" charset="0"/>
                            <a:ea typeface="Cambria Math" panose="02040503050406030204" pitchFamily="18" charset="0"/>
                          </a:rPr>
                          <m:t>𝑝</m:t>
                        </m:r>
                      </m:e>
                    </m:d>
                    <m:r>
                      <a:rPr lang="en-US" altLang="ja-JP" b="0" i="1" smtClean="0">
                        <a:solidFill>
                          <a:prstClr val="black"/>
                        </a:solidFill>
                        <a:latin typeface="Cambria Math" panose="02040503050406030204" pitchFamily="18" charset="0"/>
                        <a:ea typeface="Cambria Math" panose="02040503050406030204" pitchFamily="18" charset="0"/>
                      </a:rPr>
                      <m:t>+1×</m:t>
                    </m:r>
                    <m:r>
                      <a:rPr lang="en-US" altLang="ja-JP" b="0" i="1" smtClean="0">
                        <a:solidFill>
                          <a:prstClr val="black"/>
                        </a:solidFill>
                        <a:latin typeface="Cambria Math" panose="02040503050406030204" pitchFamily="18" charset="0"/>
                        <a:ea typeface="Cambria Math" panose="02040503050406030204" pitchFamily="18" charset="0"/>
                      </a:rPr>
                      <m:t>𝑝</m:t>
                    </m:r>
                    <m:r>
                      <a:rPr lang="en-US" altLang="ja-JP" b="0" i="1" smtClean="0">
                        <a:solidFill>
                          <a:prstClr val="black"/>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𝑝</m:t>
                    </m:r>
                  </m:oMath>
                </a14:m>
                <a:endParaRPr lang="en-US" altLang="ja-JP" b="0" i="1" dirty="0">
                  <a:solidFill>
                    <a:srgbClr val="FF0000"/>
                  </a:solidFill>
                  <a:latin typeface="Cambria Math" panose="02040503050406030204" pitchFamily="18" charset="0"/>
                  <a:ea typeface="Cambria Math" panose="02040503050406030204" pitchFamily="18" charset="0"/>
                </a:endParaRPr>
              </a:p>
              <a:p>
                <a:r>
                  <a:rPr lang="en-US" altLang="ja-JP" dirty="0">
                    <a:solidFill>
                      <a:prstClr val="black"/>
                    </a:solidFill>
                    <a:ea typeface="Cambria Math" panose="02040503050406030204" pitchFamily="18" charset="0"/>
                  </a:rPr>
                  <a:t> </a:t>
                </a:r>
                <a14:m>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i="1">
                            <a:solidFill>
                              <a:srgbClr val="FF0000"/>
                            </a:solidFill>
                            <a:latin typeface="Cambria Math" panose="02040503050406030204" pitchFamily="18" charset="0"/>
                            <a:ea typeface="Cambria Math" panose="02040503050406030204" pitchFamily="18" charset="0"/>
                          </a:rPr>
                          <m:t>𝑌</m:t>
                        </m:r>
                      </m:e>
                    </m:d>
                    <m:r>
                      <a:rPr lang="en-US" altLang="ja-JP" i="1">
                        <a:solidFill>
                          <a:prstClr val="black"/>
                        </a:solidFill>
                        <a:latin typeface="Cambria Math" panose="02040503050406030204" pitchFamily="18" charset="0"/>
                        <a:ea typeface="Cambria Math" panose="02040503050406030204" pitchFamily="18" charset="0"/>
                      </a:rPr>
                      <m:t>=</m:t>
                    </m:r>
                    <m:nary>
                      <m:naryPr>
                        <m:chr m:val="∑"/>
                        <m:ctrlPr>
                          <a:rPr lang="en-US" altLang="ja-JP" i="1">
                            <a:solidFill>
                              <a:prstClr val="black"/>
                            </a:solidFill>
                            <a:latin typeface="Cambria Math" panose="02040503050406030204" pitchFamily="18" charset="0"/>
                            <a:ea typeface="Cambria Math" panose="02040503050406030204" pitchFamily="18" charset="0"/>
                          </a:rPr>
                        </m:ctrlPr>
                      </m:naryPr>
                      <m:sub>
                        <m:r>
                          <m:rPr>
                            <m:brk m:alnAt="23"/>
                          </m:rPr>
                          <a:rPr lang="en-US" altLang="ja-JP" i="1">
                            <a:solidFill>
                              <a:prstClr val="black"/>
                            </a:solidFill>
                            <a:latin typeface="Cambria Math" panose="02040503050406030204" pitchFamily="18" charset="0"/>
                            <a:ea typeface="Cambria Math" panose="02040503050406030204" pitchFamily="18" charset="0"/>
                          </a:rPr>
                          <m:t>𝑥</m:t>
                        </m:r>
                        <m:r>
                          <a:rPr lang="en-US" altLang="ja-JP" i="1">
                            <a:solidFill>
                              <a:prstClr val="black"/>
                            </a:solidFill>
                            <a:latin typeface="Cambria Math" panose="02040503050406030204" pitchFamily="18" charset="0"/>
                            <a:ea typeface="Cambria Math" panose="02040503050406030204" pitchFamily="18" charset="0"/>
                          </a:rPr>
                          <m:t>=0</m:t>
                        </m:r>
                      </m:sub>
                      <m:sup>
                        <m:r>
                          <a:rPr lang="en-US" altLang="ja-JP" i="1">
                            <a:solidFill>
                              <a:prstClr val="black"/>
                            </a:solidFill>
                            <a:latin typeface="Cambria Math" panose="02040503050406030204" pitchFamily="18" charset="0"/>
                            <a:ea typeface="Cambria Math" panose="02040503050406030204" pitchFamily="18" charset="0"/>
                          </a:rPr>
                          <m:t>1</m:t>
                        </m:r>
                      </m:sup>
                      <m:e>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𝑥</m:t>
                            </m:r>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prstClr val="black"/>
                                </a:solidFill>
                                <a:latin typeface="Cambria Math" panose="02040503050406030204" pitchFamily="18" charset="0"/>
                                <a:ea typeface="Cambria Math" panose="02040503050406030204" pitchFamily="18" charset="0"/>
                              </a:rPr>
                              <m:t>𝑝</m:t>
                            </m:r>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𝑥</m:t>
                                </m:r>
                              </m:e>
                            </m:d>
                          </m:e>
                        </m:d>
                      </m:e>
                    </m:nary>
                    <m:r>
                      <a:rPr lang="en-US" altLang="ja-JP" i="1">
                        <a:solidFill>
                          <a:prstClr val="black"/>
                        </a:solidFill>
                        <a:latin typeface="Cambria Math" panose="02040503050406030204" pitchFamily="18" charset="0"/>
                        <a:ea typeface="Cambria Math" panose="02040503050406030204" pitchFamily="18" charset="0"/>
                      </a:rPr>
                      <m:t>=0×</m:t>
                    </m:r>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1−</m:t>
                        </m:r>
                        <m:r>
                          <a:rPr lang="en-US" altLang="ja-JP" i="1">
                            <a:solidFill>
                              <a:prstClr val="black"/>
                            </a:solidFill>
                            <a:latin typeface="Cambria Math" panose="02040503050406030204" pitchFamily="18" charset="0"/>
                            <a:ea typeface="Cambria Math" panose="02040503050406030204" pitchFamily="18" charset="0"/>
                          </a:rPr>
                          <m:t>𝑝</m:t>
                        </m:r>
                      </m:e>
                    </m:d>
                    <m:r>
                      <a:rPr lang="en-US" altLang="ja-JP" i="1">
                        <a:solidFill>
                          <a:prstClr val="black"/>
                        </a:solidFill>
                        <a:latin typeface="Cambria Math" panose="02040503050406030204" pitchFamily="18" charset="0"/>
                        <a:ea typeface="Cambria Math" panose="02040503050406030204" pitchFamily="18" charset="0"/>
                      </a:rPr>
                      <m:t>+1×</m:t>
                    </m:r>
                    <m:r>
                      <a:rPr lang="en-US" altLang="ja-JP" i="1">
                        <a:solidFill>
                          <a:prstClr val="black"/>
                        </a:solidFill>
                        <a:latin typeface="Cambria Math" panose="02040503050406030204" pitchFamily="18" charset="0"/>
                        <a:ea typeface="Cambria Math" panose="02040503050406030204" pitchFamily="18" charset="0"/>
                      </a:rPr>
                      <m:t>𝑝</m:t>
                    </m:r>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𝑝</m:t>
                    </m:r>
                  </m:oMath>
                </a14:m>
                <a:endParaRPr lang="en-US" altLang="ja-JP" b="0" i="1" dirty="0">
                  <a:solidFill>
                    <a:srgbClr val="FF0000"/>
                  </a:solidFill>
                  <a:latin typeface="Cambria Math" panose="02040503050406030204" pitchFamily="18" charset="0"/>
                  <a:ea typeface="Cambria Math" panose="02040503050406030204" pitchFamily="18" charset="0"/>
                </a:endParaRPr>
              </a:p>
              <a:p>
                <a:pPr lvl="0"/>
                <a:r>
                  <a:rPr lang="en-US" altLang="ja-JP" dirty="0">
                    <a:solidFill>
                      <a:prstClr val="black"/>
                    </a:solidFill>
                    <a:ea typeface="Cambria Math" panose="02040503050406030204" pitchFamily="18" charset="0"/>
                  </a:rPr>
                  <a:t> </a:t>
                </a:r>
                <a14:m>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𝑍</m:t>
                        </m:r>
                      </m:e>
                    </m:d>
                    <m:r>
                      <a:rPr lang="en-US" altLang="ja-JP" i="1">
                        <a:solidFill>
                          <a:prstClr val="black"/>
                        </a:solidFill>
                        <a:latin typeface="Cambria Math" panose="02040503050406030204" pitchFamily="18" charset="0"/>
                        <a:ea typeface="Cambria Math" panose="02040503050406030204" pitchFamily="18" charset="0"/>
                      </a:rPr>
                      <m:t>=</m:t>
                    </m:r>
                    <m:nary>
                      <m:naryPr>
                        <m:chr m:val="∑"/>
                        <m:ctrlPr>
                          <a:rPr lang="en-US" altLang="ja-JP" i="1">
                            <a:solidFill>
                              <a:prstClr val="black"/>
                            </a:solidFill>
                            <a:latin typeface="Cambria Math" panose="02040503050406030204" pitchFamily="18" charset="0"/>
                            <a:ea typeface="Cambria Math" panose="02040503050406030204" pitchFamily="18" charset="0"/>
                          </a:rPr>
                        </m:ctrlPr>
                      </m:naryPr>
                      <m:sub>
                        <m:r>
                          <m:rPr>
                            <m:brk m:alnAt="23"/>
                          </m:rPr>
                          <a:rPr lang="en-US" altLang="ja-JP" i="1">
                            <a:solidFill>
                              <a:prstClr val="black"/>
                            </a:solidFill>
                            <a:latin typeface="Cambria Math" panose="02040503050406030204" pitchFamily="18" charset="0"/>
                            <a:ea typeface="Cambria Math" panose="02040503050406030204" pitchFamily="18" charset="0"/>
                          </a:rPr>
                          <m:t>𝑥</m:t>
                        </m:r>
                        <m:r>
                          <a:rPr lang="en-US" altLang="ja-JP" i="1">
                            <a:solidFill>
                              <a:prstClr val="black"/>
                            </a:solidFill>
                            <a:latin typeface="Cambria Math" panose="02040503050406030204" pitchFamily="18" charset="0"/>
                            <a:ea typeface="Cambria Math" panose="02040503050406030204" pitchFamily="18" charset="0"/>
                          </a:rPr>
                          <m:t>=0</m:t>
                        </m:r>
                      </m:sub>
                      <m:sup>
                        <m:r>
                          <a:rPr lang="en-US" altLang="ja-JP" i="1">
                            <a:solidFill>
                              <a:prstClr val="black"/>
                            </a:solidFill>
                            <a:latin typeface="Cambria Math" panose="02040503050406030204" pitchFamily="18" charset="0"/>
                            <a:ea typeface="Cambria Math" panose="02040503050406030204" pitchFamily="18" charset="0"/>
                          </a:rPr>
                          <m:t>2</m:t>
                        </m:r>
                      </m:sup>
                      <m:e>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𝑥</m:t>
                            </m:r>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prstClr val="black"/>
                                </a:solidFill>
                                <a:latin typeface="Cambria Math" panose="02040503050406030204" pitchFamily="18" charset="0"/>
                                <a:ea typeface="Cambria Math" panose="02040503050406030204" pitchFamily="18" charset="0"/>
                              </a:rPr>
                              <m:t>𝑝</m:t>
                            </m:r>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𝑥</m:t>
                                </m:r>
                              </m:e>
                            </m:d>
                          </m:e>
                        </m:d>
                      </m:e>
                    </m:nary>
                  </m:oMath>
                </a14:m>
                <a:endParaRPr lang="en-US" altLang="ja-JP" i="1" dirty="0">
                  <a:solidFill>
                    <a:prstClr val="black"/>
                  </a:solidFill>
                  <a:latin typeface="Cambria Math" panose="02040503050406030204" pitchFamily="18" charset="0"/>
                  <a:ea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i="1">
                          <a:solidFill>
                            <a:prstClr val="black"/>
                          </a:solidFill>
                          <a:latin typeface="Cambria Math" panose="02040503050406030204" pitchFamily="18" charset="0"/>
                          <a:ea typeface="Cambria Math" panose="02040503050406030204" pitchFamily="18" charset="0"/>
                        </a:rPr>
                        <m:t>=0×</m:t>
                      </m:r>
                      <m:sSup>
                        <m:sSupPr>
                          <m:ctrlPr>
                            <a:rPr lang="en-US" altLang="ja-JP" i="1">
                              <a:solidFill>
                                <a:prstClr val="black"/>
                              </a:solidFill>
                              <a:latin typeface="Cambria Math" panose="02040503050406030204" pitchFamily="18" charset="0"/>
                              <a:ea typeface="Cambria Math" panose="02040503050406030204" pitchFamily="18" charset="0"/>
                            </a:rPr>
                          </m:ctrlPr>
                        </m:sSupPr>
                        <m:e>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1−</m:t>
                              </m:r>
                              <m:r>
                                <a:rPr lang="en-US" altLang="ja-JP" i="1">
                                  <a:solidFill>
                                    <a:prstClr val="black"/>
                                  </a:solidFill>
                                  <a:latin typeface="Cambria Math" panose="02040503050406030204" pitchFamily="18" charset="0"/>
                                  <a:ea typeface="Cambria Math" panose="02040503050406030204" pitchFamily="18" charset="0"/>
                                </a:rPr>
                                <m:t>𝑝</m:t>
                              </m:r>
                            </m:e>
                          </m:d>
                        </m:e>
                        <m:sup>
                          <m:r>
                            <a:rPr lang="en-US" altLang="ja-JP" i="1">
                              <a:solidFill>
                                <a:prstClr val="black"/>
                              </a:solidFill>
                              <a:latin typeface="Cambria Math" panose="02040503050406030204" pitchFamily="18" charset="0"/>
                              <a:ea typeface="Cambria Math" panose="02040503050406030204" pitchFamily="18" charset="0"/>
                            </a:rPr>
                            <m:t>2</m:t>
                          </m:r>
                        </m:sup>
                      </m:sSup>
                      <m:r>
                        <a:rPr lang="en-US" altLang="ja-JP" i="1">
                          <a:solidFill>
                            <a:prstClr val="black"/>
                          </a:solidFill>
                          <a:latin typeface="Cambria Math" panose="02040503050406030204" pitchFamily="18" charset="0"/>
                          <a:ea typeface="Cambria Math" panose="02040503050406030204" pitchFamily="18" charset="0"/>
                        </a:rPr>
                        <m:t>+1×</m:t>
                      </m:r>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𝑝</m:t>
                          </m:r>
                          <m:r>
                            <a:rPr lang="en-US" altLang="ja-JP" i="1">
                              <a:solidFill>
                                <a:prstClr val="black"/>
                              </a:solidFill>
                              <a:latin typeface="Cambria Math" panose="02040503050406030204" pitchFamily="18" charset="0"/>
                              <a:ea typeface="Cambria Math" panose="02040503050406030204" pitchFamily="18" charset="0"/>
                            </a:rPr>
                            <m:t>×</m:t>
                          </m:r>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1−</m:t>
                              </m:r>
                              <m:r>
                                <a:rPr lang="en-US" altLang="ja-JP" i="1">
                                  <a:solidFill>
                                    <a:prstClr val="black"/>
                                  </a:solidFill>
                                  <a:latin typeface="Cambria Math" panose="02040503050406030204" pitchFamily="18" charset="0"/>
                                  <a:ea typeface="Cambria Math" panose="02040503050406030204" pitchFamily="18" charset="0"/>
                                </a:rPr>
                                <m:t>𝑝</m:t>
                              </m:r>
                            </m:e>
                          </m:d>
                          <m:r>
                            <a:rPr lang="en-US" altLang="ja-JP" i="1">
                              <a:solidFill>
                                <a:prstClr val="black"/>
                              </a:solidFill>
                              <a:latin typeface="Cambria Math" panose="02040503050406030204" pitchFamily="18" charset="0"/>
                              <a:ea typeface="Cambria Math" panose="02040503050406030204" pitchFamily="18" charset="0"/>
                            </a:rPr>
                            <m:t>×</m:t>
                          </m:r>
                          <m:d>
                            <m:dPr>
                              <m:ctrlPr>
                                <a:rPr lang="en-US" altLang="ja-JP" i="1">
                                  <a:solidFill>
                                    <a:prstClr val="black"/>
                                  </a:solidFill>
                                  <a:latin typeface="Cambria Math" panose="02040503050406030204" pitchFamily="18" charset="0"/>
                                  <a:ea typeface="Cambria Math" panose="02040503050406030204" pitchFamily="18" charset="0"/>
                                </a:rPr>
                              </m:ctrlPr>
                            </m:dPr>
                            <m:e>
                              <m:eqArr>
                                <m:eqArrPr>
                                  <m:ctrlPr>
                                    <a:rPr lang="en-US" altLang="ja-JP" i="1">
                                      <a:solidFill>
                                        <a:prstClr val="black"/>
                                      </a:solidFill>
                                      <a:latin typeface="Cambria Math" panose="02040503050406030204" pitchFamily="18" charset="0"/>
                                      <a:ea typeface="Cambria Math" panose="02040503050406030204" pitchFamily="18" charset="0"/>
                                    </a:rPr>
                                  </m:ctrlPr>
                                </m:eqArrPr>
                                <m:e>
                                  <m:r>
                                    <a:rPr lang="en-US" altLang="ja-JP" i="1">
                                      <a:solidFill>
                                        <a:prstClr val="black"/>
                                      </a:solidFill>
                                      <a:latin typeface="Cambria Math" panose="02040503050406030204" pitchFamily="18" charset="0"/>
                                      <a:ea typeface="Cambria Math" panose="02040503050406030204" pitchFamily="18" charset="0"/>
                                    </a:rPr>
                                    <m:t>2</m:t>
                                  </m:r>
                                </m:e>
                                <m:e>
                                  <m:r>
                                    <a:rPr lang="en-US" altLang="ja-JP" i="1">
                                      <a:solidFill>
                                        <a:prstClr val="black"/>
                                      </a:solidFill>
                                      <a:latin typeface="Cambria Math" panose="02040503050406030204" pitchFamily="18" charset="0"/>
                                      <a:ea typeface="Cambria Math" panose="02040503050406030204" pitchFamily="18" charset="0"/>
                                    </a:rPr>
                                    <m:t>1</m:t>
                                  </m:r>
                                </m:e>
                              </m:eqArr>
                            </m:e>
                          </m:d>
                        </m:e>
                      </m:d>
                      <m:r>
                        <a:rPr lang="en-US" altLang="ja-JP" i="1">
                          <a:solidFill>
                            <a:prstClr val="black"/>
                          </a:solidFill>
                          <a:latin typeface="Cambria Math" panose="02040503050406030204" pitchFamily="18" charset="0"/>
                          <a:ea typeface="Cambria Math" panose="02040503050406030204" pitchFamily="18" charset="0"/>
                        </a:rPr>
                        <m:t>+2×</m:t>
                      </m:r>
                      <m:sSup>
                        <m:sSupPr>
                          <m:ctrlPr>
                            <a:rPr lang="en-US" altLang="ja-JP" i="1">
                              <a:solidFill>
                                <a:prstClr val="black"/>
                              </a:solidFill>
                              <a:latin typeface="Cambria Math" panose="02040503050406030204" pitchFamily="18" charset="0"/>
                              <a:ea typeface="Cambria Math" panose="02040503050406030204" pitchFamily="18" charset="0"/>
                            </a:rPr>
                          </m:ctrlPr>
                        </m:sSupPr>
                        <m:e>
                          <m:r>
                            <a:rPr lang="en-US" altLang="ja-JP" i="1">
                              <a:solidFill>
                                <a:prstClr val="black"/>
                              </a:solidFill>
                              <a:latin typeface="Cambria Math" panose="02040503050406030204" pitchFamily="18" charset="0"/>
                              <a:ea typeface="Cambria Math" panose="02040503050406030204" pitchFamily="18" charset="0"/>
                            </a:rPr>
                            <m:t>𝑝</m:t>
                          </m:r>
                        </m:e>
                        <m:sup>
                          <m:r>
                            <a:rPr lang="en-US" altLang="ja-JP" i="1">
                              <a:solidFill>
                                <a:prstClr val="black"/>
                              </a:solidFill>
                              <a:latin typeface="Cambria Math" panose="02040503050406030204" pitchFamily="18" charset="0"/>
                              <a:ea typeface="Cambria Math" panose="02040503050406030204" pitchFamily="18" charset="0"/>
                            </a:rPr>
                            <m:t>2</m:t>
                          </m:r>
                        </m:sup>
                      </m:sSup>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2</m:t>
                      </m:r>
                      <m:r>
                        <a:rPr lang="en-US" altLang="ja-JP" i="1">
                          <a:solidFill>
                            <a:srgbClr val="FF0000"/>
                          </a:solidFill>
                          <a:latin typeface="Cambria Math" panose="02040503050406030204" pitchFamily="18" charset="0"/>
                          <a:ea typeface="Cambria Math" panose="02040503050406030204" pitchFamily="18" charset="0"/>
                        </a:rPr>
                        <m:t>𝑝</m:t>
                      </m:r>
                    </m:oMath>
                  </m:oMathPara>
                </a14:m>
                <a:endParaRPr lang="en-US" altLang="ja-JP" b="0" i="1" dirty="0">
                  <a:solidFill>
                    <a:srgbClr val="FF0000"/>
                  </a:solidFill>
                  <a:latin typeface="Cambria Math" panose="02040503050406030204" pitchFamily="18" charset="0"/>
                  <a:ea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217" t="-2421" r="-11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円/楕円 3"/>
              <p:cNvSpPr/>
              <p:nvPr/>
            </p:nvSpPr>
            <p:spPr>
              <a:xfrm>
                <a:off x="3000777" y="5743977"/>
                <a:ext cx="9002333" cy="92238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ja-JP" sz="3600" i="1" u="sng"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sz="3600" i="1" u="sng" smtClean="0">
                            <a:solidFill>
                              <a:srgbClr val="FF0000"/>
                            </a:solidFill>
                            <a:latin typeface="Cambria Math" panose="02040503050406030204" pitchFamily="18" charset="0"/>
                            <a:ea typeface="Cambria Math" panose="02040503050406030204" pitchFamily="18" charset="0"/>
                          </a:rPr>
                        </m:ctrlPr>
                      </m:dPr>
                      <m:e>
                        <m:r>
                          <a:rPr lang="en-US" altLang="ja-JP" sz="3600" i="1" u="sng" smtClean="0">
                            <a:solidFill>
                              <a:srgbClr val="FF0000"/>
                            </a:solidFill>
                            <a:latin typeface="Cambria Math" panose="02040503050406030204" pitchFamily="18" charset="0"/>
                            <a:ea typeface="Cambria Math" panose="02040503050406030204" pitchFamily="18" charset="0"/>
                          </a:rPr>
                          <m:t>𝑋</m:t>
                        </m:r>
                      </m:e>
                    </m:d>
                    <m:r>
                      <a:rPr lang="en-US" altLang="ja-JP" sz="3600" i="1" u="sng" smtClean="0">
                        <a:solidFill>
                          <a:srgbClr val="FF0000"/>
                        </a:solidFill>
                        <a:latin typeface="Cambria Math" panose="02040503050406030204" pitchFamily="18" charset="0"/>
                        <a:ea typeface="Cambria Math" panose="02040503050406030204" pitchFamily="18" charset="0"/>
                      </a:rPr>
                      <m:t>+</m:t>
                    </m:r>
                    <m:r>
                      <a:rPr lang="en-US" altLang="ja-JP" sz="3600" i="1" u="sng" smtClean="0">
                        <a:solidFill>
                          <a:srgbClr val="FF0000"/>
                        </a:solidFill>
                        <a:latin typeface="Cambria Math" panose="02040503050406030204" pitchFamily="18" charset="0"/>
                        <a:ea typeface="Cambria Math" panose="02040503050406030204" pitchFamily="18" charset="0"/>
                      </a:rPr>
                      <m:t>𝐸</m:t>
                    </m:r>
                    <m:r>
                      <a:rPr lang="en-US" altLang="ja-JP" sz="3600" i="1" u="sng" smtClean="0">
                        <a:solidFill>
                          <a:srgbClr val="FF0000"/>
                        </a:solidFill>
                        <a:latin typeface="Cambria Math" panose="02040503050406030204" pitchFamily="18" charset="0"/>
                        <a:ea typeface="Cambria Math" panose="02040503050406030204" pitchFamily="18" charset="0"/>
                      </a:rPr>
                      <m:t>[</m:t>
                    </m:r>
                    <m:r>
                      <a:rPr lang="en-US" altLang="ja-JP" sz="3600" i="1" u="sng" smtClean="0">
                        <a:solidFill>
                          <a:srgbClr val="FF0000"/>
                        </a:solidFill>
                        <a:latin typeface="Cambria Math" panose="02040503050406030204" pitchFamily="18" charset="0"/>
                        <a:ea typeface="Cambria Math" panose="02040503050406030204" pitchFamily="18" charset="0"/>
                      </a:rPr>
                      <m:t>𝑌</m:t>
                    </m:r>
                    <m:r>
                      <a:rPr lang="en-US" altLang="ja-JP" sz="3600" i="1" u="sng" smtClean="0">
                        <a:solidFill>
                          <a:srgbClr val="FF0000"/>
                        </a:solidFill>
                        <a:latin typeface="Cambria Math" panose="02040503050406030204" pitchFamily="18" charset="0"/>
                        <a:ea typeface="Cambria Math" panose="02040503050406030204" pitchFamily="18" charset="0"/>
                      </a:rPr>
                      <m:t>]=</m:t>
                    </m:r>
                    <m:r>
                      <a:rPr lang="en-US" altLang="ja-JP" sz="3600" i="1" u="sng" smtClean="0">
                        <a:solidFill>
                          <a:srgbClr val="FF0000"/>
                        </a:solidFill>
                        <a:latin typeface="Cambria Math" panose="02040503050406030204" pitchFamily="18" charset="0"/>
                        <a:ea typeface="Cambria Math" panose="02040503050406030204" pitchFamily="18" charset="0"/>
                      </a:rPr>
                      <m:t>𝐸</m:t>
                    </m:r>
                    <m:r>
                      <a:rPr lang="en-US" altLang="ja-JP" sz="3600" i="1" u="sng" smtClean="0">
                        <a:solidFill>
                          <a:srgbClr val="FF0000"/>
                        </a:solidFill>
                        <a:latin typeface="Cambria Math" panose="02040503050406030204" pitchFamily="18" charset="0"/>
                        <a:ea typeface="Cambria Math" panose="02040503050406030204" pitchFamily="18" charset="0"/>
                      </a:rPr>
                      <m:t>[</m:t>
                    </m:r>
                    <m:r>
                      <a:rPr lang="en-US" altLang="ja-JP" sz="3600" i="1" u="sng" smtClean="0">
                        <a:solidFill>
                          <a:srgbClr val="FF0000"/>
                        </a:solidFill>
                        <a:latin typeface="Cambria Math" panose="02040503050406030204" pitchFamily="18" charset="0"/>
                        <a:ea typeface="Cambria Math" panose="02040503050406030204" pitchFamily="18" charset="0"/>
                      </a:rPr>
                      <m:t>𝑍</m:t>
                    </m:r>
                    <m:r>
                      <a:rPr lang="en-US" altLang="ja-JP" sz="3600" i="1" u="sng" smtClean="0">
                        <a:solidFill>
                          <a:srgbClr val="FF0000"/>
                        </a:solidFill>
                        <a:latin typeface="Cambria Math" panose="02040503050406030204" pitchFamily="18" charset="0"/>
                        <a:ea typeface="Cambria Math" panose="02040503050406030204" pitchFamily="18" charset="0"/>
                      </a:rPr>
                      <m:t>]</m:t>
                    </m:r>
                  </m:oMath>
                </a14:m>
                <a:r>
                  <a:rPr lang="ja-JP" altLang="en-US" sz="2800" u="sng" dirty="0">
                    <a:solidFill>
                      <a:prstClr val="black"/>
                    </a:solidFill>
                  </a:rPr>
                  <a:t>が成り立つ！</a:t>
                </a:r>
              </a:p>
            </p:txBody>
          </p:sp>
        </mc:Choice>
        <mc:Fallback xmlns="">
          <p:sp>
            <p:nvSpPr>
              <p:cNvPr id="4" name="円/楕円 3"/>
              <p:cNvSpPr>
                <a:spLocks noRot="1" noChangeAspect="1" noMove="1" noResize="1" noEditPoints="1" noAdjustHandles="1" noChangeArrowheads="1" noChangeShapeType="1" noTextEdit="1"/>
              </p:cNvSpPr>
              <p:nvPr/>
            </p:nvSpPr>
            <p:spPr>
              <a:xfrm>
                <a:off x="3000777" y="5743977"/>
                <a:ext cx="9002333" cy="922388"/>
              </a:xfrm>
              <a:prstGeom prst="ellipse">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34912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1601273" y="2356834"/>
            <a:ext cx="8989454" cy="19962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r>
                  <a:rPr lang="ja-JP" altLang="en-US" sz="3200" dirty="0" smtClean="0">
                    <a:solidFill>
                      <a:prstClr val="black"/>
                    </a:solidFill>
                    <a:latin typeface="Cambria Math" panose="02040503050406030204" pitchFamily="18" charset="0"/>
                  </a:rPr>
                  <a:t>一般的に、確率</a:t>
                </a:r>
                <a:r>
                  <a:rPr lang="ja-JP" altLang="en-US" sz="3200" dirty="0">
                    <a:solidFill>
                      <a:prstClr val="black"/>
                    </a:solidFill>
                    <a:latin typeface="Cambria Math" panose="02040503050406030204" pitchFamily="18" charset="0"/>
                  </a:rPr>
                  <a:t>変数𝑋</a:t>
                </a:r>
                <a:r>
                  <a:rPr lang="en-US" altLang="ja-JP" sz="3200" dirty="0">
                    <a:solidFill>
                      <a:prstClr val="black"/>
                    </a:solidFill>
                    <a:latin typeface="Cambria Math" panose="02040503050406030204" pitchFamily="18" charset="0"/>
                  </a:rPr>
                  <a:t>,</a:t>
                </a:r>
                <a14:m>
                  <m:oMath xmlns:m="http://schemas.openxmlformats.org/officeDocument/2006/math">
                    <m:r>
                      <a:rPr lang="en-US" altLang="ja-JP" sz="3200" b="0" i="0" smtClean="0">
                        <a:solidFill>
                          <a:prstClr val="black"/>
                        </a:solidFill>
                        <a:latin typeface="Cambria Math" panose="02040503050406030204" pitchFamily="18" charset="0"/>
                      </a:rPr>
                      <m:t>{</m:t>
                    </m:r>
                    <m:sSub>
                      <m:sSubPr>
                        <m:ctrlPr>
                          <a:rPr lang="en-US" altLang="ja-JP" sz="3200" i="1" smtClean="0">
                            <a:solidFill>
                              <a:prstClr val="black"/>
                            </a:solidFill>
                            <a:latin typeface="Cambria Math" panose="02040503050406030204" pitchFamily="18" charset="0"/>
                          </a:rPr>
                        </m:ctrlPr>
                      </m:sSubPr>
                      <m:e>
                        <m:r>
                          <a:rPr lang="en-US" altLang="ja-JP" sz="3200" b="0" i="1" smtClean="0">
                            <a:solidFill>
                              <a:prstClr val="black"/>
                            </a:solidFill>
                            <a:latin typeface="Cambria Math" panose="02040503050406030204" pitchFamily="18" charset="0"/>
                          </a:rPr>
                          <m:t>𝑋</m:t>
                        </m:r>
                      </m:e>
                      <m:sub>
                        <m:r>
                          <a:rPr lang="en-US" altLang="ja-JP" sz="3200" b="0" i="1" smtClean="0">
                            <a:solidFill>
                              <a:prstClr val="black"/>
                            </a:solidFill>
                            <a:latin typeface="Cambria Math" panose="02040503050406030204" pitchFamily="18" charset="0"/>
                          </a:rPr>
                          <m:t>𝑖</m:t>
                        </m:r>
                      </m:sub>
                    </m:sSub>
                    <m:r>
                      <a:rPr lang="en-US" altLang="ja-JP" sz="3200" b="0" i="1" smtClean="0">
                        <a:solidFill>
                          <a:prstClr val="black"/>
                        </a:solidFill>
                        <a:latin typeface="Cambria Math" panose="02040503050406030204" pitchFamily="18" charset="0"/>
                      </a:rPr>
                      <m:t>}</m:t>
                    </m:r>
                  </m:oMath>
                </a14:m>
                <a:r>
                  <a:rPr lang="ja-JP" altLang="en-US" sz="3200" dirty="0">
                    <a:solidFill>
                      <a:prstClr val="black"/>
                    </a:solidFill>
                    <a:latin typeface="Cambria Math" panose="02040503050406030204" pitchFamily="18" charset="0"/>
                  </a:rPr>
                  <a:t> </a:t>
                </a:r>
                <a14:m>
                  <m:oMath xmlns:m="http://schemas.openxmlformats.org/officeDocument/2006/math">
                    <m:d>
                      <m:dPr>
                        <m:ctrlPr>
                          <a:rPr lang="en-US" altLang="ja-JP" i="1" dirty="0">
                            <a:solidFill>
                              <a:prstClr val="black"/>
                            </a:solidFill>
                            <a:latin typeface="Cambria Math" panose="02040503050406030204" pitchFamily="18" charset="0"/>
                          </a:rPr>
                        </m:ctrlPr>
                      </m:dPr>
                      <m:e>
                        <m:r>
                          <a:rPr lang="en-US" altLang="ja-JP" i="1" dirty="0">
                            <a:solidFill>
                              <a:prstClr val="black"/>
                            </a:solidFill>
                            <a:latin typeface="Cambria Math" panose="02040503050406030204" pitchFamily="18" charset="0"/>
                          </a:rPr>
                          <m:t>𝑖</m:t>
                        </m:r>
                        <m:r>
                          <a:rPr lang="en-US" altLang="ja-JP" i="1" dirty="0">
                            <a:solidFill>
                              <a:prstClr val="black"/>
                            </a:solidFill>
                            <a:latin typeface="Cambria Math" panose="02040503050406030204" pitchFamily="18" charset="0"/>
                          </a:rPr>
                          <m:t>=1,2,…,</m:t>
                        </m:r>
                        <m:r>
                          <a:rPr lang="en-US" altLang="ja-JP" i="1" dirty="0">
                            <a:solidFill>
                              <a:prstClr val="black"/>
                            </a:solidFill>
                            <a:latin typeface="Cambria Math" panose="02040503050406030204" pitchFamily="18" charset="0"/>
                          </a:rPr>
                          <m:t>𝑛</m:t>
                        </m:r>
                      </m:e>
                    </m:d>
                  </m:oMath>
                </a14:m>
                <a:r>
                  <a:rPr lang="ja-JP" altLang="en-US" sz="3200" dirty="0" smtClean="0">
                    <a:solidFill>
                      <a:prstClr val="black"/>
                    </a:solidFill>
                    <a:latin typeface="Cambria Math" panose="02040503050406030204" pitchFamily="18" charset="0"/>
                  </a:rPr>
                  <a:t>があるとき、</a:t>
                </a:r>
                <a:endParaRPr lang="en-US" altLang="ja-JP" sz="4400" dirty="0">
                  <a:solidFill>
                    <a:prstClr val="black"/>
                  </a:solidFill>
                  <a:latin typeface="Cambria Math" panose="02040503050406030204" pitchFamily="18" charset="0"/>
                </a:endParaRPr>
              </a:p>
              <a:p>
                <a:pPr marL="0" lvl="0" indent="0" algn="ctr">
                  <a:buNone/>
                </a:pPr>
                <a14:m>
                  <m:oMath xmlns:m="http://schemas.openxmlformats.org/officeDocument/2006/math">
                    <m:r>
                      <a:rPr lang="en-US" altLang="ja-JP" sz="6600" i="1">
                        <a:solidFill>
                          <a:prstClr val="black"/>
                        </a:solidFill>
                        <a:latin typeface="Cambria Math" panose="02040503050406030204" pitchFamily="18" charset="0"/>
                        <a:ea typeface="Cambria Math" panose="02040503050406030204" pitchFamily="18" charset="0"/>
                      </a:rPr>
                      <m:t>𝑋</m:t>
                    </m:r>
                    <m:r>
                      <a:rPr lang="en-US" altLang="ja-JP" sz="6600" i="1">
                        <a:solidFill>
                          <a:prstClr val="black"/>
                        </a:solidFill>
                        <a:latin typeface="Cambria Math" panose="02040503050406030204" pitchFamily="18" charset="0"/>
                        <a:ea typeface="Cambria Math" panose="02040503050406030204" pitchFamily="18" charset="0"/>
                      </a:rPr>
                      <m:t>=</m:t>
                    </m:r>
                    <m:nary>
                      <m:naryPr>
                        <m:chr m:val="∑"/>
                        <m:ctrlPr>
                          <a:rPr lang="en-US" altLang="ja-JP" sz="6600" i="1" dirty="0" smtClean="0">
                            <a:solidFill>
                              <a:prstClr val="black"/>
                            </a:solidFill>
                            <a:latin typeface="Cambria Math" panose="02040503050406030204" pitchFamily="18" charset="0"/>
                            <a:ea typeface="Cambria Math" panose="02040503050406030204" pitchFamily="18" charset="0"/>
                          </a:rPr>
                        </m:ctrlPr>
                      </m:naryPr>
                      <m:sub>
                        <m:r>
                          <m:rPr>
                            <m:brk m:alnAt="23"/>
                          </m:rPr>
                          <a:rPr lang="en-US" altLang="ja-JP" sz="6600" b="0" i="1" dirty="0" smtClean="0">
                            <a:solidFill>
                              <a:prstClr val="black"/>
                            </a:solidFill>
                            <a:latin typeface="Cambria Math" panose="02040503050406030204" pitchFamily="18" charset="0"/>
                            <a:ea typeface="Cambria Math" panose="02040503050406030204" pitchFamily="18" charset="0"/>
                          </a:rPr>
                          <m:t>𝑖</m:t>
                        </m:r>
                        <m:r>
                          <a:rPr lang="en-US" altLang="ja-JP" sz="6600" b="0" i="1" dirty="0" smtClean="0">
                            <a:solidFill>
                              <a:prstClr val="black"/>
                            </a:solidFill>
                            <a:latin typeface="Cambria Math" panose="02040503050406030204" pitchFamily="18" charset="0"/>
                            <a:ea typeface="Cambria Math" panose="02040503050406030204" pitchFamily="18" charset="0"/>
                          </a:rPr>
                          <m:t>=1</m:t>
                        </m:r>
                      </m:sub>
                      <m:sup>
                        <m:r>
                          <a:rPr lang="en-US" altLang="ja-JP" sz="6600" b="0" i="1" smtClean="0">
                            <a:solidFill>
                              <a:prstClr val="black"/>
                            </a:solidFill>
                            <a:latin typeface="Cambria Math" panose="02040503050406030204" pitchFamily="18" charset="0"/>
                            <a:ea typeface="Cambria Math" panose="02040503050406030204" pitchFamily="18" charset="0"/>
                          </a:rPr>
                          <m:t>𝑛</m:t>
                        </m:r>
                      </m:sup>
                      <m:e>
                        <m:sSub>
                          <m:sSubPr>
                            <m:ctrlPr>
                              <a:rPr lang="en-US" altLang="ja-JP" sz="6600" i="1" smtClean="0">
                                <a:solidFill>
                                  <a:prstClr val="black"/>
                                </a:solidFill>
                                <a:latin typeface="Cambria Math" panose="02040503050406030204" pitchFamily="18" charset="0"/>
                                <a:ea typeface="Cambria Math" panose="02040503050406030204" pitchFamily="18" charset="0"/>
                              </a:rPr>
                            </m:ctrlPr>
                          </m:sSubPr>
                          <m:e>
                            <m:r>
                              <a:rPr lang="en-US" altLang="ja-JP" sz="6600" b="0" i="1" smtClean="0">
                                <a:solidFill>
                                  <a:prstClr val="black"/>
                                </a:solidFill>
                                <a:latin typeface="Cambria Math" panose="02040503050406030204" pitchFamily="18" charset="0"/>
                                <a:ea typeface="Cambria Math" panose="02040503050406030204" pitchFamily="18" charset="0"/>
                              </a:rPr>
                              <m:t>𝑋</m:t>
                            </m:r>
                          </m:e>
                          <m:sub>
                            <m:r>
                              <a:rPr lang="en-US" altLang="ja-JP" sz="6600" b="0" i="1" smtClean="0">
                                <a:solidFill>
                                  <a:prstClr val="black"/>
                                </a:solidFill>
                                <a:latin typeface="Cambria Math" panose="02040503050406030204" pitchFamily="18" charset="0"/>
                                <a:ea typeface="Cambria Math" panose="02040503050406030204" pitchFamily="18" charset="0"/>
                              </a:rPr>
                              <m:t>𝑖</m:t>
                            </m:r>
                          </m:sub>
                        </m:sSub>
                      </m:e>
                    </m:nary>
                  </m:oMath>
                </a14:m>
                <a:r>
                  <a:rPr lang="ja-JP" altLang="en-US" sz="3200" dirty="0">
                    <a:latin typeface="Cambria Math" panose="02040503050406030204" pitchFamily="18" charset="0"/>
                  </a:rPr>
                  <a:t> が成り立っているならば</a:t>
                </a:r>
                <a:endParaRPr lang="en-US" altLang="ja-JP" sz="3200" dirty="0">
                  <a:latin typeface="Cambria Math" panose="02040503050406030204" pitchFamily="18" charset="0"/>
                </a:endParaRPr>
              </a:p>
              <a:p>
                <a:pPr marL="0" lvl="0" indent="0" algn="ctr">
                  <a:buNone/>
                </a:pPr>
                <a14:m>
                  <m:oMath xmlns:m="http://schemas.openxmlformats.org/officeDocument/2006/math">
                    <m:r>
                      <a:rPr lang="en-US" altLang="ja-JP" sz="6000" b="0" i="1" smtClean="0">
                        <a:latin typeface="Cambria Math" panose="02040503050406030204" pitchFamily="18" charset="0"/>
                        <a:ea typeface="Cambria Math" panose="02040503050406030204" pitchFamily="18" charset="0"/>
                      </a:rPr>
                      <m:t>𝐸</m:t>
                    </m:r>
                    <m:d>
                      <m:dPr>
                        <m:begChr m:val="["/>
                        <m:endChr m:val="]"/>
                        <m:ctrlPr>
                          <a:rPr lang="en-US" altLang="ja-JP" sz="6000" b="0" i="1" smtClean="0">
                            <a:latin typeface="Cambria Math" panose="02040503050406030204" pitchFamily="18" charset="0"/>
                            <a:ea typeface="Cambria Math" panose="02040503050406030204" pitchFamily="18" charset="0"/>
                          </a:rPr>
                        </m:ctrlPr>
                      </m:dPr>
                      <m:e>
                        <m:r>
                          <a:rPr lang="en-US" altLang="ja-JP" sz="6000" i="1">
                            <a:latin typeface="Cambria Math" panose="02040503050406030204" pitchFamily="18" charset="0"/>
                            <a:ea typeface="Cambria Math" panose="02040503050406030204" pitchFamily="18" charset="0"/>
                          </a:rPr>
                          <m:t>𝑋</m:t>
                        </m:r>
                      </m:e>
                    </m:d>
                    <m:r>
                      <a:rPr lang="en-US" altLang="ja-JP" sz="6000" i="1" smtClean="0">
                        <a:latin typeface="Cambria Math" panose="02040503050406030204" pitchFamily="18" charset="0"/>
                        <a:ea typeface="Cambria Math" panose="02040503050406030204" pitchFamily="18" charset="0"/>
                      </a:rPr>
                      <m:t>=</m:t>
                    </m:r>
                    <m:nary>
                      <m:naryPr>
                        <m:chr m:val="∑"/>
                        <m:ctrlPr>
                          <a:rPr lang="en-US" altLang="ja-JP" sz="6000" i="1" smtClean="0">
                            <a:latin typeface="Cambria Math" panose="02040503050406030204" pitchFamily="18" charset="0"/>
                            <a:ea typeface="Cambria Math" panose="02040503050406030204" pitchFamily="18" charset="0"/>
                          </a:rPr>
                        </m:ctrlPr>
                      </m:naryPr>
                      <m:sub>
                        <m:r>
                          <m:rPr>
                            <m:brk m:alnAt="23"/>
                          </m:rPr>
                          <a:rPr lang="en-US" altLang="ja-JP" sz="6000" b="0" i="1" smtClean="0">
                            <a:latin typeface="Cambria Math" panose="02040503050406030204" pitchFamily="18" charset="0"/>
                            <a:ea typeface="Cambria Math" panose="02040503050406030204" pitchFamily="18" charset="0"/>
                          </a:rPr>
                          <m:t>𝑖</m:t>
                        </m:r>
                        <m:r>
                          <a:rPr lang="en-US" altLang="ja-JP" sz="6000" b="0" i="1" smtClean="0">
                            <a:latin typeface="Cambria Math" panose="02040503050406030204" pitchFamily="18" charset="0"/>
                            <a:ea typeface="Cambria Math" panose="02040503050406030204" pitchFamily="18" charset="0"/>
                          </a:rPr>
                          <m:t>=1</m:t>
                        </m:r>
                      </m:sub>
                      <m:sup>
                        <m:r>
                          <a:rPr lang="en-US" altLang="ja-JP" sz="6000" b="0" i="1" smtClean="0">
                            <a:latin typeface="Cambria Math" panose="02040503050406030204" pitchFamily="18" charset="0"/>
                            <a:ea typeface="Cambria Math" panose="02040503050406030204" pitchFamily="18" charset="0"/>
                          </a:rPr>
                          <m:t>𝑛</m:t>
                        </m:r>
                      </m:sup>
                      <m:e>
                        <m:r>
                          <a:rPr lang="en-US" altLang="ja-JP" sz="6000" b="0" i="1" smtClean="0">
                            <a:latin typeface="Cambria Math" panose="02040503050406030204" pitchFamily="18" charset="0"/>
                            <a:ea typeface="Cambria Math" panose="02040503050406030204" pitchFamily="18" charset="0"/>
                          </a:rPr>
                          <m:t>𝐸</m:t>
                        </m:r>
                        <m:r>
                          <a:rPr lang="en-US" altLang="ja-JP" sz="6000" b="0" i="1" smtClean="0">
                            <a:latin typeface="Cambria Math" panose="02040503050406030204" pitchFamily="18" charset="0"/>
                            <a:ea typeface="Cambria Math" panose="02040503050406030204" pitchFamily="18" charset="0"/>
                          </a:rPr>
                          <m:t>[</m:t>
                        </m:r>
                        <m:sSub>
                          <m:sSubPr>
                            <m:ctrlPr>
                              <a:rPr lang="en-US" altLang="ja-JP" sz="6000" i="1" smtClean="0">
                                <a:latin typeface="Cambria Math" panose="02040503050406030204" pitchFamily="18" charset="0"/>
                                <a:ea typeface="Cambria Math" panose="02040503050406030204" pitchFamily="18" charset="0"/>
                              </a:rPr>
                            </m:ctrlPr>
                          </m:sSubPr>
                          <m:e>
                            <m:r>
                              <a:rPr lang="en-US" altLang="ja-JP" sz="6000" b="0" i="1" smtClean="0">
                                <a:latin typeface="Cambria Math" panose="02040503050406030204" pitchFamily="18" charset="0"/>
                                <a:ea typeface="Cambria Math" panose="02040503050406030204" pitchFamily="18" charset="0"/>
                              </a:rPr>
                              <m:t>𝑋</m:t>
                            </m:r>
                          </m:e>
                          <m:sub>
                            <m:r>
                              <a:rPr lang="en-US" altLang="ja-JP" sz="6000" b="0" i="1" smtClean="0">
                                <a:latin typeface="Cambria Math" panose="02040503050406030204" pitchFamily="18" charset="0"/>
                                <a:ea typeface="Cambria Math" panose="02040503050406030204" pitchFamily="18" charset="0"/>
                              </a:rPr>
                              <m:t>𝑖</m:t>
                            </m:r>
                          </m:sub>
                        </m:sSub>
                        <m:r>
                          <a:rPr lang="en-US" altLang="ja-JP" sz="6000" b="0" i="1" smtClean="0">
                            <a:latin typeface="Cambria Math" panose="02040503050406030204" pitchFamily="18" charset="0"/>
                            <a:ea typeface="Cambria Math" panose="02040503050406030204" pitchFamily="18" charset="0"/>
                          </a:rPr>
                          <m:t>]</m:t>
                        </m:r>
                      </m:e>
                    </m:nary>
                  </m:oMath>
                </a14:m>
                <a:r>
                  <a:rPr lang="ja-JP" altLang="en-US" sz="4400" dirty="0">
                    <a:latin typeface="Cambria Math" panose="02040503050406030204" pitchFamily="18" charset="0"/>
                  </a:rPr>
                  <a:t> </a:t>
                </a:r>
                <a:r>
                  <a:rPr lang="ja-JP" altLang="en-US" sz="3200" dirty="0">
                    <a:latin typeface="Cambria Math" panose="02040503050406030204" pitchFamily="18" charset="0"/>
                  </a:rPr>
                  <a:t>が成り立つ！</a:t>
                </a:r>
                <a:endParaRPr lang="en-US" altLang="ja-JP" sz="3200" dirty="0">
                  <a:latin typeface="Cambria Math" panose="02040503050406030204" pitchFamily="18" charset="0"/>
                </a:endParaRPr>
              </a:p>
              <a:p>
                <a:pPr marL="0" lvl="0" indent="0" algn="ctr">
                  <a:buNone/>
                </a:pPr>
                <a:r>
                  <a:rPr lang="ja-JP" altLang="en-US" sz="3200" dirty="0">
                    <a:latin typeface="Cambria Math" panose="02040503050406030204" pitchFamily="18" charset="0"/>
                  </a:rPr>
                  <a:t>意味</a:t>
                </a:r>
                <a:r>
                  <a:rPr lang="en-US" altLang="ja-JP" sz="3200" dirty="0">
                    <a:latin typeface="Cambria Math" panose="02040503050406030204" pitchFamily="18" charset="0"/>
                    <a:sym typeface="Wingdings" panose="05000000000000000000" pitchFamily="2" charset="2"/>
                  </a:rPr>
                  <a:t>:</a:t>
                </a:r>
                <a:r>
                  <a:rPr lang="ja-JP" altLang="en-US" sz="3200" dirty="0">
                    <a:latin typeface="Cambria Math" panose="02040503050406030204" pitchFamily="18" charset="0"/>
                  </a:rPr>
                  <a:t>期待値は確率変数の分け方に左右されない</a:t>
                </a:r>
                <a:endParaRPr lang="en-US" altLang="ja-JP" sz="3200" dirty="0">
                  <a:latin typeface="Cambria Math" panose="02040503050406030204" pitchFamily="18" charset="0"/>
                </a:endParaRPr>
              </a:p>
              <a:p>
                <a:pPr marL="0" lvl="0" indent="0" algn="ctr">
                  <a:buNone/>
                </a:pPr>
                <a:endParaRPr lang="en-US" altLang="ja-JP" sz="3200" dirty="0">
                  <a:latin typeface="Cambria Math" panose="02040503050406030204" pitchFamily="18" charset="0"/>
                </a:endParaRPr>
              </a:p>
              <a:p>
                <a:pPr marL="0" lvl="0" indent="0" algn="ctr">
                  <a:buNone/>
                </a:pPr>
                <a:r>
                  <a:rPr lang="ja-JP" altLang="en-US" sz="2400" dirty="0">
                    <a:latin typeface="Cambria Math" panose="02040503050406030204" pitchFamily="18" charset="0"/>
                  </a:rPr>
                  <a:t>実際</a:t>
                </a:r>
                <a:r>
                  <a:rPr lang="en-US" altLang="ja-JP" sz="2400" dirty="0">
                    <a:latin typeface="Cambria Math" panose="02040503050406030204" pitchFamily="18" charset="0"/>
                  </a:rPr>
                  <a:t>…</a:t>
                </a:r>
                <a:r>
                  <a:rPr lang="ja-JP" altLang="en-US" sz="2400" dirty="0">
                    <a:latin typeface="Cambria Math" panose="02040503050406030204" pitchFamily="18" charset="0"/>
                  </a:rPr>
                  <a:t>例</a:t>
                </a:r>
                <a:r>
                  <a:rPr lang="en-US" altLang="ja-JP" sz="2400" dirty="0">
                    <a:latin typeface="Cambria Math" panose="02040503050406030204" pitchFamily="18" charset="0"/>
                  </a:rPr>
                  <a:t>C</a:t>
                </a:r>
                <a:r>
                  <a:rPr lang="ja-JP" altLang="en-US" sz="2400" dirty="0">
                    <a:latin typeface="Cambria Math" panose="02040503050406030204" pitchFamily="18" charset="0"/>
                  </a:rPr>
                  <a:t>のときの期待値は</a:t>
                </a:r>
                <a14:m>
                  <m:oMath xmlns:m="http://schemas.openxmlformats.org/officeDocument/2006/math">
                    <m:r>
                      <a:rPr lang="en-US" altLang="ja-JP" sz="2400" b="0" i="0" smtClean="0">
                        <a:solidFill>
                          <a:srgbClr val="FF0000"/>
                        </a:solidFill>
                        <a:latin typeface="Cambria Math" panose="02040503050406030204" pitchFamily="18" charset="0"/>
                        <a:ea typeface="Cambria Math" panose="02040503050406030204" pitchFamily="18" charset="0"/>
                      </a:rPr>
                      <m:t>3</m:t>
                    </m:r>
                    <m:r>
                      <a:rPr lang="en-US" altLang="ja-JP" sz="2400" b="0" i="1" smtClean="0">
                        <a:solidFill>
                          <a:srgbClr val="FF0000"/>
                        </a:solidFill>
                        <a:latin typeface="Cambria Math" panose="02040503050406030204" pitchFamily="18" charset="0"/>
                        <a:ea typeface="Cambria Math" panose="02040503050406030204" pitchFamily="18" charset="0"/>
                      </a:rPr>
                      <m:t>𝑝</m:t>
                    </m:r>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𝑝</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𝑝</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𝑝</m:t>
                    </m:r>
                  </m:oMath>
                </a14:m>
                <a:endParaRPr lang="en-US" altLang="ja-JP" sz="2400" dirty="0">
                  <a:latin typeface="Cambria Math" panose="02040503050406030204" pitchFamily="18" charset="0"/>
                </a:endParaRPr>
              </a:p>
              <a:p>
                <a:pPr marL="0" lvl="0" indent="0" algn="ctr">
                  <a:buNone/>
                </a:pPr>
                <a:r>
                  <a:rPr lang="en-US" altLang="ja-JP" sz="2400" dirty="0">
                    <a:latin typeface="Cambria Math" panose="02040503050406030204" pitchFamily="18" charset="0"/>
                  </a:rPr>
                  <a:t>(</a:t>
                </a:r>
                <a:r>
                  <a:rPr lang="ja-JP" altLang="en-US" sz="2400" dirty="0">
                    <a:latin typeface="Cambria Math" panose="02040503050406030204" pitchFamily="18" charset="0"/>
                  </a:rPr>
                  <a:t>それぞれの期待値</a:t>
                </a:r>
                <a:r>
                  <a:rPr lang="en-US" altLang="ja-JP" sz="2400" dirty="0">
                    <a:latin typeface="Cambria Math" panose="02040503050406030204" pitchFamily="18" charset="0"/>
                  </a:rPr>
                  <a:t>(※</a:t>
                </a:r>
                <a:r>
                  <a:rPr lang="ja-JP" altLang="en-US" sz="2400" dirty="0">
                    <a:latin typeface="Cambria Math" panose="02040503050406030204" pitchFamily="18" charset="0"/>
                  </a:rPr>
                  <a:t>例</a:t>
                </a:r>
                <a:r>
                  <a:rPr lang="en-US" altLang="ja-JP" sz="2400" dirty="0">
                    <a:latin typeface="Cambria Math" panose="02040503050406030204" pitchFamily="18" charset="0"/>
                  </a:rPr>
                  <a:t>D</a:t>
                </a:r>
                <a:r>
                  <a:rPr lang="ja-JP" altLang="en-US" sz="2400" dirty="0">
                    <a:latin typeface="Cambria Math" panose="02040503050406030204" pitchFamily="18" charset="0"/>
                  </a:rPr>
                  <a:t>の</a:t>
                </a:r>
                <a14:m>
                  <m:oMath xmlns:m="http://schemas.openxmlformats.org/officeDocument/2006/math">
                    <m:r>
                      <a:rPr lang="en-US" altLang="ja-JP" sz="2400" b="0" i="1" smtClean="0">
                        <a:latin typeface="Cambria Math" panose="02040503050406030204" pitchFamily="18" charset="0"/>
                      </a:rPr>
                      <m:t>𝐸</m:t>
                    </m:r>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𝑋</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𝐸</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𝑌</m:t>
                    </m:r>
                    <m:r>
                      <a:rPr lang="en-US" altLang="ja-JP" sz="2400" b="0" i="1" smtClean="0">
                        <a:latin typeface="Cambria Math" panose="02040503050406030204" pitchFamily="18" charset="0"/>
                      </a:rPr>
                      <m:t>]</m:t>
                    </m:r>
                  </m:oMath>
                </a14:m>
                <a:r>
                  <a:rPr lang="ja-JP" altLang="en-US" sz="2400" dirty="0">
                    <a:latin typeface="Cambria Math" panose="02040503050406030204" pitchFamily="18" charset="0"/>
                  </a:rPr>
                  <a:t>と同じ</a:t>
                </a:r>
                <a:r>
                  <a:rPr lang="en-US" altLang="ja-JP" sz="2400" dirty="0">
                    <a:latin typeface="Cambria Math" panose="02040503050406030204" pitchFamily="18" charset="0"/>
                  </a:rPr>
                  <a:t>)</a:t>
                </a:r>
                <a:r>
                  <a:rPr lang="ja-JP" altLang="en-US" sz="2400" dirty="0">
                    <a:latin typeface="Cambria Math" panose="02040503050406030204" pitchFamily="18" charset="0"/>
                  </a:rPr>
                  <a:t>を足し合わせたものと同じ！</a:t>
                </a:r>
                <a:r>
                  <a:rPr lang="en-US" altLang="ja-JP" sz="2400" dirty="0">
                    <a:latin typeface="Cambria Math" panose="02040503050406030204" pitchFamily="18" charset="0"/>
                  </a:rPr>
                  <a:t>) </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333" t="-2906"/>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ja-JP" altLang="en-US" u="sng" dirty="0"/>
              <a:t>確率変数の和の期待値</a:t>
            </a:r>
            <a:r>
              <a:rPr lang="en-US" altLang="ja-JP" dirty="0"/>
              <a:t>(5/5)</a:t>
            </a:r>
            <a:endParaRPr kumimoji="1" lang="ja-JP" altLang="en-US" dirty="0"/>
          </a:p>
        </p:txBody>
      </p:sp>
    </p:spTree>
    <p:extLst>
      <p:ext uri="{BB962C8B-B14F-4D97-AF65-F5344CB8AC3E}">
        <p14:creationId xmlns:p14="http://schemas.microsoft.com/office/powerpoint/2010/main" val="4633280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1/23)</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a:t>ここで、コイン投げ以外にも賭けの方法は無数にある</a:t>
            </a:r>
            <a:endParaRPr kumimoji="1" lang="en-US" altLang="ja-JP" sz="3600" dirty="0"/>
          </a:p>
          <a:p>
            <a:pPr marL="0" indent="0" algn="ctr">
              <a:buNone/>
            </a:pPr>
            <a:r>
              <a:rPr lang="en-US" altLang="ja-JP" sz="3600" dirty="0"/>
              <a:t>(</a:t>
            </a:r>
            <a:r>
              <a:rPr lang="ja-JP" altLang="en-US" sz="3600" dirty="0"/>
              <a:t>サイコロ、ルーレット、ポーカー、</a:t>
            </a:r>
            <a:r>
              <a:rPr lang="en-US" altLang="ja-JP" sz="3600" dirty="0" err="1"/>
              <a:t>etc</a:t>
            </a:r>
            <a:r>
              <a:rPr lang="en-US" altLang="ja-JP" sz="3600" dirty="0"/>
              <a:t>…)</a:t>
            </a:r>
          </a:p>
          <a:p>
            <a:pPr marL="0" indent="0" algn="r">
              <a:buNone/>
            </a:pPr>
            <a:endParaRPr lang="en-US" altLang="ja-JP" sz="3600" dirty="0"/>
          </a:p>
          <a:p>
            <a:pPr marL="0" indent="0" algn="ctr">
              <a:buNone/>
            </a:pPr>
            <a:r>
              <a:rPr lang="ja-JP" altLang="en-US" sz="3600" dirty="0"/>
              <a:t>別の賭けの方法についても考えてみよう</a:t>
            </a:r>
            <a:endParaRPr kumimoji="1" lang="ja-JP" altLang="en-US" sz="3600" dirty="0"/>
          </a:p>
        </p:txBody>
      </p:sp>
    </p:spTree>
    <p:extLst>
      <p:ext uri="{BB962C8B-B14F-4D97-AF65-F5344CB8AC3E}">
        <p14:creationId xmlns:p14="http://schemas.microsoft.com/office/powerpoint/2010/main" val="15087141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690689"/>
            <a:ext cx="10515600" cy="2520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2/23)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u="sng" dirty="0"/>
              <a:t>賭け</a:t>
            </a:r>
            <a:r>
              <a:rPr kumimoji="1" lang="en-US" altLang="ja-JP" u="sng" dirty="0"/>
              <a:t>E</a:t>
            </a:r>
            <a:r>
              <a:rPr kumimoji="1" lang="ja-JP" altLang="en-US" dirty="0"/>
              <a:t>：</a:t>
            </a:r>
            <a:endParaRPr kumimoji="1" lang="en-US" altLang="ja-JP" dirty="0"/>
          </a:p>
          <a:p>
            <a:r>
              <a:rPr lang="ja-JP" altLang="en-US" dirty="0"/>
              <a:t>赤道直下に置かれた一本の真っ直ぐな棒を無作為に倒す</a:t>
            </a:r>
            <a:endParaRPr lang="en-US" altLang="ja-JP" dirty="0"/>
          </a:p>
          <a:p>
            <a:r>
              <a:rPr kumimoji="1" lang="ja-JP" altLang="en-US" dirty="0"/>
              <a:t>真北を向いたら５０００</a:t>
            </a:r>
            <a:r>
              <a:rPr lang="ja-JP" altLang="en-US" dirty="0"/>
              <a:t>万</a:t>
            </a:r>
            <a:r>
              <a:rPr kumimoji="1" lang="ja-JP" altLang="en-US" dirty="0"/>
              <a:t>円受け取り、</a:t>
            </a:r>
            <a:endParaRPr kumimoji="1" lang="en-US" altLang="ja-JP" dirty="0"/>
          </a:p>
          <a:p>
            <a:pPr marL="0" indent="0">
              <a:buNone/>
            </a:pPr>
            <a:r>
              <a:rPr kumimoji="1" lang="ja-JP" altLang="en-US" dirty="0"/>
              <a:t>　それ以外を向けば５０００円支払う</a:t>
            </a:r>
            <a:endParaRPr kumimoji="1" lang="en-US" altLang="ja-JP" dirty="0"/>
          </a:p>
          <a:p>
            <a:pPr marL="0" indent="0">
              <a:buNone/>
            </a:pPr>
            <a:endParaRPr lang="en-US" altLang="ja-JP" dirty="0"/>
          </a:p>
          <a:p>
            <a:pPr marL="0" indent="0" algn="r">
              <a:buNone/>
            </a:pPr>
            <a:r>
              <a:rPr kumimoji="1" lang="ja-JP" altLang="en-US" dirty="0"/>
              <a:t>この賭けについて考えてみる</a:t>
            </a:r>
            <a:endParaRPr kumimoji="1" lang="en-US" altLang="ja-JP" dirty="0"/>
          </a:p>
        </p:txBody>
      </p:sp>
    </p:spTree>
    <p:extLst>
      <p:ext uri="{BB962C8B-B14F-4D97-AF65-F5344CB8AC3E}">
        <p14:creationId xmlns:p14="http://schemas.microsoft.com/office/powerpoint/2010/main" val="722925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(4/10)</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r>
                  <a:rPr lang="ja-JP" altLang="en-US" dirty="0"/>
                  <a:t>コインの出すパターンは </a:t>
                </a:r>
                <a14:m>
                  <m:oMath xmlns:m="http://schemas.openxmlformats.org/officeDocument/2006/math">
                    <m:r>
                      <a:rPr lang="en-US" altLang="ja-JP">
                        <a:latin typeface="Cambria Math" panose="02040503050406030204" pitchFamily="18" charset="0"/>
                        <a:ea typeface="Cambria Math" panose="02040503050406030204" pitchFamily="18" charset="0"/>
                      </a:rPr>
                      <m:t>2(</m:t>
                    </m:r>
                    <m:r>
                      <a:rPr lang="ja-JP" altLang="en-US" i="1" smtClean="0">
                        <a:solidFill>
                          <a:srgbClr val="FF0000"/>
                        </a:solidFill>
                        <a:latin typeface="Cambria Math" panose="02040503050406030204" pitchFamily="18" charset="0"/>
                      </a:rPr>
                      <m:t>表</m:t>
                    </m:r>
                    <m:r>
                      <a:rPr lang="en-US" altLang="ja-JP" i="1">
                        <a:latin typeface="Cambria Math" panose="02040503050406030204" pitchFamily="18" charset="0"/>
                      </a:rPr>
                      <m:t>,</m:t>
                    </m:r>
                    <m:r>
                      <a:rPr lang="ja-JP" altLang="en-US" i="1" smtClean="0">
                        <a:solidFill>
                          <a:schemeClr val="accent5"/>
                        </a:solidFill>
                        <a:latin typeface="Cambria Math" panose="02040503050406030204" pitchFamily="18" charset="0"/>
                      </a:rPr>
                      <m:t>裏</m:t>
                    </m:r>
                    <m:r>
                      <a:rPr lang="en-US" altLang="ja-JP">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×2×2=</m:t>
                    </m:r>
                  </m:oMath>
                </a14:m>
                <a:r>
                  <a:rPr lang="ja-JP" altLang="en-US" dirty="0"/>
                  <a:t> </a:t>
                </a:r>
                <a:r>
                  <a:rPr lang="ja-JP" altLang="en-US" u="sng" dirty="0"/>
                  <a:t>８</a:t>
                </a:r>
                <a:r>
                  <a:rPr lang="ja-JP" altLang="en-US" dirty="0"/>
                  <a:t>通りで、</a:t>
                </a:r>
                <a:endParaRPr lang="en-US" altLang="ja-JP" dirty="0"/>
              </a:p>
              <a:p>
                <a:pPr marL="0" indent="0" algn="r">
                  <a:buNone/>
                </a:pPr>
                <a:r>
                  <a:rPr lang="ja-JP" altLang="en-US" u="sng" dirty="0"/>
                  <a:t>そのいずれも出る確率は同じ</a:t>
                </a:r>
                <a:endParaRPr lang="en-US" altLang="ja-JP" u="sng" dirty="0"/>
              </a:p>
              <a:p>
                <a:r>
                  <a:rPr lang="ja-JP" altLang="en-US" dirty="0"/>
                  <a:t>結果が</a:t>
                </a:r>
                <a:r>
                  <a:rPr lang="ja-JP" altLang="en-US" u="sng" dirty="0"/>
                  <a:t>０</a:t>
                </a:r>
                <a:r>
                  <a:rPr lang="ja-JP" altLang="en-US" dirty="0"/>
                  <a:t>になる</a:t>
                </a:r>
                <a:r>
                  <a:rPr lang="en-US" altLang="ja-JP" dirty="0"/>
                  <a:t>=</a:t>
                </a:r>
                <a:r>
                  <a:rPr lang="ja-JP" altLang="en-US" dirty="0"/>
                  <a:t>コインが０枚</a:t>
                </a:r>
                <a:r>
                  <a:rPr lang="ja-JP" altLang="en-US" dirty="0">
                    <a:solidFill>
                      <a:srgbClr val="FF0000"/>
                    </a:solidFill>
                  </a:rPr>
                  <a:t>表</a:t>
                </a:r>
                <a:r>
                  <a:rPr lang="en-US" altLang="ja-JP" dirty="0"/>
                  <a:t>=</a:t>
                </a:r>
                <a:r>
                  <a:rPr lang="ja-JP" altLang="en-US" dirty="0"/>
                  <a:t>コインが全部</a:t>
                </a:r>
                <a:r>
                  <a:rPr lang="ja-JP" altLang="en-US" dirty="0">
                    <a:solidFill>
                      <a:schemeClr val="accent5"/>
                    </a:solidFill>
                  </a:rPr>
                  <a:t>裏</a:t>
                </a:r>
                <a:endParaRPr lang="en-US" altLang="ja-JP" dirty="0">
                  <a:solidFill>
                    <a:schemeClr val="accent5"/>
                  </a:solidFill>
                </a:endParaRPr>
              </a:p>
              <a:p>
                <a:pPr marL="0" indent="0" algn="r">
                  <a:buNone/>
                </a:pPr>
                <a:r>
                  <a:rPr lang="en-US" altLang="ja-JP" dirty="0"/>
                  <a:t>=</a:t>
                </a:r>
                <a:r>
                  <a:rPr lang="ja-JP" altLang="en-US" dirty="0"/>
                  <a:t>パターンは</a:t>
                </a:r>
                <a:r>
                  <a:rPr lang="ja-JP" altLang="en-US" u="sng" dirty="0"/>
                  <a:t>１つ</a:t>
                </a:r>
                <a:r>
                  <a:rPr lang="ja-JP" altLang="en-US" dirty="0"/>
                  <a:t>のみ</a:t>
                </a:r>
                <a:r>
                  <a:rPr lang="en-US" altLang="ja-JP" dirty="0"/>
                  <a:t>(</a:t>
                </a:r>
                <a:r>
                  <a:rPr lang="ja-JP" altLang="en-US" dirty="0">
                    <a:solidFill>
                      <a:schemeClr val="accent5"/>
                    </a:solidFill>
                  </a:rPr>
                  <a:t>裏</a:t>
                </a:r>
                <a:r>
                  <a:rPr lang="ja-JP" altLang="en-US" dirty="0"/>
                  <a:t>、</a:t>
                </a:r>
                <a:r>
                  <a:rPr lang="ja-JP" altLang="en-US" dirty="0">
                    <a:solidFill>
                      <a:schemeClr val="accent5"/>
                    </a:solidFill>
                  </a:rPr>
                  <a:t>裏</a:t>
                </a:r>
                <a:r>
                  <a:rPr lang="ja-JP" altLang="en-US" dirty="0"/>
                  <a:t>、</a:t>
                </a:r>
                <a:r>
                  <a:rPr lang="ja-JP" altLang="en-US" dirty="0">
                    <a:solidFill>
                      <a:schemeClr val="accent5"/>
                    </a:solidFill>
                  </a:rPr>
                  <a:t>裏</a:t>
                </a:r>
                <a:r>
                  <a:rPr lang="en-US" altLang="ja-JP" dirty="0"/>
                  <a:t>)…</a:t>
                </a:r>
                <a14:m>
                  <m:oMath xmlns:m="http://schemas.openxmlformats.org/officeDocument/2006/math">
                    <m:f>
                      <m:fPr>
                        <m:ctrlPr>
                          <a:rPr lang="en-US" altLang="ja-JP" sz="4400" i="1">
                            <a:latin typeface="Cambria Math" panose="02040503050406030204" pitchFamily="18" charset="0"/>
                          </a:rPr>
                        </m:ctrlPr>
                      </m:fPr>
                      <m:num>
                        <m:r>
                          <a:rPr lang="en-US" altLang="ja-JP" sz="4400" i="1">
                            <a:latin typeface="Cambria Math" panose="02040503050406030204" pitchFamily="18" charset="0"/>
                          </a:rPr>
                          <m:t>1</m:t>
                        </m:r>
                      </m:num>
                      <m:den>
                        <m:r>
                          <a:rPr lang="en-US" altLang="ja-JP" sz="4400" i="1">
                            <a:latin typeface="Cambria Math" panose="02040503050406030204" pitchFamily="18" charset="0"/>
                          </a:rPr>
                          <m:t>8</m:t>
                        </m:r>
                      </m:den>
                    </m:f>
                  </m:oMath>
                </a14:m>
                <a:endParaRPr lang="en-US" altLang="ja-JP" sz="4400" dirty="0"/>
              </a:p>
              <a:p>
                <a:r>
                  <a:rPr lang="ja-JP" altLang="en-US" dirty="0"/>
                  <a:t>結果が</a:t>
                </a:r>
                <a:r>
                  <a:rPr lang="ja-JP" altLang="en-US" u="sng" dirty="0"/>
                  <a:t>１</a:t>
                </a:r>
                <a:r>
                  <a:rPr lang="ja-JP" altLang="en-US" dirty="0"/>
                  <a:t>になる</a:t>
                </a:r>
                <a:r>
                  <a:rPr lang="en-US" altLang="ja-JP" dirty="0"/>
                  <a:t>=</a:t>
                </a:r>
                <a:r>
                  <a:rPr lang="ja-JP" altLang="en-US" dirty="0"/>
                  <a:t>コインが１枚表</a:t>
                </a:r>
                <a:endParaRPr lang="en-US" altLang="ja-JP" dirty="0"/>
              </a:p>
              <a:p>
                <a:pPr marL="0" indent="0" algn="r">
                  <a:buNone/>
                </a:pPr>
                <a:r>
                  <a:rPr lang="en-US" altLang="ja-JP" dirty="0"/>
                  <a:t>=</a:t>
                </a:r>
                <a:r>
                  <a:rPr lang="ja-JP" altLang="en-US" dirty="0"/>
                  <a:t>パターンは</a:t>
                </a:r>
                <a:r>
                  <a:rPr lang="ja-JP" altLang="en-US" u="sng" dirty="0"/>
                  <a:t>３つ</a:t>
                </a:r>
                <a:r>
                  <a:rPr lang="en-US" altLang="ja-JP" dirty="0"/>
                  <a:t>(</a:t>
                </a:r>
                <a:r>
                  <a:rPr lang="ja-JP" altLang="en-US" dirty="0">
                    <a:solidFill>
                      <a:srgbClr val="FF0000"/>
                    </a:solidFill>
                  </a:rPr>
                  <a:t>表</a:t>
                </a:r>
                <a:r>
                  <a:rPr lang="ja-JP" altLang="en-US" dirty="0"/>
                  <a:t>、</a:t>
                </a:r>
                <a:r>
                  <a:rPr lang="ja-JP" altLang="en-US" dirty="0">
                    <a:solidFill>
                      <a:schemeClr val="accent5"/>
                    </a:solidFill>
                  </a:rPr>
                  <a:t>裏</a:t>
                </a:r>
                <a:r>
                  <a:rPr lang="ja-JP" altLang="en-US" dirty="0"/>
                  <a:t>、</a:t>
                </a:r>
                <a:r>
                  <a:rPr lang="ja-JP" altLang="en-US" dirty="0">
                    <a:solidFill>
                      <a:schemeClr val="accent5"/>
                    </a:solidFill>
                  </a:rPr>
                  <a:t>裏</a:t>
                </a:r>
                <a:r>
                  <a:rPr lang="ja-JP" altLang="en-US" dirty="0"/>
                  <a:t> </a:t>
                </a:r>
                <a:r>
                  <a:rPr lang="en-US" altLang="ja-JP" dirty="0"/>
                  <a:t>or </a:t>
                </a:r>
                <a:r>
                  <a:rPr lang="ja-JP" altLang="en-US" dirty="0">
                    <a:solidFill>
                      <a:schemeClr val="accent5"/>
                    </a:solidFill>
                  </a:rPr>
                  <a:t>裏</a:t>
                </a:r>
                <a:r>
                  <a:rPr lang="ja-JP" altLang="en-US" dirty="0"/>
                  <a:t>、</a:t>
                </a:r>
                <a:r>
                  <a:rPr lang="ja-JP" altLang="en-US" dirty="0">
                    <a:solidFill>
                      <a:srgbClr val="FF0000"/>
                    </a:solidFill>
                  </a:rPr>
                  <a:t>表</a:t>
                </a:r>
                <a:r>
                  <a:rPr lang="ja-JP" altLang="en-US" dirty="0"/>
                  <a:t>、</a:t>
                </a:r>
                <a:r>
                  <a:rPr lang="ja-JP" altLang="en-US" dirty="0">
                    <a:solidFill>
                      <a:schemeClr val="accent5"/>
                    </a:solidFill>
                  </a:rPr>
                  <a:t>裏</a:t>
                </a:r>
                <a:r>
                  <a:rPr lang="ja-JP" altLang="en-US" dirty="0"/>
                  <a:t> </a:t>
                </a:r>
                <a:r>
                  <a:rPr lang="en-US" altLang="ja-JP" dirty="0"/>
                  <a:t>or</a:t>
                </a:r>
                <a:r>
                  <a:rPr lang="ja-JP" altLang="en-US" dirty="0"/>
                  <a:t> </a:t>
                </a:r>
                <a:r>
                  <a:rPr lang="ja-JP" altLang="en-US" dirty="0">
                    <a:solidFill>
                      <a:schemeClr val="accent5"/>
                    </a:solidFill>
                  </a:rPr>
                  <a:t>裏</a:t>
                </a:r>
                <a:r>
                  <a:rPr lang="ja-JP" altLang="en-US" dirty="0"/>
                  <a:t>、</a:t>
                </a:r>
                <a:r>
                  <a:rPr lang="ja-JP" altLang="en-US" dirty="0">
                    <a:solidFill>
                      <a:schemeClr val="accent5"/>
                    </a:solidFill>
                  </a:rPr>
                  <a:t>裏</a:t>
                </a:r>
                <a:r>
                  <a:rPr lang="ja-JP" altLang="en-US" dirty="0"/>
                  <a:t>、</a:t>
                </a:r>
                <a:r>
                  <a:rPr lang="ja-JP" altLang="en-US" dirty="0">
                    <a:solidFill>
                      <a:srgbClr val="FF0000"/>
                    </a:solidFill>
                  </a:rPr>
                  <a:t>表</a:t>
                </a:r>
                <a:r>
                  <a:rPr lang="en-US" altLang="ja-JP" dirty="0"/>
                  <a:t>)…</a:t>
                </a:r>
                <a14:m>
                  <m:oMath xmlns:m="http://schemas.openxmlformats.org/officeDocument/2006/math">
                    <m:f>
                      <m:fPr>
                        <m:ctrlPr>
                          <a:rPr lang="en-US" altLang="ja-JP" sz="4400" i="1">
                            <a:latin typeface="Cambria Math" panose="02040503050406030204" pitchFamily="18" charset="0"/>
                          </a:rPr>
                        </m:ctrlPr>
                      </m:fPr>
                      <m:num>
                        <m:r>
                          <a:rPr lang="en-US" altLang="ja-JP" sz="4400" i="1">
                            <a:latin typeface="Cambria Math" panose="02040503050406030204" pitchFamily="18" charset="0"/>
                          </a:rPr>
                          <m:t>3</m:t>
                        </m:r>
                      </m:num>
                      <m:den>
                        <m:r>
                          <a:rPr lang="en-US" altLang="ja-JP" sz="4400" i="1">
                            <a:latin typeface="Cambria Math" panose="02040503050406030204" pitchFamily="18" charset="0"/>
                          </a:rPr>
                          <m:t>8</m:t>
                        </m:r>
                      </m:den>
                    </m:f>
                  </m:oMath>
                </a14:m>
                <a:endParaRPr lang="en-US" altLang="ja-JP" sz="4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5"/>
                <a:stretch>
                  <a:fillRect l="-1217" t="-2941" r="-11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24714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3/23)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u="sng" dirty="0"/>
              <a:t>そもそも</a:t>
            </a:r>
            <a:r>
              <a:rPr kumimoji="1" lang="en-US" altLang="ja-JP" u="sng" dirty="0"/>
              <a:t>『</a:t>
            </a:r>
            <a:r>
              <a:rPr kumimoji="1" lang="ja-JP" altLang="en-US" u="sng" dirty="0"/>
              <a:t>真北</a:t>
            </a:r>
            <a:r>
              <a:rPr kumimoji="1" lang="en-US" altLang="ja-JP" u="sng" dirty="0"/>
              <a:t>』</a:t>
            </a:r>
            <a:r>
              <a:rPr kumimoji="1" lang="ja-JP" altLang="en-US" u="sng" dirty="0"/>
              <a:t>って？</a:t>
            </a:r>
            <a:r>
              <a:rPr kumimoji="1" lang="en-US" altLang="ja-JP" dirty="0"/>
              <a:t>:</a:t>
            </a:r>
          </a:p>
          <a:p>
            <a:pPr marL="0" indent="0" algn="r">
              <a:buNone/>
            </a:pPr>
            <a:r>
              <a:rPr lang="ja-JP" altLang="en-US" dirty="0"/>
              <a:t>棒を地球に沿わせて伸ばせば</a:t>
            </a:r>
            <a:r>
              <a:rPr lang="ja-JP" altLang="en-US" u="sng" dirty="0"/>
              <a:t>北極点に重なる</a:t>
            </a:r>
            <a:r>
              <a:rPr lang="ja-JP" altLang="en-US" dirty="0"/>
              <a:t>方向</a:t>
            </a:r>
            <a:endParaRPr lang="en-US" altLang="ja-JP" dirty="0"/>
          </a:p>
          <a:p>
            <a:endParaRPr kumimoji="1" lang="en-US" altLang="ja-JP" dirty="0"/>
          </a:p>
          <a:p>
            <a:r>
              <a:rPr lang="ja-JP" altLang="en-US" u="sng" dirty="0"/>
              <a:t>そんなこと起こりえるのか？</a:t>
            </a:r>
            <a:endParaRPr lang="en-US" altLang="ja-JP" u="sng" dirty="0"/>
          </a:p>
          <a:p>
            <a:pPr marL="0" indent="0" algn="r">
              <a:buNone/>
            </a:pPr>
            <a:r>
              <a:rPr kumimoji="1" lang="en-US" altLang="ja-JP" dirty="0"/>
              <a:t>…</a:t>
            </a:r>
            <a:r>
              <a:rPr kumimoji="1" lang="ja-JP" altLang="en-US" dirty="0"/>
              <a:t>ありえなくはないが、</a:t>
            </a:r>
            <a:r>
              <a:rPr kumimoji="1" lang="ja-JP" altLang="en-US" u="sng" dirty="0"/>
              <a:t>確率はほぼほぼ０</a:t>
            </a:r>
            <a:r>
              <a:rPr kumimoji="1" lang="ja-JP" altLang="en-US" dirty="0"/>
              <a:t>のようなもの</a:t>
            </a:r>
            <a:endParaRPr kumimoji="1" lang="en-US" altLang="ja-JP" dirty="0"/>
          </a:p>
          <a:p>
            <a:endParaRPr lang="en-US" altLang="ja-JP" dirty="0"/>
          </a:p>
          <a:p>
            <a:pPr marL="0" indent="0" algn="r">
              <a:buNone/>
            </a:pPr>
            <a:r>
              <a:rPr kumimoji="1" lang="ja-JP" altLang="en-US" dirty="0"/>
              <a:t>→</a:t>
            </a:r>
            <a:r>
              <a:rPr kumimoji="1" lang="ja-JP" altLang="en-US" u="sng" dirty="0"/>
              <a:t>期待値</a:t>
            </a:r>
            <a:r>
              <a:rPr kumimoji="1" lang="en-US" altLang="ja-JP" u="sng" dirty="0"/>
              <a:t>(</a:t>
            </a:r>
            <a:r>
              <a:rPr kumimoji="1" lang="ja-JP" altLang="en-US" u="sng" dirty="0"/>
              <a:t>賭けの儲けの平均</a:t>
            </a:r>
            <a:r>
              <a:rPr kumimoji="1" lang="en-US" altLang="ja-JP" u="sng" dirty="0"/>
              <a:t>)</a:t>
            </a:r>
            <a:r>
              <a:rPr kumimoji="1" lang="ja-JP" altLang="en-US" u="sng" dirty="0"/>
              <a:t>は</a:t>
            </a:r>
            <a:r>
              <a:rPr kumimoji="1" lang="en-US" altLang="ja-JP" sz="4000" u="sng" dirty="0">
                <a:solidFill>
                  <a:schemeClr val="accent5"/>
                </a:solidFill>
              </a:rPr>
              <a:t>-</a:t>
            </a:r>
            <a:r>
              <a:rPr kumimoji="1" lang="ja-JP" altLang="en-US" sz="4000" u="sng" dirty="0">
                <a:solidFill>
                  <a:schemeClr val="accent5"/>
                </a:solidFill>
              </a:rPr>
              <a:t>５０００円</a:t>
            </a:r>
            <a:r>
              <a:rPr kumimoji="1" lang="ja-JP" altLang="en-US" dirty="0"/>
              <a:t>になる</a:t>
            </a:r>
            <a:endParaRPr kumimoji="1" lang="en-US" altLang="ja-JP" dirty="0"/>
          </a:p>
          <a:p>
            <a:pPr marL="0" indent="0" algn="r">
              <a:buNone/>
            </a:pPr>
            <a:r>
              <a:rPr lang="en-US" altLang="ja-JP" sz="2400" dirty="0"/>
              <a:t>(</a:t>
            </a:r>
            <a:r>
              <a:rPr lang="ja-JP" altLang="en-US" sz="2400" dirty="0"/>
              <a:t>真北を向いたときの報酬が５０００億円でも５０００兆円でも同じ</a:t>
            </a:r>
            <a:r>
              <a:rPr lang="en-US" altLang="ja-JP" sz="2400" dirty="0"/>
              <a:t>)</a:t>
            </a:r>
            <a:endParaRPr kumimoji="1" lang="ja-JP" altLang="en-US" sz="2400" dirty="0"/>
          </a:p>
        </p:txBody>
      </p:sp>
    </p:spTree>
    <p:extLst>
      <p:ext uri="{BB962C8B-B14F-4D97-AF65-F5344CB8AC3E}">
        <p14:creationId xmlns:p14="http://schemas.microsoft.com/office/powerpoint/2010/main" val="7041625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(4/23)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実際、賭け</a:t>
            </a:r>
            <a:r>
              <a:rPr kumimoji="1" lang="en-US" altLang="ja-JP" dirty="0" smtClean="0"/>
              <a:t>E</a:t>
            </a:r>
            <a:r>
              <a:rPr kumimoji="1" lang="ja-JP" altLang="en-US" dirty="0" smtClean="0"/>
              <a:t>では</a:t>
            </a:r>
            <a:r>
              <a:rPr lang="en-US" altLang="ja-JP" dirty="0" smtClean="0"/>
              <a:t>…</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610" y="2473686"/>
            <a:ext cx="3277104" cy="2457828"/>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892" y="2477301"/>
            <a:ext cx="3277105" cy="2457828"/>
          </a:xfrm>
          <a:prstGeom prst="rect">
            <a:avLst/>
          </a:prstGeom>
        </p:spPr>
      </p:pic>
      <p:sp>
        <p:nvSpPr>
          <p:cNvPr id="8" name="テキスト ボックス 7"/>
          <p:cNvSpPr txBox="1"/>
          <p:nvPr/>
        </p:nvSpPr>
        <p:spPr>
          <a:xfrm>
            <a:off x="4794256" y="1831991"/>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9" name="テキスト ボックス 8"/>
          <p:cNvSpPr txBox="1"/>
          <p:nvPr/>
        </p:nvSpPr>
        <p:spPr>
          <a:xfrm>
            <a:off x="6097641" y="4909353"/>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10" name="テキスト ボックス 9"/>
          <p:cNvSpPr txBox="1"/>
          <p:nvPr/>
        </p:nvSpPr>
        <p:spPr>
          <a:xfrm>
            <a:off x="8699864" y="1834233"/>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11" name="テキスト ボックス 10"/>
          <p:cNvSpPr txBox="1"/>
          <p:nvPr/>
        </p:nvSpPr>
        <p:spPr>
          <a:xfrm>
            <a:off x="10182896" y="4909353"/>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13" name="円/楕円 12"/>
          <p:cNvSpPr/>
          <p:nvPr/>
        </p:nvSpPr>
        <p:spPr>
          <a:xfrm>
            <a:off x="9089971" y="5729725"/>
            <a:ext cx="3025616" cy="9284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u="sng" dirty="0" smtClean="0"/>
              <a:t>変化なし！</a:t>
            </a:r>
            <a:endParaRPr kumimoji="1" lang="ja-JP" altLang="en-US" sz="3200" u="sng" dirty="0"/>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766" y="2470461"/>
            <a:ext cx="4082221" cy="3061666"/>
          </a:xfrm>
          <a:prstGeom prst="rect">
            <a:avLst/>
          </a:prstGeom>
        </p:spPr>
      </p:pic>
      <p:sp>
        <p:nvSpPr>
          <p:cNvPr id="14" name="右矢印 13"/>
          <p:cNvSpPr/>
          <p:nvPr/>
        </p:nvSpPr>
        <p:spPr>
          <a:xfrm>
            <a:off x="4254332" y="3345680"/>
            <a:ext cx="1419507" cy="328042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dirty="0" smtClean="0"/>
              <a:t>報酬を</a:t>
            </a:r>
            <a:endParaRPr lang="en-US" altLang="ja-JP" sz="2000" dirty="0" smtClean="0"/>
          </a:p>
          <a:p>
            <a:pPr algn="ctr"/>
            <a:r>
              <a:rPr kumimoji="1" lang="ja-JP" altLang="en-US" sz="2000" dirty="0" smtClean="0"/>
              <a:t>増やす</a:t>
            </a:r>
            <a:endParaRPr kumimoji="1" lang="en-US" altLang="ja-JP" sz="2000" dirty="0" smtClean="0"/>
          </a:p>
          <a:p>
            <a:pPr algn="ctr"/>
            <a:r>
              <a:rPr lang="en-US" altLang="ja-JP" sz="2000" dirty="0" smtClean="0"/>
              <a:t>(</a:t>
            </a:r>
            <a:r>
              <a:rPr lang="en-US" altLang="ja-JP" sz="2000" dirty="0" smtClean="0">
                <a:solidFill>
                  <a:srgbClr val="FF0000"/>
                </a:solidFill>
              </a:rPr>
              <a:t>5000</a:t>
            </a:r>
            <a:r>
              <a:rPr lang="ja-JP" altLang="en-US" sz="2000" dirty="0" smtClean="0">
                <a:solidFill>
                  <a:srgbClr val="FF0000"/>
                </a:solidFill>
              </a:rPr>
              <a:t>万</a:t>
            </a:r>
            <a:endParaRPr lang="en-US" altLang="ja-JP" sz="2000" dirty="0" smtClean="0">
              <a:solidFill>
                <a:srgbClr val="FF0000"/>
              </a:solidFill>
            </a:endParaRPr>
          </a:p>
          <a:p>
            <a:pPr algn="ctr"/>
            <a:r>
              <a:rPr lang="ja-JP" altLang="en-US" sz="2000" dirty="0" smtClean="0">
                <a:solidFill>
                  <a:srgbClr val="FF0000"/>
                </a:solidFill>
              </a:rPr>
              <a:t>→</a:t>
            </a:r>
            <a:r>
              <a:rPr lang="en-US" altLang="ja-JP" sz="2000" dirty="0" smtClean="0">
                <a:solidFill>
                  <a:srgbClr val="FF0000"/>
                </a:solidFill>
              </a:rPr>
              <a:t>5000</a:t>
            </a:r>
            <a:r>
              <a:rPr lang="ja-JP" altLang="en-US" sz="2000" dirty="0">
                <a:solidFill>
                  <a:srgbClr val="FF0000"/>
                </a:solidFill>
              </a:rPr>
              <a:t>億</a:t>
            </a:r>
            <a:r>
              <a:rPr lang="en-US" altLang="ja-JP" sz="2000" dirty="0" smtClean="0"/>
              <a:t>)</a:t>
            </a:r>
            <a:endParaRPr kumimoji="1" lang="ja-JP" altLang="en-US" sz="2000" dirty="0"/>
          </a:p>
        </p:txBody>
      </p:sp>
      <p:sp>
        <p:nvSpPr>
          <p:cNvPr id="15" name="テキスト ボックス 14"/>
          <p:cNvSpPr txBox="1"/>
          <p:nvPr/>
        </p:nvSpPr>
        <p:spPr>
          <a:xfrm>
            <a:off x="0" y="2342458"/>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16" name="テキスト ボックス 15"/>
          <p:cNvSpPr txBox="1"/>
          <p:nvPr/>
        </p:nvSpPr>
        <p:spPr>
          <a:xfrm>
            <a:off x="2267568" y="5541908"/>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17" name="右矢印 16"/>
          <p:cNvSpPr/>
          <p:nvPr/>
        </p:nvSpPr>
        <p:spPr>
          <a:xfrm>
            <a:off x="8075625" y="3121111"/>
            <a:ext cx="1419507" cy="328042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dirty="0" smtClean="0"/>
              <a:t>報酬を</a:t>
            </a:r>
            <a:endParaRPr lang="en-US" altLang="ja-JP" sz="2000" dirty="0" smtClean="0"/>
          </a:p>
          <a:p>
            <a:pPr algn="ctr"/>
            <a:r>
              <a:rPr kumimoji="1" lang="ja-JP" altLang="en-US" sz="2000" dirty="0" smtClean="0"/>
              <a:t>増やす</a:t>
            </a:r>
            <a:endParaRPr kumimoji="1" lang="en-US" altLang="ja-JP" sz="2000" dirty="0" smtClean="0"/>
          </a:p>
          <a:p>
            <a:pPr algn="ctr"/>
            <a:r>
              <a:rPr lang="en-US" altLang="ja-JP" sz="2000" dirty="0" smtClean="0"/>
              <a:t>(</a:t>
            </a:r>
            <a:r>
              <a:rPr lang="en-US" altLang="ja-JP" sz="2000" dirty="0" smtClean="0">
                <a:solidFill>
                  <a:srgbClr val="FF0000"/>
                </a:solidFill>
              </a:rPr>
              <a:t>5000</a:t>
            </a:r>
            <a:r>
              <a:rPr lang="ja-JP" altLang="en-US" sz="2000" dirty="0">
                <a:solidFill>
                  <a:srgbClr val="FF0000"/>
                </a:solidFill>
              </a:rPr>
              <a:t>億</a:t>
            </a:r>
            <a:endParaRPr lang="en-US" altLang="ja-JP" sz="2000" dirty="0" smtClean="0">
              <a:solidFill>
                <a:srgbClr val="FF0000"/>
              </a:solidFill>
            </a:endParaRPr>
          </a:p>
          <a:p>
            <a:pPr algn="ctr"/>
            <a:r>
              <a:rPr lang="ja-JP" altLang="en-US" sz="2000" dirty="0" smtClean="0">
                <a:solidFill>
                  <a:srgbClr val="FF0000"/>
                </a:solidFill>
              </a:rPr>
              <a:t>→</a:t>
            </a:r>
            <a:r>
              <a:rPr lang="en-US" altLang="ja-JP" sz="2000" dirty="0" smtClean="0">
                <a:solidFill>
                  <a:srgbClr val="FF0000"/>
                </a:solidFill>
              </a:rPr>
              <a:t>5000</a:t>
            </a:r>
            <a:r>
              <a:rPr lang="ja-JP" altLang="en-US" sz="2000" dirty="0" smtClean="0">
                <a:solidFill>
                  <a:srgbClr val="FF0000"/>
                </a:solidFill>
              </a:rPr>
              <a:t>兆</a:t>
            </a:r>
            <a:r>
              <a:rPr lang="en-US" altLang="ja-JP" sz="2000" smtClean="0"/>
              <a:t>)</a:t>
            </a:r>
            <a:endParaRPr kumimoji="1" lang="ja-JP" altLang="en-US" sz="2000" dirty="0"/>
          </a:p>
        </p:txBody>
      </p:sp>
    </p:spTree>
    <p:extLst>
      <p:ext uri="{BB962C8B-B14F-4D97-AF65-F5344CB8AC3E}">
        <p14:creationId xmlns:p14="http://schemas.microsoft.com/office/powerpoint/2010/main" val="40903221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690689"/>
            <a:ext cx="10515600" cy="2520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(5/23)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u="sng" dirty="0"/>
              <a:t>賭け</a:t>
            </a:r>
            <a:r>
              <a:rPr lang="en-US" altLang="ja-JP" u="sng" dirty="0"/>
              <a:t>F</a:t>
            </a:r>
            <a:r>
              <a:rPr kumimoji="1" lang="ja-JP" altLang="en-US" dirty="0"/>
              <a:t>：</a:t>
            </a:r>
            <a:endParaRPr kumimoji="1" lang="en-US" altLang="ja-JP" dirty="0"/>
          </a:p>
          <a:p>
            <a:r>
              <a:rPr lang="ja-JP" altLang="en-US" dirty="0"/>
              <a:t>赤道直下に置かれた一本の真っ直ぐな棒を無作為に倒す</a:t>
            </a:r>
            <a:endParaRPr lang="en-US" altLang="ja-JP" dirty="0"/>
          </a:p>
          <a:p>
            <a:r>
              <a:rPr kumimoji="1" lang="ja-JP" altLang="en-US" dirty="0"/>
              <a:t>真北</a:t>
            </a:r>
            <a:r>
              <a:rPr lang="ja-JP" altLang="en-US" dirty="0"/>
              <a:t>・真西・真東・真南</a:t>
            </a:r>
            <a:r>
              <a:rPr kumimoji="1" lang="ja-JP" altLang="en-US" dirty="0"/>
              <a:t>を向いたら５０００</a:t>
            </a:r>
            <a:r>
              <a:rPr lang="ja-JP" altLang="en-US" dirty="0"/>
              <a:t>万</a:t>
            </a:r>
            <a:r>
              <a:rPr kumimoji="1" lang="ja-JP" altLang="en-US" dirty="0"/>
              <a:t>円受け取り、</a:t>
            </a:r>
            <a:endParaRPr kumimoji="1" lang="en-US" altLang="ja-JP" dirty="0"/>
          </a:p>
          <a:p>
            <a:pPr marL="0" indent="0">
              <a:buNone/>
            </a:pPr>
            <a:r>
              <a:rPr kumimoji="1" lang="ja-JP" altLang="en-US" dirty="0"/>
              <a:t>　それ以外を向けば５０００円支払う</a:t>
            </a:r>
            <a:endParaRPr kumimoji="1" lang="en-US" altLang="ja-JP" dirty="0"/>
          </a:p>
          <a:p>
            <a:pPr marL="0" indent="0">
              <a:buNone/>
            </a:pPr>
            <a:endParaRPr lang="en-US" altLang="ja-JP" dirty="0"/>
          </a:p>
          <a:p>
            <a:pPr marL="0" indent="0" algn="r">
              <a:buNone/>
            </a:pPr>
            <a:r>
              <a:rPr kumimoji="1" lang="en-US" altLang="ja-JP" dirty="0"/>
              <a:t>…</a:t>
            </a:r>
            <a:r>
              <a:rPr kumimoji="1" lang="ja-JP" altLang="en-US" dirty="0"/>
              <a:t>この場合は？</a:t>
            </a:r>
            <a:endParaRPr kumimoji="1" lang="en-US" altLang="ja-JP" dirty="0"/>
          </a:p>
        </p:txBody>
      </p:sp>
    </p:spTree>
    <p:extLst>
      <p:ext uri="{BB962C8B-B14F-4D97-AF65-F5344CB8AC3E}">
        <p14:creationId xmlns:p14="http://schemas.microsoft.com/office/powerpoint/2010/main" val="21249115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838200" y="1690689"/>
            <a:ext cx="10515600" cy="2520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(6/23)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u="sng" dirty="0"/>
              <a:t>賭け</a:t>
            </a:r>
            <a:r>
              <a:rPr lang="en-US" altLang="ja-JP" u="sng" dirty="0"/>
              <a:t>F</a:t>
            </a:r>
            <a:r>
              <a:rPr kumimoji="1" lang="ja-JP" altLang="en-US" dirty="0"/>
              <a:t>：</a:t>
            </a:r>
            <a:endParaRPr kumimoji="1" lang="en-US" altLang="ja-JP" dirty="0"/>
          </a:p>
          <a:p>
            <a:r>
              <a:rPr lang="ja-JP" altLang="en-US" dirty="0"/>
              <a:t>赤道直下に置かれた一本の真っ直ぐな棒を無作為に倒す</a:t>
            </a:r>
            <a:endParaRPr lang="en-US" altLang="ja-JP" dirty="0"/>
          </a:p>
          <a:p>
            <a:r>
              <a:rPr kumimoji="1" lang="ja-JP" altLang="en-US" dirty="0"/>
              <a:t>真北</a:t>
            </a:r>
            <a:r>
              <a:rPr lang="ja-JP" altLang="en-US" dirty="0"/>
              <a:t>・真西・真東・真南</a:t>
            </a:r>
            <a:r>
              <a:rPr kumimoji="1" lang="ja-JP" altLang="en-US" dirty="0"/>
              <a:t>を向いたら５０００</a:t>
            </a:r>
            <a:r>
              <a:rPr lang="ja-JP" altLang="en-US" dirty="0"/>
              <a:t>万</a:t>
            </a:r>
            <a:r>
              <a:rPr kumimoji="1" lang="ja-JP" altLang="en-US" dirty="0"/>
              <a:t>円受け取り、</a:t>
            </a:r>
            <a:endParaRPr kumimoji="1" lang="en-US" altLang="ja-JP" dirty="0"/>
          </a:p>
          <a:p>
            <a:pPr marL="0" indent="0">
              <a:buNone/>
            </a:pPr>
            <a:r>
              <a:rPr kumimoji="1" lang="ja-JP" altLang="en-US" dirty="0"/>
              <a:t>　それ以外を向けば５０００円支払う</a:t>
            </a:r>
            <a:endParaRPr kumimoji="1" lang="en-US" altLang="ja-JP" dirty="0"/>
          </a:p>
          <a:p>
            <a:pPr marL="0" indent="0">
              <a:buNone/>
            </a:pPr>
            <a:endParaRPr lang="en-US" altLang="ja-JP" dirty="0"/>
          </a:p>
          <a:p>
            <a:pPr marL="0" indent="0" algn="r">
              <a:buNone/>
            </a:pPr>
            <a:r>
              <a:rPr kumimoji="1" lang="en-US" altLang="ja-JP" dirty="0"/>
              <a:t>…</a:t>
            </a:r>
            <a:r>
              <a:rPr kumimoji="1" lang="ja-JP" altLang="en-US" dirty="0"/>
              <a:t>この場合は？</a:t>
            </a:r>
            <a:endParaRPr kumimoji="1" lang="en-US" altLang="ja-JP" dirty="0"/>
          </a:p>
        </p:txBody>
      </p:sp>
      <p:sp>
        <p:nvSpPr>
          <p:cNvPr id="6" name="角丸四角形 5"/>
          <p:cNvSpPr/>
          <p:nvPr/>
        </p:nvSpPr>
        <p:spPr>
          <a:xfrm>
            <a:off x="838200" y="4786045"/>
            <a:ext cx="10611118" cy="15258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u="sng" dirty="0"/>
              <a:t>期待値は</a:t>
            </a:r>
            <a:r>
              <a:rPr kumimoji="1" lang="en-US" altLang="ja-JP" sz="4000" u="sng" dirty="0">
                <a:solidFill>
                  <a:schemeClr val="accent5"/>
                </a:solidFill>
              </a:rPr>
              <a:t>-</a:t>
            </a:r>
            <a:r>
              <a:rPr kumimoji="1" lang="ja-JP" altLang="en-US" sz="4000" u="sng" dirty="0">
                <a:solidFill>
                  <a:schemeClr val="accent5"/>
                </a:solidFill>
              </a:rPr>
              <a:t>５０００円</a:t>
            </a:r>
            <a:endParaRPr kumimoji="1" lang="en-US" altLang="ja-JP" sz="4000" u="sng" dirty="0">
              <a:solidFill>
                <a:schemeClr val="accent5"/>
              </a:solidFill>
            </a:endParaRPr>
          </a:p>
          <a:p>
            <a:pPr algn="ctr"/>
            <a:r>
              <a:rPr lang="ja-JP" altLang="en-US" sz="2400" u="sng" dirty="0">
                <a:solidFill>
                  <a:srgbClr val="FF0000"/>
                </a:solidFill>
              </a:rPr>
              <a:t>さらに、儲けられる方角をいくら</a:t>
            </a:r>
            <a:r>
              <a:rPr lang="ja-JP" altLang="en-US" sz="2400" u="sng" dirty="0" smtClean="0">
                <a:solidFill>
                  <a:srgbClr val="FF0000"/>
                </a:solidFill>
              </a:rPr>
              <a:t>増やしていっても</a:t>
            </a:r>
            <a:r>
              <a:rPr lang="ja-JP" altLang="en-US" sz="2400" u="sng" dirty="0">
                <a:solidFill>
                  <a:srgbClr val="FF0000"/>
                </a:solidFill>
              </a:rPr>
              <a:t>期待値の結果は同じになる</a:t>
            </a:r>
            <a:endParaRPr kumimoji="1" lang="ja-JP" altLang="en-US" sz="2400" u="sng" dirty="0">
              <a:solidFill>
                <a:srgbClr val="FF0000"/>
              </a:solidFill>
            </a:endParaRPr>
          </a:p>
        </p:txBody>
      </p:sp>
    </p:spTree>
    <p:extLst>
      <p:ext uri="{BB962C8B-B14F-4D97-AF65-F5344CB8AC3E}">
        <p14:creationId xmlns:p14="http://schemas.microsoft.com/office/powerpoint/2010/main" val="28808903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(7/23)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実際、賭け</a:t>
            </a:r>
            <a:r>
              <a:rPr kumimoji="1" lang="en-US" altLang="ja-JP" dirty="0" smtClean="0"/>
              <a:t>F</a:t>
            </a:r>
            <a:r>
              <a:rPr kumimoji="1" lang="ja-JP" altLang="en-US" dirty="0" smtClean="0"/>
              <a:t>では</a:t>
            </a:r>
            <a:r>
              <a:rPr kumimoji="1" lang="en-US" altLang="ja-JP" dirty="0" smtClean="0"/>
              <a:t>…</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01685"/>
            <a:ext cx="4480775" cy="3360582"/>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238" y="2301685"/>
            <a:ext cx="4476561" cy="3357421"/>
          </a:xfrm>
          <a:prstGeom prst="rect">
            <a:avLst/>
          </a:prstGeom>
        </p:spPr>
      </p:pic>
      <p:sp>
        <p:nvSpPr>
          <p:cNvPr id="7" name="テキスト ボックス 6"/>
          <p:cNvSpPr txBox="1"/>
          <p:nvPr/>
        </p:nvSpPr>
        <p:spPr>
          <a:xfrm>
            <a:off x="260982" y="2726688"/>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8" name="テキスト ボックス 7"/>
          <p:cNvSpPr txBox="1"/>
          <p:nvPr/>
        </p:nvSpPr>
        <p:spPr>
          <a:xfrm>
            <a:off x="6244292" y="2726688"/>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9" name="右矢印 8"/>
          <p:cNvSpPr/>
          <p:nvPr/>
        </p:nvSpPr>
        <p:spPr>
          <a:xfrm>
            <a:off x="5203065" y="3220233"/>
            <a:ext cx="1996225" cy="210769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儲けられる方角を増やす</a:t>
            </a:r>
            <a:endParaRPr kumimoji="1" lang="en-US" altLang="ja-JP" dirty="0" smtClean="0"/>
          </a:p>
          <a:p>
            <a:pPr algn="ctr"/>
            <a:r>
              <a:rPr lang="en-US" altLang="ja-JP" dirty="0" smtClean="0"/>
              <a:t>(</a:t>
            </a:r>
            <a:r>
              <a:rPr lang="ja-JP" altLang="en-US" dirty="0" smtClean="0">
                <a:solidFill>
                  <a:srgbClr val="FF0000"/>
                </a:solidFill>
              </a:rPr>
              <a:t>四方</a:t>
            </a:r>
            <a:r>
              <a:rPr lang="ja-JP" altLang="en-US" dirty="0" smtClean="0"/>
              <a:t>→</a:t>
            </a:r>
            <a:r>
              <a:rPr lang="ja-JP" altLang="en-US" dirty="0" smtClean="0">
                <a:solidFill>
                  <a:srgbClr val="FF0000"/>
                </a:solidFill>
              </a:rPr>
              <a:t>八方</a:t>
            </a:r>
            <a:r>
              <a:rPr lang="en-US" altLang="ja-JP" dirty="0" smtClean="0"/>
              <a:t>)</a:t>
            </a:r>
            <a:endParaRPr kumimoji="1" lang="ja-JP" altLang="en-US" dirty="0"/>
          </a:p>
        </p:txBody>
      </p:sp>
      <p:sp>
        <p:nvSpPr>
          <p:cNvPr id="10" name="テキスト ボックス 9"/>
          <p:cNvSpPr txBox="1"/>
          <p:nvPr/>
        </p:nvSpPr>
        <p:spPr>
          <a:xfrm>
            <a:off x="3554569" y="5593134"/>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11" name="テキスト ボックス 10"/>
          <p:cNvSpPr txBox="1"/>
          <p:nvPr/>
        </p:nvSpPr>
        <p:spPr>
          <a:xfrm>
            <a:off x="9344696" y="5569601"/>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12" name="円/楕円 11"/>
          <p:cNvSpPr/>
          <p:nvPr/>
        </p:nvSpPr>
        <p:spPr>
          <a:xfrm>
            <a:off x="6096000" y="5794043"/>
            <a:ext cx="3181082" cy="9284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u="sng" dirty="0" smtClean="0"/>
              <a:t>変化なし！</a:t>
            </a:r>
            <a:endParaRPr kumimoji="1" lang="ja-JP" altLang="en-US" sz="3200" u="sng" dirty="0"/>
          </a:p>
        </p:txBody>
      </p:sp>
    </p:spTree>
    <p:extLst>
      <p:ext uri="{BB962C8B-B14F-4D97-AF65-F5344CB8AC3E}">
        <p14:creationId xmlns:p14="http://schemas.microsoft.com/office/powerpoint/2010/main" val="35824575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(8/23)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コインの賭けと違って、賭け</a:t>
            </a:r>
            <a:r>
              <a:rPr kumimoji="1" lang="en-US" altLang="ja-JP" dirty="0"/>
              <a:t>E</a:t>
            </a:r>
            <a:r>
              <a:rPr kumimoji="1" lang="ja-JP" altLang="en-US" dirty="0"/>
              <a:t>や賭け</a:t>
            </a:r>
            <a:r>
              <a:rPr kumimoji="1" lang="en-US" altLang="ja-JP" dirty="0"/>
              <a:t>F</a:t>
            </a:r>
            <a:r>
              <a:rPr kumimoji="1" lang="ja-JP" altLang="en-US" dirty="0"/>
              <a:t>では</a:t>
            </a:r>
            <a:r>
              <a:rPr lang="ja-JP" altLang="en-US" dirty="0"/>
              <a:t>、</a:t>
            </a:r>
            <a:endParaRPr lang="en-US" altLang="ja-JP" dirty="0"/>
          </a:p>
          <a:p>
            <a:pPr marL="0" indent="0">
              <a:buNone/>
            </a:pPr>
            <a:r>
              <a:rPr kumimoji="1" lang="ja-JP" altLang="en-US" dirty="0"/>
              <a:t>　たとえ出うる結果であっても</a:t>
            </a:r>
            <a:endParaRPr kumimoji="1" lang="en-US" altLang="ja-JP" dirty="0"/>
          </a:p>
          <a:p>
            <a:pPr marL="0" indent="0">
              <a:buNone/>
            </a:pPr>
            <a:r>
              <a:rPr kumimoji="1" lang="ja-JP" altLang="en-US" dirty="0"/>
              <a:t>　</a:t>
            </a:r>
            <a:r>
              <a:rPr kumimoji="1" lang="ja-JP" altLang="en-US" u="sng" dirty="0"/>
              <a:t>その結果の掛け金が実際の期待値に影響しない</a:t>
            </a:r>
            <a:r>
              <a:rPr kumimoji="1" lang="ja-JP" altLang="en-US" dirty="0"/>
              <a:t>場合もある</a:t>
            </a:r>
            <a:endParaRPr lang="en-US" altLang="ja-JP" dirty="0"/>
          </a:p>
          <a:p>
            <a:r>
              <a:rPr kumimoji="1" lang="en-US" altLang="ja-JP" dirty="0"/>
              <a:t>…</a:t>
            </a:r>
            <a:r>
              <a:rPr kumimoji="1" lang="ja-JP" altLang="en-US" dirty="0"/>
              <a:t>では、同じ棒を倒す賭けで、儲けられるようにするには</a:t>
            </a:r>
            <a:r>
              <a:rPr kumimoji="1" lang="en-US" altLang="ja-JP" dirty="0"/>
              <a:t>…</a:t>
            </a:r>
            <a:r>
              <a:rPr kumimoji="1" lang="ja-JP" altLang="en-US" dirty="0"/>
              <a:t>？</a:t>
            </a:r>
          </a:p>
        </p:txBody>
      </p:sp>
    </p:spTree>
    <p:extLst>
      <p:ext uri="{BB962C8B-B14F-4D97-AF65-F5344CB8AC3E}">
        <p14:creationId xmlns:p14="http://schemas.microsoft.com/office/powerpoint/2010/main" val="30141102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(9/23)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コインの賭けと違って、賭け</a:t>
            </a:r>
            <a:r>
              <a:rPr kumimoji="1" lang="en-US" altLang="ja-JP" dirty="0"/>
              <a:t>E</a:t>
            </a:r>
            <a:r>
              <a:rPr kumimoji="1" lang="ja-JP" altLang="en-US" dirty="0"/>
              <a:t>や賭け</a:t>
            </a:r>
            <a:r>
              <a:rPr kumimoji="1" lang="en-US" altLang="ja-JP" dirty="0"/>
              <a:t>F</a:t>
            </a:r>
            <a:r>
              <a:rPr kumimoji="1" lang="ja-JP" altLang="en-US" dirty="0"/>
              <a:t>では</a:t>
            </a:r>
            <a:r>
              <a:rPr lang="ja-JP" altLang="en-US" dirty="0"/>
              <a:t>、</a:t>
            </a:r>
            <a:endParaRPr lang="en-US" altLang="ja-JP" dirty="0"/>
          </a:p>
          <a:p>
            <a:pPr marL="0" indent="0">
              <a:buNone/>
            </a:pPr>
            <a:r>
              <a:rPr kumimoji="1" lang="ja-JP" altLang="en-US" dirty="0"/>
              <a:t>　たとえ出うる結果であっても</a:t>
            </a:r>
            <a:endParaRPr kumimoji="1" lang="en-US" altLang="ja-JP" dirty="0"/>
          </a:p>
          <a:p>
            <a:pPr marL="0" indent="0">
              <a:buNone/>
            </a:pPr>
            <a:r>
              <a:rPr kumimoji="1" lang="ja-JP" altLang="en-US" dirty="0"/>
              <a:t>　</a:t>
            </a:r>
            <a:r>
              <a:rPr kumimoji="1" lang="ja-JP" altLang="en-US" u="sng" dirty="0"/>
              <a:t>その結果の掛け金が実際の期待値に影響しない</a:t>
            </a:r>
            <a:r>
              <a:rPr kumimoji="1" lang="ja-JP" altLang="en-US" dirty="0"/>
              <a:t>場合もある</a:t>
            </a:r>
            <a:endParaRPr lang="en-US" altLang="ja-JP" dirty="0"/>
          </a:p>
          <a:p>
            <a:r>
              <a:rPr kumimoji="1" lang="en-US" altLang="ja-JP" dirty="0"/>
              <a:t>…</a:t>
            </a:r>
            <a:r>
              <a:rPr kumimoji="1" lang="ja-JP" altLang="en-US" dirty="0"/>
              <a:t>では、同じ棒を倒す賭けで、儲けられるようにするには</a:t>
            </a:r>
            <a:r>
              <a:rPr kumimoji="1" lang="en-US" altLang="ja-JP" dirty="0"/>
              <a:t>…</a:t>
            </a:r>
            <a:r>
              <a:rPr kumimoji="1" lang="ja-JP" altLang="en-US" dirty="0"/>
              <a:t>？</a:t>
            </a:r>
          </a:p>
        </p:txBody>
      </p:sp>
      <p:sp>
        <p:nvSpPr>
          <p:cNvPr id="4" name="正方形/長方形 3"/>
          <p:cNvSpPr/>
          <p:nvPr/>
        </p:nvSpPr>
        <p:spPr>
          <a:xfrm>
            <a:off x="838200" y="3880487"/>
            <a:ext cx="10515600" cy="2653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3200" u="sng" dirty="0"/>
              <a:t>手段その１</a:t>
            </a:r>
            <a:r>
              <a:rPr kumimoji="1" lang="ja-JP" altLang="en-US" sz="3200" dirty="0"/>
              <a:t>：真北や真南など</a:t>
            </a:r>
            <a:r>
              <a:rPr kumimoji="1" lang="ja-JP" altLang="en-US" sz="3200" u="sng" dirty="0"/>
              <a:t>以外</a:t>
            </a:r>
            <a:r>
              <a:rPr kumimoji="1" lang="ja-JP" altLang="en-US" sz="3200" dirty="0"/>
              <a:t>を向いたときにお金を受け取れるようにする</a:t>
            </a:r>
            <a:endParaRPr kumimoji="1" lang="en-US" altLang="ja-JP" sz="3200" dirty="0"/>
          </a:p>
          <a:p>
            <a:endParaRPr kumimoji="1" lang="en-US" altLang="ja-JP" sz="3200" dirty="0"/>
          </a:p>
          <a:p>
            <a:r>
              <a:rPr lang="ja-JP" altLang="en-US" sz="3200" u="sng" dirty="0"/>
              <a:t>手段その２</a:t>
            </a:r>
            <a:r>
              <a:rPr lang="ja-JP" altLang="en-US" sz="3200" dirty="0"/>
              <a:t>：お金を儲けられる“</a:t>
            </a:r>
            <a:r>
              <a:rPr lang="ja-JP" altLang="en-US" sz="3200" dirty="0">
                <a:solidFill>
                  <a:srgbClr val="FF0000"/>
                </a:solidFill>
              </a:rPr>
              <a:t>範囲</a:t>
            </a:r>
            <a:r>
              <a:rPr lang="ja-JP" altLang="en-US" sz="3200" dirty="0"/>
              <a:t>”を定める</a:t>
            </a:r>
            <a:endParaRPr lang="en-US" altLang="ja-JP" sz="3200" dirty="0"/>
          </a:p>
          <a:p>
            <a:pPr algn="r"/>
            <a:r>
              <a:rPr kumimoji="1" lang="ja-JP" altLang="en-US" sz="3200" dirty="0"/>
              <a:t>→</a:t>
            </a:r>
            <a:r>
              <a:rPr kumimoji="1" lang="ja-JP" altLang="en-US" sz="3200" u="sng" dirty="0"/>
              <a:t>こちらについて解説</a:t>
            </a:r>
            <a:r>
              <a:rPr kumimoji="1" lang="ja-JP" altLang="en-US" sz="3200" dirty="0"/>
              <a:t>！</a:t>
            </a:r>
          </a:p>
        </p:txBody>
      </p:sp>
    </p:spTree>
    <p:extLst>
      <p:ext uri="{BB962C8B-B14F-4D97-AF65-F5344CB8AC3E}">
        <p14:creationId xmlns:p14="http://schemas.microsoft.com/office/powerpoint/2010/main" val="19036482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838200" y="1690689"/>
            <a:ext cx="10515600" cy="2520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(10/23)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u="sng" dirty="0"/>
              <a:t>賭け</a:t>
            </a:r>
            <a:r>
              <a:rPr lang="en-US" altLang="ja-JP" u="sng" dirty="0"/>
              <a:t>G</a:t>
            </a:r>
            <a:r>
              <a:rPr kumimoji="1" lang="ja-JP" altLang="en-US" dirty="0"/>
              <a:t>：</a:t>
            </a:r>
            <a:endParaRPr kumimoji="1" lang="en-US" altLang="ja-JP" dirty="0"/>
          </a:p>
          <a:p>
            <a:r>
              <a:rPr lang="ja-JP" altLang="en-US" dirty="0"/>
              <a:t>赤道直下に置かれた一本の真っ直ぐな棒を無作為に倒す</a:t>
            </a:r>
            <a:endParaRPr lang="en-US" altLang="ja-JP" dirty="0"/>
          </a:p>
          <a:p>
            <a:r>
              <a:rPr kumimoji="1" lang="ja-JP" altLang="en-US" dirty="0">
                <a:solidFill>
                  <a:srgbClr val="FF0000"/>
                </a:solidFill>
              </a:rPr>
              <a:t>真北</a:t>
            </a:r>
            <a:r>
              <a:rPr lang="ja-JP" altLang="en-US" dirty="0">
                <a:solidFill>
                  <a:srgbClr val="FF0000"/>
                </a:solidFill>
              </a:rPr>
              <a:t>から真西の間</a:t>
            </a:r>
            <a:r>
              <a:rPr kumimoji="1" lang="ja-JP" altLang="en-US" dirty="0"/>
              <a:t>を向いたら５０００</a:t>
            </a:r>
            <a:r>
              <a:rPr lang="ja-JP" altLang="en-US" dirty="0"/>
              <a:t>万</a:t>
            </a:r>
            <a:r>
              <a:rPr kumimoji="1" lang="ja-JP" altLang="en-US" dirty="0"/>
              <a:t>円受け取り、</a:t>
            </a:r>
            <a:endParaRPr kumimoji="1" lang="en-US" altLang="ja-JP" dirty="0"/>
          </a:p>
          <a:p>
            <a:pPr marL="0" indent="0">
              <a:buNone/>
            </a:pPr>
            <a:r>
              <a:rPr kumimoji="1" lang="ja-JP" altLang="en-US" dirty="0"/>
              <a:t>　それ以外を向けば５０００円支払う</a:t>
            </a:r>
            <a:endParaRPr kumimoji="1" lang="en-US" altLang="ja-JP" dirty="0"/>
          </a:p>
          <a:p>
            <a:pPr marL="0" indent="0">
              <a:buNone/>
            </a:pPr>
            <a:endParaRPr lang="en-US" altLang="ja-JP" dirty="0"/>
          </a:p>
          <a:p>
            <a:pPr marL="0" indent="0" algn="r">
              <a:buNone/>
            </a:pPr>
            <a:r>
              <a:rPr kumimoji="1" lang="en-US" altLang="ja-JP" dirty="0"/>
              <a:t>…</a:t>
            </a:r>
            <a:r>
              <a:rPr kumimoji="1" lang="ja-JP" altLang="en-US" dirty="0"/>
              <a:t>この場合は？</a:t>
            </a:r>
            <a:endParaRPr kumimoji="1" lang="en-US" altLang="ja-JP" dirty="0"/>
          </a:p>
        </p:txBody>
      </p:sp>
    </p:spTree>
    <p:extLst>
      <p:ext uri="{BB962C8B-B14F-4D97-AF65-F5344CB8AC3E}">
        <p14:creationId xmlns:p14="http://schemas.microsoft.com/office/powerpoint/2010/main" val="36326190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(11/23)</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36628"/>
                <a:ext cx="10512000" cy="4834628"/>
              </a:xfrm>
            </p:spPr>
            <p:txBody>
              <a:bodyPr>
                <a:normAutofit/>
              </a:bodyPr>
              <a:lstStyle/>
              <a:p>
                <a:r>
                  <a:rPr kumimoji="1" lang="ja-JP" altLang="en-US" dirty="0"/>
                  <a:t>賭け</a:t>
                </a:r>
                <a:r>
                  <a:rPr kumimoji="1" lang="en-US" altLang="ja-JP" dirty="0"/>
                  <a:t>G</a:t>
                </a:r>
                <a:r>
                  <a:rPr kumimoji="1" lang="ja-JP" altLang="en-US" dirty="0"/>
                  <a:t>の場合、右イメージ図において、</a:t>
                </a:r>
                <a:endParaRPr kumimoji="1" lang="en-US" altLang="ja-JP" dirty="0"/>
              </a:p>
              <a:p>
                <a:pPr marL="0" indent="0">
                  <a:buNone/>
                </a:pPr>
                <a:r>
                  <a:rPr lang="ja-JP" altLang="en-US" dirty="0">
                    <a:solidFill>
                      <a:srgbClr val="FF0000"/>
                    </a:solidFill>
                  </a:rPr>
                  <a:t>　　　　　赤色部分</a:t>
                </a:r>
                <a:r>
                  <a:rPr lang="ja-JP" altLang="en-US" dirty="0"/>
                  <a:t>が儲けられる範囲</a:t>
                </a:r>
                <a:endParaRPr lang="en-US" altLang="ja-JP" dirty="0"/>
              </a:p>
              <a:p>
                <a:pPr marL="0" indent="0" algn="ctr">
                  <a:buNone/>
                </a:pPr>
                <a:r>
                  <a:rPr kumimoji="1" lang="en-US" altLang="ja-JP" dirty="0"/>
                  <a:t>…</a:t>
                </a:r>
                <a:r>
                  <a:rPr kumimoji="1" lang="ja-JP" altLang="en-US" dirty="0"/>
                  <a:t>全体のおよそ</a:t>
                </a: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den>
                    </m:f>
                  </m:oMath>
                </a14:m>
                <a:endParaRPr kumimoji="1" lang="en-US" altLang="ja-JP" dirty="0"/>
              </a:p>
              <a:p>
                <a:pPr marL="0" indent="0" algn="ctr">
                  <a:buNone/>
                </a:pPr>
                <a:endParaRPr lang="en-US" altLang="ja-JP" dirty="0"/>
              </a:p>
              <a:p>
                <a:pPr marL="0" indent="0" algn="ctr">
                  <a:buNone/>
                </a:pPr>
                <a:endParaRPr kumimoji="1" lang="en-US" altLang="ja-JP" dirty="0"/>
              </a:p>
              <a:p>
                <a:pPr marL="0" indent="0">
                  <a:buNone/>
                </a:pPr>
                <a:r>
                  <a:rPr kumimoji="1" lang="ja-JP" altLang="en-US" dirty="0"/>
                  <a:t>　　　　　→儲けられる確率はおよそ</a:t>
                </a: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den>
                    </m:f>
                  </m:oMath>
                </a14:m>
                <a:r>
                  <a:rPr kumimoji="1" lang="ja-JP" altLang="en-US" dirty="0"/>
                  <a:t>になる！</a:t>
                </a:r>
                <a:endParaRPr kumimoji="1" lang="en-US" altLang="ja-JP" dirty="0"/>
              </a:p>
              <a:p>
                <a:pPr marL="0" indent="0">
                  <a:buNone/>
                </a:pPr>
                <a:r>
                  <a:rPr lang="ja-JP" altLang="en-US" dirty="0"/>
                  <a:t>　→</a:t>
                </a:r>
                <a:r>
                  <a:rPr lang="ja-JP" altLang="en-US" dirty="0">
                    <a:solidFill>
                      <a:srgbClr val="FF0000"/>
                    </a:solidFill>
                  </a:rPr>
                  <a:t>期待値はプラスになる（＝儲かる）</a:t>
                </a:r>
                <a:r>
                  <a:rPr lang="ja-JP" altLang="en-US" dirty="0" smtClean="0"/>
                  <a:t>！</a:t>
                </a:r>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36628"/>
                <a:ext cx="10512000" cy="4834628"/>
              </a:xfrm>
              <a:blipFill rotWithShape="0">
                <a:blip r:embed="rId3"/>
                <a:stretch>
                  <a:fillRect l="-1044" t="-2648"/>
                </a:stretch>
              </a:blipFill>
            </p:spPr>
            <p:txBody>
              <a:bodyPr/>
              <a:lstStyle/>
              <a:p>
                <a:r>
                  <a:rPr lang="ja-JP" altLang="en-US">
                    <a:noFill/>
                  </a:rPr>
                  <a:t> </a:t>
                </a:r>
              </a:p>
            </p:txBody>
          </p:sp>
        </mc:Fallback>
      </mc:AlternateContent>
      <p:grpSp>
        <p:nvGrpSpPr>
          <p:cNvPr id="54" name="グループ化 53"/>
          <p:cNvGrpSpPr/>
          <p:nvPr/>
        </p:nvGrpSpPr>
        <p:grpSpPr>
          <a:xfrm>
            <a:off x="7644649" y="2021983"/>
            <a:ext cx="4505879" cy="3600000"/>
            <a:chOff x="7644649" y="2021983"/>
            <a:chExt cx="4505879" cy="3600000"/>
          </a:xfrm>
        </p:grpSpPr>
        <p:grpSp>
          <p:nvGrpSpPr>
            <p:cNvPr id="37" name="グループ化 36"/>
            <p:cNvGrpSpPr/>
            <p:nvPr/>
          </p:nvGrpSpPr>
          <p:grpSpPr>
            <a:xfrm>
              <a:off x="7644649" y="2021983"/>
              <a:ext cx="3600000" cy="3600000"/>
              <a:chOff x="6980845" y="1662965"/>
              <a:chExt cx="4785910" cy="4698664"/>
            </a:xfrm>
          </p:grpSpPr>
          <p:grpSp>
            <p:nvGrpSpPr>
              <p:cNvPr id="16" name="グループ化 15"/>
              <p:cNvGrpSpPr/>
              <p:nvPr/>
            </p:nvGrpSpPr>
            <p:grpSpPr>
              <a:xfrm>
                <a:off x="7393800" y="2032297"/>
                <a:ext cx="3960000" cy="3960000"/>
                <a:chOff x="7216819" y="2021294"/>
                <a:chExt cx="3960000" cy="3960000"/>
              </a:xfrm>
              <a:solidFill>
                <a:schemeClr val="bg1"/>
              </a:solidFill>
            </p:grpSpPr>
            <p:sp>
              <p:nvSpPr>
                <p:cNvPr id="5" name="円/楕円 4"/>
                <p:cNvSpPr/>
                <p:nvPr/>
              </p:nvSpPr>
              <p:spPr>
                <a:xfrm>
                  <a:off x="7216819" y="2021294"/>
                  <a:ext cx="3960000" cy="3960000"/>
                </a:xfrm>
                <a:prstGeom prst="ellipse">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 name="直線コネクタ 6"/>
                <p:cNvCxnSpPr>
                  <a:stCxn id="5" idx="0"/>
                  <a:endCxn id="5" idx="4"/>
                </p:cNvCxnSpPr>
                <p:nvPr/>
              </p:nvCxnSpPr>
              <p:spPr>
                <a:xfrm>
                  <a:off x="9196819" y="2021294"/>
                  <a:ext cx="0" cy="3960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9" name="直線コネクタ 8"/>
                <p:cNvCxnSpPr>
                  <a:stCxn id="5" idx="2"/>
                  <a:endCxn id="5" idx="6"/>
                </p:cNvCxnSpPr>
                <p:nvPr/>
              </p:nvCxnSpPr>
              <p:spPr>
                <a:xfrm>
                  <a:off x="7216819" y="4001294"/>
                  <a:ext cx="3960000" cy="0"/>
                </a:xfrm>
                <a:prstGeom prst="line">
                  <a:avLst/>
                </a:prstGeom>
                <a:grpFill/>
              </p:spPr>
              <p:style>
                <a:lnRef idx="1">
                  <a:schemeClr val="accent1"/>
                </a:lnRef>
                <a:fillRef idx="0">
                  <a:schemeClr val="accent1"/>
                </a:fillRef>
                <a:effectRef idx="0">
                  <a:schemeClr val="accent1"/>
                </a:effectRef>
                <a:fontRef idx="minor">
                  <a:schemeClr val="tx1"/>
                </a:fontRef>
              </p:style>
            </p:cxnSp>
          </p:grpSp>
          <p:sp>
            <p:nvSpPr>
              <p:cNvPr id="17" name="テキスト ボックス 16"/>
              <p:cNvSpPr txBox="1"/>
              <p:nvPr/>
            </p:nvSpPr>
            <p:spPr>
              <a:xfrm>
                <a:off x="9167322" y="1662965"/>
                <a:ext cx="412955" cy="369332"/>
              </a:xfrm>
              <a:prstGeom prst="rect">
                <a:avLst/>
              </a:prstGeom>
              <a:noFill/>
            </p:spPr>
            <p:txBody>
              <a:bodyPr wrap="square" rtlCol="0">
                <a:spAutoFit/>
              </a:bodyPr>
              <a:lstStyle/>
              <a:p>
                <a:pPr algn="ctr"/>
                <a:r>
                  <a:rPr lang="ja-JP" altLang="en-US" dirty="0"/>
                  <a:t>北</a:t>
                </a:r>
                <a:endParaRPr kumimoji="1" lang="ja-JP" altLang="en-US" dirty="0"/>
              </a:p>
            </p:txBody>
          </p:sp>
          <p:sp>
            <p:nvSpPr>
              <p:cNvPr id="18" name="テキスト ボックス 17"/>
              <p:cNvSpPr txBox="1"/>
              <p:nvPr/>
            </p:nvSpPr>
            <p:spPr>
              <a:xfrm>
                <a:off x="6980845" y="3816628"/>
                <a:ext cx="412955" cy="369332"/>
              </a:xfrm>
              <a:prstGeom prst="rect">
                <a:avLst/>
              </a:prstGeom>
              <a:noFill/>
            </p:spPr>
            <p:txBody>
              <a:bodyPr wrap="square" rtlCol="0">
                <a:spAutoFit/>
              </a:bodyPr>
              <a:lstStyle/>
              <a:p>
                <a:pPr algn="ctr"/>
                <a:r>
                  <a:rPr lang="ja-JP" altLang="en-US" dirty="0"/>
                  <a:t>西</a:t>
                </a:r>
                <a:endParaRPr kumimoji="1" lang="ja-JP" altLang="en-US" dirty="0"/>
              </a:p>
            </p:txBody>
          </p:sp>
          <p:sp>
            <p:nvSpPr>
              <p:cNvPr id="19" name="テキスト ボックス 18"/>
              <p:cNvSpPr txBox="1"/>
              <p:nvPr/>
            </p:nvSpPr>
            <p:spPr>
              <a:xfrm>
                <a:off x="11353800" y="3827631"/>
                <a:ext cx="412955" cy="369332"/>
              </a:xfrm>
              <a:prstGeom prst="rect">
                <a:avLst/>
              </a:prstGeom>
              <a:noFill/>
            </p:spPr>
            <p:txBody>
              <a:bodyPr wrap="square" rtlCol="0">
                <a:spAutoFit/>
              </a:bodyPr>
              <a:lstStyle/>
              <a:p>
                <a:pPr algn="ctr"/>
                <a:r>
                  <a:rPr lang="ja-JP" altLang="en-US" dirty="0"/>
                  <a:t>東</a:t>
                </a:r>
                <a:endParaRPr kumimoji="1" lang="ja-JP" altLang="en-US" dirty="0"/>
              </a:p>
            </p:txBody>
          </p:sp>
          <p:sp>
            <p:nvSpPr>
              <p:cNvPr id="20" name="テキスト ボックス 19"/>
              <p:cNvSpPr txBox="1"/>
              <p:nvPr/>
            </p:nvSpPr>
            <p:spPr>
              <a:xfrm>
                <a:off x="9167322" y="5992297"/>
                <a:ext cx="412955" cy="369332"/>
              </a:xfrm>
              <a:prstGeom prst="rect">
                <a:avLst/>
              </a:prstGeom>
              <a:noFill/>
            </p:spPr>
            <p:txBody>
              <a:bodyPr wrap="square" rtlCol="0">
                <a:spAutoFit/>
              </a:bodyPr>
              <a:lstStyle/>
              <a:p>
                <a:pPr algn="ctr"/>
                <a:r>
                  <a:rPr kumimoji="1" lang="ja-JP" altLang="en-US" dirty="0"/>
                  <a:t>南</a:t>
                </a:r>
              </a:p>
            </p:txBody>
          </p:sp>
          <p:sp>
            <p:nvSpPr>
              <p:cNvPr id="36" name="パイ 35"/>
              <p:cNvSpPr/>
              <p:nvPr/>
            </p:nvSpPr>
            <p:spPr>
              <a:xfrm>
                <a:off x="7393800" y="2021294"/>
                <a:ext cx="3960000" cy="3960000"/>
              </a:xfrm>
              <a:prstGeom prst="pie">
                <a:avLst>
                  <a:gd name="adj1" fmla="val 10809285"/>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49" name="直線矢印コネクタ 48"/>
            <p:cNvCxnSpPr/>
            <p:nvPr/>
          </p:nvCxnSpPr>
          <p:spPr>
            <a:xfrm flipH="1">
              <a:off x="9515617" y="2772710"/>
              <a:ext cx="1312853" cy="983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円/楕円 51"/>
            <p:cNvSpPr/>
            <p:nvPr/>
          </p:nvSpPr>
          <p:spPr>
            <a:xfrm>
              <a:off x="9375900" y="3770762"/>
              <a:ext cx="108000" cy="108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10618839" y="2215668"/>
              <a:ext cx="1531689" cy="646331"/>
            </a:xfrm>
            <a:prstGeom prst="rect">
              <a:avLst/>
            </a:prstGeom>
            <a:noFill/>
          </p:spPr>
          <p:txBody>
            <a:bodyPr wrap="square" rtlCol="0">
              <a:spAutoFit/>
            </a:bodyPr>
            <a:lstStyle/>
            <a:p>
              <a:r>
                <a:rPr kumimoji="1" lang="ja-JP" altLang="en-US" dirty="0"/>
                <a:t>棒を立たせるポイント</a:t>
              </a:r>
            </a:p>
          </p:txBody>
        </p:sp>
      </p:grpSp>
    </p:spTree>
    <p:extLst>
      <p:ext uri="{BB962C8B-B14F-4D97-AF65-F5344CB8AC3E}">
        <p14:creationId xmlns:p14="http://schemas.microsoft.com/office/powerpoint/2010/main" val="22709282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12/23)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実際、賭け</a:t>
            </a:r>
            <a:r>
              <a:rPr lang="en-US" altLang="ja-JP" dirty="0"/>
              <a:t>G</a:t>
            </a:r>
            <a:r>
              <a:rPr kumimoji="1" lang="ja-JP" altLang="en-US" dirty="0" smtClean="0"/>
              <a:t>では</a:t>
            </a:r>
            <a:r>
              <a:rPr kumimoji="1" lang="en-US" altLang="ja-JP" dirty="0" smtClean="0"/>
              <a:t>…</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20165"/>
            <a:ext cx="4725473" cy="3544105"/>
          </a:xfrm>
          <a:prstGeom prst="rect">
            <a:avLst/>
          </a:prstGeom>
        </p:spPr>
      </p:pic>
      <p:sp>
        <p:nvSpPr>
          <p:cNvPr id="6" name="テキスト ボックス 5"/>
          <p:cNvSpPr txBox="1"/>
          <p:nvPr/>
        </p:nvSpPr>
        <p:spPr>
          <a:xfrm>
            <a:off x="260982" y="2726688"/>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7" name="テキスト ボックス 6"/>
          <p:cNvSpPr txBox="1"/>
          <p:nvPr/>
        </p:nvSpPr>
        <p:spPr>
          <a:xfrm>
            <a:off x="3554569" y="5593134"/>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9" name="角丸四角形 8"/>
          <p:cNvSpPr/>
          <p:nvPr/>
        </p:nvSpPr>
        <p:spPr>
          <a:xfrm>
            <a:off x="5563672" y="2368466"/>
            <a:ext cx="5790127" cy="30264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800" dirty="0" smtClean="0"/>
              <a:t>…</a:t>
            </a:r>
            <a:r>
              <a:rPr lang="ja-JP" altLang="en-US" sz="2800" dirty="0" smtClean="0"/>
              <a:t>期待値が</a:t>
            </a:r>
            <a:r>
              <a:rPr lang="en-US" altLang="ja-JP" sz="3600" u="sng" dirty="0" smtClean="0">
                <a:solidFill>
                  <a:srgbClr val="FF0000"/>
                </a:solidFill>
              </a:rPr>
              <a:t>1249</a:t>
            </a:r>
            <a:r>
              <a:rPr lang="ja-JP" altLang="en-US" sz="3600" u="sng" dirty="0" smtClean="0">
                <a:solidFill>
                  <a:srgbClr val="FF0000"/>
                </a:solidFill>
              </a:rPr>
              <a:t>万</a:t>
            </a:r>
            <a:r>
              <a:rPr lang="en-US" altLang="ja-JP" sz="3600" u="sng" dirty="0" smtClean="0">
                <a:solidFill>
                  <a:srgbClr val="FF0000"/>
                </a:solidFill>
              </a:rPr>
              <a:t>6250</a:t>
            </a:r>
            <a:r>
              <a:rPr lang="ja-JP" altLang="en-US" sz="3600" u="sng" dirty="0" smtClean="0">
                <a:solidFill>
                  <a:srgbClr val="FF0000"/>
                </a:solidFill>
              </a:rPr>
              <a:t>円</a:t>
            </a:r>
            <a:r>
              <a:rPr lang="ja-JP" altLang="en-US" sz="2800" dirty="0" smtClean="0"/>
              <a:t>に！</a:t>
            </a:r>
            <a:endParaRPr lang="en-US" altLang="ja-JP" sz="2800" dirty="0" smtClean="0"/>
          </a:p>
          <a:p>
            <a:pPr algn="ctr"/>
            <a:r>
              <a:rPr kumimoji="1" lang="en-US" altLang="ja-JP" sz="2400" dirty="0" smtClean="0"/>
              <a:t>(</a:t>
            </a:r>
            <a:r>
              <a:rPr kumimoji="1" lang="ja-JP" altLang="en-US" sz="2400" dirty="0" smtClean="0"/>
              <a:t>賭け</a:t>
            </a:r>
            <a:r>
              <a:rPr kumimoji="1" lang="en-US" altLang="ja-JP" sz="2400" dirty="0" smtClean="0"/>
              <a:t>E,F</a:t>
            </a:r>
            <a:r>
              <a:rPr kumimoji="1" lang="ja-JP" altLang="en-US" sz="2400" dirty="0" smtClean="0"/>
              <a:t>では</a:t>
            </a:r>
            <a:r>
              <a:rPr kumimoji="1" lang="en-US" altLang="ja-JP" sz="2400" u="sng" dirty="0" smtClean="0">
                <a:solidFill>
                  <a:srgbClr val="0070C0"/>
                </a:solidFill>
              </a:rPr>
              <a:t>-5000</a:t>
            </a:r>
            <a:r>
              <a:rPr kumimoji="1" lang="ja-JP" altLang="en-US" sz="2400" u="sng" dirty="0" smtClean="0">
                <a:solidFill>
                  <a:srgbClr val="0070C0"/>
                </a:solidFill>
              </a:rPr>
              <a:t>円のまま変化なし</a:t>
            </a:r>
            <a:r>
              <a:rPr kumimoji="1" lang="en-US" altLang="ja-JP" sz="2400" dirty="0" smtClean="0"/>
              <a:t>)</a:t>
            </a:r>
            <a:endParaRPr kumimoji="1" lang="ja-JP" altLang="en-US" sz="2400" dirty="0"/>
          </a:p>
        </p:txBody>
      </p:sp>
      <p:sp>
        <p:nvSpPr>
          <p:cNvPr id="4" name="テキスト ボックス 3"/>
          <p:cNvSpPr txBox="1"/>
          <p:nvPr/>
        </p:nvSpPr>
        <p:spPr>
          <a:xfrm>
            <a:off x="6513785" y="5637114"/>
            <a:ext cx="4840014" cy="480131"/>
          </a:xfrm>
          <a:prstGeom prst="rect">
            <a:avLst/>
          </a:prstGeom>
          <a:noFill/>
        </p:spPr>
        <p:txBody>
          <a:bodyPr wrap="square" rtlCol="0">
            <a:spAutoFit/>
          </a:bodyPr>
          <a:lstStyle/>
          <a:p>
            <a:pPr lvl="0" algn="r">
              <a:lnSpc>
                <a:spcPct val="90000"/>
              </a:lnSpc>
              <a:spcBef>
                <a:spcPts val="1000"/>
              </a:spcBef>
            </a:pPr>
            <a:r>
              <a:rPr lang="en-US" altLang="ja-JP" sz="2800" dirty="0" smtClean="0">
                <a:solidFill>
                  <a:prstClr val="black"/>
                </a:solidFill>
              </a:rPr>
              <a:t>…</a:t>
            </a:r>
            <a:r>
              <a:rPr lang="ja-JP" altLang="en-US" sz="2800" u="sng" dirty="0">
                <a:solidFill>
                  <a:prstClr val="black"/>
                </a:solidFill>
              </a:rPr>
              <a:t>この違いは何によるものか</a:t>
            </a:r>
            <a:r>
              <a:rPr lang="ja-JP" altLang="en-US" sz="2800" dirty="0" smtClean="0">
                <a:solidFill>
                  <a:prstClr val="black"/>
                </a:solidFill>
              </a:rPr>
              <a:t>？</a:t>
            </a:r>
            <a:endParaRPr lang="en-US" altLang="ja-JP" sz="2800" dirty="0">
              <a:solidFill>
                <a:prstClr val="black"/>
              </a:solidFill>
            </a:endParaRPr>
          </a:p>
        </p:txBody>
      </p:sp>
    </p:spTree>
    <p:extLst>
      <p:ext uri="{BB962C8B-B14F-4D97-AF65-F5344CB8AC3E}">
        <p14:creationId xmlns:p14="http://schemas.microsoft.com/office/powerpoint/2010/main" val="2720106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(5/10)</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r>
                  <a:rPr lang="ja-JP" altLang="en-US" dirty="0"/>
                  <a:t>結果が</a:t>
                </a:r>
                <a:r>
                  <a:rPr lang="ja-JP" altLang="en-US" u="sng" dirty="0"/>
                  <a:t>２</a:t>
                </a:r>
                <a:r>
                  <a:rPr lang="ja-JP" altLang="en-US" dirty="0"/>
                  <a:t>になる</a:t>
                </a:r>
                <a:r>
                  <a:rPr lang="en-US" altLang="ja-JP" dirty="0"/>
                  <a:t>=</a:t>
                </a:r>
                <a:r>
                  <a:rPr lang="ja-JP" altLang="en-US" dirty="0"/>
                  <a:t>コインが２枚表</a:t>
                </a:r>
                <a:r>
                  <a:rPr lang="en-US" altLang="ja-JP" dirty="0"/>
                  <a:t>=</a:t>
                </a:r>
                <a:r>
                  <a:rPr lang="ja-JP" altLang="en-US" dirty="0"/>
                  <a:t>コインが１枚裏</a:t>
                </a:r>
                <a:endParaRPr lang="en-US" altLang="ja-JP" dirty="0"/>
              </a:p>
              <a:p>
                <a:pPr marL="0" indent="0" algn="r">
                  <a:buNone/>
                </a:pPr>
                <a:r>
                  <a:rPr lang="en-US" altLang="ja-JP" dirty="0">
                    <a:solidFill>
                      <a:prstClr val="black"/>
                    </a:solidFill>
                  </a:rPr>
                  <a:t>=</a:t>
                </a:r>
                <a:r>
                  <a:rPr lang="ja-JP" altLang="en-US" dirty="0">
                    <a:solidFill>
                      <a:prstClr val="black"/>
                    </a:solidFill>
                  </a:rPr>
                  <a:t>パターンは</a:t>
                </a:r>
                <a:r>
                  <a:rPr lang="ja-JP" altLang="en-US" u="sng" dirty="0">
                    <a:solidFill>
                      <a:prstClr val="black"/>
                    </a:solidFill>
                  </a:rPr>
                  <a:t>３つ</a:t>
                </a:r>
                <a:r>
                  <a:rPr lang="en-US" altLang="ja-JP" dirty="0">
                    <a:solidFill>
                      <a:prstClr val="black"/>
                    </a:solidFill>
                  </a:rPr>
                  <a:t>(</a:t>
                </a:r>
                <a:r>
                  <a:rPr lang="ja-JP" altLang="en-US" dirty="0">
                    <a:solidFill>
                      <a:srgbClr val="FF0000"/>
                    </a:solidFill>
                  </a:rPr>
                  <a:t>表</a:t>
                </a:r>
                <a:r>
                  <a:rPr lang="ja-JP" altLang="en-US" dirty="0">
                    <a:solidFill>
                      <a:prstClr val="black"/>
                    </a:solidFill>
                  </a:rPr>
                  <a:t>、</a:t>
                </a:r>
                <a:r>
                  <a:rPr lang="ja-JP" altLang="en-US" dirty="0">
                    <a:solidFill>
                      <a:srgbClr val="FF0000"/>
                    </a:solidFill>
                  </a:rPr>
                  <a:t>表</a:t>
                </a:r>
                <a:r>
                  <a:rPr lang="ja-JP" altLang="en-US" dirty="0">
                    <a:solidFill>
                      <a:prstClr val="black"/>
                    </a:solidFill>
                  </a:rPr>
                  <a:t>、</a:t>
                </a:r>
                <a:r>
                  <a:rPr lang="ja-JP" altLang="en-US" dirty="0">
                    <a:solidFill>
                      <a:schemeClr val="accent5"/>
                    </a:solidFill>
                  </a:rPr>
                  <a:t>裏</a:t>
                </a:r>
                <a:r>
                  <a:rPr lang="en-US" altLang="ja-JP" dirty="0">
                    <a:solidFill>
                      <a:prstClr val="black"/>
                    </a:solidFill>
                  </a:rPr>
                  <a:t> or </a:t>
                </a:r>
                <a:r>
                  <a:rPr lang="ja-JP" altLang="en-US" dirty="0">
                    <a:solidFill>
                      <a:srgbClr val="FF0000"/>
                    </a:solidFill>
                  </a:rPr>
                  <a:t>表</a:t>
                </a:r>
                <a:r>
                  <a:rPr lang="ja-JP" altLang="en-US" dirty="0">
                    <a:solidFill>
                      <a:prstClr val="black"/>
                    </a:solidFill>
                  </a:rPr>
                  <a:t>、</a:t>
                </a:r>
                <a:r>
                  <a:rPr lang="ja-JP" altLang="en-US" dirty="0">
                    <a:solidFill>
                      <a:schemeClr val="accent5"/>
                    </a:solidFill>
                  </a:rPr>
                  <a:t>裏</a:t>
                </a:r>
                <a:r>
                  <a:rPr lang="ja-JP" altLang="en-US" dirty="0">
                    <a:solidFill>
                      <a:prstClr val="black"/>
                    </a:solidFill>
                  </a:rPr>
                  <a:t>、</a:t>
                </a:r>
                <a:r>
                  <a:rPr lang="ja-JP" altLang="en-US" dirty="0">
                    <a:solidFill>
                      <a:srgbClr val="FF0000"/>
                    </a:solidFill>
                  </a:rPr>
                  <a:t>表</a:t>
                </a:r>
                <a:r>
                  <a:rPr lang="ja-JP" altLang="en-US" dirty="0">
                    <a:solidFill>
                      <a:prstClr val="black"/>
                    </a:solidFill>
                  </a:rPr>
                  <a:t> </a:t>
                </a:r>
                <a:r>
                  <a:rPr lang="en-US" altLang="ja-JP" dirty="0">
                    <a:solidFill>
                      <a:prstClr val="black"/>
                    </a:solidFill>
                  </a:rPr>
                  <a:t>or</a:t>
                </a:r>
                <a:r>
                  <a:rPr lang="ja-JP" altLang="en-US" dirty="0">
                    <a:solidFill>
                      <a:prstClr val="black"/>
                    </a:solidFill>
                  </a:rPr>
                  <a:t> </a:t>
                </a:r>
                <a:r>
                  <a:rPr lang="ja-JP" altLang="en-US" dirty="0">
                    <a:solidFill>
                      <a:schemeClr val="accent5"/>
                    </a:solidFill>
                  </a:rPr>
                  <a:t>裏</a:t>
                </a:r>
                <a:r>
                  <a:rPr lang="ja-JP" altLang="en-US" dirty="0">
                    <a:solidFill>
                      <a:prstClr val="black"/>
                    </a:solidFill>
                  </a:rPr>
                  <a:t>、</a:t>
                </a:r>
                <a:r>
                  <a:rPr lang="ja-JP" altLang="en-US" dirty="0">
                    <a:solidFill>
                      <a:srgbClr val="FF0000"/>
                    </a:solidFill>
                  </a:rPr>
                  <a:t>表</a:t>
                </a:r>
                <a:r>
                  <a:rPr lang="ja-JP" altLang="en-US" dirty="0">
                    <a:solidFill>
                      <a:prstClr val="black"/>
                    </a:solidFill>
                  </a:rPr>
                  <a:t>、</a:t>
                </a:r>
                <a:r>
                  <a:rPr lang="ja-JP" altLang="en-US" dirty="0">
                    <a:solidFill>
                      <a:srgbClr val="FF0000"/>
                    </a:solidFill>
                  </a:rPr>
                  <a:t>表</a:t>
                </a:r>
                <a:r>
                  <a:rPr lang="en-US" altLang="ja-JP" dirty="0">
                    <a:solidFill>
                      <a:prstClr val="black"/>
                    </a:solidFill>
                  </a:rPr>
                  <a:t>)</a:t>
                </a:r>
                <a:r>
                  <a:rPr lang="en-US" altLang="ja-JP" dirty="0"/>
                  <a:t>…</a:t>
                </a:r>
                <a14:m>
                  <m:oMath xmlns:m="http://schemas.openxmlformats.org/officeDocument/2006/math">
                    <m:f>
                      <m:fPr>
                        <m:ctrlPr>
                          <a:rPr lang="en-US" altLang="ja-JP" sz="4400" i="1">
                            <a:latin typeface="Cambria Math" panose="02040503050406030204" pitchFamily="18" charset="0"/>
                          </a:rPr>
                        </m:ctrlPr>
                      </m:fPr>
                      <m:num>
                        <m:r>
                          <a:rPr lang="en-US" altLang="ja-JP" sz="4400" i="1">
                            <a:latin typeface="Cambria Math" panose="02040503050406030204" pitchFamily="18" charset="0"/>
                          </a:rPr>
                          <m:t>3</m:t>
                        </m:r>
                      </m:num>
                      <m:den>
                        <m:r>
                          <a:rPr lang="en-US" altLang="ja-JP" sz="4400" i="1">
                            <a:latin typeface="Cambria Math" panose="02040503050406030204" pitchFamily="18" charset="0"/>
                          </a:rPr>
                          <m:t>8</m:t>
                        </m:r>
                      </m:den>
                    </m:f>
                  </m:oMath>
                </a14:m>
                <a:endParaRPr lang="en-US" altLang="ja-JP" sz="4400" dirty="0"/>
              </a:p>
              <a:p>
                <a:r>
                  <a:rPr lang="ja-JP" altLang="en-US" dirty="0"/>
                  <a:t>結果が</a:t>
                </a:r>
                <a:r>
                  <a:rPr lang="ja-JP" altLang="en-US" u="sng" dirty="0"/>
                  <a:t>３</a:t>
                </a:r>
                <a:r>
                  <a:rPr lang="ja-JP" altLang="en-US" dirty="0"/>
                  <a:t>になる</a:t>
                </a:r>
                <a:r>
                  <a:rPr lang="en-US" altLang="ja-JP" dirty="0"/>
                  <a:t>=</a:t>
                </a:r>
                <a:r>
                  <a:rPr lang="ja-JP" altLang="en-US" dirty="0"/>
                  <a:t>コインが３枚表</a:t>
                </a:r>
                <a:endParaRPr lang="en-US" altLang="ja-JP" dirty="0"/>
              </a:p>
              <a:p>
                <a:pPr marL="0" indent="0" algn="r">
                  <a:buNone/>
                </a:pPr>
                <a:r>
                  <a:rPr lang="en-US" altLang="ja-JP" dirty="0"/>
                  <a:t>=</a:t>
                </a:r>
                <a:r>
                  <a:rPr lang="ja-JP" altLang="en-US" dirty="0"/>
                  <a:t>パターンは</a:t>
                </a:r>
                <a:r>
                  <a:rPr lang="ja-JP" altLang="en-US" u="sng" dirty="0"/>
                  <a:t>１つ</a:t>
                </a:r>
                <a:r>
                  <a:rPr lang="ja-JP" altLang="en-US" dirty="0"/>
                  <a:t>のみ</a:t>
                </a:r>
                <a:r>
                  <a:rPr lang="en-US" altLang="ja-JP" dirty="0"/>
                  <a:t>(</a:t>
                </a:r>
                <a:r>
                  <a:rPr lang="ja-JP" altLang="en-US" dirty="0">
                    <a:solidFill>
                      <a:srgbClr val="FF0000"/>
                    </a:solidFill>
                  </a:rPr>
                  <a:t>表</a:t>
                </a:r>
                <a:r>
                  <a:rPr lang="ja-JP" altLang="en-US" dirty="0"/>
                  <a:t>、</a:t>
                </a:r>
                <a:r>
                  <a:rPr lang="ja-JP" altLang="en-US" dirty="0">
                    <a:solidFill>
                      <a:srgbClr val="FF0000"/>
                    </a:solidFill>
                  </a:rPr>
                  <a:t>表</a:t>
                </a:r>
                <a:r>
                  <a:rPr lang="ja-JP" altLang="en-US" dirty="0"/>
                  <a:t>、</a:t>
                </a:r>
                <a:r>
                  <a:rPr lang="ja-JP" altLang="en-US" dirty="0">
                    <a:solidFill>
                      <a:srgbClr val="FF0000"/>
                    </a:solidFill>
                  </a:rPr>
                  <a:t>表</a:t>
                </a:r>
                <a:r>
                  <a:rPr lang="en-US" altLang="ja-JP" dirty="0"/>
                  <a:t>)…</a:t>
                </a:r>
                <a14:m>
                  <m:oMath xmlns:m="http://schemas.openxmlformats.org/officeDocument/2006/math">
                    <m:f>
                      <m:fPr>
                        <m:ctrlPr>
                          <a:rPr lang="en-US" altLang="ja-JP" sz="4400" i="1" smtClean="0">
                            <a:latin typeface="Cambria Math" panose="02040503050406030204" pitchFamily="18" charset="0"/>
                          </a:rPr>
                        </m:ctrlPr>
                      </m:fPr>
                      <m:num>
                        <m:r>
                          <a:rPr lang="en-US" altLang="ja-JP" sz="4400" b="0" i="1" smtClean="0">
                            <a:latin typeface="Cambria Math" panose="02040503050406030204" pitchFamily="18" charset="0"/>
                          </a:rPr>
                          <m:t>1</m:t>
                        </m:r>
                      </m:num>
                      <m:den>
                        <m:r>
                          <a:rPr lang="en-US" altLang="ja-JP" sz="4400" b="0" i="1" smtClean="0">
                            <a:latin typeface="Cambria Math" panose="02040503050406030204" pitchFamily="18" charset="0"/>
                          </a:rPr>
                          <m:t>8</m:t>
                        </m:r>
                      </m:den>
                    </m:f>
                  </m:oMath>
                </a14:m>
                <a:endParaRPr lang="en-US" altLang="ja-JP" sz="4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043" t="-25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59827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3111911"/>
            <a:ext cx="9736394" cy="1991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13/23)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ここで、賭け</a:t>
            </a:r>
            <a:r>
              <a:rPr kumimoji="1" lang="en-US" altLang="ja-JP" dirty="0"/>
              <a:t>E</a:t>
            </a:r>
            <a:r>
              <a:rPr lang="en-US" altLang="ja-JP" dirty="0"/>
              <a:t>,</a:t>
            </a:r>
            <a:r>
              <a:rPr kumimoji="1" lang="en-US" altLang="ja-JP" dirty="0"/>
              <a:t>F</a:t>
            </a:r>
            <a:r>
              <a:rPr lang="en-US" altLang="ja-JP" dirty="0"/>
              <a:t>,</a:t>
            </a:r>
            <a:r>
              <a:rPr kumimoji="1" lang="en-US" altLang="ja-JP" dirty="0"/>
              <a:t>G</a:t>
            </a:r>
            <a:r>
              <a:rPr kumimoji="1" lang="ja-JP" altLang="en-US" dirty="0"/>
              <a:t>では方角で表したものを、</a:t>
            </a:r>
            <a:endParaRPr kumimoji="1" lang="en-US" altLang="ja-JP" dirty="0"/>
          </a:p>
          <a:p>
            <a:pPr marL="0" lvl="0" indent="0" algn="r">
              <a:buNone/>
            </a:pPr>
            <a:r>
              <a:rPr lang="ja-JP" altLang="en-US" dirty="0"/>
              <a:t>真北からの角度</a:t>
            </a:r>
            <a:r>
              <a:rPr lang="en-US" altLang="ja-JP" dirty="0"/>
              <a:t>(</a:t>
            </a:r>
            <a:r>
              <a:rPr lang="ja-JP" altLang="en-US" dirty="0"/>
              <a:t>反時計回り</a:t>
            </a:r>
            <a:r>
              <a:rPr lang="en-US" altLang="ja-JP" dirty="0"/>
              <a:t>)</a:t>
            </a:r>
            <a:r>
              <a:rPr lang="ja-JP" altLang="en-US" dirty="0"/>
              <a:t>で表してみると</a:t>
            </a:r>
            <a:r>
              <a:rPr lang="en-US" altLang="ja-JP" dirty="0"/>
              <a:t>…(</a:t>
            </a:r>
            <a:r>
              <a:rPr lang="ja-JP" altLang="en-US" dirty="0">
                <a:solidFill>
                  <a:prstClr val="black"/>
                </a:solidFill>
              </a:rPr>
              <a:t>例：真西</a:t>
            </a:r>
            <a:r>
              <a:rPr lang="en-US" altLang="ja-JP" dirty="0">
                <a:solidFill>
                  <a:prstClr val="black"/>
                </a:solidFill>
              </a:rPr>
              <a:t>=</a:t>
            </a:r>
            <a:r>
              <a:rPr lang="ja-JP" altLang="en-US" dirty="0">
                <a:solidFill>
                  <a:prstClr val="black"/>
                </a:solidFill>
              </a:rPr>
              <a:t>９０</a:t>
            </a:r>
            <a:r>
              <a:rPr lang="en-US" altLang="ja-JP" dirty="0">
                <a:solidFill>
                  <a:prstClr val="black"/>
                </a:solidFill>
              </a:rPr>
              <a:t>°)</a:t>
            </a:r>
          </a:p>
          <a:p>
            <a:pPr marL="0" indent="0">
              <a:buNone/>
            </a:pPr>
            <a:endParaRPr kumimoji="1" lang="en-US" altLang="ja-JP" dirty="0"/>
          </a:p>
          <a:p>
            <a:r>
              <a:rPr lang="ja-JP" altLang="en-US" u="sng" dirty="0"/>
              <a:t>賭け</a:t>
            </a:r>
            <a:r>
              <a:rPr lang="en-US" altLang="ja-JP" u="sng" dirty="0"/>
              <a:t>E</a:t>
            </a:r>
            <a:r>
              <a:rPr lang="ja-JP" altLang="en-US" dirty="0"/>
              <a:t>：儲けられるのは</a:t>
            </a:r>
            <a:r>
              <a:rPr lang="ja-JP" altLang="en-US" u="sng" dirty="0"/>
              <a:t>０</a:t>
            </a:r>
            <a:r>
              <a:rPr lang="en-US" altLang="ja-JP" u="sng" dirty="0"/>
              <a:t>°</a:t>
            </a:r>
            <a:r>
              <a:rPr lang="ja-JP" altLang="en-US" dirty="0"/>
              <a:t>のときのみ</a:t>
            </a:r>
            <a:endParaRPr lang="en-US" altLang="ja-JP" dirty="0"/>
          </a:p>
          <a:p>
            <a:r>
              <a:rPr kumimoji="1" lang="ja-JP" altLang="en-US" u="sng" dirty="0"/>
              <a:t>賭け</a:t>
            </a:r>
            <a:r>
              <a:rPr kumimoji="1" lang="en-US" altLang="ja-JP" u="sng" dirty="0"/>
              <a:t>F</a:t>
            </a:r>
            <a:r>
              <a:rPr kumimoji="1" lang="ja-JP" altLang="en-US" dirty="0"/>
              <a:t>：儲けられるのは</a:t>
            </a:r>
            <a:r>
              <a:rPr kumimoji="1" lang="ja-JP" altLang="en-US" u="sng" dirty="0"/>
              <a:t>０</a:t>
            </a:r>
            <a:r>
              <a:rPr kumimoji="1" lang="en-US" altLang="ja-JP" u="sng" dirty="0"/>
              <a:t>°,</a:t>
            </a:r>
            <a:r>
              <a:rPr kumimoji="1" lang="ja-JP" altLang="en-US" u="sng" dirty="0"/>
              <a:t>９０</a:t>
            </a:r>
            <a:r>
              <a:rPr kumimoji="1" lang="en-US" altLang="ja-JP" u="sng" dirty="0"/>
              <a:t>°,</a:t>
            </a:r>
            <a:r>
              <a:rPr kumimoji="1" lang="ja-JP" altLang="en-US" u="sng" dirty="0"/>
              <a:t>１８０</a:t>
            </a:r>
            <a:r>
              <a:rPr kumimoji="1" lang="en-US" altLang="ja-JP" u="sng" dirty="0"/>
              <a:t>°,</a:t>
            </a:r>
            <a:r>
              <a:rPr kumimoji="1" lang="ja-JP" altLang="en-US" u="sng" dirty="0"/>
              <a:t>２７０</a:t>
            </a:r>
            <a:r>
              <a:rPr kumimoji="1" lang="en-US" altLang="ja-JP" u="sng" dirty="0"/>
              <a:t>°</a:t>
            </a:r>
            <a:r>
              <a:rPr kumimoji="1" lang="ja-JP" altLang="en-US" dirty="0"/>
              <a:t>のときのみ</a:t>
            </a:r>
            <a:endParaRPr kumimoji="1" lang="en-US" altLang="ja-JP" dirty="0"/>
          </a:p>
          <a:p>
            <a:r>
              <a:rPr lang="ja-JP" altLang="en-US" u="sng" dirty="0"/>
              <a:t>賭け</a:t>
            </a:r>
            <a:r>
              <a:rPr lang="en-US" altLang="ja-JP" u="sng" dirty="0"/>
              <a:t>G</a:t>
            </a:r>
            <a:r>
              <a:rPr lang="ja-JP" altLang="en-US" dirty="0"/>
              <a:t>：儲けられるのは</a:t>
            </a:r>
            <a:r>
              <a:rPr lang="ja-JP" altLang="en-US" u="sng" dirty="0"/>
              <a:t>０</a:t>
            </a:r>
            <a:r>
              <a:rPr lang="en-US" altLang="ja-JP" u="sng" dirty="0"/>
              <a:t>°</a:t>
            </a:r>
            <a:r>
              <a:rPr lang="ja-JP" altLang="en-US" u="sng" dirty="0"/>
              <a:t>から９０</a:t>
            </a:r>
            <a:r>
              <a:rPr lang="en-US" altLang="ja-JP" u="sng" dirty="0"/>
              <a:t>°</a:t>
            </a:r>
            <a:r>
              <a:rPr lang="ja-JP" altLang="en-US" u="sng" dirty="0"/>
              <a:t>の間</a:t>
            </a:r>
            <a:r>
              <a:rPr lang="ja-JP" altLang="en-US" dirty="0"/>
              <a:t>のときのみ</a:t>
            </a:r>
            <a:endParaRPr kumimoji="1" lang="ja-JP" altLang="en-US" dirty="0"/>
          </a:p>
        </p:txBody>
      </p:sp>
    </p:spTree>
    <p:extLst>
      <p:ext uri="{BB962C8B-B14F-4D97-AF65-F5344CB8AC3E}">
        <p14:creationId xmlns:p14="http://schemas.microsoft.com/office/powerpoint/2010/main" val="18019961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838200" y="3111911"/>
            <a:ext cx="9736394" cy="1991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14/23)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ここで、賭け</a:t>
            </a:r>
            <a:r>
              <a:rPr kumimoji="1" lang="en-US" altLang="ja-JP" dirty="0"/>
              <a:t>E</a:t>
            </a:r>
            <a:r>
              <a:rPr lang="en-US" altLang="ja-JP" dirty="0"/>
              <a:t>,</a:t>
            </a:r>
            <a:r>
              <a:rPr kumimoji="1" lang="en-US" altLang="ja-JP" dirty="0"/>
              <a:t>F</a:t>
            </a:r>
            <a:r>
              <a:rPr lang="en-US" altLang="ja-JP" dirty="0"/>
              <a:t>,</a:t>
            </a:r>
            <a:r>
              <a:rPr kumimoji="1" lang="en-US" altLang="ja-JP" dirty="0"/>
              <a:t>G</a:t>
            </a:r>
            <a:r>
              <a:rPr kumimoji="1" lang="ja-JP" altLang="en-US" dirty="0"/>
              <a:t>では方角で表したものを、</a:t>
            </a:r>
            <a:endParaRPr kumimoji="1" lang="en-US" altLang="ja-JP" dirty="0"/>
          </a:p>
          <a:p>
            <a:pPr marL="0" indent="0" algn="r">
              <a:buNone/>
            </a:pPr>
            <a:r>
              <a:rPr lang="ja-JP" altLang="en-US" dirty="0"/>
              <a:t>真北からの角度</a:t>
            </a:r>
            <a:r>
              <a:rPr lang="en-US" altLang="ja-JP" dirty="0"/>
              <a:t>(</a:t>
            </a:r>
            <a:r>
              <a:rPr lang="ja-JP" altLang="en-US" dirty="0"/>
              <a:t>反時計回り</a:t>
            </a:r>
            <a:r>
              <a:rPr lang="en-US" altLang="ja-JP" dirty="0"/>
              <a:t>)</a:t>
            </a:r>
            <a:r>
              <a:rPr lang="ja-JP" altLang="en-US" dirty="0"/>
              <a:t>で表してみると</a:t>
            </a:r>
            <a:r>
              <a:rPr lang="en-US" altLang="ja-JP" dirty="0"/>
              <a:t>…(</a:t>
            </a:r>
            <a:r>
              <a:rPr lang="ja-JP" altLang="en-US" dirty="0"/>
              <a:t>例：真西</a:t>
            </a:r>
            <a:r>
              <a:rPr lang="en-US" altLang="ja-JP" dirty="0"/>
              <a:t>=</a:t>
            </a:r>
            <a:r>
              <a:rPr lang="ja-JP" altLang="en-US" dirty="0"/>
              <a:t>９０</a:t>
            </a:r>
            <a:r>
              <a:rPr lang="en-US" altLang="ja-JP" dirty="0"/>
              <a:t>°)</a:t>
            </a:r>
          </a:p>
          <a:p>
            <a:endParaRPr kumimoji="1" lang="en-US" altLang="ja-JP" dirty="0"/>
          </a:p>
          <a:p>
            <a:r>
              <a:rPr lang="ja-JP" altLang="en-US" u="sng" dirty="0"/>
              <a:t>賭け</a:t>
            </a:r>
            <a:r>
              <a:rPr lang="en-US" altLang="ja-JP" u="sng" dirty="0"/>
              <a:t>E</a:t>
            </a:r>
            <a:r>
              <a:rPr lang="ja-JP" altLang="en-US" dirty="0"/>
              <a:t>：儲けられるのは</a:t>
            </a:r>
            <a:r>
              <a:rPr lang="ja-JP" altLang="en-US" u="sng" dirty="0"/>
              <a:t>０</a:t>
            </a:r>
            <a:r>
              <a:rPr lang="en-US" altLang="ja-JP" u="sng" dirty="0"/>
              <a:t>°</a:t>
            </a:r>
            <a:r>
              <a:rPr lang="ja-JP" altLang="en-US" dirty="0"/>
              <a:t>のときのみ</a:t>
            </a:r>
            <a:endParaRPr lang="en-US" altLang="ja-JP" dirty="0"/>
          </a:p>
          <a:p>
            <a:r>
              <a:rPr kumimoji="1" lang="ja-JP" altLang="en-US" u="sng" dirty="0"/>
              <a:t>賭け</a:t>
            </a:r>
            <a:r>
              <a:rPr kumimoji="1" lang="en-US" altLang="ja-JP" u="sng" dirty="0"/>
              <a:t>F</a:t>
            </a:r>
            <a:r>
              <a:rPr kumimoji="1" lang="ja-JP" altLang="en-US" dirty="0"/>
              <a:t>：儲けられるのは</a:t>
            </a:r>
            <a:r>
              <a:rPr kumimoji="1" lang="ja-JP" altLang="en-US" u="sng" dirty="0"/>
              <a:t>０</a:t>
            </a:r>
            <a:r>
              <a:rPr kumimoji="1" lang="en-US" altLang="ja-JP" u="sng" dirty="0"/>
              <a:t>°,</a:t>
            </a:r>
            <a:r>
              <a:rPr kumimoji="1" lang="ja-JP" altLang="en-US" u="sng" dirty="0"/>
              <a:t>９０</a:t>
            </a:r>
            <a:r>
              <a:rPr kumimoji="1" lang="en-US" altLang="ja-JP" u="sng" dirty="0"/>
              <a:t>°,</a:t>
            </a:r>
            <a:r>
              <a:rPr kumimoji="1" lang="ja-JP" altLang="en-US" u="sng" dirty="0"/>
              <a:t>１８０</a:t>
            </a:r>
            <a:r>
              <a:rPr kumimoji="1" lang="en-US" altLang="ja-JP" u="sng" dirty="0"/>
              <a:t>°,</a:t>
            </a:r>
            <a:r>
              <a:rPr kumimoji="1" lang="ja-JP" altLang="en-US" u="sng" dirty="0"/>
              <a:t>２７０</a:t>
            </a:r>
            <a:r>
              <a:rPr kumimoji="1" lang="en-US" altLang="ja-JP" u="sng" dirty="0"/>
              <a:t>°</a:t>
            </a:r>
            <a:r>
              <a:rPr kumimoji="1" lang="ja-JP" altLang="en-US" dirty="0"/>
              <a:t>のときのみ</a:t>
            </a:r>
            <a:endParaRPr kumimoji="1" lang="en-US" altLang="ja-JP" dirty="0"/>
          </a:p>
          <a:p>
            <a:r>
              <a:rPr lang="ja-JP" altLang="en-US" u="sng" dirty="0"/>
              <a:t>賭け</a:t>
            </a:r>
            <a:r>
              <a:rPr lang="en-US" altLang="ja-JP" u="sng" dirty="0"/>
              <a:t>G</a:t>
            </a:r>
            <a:r>
              <a:rPr lang="ja-JP" altLang="en-US" dirty="0"/>
              <a:t>：儲けられるのは</a:t>
            </a:r>
            <a:r>
              <a:rPr lang="ja-JP" altLang="en-US" u="sng" dirty="0"/>
              <a:t>０</a:t>
            </a:r>
            <a:r>
              <a:rPr lang="en-US" altLang="ja-JP" u="sng" dirty="0"/>
              <a:t>°</a:t>
            </a:r>
            <a:r>
              <a:rPr lang="ja-JP" altLang="en-US" u="sng" dirty="0"/>
              <a:t>から９０</a:t>
            </a:r>
            <a:r>
              <a:rPr lang="en-US" altLang="ja-JP" u="sng" dirty="0"/>
              <a:t>°</a:t>
            </a:r>
            <a:r>
              <a:rPr lang="ja-JP" altLang="en-US" u="sng" dirty="0"/>
              <a:t>の</a:t>
            </a:r>
            <a:r>
              <a:rPr lang="ja-JP" altLang="en-US" u="sng" dirty="0">
                <a:solidFill>
                  <a:srgbClr val="FF0000"/>
                </a:solidFill>
              </a:rPr>
              <a:t>間</a:t>
            </a:r>
            <a:r>
              <a:rPr lang="ja-JP" altLang="en-US" dirty="0"/>
              <a:t>のときのみ</a:t>
            </a:r>
            <a:endParaRPr lang="en-US" altLang="ja-JP" dirty="0"/>
          </a:p>
        </p:txBody>
      </p:sp>
      <p:sp>
        <p:nvSpPr>
          <p:cNvPr id="4" name="角丸四角形 3"/>
          <p:cNvSpPr/>
          <p:nvPr/>
        </p:nvSpPr>
        <p:spPr>
          <a:xfrm>
            <a:off x="3834581" y="4970207"/>
            <a:ext cx="8155858" cy="169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賭け</a:t>
            </a:r>
            <a:r>
              <a:rPr kumimoji="1" lang="en-US" altLang="ja-JP" sz="3600" dirty="0"/>
              <a:t>G</a:t>
            </a:r>
            <a:r>
              <a:rPr kumimoji="1" lang="ja-JP" altLang="en-US" sz="3600" dirty="0"/>
              <a:t>のみ、</a:t>
            </a:r>
            <a:r>
              <a:rPr kumimoji="1" lang="en-US" altLang="ja-JP" sz="3600" dirty="0"/>
              <a:t>『</a:t>
            </a:r>
            <a:r>
              <a:rPr kumimoji="1" lang="ja-JP" altLang="en-US" sz="3600" dirty="0"/>
              <a:t>０</a:t>
            </a:r>
            <a:r>
              <a:rPr kumimoji="1" lang="en-US" altLang="ja-JP" sz="3600" dirty="0"/>
              <a:t>°</a:t>
            </a:r>
            <a:r>
              <a:rPr kumimoji="1" lang="ja-JP" altLang="en-US" sz="3600" dirty="0"/>
              <a:t>から９０</a:t>
            </a:r>
            <a:r>
              <a:rPr kumimoji="1" lang="en-US" altLang="ja-JP" sz="3600" dirty="0"/>
              <a:t>°</a:t>
            </a:r>
            <a:r>
              <a:rPr kumimoji="1" lang="ja-JP" altLang="en-US" sz="3600" dirty="0"/>
              <a:t>まで</a:t>
            </a:r>
            <a:r>
              <a:rPr kumimoji="1" lang="en-US" altLang="ja-JP" sz="3600" dirty="0"/>
              <a:t>』</a:t>
            </a:r>
            <a:r>
              <a:rPr kumimoji="1" lang="ja-JP" altLang="en-US" sz="3600" dirty="0"/>
              <a:t>という</a:t>
            </a:r>
            <a:endParaRPr kumimoji="1" lang="en-US" altLang="ja-JP" sz="3600" dirty="0"/>
          </a:p>
          <a:p>
            <a:pPr algn="ctr"/>
            <a:r>
              <a:rPr kumimoji="1" lang="ja-JP" altLang="en-US" sz="3600" u="sng" dirty="0">
                <a:solidFill>
                  <a:srgbClr val="FF0000"/>
                </a:solidFill>
              </a:rPr>
              <a:t>範囲</a:t>
            </a:r>
            <a:r>
              <a:rPr kumimoji="1" lang="ja-JP" altLang="en-US" sz="3600" dirty="0"/>
              <a:t>を取っている</a:t>
            </a:r>
          </a:p>
        </p:txBody>
      </p:sp>
    </p:spTree>
    <p:extLst>
      <p:ext uri="{BB962C8B-B14F-4D97-AF65-F5344CB8AC3E}">
        <p14:creationId xmlns:p14="http://schemas.microsoft.com/office/powerpoint/2010/main" val="14050597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15/23)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3200" dirty="0"/>
              <a:t>では、そもそも賭け</a:t>
            </a:r>
            <a:r>
              <a:rPr kumimoji="1" lang="en-US" altLang="ja-JP" sz="3200" dirty="0"/>
              <a:t>A,B(</a:t>
            </a:r>
            <a:r>
              <a:rPr kumimoji="1" lang="ja-JP" altLang="en-US" sz="3200" dirty="0"/>
              <a:t>コイン投げの例</a:t>
            </a:r>
            <a:r>
              <a:rPr kumimoji="1" lang="en-US" altLang="ja-JP" sz="3200" dirty="0"/>
              <a:t>)</a:t>
            </a:r>
            <a:r>
              <a:rPr kumimoji="1" lang="ja-JP" altLang="en-US" sz="3200" dirty="0"/>
              <a:t>と</a:t>
            </a:r>
            <a:endParaRPr kumimoji="1" lang="en-US" altLang="ja-JP" sz="3200" dirty="0"/>
          </a:p>
          <a:p>
            <a:pPr marL="0" indent="0">
              <a:buNone/>
            </a:pPr>
            <a:r>
              <a:rPr lang="ja-JP" altLang="en-US" sz="3200" dirty="0"/>
              <a:t>　賭け</a:t>
            </a:r>
            <a:r>
              <a:rPr lang="en-US" altLang="ja-JP" sz="3200" dirty="0"/>
              <a:t>E,F,G(</a:t>
            </a:r>
            <a:r>
              <a:rPr lang="ja-JP" altLang="en-US" sz="3200" dirty="0"/>
              <a:t>棒倒しの例</a:t>
            </a:r>
            <a:r>
              <a:rPr lang="en-US" altLang="ja-JP" sz="3200" dirty="0"/>
              <a:t>)</a:t>
            </a:r>
            <a:r>
              <a:rPr lang="ja-JP" altLang="en-US" sz="3200" dirty="0"/>
              <a:t>の違いは？</a:t>
            </a:r>
            <a:endParaRPr lang="en-US" altLang="ja-JP" sz="3200" dirty="0"/>
          </a:p>
          <a:p>
            <a:pPr marL="0" indent="0">
              <a:buNone/>
            </a:pPr>
            <a:endParaRPr lang="en-US" altLang="ja-JP" sz="4000" dirty="0"/>
          </a:p>
          <a:p>
            <a:pPr marL="0" indent="0">
              <a:buNone/>
            </a:pP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3197229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838200" y="3038168"/>
            <a:ext cx="10515600" cy="22122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16/23)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3200" dirty="0"/>
              <a:t>では、そもそも賭け</a:t>
            </a:r>
            <a:r>
              <a:rPr kumimoji="1" lang="en-US" altLang="ja-JP" sz="3200" dirty="0"/>
              <a:t>A,B(</a:t>
            </a:r>
            <a:r>
              <a:rPr kumimoji="1" lang="ja-JP" altLang="en-US" sz="3200" dirty="0"/>
              <a:t>コイン投げの例</a:t>
            </a:r>
            <a:r>
              <a:rPr kumimoji="1" lang="en-US" altLang="ja-JP" sz="3200" dirty="0"/>
              <a:t>)</a:t>
            </a:r>
            <a:r>
              <a:rPr kumimoji="1" lang="ja-JP" altLang="en-US" sz="3200" dirty="0"/>
              <a:t>と</a:t>
            </a:r>
            <a:endParaRPr kumimoji="1" lang="en-US" altLang="ja-JP" sz="3200" dirty="0"/>
          </a:p>
          <a:p>
            <a:pPr marL="0" indent="0">
              <a:buNone/>
            </a:pPr>
            <a:r>
              <a:rPr lang="ja-JP" altLang="en-US" sz="3200" dirty="0"/>
              <a:t>　賭け</a:t>
            </a:r>
            <a:r>
              <a:rPr lang="en-US" altLang="ja-JP" sz="3200" dirty="0"/>
              <a:t>E,F,G(</a:t>
            </a:r>
            <a:r>
              <a:rPr lang="ja-JP" altLang="en-US" sz="3200" dirty="0"/>
              <a:t>棒倒しの例</a:t>
            </a:r>
            <a:r>
              <a:rPr lang="en-US" altLang="ja-JP" sz="3200" dirty="0"/>
              <a:t>)</a:t>
            </a:r>
            <a:r>
              <a:rPr lang="ja-JP" altLang="en-US" sz="3200" dirty="0"/>
              <a:t>の違いは？</a:t>
            </a:r>
            <a:endParaRPr lang="en-US" altLang="ja-JP" sz="3200" dirty="0"/>
          </a:p>
          <a:p>
            <a:pPr marL="0" indent="0">
              <a:buNone/>
            </a:pPr>
            <a:endParaRPr lang="en-US" altLang="ja-JP" sz="3200" dirty="0"/>
          </a:p>
          <a:p>
            <a:pPr marL="0" indent="0" algn="ctr">
              <a:buNone/>
            </a:pPr>
            <a:r>
              <a:rPr lang="en-US" altLang="ja-JP" sz="3200" dirty="0">
                <a:solidFill>
                  <a:srgbClr val="FF0000"/>
                </a:solidFill>
              </a:rPr>
              <a:t>…</a:t>
            </a:r>
            <a:r>
              <a:rPr lang="ja-JP" altLang="en-US" sz="3200" dirty="0">
                <a:solidFill>
                  <a:srgbClr val="FF0000"/>
                </a:solidFill>
              </a:rPr>
              <a:t>賭け</a:t>
            </a:r>
            <a:r>
              <a:rPr lang="en-US" altLang="ja-JP" sz="3200" dirty="0">
                <a:solidFill>
                  <a:srgbClr val="FF0000"/>
                </a:solidFill>
              </a:rPr>
              <a:t>A,B</a:t>
            </a:r>
            <a:r>
              <a:rPr lang="ja-JP" altLang="en-US" sz="3200" dirty="0">
                <a:solidFill>
                  <a:srgbClr val="FF0000"/>
                </a:solidFill>
              </a:rPr>
              <a:t>は結果が０</a:t>
            </a:r>
            <a:r>
              <a:rPr lang="en-US" altLang="ja-JP" sz="3200" dirty="0">
                <a:solidFill>
                  <a:srgbClr val="FF0000"/>
                </a:solidFill>
              </a:rPr>
              <a:t>,</a:t>
            </a:r>
            <a:r>
              <a:rPr lang="ja-JP" altLang="en-US" sz="3200" dirty="0">
                <a:solidFill>
                  <a:srgbClr val="FF0000"/>
                </a:solidFill>
              </a:rPr>
              <a:t>１</a:t>
            </a:r>
            <a:r>
              <a:rPr lang="en-US" altLang="ja-JP" sz="3200" dirty="0">
                <a:solidFill>
                  <a:srgbClr val="FF0000"/>
                </a:solidFill>
              </a:rPr>
              <a:t>,</a:t>
            </a:r>
            <a:r>
              <a:rPr lang="ja-JP" altLang="en-US" sz="3200" dirty="0">
                <a:solidFill>
                  <a:srgbClr val="FF0000"/>
                </a:solidFill>
              </a:rPr>
              <a:t>２</a:t>
            </a:r>
            <a:r>
              <a:rPr lang="en-US" altLang="ja-JP" sz="3200" dirty="0">
                <a:solidFill>
                  <a:srgbClr val="FF0000"/>
                </a:solidFill>
              </a:rPr>
              <a:t>,</a:t>
            </a:r>
            <a:r>
              <a:rPr lang="ja-JP" altLang="en-US" sz="3200" dirty="0">
                <a:solidFill>
                  <a:srgbClr val="FF0000"/>
                </a:solidFill>
              </a:rPr>
              <a:t>３という飛び飛びの値</a:t>
            </a:r>
            <a:endParaRPr lang="en-US" altLang="ja-JP" sz="3200" dirty="0">
              <a:solidFill>
                <a:srgbClr val="FF0000"/>
              </a:solidFill>
            </a:endParaRPr>
          </a:p>
          <a:p>
            <a:pPr marL="0" indent="0" algn="ctr">
              <a:buNone/>
            </a:pPr>
            <a:r>
              <a:rPr lang="ja-JP" altLang="en-US" sz="3200" dirty="0">
                <a:solidFill>
                  <a:srgbClr val="FF0000"/>
                </a:solidFill>
              </a:rPr>
              <a:t>賭け</a:t>
            </a:r>
            <a:r>
              <a:rPr lang="en-US" altLang="ja-JP" sz="3200" dirty="0">
                <a:solidFill>
                  <a:srgbClr val="FF0000"/>
                </a:solidFill>
              </a:rPr>
              <a:t>E,F,G</a:t>
            </a:r>
            <a:r>
              <a:rPr lang="ja-JP" altLang="en-US" sz="3200" dirty="0">
                <a:solidFill>
                  <a:srgbClr val="FF0000"/>
                </a:solidFill>
              </a:rPr>
              <a:t>は結果が０～３６０</a:t>
            </a:r>
            <a:r>
              <a:rPr lang="en-US" altLang="ja-JP" sz="3200" dirty="0">
                <a:solidFill>
                  <a:srgbClr val="FF0000"/>
                </a:solidFill>
              </a:rPr>
              <a:t>(°)</a:t>
            </a:r>
            <a:r>
              <a:rPr lang="ja-JP" altLang="en-US" sz="3200" dirty="0">
                <a:solidFill>
                  <a:srgbClr val="FF0000"/>
                </a:solidFill>
              </a:rPr>
              <a:t>の間のどの値も取りうる</a:t>
            </a:r>
            <a:endParaRPr lang="en-US" altLang="ja-JP" sz="3200" dirty="0">
              <a:solidFill>
                <a:srgbClr val="FF0000"/>
              </a:solidFill>
            </a:endParaRPr>
          </a:p>
          <a:p>
            <a:pPr marL="0" indent="0">
              <a:buNone/>
            </a:pPr>
            <a:endParaRPr lang="en-US" altLang="ja-JP" sz="4000" dirty="0">
              <a:solidFill>
                <a:srgbClr val="FF0000"/>
              </a:solidFill>
            </a:endParaRPr>
          </a:p>
          <a:p>
            <a:pPr marL="0" indent="0">
              <a:buNone/>
            </a:pP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9117321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2275724"/>
            <a:ext cx="10515600" cy="9065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2" name="タイトル 1"/>
          <p:cNvSpPr>
            <a:spLocks noGrp="1"/>
          </p:cNvSpPr>
          <p:nvPr>
            <p:ph type="title"/>
          </p:nvPr>
        </p:nvSpPr>
        <p:spPr/>
        <p:txBody>
          <a:bodyPr/>
          <a:lstStyle/>
          <a:p>
            <a:pPr algn="ctr"/>
            <a:r>
              <a:rPr lang="ja-JP" altLang="en-US" u="sng" dirty="0"/>
              <a:t>確率変数の離散・連続</a:t>
            </a:r>
            <a:r>
              <a:rPr kumimoji="1" lang="en-US" altLang="ja-JP" dirty="0"/>
              <a:t>(</a:t>
            </a:r>
            <a:r>
              <a:rPr lang="en-US" altLang="ja-JP" dirty="0" smtClean="0"/>
              <a:t>17</a:t>
            </a:r>
            <a:r>
              <a:rPr kumimoji="1" lang="en-US" altLang="ja-JP" dirty="0" smtClean="0"/>
              <a:t>/23)</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a:t>確率変数も二種類に大別される</a:t>
            </a:r>
            <a:r>
              <a:rPr kumimoji="1" lang="en-US" altLang="ja-JP" dirty="0"/>
              <a:t>…</a:t>
            </a:r>
            <a:r>
              <a:rPr lang="en-US" altLang="ja-JP" dirty="0"/>
              <a:t>『</a:t>
            </a:r>
            <a:r>
              <a:rPr lang="ja-JP" altLang="en-US" u="sng" dirty="0"/>
              <a:t>離散</a:t>
            </a:r>
            <a:r>
              <a:rPr lang="en-US" altLang="ja-JP" dirty="0"/>
              <a:t>』</a:t>
            </a:r>
            <a:r>
              <a:rPr lang="ja-JP" altLang="en-US" dirty="0"/>
              <a:t>と</a:t>
            </a:r>
            <a:r>
              <a:rPr lang="en-US" altLang="ja-JP" dirty="0"/>
              <a:t>『</a:t>
            </a:r>
            <a:r>
              <a:rPr lang="ja-JP" altLang="en-US" u="sng" dirty="0"/>
              <a:t>連続</a:t>
            </a:r>
            <a:r>
              <a:rPr lang="en-US" altLang="ja-JP" dirty="0"/>
              <a:t>』</a:t>
            </a:r>
          </a:p>
          <a:p>
            <a:r>
              <a:rPr lang="ja-JP" altLang="en-US" u="sng" dirty="0"/>
              <a:t>離散確率変数</a:t>
            </a:r>
            <a:r>
              <a:rPr lang="en-US" altLang="ja-JP" dirty="0"/>
              <a:t>…</a:t>
            </a:r>
            <a:r>
              <a:rPr lang="ja-JP" altLang="en-US" dirty="0"/>
              <a:t>結果として</a:t>
            </a:r>
            <a:r>
              <a:rPr lang="en-US" altLang="ja-JP" u="sng" dirty="0"/>
              <a:t>”</a:t>
            </a:r>
            <a:r>
              <a:rPr lang="ja-JP" altLang="en-US" u="sng" dirty="0"/>
              <a:t>特定の範囲内の飛び飛びの値</a:t>
            </a:r>
            <a:r>
              <a:rPr lang="en-US" altLang="ja-JP" u="sng" dirty="0"/>
              <a:t>”</a:t>
            </a:r>
            <a:r>
              <a:rPr lang="ja-JP" altLang="en-US" dirty="0"/>
              <a:t>しか出さないとき</a:t>
            </a:r>
            <a:r>
              <a:rPr lang="en-US" altLang="ja-JP" dirty="0"/>
              <a:t>(</a:t>
            </a:r>
            <a:r>
              <a:rPr lang="ja-JP" altLang="en-US" dirty="0"/>
              <a:t>結果のパターンは有限個</a:t>
            </a:r>
            <a:r>
              <a:rPr lang="en-US" altLang="ja-JP" dirty="0"/>
              <a:t>or</a:t>
            </a:r>
            <a:r>
              <a:rPr lang="ja-JP" altLang="en-US" dirty="0"/>
              <a:t>無限個</a:t>
            </a:r>
            <a:r>
              <a:rPr lang="en-US" altLang="ja-JP" dirty="0"/>
              <a:t>)</a:t>
            </a:r>
          </a:p>
          <a:p>
            <a:pPr marL="0" indent="0">
              <a:buNone/>
            </a:pPr>
            <a:r>
              <a:rPr lang="ja-JP" altLang="en-US" dirty="0"/>
              <a:t>例</a:t>
            </a:r>
            <a:r>
              <a:rPr lang="en-US" altLang="ja-JP" dirty="0"/>
              <a:t>…</a:t>
            </a:r>
          </a:p>
        </p:txBody>
      </p:sp>
      <p:graphicFrame>
        <p:nvGraphicFramePr>
          <p:cNvPr id="5" name="表 4"/>
          <p:cNvGraphicFramePr>
            <a:graphicFrameLocks noGrp="1"/>
          </p:cNvGraphicFramePr>
          <p:nvPr>
            <p:extLst>
              <p:ext uri="{D42A27DB-BD31-4B8C-83A1-F6EECF244321}">
                <p14:modId xmlns:p14="http://schemas.microsoft.com/office/powerpoint/2010/main" val="3449691769"/>
              </p:ext>
            </p:extLst>
          </p:nvPr>
        </p:nvGraphicFramePr>
        <p:xfrm>
          <a:off x="838200" y="3694003"/>
          <a:ext cx="10515600" cy="2675266"/>
        </p:xfrm>
        <a:graphic>
          <a:graphicData uri="http://schemas.openxmlformats.org/drawingml/2006/table">
            <a:tbl>
              <a:tblPr firstRow="1" firstCol="1" bandCol="1">
                <a:tableStyleId>{5C22544A-7EE6-4342-B048-85BDC9FD1C3A}</a:tableStyleId>
              </a:tblPr>
              <a:tblGrid>
                <a:gridCol w="1731579">
                  <a:extLst>
                    <a:ext uri="{9D8B030D-6E8A-4147-A177-3AD203B41FA5}">
                      <a16:colId xmlns:a16="http://schemas.microsoft.com/office/drawing/2014/main" xmlns="" val="20000"/>
                    </a:ext>
                  </a:extLst>
                </a:gridCol>
                <a:gridCol w="2112580">
                  <a:extLst>
                    <a:ext uri="{9D8B030D-6E8A-4147-A177-3AD203B41FA5}">
                      <a16:colId xmlns:a16="http://schemas.microsoft.com/office/drawing/2014/main" xmlns="" val="20001"/>
                    </a:ext>
                  </a:extLst>
                </a:gridCol>
                <a:gridCol w="3011213">
                  <a:extLst>
                    <a:ext uri="{9D8B030D-6E8A-4147-A177-3AD203B41FA5}">
                      <a16:colId xmlns:a16="http://schemas.microsoft.com/office/drawing/2014/main" xmlns="" val="20002"/>
                    </a:ext>
                  </a:extLst>
                </a:gridCol>
                <a:gridCol w="3026980">
                  <a:extLst>
                    <a:ext uri="{9D8B030D-6E8A-4147-A177-3AD203B41FA5}">
                      <a16:colId xmlns:a16="http://schemas.microsoft.com/office/drawing/2014/main" xmlns="" val="20003"/>
                    </a:ext>
                  </a:extLst>
                </a:gridCol>
                <a:gridCol w="633248">
                  <a:extLst>
                    <a:ext uri="{9D8B030D-6E8A-4147-A177-3AD203B41FA5}">
                      <a16:colId xmlns:a16="http://schemas.microsoft.com/office/drawing/2014/main" xmlns="" val="20004"/>
                    </a:ext>
                  </a:extLst>
                </a:gridCol>
              </a:tblGrid>
              <a:tr h="1326771">
                <a:tc>
                  <a:txBody>
                    <a:bodyPr/>
                    <a:lstStyle/>
                    <a:p>
                      <a:endParaRPr kumimoji="1" lang="ja-JP" altLang="en-US" sz="2800" dirty="0"/>
                    </a:p>
                  </a:txBody>
                  <a:tcPr/>
                </a:tc>
                <a:tc>
                  <a:txBody>
                    <a:bodyPr/>
                    <a:lstStyle/>
                    <a:p>
                      <a:r>
                        <a:rPr kumimoji="1" lang="ja-JP" altLang="en-US" sz="2800" dirty="0"/>
                        <a:t>コイン投げ</a:t>
                      </a:r>
                    </a:p>
                  </a:txBody>
                  <a:tcPr/>
                </a:tc>
                <a:tc>
                  <a:txBody>
                    <a:bodyPr/>
                    <a:lstStyle/>
                    <a:p>
                      <a:r>
                        <a:rPr kumimoji="1" lang="ja-JP" altLang="en-US" sz="2800" dirty="0"/>
                        <a:t>６面サイコロを</a:t>
                      </a:r>
                      <a:endParaRPr kumimoji="1" lang="en-US" altLang="ja-JP" sz="2800" dirty="0"/>
                    </a:p>
                    <a:p>
                      <a:r>
                        <a:rPr kumimoji="1" lang="ja-JP" altLang="en-US" sz="2800" dirty="0" smtClean="0"/>
                        <a:t>投げる</a:t>
                      </a:r>
                      <a:endParaRPr kumimoji="1" lang="ja-JP" altLang="en-US" sz="2800" dirty="0"/>
                    </a:p>
                  </a:txBody>
                  <a:tcPr/>
                </a:tc>
                <a:tc>
                  <a:txBody>
                    <a:bodyPr/>
                    <a:lstStyle/>
                    <a:p>
                      <a:r>
                        <a:rPr kumimoji="1" lang="ja-JP" altLang="en-US" sz="2800" dirty="0"/>
                        <a:t>ルーレットを回す</a:t>
                      </a:r>
                    </a:p>
                  </a:txBody>
                  <a:tcPr/>
                </a:tc>
                <a:tc>
                  <a:txBody>
                    <a:bodyPr/>
                    <a:lstStyle/>
                    <a:p>
                      <a:r>
                        <a:rPr kumimoji="1" lang="en-US" altLang="ja-JP" sz="2800" dirty="0"/>
                        <a:t>…</a:t>
                      </a:r>
                      <a:endParaRPr kumimoji="1" lang="ja-JP" altLang="en-US" sz="2800" dirty="0"/>
                    </a:p>
                  </a:txBody>
                  <a:tcPr/>
                </a:tc>
                <a:extLst>
                  <a:ext uri="{0D108BD9-81ED-4DB2-BD59-A6C34878D82A}">
                    <a16:rowId xmlns:a16="http://schemas.microsoft.com/office/drawing/2014/main" xmlns="" val="10000"/>
                  </a:ext>
                </a:extLst>
              </a:tr>
              <a:tr h="1348495">
                <a:tc>
                  <a:txBody>
                    <a:bodyPr/>
                    <a:lstStyle/>
                    <a:p>
                      <a:r>
                        <a:rPr kumimoji="1" lang="ja-JP" altLang="en-US" sz="2800" dirty="0"/>
                        <a:t>確率変数</a:t>
                      </a:r>
                    </a:p>
                  </a:txBody>
                  <a:tcPr/>
                </a:tc>
                <a:tc>
                  <a:txBody>
                    <a:bodyPr/>
                    <a:lstStyle/>
                    <a:p>
                      <a:r>
                        <a:rPr kumimoji="1" lang="ja-JP" altLang="en-US" sz="2800" dirty="0"/>
                        <a:t>コインの</a:t>
                      </a:r>
                      <a:r>
                        <a:rPr kumimoji="1" lang="ja-JP" altLang="en-US" sz="2800" dirty="0" smtClean="0"/>
                        <a:t>表が出た</a:t>
                      </a:r>
                      <a:r>
                        <a:rPr kumimoji="1" lang="ja-JP" altLang="en-US" sz="2800" dirty="0"/>
                        <a:t>回数</a:t>
                      </a:r>
                    </a:p>
                  </a:txBody>
                  <a:tcPr/>
                </a:tc>
                <a:tc>
                  <a:txBody>
                    <a:bodyPr/>
                    <a:lstStyle/>
                    <a:p>
                      <a:r>
                        <a:rPr kumimoji="1" lang="ja-JP" altLang="en-US" sz="2800" dirty="0"/>
                        <a:t>１，２，３，４，５，６のいずれかの値</a:t>
                      </a:r>
                    </a:p>
                  </a:txBody>
                  <a:tcPr/>
                </a:tc>
                <a:tc>
                  <a:txBody>
                    <a:bodyPr/>
                    <a:lstStyle/>
                    <a:p>
                      <a:r>
                        <a:rPr kumimoji="1" lang="ja-JP" altLang="en-US" sz="2800" dirty="0"/>
                        <a:t>１</a:t>
                      </a:r>
                      <a:r>
                        <a:rPr kumimoji="1" lang="en-US" altLang="ja-JP" sz="2800" dirty="0"/>
                        <a:t>,</a:t>
                      </a:r>
                      <a:r>
                        <a:rPr kumimoji="1" lang="ja-JP" altLang="en-US" sz="2800" dirty="0"/>
                        <a:t>２</a:t>
                      </a:r>
                      <a:r>
                        <a:rPr kumimoji="1" lang="en-US" altLang="ja-JP" sz="2800" dirty="0"/>
                        <a:t>,</a:t>
                      </a:r>
                      <a:r>
                        <a:rPr kumimoji="1" lang="ja-JP" altLang="en-US" sz="2800" dirty="0"/>
                        <a:t>３</a:t>
                      </a:r>
                      <a:r>
                        <a:rPr kumimoji="1" lang="en-US" altLang="ja-JP" sz="2800" dirty="0"/>
                        <a:t>,…(×</a:t>
                      </a:r>
                      <a:r>
                        <a:rPr kumimoji="1" lang="ja-JP" altLang="en-US" sz="2800" dirty="0"/>
                        <a:t>２色</a:t>
                      </a:r>
                      <a:r>
                        <a:rPr kumimoji="1" lang="en-US" altLang="ja-JP" sz="2800" dirty="0"/>
                        <a:t>),</a:t>
                      </a:r>
                      <a:r>
                        <a:rPr kumimoji="1" lang="ja-JP" altLang="en-US" sz="2800" dirty="0"/>
                        <a:t>０のいずれかの値</a:t>
                      </a:r>
                    </a:p>
                  </a:txBody>
                  <a:tcPr/>
                </a:tc>
                <a:tc>
                  <a:txBody>
                    <a:bodyPr/>
                    <a:lstStyle/>
                    <a:p>
                      <a:r>
                        <a:rPr kumimoji="1" lang="en-US" altLang="ja-JP" sz="2800" dirty="0"/>
                        <a:t>…</a:t>
                      </a:r>
                      <a:endParaRPr kumimoji="1" lang="ja-JP" altLang="en-US" sz="2800"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490154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2275724"/>
            <a:ext cx="10515600" cy="9065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2" name="タイトル 1"/>
          <p:cNvSpPr>
            <a:spLocks noGrp="1"/>
          </p:cNvSpPr>
          <p:nvPr>
            <p:ph type="title"/>
          </p:nvPr>
        </p:nvSpPr>
        <p:spPr/>
        <p:txBody>
          <a:bodyPr/>
          <a:lstStyle/>
          <a:p>
            <a:pPr algn="ctr"/>
            <a:r>
              <a:rPr lang="ja-JP" altLang="en-US" u="sng" dirty="0"/>
              <a:t>確率変数の離散・連続</a:t>
            </a:r>
            <a:r>
              <a:rPr kumimoji="1" lang="en-US" altLang="ja-JP" dirty="0"/>
              <a:t>(</a:t>
            </a:r>
            <a:r>
              <a:rPr lang="en-US" altLang="ja-JP" dirty="0" smtClean="0"/>
              <a:t>18/23</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a:t>確率変数も二種類に大別される</a:t>
            </a:r>
            <a:r>
              <a:rPr kumimoji="1" lang="en-US" altLang="ja-JP" dirty="0"/>
              <a:t>…</a:t>
            </a:r>
            <a:r>
              <a:rPr lang="en-US" altLang="ja-JP" dirty="0"/>
              <a:t>『</a:t>
            </a:r>
            <a:r>
              <a:rPr lang="ja-JP" altLang="en-US" u="sng" dirty="0"/>
              <a:t>離散</a:t>
            </a:r>
            <a:r>
              <a:rPr lang="en-US" altLang="ja-JP" dirty="0"/>
              <a:t>』</a:t>
            </a:r>
            <a:r>
              <a:rPr lang="ja-JP" altLang="en-US" dirty="0"/>
              <a:t>と</a:t>
            </a:r>
            <a:r>
              <a:rPr lang="en-US" altLang="ja-JP" dirty="0"/>
              <a:t>『</a:t>
            </a:r>
            <a:r>
              <a:rPr lang="ja-JP" altLang="en-US" u="sng" dirty="0"/>
              <a:t>連続</a:t>
            </a:r>
            <a:r>
              <a:rPr lang="en-US" altLang="ja-JP" dirty="0"/>
              <a:t>』</a:t>
            </a:r>
            <a:endParaRPr kumimoji="1" lang="en-US" altLang="ja-JP" dirty="0"/>
          </a:p>
          <a:p>
            <a:r>
              <a:rPr kumimoji="1" lang="ja-JP" altLang="en-US" u="sng" dirty="0"/>
              <a:t>連続確率変数</a:t>
            </a:r>
            <a:r>
              <a:rPr kumimoji="1" lang="en-US" altLang="ja-JP" dirty="0"/>
              <a:t>…</a:t>
            </a:r>
            <a:r>
              <a:rPr kumimoji="1" lang="ja-JP" altLang="en-US" dirty="0"/>
              <a:t>結果として</a:t>
            </a:r>
            <a:r>
              <a:rPr kumimoji="1" lang="en-US" altLang="ja-JP" u="sng" dirty="0"/>
              <a:t>”</a:t>
            </a:r>
            <a:r>
              <a:rPr kumimoji="1" lang="ja-JP" altLang="en-US" u="sng" dirty="0"/>
              <a:t>ある</a:t>
            </a:r>
            <a:r>
              <a:rPr lang="ja-JP" altLang="en-US" u="sng" dirty="0" smtClean="0"/>
              <a:t>範囲</a:t>
            </a:r>
            <a:r>
              <a:rPr kumimoji="1" lang="ja-JP" altLang="en-US" u="sng" dirty="0" smtClean="0"/>
              <a:t>内</a:t>
            </a:r>
            <a:r>
              <a:rPr lang="ja-JP" altLang="en-US" u="sng" dirty="0"/>
              <a:t>の</a:t>
            </a:r>
            <a:r>
              <a:rPr kumimoji="1" lang="ja-JP" altLang="en-US" u="sng" dirty="0" smtClean="0"/>
              <a:t>値を全て</a:t>
            </a:r>
            <a:r>
              <a:rPr kumimoji="1" lang="en-US" altLang="ja-JP" u="sng" dirty="0" smtClean="0"/>
              <a:t>”</a:t>
            </a:r>
            <a:r>
              <a:rPr kumimoji="1" lang="ja-JP" altLang="en-US" dirty="0" smtClean="0"/>
              <a:t>出しうる</a:t>
            </a:r>
            <a:r>
              <a:rPr kumimoji="1" lang="ja-JP" altLang="en-US" dirty="0"/>
              <a:t>とき</a:t>
            </a:r>
            <a:r>
              <a:rPr kumimoji="1" lang="en-US" altLang="ja-JP" dirty="0"/>
              <a:t>(</a:t>
            </a:r>
            <a:r>
              <a:rPr kumimoji="1" lang="ja-JP" altLang="en-US" dirty="0"/>
              <a:t>結果のパターン</a:t>
            </a:r>
            <a:r>
              <a:rPr lang="ja-JP" altLang="en-US" dirty="0"/>
              <a:t>は無限個</a:t>
            </a:r>
            <a:r>
              <a:rPr kumimoji="1" lang="en-US" altLang="ja-JP" dirty="0"/>
              <a:t>)</a:t>
            </a:r>
          </a:p>
          <a:p>
            <a:pPr marL="0" indent="0">
              <a:buNone/>
            </a:pPr>
            <a:r>
              <a:rPr kumimoji="1" lang="ja-JP" altLang="en-US" dirty="0"/>
              <a:t>例</a:t>
            </a:r>
            <a:r>
              <a:rPr kumimoji="1" lang="en-US" altLang="ja-JP" dirty="0"/>
              <a:t>…</a:t>
            </a:r>
          </a:p>
        </p:txBody>
      </p:sp>
      <p:graphicFrame>
        <p:nvGraphicFramePr>
          <p:cNvPr id="6" name="表 5"/>
          <p:cNvGraphicFramePr>
            <a:graphicFrameLocks noGrp="1"/>
          </p:cNvGraphicFramePr>
          <p:nvPr>
            <p:extLst>
              <p:ext uri="{D42A27DB-BD31-4B8C-83A1-F6EECF244321}">
                <p14:modId xmlns:p14="http://schemas.microsoft.com/office/powerpoint/2010/main" val="3647840104"/>
              </p:ext>
            </p:extLst>
          </p:nvPr>
        </p:nvGraphicFramePr>
        <p:xfrm>
          <a:off x="838200" y="3694003"/>
          <a:ext cx="10515600" cy="2698371"/>
        </p:xfrm>
        <a:graphic>
          <a:graphicData uri="http://schemas.openxmlformats.org/drawingml/2006/table">
            <a:tbl>
              <a:tblPr firstRow="1" firstCol="1" bandCol="1">
                <a:tableStyleId>{21E4AEA4-8DFA-4A89-87EB-49C32662AFE0}</a:tableStyleId>
              </a:tblPr>
              <a:tblGrid>
                <a:gridCol w="1731579">
                  <a:extLst>
                    <a:ext uri="{9D8B030D-6E8A-4147-A177-3AD203B41FA5}">
                      <a16:colId xmlns:a16="http://schemas.microsoft.com/office/drawing/2014/main" xmlns="" val="20000"/>
                    </a:ext>
                  </a:extLst>
                </a:gridCol>
                <a:gridCol w="2259798">
                  <a:extLst>
                    <a:ext uri="{9D8B030D-6E8A-4147-A177-3AD203B41FA5}">
                      <a16:colId xmlns:a16="http://schemas.microsoft.com/office/drawing/2014/main" xmlns="" val="20001"/>
                    </a:ext>
                  </a:extLst>
                </a:gridCol>
                <a:gridCol w="2704564">
                  <a:extLst>
                    <a:ext uri="{9D8B030D-6E8A-4147-A177-3AD203B41FA5}">
                      <a16:colId xmlns:a16="http://schemas.microsoft.com/office/drawing/2014/main" xmlns="" val="20002"/>
                    </a:ext>
                  </a:extLst>
                </a:gridCol>
                <a:gridCol w="3451538">
                  <a:extLst>
                    <a:ext uri="{9D8B030D-6E8A-4147-A177-3AD203B41FA5}">
                      <a16:colId xmlns:a16="http://schemas.microsoft.com/office/drawing/2014/main" xmlns="" val="20003"/>
                    </a:ext>
                  </a:extLst>
                </a:gridCol>
                <a:gridCol w="368121">
                  <a:extLst>
                    <a:ext uri="{9D8B030D-6E8A-4147-A177-3AD203B41FA5}">
                      <a16:colId xmlns:a16="http://schemas.microsoft.com/office/drawing/2014/main" xmlns="" val="20004"/>
                    </a:ext>
                  </a:extLst>
                </a:gridCol>
              </a:tblGrid>
              <a:tr h="1326771">
                <a:tc>
                  <a:txBody>
                    <a:bodyPr/>
                    <a:lstStyle/>
                    <a:p>
                      <a:endParaRPr kumimoji="1" lang="ja-JP" altLang="en-US" sz="2800" dirty="0"/>
                    </a:p>
                  </a:txBody>
                  <a:tcPr/>
                </a:tc>
                <a:tc>
                  <a:txBody>
                    <a:bodyPr/>
                    <a:lstStyle/>
                    <a:p>
                      <a:r>
                        <a:rPr kumimoji="1" lang="ja-JP" altLang="en-US" sz="2800" dirty="0" smtClean="0"/>
                        <a:t>棒倒しの賭け</a:t>
                      </a:r>
                      <a:endParaRPr kumimoji="1" lang="ja-JP" altLang="en-US" sz="2800" dirty="0"/>
                    </a:p>
                  </a:txBody>
                  <a:tcPr/>
                </a:tc>
                <a:tc>
                  <a:txBody>
                    <a:bodyPr/>
                    <a:lstStyle/>
                    <a:p>
                      <a:r>
                        <a:rPr kumimoji="1" lang="ja-JP" altLang="en-US" sz="2800" dirty="0" smtClean="0"/>
                        <a:t>今日の降水量調査</a:t>
                      </a:r>
                      <a:r>
                        <a:rPr kumimoji="1" lang="en-US" altLang="ja-JP" sz="2800" dirty="0" smtClean="0"/>
                        <a:t>(</a:t>
                      </a:r>
                      <a:r>
                        <a:rPr kumimoji="1" lang="ja-JP" altLang="en-US" sz="2800" dirty="0" smtClean="0"/>
                        <a:t>単位</a:t>
                      </a:r>
                      <a:r>
                        <a:rPr kumimoji="1" lang="en-US" altLang="ja-JP" sz="2800" dirty="0" smtClean="0"/>
                        <a:t>:</a:t>
                      </a:r>
                      <a:r>
                        <a:rPr kumimoji="1" lang="ja-JP" altLang="en-US" sz="2800" dirty="0" smtClean="0"/>
                        <a:t>ｍｍ</a:t>
                      </a:r>
                      <a:r>
                        <a:rPr kumimoji="1" lang="en-US" altLang="ja-JP" sz="2800" dirty="0" smtClean="0"/>
                        <a:t>)</a:t>
                      </a:r>
                      <a:endParaRPr kumimoji="1" lang="ja-JP" altLang="en-US" sz="2800" dirty="0"/>
                    </a:p>
                  </a:txBody>
                  <a:tcPr/>
                </a:tc>
                <a:tc>
                  <a:txBody>
                    <a:bodyPr/>
                    <a:lstStyle/>
                    <a:p>
                      <a:r>
                        <a:rPr kumimoji="1" lang="ja-JP" altLang="en-US" sz="2800" dirty="0" smtClean="0"/>
                        <a:t>東京～</a:t>
                      </a:r>
                      <a:r>
                        <a:rPr kumimoji="1" lang="en-US" altLang="ja-JP" sz="2800" dirty="0" smtClean="0"/>
                        <a:t>NY</a:t>
                      </a:r>
                      <a:r>
                        <a:rPr kumimoji="1" lang="ja-JP" altLang="en-US" sz="2800" dirty="0" smtClean="0"/>
                        <a:t>間の移動にかかる時間</a:t>
                      </a:r>
                      <a:r>
                        <a:rPr kumimoji="1" lang="en-US" altLang="ja-JP" sz="2800" dirty="0" smtClean="0"/>
                        <a:t>(</a:t>
                      </a:r>
                      <a:r>
                        <a:rPr kumimoji="1" lang="ja-JP" altLang="en-US" sz="2800" dirty="0" smtClean="0"/>
                        <a:t>単位</a:t>
                      </a:r>
                      <a:r>
                        <a:rPr kumimoji="1" lang="en-US" altLang="ja-JP" sz="2800" dirty="0" smtClean="0"/>
                        <a:t>:h)</a:t>
                      </a:r>
                      <a:endParaRPr kumimoji="1" lang="ja-JP" altLang="en-US" sz="2800" dirty="0"/>
                    </a:p>
                  </a:txBody>
                  <a:tcPr/>
                </a:tc>
                <a:tc>
                  <a:txBody>
                    <a:bodyPr/>
                    <a:lstStyle/>
                    <a:p>
                      <a:r>
                        <a:rPr kumimoji="1" lang="en-US" altLang="ja-JP" sz="2800" dirty="0"/>
                        <a:t>…</a:t>
                      </a:r>
                      <a:endParaRPr kumimoji="1" lang="ja-JP" altLang="en-US" sz="2800" dirty="0"/>
                    </a:p>
                  </a:txBody>
                  <a:tcPr/>
                </a:tc>
                <a:extLst>
                  <a:ext uri="{0D108BD9-81ED-4DB2-BD59-A6C34878D82A}">
                    <a16:rowId xmlns:a16="http://schemas.microsoft.com/office/drawing/2014/main" xmlns="" val="10000"/>
                  </a:ext>
                </a:extLst>
              </a:tr>
              <a:tr h="1326771">
                <a:tc>
                  <a:txBody>
                    <a:bodyPr/>
                    <a:lstStyle/>
                    <a:p>
                      <a:r>
                        <a:rPr kumimoji="1" lang="ja-JP" altLang="en-US" sz="2800" dirty="0"/>
                        <a:t>確率変数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dirty="0" smtClean="0"/>
                        <a:t>０</a:t>
                      </a:r>
                      <a:r>
                        <a:rPr kumimoji="1" lang="en-US" altLang="ja-JP" sz="2800" dirty="0" smtClean="0"/>
                        <a:t>°</a:t>
                      </a:r>
                      <a:r>
                        <a:rPr kumimoji="1" lang="ja-JP" altLang="en-US" sz="2800" dirty="0" smtClean="0"/>
                        <a:t>～３６０</a:t>
                      </a:r>
                      <a:r>
                        <a:rPr kumimoji="1" lang="en-US" altLang="ja-JP" sz="2800" dirty="0" smtClean="0"/>
                        <a:t>°</a:t>
                      </a:r>
                      <a:r>
                        <a:rPr kumimoji="1" lang="ja-JP" altLang="en-US" sz="2800" dirty="0" smtClean="0"/>
                        <a:t>の間のいずれかの値</a:t>
                      </a:r>
                    </a:p>
                  </a:txBody>
                  <a:tcPr/>
                </a:tc>
                <a:tc>
                  <a:txBody>
                    <a:bodyPr/>
                    <a:lstStyle/>
                    <a:p>
                      <a:r>
                        <a:rPr kumimoji="1" lang="ja-JP" altLang="en-US" sz="2800" dirty="0" smtClean="0"/>
                        <a:t>０から始まる有限値のいずれかの値</a:t>
                      </a:r>
                      <a:r>
                        <a:rPr kumimoji="1" lang="en-US" altLang="ja-JP" sz="2800" dirty="0" smtClean="0"/>
                        <a:t>(</a:t>
                      </a:r>
                      <a:r>
                        <a:rPr kumimoji="1" lang="ja-JP" altLang="en-US" sz="2800" u="sng" dirty="0" smtClean="0"/>
                        <a:t>上限有り</a:t>
                      </a:r>
                      <a:r>
                        <a:rPr kumimoji="1" lang="en-US" altLang="ja-JP" sz="2800" dirty="0" smtClean="0"/>
                        <a:t>)</a:t>
                      </a:r>
                      <a:endParaRPr kumimoji="1" lang="ja-JP" altLang="en-US" sz="2800" dirty="0"/>
                    </a:p>
                  </a:txBody>
                  <a:tcPr/>
                </a:tc>
                <a:tc>
                  <a:txBody>
                    <a:bodyPr/>
                    <a:lstStyle/>
                    <a:p>
                      <a:r>
                        <a:rPr kumimoji="1" lang="ja-JP" altLang="en-US" sz="2800" dirty="0" smtClean="0"/>
                        <a:t>０から始まる値のいずれかの値</a:t>
                      </a:r>
                      <a:r>
                        <a:rPr kumimoji="1" lang="en-US" altLang="ja-JP" sz="2800" dirty="0" smtClean="0"/>
                        <a:t>(</a:t>
                      </a:r>
                      <a:r>
                        <a:rPr kumimoji="1" lang="ja-JP" altLang="en-US" sz="2800" u="sng" dirty="0" smtClean="0"/>
                        <a:t>上限無し</a:t>
                      </a:r>
                      <a:r>
                        <a:rPr kumimoji="1" lang="en-US" altLang="ja-JP" sz="2800" dirty="0" smtClean="0"/>
                        <a:t>)</a:t>
                      </a:r>
                      <a:endParaRPr kumimoji="1" lang="ja-JP" altLang="en-US" sz="2800" dirty="0"/>
                    </a:p>
                  </a:txBody>
                  <a:tcPr/>
                </a:tc>
                <a:tc>
                  <a:txBody>
                    <a:bodyPr/>
                    <a:lstStyle/>
                    <a:p>
                      <a:r>
                        <a:rPr kumimoji="1" lang="en-US" altLang="ja-JP" sz="2800" dirty="0"/>
                        <a:t>…</a:t>
                      </a:r>
                      <a:endParaRPr kumimoji="1" lang="ja-JP" altLang="en-US" sz="2800" dirty="0"/>
                    </a:p>
                  </a:txBody>
                  <a:tcPr/>
                </a:tc>
                <a:extLst>
                  <a:ext uri="{0D108BD9-81ED-4DB2-BD59-A6C34878D82A}">
                    <a16:rowId xmlns:a16="http://schemas.microsoft.com/office/drawing/2014/main" xmlns="" val="10001"/>
                  </a:ext>
                </a:extLst>
              </a:tr>
            </a:tbl>
          </a:graphicData>
        </a:graphic>
      </p:graphicFrame>
      <p:sp>
        <p:nvSpPr>
          <p:cNvPr id="5" name="角丸四角形吹き出し 4"/>
          <p:cNvSpPr/>
          <p:nvPr/>
        </p:nvSpPr>
        <p:spPr>
          <a:xfrm>
            <a:off x="2382591" y="6446758"/>
            <a:ext cx="3709116" cy="360608"/>
          </a:xfrm>
          <a:prstGeom prst="wedgeRoundRectCallout">
            <a:avLst>
              <a:gd name="adj1" fmla="val 53586"/>
              <a:gd name="adj2" fmla="val -8035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地球上の水量には上限があるため</a:t>
            </a:r>
            <a:endParaRPr kumimoji="1" lang="ja-JP" altLang="en-US" dirty="0"/>
          </a:p>
        </p:txBody>
      </p:sp>
      <p:sp>
        <p:nvSpPr>
          <p:cNvPr id="7" name="角丸四角形吹き出し 6"/>
          <p:cNvSpPr/>
          <p:nvPr/>
        </p:nvSpPr>
        <p:spPr>
          <a:xfrm>
            <a:off x="7624293" y="6252632"/>
            <a:ext cx="3729507" cy="465626"/>
          </a:xfrm>
          <a:prstGeom prst="wedgeRoundRectCallout">
            <a:avLst>
              <a:gd name="adj1" fmla="val 10246"/>
              <a:gd name="adj2" fmla="val -11175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動かなければ永遠に着かないため</a:t>
            </a:r>
            <a:endParaRPr kumimoji="1" lang="ja-JP" altLang="en-US" dirty="0"/>
          </a:p>
        </p:txBody>
      </p:sp>
    </p:spTree>
    <p:extLst>
      <p:ext uri="{BB962C8B-B14F-4D97-AF65-F5344CB8AC3E}">
        <p14:creationId xmlns:p14="http://schemas.microsoft.com/office/powerpoint/2010/main" val="26537133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5"/>
            <a:ext cx="10515600" cy="4678206"/>
          </a:xfrm>
        </p:spPr>
        <p:txBody>
          <a:bodyPr>
            <a:normAutofit/>
          </a:bodyPr>
          <a:lstStyle/>
          <a:p>
            <a:pPr marL="0" indent="0">
              <a:buNone/>
            </a:pPr>
            <a:r>
              <a:rPr lang="ja-JP" altLang="en-US" dirty="0"/>
              <a:t>それぞれのポイントは？</a:t>
            </a:r>
            <a:r>
              <a:rPr lang="en-US" altLang="ja-JP" dirty="0"/>
              <a:t>(</a:t>
            </a:r>
            <a:r>
              <a:rPr lang="ja-JP" altLang="en-US" dirty="0"/>
              <a:t>一例</a:t>
            </a:r>
            <a:r>
              <a:rPr lang="en-US" altLang="ja-JP" dirty="0"/>
              <a:t>)</a:t>
            </a:r>
          </a:p>
          <a:p>
            <a:r>
              <a:rPr kumimoji="1" lang="ja-JP" altLang="en-US" dirty="0"/>
              <a:t>連続の時</a:t>
            </a:r>
            <a:r>
              <a:rPr kumimoji="1" lang="en-US" altLang="ja-JP" dirty="0" smtClean="0"/>
              <a:t>…</a:t>
            </a:r>
            <a:r>
              <a:rPr kumimoji="1" lang="ja-JP" altLang="en-US" dirty="0" smtClean="0"/>
              <a:t>起きうることでも確率が</a:t>
            </a:r>
            <a:r>
              <a:rPr kumimoji="1" lang="en-US" altLang="ja-JP" dirty="0" smtClean="0"/>
              <a:t>0</a:t>
            </a:r>
            <a:r>
              <a:rPr kumimoji="1" lang="ja-JP" altLang="en-US" dirty="0" smtClean="0"/>
              <a:t>になることも</a:t>
            </a:r>
            <a:r>
              <a:rPr kumimoji="1" lang="en-US" altLang="ja-JP" dirty="0" smtClean="0"/>
              <a:t>…</a:t>
            </a:r>
          </a:p>
          <a:p>
            <a:pPr marL="0" indent="0" algn="ctr">
              <a:buNone/>
            </a:pPr>
            <a:r>
              <a:rPr lang="en-US" altLang="ja-JP" dirty="0" smtClean="0"/>
              <a:t>(</a:t>
            </a:r>
            <a:r>
              <a:rPr lang="ja-JP" altLang="en-US" dirty="0" smtClean="0"/>
              <a:t>先の棒倒しでいくと、真北を向く確率は</a:t>
            </a:r>
            <a:r>
              <a:rPr lang="en-US" altLang="ja-JP" dirty="0" smtClean="0"/>
              <a:t>0)</a:t>
            </a:r>
            <a:endParaRPr kumimoji="1" lang="en-US" altLang="ja-JP" dirty="0"/>
          </a:p>
          <a:p>
            <a:pPr marL="0" indent="0">
              <a:buNone/>
            </a:pPr>
            <a:endParaRPr lang="en-US" altLang="ja-JP" dirty="0"/>
          </a:p>
        </p:txBody>
      </p:sp>
      <p:sp>
        <p:nvSpPr>
          <p:cNvPr id="4" name="角丸四角形 3"/>
          <p:cNvSpPr/>
          <p:nvPr/>
        </p:nvSpPr>
        <p:spPr>
          <a:xfrm>
            <a:off x="2155198" y="3830207"/>
            <a:ext cx="8057748" cy="14114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lnSpc>
                <a:spcPct val="90000"/>
              </a:lnSpc>
              <a:spcBef>
                <a:spcPts val="1000"/>
              </a:spcBef>
            </a:pPr>
            <a:r>
              <a:rPr lang="ja-JP" altLang="en-US" sz="2800" dirty="0" smtClean="0">
                <a:solidFill>
                  <a:prstClr val="black"/>
                </a:solidFill>
              </a:rPr>
              <a:t>→</a:t>
            </a:r>
            <a:r>
              <a:rPr lang="ja-JP" altLang="en-US" sz="2800" u="sng" dirty="0">
                <a:solidFill>
                  <a:prstClr val="black"/>
                </a:solidFill>
              </a:rPr>
              <a:t>範囲を</a:t>
            </a:r>
            <a:r>
              <a:rPr lang="en-US" altLang="ja-JP" sz="2800" u="sng" dirty="0">
                <a:solidFill>
                  <a:prstClr val="black"/>
                </a:solidFill>
              </a:rPr>
              <a:t>“</a:t>
            </a:r>
            <a:r>
              <a:rPr lang="ja-JP" altLang="en-US" sz="2800" u="sng" dirty="0">
                <a:solidFill>
                  <a:prstClr val="black"/>
                </a:solidFill>
              </a:rPr>
              <a:t>区分け</a:t>
            </a:r>
            <a:r>
              <a:rPr lang="en-US" altLang="ja-JP" sz="2800" u="sng" dirty="0">
                <a:solidFill>
                  <a:prstClr val="black"/>
                </a:solidFill>
              </a:rPr>
              <a:t>”</a:t>
            </a:r>
            <a:r>
              <a:rPr lang="ja-JP" altLang="en-US" sz="2800" u="sng" dirty="0">
                <a:solidFill>
                  <a:prstClr val="black"/>
                </a:solidFill>
              </a:rPr>
              <a:t>して、それぞれに確率を求める</a:t>
            </a:r>
            <a:r>
              <a:rPr lang="ja-JP" altLang="en-US" sz="2800" dirty="0" smtClean="0">
                <a:solidFill>
                  <a:prstClr val="black"/>
                </a:solidFill>
              </a:rPr>
              <a:t>！</a:t>
            </a:r>
            <a:endParaRPr lang="en-US" altLang="ja-JP" sz="2800" dirty="0" smtClean="0">
              <a:solidFill>
                <a:prstClr val="black"/>
              </a:solidFill>
            </a:endParaRPr>
          </a:p>
          <a:p>
            <a:pPr lvl="0" algn="ctr">
              <a:lnSpc>
                <a:spcPct val="90000"/>
              </a:lnSpc>
              <a:spcBef>
                <a:spcPts val="1000"/>
              </a:spcBef>
            </a:pPr>
            <a:r>
              <a:rPr lang="en-US" altLang="ja-JP" sz="2400" dirty="0" smtClean="0">
                <a:solidFill>
                  <a:prstClr val="black"/>
                </a:solidFill>
              </a:rPr>
              <a:t>(</a:t>
            </a:r>
            <a:r>
              <a:rPr lang="ja-JP" altLang="en-US" sz="2400" dirty="0" smtClean="0">
                <a:solidFill>
                  <a:prstClr val="black"/>
                </a:solidFill>
              </a:rPr>
              <a:t>先の例での</a:t>
            </a:r>
            <a:r>
              <a:rPr lang="en-US" altLang="ja-JP" sz="2400" u="sng" dirty="0" smtClean="0">
                <a:solidFill>
                  <a:prstClr val="black"/>
                </a:solidFill>
              </a:rPr>
              <a:t>『</a:t>
            </a:r>
            <a:r>
              <a:rPr lang="ja-JP" altLang="en-US" sz="2400" u="sng" dirty="0" smtClean="0">
                <a:solidFill>
                  <a:prstClr val="black"/>
                </a:solidFill>
              </a:rPr>
              <a:t>真北から真西の間</a:t>
            </a:r>
            <a:r>
              <a:rPr lang="en-US" altLang="ja-JP" sz="2400" u="sng" dirty="0" smtClean="0">
                <a:solidFill>
                  <a:prstClr val="black"/>
                </a:solidFill>
              </a:rPr>
              <a:t>』</a:t>
            </a:r>
            <a:r>
              <a:rPr lang="ja-JP" altLang="en-US" sz="2400" dirty="0" smtClean="0">
                <a:solidFill>
                  <a:prstClr val="black"/>
                </a:solidFill>
              </a:rPr>
              <a:t>など</a:t>
            </a:r>
            <a:r>
              <a:rPr lang="en-US" altLang="ja-JP" sz="2400" dirty="0" smtClean="0">
                <a:solidFill>
                  <a:prstClr val="black"/>
                </a:solidFill>
              </a:rPr>
              <a:t>)</a:t>
            </a:r>
            <a:endParaRPr lang="en-US" altLang="ja-JP" sz="2400" dirty="0">
              <a:solidFill>
                <a:prstClr val="black"/>
              </a:solidFill>
            </a:endParaRPr>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19/23)</a:t>
            </a:r>
            <a:endParaRPr kumimoji="1" lang="ja-JP" altLang="en-US" dirty="0"/>
          </a:p>
        </p:txBody>
      </p:sp>
      <p:sp>
        <p:nvSpPr>
          <p:cNvPr id="5" name="テキスト ボックス 4"/>
          <p:cNvSpPr txBox="1"/>
          <p:nvPr/>
        </p:nvSpPr>
        <p:spPr>
          <a:xfrm>
            <a:off x="1312034" y="5859887"/>
            <a:ext cx="9567930" cy="461665"/>
          </a:xfrm>
          <a:prstGeom prst="rect">
            <a:avLst/>
          </a:prstGeom>
          <a:noFill/>
        </p:spPr>
        <p:txBody>
          <a:bodyPr wrap="square" rtlCol="0">
            <a:spAutoFit/>
          </a:bodyPr>
          <a:lstStyle/>
          <a:p>
            <a:pPr algn="ctr"/>
            <a:r>
              <a:rPr kumimoji="1" lang="en-US" altLang="ja-JP" sz="2400" dirty="0" smtClean="0"/>
              <a:t>※</a:t>
            </a:r>
            <a:r>
              <a:rPr kumimoji="1" lang="ja-JP" altLang="en-US" sz="2400" dirty="0" smtClean="0"/>
              <a:t>しかし、離散のときも同じ手法を用いることも</a:t>
            </a:r>
            <a:r>
              <a:rPr kumimoji="1" lang="en-US" altLang="ja-JP" sz="2400" dirty="0" smtClean="0"/>
              <a:t>…(</a:t>
            </a:r>
            <a:r>
              <a:rPr kumimoji="1" lang="ja-JP" altLang="en-US" sz="2400" dirty="0" smtClean="0"/>
              <a:t>詳細は次スライドに！</a:t>
            </a:r>
            <a:r>
              <a:rPr kumimoji="1" lang="en-US" altLang="ja-JP" sz="2400" dirty="0" smtClean="0"/>
              <a:t>)</a:t>
            </a:r>
            <a:endParaRPr kumimoji="1" lang="ja-JP" altLang="en-US" sz="2400" dirty="0"/>
          </a:p>
        </p:txBody>
      </p:sp>
    </p:spTree>
    <p:extLst>
      <p:ext uri="{BB962C8B-B14F-4D97-AF65-F5344CB8AC3E}">
        <p14:creationId xmlns:p14="http://schemas.microsoft.com/office/powerpoint/2010/main" val="30238054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(20/23)</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t>
            </a:r>
            <a:r>
              <a:rPr kumimoji="1" lang="ja-JP" altLang="en-US" dirty="0" smtClean="0"/>
              <a:t>続き</a:t>
            </a:r>
            <a:r>
              <a:rPr kumimoji="1" lang="en-US" altLang="ja-JP" dirty="0" smtClean="0"/>
              <a:t>)</a:t>
            </a:r>
            <a:r>
              <a:rPr kumimoji="1" lang="ja-JP" altLang="en-US" dirty="0" smtClean="0"/>
              <a:t>では、離散のときはこの手法は使わないのか？→</a:t>
            </a:r>
            <a:endParaRPr kumimoji="1" lang="ja-JP" altLang="en-US" dirty="0"/>
          </a:p>
        </p:txBody>
      </p:sp>
      <p:sp>
        <p:nvSpPr>
          <p:cNvPr id="4" name="正方形/長方形 3"/>
          <p:cNvSpPr/>
          <p:nvPr/>
        </p:nvSpPr>
        <p:spPr>
          <a:xfrm>
            <a:off x="377371" y="2299650"/>
            <a:ext cx="11437258" cy="25170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r>
              <a:rPr lang="en-US" altLang="ja-JP" sz="3200" dirty="0">
                <a:solidFill>
                  <a:prstClr val="black"/>
                </a:solidFill>
              </a:rPr>
              <a:t>Check:</a:t>
            </a:r>
            <a:r>
              <a:rPr lang="ja-JP" altLang="en-US" sz="3200" dirty="0">
                <a:solidFill>
                  <a:prstClr val="black"/>
                </a:solidFill>
              </a:rPr>
              <a:t>離散確率変数であっても、結果のパターン数が増えれば</a:t>
            </a:r>
            <a:endParaRPr lang="en-US" altLang="ja-JP" sz="3200" dirty="0">
              <a:solidFill>
                <a:prstClr val="black"/>
              </a:solidFill>
            </a:endParaRPr>
          </a:p>
          <a:p>
            <a:pPr lvl="0" algn="ctr"/>
            <a:r>
              <a:rPr lang="ja-JP" altLang="en-US" sz="3200" dirty="0">
                <a:solidFill>
                  <a:prstClr val="black"/>
                </a:solidFill>
              </a:rPr>
              <a:t>確率がほぼ</a:t>
            </a:r>
            <a:r>
              <a:rPr lang="en-US" altLang="ja-JP" sz="3200" dirty="0">
                <a:solidFill>
                  <a:prstClr val="black"/>
                </a:solidFill>
              </a:rPr>
              <a:t>0</a:t>
            </a:r>
            <a:r>
              <a:rPr lang="ja-JP" altLang="en-US" sz="3200" dirty="0">
                <a:solidFill>
                  <a:prstClr val="black"/>
                </a:solidFill>
              </a:rPr>
              <a:t>になるところも</a:t>
            </a:r>
            <a:r>
              <a:rPr lang="en-US" altLang="ja-JP" sz="3200" dirty="0">
                <a:solidFill>
                  <a:prstClr val="black"/>
                </a:solidFill>
              </a:rPr>
              <a:t>…</a:t>
            </a:r>
          </a:p>
          <a:p>
            <a:pPr lvl="0" algn="ctr"/>
            <a:r>
              <a:rPr lang="ja-JP" altLang="en-US" sz="3200" dirty="0">
                <a:solidFill>
                  <a:prstClr val="black"/>
                </a:solidFill>
              </a:rPr>
              <a:t>→時と場合によっては、</a:t>
            </a:r>
            <a:r>
              <a:rPr lang="ja-JP" altLang="en-US" sz="3200" u="sng" dirty="0">
                <a:solidFill>
                  <a:prstClr val="black"/>
                </a:solidFill>
              </a:rPr>
              <a:t>連続の時と同じ手法を用いて</a:t>
            </a:r>
            <a:endParaRPr lang="en-US" altLang="ja-JP" sz="3200" u="sng" dirty="0">
              <a:solidFill>
                <a:prstClr val="black"/>
              </a:solidFill>
            </a:endParaRPr>
          </a:p>
          <a:p>
            <a:pPr lvl="0" algn="ctr"/>
            <a:r>
              <a:rPr lang="ja-JP" altLang="en-US" sz="3200" u="sng" dirty="0">
                <a:solidFill>
                  <a:prstClr val="black"/>
                </a:solidFill>
              </a:rPr>
              <a:t>確率を求める</a:t>
            </a:r>
            <a:r>
              <a:rPr lang="en-US" altLang="ja-JP" sz="3200" dirty="0" smtClean="0">
                <a:solidFill>
                  <a:prstClr val="black"/>
                </a:solidFill>
              </a:rPr>
              <a:t>!</a:t>
            </a:r>
            <a:endParaRPr lang="en-US" altLang="ja-JP" sz="3200" dirty="0">
              <a:solidFill>
                <a:prstClr val="black"/>
              </a:solidFill>
            </a:endParaRPr>
          </a:p>
        </p:txBody>
      </p:sp>
      <p:sp>
        <p:nvSpPr>
          <p:cNvPr id="5" name="テキスト ボックス 4"/>
          <p:cNvSpPr txBox="1"/>
          <p:nvPr/>
        </p:nvSpPr>
        <p:spPr>
          <a:xfrm>
            <a:off x="2139937" y="5019772"/>
            <a:ext cx="7912126" cy="1631216"/>
          </a:xfrm>
          <a:prstGeom prst="rect">
            <a:avLst/>
          </a:prstGeom>
          <a:noFill/>
        </p:spPr>
        <p:txBody>
          <a:bodyPr wrap="square" rtlCol="0">
            <a:spAutoFit/>
          </a:bodyPr>
          <a:lstStyle/>
          <a:p>
            <a:pPr lvl="0" algn="ctr"/>
            <a:r>
              <a:rPr lang="ja-JP" altLang="en-US" sz="3600" u="sng" dirty="0" smtClean="0">
                <a:solidFill>
                  <a:prstClr val="black"/>
                </a:solidFill>
              </a:rPr>
              <a:t>例</a:t>
            </a:r>
            <a:r>
              <a:rPr lang="en-US" altLang="ja-JP" sz="3600" u="sng" dirty="0" smtClean="0">
                <a:solidFill>
                  <a:prstClr val="black"/>
                </a:solidFill>
              </a:rPr>
              <a:t>H</a:t>
            </a:r>
            <a:r>
              <a:rPr lang="en-US" altLang="ja-JP" sz="3600" dirty="0" smtClean="0">
                <a:solidFill>
                  <a:prstClr val="black"/>
                </a:solidFill>
              </a:rPr>
              <a:t>:</a:t>
            </a:r>
            <a:r>
              <a:rPr lang="ja-JP" altLang="en-US" sz="3600" dirty="0" smtClean="0">
                <a:solidFill>
                  <a:prstClr val="black"/>
                </a:solidFill>
              </a:rPr>
              <a:t>コインを</a:t>
            </a:r>
            <a:r>
              <a:rPr lang="ja-JP" altLang="en-US" sz="3600" dirty="0">
                <a:solidFill>
                  <a:prstClr val="black"/>
                </a:solidFill>
              </a:rPr>
              <a:t>１００万回投げた時</a:t>
            </a:r>
            <a:r>
              <a:rPr lang="ja-JP" altLang="en-US" sz="3600" dirty="0" smtClean="0">
                <a:solidFill>
                  <a:prstClr val="black"/>
                </a:solidFill>
              </a:rPr>
              <a:t>の</a:t>
            </a:r>
            <a:endParaRPr lang="en-US" altLang="ja-JP" sz="3600" dirty="0" smtClean="0">
              <a:solidFill>
                <a:prstClr val="black"/>
              </a:solidFill>
            </a:endParaRPr>
          </a:p>
          <a:p>
            <a:pPr lvl="0" algn="ctr"/>
            <a:r>
              <a:rPr lang="ja-JP" altLang="en-US" sz="3600" dirty="0" smtClean="0">
                <a:solidFill>
                  <a:prstClr val="black"/>
                </a:solidFill>
              </a:rPr>
              <a:t>表が出た回数の合計</a:t>
            </a:r>
            <a:endParaRPr lang="en-US" altLang="ja-JP" sz="3600" dirty="0" smtClean="0">
              <a:solidFill>
                <a:prstClr val="black"/>
              </a:solidFill>
            </a:endParaRPr>
          </a:p>
          <a:p>
            <a:pPr lvl="0" algn="ctr"/>
            <a:r>
              <a:rPr lang="en-US" altLang="ja-JP" sz="2800" dirty="0" smtClean="0">
                <a:solidFill>
                  <a:prstClr val="black"/>
                </a:solidFill>
              </a:rPr>
              <a:t>(</a:t>
            </a:r>
            <a:r>
              <a:rPr lang="ja-JP" altLang="en-US" sz="2800" dirty="0" smtClean="0">
                <a:solidFill>
                  <a:prstClr val="black"/>
                </a:solidFill>
              </a:rPr>
              <a:t>実験は次スライドにて</a:t>
            </a:r>
            <a:r>
              <a:rPr lang="en-US" altLang="ja-JP" sz="2800" dirty="0" smtClean="0">
                <a:solidFill>
                  <a:prstClr val="black"/>
                </a:solidFill>
              </a:rPr>
              <a:t>)</a:t>
            </a:r>
            <a:endParaRPr lang="ja-JP" altLang="en-US" sz="2800" dirty="0">
              <a:solidFill>
                <a:prstClr val="black"/>
              </a:solidFill>
            </a:endParaRPr>
          </a:p>
        </p:txBody>
      </p:sp>
    </p:spTree>
    <p:extLst>
      <p:ext uri="{BB962C8B-B14F-4D97-AF65-F5344CB8AC3E}">
        <p14:creationId xmlns:p14="http://schemas.microsoft.com/office/powerpoint/2010/main" val="1282700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(21/23)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例</a:t>
            </a:r>
            <a:r>
              <a:rPr kumimoji="1" lang="en-US" altLang="ja-JP" dirty="0" smtClean="0"/>
              <a:t>H</a:t>
            </a:r>
            <a:r>
              <a:rPr lang="ja-JP" altLang="en-US" dirty="0" smtClean="0"/>
              <a:t>では</a:t>
            </a:r>
            <a:r>
              <a:rPr lang="en-US" altLang="ja-JP" dirty="0" smtClean="0"/>
              <a:t>…</a:t>
            </a:r>
            <a:endParaRPr kumimoji="1" lang="ja-JP" altLang="en-US" dirty="0"/>
          </a:p>
        </p:txBody>
      </p:sp>
      <p:sp>
        <p:nvSpPr>
          <p:cNvPr id="4" name="正方形/長方形 3"/>
          <p:cNvSpPr/>
          <p:nvPr/>
        </p:nvSpPr>
        <p:spPr>
          <a:xfrm>
            <a:off x="838200" y="2382592"/>
            <a:ext cx="4932608" cy="3000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ここにヒストグラム</a:t>
            </a:r>
            <a:endParaRPr kumimoji="1" lang="ja-JP" altLang="en-US" dirty="0"/>
          </a:p>
        </p:txBody>
      </p:sp>
      <p:sp>
        <p:nvSpPr>
          <p:cNvPr id="6" name="角丸四角形 5"/>
          <p:cNvSpPr/>
          <p:nvPr/>
        </p:nvSpPr>
        <p:spPr>
          <a:xfrm>
            <a:off x="6095999" y="2897746"/>
            <a:ext cx="5649533" cy="16356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smtClean="0"/>
              <a:t>…</a:t>
            </a:r>
            <a:r>
              <a:rPr kumimoji="1" lang="ja-JP" altLang="en-US" sz="3200" dirty="0" smtClean="0"/>
              <a:t>ピンポイントな回数</a:t>
            </a:r>
            <a:r>
              <a:rPr kumimoji="1" lang="en-US" altLang="ja-JP" sz="3200" dirty="0" smtClean="0"/>
              <a:t>(</a:t>
            </a:r>
            <a:r>
              <a:rPr kumimoji="1" lang="ja-JP" altLang="en-US" sz="3200" dirty="0" smtClean="0"/>
              <a:t>例</a:t>
            </a:r>
            <a:r>
              <a:rPr kumimoji="1" lang="en-US" altLang="ja-JP" sz="3200" dirty="0" smtClean="0"/>
              <a:t>:</a:t>
            </a:r>
            <a:r>
              <a:rPr lang="en-US" altLang="ja-JP" sz="3200" dirty="0" smtClean="0"/>
              <a:t>『</a:t>
            </a:r>
            <a:r>
              <a:rPr lang="ja-JP" altLang="en-US" sz="3200" dirty="0" smtClean="0"/>
              <a:t>コインが一回だけ表になる</a:t>
            </a:r>
            <a:r>
              <a:rPr lang="en-US" altLang="ja-JP" sz="3200" dirty="0" smtClean="0"/>
              <a:t>』</a:t>
            </a:r>
            <a:r>
              <a:rPr kumimoji="1" lang="ja-JP" altLang="en-US" sz="3200" dirty="0" smtClean="0"/>
              <a:t>など</a:t>
            </a:r>
            <a:r>
              <a:rPr kumimoji="1" lang="en-US" altLang="ja-JP" sz="3200" dirty="0" smtClean="0"/>
              <a:t>)</a:t>
            </a:r>
            <a:r>
              <a:rPr kumimoji="1" lang="ja-JP" altLang="en-US" sz="3200" dirty="0" smtClean="0"/>
              <a:t>の</a:t>
            </a:r>
            <a:endParaRPr kumimoji="1" lang="en-US" altLang="ja-JP" sz="3200" dirty="0" smtClean="0"/>
          </a:p>
          <a:p>
            <a:pPr algn="ctr"/>
            <a:r>
              <a:rPr lang="ja-JP" altLang="en-US" sz="3200" dirty="0" smtClean="0"/>
              <a:t>確率はほぼ０になる！</a:t>
            </a:r>
            <a:endParaRPr kumimoji="1" lang="en-US" altLang="ja-JP" sz="3200" dirty="0" smtClean="0"/>
          </a:p>
        </p:txBody>
      </p:sp>
      <p:sp>
        <p:nvSpPr>
          <p:cNvPr id="7" name="テキスト ボックス 6"/>
          <p:cNvSpPr txBox="1"/>
          <p:nvPr/>
        </p:nvSpPr>
        <p:spPr>
          <a:xfrm>
            <a:off x="7047427" y="5060203"/>
            <a:ext cx="4468969" cy="646331"/>
          </a:xfrm>
          <a:prstGeom prst="rect">
            <a:avLst/>
          </a:prstGeom>
          <a:noFill/>
        </p:spPr>
        <p:txBody>
          <a:bodyPr wrap="square" rtlCol="0">
            <a:spAutoFit/>
          </a:bodyPr>
          <a:lstStyle/>
          <a:p>
            <a:pPr algn="ctr"/>
            <a:r>
              <a:rPr kumimoji="1" lang="ja-JP" altLang="en-US" sz="3600" dirty="0" smtClean="0"/>
              <a:t>では、区分けすると？</a:t>
            </a:r>
            <a:endParaRPr kumimoji="1" lang="ja-JP" altLang="en-US" sz="3600" dirty="0"/>
          </a:p>
        </p:txBody>
      </p:sp>
      <p:sp>
        <p:nvSpPr>
          <p:cNvPr id="8" name="星 5 7"/>
          <p:cNvSpPr/>
          <p:nvPr/>
        </p:nvSpPr>
        <p:spPr>
          <a:xfrm>
            <a:off x="262240" y="171942"/>
            <a:ext cx="1527923" cy="16536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58244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(22/23)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例</a:t>
            </a:r>
            <a:r>
              <a:rPr kumimoji="1" lang="en-US" altLang="ja-JP" dirty="0" smtClean="0"/>
              <a:t>H</a:t>
            </a:r>
            <a:r>
              <a:rPr lang="ja-JP" altLang="en-US" dirty="0" smtClean="0"/>
              <a:t>では</a:t>
            </a:r>
            <a:r>
              <a:rPr lang="en-US" altLang="ja-JP" dirty="0" smtClean="0"/>
              <a:t>…</a:t>
            </a:r>
            <a:endParaRPr kumimoji="1" lang="ja-JP" altLang="en-US" dirty="0"/>
          </a:p>
        </p:txBody>
      </p:sp>
      <p:sp>
        <p:nvSpPr>
          <p:cNvPr id="4" name="正方形/長方形 3"/>
          <p:cNvSpPr/>
          <p:nvPr/>
        </p:nvSpPr>
        <p:spPr>
          <a:xfrm>
            <a:off x="838200" y="2382592"/>
            <a:ext cx="4932608" cy="3000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prstClr val="white"/>
                </a:solidFill>
              </a:rPr>
              <a:t>ここにヒストグラム</a:t>
            </a:r>
            <a:endParaRPr lang="ja-JP" altLang="en-US" dirty="0">
              <a:solidFill>
                <a:prstClr val="white"/>
              </a:solidFill>
            </a:endParaRPr>
          </a:p>
        </p:txBody>
      </p:sp>
      <p:sp>
        <p:nvSpPr>
          <p:cNvPr id="7" name="正方形/長方形 6"/>
          <p:cNvSpPr/>
          <p:nvPr/>
        </p:nvSpPr>
        <p:spPr>
          <a:xfrm>
            <a:off x="6211911" y="2382591"/>
            <a:ext cx="5141890" cy="30007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ここにヒストグラム</a:t>
            </a:r>
            <a:r>
              <a:rPr kumimoji="1" lang="en-US" altLang="ja-JP" dirty="0" smtClean="0"/>
              <a:t>(</a:t>
            </a:r>
            <a:r>
              <a:rPr kumimoji="1" lang="ja-JP" altLang="en-US" dirty="0" smtClean="0"/>
              <a:t>区分け</a:t>
            </a:r>
            <a:r>
              <a:rPr kumimoji="1" lang="en-US" altLang="ja-JP" dirty="0" smtClean="0"/>
              <a:t>)</a:t>
            </a:r>
            <a:endParaRPr kumimoji="1" lang="ja-JP" altLang="en-US" dirty="0"/>
          </a:p>
        </p:txBody>
      </p:sp>
      <p:sp>
        <p:nvSpPr>
          <p:cNvPr id="5" name="右矢印 4"/>
          <p:cNvSpPr/>
          <p:nvPr/>
        </p:nvSpPr>
        <p:spPr>
          <a:xfrm>
            <a:off x="4443211" y="2791495"/>
            <a:ext cx="2897746" cy="218297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u="sng" dirty="0" smtClean="0"/>
              <a:t>区分け</a:t>
            </a:r>
            <a:r>
              <a:rPr kumimoji="1" lang="en-US" altLang="ja-JP" sz="2800" u="sng" dirty="0" smtClean="0"/>
              <a:t>(20</a:t>
            </a:r>
            <a:r>
              <a:rPr lang="ja-JP" altLang="en-US" sz="2800" u="sng" dirty="0" smtClean="0"/>
              <a:t>万回単位</a:t>
            </a:r>
            <a:r>
              <a:rPr kumimoji="1" lang="en-US" altLang="ja-JP" sz="2800" u="sng" dirty="0" smtClean="0"/>
              <a:t>)</a:t>
            </a:r>
            <a:endParaRPr kumimoji="1" lang="ja-JP" altLang="en-US" sz="2800" u="sng" dirty="0"/>
          </a:p>
        </p:txBody>
      </p:sp>
      <p:sp>
        <p:nvSpPr>
          <p:cNvPr id="8" name="上矢印吹き出し 7"/>
          <p:cNvSpPr/>
          <p:nvPr/>
        </p:nvSpPr>
        <p:spPr>
          <a:xfrm>
            <a:off x="6211910" y="5267325"/>
            <a:ext cx="5141890" cy="1287887"/>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u="sng" dirty="0" smtClean="0"/>
              <a:t>こちらなら確率を求められる！！</a:t>
            </a:r>
            <a:endParaRPr kumimoji="1" lang="ja-JP" altLang="en-US" sz="2800" u="sng" dirty="0"/>
          </a:p>
        </p:txBody>
      </p:sp>
      <p:sp>
        <p:nvSpPr>
          <p:cNvPr id="9" name="星 5 8"/>
          <p:cNvSpPr/>
          <p:nvPr/>
        </p:nvSpPr>
        <p:spPr>
          <a:xfrm>
            <a:off x="262240" y="171942"/>
            <a:ext cx="1527923" cy="16536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50754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(6/10)</a:t>
            </a:r>
            <a:endParaRPr kumimoji="1" lang="ja-JP" altLang="en-US" dirty="0"/>
          </a:p>
        </p:txBody>
      </p:sp>
      <p:sp>
        <p:nvSpPr>
          <p:cNvPr id="3" name="コンテンツ プレースホルダー 2"/>
          <p:cNvSpPr>
            <a:spLocks noGrp="1"/>
          </p:cNvSpPr>
          <p:nvPr>
            <p:ph idx="1"/>
          </p:nvPr>
        </p:nvSpPr>
        <p:spPr>
          <a:xfrm>
            <a:off x="838200" y="1825624"/>
            <a:ext cx="10515600" cy="5032376"/>
          </a:xfrm>
        </p:spPr>
        <p:txBody>
          <a:bodyPr>
            <a:normAutofit/>
          </a:bodyPr>
          <a:lstStyle/>
          <a:p>
            <a:endParaRPr lang="en-US" altLang="ja-JP" sz="4400" dirty="0"/>
          </a:p>
        </p:txBody>
      </p:sp>
      <p:sp>
        <p:nvSpPr>
          <p:cNvPr id="5" name="角丸四角形 4"/>
          <p:cNvSpPr/>
          <p:nvPr/>
        </p:nvSpPr>
        <p:spPr>
          <a:xfrm>
            <a:off x="838200" y="1825625"/>
            <a:ext cx="10515600" cy="3990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3200" dirty="0">
                <a:solidFill>
                  <a:prstClr val="black"/>
                </a:solidFill>
              </a:rPr>
              <a:t>それぞれの結果の出る確率の比率は</a:t>
            </a:r>
            <a:endParaRPr lang="en-US" altLang="ja-JP" sz="3200" dirty="0">
              <a:solidFill>
                <a:prstClr val="black"/>
              </a:solidFill>
            </a:endParaRPr>
          </a:p>
          <a:p>
            <a:pPr lvl="0" algn="ctr">
              <a:lnSpc>
                <a:spcPct val="90000"/>
              </a:lnSpc>
              <a:spcBef>
                <a:spcPts val="1000"/>
              </a:spcBef>
            </a:pPr>
            <a:r>
              <a:rPr lang="en-US" altLang="ja-JP" sz="2800" dirty="0">
                <a:solidFill>
                  <a:srgbClr val="FF0000"/>
                </a:solidFill>
              </a:rPr>
              <a:t>(</a:t>
            </a:r>
            <a:r>
              <a:rPr lang="ja-JP" altLang="en-US" sz="2800" dirty="0">
                <a:solidFill>
                  <a:srgbClr val="FF0000"/>
                </a:solidFill>
              </a:rPr>
              <a:t>結果が０</a:t>
            </a:r>
            <a:r>
              <a:rPr lang="en-US" altLang="ja-JP" sz="2800" dirty="0">
                <a:solidFill>
                  <a:srgbClr val="FF0000"/>
                </a:solidFill>
              </a:rPr>
              <a:t>):(</a:t>
            </a:r>
            <a:r>
              <a:rPr lang="ja-JP" altLang="en-US" sz="2800" dirty="0">
                <a:solidFill>
                  <a:srgbClr val="FF0000"/>
                </a:solidFill>
              </a:rPr>
              <a:t>結果が１</a:t>
            </a:r>
            <a:r>
              <a:rPr lang="en-US" altLang="ja-JP" sz="2800" dirty="0">
                <a:solidFill>
                  <a:srgbClr val="FF0000"/>
                </a:solidFill>
              </a:rPr>
              <a:t>):(</a:t>
            </a:r>
            <a:r>
              <a:rPr lang="ja-JP" altLang="en-US" sz="2800" dirty="0">
                <a:solidFill>
                  <a:srgbClr val="FF0000"/>
                </a:solidFill>
              </a:rPr>
              <a:t>結果が２</a:t>
            </a:r>
            <a:r>
              <a:rPr lang="en-US" altLang="ja-JP" sz="2800" dirty="0">
                <a:solidFill>
                  <a:srgbClr val="FF0000"/>
                </a:solidFill>
              </a:rPr>
              <a:t>):(</a:t>
            </a:r>
            <a:r>
              <a:rPr lang="ja-JP" altLang="en-US" sz="2800" dirty="0">
                <a:solidFill>
                  <a:srgbClr val="FF0000"/>
                </a:solidFill>
              </a:rPr>
              <a:t>結果が３</a:t>
            </a:r>
            <a:r>
              <a:rPr lang="en-US" altLang="ja-JP" sz="2800" dirty="0">
                <a:solidFill>
                  <a:srgbClr val="FF0000"/>
                </a:solidFill>
              </a:rPr>
              <a:t>)</a:t>
            </a:r>
            <a:r>
              <a:rPr lang="en-US" altLang="ja-JP" sz="2800" dirty="0">
                <a:solidFill>
                  <a:prstClr val="black"/>
                </a:solidFill>
              </a:rPr>
              <a:t>=</a:t>
            </a:r>
            <a:r>
              <a:rPr lang="ja-JP" altLang="en-US" sz="4400" u="sng" dirty="0">
                <a:solidFill>
                  <a:srgbClr val="FF0000"/>
                </a:solidFill>
              </a:rPr>
              <a:t>１</a:t>
            </a:r>
            <a:r>
              <a:rPr lang="en-US" altLang="ja-JP" sz="4400" u="sng" dirty="0">
                <a:solidFill>
                  <a:srgbClr val="FF0000"/>
                </a:solidFill>
              </a:rPr>
              <a:t>:</a:t>
            </a:r>
            <a:r>
              <a:rPr lang="ja-JP" altLang="en-US" sz="4400" u="sng" dirty="0">
                <a:solidFill>
                  <a:srgbClr val="FF0000"/>
                </a:solidFill>
              </a:rPr>
              <a:t>３</a:t>
            </a:r>
            <a:r>
              <a:rPr lang="en-US" altLang="ja-JP" sz="4400" u="sng" dirty="0">
                <a:solidFill>
                  <a:srgbClr val="FF0000"/>
                </a:solidFill>
              </a:rPr>
              <a:t>:</a:t>
            </a:r>
            <a:r>
              <a:rPr lang="ja-JP" altLang="en-US" sz="4400" u="sng" dirty="0">
                <a:solidFill>
                  <a:srgbClr val="FF0000"/>
                </a:solidFill>
              </a:rPr>
              <a:t>３</a:t>
            </a:r>
            <a:r>
              <a:rPr lang="en-US" altLang="ja-JP" sz="4400" u="sng" dirty="0">
                <a:solidFill>
                  <a:srgbClr val="FF0000"/>
                </a:solidFill>
              </a:rPr>
              <a:t>:</a:t>
            </a:r>
            <a:r>
              <a:rPr lang="ja-JP" altLang="en-US" sz="4400" u="sng" dirty="0">
                <a:solidFill>
                  <a:srgbClr val="FF0000"/>
                </a:solidFill>
              </a:rPr>
              <a:t>１</a:t>
            </a:r>
            <a:endParaRPr lang="en-US" altLang="ja-JP" sz="4400" u="sng" dirty="0">
              <a:solidFill>
                <a:srgbClr val="FF0000"/>
              </a:solidFill>
            </a:endParaRPr>
          </a:p>
          <a:p>
            <a:pPr lvl="0" algn="r">
              <a:lnSpc>
                <a:spcPct val="90000"/>
              </a:lnSpc>
              <a:spcBef>
                <a:spcPts val="1000"/>
              </a:spcBef>
            </a:pPr>
            <a:r>
              <a:rPr lang="en-US" altLang="ja-JP" sz="3600" u="sng" dirty="0">
                <a:solidFill>
                  <a:prstClr val="black"/>
                </a:solidFill>
              </a:rPr>
              <a:t>…</a:t>
            </a:r>
            <a:r>
              <a:rPr lang="ja-JP" altLang="en-US" sz="3600" u="sng" dirty="0">
                <a:solidFill>
                  <a:prstClr val="black"/>
                </a:solidFill>
              </a:rPr>
              <a:t>実験結果も同じ比率で出るハズ！</a:t>
            </a:r>
            <a:endParaRPr lang="en-US" altLang="ja-JP" sz="3600" u="sng" dirty="0">
              <a:solidFill>
                <a:prstClr val="black"/>
              </a:solidFill>
            </a:endParaRPr>
          </a:p>
          <a:p>
            <a:pPr lvl="0" algn="r">
              <a:lnSpc>
                <a:spcPct val="90000"/>
              </a:lnSpc>
              <a:spcBef>
                <a:spcPts val="1000"/>
              </a:spcBef>
            </a:pPr>
            <a:r>
              <a:rPr lang="ja-JP" altLang="en-US" sz="3600" u="sng" dirty="0">
                <a:solidFill>
                  <a:prstClr val="black"/>
                </a:solidFill>
              </a:rPr>
              <a:t>では、実際は</a:t>
            </a:r>
            <a:r>
              <a:rPr lang="en-US" altLang="ja-JP" sz="3600" u="sng" dirty="0">
                <a:solidFill>
                  <a:prstClr val="black"/>
                </a:solidFill>
              </a:rPr>
              <a:t>…</a:t>
            </a:r>
            <a:r>
              <a:rPr lang="ja-JP" altLang="en-US" sz="3600" u="sng" dirty="0">
                <a:solidFill>
                  <a:prstClr val="black"/>
                </a:solidFill>
              </a:rPr>
              <a:t>？</a:t>
            </a:r>
            <a:endParaRPr lang="en-US" altLang="ja-JP" sz="3600" u="sng" dirty="0">
              <a:solidFill>
                <a:prstClr val="black"/>
              </a:solidFill>
            </a:endParaRPr>
          </a:p>
        </p:txBody>
      </p:sp>
    </p:spTree>
    <p:extLst>
      <p:ext uri="{BB962C8B-B14F-4D97-AF65-F5344CB8AC3E}">
        <p14:creationId xmlns:p14="http://schemas.microsoft.com/office/powerpoint/2010/main" val="2977445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2844800" y="3454400"/>
            <a:ext cx="6502400" cy="19013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(23/23)</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a:t>では、“区分け”して確率を求めるとは</a:t>
            </a:r>
            <a:r>
              <a:rPr kumimoji="1" lang="en-US" altLang="ja-JP" sz="3600" dirty="0"/>
              <a:t>…</a:t>
            </a:r>
            <a:r>
              <a:rPr kumimoji="1" lang="ja-JP" altLang="en-US" sz="3600" dirty="0"/>
              <a:t>？</a:t>
            </a:r>
            <a:endParaRPr kumimoji="1" lang="en-US" altLang="ja-JP" sz="3600" dirty="0"/>
          </a:p>
          <a:p>
            <a:pPr marL="0" indent="0" algn="r">
              <a:buNone/>
            </a:pPr>
            <a:r>
              <a:rPr lang="en-US" altLang="ja-JP" sz="3600" dirty="0"/>
              <a:t>…</a:t>
            </a:r>
            <a:r>
              <a:rPr lang="ja-JP" altLang="en-US" sz="3600" dirty="0"/>
              <a:t>結果が何かしらの区間内に入る確率を求める</a:t>
            </a:r>
            <a:endParaRPr lang="en-US" altLang="ja-JP" sz="3600" dirty="0"/>
          </a:p>
          <a:p>
            <a:pPr marL="0" indent="0" algn="ctr">
              <a:buNone/>
            </a:pPr>
            <a:endParaRPr kumimoji="1" lang="en-US" altLang="ja-JP" sz="3600" dirty="0"/>
          </a:p>
          <a:p>
            <a:pPr marL="0" indent="0" algn="ctr">
              <a:buNone/>
            </a:pPr>
            <a:r>
              <a:rPr kumimoji="1" lang="ja-JP" altLang="en-US" sz="3600" dirty="0"/>
              <a:t>それを知るために使えるのが、</a:t>
            </a:r>
            <a:endParaRPr kumimoji="1" lang="en-US" altLang="ja-JP" sz="3600" dirty="0"/>
          </a:p>
          <a:p>
            <a:pPr marL="0" indent="0" algn="ctr">
              <a:buNone/>
            </a:pPr>
            <a:r>
              <a:rPr kumimoji="1" lang="en-US" altLang="ja-JP" sz="4800" u="sng" dirty="0"/>
              <a:t>『</a:t>
            </a:r>
            <a:r>
              <a:rPr kumimoji="1" lang="ja-JP" altLang="en-US" sz="4800" u="sng" dirty="0"/>
              <a:t>累積分布関数</a:t>
            </a:r>
            <a:r>
              <a:rPr kumimoji="1" lang="en-US" altLang="ja-JP" sz="4800" u="sng" dirty="0"/>
              <a:t>』</a:t>
            </a:r>
            <a:r>
              <a:rPr kumimoji="1" lang="ja-JP" altLang="en-US" sz="3600" dirty="0"/>
              <a:t>！</a:t>
            </a:r>
          </a:p>
        </p:txBody>
      </p:sp>
    </p:spTree>
    <p:extLst>
      <p:ext uri="{BB962C8B-B14F-4D97-AF65-F5344CB8AC3E}">
        <p14:creationId xmlns:p14="http://schemas.microsoft.com/office/powerpoint/2010/main" val="168167467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825625"/>
            <a:ext cx="10515600" cy="21077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累積分布関数</a:t>
            </a:r>
            <a:r>
              <a:rPr lang="en-US" altLang="ja-JP" u="sng" dirty="0">
                <a:solidFill>
                  <a:prstClr val="black"/>
                </a:solidFill>
              </a:rPr>
              <a:t>』</a:t>
            </a:r>
            <a:r>
              <a:rPr lang="ja-JP" altLang="en-US" u="sng" dirty="0">
                <a:solidFill>
                  <a:prstClr val="black"/>
                </a:solidFill>
              </a:rPr>
              <a:t>とは？</a:t>
            </a:r>
            <a:r>
              <a:rPr lang="en-US" altLang="ja-JP" dirty="0">
                <a:solidFill>
                  <a:prstClr val="black"/>
                </a:solidFill>
              </a:rPr>
              <a:t>(</a:t>
            </a:r>
            <a:r>
              <a:rPr lang="en-US" altLang="ja-JP" dirty="0" smtClean="0">
                <a:solidFill>
                  <a:prstClr val="black"/>
                </a:solidFill>
              </a:rPr>
              <a:t>1/15)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5032375"/>
              </a:xfrm>
            </p:spPr>
            <p:txBody>
              <a:bodyPr>
                <a:normAutofit fontScale="92500"/>
              </a:bodyPr>
              <a:lstStyle/>
              <a:p>
                <a:pPr marL="0" indent="0">
                  <a:buNone/>
                </a:pPr>
                <a:r>
                  <a:rPr kumimoji="1" lang="ja-JP" altLang="en-US" sz="4000" u="sng" dirty="0" smtClean="0"/>
                  <a:t>例</a:t>
                </a:r>
                <a:r>
                  <a:rPr kumimoji="1" lang="en-US" altLang="ja-JP" sz="4000" u="sng" dirty="0" smtClean="0"/>
                  <a:t>(</a:t>
                </a:r>
                <a:r>
                  <a:rPr kumimoji="1" lang="ja-JP" altLang="en-US" sz="4000" u="sng" dirty="0" smtClean="0"/>
                  <a:t>再掲</a:t>
                </a:r>
                <a:r>
                  <a:rPr kumimoji="1" lang="en-US" altLang="ja-JP" sz="4000" u="sng" dirty="0" smtClean="0"/>
                  <a:t>)</a:t>
                </a:r>
                <a:r>
                  <a:rPr kumimoji="1" lang="ja-JP" altLang="en-US" sz="4000" dirty="0" smtClean="0"/>
                  <a:t>：</a:t>
                </a:r>
                <a:endParaRPr kumimoji="1" lang="en-US" altLang="ja-JP" sz="4000" dirty="0"/>
              </a:p>
              <a:p>
                <a:r>
                  <a:rPr lang="ja-JP" altLang="en-US" sz="4000" dirty="0"/>
                  <a:t>表も裏も同じ確率</a:t>
                </a:r>
                <a14:m>
                  <m:oMath xmlns:m="http://schemas.openxmlformats.org/officeDocument/2006/math">
                    <m:d>
                      <m:dPr>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2</m:t>
                            </m:r>
                          </m:den>
                        </m:f>
                      </m:e>
                    </m:d>
                  </m:oMath>
                </a14:m>
                <a:r>
                  <a:rPr lang="ja-JP" altLang="en-US" sz="4000" dirty="0"/>
                  <a:t>で出るコインを３回投げ、表の出た回数をチェック</a:t>
                </a:r>
                <a:endParaRPr lang="en-US" altLang="ja-JP" sz="4000" dirty="0"/>
              </a:p>
              <a:p>
                <a:pPr marL="0" indent="0" algn="ctr">
                  <a:buNone/>
                </a:pPr>
                <a:endParaRPr lang="en-US" altLang="ja-JP" sz="3600" dirty="0"/>
              </a:p>
              <a:p>
                <a:pPr marL="0" indent="0" algn="ctr">
                  <a:buNone/>
                </a:pPr>
                <a:endParaRPr lang="en-US" altLang="ja-JP" sz="3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5032375"/>
              </a:xfrm>
              <a:blipFill rotWithShape="0">
                <a:blip r:embed="rId2"/>
                <a:stretch>
                  <a:fillRect l="-1855" t="-3753" r="-4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2235200" y="4068308"/>
                <a:ext cx="7721600" cy="2467214"/>
              </a:xfrm>
              <a:prstGeom prst="rect">
                <a:avLst/>
              </a:prstGeom>
              <a:noFill/>
            </p:spPr>
            <p:txBody>
              <a:bodyPr wrap="square" rtlCol="0">
                <a:spAutoFit/>
              </a:bodyPr>
              <a:lstStyle/>
              <a:p>
                <a:pPr lvl="0">
                  <a:lnSpc>
                    <a:spcPct val="90000"/>
                  </a:lnSpc>
                  <a:spcBef>
                    <a:spcPts val="1000"/>
                  </a:spcBef>
                </a:pPr>
                <a:r>
                  <a:rPr kumimoji="1" lang="ja-JP" altLang="en-US" sz="2800" dirty="0" smtClean="0"/>
                  <a:t>このとき、</a:t>
                </a:r>
                <a:r>
                  <a:rPr lang="ja-JP" altLang="en-US" sz="2800" dirty="0" smtClean="0">
                    <a:solidFill>
                      <a:prstClr val="black"/>
                    </a:solidFill>
                  </a:rPr>
                  <a:t>コイン</a:t>
                </a:r>
                <a:r>
                  <a:rPr lang="ja-JP" altLang="en-US" sz="2800" dirty="0">
                    <a:solidFill>
                      <a:prstClr val="black"/>
                    </a:solidFill>
                  </a:rPr>
                  <a:t>の結果それぞれの</a:t>
                </a:r>
                <a:r>
                  <a:rPr lang="ja-JP" altLang="en-US" sz="2800" dirty="0" smtClean="0">
                    <a:solidFill>
                      <a:prstClr val="black"/>
                    </a:solidFill>
                  </a:rPr>
                  <a:t>確率は</a:t>
                </a:r>
                <a:r>
                  <a:rPr lang="en-US" altLang="ja-JP" sz="2800" dirty="0" smtClean="0">
                    <a:solidFill>
                      <a:prstClr val="black"/>
                    </a:solidFill>
                  </a:rPr>
                  <a:t>(</a:t>
                </a:r>
                <a:r>
                  <a:rPr lang="ja-JP" altLang="en-US" sz="2800" dirty="0">
                    <a:solidFill>
                      <a:prstClr val="black"/>
                    </a:solidFill>
                  </a:rPr>
                  <a:t>再掲</a:t>
                </a:r>
                <a:r>
                  <a:rPr lang="en-US" altLang="ja-JP" sz="2800" dirty="0">
                    <a:solidFill>
                      <a:prstClr val="black"/>
                    </a:solidFill>
                  </a:rPr>
                  <a:t>)</a:t>
                </a:r>
                <a:endParaRPr lang="en-US" altLang="ja-JP" sz="2800" u="sng"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結果が</a:t>
                </a:r>
                <a:r>
                  <a:rPr lang="ja-JP" altLang="en-US" sz="2800" u="sng" dirty="0">
                    <a:solidFill>
                      <a:prstClr val="black"/>
                    </a:solidFill>
                  </a:rPr>
                  <a:t>０</a:t>
                </a:r>
                <a:r>
                  <a:rPr lang="ja-JP" altLang="en-US" sz="2800" dirty="0">
                    <a:solidFill>
                      <a:prstClr val="black"/>
                    </a:solidFill>
                  </a:rPr>
                  <a:t>になる確率</a:t>
                </a:r>
                <a:r>
                  <a:rPr lang="en-US" altLang="ja-JP" sz="2800" dirty="0">
                    <a:solidFill>
                      <a:prstClr val="black"/>
                    </a:solidFill>
                  </a:rPr>
                  <a:t>=</a:t>
                </a:r>
                <a14:m>
                  <m:oMath xmlns:m="http://schemas.openxmlformats.org/officeDocument/2006/math">
                    <m:f>
                      <m:fPr>
                        <m:ctrlPr>
                          <a:rPr lang="en-US" altLang="ja-JP" sz="4400" i="1">
                            <a:solidFill>
                              <a:prstClr val="black"/>
                            </a:solidFill>
                            <a:latin typeface="Cambria Math" panose="02040503050406030204" pitchFamily="18" charset="0"/>
                          </a:rPr>
                        </m:ctrlPr>
                      </m:fPr>
                      <m:num>
                        <m:r>
                          <a:rPr lang="en-US" altLang="ja-JP" sz="4400" i="1">
                            <a:solidFill>
                              <a:prstClr val="black"/>
                            </a:solidFill>
                            <a:latin typeface="Cambria Math" panose="02040503050406030204" pitchFamily="18" charset="0"/>
                          </a:rPr>
                          <m:t>1</m:t>
                        </m:r>
                      </m:num>
                      <m:den>
                        <m:r>
                          <a:rPr lang="en-US" altLang="ja-JP" sz="4400" i="1">
                            <a:solidFill>
                              <a:prstClr val="black"/>
                            </a:solidFill>
                            <a:latin typeface="Cambria Math" panose="02040503050406030204" pitchFamily="18" charset="0"/>
                          </a:rPr>
                          <m:t>8</m:t>
                        </m:r>
                      </m:den>
                    </m:f>
                  </m:oMath>
                </a14:m>
                <a:endParaRPr lang="en-US" altLang="ja-JP" sz="44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結果が</a:t>
                </a:r>
                <a:r>
                  <a:rPr lang="en-US" altLang="ja-JP" sz="2800" u="sng" dirty="0">
                    <a:solidFill>
                      <a:prstClr val="black"/>
                    </a:solidFill>
                  </a:rPr>
                  <a:t>2</a:t>
                </a:r>
                <a:r>
                  <a:rPr lang="ja-JP" altLang="en-US" sz="2800" dirty="0">
                    <a:solidFill>
                      <a:prstClr val="black"/>
                    </a:solidFill>
                  </a:rPr>
                  <a:t>になる確率</a:t>
                </a:r>
                <a:r>
                  <a:rPr lang="en-US" altLang="ja-JP" sz="2800" dirty="0">
                    <a:solidFill>
                      <a:prstClr val="black"/>
                    </a:solidFill>
                  </a:rPr>
                  <a:t>=</a:t>
                </a:r>
                <a14:m>
                  <m:oMath xmlns:m="http://schemas.openxmlformats.org/officeDocument/2006/math">
                    <m:f>
                      <m:fPr>
                        <m:ctrlPr>
                          <a:rPr lang="en-US" altLang="ja-JP" sz="4400" i="1">
                            <a:solidFill>
                              <a:prstClr val="black"/>
                            </a:solidFill>
                            <a:latin typeface="Cambria Math" panose="02040503050406030204" pitchFamily="18" charset="0"/>
                          </a:rPr>
                        </m:ctrlPr>
                      </m:fPr>
                      <m:num>
                        <m:r>
                          <a:rPr lang="en-US" altLang="ja-JP" sz="4400" i="1">
                            <a:solidFill>
                              <a:prstClr val="black"/>
                            </a:solidFill>
                            <a:latin typeface="Cambria Math" panose="02040503050406030204" pitchFamily="18" charset="0"/>
                          </a:rPr>
                          <m:t>3</m:t>
                        </m:r>
                      </m:num>
                      <m:den>
                        <m:r>
                          <a:rPr lang="en-US" altLang="ja-JP" sz="4400" i="1">
                            <a:solidFill>
                              <a:prstClr val="black"/>
                            </a:solidFill>
                            <a:latin typeface="Cambria Math" panose="02040503050406030204" pitchFamily="18" charset="0"/>
                          </a:rPr>
                          <m:t>8</m:t>
                        </m:r>
                      </m:den>
                    </m:f>
                  </m:oMath>
                </a14:m>
                <a:endParaRPr kumimoji="1" lang="en-US" altLang="ja-JP" dirty="0" smtClean="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235200" y="4068308"/>
                <a:ext cx="7721600" cy="2467214"/>
              </a:xfrm>
              <a:prstGeom prst="rect">
                <a:avLst/>
              </a:prstGeom>
              <a:blipFill rotWithShape="0">
                <a:blip r:embed="rId3"/>
                <a:stretch>
                  <a:fillRect l="-1659" t="-5185"/>
                </a:stretch>
              </a:blipFill>
            </p:spPr>
            <p:txBody>
              <a:bodyPr/>
              <a:lstStyle/>
              <a:p>
                <a:r>
                  <a:rPr lang="ja-JP" altLang="en-US">
                    <a:noFill/>
                  </a:rPr>
                  <a:t> </a:t>
                </a:r>
              </a:p>
            </p:txBody>
          </p:sp>
        </mc:Fallback>
      </mc:AlternateContent>
      <p:pic>
        <p:nvPicPr>
          <p:cNvPr id="6" name="図 5"/>
          <p:cNvPicPr>
            <a:picLocks noChangeAspect="1"/>
          </p:cNvPicPr>
          <p:nvPr/>
        </p:nvPicPr>
        <p:blipFill>
          <a:blip r:embed="rId4"/>
          <a:stretch>
            <a:fillRect/>
          </a:stretch>
        </p:blipFill>
        <p:spPr>
          <a:xfrm>
            <a:off x="6041572" y="4006402"/>
            <a:ext cx="4139543" cy="2591025"/>
          </a:xfrm>
          <a:prstGeom prst="rect">
            <a:avLst/>
          </a:prstGeom>
        </p:spPr>
      </p:pic>
    </p:spTree>
    <p:extLst>
      <p:ext uri="{BB962C8B-B14F-4D97-AF65-F5344CB8AC3E}">
        <p14:creationId xmlns:p14="http://schemas.microsoft.com/office/powerpoint/2010/main" val="35081241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r>
                  <a:rPr lang="ja-JP" altLang="en-US" dirty="0" smtClean="0"/>
                  <a:t>確認</a:t>
                </a:r>
                <a:r>
                  <a:rPr lang="en-US" altLang="ja-JP" dirty="0" smtClean="0"/>
                  <a:t>:</a:t>
                </a:r>
                <a:r>
                  <a:rPr lang="ja-JP" altLang="en-US" dirty="0" smtClean="0"/>
                  <a:t>この例の場合</a:t>
                </a:r>
                <a:endParaRPr lang="en-US" altLang="ja-JP" dirty="0"/>
              </a:p>
              <a:p>
                <a14:m>
                  <m:oMath xmlns:m="http://schemas.openxmlformats.org/officeDocument/2006/math">
                    <m:r>
                      <a:rPr kumimoji="1" lang="en-US" altLang="ja-JP" sz="3200" b="0" i="1" smtClean="0">
                        <a:latin typeface="Cambria Math" panose="02040503050406030204" pitchFamily="18" charset="0"/>
                      </a:rPr>
                      <m:t>𝑃</m:t>
                    </m:r>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=0</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8</m:t>
                        </m:r>
                      </m:den>
                    </m:f>
                  </m:oMath>
                </a14:m>
                <a:endParaRPr kumimoji="1" lang="en-US" altLang="ja-JP" sz="3200" dirty="0"/>
              </a:p>
              <a:p>
                <a14:m>
                  <m:oMath xmlns:m="http://schemas.openxmlformats.org/officeDocument/2006/math">
                    <m:r>
                      <a:rPr kumimoji="1" lang="en-US" altLang="ja-JP" sz="3200" b="0" i="1" smtClean="0">
                        <a:latin typeface="Cambria Math" panose="02040503050406030204" pitchFamily="18" charset="0"/>
                      </a:rPr>
                      <m:t>𝑃</m:t>
                    </m:r>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ea typeface="Cambria Math" panose="02040503050406030204" pitchFamily="18" charset="0"/>
                          </a:rPr>
                          <m:t>≤1</m:t>
                        </m:r>
                      </m:e>
                    </m:d>
                    <m:r>
                      <a:rPr kumimoji="1" lang="en-US" altLang="ja-JP" sz="3200" b="0" i="1" smtClean="0">
                        <a:latin typeface="Cambria Math" panose="02040503050406030204" pitchFamily="18" charset="0"/>
                      </a:rPr>
                      <m:t>=</m:t>
                    </m:r>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4</m:t>
                        </m:r>
                      </m:num>
                      <m:den>
                        <m:r>
                          <a:rPr kumimoji="1" lang="en-US" altLang="ja-JP" sz="3200" b="0" i="1" smtClean="0">
                            <a:latin typeface="Cambria Math" panose="02040503050406030204" pitchFamily="18" charset="0"/>
                          </a:rPr>
                          <m:t>8</m:t>
                        </m:r>
                      </m:den>
                    </m:f>
                    <m:r>
                      <a:rPr kumimoji="1" lang="en-US" altLang="ja-JP" sz="3200" b="0" i="1" smtClean="0">
                        <a:latin typeface="Cambria Math" panose="02040503050406030204" pitchFamily="18" charset="0"/>
                      </a:rPr>
                      <m:t>=</m:t>
                    </m:r>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a14:m>
                <a:r>
                  <a:rPr kumimoji="1" lang="ja-JP" altLang="en-US" sz="3200" dirty="0"/>
                  <a:t> </a:t>
                </a:r>
                <a:r>
                  <a:rPr lang="ja-JP" altLang="en-US" dirty="0"/>
                  <a:t>（結果が１以下となるのは４パターン） </a:t>
                </a:r>
                <a:r>
                  <a:rPr lang="en-US" altLang="ja-JP" dirty="0"/>
                  <a:t>…(a</a:t>
                </a:r>
                <a:r>
                  <a:rPr lang="en-US" altLang="ja-JP" dirty="0" smtClean="0"/>
                  <a:t>)</a:t>
                </a:r>
              </a:p>
              <a:p>
                <a:endParaRPr kumimoji="1" lang="en-US" altLang="ja-JP" dirty="0"/>
              </a:p>
              <a:p>
                <a:pPr marL="0" indent="0">
                  <a:buNone/>
                </a:pPr>
                <a:r>
                  <a:rPr lang="en-US" altLang="ja-JP" dirty="0" smtClean="0"/>
                  <a:t>…</a:t>
                </a:r>
                <a:r>
                  <a:rPr lang="ja-JP" altLang="en-US" dirty="0" smtClean="0"/>
                  <a:t>と、</a:t>
                </a:r>
                <a:r>
                  <a:rPr lang="ja-JP" altLang="en-US" u="sng" dirty="0" smtClean="0"/>
                  <a:t>確率変数</a:t>
                </a:r>
                <a14:m>
                  <m:oMath xmlns:m="http://schemas.openxmlformats.org/officeDocument/2006/math">
                    <m:r>
                      <a:rPr lang="en-US" altLang="ja-JP" i="1" u="sng" dirty="0" smtClean="0">
                        <a:latin typeface="Cambria Math" panose="02040503050406030204" pitchFamily="18" charset="0"/>
                      </a:rPr>
                      <m:t>𝑋</m:t>
                    </m:r>
                  </m:oMath>
                </a14:m>
                <a:r>
                  <a:rPr lang="en-US" altLang="ja-JP" u="sng" dirty="0" smtClean="0"/>
                  <a:t>(=</a:t>
                </a:r>
                <a:r>
                  <a:rPr lang="ja-JP" altLang="en-US" u="sng" dirty="0" smtClean="0"/>
                  <a:t>コインの表になった枚数</a:t>
                </a:r>
                <a:r>
                  <a:rPr lang="en-US" altLang="ja-JP" u="sng" dirty="0" smtClean="0"/>
                  <a:t>)</a:t>
                </a:r>
                <a:r>
                  <a:rPr lang="ja-JP" altLang="en-US" u="sng" dirty="0" err="1" smtClean="0"/>
                  <a:t>がど</a:t>
                </a:r>
                <a:r>
                  <a:rPr lang="ja-JP" altLang="en-US" u="sng" dirty="0" smtClean="0"/>
                  <a:t>うなるか</a:t>
                </a:r>
                <a:r>
                  <a:rPr lang="ja-JP" altLang="en-US" dirty="0" smtClean="0"/>
                  <a:t>についての</a:t>
                </a:r>
                <a:endParaRPr lang="en-US" altLang="ja-JP" dirty="0" smtClean="0"/>
              </a:p>
              <a:p>
                <a:pPr marL="0" indent="0" algn="r">
                  <a:buNone/>
                </a:pPr>
                <a:r>
                  <a:rPr kumimoji="1" lang="ja-JP" altLang="en-US" u="sng" dirty="0"/>
                  <a:t>確率</a:t>
                </a:r>
                <a:r>
                  <a:rPr kumimoji="1" lang="ja-JP" altLang="en-US" u="sng" dirty="0" smtClean="0"/>
                  <a:t>が求められる</a:t>
                </a:r>
                <a:endParaRPr kumimoji="1" lang="en-US" altLang="ja-JP" u="sng" dirty="0" smtClean="0"/>
              </a:p>
              <a:p>
                <a:pPr marL="0" indent="0" algn="ctr">
                  <a:buNone/>
                </a:pPr>
                <a:r>
                  <a:rPr kumimoji="1" lang="en-US" altLang="ja-JP" sz="2400" dirty="0" smtClean="0"/>
                  <a:t>(</a:t>
                </a:r>
                <a:r>
                  <a:rPr kumimoji="1" lang="ja-JP" altLang="en-US" sz="2400" dirty="0" smtClean="0"/>
                  <a:t>特に、</a:t>
                </a:r>
                <a14:m>
                  <m:oMath xmlns:m="http://schemas.openxmlformats.org/officeDocument/2006/math">
                    <m:r>
                      <a:rPr kumimoji="1" lang="en-US" altLang="ja-JP" sz="2400" b="0" i="1" smtClean="0">
                        <a:latin typeface="Cambria Math" panose="02040503050406030204" pitchFamily="18" charset="0"/>
                      </a:rPr>
                      <m:t>𝑃</m:t>
                    </m:r>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𝑋</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𝑥</m:t>
                        </m:r>
                      </m:e>
                    </m:d>
                  </m:oMath>
                </a14:m>
                <a:r>
                  <a:rPr kumimoji="1" lang="ja-JP" altLang="en-US" sz="2400" dirty="0" smtClean="0"/>
                  <a:t> で</a:t>
                </a:r>
                <a14:m>
                  <m:oMath xmlns:m="http://schemas.openxmlformats.org/officeDocument/2006/math">
                    <m:r>
                      <a:rPr lang="en-US" altLang="ja-JP" sz="2400" i="1" dirty="0" smtClean="0">
                        <a:latin typeface="Cambria Math" panose="02040503050406030204" pitchFamily="18" charset="0"/>
                      </a:rPr>
                      <m:t>𝑥</m:t>
                    </m:r>
                  </m:oMath>
                </a14:m>
                <a:r>
                  <a:rPr lang="ja-JP" altLang="en-US" sz="2400" dirty="0" smtClean="0"/>
                  <a:t>が特定の条件</a:t>
                </a:r>
                <a:r>
                  <a:rPr lang="en-US" altLang="ja-JP" sz="2400" dirty="0" smtClean="0"/>
                  <a:t>(</a:t>
                </a:r>
                <a:r>
                  <a:rPr lang="ja-JP" altLang="en-US" sz="2400" dirty="0"/>
                  <a:t>前述</a:t>
                </a:r>
                <a:r>
                  <a:rPr lang="en-US" altLang="ja-JP" sz="2400" dirty="0" smtClean="0"/>
                  <a:t>)</a:t>
                </a:r>
                <a:r>
                  <a:rPr lang="ja-JP" altLang="en-US" sz="2400" dirty="0" smtClean="0"/>
                  <a:t>を満たす</a:t>
                </a:r>
                <a:r>
                  <a:rPr kumimoji="1" lang="ja-JP" altLang="en-US" sz="2400" dirty="0" smtClean="0"/>
                  <a:t>なら確率質量関数</a:t>
                </a:r>
                <a:r>
                  <a:rPr kumimoji="1" lang="en-US" altLang="ja-JP" sz="2400" dirty="0" smtClean="0"/>
                  <a:t>)</a:t>
                </a:r>
                <a:endParaRPr kumimoji="1"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lang="en-US" altLang="ja-JP" dirty="0" smtClean="0"/>
              <a:t>(2/15)</a:t>
            </a:r>
            <a:endParaRPr kumimoji="1" lang="ja-JP" altLang="en-US" dirty="0"/>
          </a:p>
        </p:txBody>
      </p:sp>
    </p:spTree>
    <p:extLst>
      <p:ext uri="{BB962C8B-B14F-4D97-AF65-F5344CB8AC3E}">
        <p14:creationId xmlns:p14="http://schemas.microsoft.com/office/powerpoint/2010/main" val="8546507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円/楕円 6"/>
          <p:cNvSpPr/>
          <p:nvPr/>
        </p:nvSpPr>
        <p:spPr>
          <a:xfrm>
            <a:off x="4646374" y="2549601"/>
            <a:ext cx="862149" cy="901521"/>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4" name="角丸四角形 3"/>
          <p:cNvSpPr/>
          <p:nvPr/>
        </p:nvSpPr>
        <p:spPr>
          <a:xfrm>
            <a:off x="6268065" y="2549602"/>
            <a:ext cx="1519084" cy="901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 name="円/楕円 7"/>
          <p:cNvSpPr/>
          <p:nvPr/>
        </p:nvSpPr>
        <p:spPr>
          <a:xfrm>
            <a:off x="6859475" y="2549601"/>
            <a:ext cx="862149" cy="901521"/>
          </a:xfrm>
          <a:prstGeom prst="ellipse">
            <a:avLst/>
          </a:prstGeom>
          <a:solidFill>
            <a:schemeClr val="accent1">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a:t>前スライド</a:t>
                </a:r>
                <a:r>
                  <a:rPr lang="en-US" altLang="ja-JP" dirty="0"/>
                  <a:t>(a)</a:t>
                </a:r>
                <a:r>
                  <a:rPr lang="ja-JP" altLang="en-US" dirty="0"/>
                  <a:t>式には、別の表記法も</a:t>
                </a:r>
                <a:r>
                  <a:rPr lang="en-US" altLang="ja-JP" dirty="0"/>
                  <a:t>…</a:t>
                </a:r>
                <a:endParaRPr lang="en-US" altLang="ja-JP" sz="4400" u="sng" dirty="0"/>
              </a:p>
              <a:p>
                <a:pPr marL="0" lvl="0" indent="0">
                  <a:buNone/>
                </a:pPr>
                <a14:m>
                  <m:oMathPara xmlns:m="http://schemas.openxmlformats.org/officeDocument/2006/math">
                    <m:oMathParaPr>
                      <m:jc m:val="centerGroup"/>
                    </m:oMathParaPr>
                    <m:oMath xmlns:m="http://schemas.openxmlformats.org/officeDocument/2006/math">
                      <m:r>
                        <a:rPr lang="en-US" altLang="ja-JP" sz="5400" i="1">
                          <a:latin typeface="Cambria Math" panose="02040503050406030204" pitchFamily="18" charset="0"/>
                        </a:rPr>
                        <m:t>𝑃</m:t>
                      </m:r>
                      <m:d>
                        <m:dPr>
                          <m:begChr m:val="{"/>
                          <m:endChr m:val="}"/>
                          <m:ctrlPr>
                            <a:rPr lang="en-US" altLang="ja-JP" sz="5400" i="1">
                              <a:latin typeface="Cambria Math" panose="02040503050406030204" pitchFamily="18" charset="0"/>
                            </a:rPr>
                          </m:ctrlPr>
                        </m:dPr>
                        <m:e>
                          <m:r>
                            <a:rPr lang="en-US" altLang="ja-JP" sz="5400" i="1">
                              <a:latin typeface="Cambria Math" panose="02040503050406030204" pitchFamily="18" charset="0"/>
                            </a:rPr>
                            <m:t>𝑋</m:t>
                          </m:r>
                          <m:r>
                            <a:rPr lang="en-US" altLang="ja-JP" sz="5400" i="1">
                              <a:latin typeface="Cambria Math" panose="02040503050406030204" pitchFamily="18" charset="0"/>
                              <a:ea typeface="Cambria Math" panose="02040503050406030204" pitchFamily="18" charset="0"/>
                            </a:rPr>
                            <m:t>≤1</m:t>
                          </m:r>
                        </m:e>
                      </m:d>
                      <m:r>
                        <a:rPr lang="en-US" altLang="ja-JP" sz="5400" b="0" i="1" smtClean="0">
                          <a:latin typeface="Cambria Math" panose="02040503050406030204" pitchFamily="18" charset="0"/>
                          <a:ea typeface="Cambria Math" panose="02040503050406030204" pitchFamily="18" charset="0"/>
                        </a:rPr>
                        <m:t>=</m:t>
                      </m:r>
                      <m:r>
                        <a:rPr lang="en-US" altLang="ja-JP" sz="5400" i="1">
                          <a:solidFill>
                            <a:prstClr val="black"/>
                          </a:solidFill>
                          <a:latin typeface="Cambria Math" panose="02040503050406030204" pitchFamily="18" charset="0"/>
                          <a:ea typeface="Cambria Math" panose="02040503050406030204" pitchFamily="18" charset="0"/>
                        </a:rPr>
                        <m:t>𝐹</m:t>
                      </m:r>
                      <m:r>
                        <a:rPr lang="en-US" altLang="ja-JP" sz="5400" i="1">
                          <a:solidFill>
                            <a:prstClr val="black"/>
                          </a:solidFill>
                          <a:latin typeface="Cambria Math" panose="02040503050406030204" pitchFamily="18" charset="0"/>
                          <a:ea typeface="Cambria Math" panose="02040503050406030204" pitchFamily="18" charset="0"/>
                        </a:rPr>
                        <m:t>(1)(=</m:t>
                      </m:r>
                      <m:f>
                        <m:fPr>
                          <m:ctrlPr>
                            <a:rPr lang="en-US" altLang="ja-JP" sz="5400" i="1">
                              <a:solidFill>
                                <a:prstClr val="black"/>
                              </a:solidFill>
                              <a:latin typeface="Cambria Math" panose="02040503050406030204" pitchFamily="18" charset="0"/>
                              <a:ea typeface="Cambria Math" panose="02040503050406030204" pitchFamily="18" charset="0"/>
                            </a:rPr>
                          </m:ctrlPr>
                        </m:fPr>
                        <m:num>
                          <m:r>
                            <a:rPr lang="en-US" altLang="ja-JP" sz="5400" i="1">
                              <a:solidFill>
                                <a:prstClr val="black"/>
                              </a:solidFill>
                              <a:latin typeface="Cambria Math" panose="02040503050406030204" pitchFamily="18" charset="0"/>
                              <a:ea typeface="Cambria Math" panose="02040503050406030204" pitchFamily="18" charset="0"/>
                            </a:rPr>
                            <m:t>1</m:t>
                          </m:r>
                        </m:num>
                        <m:den>
                          <m:r>
                            <a:rPr lang="en-US" altLang="ja-JP" sz="5400" i="1">
                              <a:solidFill>
                                <a:prstClr val="black"/>
                              </a:solidFill>
                              <a:latin typeface="Cambria Math" panose="02040503050406030204" pitchFamily="18" charset="0"/>
                              <a:ea typeface="Cambria Math" panose="02040503050406030204" pitchFamily="18" charset="0"/>
                            </a:rPr>
                            <m:t>2</m:t>
                          </m:r>
                        </m:den>
                      </m:f>
                      <m:r>
                        <a:rPr lang="en-US" altLang="ja-JP" sz="5400" i="1">
                          <a:solidFill>
                            <a:prstClr val="black"/>
                          </a:solidFill>
                          <a:latin typeface="Cambria Math" panose="02040503050406030204" pitchFamily="18" charset="0"/>
                          <a:ea typeface="Cambria Math" panose="02040503050406030204" pitchFamily="18" charset="0"/>
                        </a:rPr>
                        <m:t>)</m:t>
                      </m:r>
                    </m:oMath>
                  </m:oMathPara>
                </a14:m>
                <a:endParaRPr lang="en-US" altLang="ja-JP" sz="5400" dirty="0">
                  <a:solidFill>
                    <a:prstClr val="black"/>
                  </a:solidFill>
                </a:endParaRPr>
              </a:p>
              <a:p>
                <a:pPr marL="0" lvl="0" indent="0">
                  <a:buNone/>
                </a:pPr>
                <a:endParaRPr lang="en-US" altLang="ja-JP" sz="5400" dirty="0">
                  <a:solidFill>
                    <a:prstClr val="black"/>
                  </a:solidFill>
                </a:endParaRPr>
              </a:p>
              <a:p>
                <a:pPr marL="0" lvl="0" indent="0" algn="ctr">
                  <a:buNone/>
                </a:pPr>
                <a:r>
                  <a:rPr lang="en-US" altLang="ja-JP" sz="4400" dirty="0">
                    <a:solidFill>
                      <a:prstClr val="black"/>
                    </a:solidFill>
                  </a:rPr>
                  <a:t>…</a:t>
                </a:r>
                <a:r>
                  <a:rPr lang="ja-JP" altLang="en-US" sz="4400" dirty="0">
                    <a:solidFill>
                      <a:prstClr val="black"/>
                    </a:solidFill>
                  </a:rPr>
                  <a:t>この</a:t>
                </a:r>
                <a:r>
                  <a:rPr lang="en-US" altLang="ja-JP" sz="6600" u="sng" dirty="0">
                    <a:solidFill>
                      <a:prstClr val="black"/>
                    </a:solidFill>
                  </a:rPr>
                  <a:t>『</a:t>
                </a:r>
                <a:r>
                  <a:rPr lang="ja-JP" altLang="en-US" sz="6600" u="sng" dirty="0">
                    <a:solidFill>
                      <a:prstClr val="black"/>
                    </a:solidFill>
                    <a:latin typeface="Cambria Math" panose="02040503050406030204" pitchFamily="18" charset="0"/>
                  </a:rPr>
                  <a:t>𝐹</a:t>
                </a:r>
                <a:r>
                  <a:rPr lang="en-US" altLang="ja-JP" sz="6600" u="sng" dirty="0">
                    <a:solidFill>
                      <a:prstClr val="black"/>
                    </a:solidFill>
                  </a:rPr>
                  <a:t>』</a:t>
                </a:r>
                <a:r>
                  <a:rPr lang="ja-JP" altLang="en-US" sz="4400" dirty="0">
                    <a:solidFill>
                      <a:prstClr val="black"/>
                    </a:solidFill>
                  </a:rPr>
                  <a:t>が </a:t>
                </a:r>
                <a:r>
                  <a:rPr lang="en-US" altLang="ja-JP" sz="5400" u="sng" dirty="0">
                    <a:solidFill>
                      <a:prstClr val="black"/>
                    </a:solidFill>
                  </a:rPr>
                  <a:t>”</a:t>
                </a:r>
                <a:r>
                  <a:rPr lang="ja-JP" altLang="en-US" sz="5400" u="sng" dirty="0">
                    <a:solidFill>
                      <a:prstClr val="black"/>
                    </a:solidFill>
                  </a:rPr>
                  <a:t>累積分布関数</a:t>
                </a:r>
                <a:r>
                  <a:rPr lang="en-US" altLang="ja-JP" sz="5400" u="sng" dirty="0">
                    <a:solidFill>
                      <a:prstClr val="black"/>
                    </a:solidFill>
                  </a:rPr>
                  <a:t>”</a:t>
                </a:r>
                <a:r>
                  <a:rPr lang="ja-JP" altLang="en-US" sz="5400" u="sng" dirty="0">
                    <a:solidFill>
                      <a:prstClr val="black"/>
                    </a:solidFill>
                  </a:rPr>
                  <a:t> </a:t>
                </a:r>
                <a:r>
                  <a:rPr lang="en-US" altLang="ja-JP" sz="4400" dirty="0">
                    <a:solidFill>
                      <a:prstClr val="black"/>
                    </a:solidFill>
                  </a:rPr>
                  <a:t>‼</a:t>
                </a:r>
                <a:endParaRPr lang="ja-JP" altLang="en-US" sz="4400" dirty="0">
                  <a:solidFill>
                    <a:prstClr val="black"/>
                  </a:solidFill>
                </a:endParaRPr>
              </a:p>
              <a:p>
                <a:pPr marL="0" indent="0">
                  <a:buNone/>
                </a:pPr>
                <a:endParaRPr kumimoji="1" lang="ja-JP" altLang="en-US" sz="5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累積分布関数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(3/15)</a:t>
            </a:r>
            <a:endParaRPr kumimoji="1" lang="ja-JP" altLang="en-US" dirty="0"/>
          </a:p>
        </p:txBody>
      </p:sp>
    </p:spTree>
    <p:extLst>
      <p:ext uri="{BB962C8B-B14F-4D97-AF65-F5344CB8AC3E}">
        <p14:creationId xmlns:p14="http://schemas.microsoft.com/office/powerpoint/2010/main" val="324317391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3522891" y="2248649"/>
            <a:ext cx="5146218" cy="7824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pPr lvl="0"/>
                <a:r>
                  <a:rPr lang="ja-JP" altLang="en-US" dirty="0" smtClean="0">
                    <a:solidFill>
                      <a:prstClr val="black"/>
                    </a:solidFill>
                  </a:rPr>
                  <a:t>累積分布関数</a:t>
                </a:r>
                <a:r>
                  <a:rPr lang="en-US" altLang="ja-JP" dirty="0">
                    <a:solidFill>
                      <a:prstClr val="black"/>
                    </a:solidFill>
                  </a:rPr>
                  <a:t>(</a:t>
                </a:r>
                <a:r>
                  <a:rPr lang="ja-JP" altLang="en-US" dirty="0">
                    <a:solidFill>
                      <a:prstClr val="black"/>
                    </a:solidFill>
                    <a:latin typeface="Cambria Math" panose="02040503050406030204" pitchFamily="18" charset="0"/>
                  </a:rPr>
                  <a:t>𝐹</a:t>
                </a:r>
                <a:r>
                  <a:rPr lang="en-US" altLang="ja-JP" dirty="0">
                    <a:solidFill>
                      <a:prstClr val="black"/>
                    </a:solidFill>
                  </a:rPr>
                  <a:t>)</a:t>
                </a:r>
                <a:r>
                  <a:rPr lang="ja-JP" altLang="en-US" dirty="0">
                    <a:solidFill>
                      <a:prstClr val="black"/>
                    </a:solidFill>
                  </a:rPr>
                  <a:t>の定義</a:t>
                </a:r>
                <a:r>
                  <a:rPr lang="en-US" altLang="ja-JP" dirty="0">
                    <a:solidFill>
                      <a:prstClr val="black"/>
                    </a:solidFill>
                  </a:rPr>
                  <a:t>:</a:t>
                </a:r>
              </a:p>
              <a:p>
                <a:pPr marL="0" lvl="0" indent="0">
                  <a:buNone/>
                </a:pPr>
                <a14:m>
                  <m:oMathPara xmlns:m="http://schemas.openxmlformats.org/officeDocument/2006/math">
                    <m:oMathParaPr>
                      <m:jc m:val="centerGroup"/>
                    </m:oMathParaPr>
                    <m:oMath xmlns:m="http://schemas.openxmlformats.org/officeDocument/2006/math">
                      <m:r>
                        <a:rPr lang="en-US" altLang="ja-JP" sz="5400" i="1">
                          <a:solidFill>
                            <a:prstClr val="black"/>
                          </a:solidFill>
                          <a:latin typeface="Cambria Math" panose="02040503050406030204" pitchFamily="18" charset="0"/>
                          <a:ea typeface="Cambria Math" panose="02040503050406030204" pitchFamily="18" charset="0"/>
                        </a:rPr>
                        <m:t>𝐹</m:t>
                      </m:r>
                      <m:d>
                        <m:dPr>
                          <m:ctrlPr>
                            <a:rPr lang="en-US" altLang="ja-JP" sz="5400" i="1">
                              <a:solidFill>
                                <a:prstClr val="black"/>
                              </a:solidFill>
                              <a:latin typeface="Cambria Math" panose="02040503050406030204" pitchFamily="18" charset="0"/>
                              <a:ea typeface="Cambria Math" panose="02040503050406030204" pitchFamily="18" charset="0"/>
                            </a:rPr>
                          </m:ctrlPr>
                        </m:dPr>
                        <m:e>
                          <m:r>
                            <a:rPr lang="en-US" altLang="ja-JP" sz="5400" b="0" i="1" smtClean="0">
                              <a:solidFill>
                                <a:prstClr val="black"/>
                              </a:solidFill>
                              <a:latin typeface="Cambria Math" panose="02040503050406030204" pitchFamily="18" charset="0"/>
                              <a:ea typeface="Cambria Math" panose="02040503050406030204" pitchFamily="18" charset="0"/>
                            </a:rPr>
                            <m:t>𝑥</m:t>
                          </m:r>
                        </m:e>
                      </m:d>
                      <m:r>
                        <a:rPr lang="en-US" altLang="ja-JP" sz="5400" b="0" i="1" smtClean="0">
                          <a:solidFill>
                            <a:prstClr val="black"/>
                          </a:solidFill>
                          <a:latin typeface="Cambria Math" panose="02040503050406030204" pitchFamily="18" charset="0"/>
                          <a:ea typeface="Cambria Math" panose="02040503050406030204" pitchFamily="18" charset="0"/>
                        </a:rPr>
                        <m:t>=</m:t>
                      </m:r>
                      <m:r>
                        <a:rPr lang="en-US" altLang="ja-JP" sz="5400" i="1" smtClean="0">
                          <a:solidFill>
                            <a:prstClr val="black"/>
                          </a:solidFill>
                          <a:latin typeface="Cambria Math" panose="02040503050406030204" pitchFamily="18" charset="0"/>
                        </a:rPr>
                        <m:t>𝑃</m:t>
                      </m:r>
                      <m:d>
                        <m:dPr>
                          <m:begChr m:val="{"/>
                          <m:endChr m:val="}"/>
                          <m:ctrlPr>
                            <a:rPr lang="en-US" altLang="ja-JP" sz="5400" i="1" smtClean="0">
                              <a:solidFill>
                                <a:prstClr val="black"/>
                              </a:solidFill>
                              <a:latin typeface="Cambria Math" panose="02040503050406030204" pitchFamily="18" charset="0"/>
                            </a:rPr>
                          </m:ctrlPr>
                        </m:dPr>
                        <m:e>
                          <m:r>
                            <a:rPr lang="en-US" altLang="ja-JP" sz="5400" i="1">
                              <a:solidFill>
                                <a:prstClr val="black"/>
                              </a:solidFill>
                              <a:latin typeface="Cambria Math" panose="02040503050406030204" pitchFamily="18" charset="0"/>
                            </a:rPr>
                            <m:t>𝑋</m:t>
                          </m:r>
                          <m:r>
                            <a:rPr lang="en-US" altLang="ja-JP" sz="5400" i="1">
                              <a:solidFill>
                                <a:prstClr val="black"/>
                              </a:solidFill>
                              <a:latin typeface="Cambria Math" panose="02040503050406030204" pitchFamily="18" charset="0"/>
                              <a:ea typeface="Cambria Math" panose="02040503050406030204" pitchFamily="18" charset="0"/>
                            </a:rPr>
                            <m:t>≤</m:t>
                          </m:r>
                          <m:r>
                            <a:rPr lang="en-US" altLang="ja-JP" sz="5400" b="0" i="1" smtClean="0">
                              <a:solidFill>
                                <a:prstClr val="black"/>
                              </a:solidFill>
                              <a:latin typeface="Cambria Math" panose="02040503050406030204" pitchFamily="18" charset="0"/>
                              <a:ea typeface="Cambria Math" panose="02040503050406030204" pitchFamily="18" charset="0"/>
                            </a:rPr>
                            <m:t>𝑥</m:t>
                          </m:r>
                        </m:e>
                      </m:d>
                    </m:oMath>
                  </m:oMathPara>
                </a14:m>
                <a:endParaRPr lang="en-US" altLang="ja-JP" sz="5400" dirty="0">
                  <a:solidFill>
                    <a:prstClr val="black"/>
                  </a:solidFill>
                </a:endParaRPr>
              </a:p>
              <a:p>
                <a:pPr marL="0" lvl="0" indent="0">
                  <a:buNone/>
                </a:pPr>
                <a:endParaRPr lang="en-US" altLang="ja-JP" dirty="0">
                  <a:solidFill>
                    <a:prstClr val="black"/>
                  </a:solidFill>
                </a:endParaRPr>
              </a:p>
              <a:p>
                <a:pPr marL="0" lvl="0" indent="0" algn="ctr">
                  <a:buNone/>
                </a:pPr>
                <a:r>
                  <a:rPr lang="en-US" altLang="ja-JP" dirty="0">
                    <a:solidFill>
                      <a:prstClr val="black"/>
                    </a:solidFill>
                  </a:rPr>
                  <a:t>…</a:t>
                </a:r>
                <a:r>
                  <a:rPr lang="ja-JP" altLang="en-US" u="sng" dirty="0">
                    <a:solidFill>
                      <a:prstClr val="black"/>
                    </a:solidFill>
                  </a:rPr>
                  <a:t>確率変数が</a:t>
                </a:r>
                <a:r>
                  <a:rPr lang="ja-JP" altLang="en-US" u="sng" dirty="0">
                    <a:solidFill>
                      <a:prstClr val="black"/>
                    </a:solidFill>
                    <a:latin typeface="Cambria Math" panose="02040503050406030204" pitchFamily="18" charset="0"/>
                  </a:rPr>
                  <a:t>𝑥以下の時の確率</a:t>
                </a:r>
                <a:r>
                  <a:rPr lang="ja-JP" altLang="en-US" u="sng" dirty="0" smtClean="0">
                    <a:solidFill>
                      <a:prstClr val="black"/>
                    </a:solidFill>
                    <a:latin typeface="Cambria Math" panose="02040503050406030204" pitchFamily="18" charset="0"/>
                  </a:rPr>
                  <a:t>を全て</a:t>
                </a:r>
                <a:r>
                  <a:rPr lang="ja-JP" altLang="en-US" u="sng" dirty="0">
                    <a:solidFill>
                      <a:prstClr val="black"/>
                    </a:solidFill>
                    <a:latin typeface="Cambria Math" panose="02040503050406030204" pitchFamily="18" charset="0"/>
                  </a:rPr>
                  <a:t>足し合わせたもの</a:t>
                </a:r>
                <a:r>
                  <a:rPr lang="en-US" altLang="ja-JP" dirty="0">
                    <a:solidFill>
                      <a:prstClr val="black"/>
                    </a:solidFill>
                    <a:latin typeface="Cambria Math" panose="02040503050406030204" pitchFamily="18" charset="0"/>
                  </a:rPr>
                  <a:t>!</a:t>
                </a:r>
              </a:p>
              <a:p>
                <a:pPr marL="0" lvl="0" indent="0">
                  <a:buNone/>
                </a:pPr>
                <a:endParaRPr lang="en-US" altLang="ja-JP" dirty="0" smtClean="0">
                  <a:solidFill>
                    <a:prstClr val="black"/>
                  </a:solidFill>
                  <a:latin typeface="Cambria Math" panose="02040503050406030204" pitchFamily="18" charset="0"/>
                </a:endParaRPr>
              </a:p>
              <a:p>
                <a:pPr marL="0" lvl="0" indent="0">
                  <a:buNone/>
                </a:pPr>
                <a:r>
                  <a:rPr lang="ja-JP" altLang="en-US" dirty="0" smtClean="0">
                    <a:solidFill>
                      <a:prstClr val="black"/>
                    </a:solidFill>
                    <a:latin typeface="Cambria Math" panose="02040503050406030204" pitchFamily="18" charset="0"/>
                  </a:rPr>
                  <a:t>例</a:t>
                </a:r>
                <a:r>
                  <a:rPr lang="en-US" altLang="ja-JP" dirty="0">
                    <a:solidFill>
                      <a:prstClr val="black"/>
                    </a:solidFill>
                    <a:latin typeface="Cambria Math" panose="02040503050406030204" pitchFamily="18" charset="0"/>
                  </a:rPr>
                  <a:t>:</a:t>
                </a:r>
                <a:r>
                  <a:rPr lang="ja-JP" altLang="en-US" dirty="0" smtClean="0">
                    <a:solidFill>
                      <a:prstClr val="black"/>
                    </a:solidFill>
                    <a:latin typeface="Cambria Math" panose="02040503050406030204" pitchFamily="18" charset="0"/>
                  </a:rPr>
                  <a:t>コインを</a:t>
                </a:r>
                <a:r>
                  <a:rPr lang="en-US" altLang="ja-JP" dirty="0" smtClean="0">
                    <a:solidFill>
                      <a:prstClr val="black"/>
                    </a:solidFill>
                    <a:latin typeface="Cambria Math" panose="02040503050406030204" pitchFamily="18" charset="0"/>
                  </a:rPr>
                  <a:t>3</a:t>
                </a:r>
                <a:r>
                  <a:rPr lang="ja-JP" altLang="en-US" dirty="0" smtClean="0">
                    <a:solidFill>
                      <a:prstClr val="black"/>
                    </a:solidFill>
                    <a:latin typeface="Cambria Math" panose="02040503050406030204" pitchFamily="18" charset="0"/>
                  </a:rPr>
                  <a:t>回投げた結果</a:t>
                </a:r>
                <a:r>
                  <a:rPr lang="en-US" altLang="ja-JP" dirty="0">
                    <a:solidFill>
                      <a:prstClr val="black"/>
                    </a:solidFill>
                    <a:latin typeface="Cambria Math" panose="02040503050406030204" pitchFamily="18" charset="0"/>
                  </a:rPr>
                  <a:t>(</a:t>
                </a:r>
                <a:r>
                  <a:rPr lang="ja-JP" altLang="en-US" dirty="0">
                    <a:solidFill>
                      <a:prstClr val="black"/>
                    </a:solidFill>
                    <a:latin typeface="Cambria Math" panose="02040503050406030204" pitchFamily="18" charset="0"/>
                  </a:rPr>
                  <a:t>前例</a:t>
                </a:r>
                <a:r>
                  <a:rPr lang="en-US" altLang="ja-JP" dirty="0">
                    <a:solidFill>
                      <a:prstClr val="black"/>
                    </a:solidFill>
                    <a:latin typeface="Cambria Math" panose="02040503050406030204" pitchFamily="18" charset="0"/>
                  </a:rPr>
                  <a:t>)</a:t>
                </a:r>
                <a:r>
                  <a:rPr lang="ja-JP" altLang="en-US" dirty="0">
                    <a:solidFill>
                      <a:prstClr val="black"/>
                    </a:solidFill>
                    <a:latin typeface="Cambria Math" panose="02040503050406030204" pitchFamily="18" charset="0"/>
                  </a:rPr>
                  <a:t>の場合</a:t>
                </a:r>
                <a:r>
                  <a:rPr lang="ja-JP" altLang="en-US" dirty="0" smtClean="0">
                    <a:solidFill>
                      <a:prstClr val="black"/>
                    </a:solidFill>
                    <a:latin typeface="Cambria Math" panose="02040503050406030204" pitchFamily="18" charset="0"/>
                  </a:rPr>
                  <a:t>、</a:t>
                </a:r>
                <a:endParaRPr lang="en-US" altLang="ja-JP" dirty="0" smtClean="0">
                  <a:solidFill>
                    <a:prstClr val="black"/>
                  </a:solidFill>
                  <a:latin typeface="Cambria Math" panose="02040503050406030204" pitchFamily="18" charset="0"/>
                </a:endParaRPr>
              </a:p>
              <a:p>
                <a:pPr marL="0" lvl="0" indent="0">
                  <a:buNone/>
                </a:pPr>
                <a14:m>
                  <m:oMathPara xmlns:m="http://schemas.openxmlformats.org/officeDocument/2006/math">
                    <m:oMathParaPr>
                      <m:jc m:val="center"/>
                    </m:oMathParaPr>
                    <m:oMath xmlns:m="http://schemas.openxmlformats.org/officeDocument/2006/math">
                      <m:r>
                        <a:rPr lang="en-US" altLang="ja-JP" b="0" i="1" smtClean="0">
                          <a:solidFill>
                            <a:srgbClr val="FF0000"/>
                          </a:solidFill>
                          <a:latin typeface="Cambria Math" panose="02040503050406030204" pitchFamily="18" charset="0"/>
                          <a:ea typeface="Cambria Math" panose="02040503050406030204" pitchFamily="18" charset="0"/>
                        </a:rPr>
                        <m:t>𝐹</m:t>
                      </m:r>
                      <m:d>
                        <m:dPr>
                          <m:ctrlPr>
                            <a:rPr lang="en-US" altLang="ja-JP" b="0" i="1" smtClean="0">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1</m:t>
                          </m:r>
                        </m:e>
                      </m:d>
                      <m:r>
                        <a:rPr lang="en-US" altLang="ja-JP" i="1" smtClean="0">
                          <a:solidFill>
                            <a:prstClr val="black"/>
                          </a:solidFill>
                          <a:latin typeface="Cambria Math" panose="02040503050406030204" pitchFamily="18" charset="0"/>
                          <a:ea typeface="Cambria Math" panose="02040503050406030204" pitchFamily="18" charset="0"/>
                        </a:rPr>
                        <m:t>=</m:t>
                      </m:r>
                      <m:d>
                        <m:dPr>
                          <m:begChr m:val="["/>
                          <m:endChr m:val="]"/>
                          <m:ctrlPr>
                            <a:rPr lang="en-US" altLang="ja-JP" b="0" i="1" smtClean="0">
                              <a:solidFill>
                                <a:prstClr val="black"/>
                              </a:solidFill>
                              <a:latin typeface="Cambria Math" panose="02040503050406030204" pitchFamily="18" charset="0"/>
                              <a:ea typeface="Cambria Math" panose="02040503050406030204" pitchFamily="18" charset="0"/>
                            </a:rPr>
                          </m:ctrlPr>
                        </m:dPr>
                        <m:e>
                          <m:r>
                            <a:rPr lang="ja-JP" altLang="en-US" i="1">
                              <a:solidFill>
                                <a:prstClr val="black"/>
                              </a:solidFill>
                              <a:latin typeface="Cambria Math" panose="02040503050406030204" pitchFamily="18" charset="0"/>
                            </a:rPr>
                            <m:t>表の</m:t>
                          </m:r>
                          <m:r>
                            <a:rPr lang="ja-JP" altLang="en-US" i="1" smtClean="0">
                              <a:solidFill>
                                <a:prstClr val="black"/>
                              </a:solidFill>
                              <a:latin typeface="Cambria Math" panose="02040503050406030204" pitchFamily="18" charset="0"/>
                            </a:rPr>
                            <m:t>出た</m:t>
                          </m:r>
                          <m:r>
                            <a:rPr lang="ja-JP" altLang="en-US" i="1">
                              <a:solidFill>
                                <a:prstClr val="black"/>
                              </a:solidFill>
                              <a:latin typeface="Cambria Math" panose="02040503050406030204" pitchFamily="18" charset="0"/>
                            </a:rPr>
                            <m:t>回数が</m:t>
                          </m:r>
                          <m:r>
                            <a:rPr lang="en-US" altLang="ja-JP" i="1" smtClean="0">
                              <a:solidFill>
                                <a:prstClr val="black"/>
                              </a:solidFill>
                              <a:latin typeface="Cambria Math" panose="02040503050406030204" pitchFamily="18" charset="0"/>
                            </a:rPr>
                            <m:t>1</m:t>
                          </m:r>
                          <m:r>
                            <a:rPr lang="ja-JP" altLang="en-US" i="1" smtClean="0">
                              <a:solidFill>
                                <a:prstClr val="black"/>
                              </a:solidFill>
                              <a:latin typeface="Cambria Math" panose="02040503050406030204" pitchFamily="18" charset="0"/>
                            </a:rPr>
                            <m:t>回</m:t>
                          </m:r>
                          <m:r>
                            <a:rPr lang="ja-JP" altLang="en-US" i="1">
                              <a:solidFill>
                                <a:prstClr val="black"/>
                              </a:solidFill>
                              <a:latin typeface="Cambria Math" panose="02040503050406030204" pitchFamily="18" charset="0"/>
                            </a:rPr>
                            <m:t>以下</m:t>
                          </m:r>
                          <m:r>
                            <a:rPr lang="ja-JP" altLang="en-US" i="1" smtClean="0">
                              <a:solidFill>
                                <a:prstClr val="black"/>
                              </a:solidFill>
                              <a:latin typeface="Cambria Math" panose="02040503050406030204" pitchFamily="18" charset="0"/>
                            </a:rPr>
                            <m:t>の</m:t>
                          </m:r>
                          <m:r>
                            <a:rPr lang="ja-JP" altLang="en-US" i="1">
                              <a:solidFill>
                                <a:prstClr val="black"/>
                              </a:solidFill>
                              <a:latin typeface="Cambria Math" panose="02040503050406030204" pitchFamily="18" charset="0"/>
                            </a:rPr>
                            <m:t>確率</m:t>
                          </m:r>
                        </m:e>
                      </m:d>
                    </m:oMath>
                  </m:oMathPara>
                </a14:m>
                <a:endParaRPr lang="en-US" altLang="ja-JP" b="0" i="1" dirty="0" smtClean="0">
                  <a:solidFill>
                    <a:prstClr val="black"/>
                  </a:solidFill>
                  <a:latin typeface="Cambria Math" panose="02040503050406030204" pitchFamily="18" charset="0"/>
                  <a:ea typeface="Cambria Math" panose="02040503050406030204" pitchFamily="18" charset="0"/>
                </a:endParaRPr>
              </a:p>
              <a:p>
                <a:pPr marL="0" lvl="0" indent="0">
                  <a:buNone/>
                </a:pPr>
                <a14:m>
                  <m:oMathPara xmlns:m="http://schemas.openxmlformats.org/officeDocument/2006/math">
                    <m:oMathParaPr>
                      <m:jc m:val="center"/>
                    </m:oMathParaPr>
                    <m:oMath xmlns:m="http://schemas.openxmlformats.org/officeDocument/2006/math">
                      <m:r>
                        <a:rPr lang="en-US" altLang="ja-JP" b="0" i="1" smtClean="0">
                          <a:solidFill>
                            <a:prstClr val="black"/>
                          </a:solidFill>
                          <a:latin typeface="Cambria Math" panose="02040503050406030204" pitchFamily="18" charset="0"/>
                          <a:ea typeface="Cambria Math" panose="02040503050406030204" pitchFamily="18" charset="0"/>
                        </a:rPr>
                        <m:t>=</m:t>
                      </m:r>
                      <m:d>
                        <m:dPr>
                          <m:begChr m:val="["/>
                          <m:endChr m:val="]"/>
                          <m:ctrlPr>
                            <a:rPr lang="en-US" altLang="ja-JP" b="0" i="1" smtClean="0">
                              <a:solidFill>
                                <a:prstClr val="black"/>
                              </a:solidFill>
                              <a:latin typeface="Cambria Math" panose="02040503050406030204" pitchFamily="18" charset="0"/>
                              <a:ea typeface="Cambria Math" panose="02040503050406030204" pitchFamily="18" charset="0"/>
                            </a:rPr>
                          </m:ctrlPr>
                        </m:dPr>
                        <m:e>
                          <m:r>
                            <a:rPr lang="ja-JP" altLang="en-US" i="1">
                              <a:solidFill>
                                <a:prstClr val="black"/>
                              </a:solidFill>
                              <a:latin typeface="Cambria Math" panose="02040503050406030204" pitchFamily="18" charset="0"/>
                            </a:rPr>
                            <m:t>表の</m:t>
                          </m:r>
                          <m:r>
                            <a:rPr lang="ja-JP" altLang="en-US" i="1" smtClean="0">
                              <a:solidFill>
                                <a:prstClr val="black"/>
                              </a:solidFill>
                              <a:latin typeface="Cambria Math" panose="02040503050406030204" pitchFamily="18" charset="0"/>
                            </a:rPr>
                            <m:t>出た</m:t>
                          </m:r>
                          <m:r>
                            <a:rPr lang="ja-JP" altLang="en-US" i="1">
                              <a:solidFill>
                                <a:prstClr val="black"/>
                              </a:solidFill>
                              <a:latin typeface="Cambria Math" panose="02040503050406030204" pitchFamily="18" charset="0"/>
                            </a:rPr>
                            <m:t>回数が</m:t>
                          </m:r>
                          <m:r>
                            <a:rPr lang="en-US" altLang="ja-JP" i="1" smtClean="0">
                              <a:solidFill>
                                <a:prstClr val="black"/>
                              </a:solidFill>
                              <a:latin typeface="Cambria Math" panose="02040503050406030204" pitchFamily="18" charset="0"/>
                            </a:rPr>
                            <m:t>0</m:t>
                          </m:r>
                          <m:r>
                            <a:rPr lang="ja-JP" altLang="en-US" i="1" smtClean="0">
                              <a:solidFill>
                                <a:prstClr val="black"/>
                              </a:solidFill>
                              <a:latin typeface="Cambria Math" panose="02040503050406030204" pitchFamily="18" charset="0"/>
                            </a:rPr>
                            <m:t>回</m:t>
                          </m:r>
                          <m:r>
                            <a:rPr lang="ja-JP" altLang="en-US" i="1">
                              <a:solidFill>
                                <a:prstClr val="black"/>
                              </a:solidFill>
                              <a:latin typeface="Cambria Math" panose="02040503050406030204" pitchFamily="18" charset="0"/>
                            </a:rPr>
                            <m:t>の</m:t>
                          </m:r>
                          <m:r>
                            <a:rPr lang="ja-JP" altLang="en-US" i="1" smtClean="0">
                              <a:solidFill>
                                <a:prstClr val="black"/>
                              </a:solidFill>
                              <a:latin typeface="Cambria Math" panose="02040503050406030204" pitchFamily="18" charset="0"/>
                            </a:rPr>
                            <m:t>確率</m:t>
                          </m:r>
                        </m:e>
                      </m:d>
                      <m:r>
                        <a:rPr lang="en-US" altLang="ja-JP" b="0" i="1" smtClean="0">
                          <a:solidFill>
                            <a:prstClr val="black"/>
                          </a:solidFill>
                          <a:latin typeface="Cambria Math" panose="02040503050406030204" pitchFamily="18" charset="0"/>
                          <a:ea typeface="Cambria Math" panose="02040503050406030204" pitchFamily="18" charset="0"/>
                        </a:rPr>
                        <m:t>+</m:t>
                      </m:r>
                      <m:d>
                        <m:dPr>
                          <m:begChr m:val="["/>
                          <m:endChr m:val="]"/>
                          <m:ctrlPr>
                            <a:rPr lang="en-US" altLang="ja-JP" b="0" i="1" smtClean="0">
                              <a:solidFill>
                                <a:prstClr val="black"/>
                              </a:solidFill>
                              <a:latin typeface="Cambria Math" panose="02040503050406030204" pitchFamily="18" charset="0"/>
                              <a:ea typeface="Cambria Math" panose="02040503050406030204" pitchFamily="18" charset="0"/>
                            </a:rPr>
                          </m:ctrlPr>
                        </m:dPr>
                        <m:e>
                          <m:r>
                            <a:rPr lang="ja-JP" altLang="en-US" i="1">
                              <a:solidFill>
                                <a:prstClr val="black"/>
                              </a:solidFill>
                              <a:latin typeface="Cambria Math" panose="02040503050406030204" pitchFamily="18" charset="0"/>
                            </a:rPr>
                            <m:t>表の</m:t>
                          </m:r>
                          <m:r>
                            <a:rPr lang="ja-JP" altLang="en-US" i="1" smtClean="0">
                              <a:solidFill>
                                <a:prstClr val="black"/>
                              </a:solidFill>
                              <a:latin typeface="Cambria Math" panose="02040503050406030204" pitchFamily="18" charset="0"/>
                            </a:rPr>
                            <m:t>出た</m:t>
                          </m:r>
                          <m:r>
                            <a:rPr lang="ja-JP" altLang="en-US" i="1">
                              <a:solidFill>
                                <a:prstClr val="black"/>
                              </a:solidFill>
                              <a:latin typeface="Cambria Math" panose="02040503050406030204" pitchFamily="18" charset="0"/>
                            </a:rPr>
                            <m:t>回数が</m:t>
                          </m:r>
                          <m:r>
                            <a:rPr lang="en-US" altLang="ja-JP" i="1" smtClean="0">
                              <a:solidFill>
                                <a:prstClr val="black"/>
                              </a:solidFill>
                              <a:latin typeface="Cambria Math" panose="02040503050406030204" pitchFamily="18" charset="0"/>
                            </a:rPr>
                            <m:t>1</m:t>
                          </m:r>
                          <m:r>
                            <a:rPr lang="ja-JP" altLang="en-US" i="1" smtClean="0">
                              <a:solidFill>
                                <a:prstClr val="black"/>
                              </a:solidFill>
                              <a:latin typeface="Cambria Math" panose="02040503050406030204" pitchFamily="18" charset="0"/>
                            </a:rPr>
                            <m:t>回の</m:t>
                          </m:r>
                          <m:r>
                            <a:rPr lang="ja-JP" altLang="en-US" i="1">
                              <a:solidFill>
                                <a:prstClr val="black"/>
                              </a:solidFill>
                              <a:latin typeface="Cambria Math" panose="02040503050406030204" pitchFamily="18" charset="0"/>
                            </a:rPr>
                            <m:t>確率</m:t>
                          </m:r>
                        </m:e>
                      </m:d>
                    </m:oMath>
                  </m:oMathPara>
                </a14:m>
                <a:endParaRPr lang="en-US" altLang="ja-JP" b="0" i="1" dirty="0" smtClean="0">
                  <a:solidFill>
                    <a:prstClr val="black"/>
                  </a:solidFill>
                  <a:latin typeface="Cambria Math" panose="02040503050406030204" pitchFamily="18" charset="0"/>
                  <a:ea typeface="Cambria Math" panose="02040503050406030204" pitchFamily="18" charset="0"/>
                </a:endParaRPr>
              </a:p>
              <a:p>
                <a:pPr marL="0" lvl="0" indent="0">
                  <a:buNone/>
                </a:pPr>
                <a14:m>
                  <m:oMathPara xmlns:m="http://schemas.openxmlformats.org/officeDocument/2006/math">
                    <m:oMathParaPr>
                      <m:jc m:val="center"/>
                    </m:oMathParaPr>
                    <m:oMath xmlns:m="http://schemas.openxmlformats.org/officeDocument/2006/math">
                      <m:r>
                        <a:rPr lang="en-US" altLang="ja-JP" b="0" i="1" smtClean="0">
                          <a:solidFill>
                            <a:prstClr val="black"/>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𝑝</m:t>
                      </m:r>
                      <m:d>
                        <m:dPr>
                          <m:ctrlPr>
                            <a:rPr lang="en-US" altLang="ja-JP" b="0" i="1" smtClean="0">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0</m:t>
                          </m:r>
                        </m:e>
                      </m:d>
                      <m:r>
                        <a:rPr lang="en-US" altLang="ja-JP" b="0" i="1" smtClean="0">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𝑝</m:t>
                      </m:r>
                      <m:d>
                        <m:dPr>
                          <m:ctrlPr>
                            <a:rPr lang="en-US" altLang="ja-JP" b="0" i="1" smtClean="0">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1</m:t>
                          </m:r>
                        </m:e>
                      </m:d>
                      <m:r>
                        <a:rPr lang="en-US" altLang="ja-JP" b="0" i="1" smtClean="0">
                          <a:solidFill>
                            <a:schemeClr val="tx1"/>
                          </a:solidFill>
                          <a:latin typeface="Cambria Math" panose="02040503050406030204" pitchFamily="18" charset="0"/>
                          <a:ea typeface="Cambria Math" panose="02040503050406030204" pitchFamily="18" charset="0"/>
                        </a:rPr>
                        <m:t>=</m:t>
                      </m:r>
                      <m:f>
                        <m:fPr>
                          <m:ctrlPr>
                            <a:rPr lang="en-US" altLang="ja-JP" b="0" i="1" smtClean="0">
                              <a:solidFill>
                                <a:srgbClr val="FF0000"/>
                              </a:solidFill>
                              <a:latin typeface="Cambria Math" panose="02040503050406030204" pitchFamily="18" charset="0"/>
                              <a:ea typeface="Cambria Math" panose="02040503050406030204" pitchFamily="18" charset="0"/>
                            </a:rPr>
                          </m:ctrlPr>
                        </m:fPr>
                        <m:num>
                          <m:r>
                            <a:rPr lang="en-US" altLang="ja-JP" b="0" i="1" smtClean="0">
                              <a:solidFill>
                                <a:srgbClr val="FF0000"/>
                              </a:solidFill>
                              <a:latin typeface="Cambria Math" panose="02040503050406030204" pitchFamily="18" charset="0"/>
                              <a:ea typeface="Cambria Math" panose="02040503050406030204" pitchFamily="18" charset="0"/>
                            </a:rPr>
                            <m:t>1</m:t>
                          </m:r>
                        </m:num>
                        <m:den>
                          <m:r>
                            <a:rPr lang="en-US" altLang="ja-JP" b="0" i="1" smtClean="0">
                              <a:solidFill>
                                <a:srgbClr val="FF0000"/>
                              </a:solidFill>
                              <a:latin typeface="Cambria Math" panose="02040503050406030204" pitchFamily="18" charset="0"/>
                              <a:ea typeface="Cambria Math" panose="02040503050406030204" pitchFamily="18" charset="0"/>
                            </a:rPr>
                            <m:t>2</m:t>
                          </m:r>
                        </m:den>
                      </m:f>
                    </m:oMath>
                  </m:oMathPara>
                </a14:m>
                <a:endParaRPr lang="en-US" altLang="ja-JP" dirty="0" smtClean="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217" t="-2542"/>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累積分布関数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(4/15)</a:t>
            </a:r>
            <a:endParaRPr kumimoji="1" lang="ja-JP" altLang="en-US" dirty="0"/>
          </a:p>
        </p:txBody>
      </p:sp>
      <mc:AlternateContent xmlns:mc="http://schemas.openxmlformats.org/markup-compatibility/2006" xmlns:a14="http://schemas.microsoft.com/office/drawing/2010/main">
        <mc:Choice Requires="a14">
          <p:sp>
            <p:nvSpPr>
              <p:cNvPr id="13" name="テキスト ボックス 12"/>
              <p:cNvSpPr txBox="1"/>
              <p:nvPr/>
            </p:nvSpPr>
            <p:spPr>
              <a:xfrm>
                <a:off x="8669109" y="2494158"/>
                <a:ext cx="2930269" cy="480131"/>
              </a:xfrm>
              <a:prstGeom prst="rect">
                <a:avLst/>
              </a:prstGeom>
              <a:noFill/>
            </p:spPr>
            <p:txBody>
              <a:bodyPr wrap="square" rtlCol="0">
                <a:spAutoFit/>
              </a:bodyPr>
              <a:lstStyle/>
              <a:p>
                <a:pPr lvl="0" algn="ct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800" i="1">
                          <a:solidFill>
                            <a:prstClr val="black"/>
                          </a:solidFill>
                          <a:latin typeface="Cambria Math" panose="02040503050406030204" pitchFamily="18" charset="0"/>
                          <a:ea typeface="Cambria Math" panose="02040503050406030204" pitchFamily="18" charset="0"/>
                        </a:rPr>
                        <m:t>(</m:t>
                      </m:r>
                      <m:r>
                        <a:rPr lang="ja-JP" altLang="en-US" sz="2800" i="1">
                          <a:solidFill>
                            <a:prstClr val="black"/>
                          </a:solidFill>
                          <a:latin typeface="Cambria Math" panose="02040503050406030204" pitchFamily="18" charset="0"/>
                          <a:ea typeface="Cambria Math" panose="02040503050406030204" pitchFamily="18" charset="0"/>
                        </a:rPr>
                        <m:t>ただし、</m:t>
                      </m:r>
                      <m:r>
                        <a:rPr lang="en-US" altLang="ja-JP" sz="2800" i="1">
                          <a:solidFill>
                            <a:prstClr val="black"/>
                          </a:solidFill>
                          <a:latin typeface="Cambria Math" panose="02040503050406030204" pitchFamily="18" charset="0"/>
                          <a:ea typeface="Cambria Math" panose="02040503050406030204" pitchFamily="18" charset="0"/>
                        </a:rPr>
                        <m:t>𝑥</m:t>
                      </m:r>
                      <m:r>
                        <a:rPr lang="en-US" altLang="ja-JP" sz="2800" i="1">
                          <a:solidFill>
                            <a:prstClr val="black"/>
                          </a:solidFill>
                          <a:latin typeface="Cambria Math" panose="02040503050406030204" pitchFamily="18" charset="0"/>
                          <a:ea typeface="Cambria Math" panose="02040503050406030204" pitchFamily="18" charset="0"/>
                        </a:rPr>
                        <m:t>∈</m:t>
                      </m:r>
                      <m:r>
                        <a:rPr lang="en-US" altLang="ja-JP" sz="2800" i="1">
                          <a:solidFill>
                            <a:prstClr val="black"/>
                          </a:solidFill>
                          <a:latin typeface="Cambria Math" panose="02040503050406030204" pitchFamily="18" charset="0"/>
                          <a:ea typeface="Cambria Math" panose="02040503050406030204" pitchFamily="18" charset="0"/>
                        </a:rPr>
                        <m:t>ℝ</m:t>
                      </m:r>
                      <m:r>
                        <a:rPr lang="en-US" altLang="ja-JP" sz="2800" i="1">
                          <a:solidFill>
                            <a:prstClr val="black"/>
                          </a:solidFill>
                          <a:latin typeface="Cambria Math" panose="02040503050406030204" pitchFamily="18" charset="0"/>
                          <a:ea typeface="Cambria Math" panose="02040503050406030204" pitchFamily="18" charset="0"/>
                        </a:rPr>
                        <m:t>)</m:t>
                      </m:r>
                    </m:oMath>
                  </m:oMathPara>
                </a14:m>
                <a:endParaRPr lang="en-US" altLang="ja-JP" sz="2800" dirty="0">
                  <a:solidFill>
                    <a:prstClr val="black"/>
                  </a:solidFill>
                </a:endParaRPr>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8669109" y="2494158"/>
                <a:ext cx="2930269" cy="480131"/>
              </a:xfrm>
              <a:prstGeom prst="rect">
                <a:avLst/>
              </a:prstGeom>
              <a:blipFill rotWithShape="0">
                <a:blip r:embed="rId6"/>
                <a:stretch>
                  <a:fillRect l="-1455" t="-6329" b="-215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87474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5511157" y="2424090"/>
            <a:ext cx="6483711" cy="4224375"/>
            <a:chOff x="5511157" y="2424090"/>
            <a:chExt cx="6483711" cy="4224375"/>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038" y="2424090"/>
              <a:ext cx="5404762" cy="4053571"/>
            </a:xfrm>
            <a:prstGeom prst="rect">
              <a:avLst/>
            </a:prstGeom>
          </p:spPr>
        </p:pic>
        <p:sp>
          <p:nvSpPr>
            <p:cNvPr id="9" name="テキスト ボックス 8"/>
            <p:cNvSpPr txBox="1"/>
            <p:nvPr/>
          </p:nvSpPr>
          <p:spPr>
            <a:xfrm>
              <a:off x="5511157" y="2947157"/>
              <a:ext cx="772732" cy="369332"/>
            </a:xfrm>
            <a:prstGeom prst="rect">
              <a:avLst/>
            </a:prstGeom>
            <a:noFill/>
          </p:spPr>
          <p:txBody>
            <a:bodyPr wrap="square" rtlCol="0">
              <a:spAutoFit/>
            </a:bodyPr>
            <a:lstStyle/>
            <a:p>
              <a:r>
                <a:rPr lang="ja-JP" altLang="en-US" dirty="0"/>
                <a:t>確率</a:t>
              </a:r>
              <a:endParaRPr kumimoji="1" lang="ja-JP" altLang="en-US" dirty="0"/>
            </a:p>
          </p:txBody>
        </p:sp>
        <p:sp>
          <p:nvSpPr>
            <p:cNvPr id="11" name="テキスト ボックス 10"/>
            <p:cNvSpPr txBox="1"/>
            <p:nvPr/>
          </p:nvSpPr>
          <p:spPr>
            <a:xfrm>
              <a:off x="9509245" y="6279133"/>
              <a:ext cx="2485623" cy="369332"/>
            </a:xfrm>
            <a:prstGeom prst="rect">
              <a:avLst/>
            </a:prstGeom>
            <a:noFill/>
          </p:spPr>
          <p:txBody>
            <a:bodyPr wrap="square" rtlCol="0">
              <a:spAutoFit/>
            </a:bodyPr>
            <a:lstStyle/>
            <a:p>
              <a:r>
                <a:rPr kumimoji="1" lang="ja-JP" altLang="en-US" dirty="0" smtClean="0"/>
                <a:t>表の出る回数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累積分布関数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(5/15)</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ここで</a:t>
            </a:r>
            <a:r>
              <a:rPr kumimoji="1" lang="en-US" altLang="ja-JP" dirty="0" smtClean="0"/>
              <a:t>…</a:t>
            </a:r>
            <a:r>
              <a:rPr lang="ja-JP" altLang="en-US" dirty="0"/>
              <a:t>コイン</a:t>
            </a:r>
            <a:r>
              <a:rPr lang="ja-JP" altLang="en-US" dirty="0" smtClean="0"/>
              <a:t>を</a:t>
            </a:r>
            <a:r>
              <a:rPr lang="en-US" altLang="ja-JP" dirty="0" smtClean="0"/>
              <a:t>10</a:t>
            </a:r>
            <a:r>
              <a:rPr lang="ja-JP" altLang="en-US" dirty="0" smtClean="0"/>
              <a:t>回投げた場合の、表が出る回数それぞれの確率を見てみる</a:t>
            </a:r>
            <a:r>
              <a:rPr lang="en-US" altLang="ja-JP" dirty="0" smtClean="0"/>
              <a:t>(</a:t>
            </a:r>
            <a:r>
              <a:rPr lang="ja-JP" altLang="en-US" dirty="0" smtClean="0"/>
              <a:t>例</a:t>
            </a:r>
            <a:r>
              <a:rPr lang="en-US" altLang="ja-JP" dirty="0" smtClean="0"/>
              <a:t>I)</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21" y="2705644"/>
            <a:ext cx="4933935" cy="3700452"/>
          </a:xfrm>
          <a:prstGeom prst="rect">
            <a:avLst/>
          </a:prstGeom>
        </p:spPr>
      </p:pic>
      <p:sp>
        <p:nvSpPr>
          <p:cNvPr id="6" name="右矢印 5"/>
          <p:cNvSpPr/>
          <p:nvPr/>
        </p:nvSpPr>
        <p:spPr>
          <a:xfrm>
            <a:off x="4487835" y="3564383"/>
            <a:ext cx="2318197" cy="146819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u="sng" dirty="0" smtClean="0"/>
              <a:t>累積分布関数を</a:t>
            </a:r>
            <a:endParaRPr lang="en-US" altLang="ja-JP" sz="2000" u="sng" dirty="0" smtClean="0"/>
          </a:p>
          <a:p>
            <a:pPr algn="ctr"/>
            <a:r>
              <a:rPr lang="ja-JP" altLang="en-US" sz="2000" u="sng" dirty="0" smtClean="0"/>
              <a:t>グラフに！</a:t>
            </a:r>
            <a:endParaRPr kumimoji="1" lang="ja-JP" altLang="en-US" u="sng" dirty="0"/>
          </a:p>
        </p:txBody>
      </p:sp>
      <mc:AlternateContent xmlns:mc="http://schemas.openxmlformats.org/markup-compatibility/2006" xmlns:a14="http://schemas.microsoft.com/office/drawing/2010/main">
        <mc:Choice Requires="a14">
          <p:sp>
            <p:nvSpPr>
              <p:cNvPr id="7" name="円形吹き出し 6"/>
              <p:cNvSpPr/>
              <p:nvPr/>
            </p:nvSpPr>
            <p:spPr>
              <a:xfrm>
                <a:off x="8237998" y="4809456"/>
                <a:ext cx="3866882" cy="1281783"/>
              </a:xfrm>
              <a:prstGeom prst="wedgeEllipseCallout">
                <a:avLst>
                  <a:gd name="adj1" fmla="val -36338"/>
                  <a:gd name="adj2" fmla="val -79776"/>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solidFill>
                      <a:srgbClr val="FF0000"/>
                    </a:solidFill>
                  </a:rPr>
                  <a:t>このグラフ</a:t>
                </a:r>
                <a14:m>
                  <m:oMath xmlns:m="http://schemas.openxmlformats.org/officeDocument/2006/math">
                    <m:d>
                      <m:dPr>
                        <m:ctrlPr>
                          <a:rPr kumimoji="1" lang="en-US" altLang="ja-JP" sz="2400" i="1" smtClean="0">
                            <a:solidFill>
                              <a:srgbClr val="FF0000"/>
                            </a:solidFill>
                            <a:latin typeface="Cambria Math" panose="02040503050406030204" pitchFamily="18" charset="0"/>
                          </a:rPr>
                        </m:ctrlPr>
                      </m:dPr>
                      <m:e>
                        <m:r>
                          <a:rPr kumimoji="1" lang="en-US" altLang="ja-JP" sz="2400" b="0" i="1" smtClean="0">
                            <a:solidFill>
                              <a:srgbClr val="FF0000"/>
                            </a:solidFill>
                            <a:latin typeface="Cambria Math" panose="02040503050406030204" pitchFamily="18" charset="0"/>
                          </a:rPr>
                          <m:t>𝐹</m:t>
                        </m:r>
                        <m:d>
                          <m:dPr>
                            <m:ctrlPr>
                              <a:rPr kumimoji="1" lang="en-US" altLang="ja-JP" sz="2400" b="0" i="1" smtClean="0">
                                <a:solidFill>
                                  <a:srgbClr val="FF0000"/>
                                </a:solidFill>
                                <a:latin typeface="Cambria Math" panose="02040503050406030204" pitchFamily="18" charset="0"/>
                              </a:rPr>
                            </m:ctrlPr>
                          </m:dPr>
                          <m:e>
                            <m:r>
                              <a:rPr kumimoji="1" lang="en-US" altLang="ja-JP" sz="2400" b="0" i="1" smtClean="0">
                                <a:solidFill>
                                  <a:srgbClr val="FF0000"/>
                                </a:solidFill>
                                <a:latin typeface="Cambria Math" panose="02040503050406030204" pitchFamily="18" charset="0"/>
                              </a:rPr>
                              <m:t>𝑎</m:t>
                            </m:r>
                          </m:e>
                        </m:d>
                      </m:e>
                    </m:d>
                  </m:oMath>
                </a14:m>
                <a:r>
                  <a:rPr kumimoji="1" lang="ja-JP" altLang="en-US" sz="2400" dirty="0" smtClean="0">
                    <a:solidFill>
                      <a:srgbClr val="FF0000"/>
                    </a:solidFill>
                  </a:rPr>
                  <a:t>が</a:t>
                </a:r>
                <a:endParaRPr kumimoji="1" lang="en-US" altLang="ja-JP" sz="2400" dirty="0" smtClean="0">
                  <a:solidFill>
                    <a:srgbClr val="FF0000"/>
                  </a:solidFill>
                </a:endParaRPr>
              </a:p>
              <a:p>
                <a:pPr algn="ctr"/>
                <a:r>
                  <a:rPr kumimoji="1" lang="ja-JP" altLang="en-US" sz="2400" dirty="0" smtClean="0">
                    <a:solidFill>
                      <a:srgbClr val="FF0000"/>
                    </a:solidFill>
                  </a:rPr>
                  <a:t>累積分布関数！！</a:t>
                </a:r>
                <a:endParaRPr kumimoji="1" lang="ja-JP" altLang="en-US" sz="2400" dirty="0">
                  <a:solidFill>
                    <a:srgbClr val="FF0000"/>
                  </a:solidFill>
                </a:endParaRPr>
              </a:p>
            </p:txBody>
          </p:sp>
        </mc:Choice>
        <mc:Fallback xmlns="">
          <p:sp>
            <p:nvSpPr>
              <p:cNvPr id="7" name="円形吹き出し 6"/>
              <p:cNvSpPr>
                <a:spLocks noRot="1" noChangeAspect="1" noMove="1" noResize="1" noEditPoints="1" noAdjustHandles="1" noChangeArrowheads="1" noChangeShapeType="1" noTextEdit="1"/>
              </p:cNvSpPr>
              <p:nvPr/>
            </p:nvSpPr>
            <p:spPr>
              <a:xfrm>
                <a:off x="8237998" y="4809456"/>
                <a:ext cx="3866882" cy="1281783"/>
              </a:xfrm>
              <a:prstGeom prst="wedgeEllipseCallout">
                <a:avLst>
                  <a:gd name="adj1" fmla="val -36338"/>
                  <a:gd name="adj2" fmla="val -79776"/>
                </a:avLst>
              </a:prstGeom>
              <a:blipFill rotWithShape="0">
                <a:blip r:embed="rId4"/>
                <a:stretch>
                  <a:fillRect/>
                </a:stretch>
              </a:blipFill>
              <a:ln>
                <a:solidFill>
                  <a:srgbClr val="7030A0"/>
                </a:solidFill>
              </a:ln>
            </p:spPr>
            <p:txBody>
              <a:bodyPr/>
              <a:lstStyle/>
              <a:p>
                <a:r>
                  <a:rPr lang="ja-JP" altLang="en-US">
                    <a:noFill/>
                  </a:rPr>
                  <a:t> </a:t>
                </a:r>
              </a:p>
            </p:txBody>
          </p:sp>
        </mc:Fallback>
      </mc:AlternateContent>
      <p:sp>
        <p:nvSpPr>
          <p:cNvPr id="8" name="テキスト ボックス 7"/>
          <p:cNvSpPr txBox="1"/>
          <p:nvPr/>
        </p:nvSpPr>
        <p:spPr>
          <a:xfrm>
            <a:off x="250595" y="2947157"/>
            <a:ext cx="772732" cy="369332"/>
          </a:xfrm>
          <a:prstGeom prst="rect">
            <a:avLst/>
          </a:prstGeom>
          <a:noFill/>
        </p:spPr>
        <p:txBody>
          <a:bodyPr wrap="square" rtlCol="0">
            <a:spAutoFit/>
          </a:bodyPr>
          <a:lstStyle/>
          <a:p>
            <a:r>
              <a:rPr lang="ja-JP" altLang="en-US" dirty="0"/>
              <a:t>確率</a:t>
            </a:r>
            <a:endParaRPr kumimoji="1" lang="ja-JP" altLang="en-US" dirty="0"/>
          </a:p>
        </p:txBody>
      </p:sp>
      <p:sp>
        <p:nvSpPr>
          <p:cNvPr id="10" name="テキスト ボックス 9"/>
          <p:cNvSpPr txBox="1"/>
          <p:nvPr/>
        </p:nvSpPr>
        <p:spPr>
          <a:xfrm>
            <a:off x="3173724" y="6279133"/>
            <a:ext cx="2485623" cy="369332"/>
          </a:xfrm>
          <a:prstGeom prst="rect">
            <a:avLst/>
          </a:prstGeom>
          <a:noFill/>
        </p:spPr>
        <p:txBody>
          <a:bodyPr wrap="square" rtlCol="0">
            <a:spAutoFit/>
          </a:bodyPr>
          <a:lstStyle/>
          <a:p>
            <a:r>
              <a:rPr kumimoji="1" lang="ja-JP" altLang="en-US" dirty="0" smtClean="0"/>
              <a:t>表の出る回数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cxnSp>
        <p:nvCxnSpPr>
          <p:cNvPr id="15" name="直線コネクタ 14"/>
          <p:cNvCxnSpPr/>
          <p:nvPr/>
        </p:nvCxnSpPr>
        <p:spPr>
          <a:xfrm flipV="1">
            <a:off x="1602581" y="6091239"/>
            <a:ext cx="0" cy="19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flipV="1">
            <a:off x="2193131" y="5560219"/>
            <a:ext cx="2382" cy="540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891082" y="5972175"/>
            <a:ext cx="0" cy="138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flipV="1">
            <a:off x="2488406" y="4607719"/>
            <a:ext cx="2932" cy="1502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2782040" y="3348038"/>
            <a:ext cx="2191" cy="275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flipV="1">
            <a:off x="8027194" y="5019675"/>
            <a:ext cx="2381" cy="1133475"/>
          </a:xfrm>
          <a:prstGeom prst="line">
            <a:avLst/>
          </a:prstGeom>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1268000" y="2947157"/>
            <a:ext cx="1796918" cy="3275465"/>
          </a:xfrm>
          <a:prstGeom prst="round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角丸四角形 37"/>
          <p:cNvSpPr/>
          <p:nvPr/>
        </p:nvSpPr>
        <p:spPr>
          <a:xfrm>
            <a:off x="7557112" y="4777040"/>
            <a:ext cx="842760" cy="1512736"/>
          </a:xfrm>
          <a:prstGeom prst="round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0" name="左右矢印 39"/>
          <p:cNvSpPr/>
          <p:nvPr/>
        </p:nvSpPr>
        <p:spPr>
          <a:xfrm>
            <a:off x="3073923" y="5032574"/>
            <a:ext cx="4483190" cy="1279326"/>
          </a:xfrm>
          <a:prstGeom prst="leftRightArrow">
            <a:avLst/>
          </a:prstGeom>
          <a:solidFill>
            <a:schemeClr val="accent4">
              <a:lumMod val="40000"/>
              <a:lumOff val="60000"/>
            </a:schemeClr>
          </a:solid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u="sng" dirty="0" smtClean="0">
                <a:solidFill>
                  <a:schemeClr val="accent1"/>
                </a:solidFill>
              </a:rPr>
              <a:t>左青線の長さの合計</a:t>
            </a:r>
            <a:r>
              <a:rPr kumimoji="1" lang="ja-JP" altLang="en-US" u="sng" dirty="0" smtClean="0"/>
              <a:t>と</a:t>
            </a:r>
            <a:r>
              <a:rPr kumimoji="1" lang="ja-JP" altLang="en-US" u="sng" dirty="0" smtClean="0">
                <a:solidFill>
                  <a:schemeClr val="accent1"/>
                </a:solidFill>
              </a:rPr>
              <a:t>右青線の長さ</a:t>
            </a:r>
            <a:r>
              <a:rPr kumimoji="1" lang="ja-JP" altLang="en-US" u="sng" dirty="0" smtClean="0"/>
              <a:t>は同じ！！</a:t>
            </a:r>
            <a:endParaRPr kumimoji="1" lang="ja-JP" altLang="en-US" u="sng" dirty="0"/>
          </a:p>
        </p:txBody>
      </p:sp>
      <mc:AlternateContent xmlns:mc="http://schemas.openxmlformats.org/markup-compatibility/2006" xmlns:a14="http://schemas.microsoft.com/office/drawing/2010/main">
        <mc:Choice Requires="a14">
          <p:sp>
            <p:nvSpPr>
              <p:cNvPr id="42" name="角丸四角形吹き出し 41"/>
              <p:cNvSpPr/>
              <p:nvPr/>
            </p:nvSpPr>
            <p:spPr>
              <a:xfrm>
                <a:off x="100282" y="3462659"/>
                <a:ext cx="2022052" cy="1671637"/>
              </a:xfrm>
              <a:prstGeom prst="wedgeRoundRectCallout">
                <a:avLst>
                  <a:gd name="adj1" fmla="val 43051"/>
                  <a:gd name="adj2" fmla="val 65973"/>
                  <a:gd name="adj3" fmla="val 16667"/>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dirty="0">
                    <a:solidFill>
                      <a:prstClr val="black"/>
                    </a:solidFill>
                  </a:rPr>
                  <a:t>このヒストグラムでは、</a:t>
                </a:r>
                <a:endParaRPr lang="en-US" altLang="ja-JP" dirty="0">
                  <a:solidFill>
                    <a:prstClr val="black"/>
                  </a:solidFill>
                </a:endParaRPr>
              </a:p>
              <a:p>
                <a:pPr lvl="0" algn="ctr"/>
                <a14:m>
                  <m:oMath xmlns:m="http://schemas.openxmlformats.org/officeDocument/2006/math">
                    <m:r>
                      <a:rPr lang="en-US" altLang="ja-JP" i="1" dirty="0">
                        <a:solidFill>
                          <a:srgbClr val="FF0000"/>
                        </a:solidFill>
                        <a:latin typeface="Cambria Math" panose="02040503050406030204" pitchFamily="18" charset="0"/>
                      </a:rPr>
                      <m:t>𝑎</m:t>
                    </m:r>
                  </m:oMath>
                </a14:m>
                <a:r>
                  <a:rPr lang="en-US" altLang="ja-JP" dirty="0">
                    <a:solidFill>
                      <a:srgbClr val="FF0000"/>
                    </a:solidFill>
                  </a:rPr>
                  <a:t>(</a:t>
                </a:r>
                <a:r>
                  <a:rPr lang="ja-JP" altLang="en-US" dirty="0">
                    <a:solidFill>
                      <a:srgbClr val="FF0000"/>
                    </a:solidFill>
                  </a:rPr>
                  <a:t>実数</a:t>
                </a:r>
                <a:r>
                  <a:rPr lang="en-US" altLang="ja-JP" dirty="0">
                    <a:solidFill>
                      <a:srgbClr val="FF0000"/>
                    </a:solidFill>
                  </a:rPr>
                  <a:t>)</a:t>
                </a:r>
                <a:r>
                  <a:rPr lang="ja-JP" altLang="en-US" dirty="0" smtClean="0">
                    <a:solidFill>
                      <a:srgbClr val="FF0000"/>
                    </a:solidFill>
                  </a:rPr>
                  <a:t>の</a:t>
                </a:r>
                <a:endParaRPr lang="en-US" altLang="ja-JP" dirty="0" smtClean="0">
                  <a:solidFill>
                    <a:srgbClr val="FF0000"/>
                  </a:solidFill>
                </a:endParaRPr>
              </a:p>
              <a:p>
                <a:pPr lvl="0" algn="ctr"/>
                <a:r>
                  <a:rPr lang="ja-JP" altLang="en-US" dirty="0" smtClean="0">
                    <a:solidFill>
                      <a:srgbClr val="FF0000"/>
                    </a:solidFill>
                  </a:rPr>
                  <a:t>累積</a:t>
                </a:r>
                <a:r>
                  <a:rPr lang="ja-JP" altLang="en-US" dirty="0">
                    <a:solidFill>
                      <a:srgbClr val="FF0000"/>
                    </a:solidFill>
                  </a:rPr>
                  <a:t>分布関数</a:t>
                </a:r>
                <a:r>
                  <a:rPr lang="en-US" altLang="ja-JP" dirty="0">
                    <a:solidFill>
                      <a:prstClr val="black"/>
                    </a:solidFill>
                  </a:rPr>
                  <a:t>=</a:t>
                </a:r>
              </a:p>
              <a:p>
                <a:pPr lvl="0" algn="ctr"/>
                <a14:m>
                  <m:oMath xmlns:m="http://schemas.openxmlformats.org/officeDocument/2006/math">
                    <m:r>
                      <a:rPr lang="en-US" altLang="ja-JP" i="1" dirty="0">
                        <a:solidFill>
                          <a:srgbClr val="FF0000"/>
                        </a:solidFill>
                        <a:latin typeface="Cambria Math" panose="02040503050406030204" pitchFamily="18" charset="0"/>
                      </a:rPr>
                      <m:t>𝑎</m:t>
                    </m:r>
                  </m:oMath>
                </a14:m>
                <a:r>
                  <a:rPr lang="ja-JP" altLang="en-US" dirty="0">
                    <a:solidFill>
                      <a:srgbClr val="FF0000"/>
                    </a:solidFill>
                  </a:rPr>
                  <a:t>以下の確率</a:t>
                </a:r>
                <a:endParaRPr lang="en-US" altLang="ja-JP" dirty="0">
                  <a:solidFill>
                    <a:srgbClr val="FF0000"/>
                  </a:solidFill>
                </a:endParaRPr>
              </a:p>
              <a:p>
                <a:pPr lvl="0" algn="ctr"/>
                <a:r>
                  <a:rPr lang="en-US" altLang="ja-JP" dirty="0">
                    <a:solidFill>
                      <a:srgbClr val="FF0000"/>
                    </a:solidFill>
                  </a:rPr>
                  <a:t>(=</a:t>
                </a:r>
                <a:r>
                  <a:rPr lang="ja-JP" altLang="en-US" dirty="0">
                    <a:solidFill>
                      <a:srgbClr val="FF0000"/>
                    </a:solidFill>
                  </a:rPr>
                  <a:t>高さ</a:t>
                </a:r>
                <a:r>
                  <a:rPr lang="en-US" altLang="ja-JP" dirty="0">
                    <a:solidFill>
                      <a:srgbClr val="FF0000"/>
                    </a:solidFill>
                  </a:rPr>
                  <a:t>)</a:t>
                </a:r>
                <a:r>
                  <a:rPr lang="ja-JP" altLang="en-US" dirty="0">
                    <a:solidFill>
                      <a:srgbClr val="FF0000"/>
                    </a:solidFill>
                  </a:rPr>
                  <a:t>の合計</a:t>
                </a:r>
              </a:p>
            </p:txBody>
          </p:sp>
        </mc:Choice>
        <mc:Fallback xmlns="">
          <p:sp>
            <p:nvSpPr>
              <p:cNvPr id="42" name="角丸四角形吹き出し 41"/>
              <p:cNvSpPr>
                <a:spLocks noRot="1" noChangeAspect="1" noMove="1" noResize="1" noEditPoints="1" noAdjustHandles="1" noChangeArrowheads="1" noChangeShapeType="1" noTextEdit="1"/>
              </p:cNvSpPr>
              <p:nvPr/>
            </p:nvSpPr>
            <p:spPr>
              <a:xfrm>
                <a:off x="100282" y="3462659"/>
                <a:ext cx="2022052" cy="1671637"/>
              </a:xfrm>
              <a:prstGeom prst="wedgeRoundRectCallout">
                <a:avLst>
                  <a:gd name="adj1" fmla="val 43051"/>
                  <a:gd name="adj2" fmla="val 65973"/>
                  <a:gd name="adj3" fmla="val 16667"/>
                </a:avLst>
              </a:prstGeom>
              <a:blipFill rotWithShape="0">
                <a:blip r:embed="rId5"/>
                <a:stretch>
                  <a:fillRect t="-3115"/>
                </a:stretch>
              </a:blipFill>
              <a:ln>
                <a:solidFill>
                  <a:srgbClr val="7030A0"/>
                </a:solidFill>
              </a:ln>
            </p:spPr>
            <p:txBody>
              <a:bodyPr/>
              <a:lstStyle/>
              <a:p>
                <a:r>
                  <a:rPr lang="ja-JP" altLang="en-US">
                    <a:noFill/>
                  </a:rPr>
                  <a:t> </a:t>
                </a:r>
              </a:p>
            </p:txBody>
          </p:sp>
        </mc:Fallback>
      </mc:AlternateContent>
    </p:spTree>
    <p:extLst>
      <p:ext uri="{BB962C8B-B14F-4D97-AF65-F5344CB8AC3E}">
        <p14:creationId xmlns:p14="http://schemas.microsoft.com/office/powerpoint/2010/main" val="29885487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760926" y="2781838"/>
            <a:ext cx="5575480" cy="8380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u="sng" dirty="0"/>
                  <a:t>性質その１</a:t>
                </a:r>
                <a:r>
                  <a:rPr kumimoji="1" lang="ja-JP" altLang="en-US" dirty="0"/>
                  <a:t>：</a:t>
                </a:r>
                <a:endParaRPr kumimoji="1" lang="en-US" altLang="ja-JP" dirty="0"/>
              </a:p>
              <a:p>
                <a:endParaRPr kumimoji="1" lang="en-US" altLang="ja-JP" dirty="0"/>
              </a:p>
              <a:p>
                <a:pPr marL="0" indent="0">
                  <a:buNone/>
                </a:pPr>
                <a14:m>
                  <m:oMath xmlns:m="http://schemas.openxmlformats.org/officeDocument/2006/math">
                    <m:r>
                      <a:rPr lang="en-US" altLang="ja-JP" sz="4400" b="0" i="1" smtClean="0">
                        <a:solidFill>
                          <a:prstClr val="black"/>
                        </a:solidFill>
                        <a:latin typeface="Cambria Math" panose="02040503050406030204" pitchFamily="18" charset="0"/>
                        <a:ea typeface="Cambria Math" panose="02040503050406030204" pitchFamily="18" charset="0"/>
                      </a:rPr>
                      <m:t>𝑎</m:t>
                    </m:r>
                    <m:r>
                      <a:rPr lang="en-US" altLang="ja-JP" sz="4400" b="0" i="1" smtClean="0">
                        <a:solidFill>
                          <a:prstClr val="black"/>
                        </a:solidFill>
                        <a:latin typeface="Cambria Math" panose="02040503050406030204" pitchFamily="18" charset="0"/>
                        <a:ea typeface="Cambria Math" panose="02040503050406030204" pitchFamily="18" charset="0"/>
                      </a:rPr>
                      <m:t>&lt;</m:t>
                    </m:r>
                    <m:r>
                      <a:rPr lang="en-US" altLang="ja-JP" sz="4400" b="0" i="1" smtClean="0">
                        <a:solidFill>
                          <a:prstClr val="black"/>
                        </a:solidFill>
                        <a:latin typeface="Cambria Math" panose="02040503050406030204" pitchFamily="18" charset="0"/>
                        <a:ea typeface="Cambria Math" panose="02040503050406030204" pitchFamily="18" charset="0"/>
                      </a:rPr>
                      <m:t>𝑏</m:t>
                    </m:r>
                  </m:oMath>
                </a14:m>
                <a:r>
                  <a:rPr lang="ja-JP" altLang="en-US" sz="2400" b="0" dirty="0">
                    <a:solidFill>
                      <a:prstClr val="black"/>
                    </a:solidFill>
                    <a:latin typeface="+mn-ea"/>
                  </a:rPr>
                  <a:t> ならば </a:t>
                </a:r>
                <a14:m>
                  <m:oMath xmlns:m="http://schemas.openxmlformats.org/officeDocument/2006/math">
                    <m:r>
                      <a:rPr lang="en-US" altLang="ja-JP" sz="4400" i="1">
                        <a:solidFill>
                          <a:prstClr val="black"/>
                        </a:solidFill>
                        <a:latin typeface="Cambria Math" panose="02040503050406030204" pitchFamily="18" charset="0"/>
                        <a:ea typeface="Cambria Math" panose="02040503050406030204" pitchFamily="18" charset="0"/>
                      </a:rPr>
                      <m:t>𝐹</m:t>
                    </m:r>
                    <m:d>
                      <m:dPr>
                        <m:ctrlPr>
                          <a:rPr lang="en-US" altLang="ja-JP" sz="4400" i="1">
                            <a:solidFill>
                              <a:prstClr val="black"/>
                            </a:solidFill>
                            <a:latin typeface="Cambria Math" panose="02040503050406030204" pitchFamily="18" charset="0"/>
                            <a:ea typeface="Cambria Math" panose="02040503050406030204" pitchFamily="18" charset="0"/>
                          </a:rPr>
                        </m:ctrlPr>
                      </m:dPr>
                      <m:e>
                        <m:r>
                          <a:rPr lang="en-US" altLang="ja-JP" sz="4400" b="0" i="1" smtClean="0">
                            <a:solidFill>
                              <a:prstClr val="black"/>
                            </a:solidFill>
                            <a:latin typeface="Cambria Math" panose="02040503050406030204" pitchFamily="18" charset="0"/>
                            <a:ea typeface="Cambria Math" panose="02040503050406030204" pitchFamily="18" charset="0"/>
                          </a:rPr>
                          <m:t>𝑎</m:t>
                        </m:r>
                      </m:e>
                    </m:d>
                    <m:r>
                      <a:rPr lang="en-US" altLang="ja-JP" sz="4400" b="0" i="1" smtClean="0">
                        <a:solidFill>
                          <a:prstClr val="black"/>
                        </a:solidFill>
                        <a:latin typeface="Cambria Math" panose="02040503050406030204" pitchFamily="18" charset="0"/>
                        <a:ea typeface="Cambria Math" panose="02040503050406030204" pitchFamily="18" charset="0"/>
                      </a:rPr>
                      <m:t>&lt;</m:t>
                    </m:r>
                    <m:r>
                      <a:rPr lang="en-US" altLang="ja-JP" sz="4400" b="0" i="1" smtClean="0">
                        <a:solidFill>
                          <a:prstClr val="black"/>
                        </a:solidFill>
                        <a:latin typeface="Cambria Math" panose="02040503050406030204" pitchFamily="18" charset="0"/>
                        <a:ea typeface="Cambria Math" panose="02040503050406030204" pitchFamily="18" charset="0"/>
                      </a:rPr>
                      <m:t>𝐹</m:t>
                    </m:r>
                    <m:r>
                      <a:rPr lang="en-US" altLang="ja-JP" sz="4400" b="0" i="1" smtClean="0">
                        <a:solidFill>
                          <a:prstClr val="black"/>
                        </a:solidFill>
                        <a:latin typeface="Cambria Math" panose="02040503050406030204" pitchFamily="18" charset="0"/>
                        <a:ea typeface="Cambria Math" panose="02040503050406030204" pitchFamily="18" charset="0"/>
                      </a:rPr>
                      <m:t>(</m:t>
                    </m:r>
                    <m:r>
                      <a:rPr lang="en-US" altLang="ja-JP" sz="4400" b="0" i="1" smtClean="0">
                        <a:solidFill>
                          <a:prstClr val="black"/>
                        </a:solidFill>
                        <a:latin typeface="Cambria Math" panose="02040503050406030204" pitchFamily="18" charset="0"/>
                        <a:ea typeface="Cambria Math" panose="02040503050406030204" pitchFamily="18" charset="0"/>
                      </a:rPr>
                      <m:t>𝑏</m:t>
                    </m:r>
                    <m:r>
                      <a:rPr lang="en-US" altLang="ja-JP" sz="4400" b="0" i="1" smtClean="0">
                        <a:solidFill>
                          <a:prstClr val="black"/>
                        </a:solidFill>
                        <a:latin typeface="Cambria Math" panose="02040503050406030204" pitchFamily="18" charset="0"/>
                        <a:ea typeface="Cambria Math" panose="02040503050406030204" pitchFamily="18" charset="0"/>
                      </a:rPr>
                      <m:t>)</m:t>
                    </m:r>
                  </m:oMath>
                </a14:m>
                <a:endParaRPr kumimoji="1" lang="en-US" altLang="ja-JP" sz="2000" dirty="0"/>
              </a:p>
              <a:p>
                <a:endParaRPr lang="en-US" altLang="ja-JP" dirty="0"/>
              </a:p>
              <a:p>
                <a:pPr marL="0" indent="0">
                  <a:buNone/>
                </a:pPr>
                <a:r>
                  <a:rPr lang="ja-JP" altLang="en-US" dirty="0" smtClean="0"/>
                  <a:t>意味：累積分布関数は右肩上がり</a:t>
                </a:r>
                <a:endParaRPr lang="en-US" altLang="ja-JP" dirty="0" smtClean="0"/>
              </a:p>
              <a:p>
                <a:pPr marL="0" indent="0">
                  <a:buNone/>
                </a:pPr>
                <a:r>
                  <a:rPr lang="en-US" altLang="ja-JP" dirty="0" smtClean="0"/>
                  <a:t>(</a:t>
                </a:r>
                <a:r>
                  <a:rPr lang="ja-JP" altLang="en-US" dirty="0" smtClean="0"/>
                  <a:t>単調増加</a:t>
                </a:r>
                <a:r>
                  <a:rPr lang="en-US" altLang="ja-JP" dirty="0" smtClean="0"/>
                  <a:t>)</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a:t>
            </a:r>
            <a:r>
              <a:rPr lang="en-US" altLang="ja-JP" dirty="0" smtClean="0"/>
              <a:t>6/15</a:t>
            </a:r>
            <a:r>
              <a:rPr kumimoji="1" lang="en-US" altLang="ja-JP" dirty="0" smtClean="0"/>
              <a:t>)</a:t>
            </a:r>
            <a:endParaRPr kumimoji="1" lang="ja-JP" altLang="en-US" dirty="0"/>
          </a:p>
        </p:txBody>
      </p:sp>
      <p:sp>
        <p:nvSpPr>
          <p:cNvPr id="4" name="正方形/長方形 3"/>
          <p:cNvSpPr/>
          <p:nvPr/>
        </p:nvSpPr>
        <p:spPr>
          <a:xfrm>
            <a:off x="85986" y="5204518"/>
            <a:ext cx="6480957" cy="13356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solidFill>
                  <a:prstClr val="black"/>
                </a:solidFill>
              </a:rPr>
              <a:t>Point:</a:t>
            </a:r>
            <a:r>
              <a:rPr lang="ja-JP" altLang="en-US" sz="2400" dirty="0">
                <a:solidFill>
                  <a:prstClr val="black"/>
                </a:solidFill>
              </a:rPr>
              <a:t>累積分布関数の中の数字</a:t>
            </a:r>
            <a:r>
              <a:rPr lang="ja-JP" altLang="en-US" sz="2400" dirty="0" smtClean="0">
                <a:solidFill>
                  <a:prstClr val="black"/>
                </a:solidFill>
              </a:rPr>
              <a:t>が大きく</a:t>
            </a:r>
            <a:r>
              <a:rPr lang="ja-JP" altLang="en-US" sz="2400" dirty="0">
                <a:solidFill>
                  <a:prstClr val="black"/>
                </a:solidFill>
              </a:rPr>
              <a:t>なるほど、</a:t>
            </a:r>
            <a:endParaRPr lang="en-US" altLang="ja-JP" sz="2400" dirty="0">
              <a:solidFill>
                <a:prstClr val="black"/>
              </a:solidFill>
            </a:endParaRPr>
          </a:p>
          <a:p>
            <a:pPr algn="ctr"/>
            <a:r>
              <a:rPr lang="ja-JP" altLang="en-US" sz="2400" u="sng" dirty="0" smtClean="0">
                <a:solidFill>
                  <a:prstClr val="black"/>
                </a:solidFill>
              </a:rPr>
              <a:t>条件</a:t>
            </a:r>
            <a:r>
              <a:rPr lang="ja-JP" altLang="en-US" sz="2400" u="sng" dirty="0">
                <a:solidFill>
                  <a:prstClr val="black"/>
                </a:solidFill>
              </a:rPr>
              <a:t>が緩く</a:t>
            </a:r>
            <a:r>
              <a:rPr lang="ja-JP" altLang="en-US" sz="2400" u="sng" dirty="0" smtClean="0">
                <a:solidFill>
                  <a:prstClr val="black"/>
                </a:solidFill>
              </a:rPr>
              <a:t>なる</a:t>
            </a:r>
            <a:endParaRPr lang="en-US" altLang="ja-JP" sz="2400" u="sng" dirty="0" smtClean="0">
              <a:solidFill>
                <a:prstClr val="black"/>
              </a:solidFill>
            </a:endParaRPr>
          </a:p>
          <a:p>
            <a:pPr algn="ctr"/>
            <a:r>
              <a:rPr lang="ja-JP" altLang="en-US" sz="2400" dirty="0" smtClean="0">
                <a:solidFill>
                  <a:prstClr val="black"/>
                </a:solidFill>
              </a:rPr>
              <a:t>→</a:t>
            </a:r>
            <a:r>
              <a:rPr lang="ja-JP" altLang="en-US" sz="2400" u="sng" dirty="0">
                <a:solidFill>
                  <a:prstClr val="black"/>
                </a:solidFill>
              </a:rPr>
              <a:t>累積分布関数の値は大きくなっていく</a:t>
            </a:r>
            <a:r>
              <a:rPr lang="ja-JP" altLang="en-US" sz="2400" dirty="0">
                <a:solidFill>
                  <a:prstClr val="black"/>
                </a:solidFill>
              </a:rPr>
              <a:t>！</a:t>
            </a:r>
          </a:p>
        </p:txBody>
      </p:sp>
      <p:grpSp>
        <p:nvGrpSpPr>
          <p:cNvPr id="6" name="グループ化 5"/>
          <p:cNvGrpSpPr/>
          <p:nvPr/>
        </p:nvGrpSpPr>
        <p:grpSpPr>
          <a:xfrm>
            <a:off x="6237612" y="1728998"/>
            <a:ext cx="5868402" cy="4637348"/>
            <a:chOff x="6237612" y="1728998"/>
            <a:chExt cx="5868402" cy="4637348"/>
          </a:xfrm>
        </p:grpSpPr>
        <p:grpSp>
          <p:nvGrpSpPr>
            <p:cNvPr id="13" name="グループ化 12"/>
            <p:cNvGrpSpPr/>
            <p:nvPr/>
          </p:nvGrpSpPr>
          <p:grpSpPr>
            <a:xfrm>
              <a:off x="6237612" y="2015008"/>
              <a:ext cx="5868402" cy="4351338"/>
              <a:chOff x="5562672" y="2424090"/>
              <a:chExt cx="5868402" cy="4351338"/>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038" y="2424090"/>
                <a:ext cx="5404762" cy="4053571"/>
              </a:xfrm>
              <a:prstGeom prst="rect">
                <a:avLst/>
              </a:prstGeom>
            </p:spPr>
          </p:pic>
          <p:sp>
            <p:nvSpPr>
              <p:cNvPr id="15" name="テキスト ボックス 14"/>
              <p:cNvSpPr txBox="1"/>
              <p:nvPr/>
            </p:nvSpPr>
            <p:spPr>
              <a:xfrm>
                <a:off x="5562672" y="2706262"/>
                <a:ext cx="772732" cy="369332"/>
              </a:xfrm>
              <a:prstGeom prst="rect">
                <a:avLst/>
              </a:prstGeom>
              <a:noFill/>
            </p:spPr>
            <p:txBody>
              <a:bodyPr wrap="square" rtlCol="0">
                <a:spAutoFit/>
              </a:bodyPr>
              <a:lstStyle/>
              <a:p>
                <a:r>
                  <a:rPr lang="ja-JP" altLang="en-US" dirty="0"/>
                  <a:t>確率</a:t>
                </a:r>
                <a:endParaRPr kumimoji="1" lang="ja-JP" altLang="en-US" dirty="0"/>
              </a:p>
            </p:txBody>
          </p:sp>
          <p:sp>
            <p:nvSpPr>
              <p:cNvPr id="16" name="テキスト ボックス 15"/>
              <p:cNvSpPr txBox="1"/>
              <p:nvPr/>
            </p:nvSpPr>
            <p:spPr>
              <a:xfrm>
                <a:off x="8945451" y="6406096"/>
                <a:ext cx="2485623" cy="369332"/>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17" name="右矢印 16"/>
            <p:cNvSpPr/>
            <p:nvPr/>
          </p:nvSpPr>
          <p:spPr>
            <a:xfrm rot="18532424">
              <a:off x="9064751" y="3620997"/>
              <a:ext cx="2039818" cy="107136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増加！！</a:t>
              </a:r>
              <a:endParaRPr kumimoji="1" lang="ja-JP" altLang="en-US" dirty="0"/>
            </a:p>
          </p:txBody>
        </p:sp>
        <p:sp>
          <p:nvSpPr>
            <p:cNvPr id="18" name="テキスト ボックス 17"/>
            <p:cNvSpPr txBox="1"/>
            <p:nvPr/>
          </p:nvSpPr>
          <p:spPr>
            <a:xfrm>
              <a:off x="7787333" y="1728998"/>
              <a:ext cx="3078051" cy="369332"/>
            </a:xfrm>
            <a:prstGeom prst="rect">
              <a:avLst/>
            </a:prstGeom>
            <a:noFill/>
          </p:spPr>
          <p:txBody>
            <a:bodyPr wrap="square" rtlCol="0">
              <a:spAutoFit/>
            </a:bodyPr>
            <a:lstStyle/>
            <a:p>
              <a:pPr algn="ctr"/>
              <a:r>
                <a:rPr kumimoji="1" lang="ja-JP" altLang="en-US" dirty="0" smtClean="0"/>
                <a:t>例</a:t>
              </a:r>
              <a:r>
                <a:rPr kumimoji="1" lang="en-US" altLang="ja-JP" dirty="0" smtClean="0"/>
                <a:t>I</a:t>
              </a:r>
              <a:r>
                <a:rPr kumimoji="1" lang="ja-JP" altLang="en-US" dirty="0" smtClean="0"/>
                <a:t>の累積分布関数のグラフ</a:t>
              </a:r>
              <a:endParaRPr kumimoji="1" lang="ja-JP" altLang="en-US" dirty="0"/>
            </a:p>
          </p:txBody>
        </p:sp>
      </p:grpSp>
    </p:spTree>
    <p:extLst>
      <p:ext uri="{BB962C8B-B14F-4D97-AF65-F5344CB8AC3E}">
        <p14:creationId xmlns:p14="http://schemas.microsoft.com/office/powerpoint/2010/main" val="39474657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4"/>
            <a:ext cx="10515600" cy="4678207"/>
          </a:xfrm>
        </p:spPr>
        <p:txBody>
          <a:bodyPr>
            <a:normAutofit/>
          </a:bodyPr>
          <a:lstStyle/>
          <a:p>
            <a:r>
              <a:rPr kumimoji="1" lang="ja-JP" altLang="en-US" u="sng" dirty="0"/>
              <a:t>性質その</a:t>
            </a:r>
            <a:r>
              <a:rPr kumimoji="1" lang="ja-JP" altLang="en-US" u="sng" dirty="0" smtClean="0"/>
              <a:t>２：</a:t>
            </a:r>
            <a:endParaRPr lang="en-US" altLang="ja-JP" u="sng" dirty="0"/>
          </a:p>
          <a:p>
            <a:r>
              <a:rPr lang="ja-JP" altLang="en-US" u="sng" dirty="0"/>
              <a:t>性質その３</a:t>
            </a:r>
            <a:r>
              <a:rPr lang="ja-JP" altLang="en-US" dirty="0" smtClean="0"/>
              <a:t>：</a:t>
            </a:r>
            <a:endParaRPr lang="en-US" altLang="ja-JP" dirty="0"/>
          </a:p>
        </p:txBody>
      </p:sp>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a:t>
            </a:r>
            <a:r>
              <a:rPr lang="en-US" altLang="ja-JP" dirty="0" smtClean="0"/>
              <a:t>7/15</a:t>
            </a:r>
            <a:r>
              <a:rPr kumimoji="1" lang="en-US" altLang="ja-JP" dirty="0" smtClean="0"/>
              <a:t>)</a:t>
            </a:r>
            <a:endParaRPr kumimoji="1" lang="ja-JP" altLang="en-US" dirty="0"/>
          </a:p>
        </p:txBody>
      </p:sp>
      <p:grpSp>
        <p:nvGrpSpPr>
          <p:cNvPr id="33" name="グループ化 32"/>
          <p:cNvGrpSpPr/>
          <p:nvPr/>
        </p:nvGrpSpPr>
        <p:grpSpPr>
          <a:xfrm>
            <a:off x="2982802" y="1544249"/>
            <a:ext cx="8367582" cy="5158173"/>
            <a:chOff x="5795681" y="2424090"/>
            <a:chExt cx="6397060" cy="4223371"/>
          </a:xfrm>
        </p:grpSpPr>
        <p:pic>
          <p:nvPicPr>
            <p:cNvPr id="39" name="図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149" y="2424090"/>
              <a:ext cx="5046539" cy="4053572"/>
            </a:xfrm>
            <a:prstGeom prst="rect">
              <a:avLst/>
            </a:prstGeom>
          </p:spPr>
        </p:pic>
        <p:sp>
          <p:nvSpPr>
            <p:cNvPr id="41" name="テキスト ボックス 40"/>
            <p:cNvSpPr txBox="1"/>
            <p:nvPr/>
          </p:nvSpPr>
          <p:spPr>
            <a:xfrm>
              <a:off x="5795681" y="2515776"/>
              <a:ext cx="772732" cy="369332"/>
            </a:xfrm>
            <a:prstGeom prst="rect">
              <a:avLst/>
            </a:prstGeom>
            <a:noFill/>
          </p:spPr>
          <p:txBody>
            <a:bodyPr wrap="square" rtlCol="0">
              <a:spAutoFit/>
            </a:bodyPr>
            <a:lstStyle/>
            <a:p>
              <a:r>
                <a:rPr lang="ja-JP" altLang="en-US" dirty="0">
                  <a:solidFill>
                    <a:prstClr val="black"/>
                  </a:solidFill>
                </a:rPr>
                <a:t>確率</a:t>
              </a:r>
            </a:p>
          </p:txBody>
        </p:sp>
        <p:sp>
          <p:nvSpPr>
            <p:cNvPr id="43" name="テキスト ボックス 42"/>
            <p:cNvSpPr txBox="1"/>
            <p:nvPr/>
          </p:nvSpPr>
          <p:spPr>
            <a:xfrm>
              <a:off x="9707118" y="6345062"/>
              <a:ext cx="2485623" cy="302399"/>
            </a:xfrm>
            <a:prstGeom prst="rect">
              <a:avLst/>
            </a:prstGeom>
            <a:noFill/>
          </p:spPr>
          <p:txBody>
            <a:bodyPr wrap="square" rtlCol="0">
              <a:spAutoFit/>
            </a:bodyPr>
            <a:lstStyle/>
            <a:p>
              <a:r>
                <a:rPr lang="ja-JP" altLang="en-US" dirty="0" smtClean="0">
                  <a:solidFill>
                    <a:prstClr val="black"/>
                  </a:solidFill>
                </a:rPr>
                <a:t>表の出る回数</a:t>
              </a:r>
              <a:r>
                <a:rPr lang="en-US" altLang="ja-JP" dirty="0" smtClean="0">
                  <a:solidFill>
                    <a:prstClr val="black"/>
                  </a:solidFill>
                </a:rPr>
                <a:t>(</a:t>
              </a:r>
              <a:r>
                <a:rPr lang="ja-JP" altLang="en-US" dirty="0" smtClean="0">
                  <a:solidFill>
                    <a:prstClr val="black"/>
                  </a:solidFill>
                </a:rPr>
                <a:t>単位</a:t>
              </a:r>
              <a:r>
                <a:rPr lang="en-US" altLang="ja-JP" dirty="0" smtClean="0">
                  <a:solidFill>
                    <a:prstClr val="black"/>
                  </a:solidFill>
                </a:rPr>
                <a:t>:</a:t>
              </a:r>
              <a:r>
                <a:rPr lang="ja-JP" altLang="en-US" dirty="0" smtClean="0">
                  <a:solidFill>
                    <a:prstClr val="black"/>
                  </a:solidFill>
                </a:rPr>
                <a:t>回</a:t>
              </a:r>
              <a:r>
                <a:rPr lang="en-US" altLang="ja-JP" dirty="0" smtClean="0">
                  <a:solidFill>
                    <a:prstClr val="black"/>
                  </a:solidFill>
                </a:rPr>
                <a:t>)</a:t>
              </a:r>
              <a:endParaRPr lang="ja-JP" altLang="en-US" dirty="0">
                <a:solidFill>
                  <a:prstClr val="black"/>
                </a:solidFill>
              </a:endParaRPr>
            </a:p>
          </p:txBody>
        </p:sp>
      </p:grpSp>
      <p:sp>
        <p:nvSpPr>
          <p:cNvPr id="11" name="円/楕円 10"/>
          <p:cNvSpPr/>
          <p:nvPr/>
        </p:nvSpPr>
        <p:spPr>
          <a:xfrm>
            <a:off x="7592461" y="1909185"/>
            <a:ext cx="1013279" cy="978707"/>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solidFill>
                <a:prstClr val="black"/>
              </a:solidFill>
            </a:endParaRPr>
          </a:p>
        </p:txBody>
      </p:sp>
      <p:sp>
        <p:nvSpPr>
          <p:cNvPr id="47" name="円/楕円 46"/>
          <p:cNvSpPr/>
          <p:nvPr/>
        </p:nvSpPr>
        <p:spPr>
          <a:xfrm>
            <a:off x="3623466" y="5644915"/>
            <a:ext cx="1040924" cy="1000811"/>
          </a:xfrm>
          <a:prstGeom prst="ellipse">
            <a:avLst/>
          </a:prstGeom>
          <a:no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solidFill>
                <a:prstClr val="black"/>
              </a:solidFill>
            </a:endParaRPr>
          </a:p>
        </p:txBody>
      </p:sp>
      <p:sp>
        <p:nvSpPr>
          <p:cNvPr id="12" name="円形吹き出し 11"/>
          <p:cNvSpPr/>
          <p:nvPr/>
        </p:nvSpPr>
        <p:spPr>
          <a:xfrm>
            <a:off x="65904" y="2812244"/>
            <a:ext cx="4925936" cy="3341450"/>
          </a:xfrm>
          <a:prstGeom prst="wedgeEllipseCallout">
            <a:avLst>
              <a:gd name="adj1" fmla="val 100424"/>
              <a:gd name="adj2" fmla="val -5631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solidFill>
                  <a:prstClr val="black"/>
                </a:solidFill>
              </a:rPr>
              <a:t>表の出る回数を</a:t>
            </a:r>
            <a:r>
              <a:rPr lang="ja-JP" altLang="en-US" sz="2400" u="sng" dirty="0" smtClean="0">
                <a:solidFill>
                  <a:srgbClr val="FF0000"/>
                </a:solidFill>
              </a:rPr>
              <a:t>増やす</a:t>
            </a:r>
            <a:r>
              <a:rPr lang="ja-JP" altLang="en-US" sz="2400" dirty="0" smtClean="0">
                <a:solidFill>
                  <a:prstClr val="black"/>
                </a:solidFill>
              </a:rPr>
              <a:t>と</a:t>
            </a:r>
            <a:endParaRPr lang="en-US" altLang="ja-JP" sz="2400" dirty="0" smtClean="0">
              <a:solidFill>
                <a:prstClr val="black"/>
              </a:solidFill>
            </a:endParaRPr>
          </a:p>
          <a:p>
            <a:pPr algn="ctr"/>
            <a:r>
              <a:rPr lang="ja-JP" altLang="en-US" sz="2400" dirty="0" smtClean="0">
                <a:solidFill>
                  <a:srgbClr val="FF0000"/>
                </a:solidFill>
              </a:rPr>
              <a:t>累積分布関数</a:t>
            </a:r>
            <a:r>
              <a:rPr lang="ja-JP" altLang="en-US" sz="2400" dirty="0" smtClean="0">
                <a:solidFill>
                  <a:prstClr val="black"/>
                </a:solidFill>
              </a:rPr>
              <a:t>＝</a:t>
            </a:r>
            <a:endParaRPr lang="en-US" altLang="ja-JP" sz="2400" dirty="0" smtClean="0">
              <a:solidFill>
                <a:prstClr val="black"/>
              </a:solidFill>
            </a:endParaRPr>
          </a:p>
          <a:p>
            <a:pPr algn="ctr"/>
            <a:r>
              <a:rPr lang="ja-JP" altLang="en-US" sz="2400" dirty="0" smtClean="0">
                <a:solidFill>
                  <a:prstClr val="black"/>
                </a:solidFill>
              </a:rPr>
              <a:t>表の回数がそれ以下になる確率は</a:t>
            </a:r>
            <a:r>
              <a:rPr lang="en-US" altLang="ja-JP" sz="2400" u="sng" dirty="0" smtClean="0">
                <a:solidFill>
                  <a:srgbClr val="FF0000"/>
                </a:solidFill>
              </a:rPr>
              <a:t>1</a:t>
            </a:r>
            <a:r>
              <a:rPr lang="ja-JP" altLang="en-US" sz="2400" u="sng" dirty="0" smtClean="0">
                <a:solidFill>
                  <a:srgbClr val="FF0000"/>
                </a:solidFill>
              </a:rPr>
              <a:t>に向かう</a:t>
            </a:r>
            <a:endParaRPr lang="en-US" altLang="ja-JP" sz="2400" u="sng" dirty="0" smtClean="0">
              <a:solidFill>
                <a:srgbClr val="FF0000"/>
              </a:solidFill>
            </a:endParaRPr>
          </a:p>
          <a:p>
            <a:pPr algn="ctr"/>
            <a:r>
              <a:rPr lang="en-US" altLang="ja-JP" sz="2400" dirty="0" smtClean="0">
                <a:solidFill>
                  <a:prstClr val="black"/>
                </a:solidFill>
              </a:rPr>
              <a:t>(</a:t>
            </a:r>
            <a:r>
              <a:rPr lang="ja-JP" altLang="en-US" sz="2400" u="sng" dirty="0" smtClean="0">
                <a:solidFill>
                  <a:prstClr val="black"/>
                </a:solidFill>
              </a:rPr>
              <a:t>性質その２</a:t>
            </a:r>
            <a:r>
              <a:rPr lang="en-US" altLang="ja-JP" sz="2400" dirty="0" smtClean="0">
                <a:solidFill>
                  <a:prstClr val="black"/>
                </a:solidFill>
              </a:rPr>
              <a:t>)</a:t>
            </a:r>
          </a:p>
          <a:p>
            <a:pPr algn="ctr"/>
            <a:r>
              <a:rPr lang="en-US" altLang="ja-JP" sz="2400" dirty="0" smtClean="0">
                <a:solidFill>
                  <a:srgbClr val="FF0000"/>
                </a:solidFill>
              </a:rPr>
              <a:t>(</a:t>
            </a:r>
            <a:r>
              <a:rPr lang="ja-JP" altLang="en-US" sz="2400" dirty="0" smtClean="0">
                <a:solidFill>
                  <a:srgbClr val="FF0000"/>
                </a:solidFill>
              </a:rPr>
              <a:t>特に、表が</a:t>
            </a:r>
            <a:r>
              <a:rPr lang="en-US" altLang="ja-JP" sz="2400" dirty="0" smtClean="0">
                <a:solidFill>
                  <a:srgbClr val="FF0000"/>
                </a:solidFill>
              </a:rPr>
              <a:t>10</a:t>
            </a:r>
            <a:r>
              <a:rPr lang="ja-JP" altLang="en-US" sz="2400" dirty="0" smtClean="0">
                <a:solidFill>
                  <a:srgbClr val="FF0000"/>
                </a:solidFill>
              </a:rPr>
              <a:t>回以下出る確率は</a:t>
            </a:r>
            <a:r>
              <a:rPr lang="en-US" altLang="ja-JP" sz="2400" dirty="0" smtClean="0">
                <a:solidFill>
                  <a:srgbClr val="FF0000"/>
                </a:solidFill>
              </a:rPr>
              <a:t>1)</a:t>
            </a:r>
            <a:endParaRPr lang="ja-JP" altLang="en-US" sz="2400" dirty="0">
              <a:solidFill>
                <a:srgbClr val="FF0000"/>
              </a:solidFill>
            </a:endParaRPr>
          </a:p>
        </p:txBody>
      </p:sp>
      <p:sp>
        <p:nvSpPr>
          <p:cNvPr id="48" name="円形吹き出し 47"/>
          <p:cNvSpPr/>
          <p:nvPr/>
        </p:nvSpPr>
        <p:spPr>
          <a:xfrm>
            <a:off x="7191583" y="2378270"/>
            <a:ext cx="4934513" cy="3143600"/>
          </a:xfrm>
          <a:prstGeom prst="wedgeEllipseCallout">
            <a:avLst>
              <a:gd name="adj1" fmla="val -107061"/>
              <a:gd name="adj2" fmla="val 71265"/>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dirty="0">
                <a:solidFill>
                  <a:prstClr val="black"/>
                </a:solidFill>
              </a:rPr>
              <a:t>表の</a:t>
            </a:r>
            <a:r>
              <a:rPr lang="ja-JP" altLang="en-US" sz="2400" dirty="0" smtClean="0">
                <a:solidFill>
                  <a:prstClr val="black"/>
                </a:solidFill>
              </a:rPr>
              <a:t>出る回数を</a:t>
            </a:r>
            <a:r>
              <a:rPr lang="ja-JP" altLang="en-US" sz="2400" u="sng" dirty="0">
                <a:solidFill>
                  <a:schemeClr val="accent1"/>
                </a:solidFill>
              </a:rPr>
              <a:t>減</a:t>
            </a:r>
            <a:r>
              <a:rPr lang="ja-JP" altLang="en-US" sz="2400" u="sng" dirty="0" smtClean="0">
                <a:solidFill>
                  <a:schemeClr val="accent1"/>
                </a:solidFill>
              </a:rPr>
              <a:t>らす</a:t>
            </a:r>
            <a:r>
              <a:rPr lang="ja-JP" altLang="en-US" sz="2400" dirty="0" smtClean="0">
                <a:solidFill>
                  <a:prstClr val="black"/>
                </a:solidFill>
              </a:rPr>
              <a:t>と</a:t>
            </a:r>
            <a:endParaRPr lang="en-US" altLang="ja-JP" sz="2400" dirty="0">
              <a:solidFill>
                <a:prstClr val="black"/>
              </a:solidFill>
            </a:endParaRPr>
          </a:p>
          <a:p>
            <a:pPr lvl="0" algn="ctr"/>
            <a:r>
              <a:rPr lang="ja-JP" altLang="en-US" sz="2400" dirty="0">
                <a:solidFill>
                  <a:schemeClr val="accent1"/>
                </a:solidFill>
              </a:rPr>
              <a:t>累積分布関数</a:t>
            </a:r>
            <a:r>
              <a:rPr lang="ja-JP" altLang="en-US" sz="2400" dirty="0">
                <a:solidFill>
                  <a:prstClr val="black"/>
                </a:solidFill>
              </a:rPr>
              <a:t>＝</a:t>
            </a:r>
            <a:endParaRPr lang="en-US" altLang="ja-JP" sz="2400" dirty="0">
              <a:solidFill>
                <a:prstClr val="black"/>
              </a:solidFill>
            </a:endParaRPr>
          </a:p>
          <a:p>
            <a:pPr lvl="0" algn="ctr"/>
            <a:r>
              <a:rPr lang="ja-JP" altLang="en-US" sz="2400" dirty="0">
                <a:solidFill>
                  <a:prstClr val="black"/>
                </a:solidFill>
              </a:rPr>
              <a:t>表の回数がそれ以下になる確率</a:t>
            </a:r>
            <a:r>
              <a:rPr lang="ja-JP" altLang="en-US" sz="2400" dirty="0" smtClean="0">
                <a:solidFill>
                  <a:prstClr val="black"/>
                </a:solidFill>
              </a:rPr>
              <a:t>は</a:t>
            </a:r>
            <a:r>
              <a:rPr lang="en-US" altLang="ja-JP" sz="2400" u="sng" dirty="0">
                <a:solidFill>
                  <a:schemeClr val="accent1"/>
                </a:solidFill>
              </a:rPr>
              <a:t>0</a:t>
            </a:r>
            <a:r>
              <a:rPr lang="ja-JP" altLang="en-US" sz="2400" u="sng" dirty="0" smtClean="0">
                <a:solidFill>
                  <a:schemeClr val="accent1"/>
                </a:solidFill>
              </a:rPr>
              <a:t>に</a:t>
            </a:r>
            <a:r>
              <a:rPr lang="ja-JP" altLang="en-US" sz="2400" u="sng" dirty="0">
                <a:solidFill>
                  <a:schemeClr val="accent1"/>
                </a:solidFill>
              </a:rPr>
              <a:t>向かう</a:t>
            </a:r>
            <a:endParaRPr lang="en-US" altLang="ja-JP" sz="2400" u="sng" dirty="0">
              <a:solidFill>
                <a:schemeClr val="accent1"/>
              </a:solidFill>
            </a:endParaRPr>
          </a:p>
          <a:p>
            <a:pPr lvl="0" algn="ctr"/>
            <a:r>
              <a:rPr lang="en-US" altLang="ja-JP" sz="2400" dirty="0">
                <a:solidFill>
                  <a:prstClr val="black"/>
                </a:solidFill>
              </a:rPr>
              <a:t>(</a:t>
            </a:r>
            <a:r>
              <a:rPr lang="ja-JP" altLang="en-US" sz="2400" u="sng" dirty="0">
                <a:solidFill>
                  <a:prstClr val="black"/>
                </a:solidFill>
              </a:rPr>
              <a:t>性質</a:t>
            </a:r>
            <a:r>
              <a:rPr lang="ja-JP" altLang="en-US" sz="2400" u="sng" dirty="0" smtClean="0">
                <a:solidFill>
                  <a:prstClr val="black"/>
                </a:solidFill>
              </a:rPr>
              <a:t>その３</a:t>
            </a:r>
            <a:r>
              <a:rPr lang="en-US" altLang="ja-JP" sz="2400" dirty="0" smtClean="0">
                <a:solidFill>
                  <a:prstClr val="black"/>
                </a:solidFill>
              </a:rPr>
              <a:t>)</a:t>
            </a:r>
          </a:p>
          <a:p>
            <a:pPr lvl="0" algn="ctr"/>
            <a:r>
              <a:rPr lang="en-US" altLang="ja-JP" sz="2400" dirty="0" smtClean="0">
                <a:solidFill>
                  <a:schemeClr val="accent5"/>
                </a:solidFill>
              </a:rPr>
              <a:t>(</a:t>
            </a:r>
            <a:r>
              <a:rPr lang="ja-JP" altLang="en-US" sz="2400" dirty="0" smtClean="0">
                <a:solidFill>
                  <a:schemeClr val="accent5"/>
                </a:solidFill>
              </a:rPr>
              <a:t>特に、表が</a:t>
            </a:r>
            <a:r>
              <a:rPr lang="en-US" altLang="ja-JP" sz="2400" dirty="0" smtClean="0">
                <a:solidFill>
                  <a:schemeClr val="accent5"/>
                </a:solidFill>
              </a:rPr>
              <a:t>-1</a:t>
            </a:r>
            <a:r>
              <a:rPr lang="ja-JP" altLang="en-US" sz="2400" dirty="0" smtClean="0">
                <a:solidFill>
                  <a:schemeClr val="accent5"/>
                </a:solidFill>
              </a:rPr>
              <a:t>回以下出る確率は</a:t>
            </a:r>
            <a:r>
              <a:rPr lang="en-US" altLang="ja-JP" sz="2400" dirty="0" smtClean="0">
                <a:solidFill>
                  <a:schemeClr val="accent5"/>
                </a:solidFill>
              </a:rPr>
              <a:t>0)</a:t>
            </a:r>
            <a:endParaRPr lang="ja-JP" altLang="en-US" sz="2400" dirty="0">
              <a:solidFill>
                <a:schemeClr val="accent5"/>
              </a:solidFill>
            </a:endParaRPr>
          </a:p>
        </p:txBody>
      </p:sp>
      <p:sp>
        <p:nvSpPr>
          <p:cNvPr id="49" name="テキスト ボックス 48"/>
          <p:cNvSpPr txBox="1"/>
          <p:nvPr/>
        </p:nvSpPr>
        <p:spPr>
          <a:xfrm>
            <a:off x="5563788" y="1325752"/>
            <a:ext cx="3078051" cy="369332"/>
          </a:xfrm>
          <a:prstGeom prst="rect">
            <a:avLst/>
          </a:prstGeom>
          <a:noFill/>
        </p:spPr>
        <p:txBody>
          <a:bodyPr wrap="square" rtlCol="0">
            <a:spAutoFit/>
          </a:bodyPr>
          <a:lstStyle/>
          <a:p>
            <a:pPr algn="ctr"/>
            <a:r>
              <a:rPr lang="ja-JP" altLang="en-US" dirty="0" smtClean="0">
                <a:solidFill>
                  <a:prstClr val="black"/>
                </a:solidFill>
              </a:rPr>
              <a:t>例</a:t>
            </a:r>
            <a:r>
              <a:rPr lang="en-US" altLang="ja-JP" dirty="0" smtClean="0">
                <a:solidFill>
                  <a:prstClr val="black"/>
                </a:solidFill>
              </a:rPr>
              <a:t>I</a:t>
            </a:r>
            <a:r>
              <a:rPr lang="ja-JP" altLang="en-US" dirty="0" smtClean="0">
                <a:solidFill>
                  <a:prstClr val="black"/>
                </a:solidFill>
              </a:rPr>
              <a:t>の累積分布関数のグラフ</a:t>
            </a:r>
            <a:endParaRPr lang="ja-JP" altLang="en-US" dirty="0">
              <a:solidFill>
                <a:prstClr val="black"/>
              </a:solidFill>
            </a:endParaRPr>
          </a:p>
        </p:txBody>
      </p:sp>
    </p:spTree>
    <p:extLst>
      <p:ext uri="{BB962C8B-B14F-4D97-AF65-F5344CB8AC3E}">
        <p14:creationId xmlns:p14="http://schemas.microsoft.com/office/powerpoint/2010/main" val="24875589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角丸四角形 60"/>
          <p:cNvSpPr/>
          <p:nvPr/>
        </p:nvSpPr>
        <p:spPr>
          <a:xfrm>
            <a:off x="838199" y="4827121"/>
            <a:ext cx="4565156" cy="16767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0" name="角丸四角形 59"/>
          <p:cNvSpPr/>
          <p:nvPr/>
        </p:nvSpPr>
        <p:spPr>
          <a:xfrm>
            <a:off x="838200" y="2433484"/>
            <a:ext cx="4249994" cy="14839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4678207"/>
              </a:xfrm>
            </p:spPr>
            <p:txBody>
              <a:bodyPr>
                <a:normAutofit/>
              </a:bodyPr>
              <a:lstStyle/>
              <a:p>
                <a:r>
                  <a:rPr kumimoji="1" lang="ja-JP" altLang="en-US" u="sng" dirty="0"/>
                  <a:t>性質その２</a:t>
                </a:r>
                <a:r>
                  <a:rPr kumimoji="1" lang="ja-JP" altLang="en-US" dirty="0"/>
                  <a:t>：</a:t>
                </a:r>
                <a:endParaRPr kumimoji="1" lang="en-US" altLang="ja-JP" dirty="0"/>
              </a:p>
              <a:p>
                <a:endParaRPr kumimoji="1" lang="en-US" altLang="ja-JP" dirty="0"/>
              </a:p>
              <a:p>
                <a:pPr marL="0" indent="0">
                  <a:buNone/>
                </a:pPr>
                <a14:m>
                  <m:oMathPara xmlns:m="http://schemas.openxmlformats.org/officeDocument/2006/math">
                    <m:oMathParaPr>
                      <m:jc m:val="left"/>
                    </m:oMathParaPr>
                    <m:oMath xmlns:m="http://schemas.openxmlformats.org/officeDocument/2006/math">
                      <m:func>
                        <m:funcPr>
                          <m:ctrlPr>
                            <a:rPr lang="en-US" altLang="ja-JP" sz="5400" b="0" i="1" smtClean="0">
                              <a:solidFill>
                                <a:prstClr val="black"/>
                              </a:solidFill>
                              <a:latin typeface="Cambria Math" panose="02040503050406030204" pitchFamily="18" charset="0"/>
                              <a:ea typeface="Cambria Math" panose="02040503050406030204" pitchFamily="18" charset="0"/>
                            </a:rPr>
                          </m:ctrlPr>
                        </m:funcPr>
                        <m:fName>
                          <m:limLow>
                            <m:limLowPr>
                              <m:ctrlPr>
                                <a:rPr lang="en-US" altLang="ja-JP" sz="5400" b="0" i="1" smtClean="0">
                                  <a:solidFill>
                                    <a:prstClr val="black"/>
                                  </a:solidFill>
                                  <a:latin typeface="Cambria Math" panose="02040503050406030204" pitchFamily="18" charset="0"/>
                                  <a:ea typeface="Cambria Math" panose="02040503050406030204" pitchFamily="18" charset="0"/>
                                </a:rPr>
                              </m:ctrlPr>
                            </m:limLowPr>
                            <m:e>
                              <m:r>
                                <m:rPr>
                                  <m:sty m:val="p"/>
                                </m:rPr>
                                <a:rPr lang="en-US" altLang="ja-JP" sz="5400" b="0" i="0" smtClean="0">
                                  <a:solidFill>
                                    <a:prstClr val="black"/>
                                  </a:solidFill>
                                  <a:latin typeface="Cambria Math" panose="02040503050406030204" pitchFamily="18" charset="0"/>
                                  <a:ea typeface="Cambria Math" panose="02040503050406030204" pitchFamily="18" charset="0"/>
                                </a:rPr>
                                <m:t>lim</m:t>
                              </m:r>
                            </m:e>
                            <m:lim>
                              <m:r>
                                <a:rPr lang="en-US" altLang="ja-JP" sz="5400" b="0" i="1" smtClean="0">
                                  <a:solidFill>
                                    <a:srgbClr val="FF0000"/>
                                  </a:solidFill>
                                  <a:latin typeface="Cambria Math" panose="02040503050406030204" pitchFamily="18" charset="0"/>
                                  <a:ea typeface="Cambria Math" panose="02040503050406030204" pitchFamily="18" charset="0"/>
                                </a:rPr>
                                <m:t>𝑏</m:t>
                              </m:r>
                              <m:r>
                                <a:rPr lang="ja-JP" altLang="en-US" sz="5400" i="1">
                                  <a:solidFill>
                                    <a:srgbClr val="FF0000"/>
                                  </a:solidFill>
                                  <a:latin typeface="Cambria Math" panose="02040503050406030204" pitchFamily="18" charset="0"/>
                                  <a:ea typeface="Cambria Math" panose="02040503050406030204" pitchFamily="18" charset="0"/>
                                </a:rPr>
                                <m:t>→</m:t>
                              </m:r>
                              <m:r>
                                <a:rPr lang="ja-JP" altLang="en-US" sz="5400" i="1" smtClean="0">
                                  <a:solidFill>
                                    <a:srgbClr val="FF0000"/>
                                  </a:solidFill>
                                  <a:latin typeface="Cambria Math" panose="02040503050406030204" pitchFamily="18" charset="0"/>
                                  <a:ea typeface="Cambria Math" panose="02040503050406030204" pitchFamily="18" charset="0"/>
                                </a:rPr>
                                <m:t>∞</m:t>
                              </m:r>
                            </m:lim>
                          </m:limLow>
                        </m:fName>
                        <m:e>
                          <m:r>
                            <a:rPr lang="en-US" altLang="ja-JP" sz="5400" b="0" i="1" smtClean="0">
                              <a:solidFill>
                                <a:prstClr val="black"/>
                              </a:solidFill>
                              <a:latin typeface="Cambria Math" panose="02040503050406030204" pitchFamily="18" charset="0"/>
                              <a:ea typeface="Cambria Math" panose="02040503050406030204" pitchFamily="18" charset="0"/>
                            </a:rPr>
                            <m:t>𝐹</m:t>
                          </m:r>
                          <m:d>
                            <m:dPr>
                              <m:ctrlPr>
                                <a:rPr lang="en-US" altLang="ja-JP" sz="5400" b="0" i="1" smtClean="0">
                                  <a:solidFill>
                                    <a:prstClr val="black"/>
                                  </a:solidFill>
                                  <a:latin typeface="Cambria Math" panose="02040503050406030204" pitchFamily="18" charset="0"/>
                                  <a:ea typeface="Cambria Math" panose="02040503050406030204" pitchFamily="18" charset="0"/>
                                </a:rPr>
                              </m:ctrlPr>
                            </m:dPr>
                            <m:e>
                              <m:r>
                                <a:rPr lang="en-US" altLang="ja-JP" sz="5400" b="0" i="1" smtClean="0">
                                  <a:solidFill>
                                    <a:prstClr val="black"/>
                                  </a:solidFill>
                                  <a:latin typeface="Cambria Math" panose="02040503050406030204" pitchFamily="18" charset="0"/>
                                  <a:ea typeface="Cambria Math" panose="02040503050406030204" pitchFamily="18" charset="0"/>
                                </a:rPr>
                                <m:t>𝑏</m:t>
                              </m:r>
                            </m:e>
                          </m:d>
                        </m:e>
                      </m:func>
                      <m:r>
                        <a:rPr lang="en-US" altLang="ja-JP" sz="5400" b="0" i="1" smtClean="0">
                          <a:solidFill>
                            <a:prstClr val="black"/>
                          </a:solidFill>
                          <a:latin typeface="Cambria Math" panose="02040503050406030204" pitchFamily="18" charset="0"/>
                          <a:ea typeface="Cambria Math" panose="02040503050406030204" pitchFamily="18" charset="0"/>
                        </a:rPr>
                        <m:t>=1</m:t>
                      </m:r>
                    </m:oMath>
                  </m:oMathPara>
                </a14:m>
                <a:endParaRPr lang="en-US" altLang="ja-JP" dirty="0"/>
              </a:p>
              <a:p>
                <a:endParaRPr lang="en-US" altLang="ja-JP" u="sng" dirty="0"/>
              </a:p>
              <a:p>
                <a:r>
                  <a:rPr lang="ja-JP" altLang="en-US" u="sng" dirty="0"/>
                  <a:t>性質その３</a:t>
                </a:r>
                <a:r>
                  <a:rPr lang="ja-JP" altLang="en-US" dirty="0"/>
                  <a:t>：</a:t>
                </a:r>
                <a:endParaRPr lang="en-US" altLang="ja-JP" dirty="0"/>
              </a:p>
              <a:p>
                <a:endParaRPr lang="en-US" altLang="ja-JP" dirty="0"/>
              </a:p>
              <a:p>
                <a:pPr marL="0" lvl="0" indent="0">
                  <a:buNone/>
                </a:pPr>
                <a14:m>
                  <m:oMathPara xmlns:m="http://schemas.openxmlformats.org/officeDocument/2006/math">
                    <m:oMathParaPr>
                      <m:jc m:val="left"/>
                    </m:oMathParaPr>
                    <m:oMath xmlns:m="http://schemas.openxmlformats.org/officeDocument/2006/math">
                      <m:func>
                        <m:funcPr>
                          <m:ctrlPr>
                            <a:rPr lang="en-US" altLang="ja-JP" sz="5400" i="1">
                              <a:solidFill>
                                <a:prstClr val="black"/>
                              </a:solidFill>
                              <a:latin typeface="Cambria Math" panose="02040503050406030204" pitchFamily="18" charset="0"/>
                              <a:ea typeface="Cambria Math" panose="02040503050406030204" pitchFamily="18" charset="0"/>
                            </a:rPr>
                          </m:ctrlPr>
                        </m:funcPr>
                        <m:fName>
                          <m:limLow>
                            <m:limLowPr>
                              <m:ctrlPr>
                                <a:rPr lang="en-US" altLang="ja-JP" sz="5400" i="1">
                                  <a:solidFill>
                                    <a:prstClr val="black"/>
                                  </a:solidFill>
                                  <a:latin typeface="Cambria Math" panose="02040503050406030204" pitchFamily="18" charset="0"/>
                                  <a:ea typeface="Cambria Math" panose="02040503050406030204" pitchFamily="18" charset="0"/>
                                </a:rPr>
                              </m:ctrlPr>
                            </m:limLowPr>
                            <m:e>
                              <m:r>
                                <m:rPr>
                                  <m:sty m:val="p"/>
                                </m:rPr>
                                <a:rPr lang="en-US" altLang="ja-JP" sz="5400">
                                  <a:solidFill>
                                    <a:prstClr val="black"/>
                                  </a:solidFill>
                                  <a:latin typeface="Cambria Math" panose="02040503050406030204" pitchFamily="18" charset="0"/>
                                  <a:ea typeface="Cambria Math" panose="02040503050406030204" pitchFamily="18" charset="0"/>
                                </a:rPr>
                                <m:t>lim</m:t>
                              </m:r>
                            </m:e>
                            <m:lim>
                              <m:r>
                                <a:rPr lang="en-US" altLang="ja-JP" sz="5400" i="1" smtClean="0">
                                  <a:solidFill>
                                    <a:schemeClr val="accent5"/>
                                  </a:solidFill>
                                  <a:latin typeface="Cambria Math" panose="02040503050406030204" pitchFamily="18" charset="0"/>
                                  <a:ea typeface="Cambria Math" panose="02040503050406030204" pitchFamily="18" charset="0"/>
                                </a:rPr>
                                <m:t>𝑏</m:t>
                              </m:r>
                              <m:r>
                                <a:rPr lang="ja-JP" altLang="en-US" sz="5400" i="1">
                                  <a:solidFill>
                                    <a:schemeClr val="accent5"/>
                                  </a:solidFill>
                                  <a:latin typeface="Cambria Math" panose="02040503050406030204" pitchFamily="18" charset="0"/>
                                  <a:ea typeface="Cambria Math" panose="02040503050406030204" pitchFamily="18" charset="0"/>
                                </a:rPr>
                                <m:t>→</m:t>
                              </m:r>
                              <m:r>
                                <a:rPr lang="en-US" altLang="ja-JP" sz="5400" i="1">
                                  <a:solidFill>
                                    <a:schemeClr val="accent5"/>
                                  </a:solidFill>
                                  <a:latin typeface="Cambria Math" panose="02040503050406030204" pitchFamily="18" charset="0"/>
                                  <a:ea typeface="Cambria Math" panose="02040503050406030204" pitchFamily="18" charset="0"/>
                                </a:rPr>
                                <m:t>−</m:t>
                              </m:r>
                              <m:r>
                                <a:rPr lang="ja-JP" altLang="en-US" sz="5400" i="1">
                                  <a:solidFill>
                                    <a:schemeClr val="accent5"/>
                                  </a:solidFill>
                                  <a:latin typeface="Cambria Math" panose="02040503050406030204" pitchFamily="18" charset="0"/>
                                  <a:ea typeface="Cambria Math" panose="02040503050406030204" pitchFamily="18" charset="0"/>
                                </a:rPr>
                                <m:t>∞</m:t>
                              </m:r>
                            </m:lim>
                          </m:limLow>
                        </m:fName>
                        <m:e>
                          <m:r>
                            <a:rPr lang="en-US" altLang="ja-JP" sz="5400" i="1">
                              <a:solidFill>
                                <a:prstClr val="black"/>
                              </a:solidFill>
                              <a:latin typeface="Cambria Math" panose="02040503050406030204" pitchFamily="18" charset="0"/>
                              <a:ea typeface="Cambria Math" panose="02040503050406030204" pitchFamily="18" charset="0"/>
                            </a:rPr>
                            <m:t>𝐹</m:t>
                          </m:r>
                          <m:d>
                            <m:dPr>
                              <m:ctrlPr>
                                <a:rPr lang="en-US" altLang="ja-JP" sz="5400" i="1">
                                  <a:solidFill>
                                    <a:prstClr val="black"/>
                                  </a:solidFill>
                                  <a:latin typeface="Cambria Math" panose="02040503050406030204" pitchFamily="18" charset="0"/>
                                  <a:ea typeface="Cambria Math" panose="02040503050406030204" pitchFamily="18" charset="0"/>
                                </a:rPr>
                              </m:ctrlPr>
                            </m:dPr>
                            <m:e>
                              <m:r>
                                <a:rPr lang="en-US" altLang="ja-JP" sz="5400" i="1">
                                  <a:solidFill>
                                    <a:prstClr val="black"/>
                                  </a:solidFill>
                                  <a:latin typeface="Cambria Math" panose="02040503050406030204" pitchFamily="18" charset="0"/>
                                  <a:ea typeface="Cambria Math" panose="02040503050406030204" pitchFamily="18" charset="0"/>
                                </a:rPr>
                                <m:t>𝑏</m:t>
                              </m:r>
                            </m:e>
                          </m:d>
                        </m:e>
                      </m:func>
                      <m:r>
                        <a:rPr lang="en-US" altLang="ja-JP" sz="5400" i="1">
                          <a:solidFill>
                            <a:prstClr val="black"/>
                          </a:solidFill>
                          <a:latin typeface="Cambria Math" panose="02040503050406030204" pitchFamily="18" charset="0"/>
                          <a:ea typeface="Cambria Math" panose="02040503050406030204" pitchFamily="18" charset="0"/>
                        </a:rPr>
                        <m:t>=0</m:t>
                      </m:r>
                    </m:oMath>
                  </m:oMathPara>
                </a14:m>
                <a:endParaRPr lang="en-US" altLang="ja-JP" dirty="0">
                  <a:solidFill>
                    <a:prstClr val="black"/>
                  </a:solidFill>
                </a:endParaRPr>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4678207"/>
              </a:xfrm>
              <a:blipFill rotWithShape="0">
                <a:blip r:embed="rId2"/>
                <a:stretch>
                  <a:fillRect l="-1043" t="-2734"/>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a:t>
            </a:r>
            <a:r>
              <a:rPr lang="en-US" altLang="ja-JP" dirty="0" smtClean="0"/>
              <a:t>8/15</a:t>
            </a:r>
            <a:r>
              <a:rPr kumimoji="1" lang="en-US" altLang="ja-JP" dirty="0" smtClean="0"/>
              <a:t>)</a:t>
            </a:r>
            <a:endParaRPr kumimoji="1" lang="ja-JP" altLang="en-US" dirty="0"/>
          </a:p>
        </p:txBody>
      </p:sp>
      <p:grpSp>
        <p:nvGrpSpPr>
          <p:cNvPr id="33" name="グループ化 32"/>
          <p:cNvGrpSpPr/>
          <p:nvPr/>
        </p:nvGrpSpPr>
        <p:grpSpPr>
          <a:xfrm>
            <a:off x="6040192" y="2187769"/>
            <a:ext cx="5975725" cy="4450999"/>
            <a:chOff x="5511157" y="2473506"/>
            <a:chExt cx="5919917" cy="4301922"/>
          </a:xfrm>
        </p:grpSpPr>
        <p:pic>
          <p:nvPicPr>
            <p:cNvPr id="39" name="図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038" y="2473506"/>
              <a:ext cx="5404762" cy="3954740"/>
            </a:xfrm>
            <a:prstGeom prst="rect">
              <a:avLst/>
            </a:prstGeom>
          </p:spPr>
        </p:pic>
        <p:sp>
          <p:nvSpPr>
            <p:cNvPr id="41" name="テキスト ボックス 40"/>
            <p:cNvSpPr txBox="1"/>
            <p:nvPr/>
          </p:nvSpPr>
          <p:spPr>
            <a:xfrm>
              <a:off x="5511157" y="2947157"/>
              <a:ext cx="772732" cy="369332"/>
            </a:xfrm>
            <a:prstGeom prst="rect">
              <a:avLst/>
            </a:prstGeom>
            <a:noFill/>
          </p:spPr>
          <p:txBody>
            <a:bodyPr wrap="square" rtlCol="0">
              <a:spAutoFit/>
            </a:bodyPr>
            <a:lstStyle/>
            <a:p>
              <a:r>
                <a:rPr lang="ja-JP" altLang="en-US" dirty="0"/>
                <a:t>確率</a:t>
              </a:r>
              <a:endParaRPr kumimoji="1" lang="ja-JP" altLang="en-US" dirty="0"/>
            </a:p>
          </p:txBody>
        </p:sp>
        <p:sp>
          <p:nvSpPr>
            <p:cNvPr id="43" name="テキスト ボックス 42"/>
            <p:cNvSpPr txBox="1"/>
            <p:nvPr/>
          </p:nvSpPr>
          <p:spPr>
            <a:xfrm>
              <a:off x="8945451" y="6406096"/>
              <a:ext cx="2485623" cy="369332"/>
            </a:xfrm>
            <a:prstGeom prst="rect">
              <a:avLst/>
            </a:prstGeom>
            <a:noFill/>
          </p:spPr>
          <p:txBody>
            <a:bodyPr wrap="square" rtlCol="0">
              <a:spAutoFit/>
            </a:bodyPr>
            <a:lstStyle/>
            <a:p>
              <a:r>
                <a:rPr kumimoji="1" lang="ja-JP" altLang="en-US" dirty="0" smtClean="0"/>
                <a:t>表の出る回数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6" name="テキスト ボックス 5"/>
          <p:cNvSpPr txBox="1"/>
          <p:nvPr/>
        </p:nvSpPr>
        <p:spPr>
          <a:xfrm>
            <a:off x="1630395" y="3912173"/>
            <a:ext cx="4662152" cy="369332"/>
          </a:xfrm>
          <a:prstGeom prst="rect">
            <a:avLst/>
          </a:prstGeom>
          <a:noFill/>
        </p:spPr>
        <p:txBody>
          <a:bodyPr wrap="square" rtlCol="0">
            <a:spAutoFit/>
          </a:bodyPr>
          <a:lstStyle/>
          <a:p>
            <a:r>
              <a:rPr lang="ja-JP" altLang="en-US" dirty="0" smtClean="0"/>
              <a:t>意味：条件を限界まで緩めると、その確率は１</a:t>
            </a:r>
            <a:endParaRPr kumimoji="1" lang="ja-JP" altLang="en-US" dirty="0"/>
          </a:p>
        </p:txBody>
      </p:sp>
      <p:sp>
        <p:nvSpPr>
          <p:cNvPr id="45" name="テキスト ボックス 44"/>
          <p:cNvSpPr txBox="1"/>
          <p:nvPr/>
        </p:nvSpPr>
        <p:spPr>
          <a:xfrm>
            <a:off x="1626770" y="6498528"/>
            <a:ext cx="4662152" cy="369332"/>
          </a:xfrm>
          <a:prstGeom prst="rect">
            <a:avLst/>
          </a:prstGeom>
          <a:noFill/>
        </p:spPr>
        <p:txBody>
          <a:bodyPr wrap="square" rtlCol="0">
            <a:spAutoFit/>
          </a:bodyPr>
          <a:lstStyle/>
          <a:p>
            <a:r>
              <a:rPr lang="ja-JP" altLang="en-US" dirty="0" smtClean="0"/>
              <a:t>意味：条件を限界まで狭めると、その確率は０</a:t>
            </a:r>
            <a:endParaRPr kumimoji="1" lang="ja-JP" altLang="en-US" dirty="0"/>
          </a:p>
        </p:txBody>
      </p:sp>
      <p:sp>
        <p:nvSpPr>
          <p:cNvPr id="11" name="円/楕円 10"/>
          <p:cNvSpPr/>
          <p:nvPr/>
        </p:nvSpPr>
        <p:spPr>
          <a:xfrm>
            <a:off x="9756582" y="2423935"/>
            <a:ext cx="1253363" cy="1169538"/>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7" name="円/楕円 46"/>
          <p:cNvSpPr/>
          <p:nvPr/>
        </p:nvSpPr>
        <p:spPr>
          <a:xfrm>
            <a:off x="6482366" y="5441633"/>
            <a:ext cx="1253363" cy="1169538"/>
          </a:xfrm>
          <a:prstGeom prst="ellipse">
            <a:avLst/>
          </a:prstGeom>
          <a:no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2" name="円形吹き出し 11"/>
          <p:cNvSpPr/>
          <p:nvPr/>
        </p:nvSpPr>
        <p:spPr>
          <a:xfrm>
            <a:off x="5359671" y="2978216"/>
            <a:ext cx="3927984" cy="984872"/>
          </a:xfrm>
          <a:prstGeom prst="wedgeEllipseCallout">
            <a:avLst>
              <a:gd name="adj1" fmla="val 61845"/>
              <a:gd name="adj2" fmla="val -4450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表の回数を増やす</a:t>
            </a:r>
            <a:r>
              <a:rPr kumimoji="1" lang="ja-JP" altLang="en-US" dirty="0" smtClean="0"/>
              <a:t>と</a:t>
            </a:r>
            <a:endParaRPr kumimoji="1" lang="en-US" altLang="ja-JP" dirty="0" smtClean="0"/>
          </a:p>
          <a:p>
            <a:pPr algn="ctr"/>
            <a:r>
              <a:rPr kumimoji="1" lang="en-US" altLang="ja-JP" dirty="0" smtClean="0"/>
              <a:t>1</a:t>
            </a:r>
            <a:r>
              <a:rPr kumimoji="1" lang="ja-JP" altLang="en-US" dirty="0" smtClean="0"/>
              <a:t>に向かう</a:t>
            </a:r>
            <a:endParaRPr kumimoji="1" lang="en-US" altLang="ja-JP" dirty="0" smtClean="0"/>
          </a:p>
          <a:p>
            <a:pPr algn="ctr"/>
            <a:r>
              <a:rPr kumimoji="1" lang="en-US" altLang="ja-JP" dirty="0" smtClean="0"/>
              <a:t>(</a:t>
            </a:r>
            <a:r>
              <a:rPr kumimoji="1" lang="ja-JP" altLang="en-US" u="sng" dirty="0" smtClean="0"/>
              <a:t>性質その２</a:t>
            </a:r>
            <a:r>
              <a:rPr kumimoji="1" lang="en-US" altLang="ja-JP" dirty="0" smtClean="0"/>
              <a:t>)</a:t>
            </a:r>
            <a:endParaRPr kumimoji="1" lang="ja-JP" altLang="en-US" dirty="0"/>
          </a:p>
        </p:txBody>
      </p:sp>
      <p:sp>
        <p:nvSpPr>
          <p:cNvPr id="48" name="円形吹き出し 47"/>
          <p:cNvSpPr/>
          <p:nvPr/>
        </p:nvSpPr>
        <p:spPr>
          <a:xfrm>
            <a:off x="8331506" y="4673454"/>
            <a:ext cx="3927984" cy="984872"/>
          </a:xfrm>
          <a:prstGeom prst="wedgeEllipseCallout">
            <a:avLst>
              <a:gd name="adj1" fmla="val -66829"/>
              <a:gd name="adj2" fmla="val 6056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表の回数を</a:t>
            </a:r>
            <a:r>
              <a:rPr lang="ja-JP" altLang="en-US" dirty="0"/>
              <a:t>減</a:t>
            </a:r>
            <a:r>
              <a:rPr lang="ja-JP" altLang="en-US" dirty="0" smtClean="0"/>
              <a:t>らす</a:t>
            </a:r>
            <a:r>
              <a:rPr kumimoji="1" lang="ja-JP" altLang="en-US" dirty="0" smtClean="0"/>
              <a:t>と</a:t>
            </a:r>
            <a:endParaRPr kumimoji="1" lang="en-US" altLang="ja-JP" dirty="0" smtClean="0"/>
          </a:p>
          <a:p>
            <a:pPr algn="ctr"/>
            <a:r>
              <a:rPr lang="en-US" altLang="ja-JP" dirty="0" smtClean="0"/>
              <a:t>0</a:t>
            </a:r>
            <a:r>
              <a:rPr kumimoji="1" lang="ja-JP" altLang="en-US" dirty="0" smtClean="0"/>
              <a:t>に向かう</a:t>
            </a:r>
            <a:endParaRPr kumimoji="1" lang="en-US" altLang="ja-JP" dirty="0" smtClean="0"/>
          </a:p>
          <a:p>
            <a:pPr algn="ctr"/>
            <a:r>
              <a:rPr lang="en-US" altLang="ja-JP" dirty="0" smtClean="0"/>
              <a:t>(</a:t>
            </a:r>
            <a:r>
              <a:rPr lang="ja-JP" altLang="en-US" u="sng" dirty="0" smtClean="0"/>
              <a:t>性質その３</a:t>
            </a:r>
            <a:r>
              <a:rPr lang="en-US" altLang="ja-JP" dirty="0" smtClean="0"/>
              <a:t>)</a:t>
            </a:r>
            <a:endParaRPr kumimoji="1" lang="ja-JP" altLang="en-US" dirty="0"/>
          </a:p>
        </p:txBody>
      </p:sp>
      <p:sp>
        <p:nvSpPr>
          <p:cNvPr id="49" name="テキスト ボックス 48"/>
          <p:cNvSpPr txBox="1"/>
          <p:nvPr/>
        </p:nvSpPr>
        <p:spPr>
          <a:xfrm>
            <a:off x="7671032" y="1919667"/>
            <a:ext cx="3078051" cy="369332"/>
          </a:xfrm>
          <a:prstGeom prst="rect">
            <a:avLst/>
          </a:prstGeom>
          <a:noFill/>
        </p:spPr>
        <p:txBody>
          <a:bodyPr wrap="square" rtlCol="0">
            <a:spAutoFit/>
          </a:bodyPr>
          <a:lstStyle/>
          <a:p>
            <a:pPr algn="ctr"/>
            <a:r>
              <a:rPr kumimoji="1" lang="ja-JP" altLang="en-US" dirty="0" smtClean="0"/>
              <a:t>例</a:t>
            </a:r>
            <a:r>
              <a:rPr kumimoji="1" lang="en-US" altLang="ja-JP" dirty="0" smtClean="0"/>
              <a:t>I</a:t>
            </a:r>
            <a:r>
              <a:rPr kumimoji="1" lang="ja-JP" altLang="en-US" dirty="0" smtClean="0"/>
              <a:t>の累積分布関数のグラフ</a:t>
            </a:r>
            <a:endParaRPr kumimoji="1" lang="ja-JP" altLang="en-US" dirty="0"/>
          </a:p>
        </p:txBody>
      </p:sp>
    </p:spTree>
    <p:extLst>
      <p:ext uri="{BB962C8B-B14F-4D97-AF65-F5344CB8AC3E}">
        <p14:creationId xmlns:p14="http://schemas.microsoft.com/office/powerpoint/2010/main" val="117747316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u="sng" dirty="0"/>
              <a:t>『</a:t>
            </a:r>
            <a:r>
              <a:rPr kumimoji="1" lang="ja-JP" altLang="en-US" u="sng" dirty="0"/>
              <a:t>累積分布関数</a:t>
            </a:r>
            <a:r>
              <a:rPr kumimoji="1" lang="en-US" altLang="ja-JP" u="sng" dirty="0"/>
              <a:t>』</a:t>
            </a:r>
            <a:r>
              <a:rPr kumimoji="1" lang="ja-JP" altLang="en-US" u="sng" dirty="0"/>
              <a:t>とは？</a:t>
            </a:r>
            <a:r>
              <a:rPr kumimoji="1" lang="en-US" altLang="ja-JP" dirty="0" smtClean="0"/>
              <a:t>(</a:t>
            </a:r>
            <a:r>
              <a:rPr lang="en-US" altLang="ja-JP" dirty="0" smtClean="0"/>
              <a:t>9/15</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38200" y="1825625"/>
            <a:ext cx="10515600" cy="4811658"/>
          </a:xfrm>
        </p:spPr>
        <p:txBody>
          <a:bodyPr>
            <a:normAutofit/>
          </a:bodyPr>
          <a:lstStyle/>
          <a:p>
            <a:r>
              <a:rPr kumimoji="1" lang="ja-JP" altLang="en-US" u="sng" dirty="0"/>
              <a:t>性質その４</a:t>
            </a:r>
            <a:r>
              <a:rPr kumimoji="1" lang="ja-JP" altLang="en-US" dirty="0" smtClean="0"/>
              <a:t>：</a:t>
            </a:r>
            <a:endParaRPr kumimoji="1" lang="en-US" altLang="ja-JP" dirty="0" smtClean="0"/>
          </a:p>
          <a:p>
            <a:pPr marL="0" indent="0">
              <a:buNone/>
            </a:pPr>
            <a:r>
              <a:rPr lang="ja-JP" altLang="en-US" dirty="0" smtClean="0"/>
              <a:t>累積分布</a:t>
            </a:r>
            <a:r>
              <a:rPr lang="ja-JP" altLang="en-US" dirty="0"/>
              <a:t>関数</a:t>
            </a:r>
            <a:r>
              <a:rPr lang="ja-JP" altLang="en-US" dirty="0" smtClean="0"/>
              <a:t>は右連続</a:t>
            </a:r>
            <a:r>
              <a:rPr lang="en-US" altLang="ja-JP" dirty="0" smtClean="0"/>
              <a:t>(</a:t>
            </a:r>
            <a:r>
              <a:rPr lang="ja-JP" altLang="en-US" dirty="0" smtClean="0"/>
              <a:t>グラフの右側からなら極限の式で表せる</a:t>
            </a:r>
            <a:endParaRPr lang="en-US" altLang="ja-JP" dirty="0" smtClean="0"/>
          </a:p>
          <a:p>
            <a:pPr marL="0" indent="0" algn="r">
              <a:buNone/>
            </a:pPr>
            <a:r>
              <a:rPr lang="en-US" altLang="ja-JP" dirty="0" smtClean="0"/>
              <a:t>=</a:t>
            </a:r>
            <a:r>
              <a:rPr lang="ja-JP" altLang="en-US" u="sng" dirty="0" smtClean="0"/>
              <a:t>間接的な方法でも求められる</a:t>
            </a:r>
            <a:r>
              <a:rPr lang="en-US" altLang="ja-JP" dirty="0" smtClean="0"/>
              <a:t>)</a:t>
            </a:r>
            <a:endParaRPr kumimoji="1" lang="en-US" altLang="ja-JP" dirty="0"/>
          </a:p>
        </p:txBody>
      </p:sp>
      <p:grpSp>
        <p:nvGrpSpPr>
          <p:cNvPr id="41" name="グループ化 40"/>
          <p:cNvGrpSpPr/>
          <p:nvPr/>
        </p:nvGrpSpPr>
        <p:grpSpPr>
          <a:xfrm>
            <a:off x="775353" y="3219430"/>
            <a:ext cx="5252969" cy="3389837"/>
            <a:chOff x="5562672" y="2424090"/>
            <a:chExt cx="5868402" cy="4468907"/>
          </a:xfrm>
        </p:grpSpPr>
        <p:pic>
          <p:nvPicPr>
            <p:cNvPr id="42" name="図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399" y="2424090"/>
              <a:ext cx="4580038" cy="4053573"/>
            </a:xfrm>
            <a:prstGeom prst="rect">
              <a:avLst/>
            </a:prstGeom>
          </p:spPr>
        </p:pic>
        <p:sp>
          <p:nvSpPr>
            <p:cNvPr id="43" name="テキスト ボックス 42"/>
            <p:cNvSpPr txBox="1"/>
            <p:nvPr/>
          </p:nvSpPr>
          <p:spPr>
            <a:xfrm>
              <a:off x="5562672" y="2706262"/>
              <a:ext cx="772732" cy="369332"/>
            </a:xfrm>
            <a:prstGeom prst="rect">
              <a:avLst/>
            </a:prstGeom>
            <a:noFill/>
          </p:spPr>
          <p:txBody>
            <a:bodyPr wrap="square" rtlCol="0">
              <a:spAutoFit/>
            </a:bodyPr>
            <a:lstStyle/>
            <a:p>
              <a:r>
                <a:rPr lang="ja-JP" altLang="en-US" dirty="0"/>
                <a:t>確率</a:t>
              </a:r>
              <a:endParaRPr kumimoji="1" lang="ja-JP" altLang="en-US" dirty="0"/>
            </a:p>
          </p:txBody>
        </p:sp>
        <p:sp>
          <p:nvSpPr>
            <p:cNvPr id="44" name="テキスト ボックス 43"/>
            <p:cNvSpPr txBox="1"/>
            <p:nvPr/>
          </p:nvSpPr>
          <p:spPr>
            <a:xfrm>
              <a:off x="8589577" y="6406097"/>
              <a:ext cx="2841497" cy="486900"/>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46" name="テキスト ボックス 45"/>
          <p:cNvSpPr txBox="1"/>
          <p:nvPr/>
        </p:nvSpPr>
        <p:spPr>
          <a:xfrm>
            <a:off x="2207173" y="2892166"/>
            <a:ext cx="2997395" cy="369332"/>
          </a:xfrm>
          <a:prstGeom prst="rect">
            <a:avLst/>
          </a:prstGeom>
          <a:noFill/>
        </p:spPr>
        <p:txBody>
          <a:bodyPr wrap="square" rtlCol="0">
            <a:spAutoFit/>
          </a:bodyPr>
          <a:lstStyle/>
          <a:p>
            <a:pPr algn="ctr"/>
            <a:r>
              <a:rPr kumimoji="1" lang="ja-JP" altLang="en-US" dirty="0" smtClean="0"/>
              <a:t>例</a:t>
            </a:r>
            <a:r>
              <a:rPr kumimoji="1" lang="en-US" altLang="ja-JP" dirty="0" smtClean="0"/>
              <a:t>I</a:t>
            </a:r>
            <a:r>
              <a:rPr kumimoji="1" lang="ja-JP" altLang="en-US" dirty="0" smtClean="0"/>
              <a:t>の累積分布関数のグラフ</a:t>
            </a:r>
            <a:endParaRPr kumimoji="1" lang="ja-JP" altLang="en-US" dirty="0"/>
          </a:p>
        </p:txBody>
      </p:sp>
      <p:sp>
        <p:nvSpPr>
          <p:cNvPr id="23" name="右矢印 22"/>
          <p:cNvSpPr/>
          <p:nvPr/>
        </p:nvSpPr>
        <p:spPr>
          <a:xfrm>
            <a:off x="4224128" y="4486810"/>
            <a:ext cx="1428754" cy="8462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拡大！</a:t>
            </a:r>
            <a:endParaRPr kumimoji="1" lang="ja-JP" altLang="en-US" dirty="0"/>
          </a:p>
        </p:txBody>
      </p:sp>
      <p:sp>
        <p:nvSpPr>
          <p:cNvPr id="24" name="正方形/長方形 23"/>
          <p:cNvSpPr/>
          <p:nvPr/>
        </p:nvSpPr>
        <p:spPr>
          <a:xfrm>
            <a:off x="3208404" y="4514234"/>
            <a:ext cx="276415" cy="2098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p:cNvGrpSpPr/>
          <p:nvPr/>
        </p:nvGrpSpPr>
        <p:grpSpPr>
          <a:xfrm>
            <a:off x="5682475" y="3223887"/>
            <a:ext cx="6566356" cy="3567480"/>
            <a:chOff x="5682475" y="3223887"/>
            <a:chExt cx="6566356" cy="3567480"/>
          </a:xfrm>
        </p:grpSpPr>
        <p:sp>
          <p:nvSpPr>
            <p:cNvPr id="4" name="正方形/長方形 3"/>
            <p:cNvSpPr/>
            <p:nvPr/>
          </p:nvSpPr>
          <p:spPr>
            <a:xfrm>
              <a:off x="6318772" y="3433468"/>
              <a:ext cx="5254171" cy="2895647"/>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 name="直線コネクタ 5"/>
            <p:cNvCxnSpPr>
              <a:endCxn id="4" idx="3"/>
            </p:cNvCxnSpPr>
            <p:nvPr/>
          </p:nvCxnSpPr>
          <p:spPr>
            <a:xfrm>
              <a:off x="7837714" y="4881291"/>
              <a:ext cx="3735229"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7431742" y="4557693"/>
              <a:ext cx="628537" cy="64186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a:stCxn id="7" idx="4"/>
              <a:endCxn id="13" idx="0"/>
            </p:cNvCxnSpPr>
            <p:nvPr/>
          </p:nvCxnSpPr>
          <p:spPr>
            <a:xfrm flipH="1">
              <a:off x="7746010" y="5199559"/>
              <a:ext cx="1" cy="1128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303324" y="6328516"/>
              <a:ext cx="885371" cy="369332"/>
            </a:xfrm>
            <a:prstGeom prst="rect">
              <a:avLst/>
            </a:prstGeom>
            <a:noFill/>
          </p:spPr>
          <p:txBody>
            <a:bodyPr wrap="square" rtlCol="0">
              <a:spAutoFit/>
            </a:bodyPr>
            <a:lstStyle/>
            <a:p>
              <a:pPr algn="ctr"/>
              <a:r>
                <a:rPr kumimoji="1" lang="ja-JP" altLang="en-US" dirty="0" smtClean="0"/>
                <a:t>５</a:t>
              </a:r>
              <a:endParaRPr kumimoji="1" lang="ja-JP" altLang="en-US" dirty="0"/>
            </a:p>
          </p:txBody>
        </p:sp>
        <p:cxnSp>
          <p:nvCxnSpPr>
            <p:cNvPr id="15" name="直線矢印コネクタ 14"/>
            <p:cNvCxnSpPr/>
            <p:nvPr/>
          </p:nvCxnSpPr>
          <p:spPr>
            <a:xfrm flipH="1" flipV="1">
              <a:off x="8188695" y="4662165"/>
              <a:ext cx="3241725" cy="3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角丸四角形吹き出し 17"/>
            <p:cNvSpPr/>
            <p:nvPr/>
          </p:nvSpPr>
          <p:spPr>
            <a:xfrm>
              <a:off x="8204620" y="3685988"/>
              <a:ext cx="3225800" cy="657910"/>
            </a:xfrm>
            <a:prstGeom prst="wedgeRoundRectCallout">
              <a:avLst>
                <a:gd name="adj1" fmla="val -17683"/>
                <a:gd name="adj2" fmla="val 8456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u="sng" dirty="0" smtClean="0"/>
                <a:t>右側からにじり寄っても</a:t>
              </a:r>
              <a:endParaRPr kumimoji="1" lang="en-US" altLang="ja-JP" u="sng" dirty="0" smtClean="0"/>
            </a:p>
            <a:p>
              <a:pPr algn="ctr"/>
              <a:r>
                <a:rPr lang="ja-JP" altLang="en-US" u="sng" dirty="0" smtClean="0"/>
                <a:t>同じ</a:t>
              </a:r>
              <a:r>
                <a:rPr lang="ja-JP" altLang="en-US" u="sng" dirty="0"/>
                <a:t>値</a:t>
              </a:r>
              <a:r>
                <a:rPr lang="ja-JP" altLang="en-US" u="sng" dirty="0" smtClean="0"/>
                <a:t>になる！！</a:t>
              </a:r>
              <a:endParaRPr kumimoji="1" lang="ja-JP" altLang="en-US" u="sng" dirty="0"/>
            </a:p>
          </p:txBody>
        </p:sp>
        <p:cxnSp>
          <p:nvCxnSpPr>
            <p:cNvPr id="20" name="直線コネクタ 19"/>
            <p:cNvCxnSpPr>
              <a:stCxn id="7" idx="2"/>
              <a:endCxn id="21" idx="3"/>
            </p:cNvCxnSpPr>
            <p:nvPr/>
          </p:nvCxnSpPr>
          <p:spPr>
            <a:xfrm flipH="1">
              <a:off x="6318772" y="4878626"/>
              <a:ext cx="11129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683662" y="4693960"/>
              <a:ext cx="635110" cy="369332"/>
            </a:xfrm>
            <a:prstGeom prst="rect">
              <a:avLst/>
            </a:prstGeom>
            <a:noFill/>
          </p:spPr>
          <p:txBody>
            <a:bodyPr wrap="none" rtlCol="0">
              <a:spAutoFit/>
            </a:bodyPr>
            <a:lstStyle/>
            <a:p>
              <a:pPr algn="ctr"/>
              <a:r>
                <a:rPr kumimoji="1" lang="en-US" altLang="ja-JP" dirty="0" smtClean="0"/>
                <a:t>0.6…</a:t>
              </a:r>
              <a:endParaRPr kumimoji="1" lang="ja-JP" altLang="en-US" dirty="0"/>
            </a:p>
          </p:txBody>
        </p:sp>
        <p:sp>
          <p:nvSpPr>
            <p:cNvPr id="45" name="テキスト ボックス 44"/>
            <p:cNvSpPr txBox="1"/>
            <p:nvPr/>
          </p:nvSpPr>
          <p:spPr>
            <a:xfrm>
              <a:off x="5682475" y="3223887"/>
              <a:ext cx="691694" cy="280152"/>
            </a:xfrm>
            <a:prstGeom prst="rect">
              <a:avLst/>
            </a:prstGeom>
            <a:noFill/>
          </p:spPr>
          <p:txBody>
            <a:bodyPr wrap="square" rtlCol="0">
              <a:spAutoFit/>
            </a:bodyPr>
            <a:lstStyle/>
            <a:p>
              <a:r>
                <a:rPr lang="ja-JP" altLang="en-US" dirty="0"/>
                <a:t>確率</a:t>
              </a:r>
              <a:endParaRPr kumimoji="1" lang="ja-JP" altLang="en-US" dirty="0"/>
            </a:p>
          </p:txBody>
        </p:sp>
        <p:sp>
          <p:nvSpPr>
            <p:cNvPr id="47" name="テキスト ボックス 46"/>
            <p:cNvSpPr txBox="1"/>
            <p:nvPr/>
          </p:nvSpPr>
          <p:spPr>
            <a:xfrm>
              <a:off x="9705328" y="6422035"/>
              <a:ext cx="2543503" cy="369332"/>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cxnSp>
        <p:nvCxnSpPr>
          <p:cNvPr id="39" name="直線コネクタ 38"/>
          <p:cNvCxnSpPr/>
          <p:nvPr/>
        </p:nvCxnSpPr>
        <p:spPr>
          <a:xfrm flipH="1">
            <a:off x="3208404" y="3433468"/>
            <a:ext cx="3110368" cy="108076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3208404" y="4724049"/>
            <a:ext cx="3110368" cy="160446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50" name="角丸四角形吹き出し 49"/>
          <p:cNvSpPr/>
          <p:nvPr/>
        </p:nvSpPr>
        <p:spPr>
          <a:xfrm>
            <a:off x="8204620" y="5333106"/>
            <a:ext cx="3149180" cy="906829"/>
          </a:xfrm>
          <a:prstGeom prst="wedgeRoundRectCallout">
            <a:avLst>
              <a:gd name="adj1" fmla="val -51713"/>
              <a:gd name="adj2" fmla="val -78349"/>
              <a:gd name="adj3" fmla="val 1666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赤</a:t>
            </a:r>
            <a:r>
              <a:rPr lang="ja-JP" altLang="en-US" dirty="0" smtClean="0"/>
              <a:t>丸</a:t>
            </a:r>
            <a:r>
              <a:rPr lang="en-US" altLang="ja-JP" dirty="0" smtClean="0"/>
              <a:t>:</a:t>
            </a:r>
            <a:r>
              <a:rPr lang="ja-JP" altLang="en-US" dirty="0" smtClean="0"/>
              <a:t>５のときの値は</a:t>
            </a:r>
            <a:endParaRPr lang="en-US" altLang="ja-JP" dirty="0" smtClean="0"/>
          </a:p>
          <a:p>
            <a:pPr algn="ctr"/>
            <a:r>
              <a:rPr lang="ja-JP" altLang="en-US" u="sng" dirty="0" smtClean="0"/>
              <a:t>右側と同じ</a:t>
            </a:r>
            <a:r>
              <a:rPr kumimoji="1" lang="en-US" altLang="ja-JP" dirty="0" smtClean="0"/>
              <a:t>(</a:t>
            </a:r>
            <a:r>
              <a:rPr kumimoji="1" lang="ja-JP" altLang="en-US" dirty="0" smtClean="0"/>
              <a:t>閉</a:t>
            </a:r>
            <a:r>
              <a:rPr kumimoji="1" lang="en-US" altLang="ja-JP" dirty="0" smtClean="0"/>
              <a:t>)</a:t>
            </a:r>
            <a:endParaRPr kumimoji="1" lang="ja-JP" altLang="en-US" dirty="0"/>
          </a:p>
        </p:txBody>
      </p:sp>
    </p:spTree>
    <p:extLst>
      <p:ext uri="{BB962C8B-B14F-4D97-AF65-F5344CB8AC3E}">
        <p14:creationId xmlns:p14="http://schemas.microsoft.com/office/powerpoint/2010/main" val="2882254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u="sng" dirty="0"/>
              <a:t>実験結果と確率</a:t>
            </a:r>
            <a:r>
              <a:rPr lang="en-US" altLang="ja-JP" dirty="0"/>
              <a:t>(7/10)</a:t>
            </a:r>
            <a:endParaRPr kumimoji="1" lang="ja-JP" altLang="en-US" dirty="0"/>
          </a:p>
        </p:txBody>
      </p:sp>
      <p:sp>
        <p:nvSpPr>
          <p:cNvPr id="3" name="コンテンツ プレースホルダー 2"/>
          <p:cNvSpPr>
            <a:spLocks noGrp="1"/>
          </p:cNvSpPr>
          <p:nvPr>
            <p:ph idx="1"/>
          </p:nvPr>
        </p:nvSpPr>
        <p:spPr>
          <a:xfrm>
            <a:off x="838200" y="1825625"/>
            <a:ext cx="10515600" cy="4433507"/>
          </a:xfrm>
        </p:spPr>
        <p:txBody>
          <a:bodyPr>
            <a:normAutofit/>
          </a:bodyPr>
          <a:lstStyle/>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74" y="2040479"/>
            <a:ext cx="4909456" cy="3682092"/>
          </a:xfrm>
          <a:prstGeom prst="rect">
            <a:avLst/>
          </a:prstGeom>
        </p:spPr>
      </p:pic>
      <p:sp>
        <p:nvSpPr>
          <p:cNvPr id="6" name="テキスト ボックス 5"/>
          <p:cNvSpPr txBox="1"/>
          <p:nvPr/>
        </p:nvSpPr>
        <p:spPr>
          <a:xfrm>
            <a:off x="1681843" y="5378406"/>
            <a:ext cx="3470730" cy="1015663"/>
          </a:xfrm>
          <a:prstGeom prst="rect">
            <a:avLst/>
          </a:prstGeom>
          <a:noFill/>
        </p:spPr>
        <p:txBody>
          <a:bodyPr wrap="square" rtlCol="0">
            <a:spAutoFit/>
          </a:bodyPr>
          <a:lstStyle/>
          <a:p>
            <a:r>
              <a:rPr lang="ja-JP" altLang="en-US" sz="6000" dirty="0">
                <a:solidFill>
                  <a:prstClr val="black"/>
                </a:solidFill>
              </a:rPr>
              <a:t>２：２：６：０</a:t>
            </a:r>
          </a:p>
        </p:txBody>
      </p:sp>
      <p:sp>
        <p:nvSpPr>
          <p:cNvPr id="9" name="角丸四角形 8"/>
          <p:cNvSpPr/>
          <p:nvPr/>
        </p:nvSpPr>
        <p:spPr>
          <a:xfrm>
            <a:off x="801367" y="1434947"/>
            <a:ext cx="4558260"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回</a:t>
            </a:r>
            <a:r>
              <a:rPr lang="ja-JP" altLang="en-US" sz="3600" dirty="0">
                <a:solidFill>
                  <a:prstClr val="black"/>
                </a:solidFill>
              </a:rPr>
              <a:t>の場合の</a:t>
            </a:r>
            <a:endParaRPr lang="en-US" altLang="ja-JP" sz="3600" dirty="0">
              <a:solidFill>
                <a:prstClr val="black"/>
              </a:solidFill>
            </a:endParaRPr>
          </a:p>
          <a:p>
            <a:r>
              <a:rPr lang="ja-JP" altLang="en-US" sz="3600" dirty="0">
                <a:solidFill>
                  <a:prstClr val="black"/>
                </a:solidFill>
              </a:rPr>
              <a:t>ヒストグラム</a:t>
            </a:r>
          </a:p>
        </p:txBody>
      </p:sp>
      <p:sp>
        <p:nvSpPr>
          <p:cNvPr id="12" name="角丸四角形 11"/>
          <p:cNvSpPr/>
          <p:nvPr/>
        </p:nvSpPr>
        <p:spPr>
          <a:xfrm>
            <a:off x="6585024" y="3304286"/>
            <a:ext cx="4768776" cy="11544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a:t>…</a:t>
            </a:r>
            <a:r>
              <a:rPr kumimoji="1" lang="ja-JP" altLang="en-US" sz="3200" dirty="0"/>
              <a:t>さっきの比率と違う？</a:t>
            </a:r>
          </a:p>
        </p:txBody>
      </p:sp>
    </p:spTree>
    <p:extLst>
      <p:ext uri="{BB962C8B-B14F-4D97-AF65-F5344CB8AC3E}">
        <p14:creationId xmlns:p14="http://schemas.microsoft.com/office/powerpoint/2010/main" val="4515135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角丸四角形 39"/>
          <p:cNvSpPr/>
          <p:nvPr/>
        </p:nvSpPr>
        <p:spPr>
          <a:xfrm>
            <a:off x="793531" y="4940242"/>
            <a:ext cx="5606845" cy="97420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累積分布関数</a:t>
            </a:r>
            <a:r>
              <a:rPr kumimoji="1" lang="en-US" altLang="ja-JP" u="sng" dirty="0"/>
              <a:t>』</a:t>
            </a:r>
            <a:r>
              <a:rPr kumimoji="1" lang="ja-JP" altLang="en-US" u="sng" dirty="0"/>
              <a:t>とは？</a:t>
            </a:r>
            <a:r>
              <a:rPr kumimoji="1" lang="en-US" altLang="ja-JP" dirty="0" smtClean="0"/>
              <a:t>(</a:t>
            </a:r>
            <a:r>
              <a:rPr lang="en-US" altLang="ja-JP" dirty="0" smtClean="0"/>
              <a:t>10/15</a:t>
            </a:r>
            <a:r>
              <a:rPr kumimoji="1"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811658"/>
              </a:xfrm>
            </p:spPr>
            <p:txBody>
              <a:bodyPr>
                <a:normAutofit/>
              </a:bodyPr>
              <a:lstStyle/>
              <a:p>
                <a:r>
                  <a:rPr kumimoji="1" lang="ja-JP" altLang="en-US" u="sng" dirty="0"/>
                  <a:t>性質その４</a:t>
                </a:r>
                <a:r>
                  <a:rPr kumimoji="1" lang="ja-JP" altLang="en-US" dirty="0" smtClean="0"/>
                  <a:t>：</a:t>
                </a:r>
                <a:endParaRPr kumimoji="1" lang="en-US" altLang="ja-JP" dirty="0" smtClean="0"/>
              </a:p>
              <a:p>
                <a:pPr marL="0" indent="0">
                  <a:buNone/>
                </a:pPr>
                <a:r>
                  <a:rPr lang="ja-JP" altLang="en-US" dirty="0" smtClean="0"/>
                  <a:t>累積分布</a:t>
                </a:r>
                <a:r>
                  <a:rPr lang="ja-JP" altLang="en-US" dirty="0"/>
                  <a:t>関数</a:t>
                </a:r>
                <a:r>
                  <a:rPr lang="ja-JP" altLang="en-US" dirty="0" smtClean="0"/>
                  <a:t>は右連続</a:t>
                </a:r>
                <a:r>
                  <a:rPr lang="en-US" altLang="ja-JP" dirty="0" smtClean="0"/>
                  <a:t>(</a:t>
                </a:r>
                <a:r>
                  <a:rPr lang="ja-JP" altLang="en-US" dirty="0" smtClean="0"/>
                  <a:t>グラフの右側からなら極限の式で表せる</a:t>
                </a:r>
                <a:endParaRPr lang="en-US" altLang="ja-JP" dirty="0" smtClean="0"/>
              </a:p>
              <a:p>
                <a:pPr marL="0" indent="0" algn="r">
                  <a:buNone/>
                </a:pPr>
                <a:r>
                  <a:rPr lang="en-US" altLang="ja-JP" dirty="0" smtClean="0"/>
                  <a:t>=</a:t>
                </a:r>
                <a:r>
                  <a:rPr lang="ja-JP" altLang="en-US" u="sng" dirty="0" smtClean="0"/>
                  <a:t>間接的な方法でも求められる</a:t>
                </a:r>
                <a:r>
                  <a:rPr lang="en-US" altLang="ja-JP" dirty="0" smtClean="0"/>
                  <a:t>)</a:t>
                </a:r>
                <a:endParaRPr kumimoji="1" lang="en-US" altLang="ja-JP" dirty="0"/>
              </a:p>
              <a:p>
                <a:pPr marL="0" indent="0">
                  <a:buNone/>
                </a:pPr>
                <a:r>
                  <a:rPr lang="ja-JP" altLang="en-US" u="sng" dirty="0" smtClean="0">
                    <a:latin typeface="Cambria Math" panose="02040503050406030204" pitchFamily="18" charset="0"/>
                  </a:rPr>
                  <a:t>式</a:t>
                </a:r>
                <a:r>
                  <a:rPr lang="ja-JP" altLang="en-US" dirty="0" smtClean="0">
                    <a:latin typeface="Cambria Math" panose="02040503050406030204" pitchFamily="18" charset="0"/>
                  </a:rPr>
                  <a:t>：任意</a:t>
                </a:r>
                <a:r>
                  <a:rPr lang="ja-JP" altLang="en-US" dirty="0">
                    <a:latin typeface="Cambria Math" panose="02040503050406030204" pitchFamily="18" charset="0"/>
                  </a:rPr>
                  <a:t>の</a:t>
                </a:r>
                <a:r>
                  <a:rPr kumimoji="1" lang="ja-JP" altLang="en-US" dirty="0">
                    <a:latin typeface="Cambria Math" panose="02040503050406030204" pitchFamily="18" charset="0"/>
                  </a:rPr>
                  <a:t>𝑏</a:t>
                </a:r>
                <a14:m>
                  <m:oMath xmlns:m="http://schemas.openxmlformats.org/officeDocument/2006/math">
                    <m:r>
                      <a:rPr kumimoji="1" lang="ja-JP" altLang="en-US" i="1" smtClean="0">
                        <a:latin typeface="Cambria Math" panose="02040503050406030204" pitchFamily="18" charset="0"/>
                      </a:rPr>
                      <m:t>∈</m:t>
                    </m:r>
                    <m:r>
                      <a:rPr kumimoji="1" lang="en-US" altLang="ja-JP" i="1" smtClean="0">
                        <a:latin typeface="Cambria Math" panose="02040503050406030204" pitchFamily="18" charset="0"/>
                        <a:ea typeface="Cambria Math" panose="02040503050406030204" pitchFamily="18" charset="0"/>
                      </a:rPr>
                      <m:t>ℝ</m:t>
                    </m:r>
                  </m:oMath>
                </a14:m>
                <a:r>
                  <a:rPr kumimoji="1" lang="en-US" altLang="ja-JP" dirty="0"/>
                  <a:t> </a:t>
                </a:r>
                <a:r>
                  <a:rPr kumimoji="1" lang="ja-JP" altLang="en-US" dirty="0"/>
                  <a:t>と </a:t>
                </a:r>
                <a14:m>
                  <m:oMath xmlns:m="http://schemas.openxmlformats.org/officeDocument/2006/math">
                    <m:func>
                      <m:funcPr>
                        <m:ctrlPr>
                          <a:rPr kumimoji="1" lang="en-US" altLang="ja-JP" i="1" smtClean="0">
                            <a:latin typeface="Cambria Math" panose="02040503050406030204" pitchFamily="18" charset="0"/>
                          </a:rPr>
                        </m:ctrlPr>
                      </m:funcPr>
                      <m:fName>
                        <m:limLow>
                          <m:limLowPr>
                            <m:ctrlPr>
                              <a:rPr kumimoji="1" lang="en-US" altLang="ja-JP" i="1" smtClean="0">
                                <a:latin typeface="Cambria Math" panose="02040503050406030204" pitchFamily="18" charset="0"/>
                              </a:rPr>
                            </m:ctrlPr>
                          </m:limLowPr>
                          <m:e>
                            <m:r>
                              <m:rPr>
                                <m:sty m:val="p"/>
                              </m:rPr>
                              <a:rPr kumimoji="1" lang="en-US" altLang="ja-JP" i="0" smtClean="0">
                                <a:latin typeface="Cambria Math" panose="02040503050406030204" pitchFamily="18" charset="0"/>
                              </a:rPr>
                              <m:t>lim</m:t>
                            </m:r>
                          </m:e>
                          <m:lim>
                            <m:r>
                              <a:rPr kumimoji="1" lang="en-US" altLang="ja-JP" b="0" i="1" smtClean="0">
                                <a:latin typeface="Cambria Math" panose="02040503050406030204" pitchFamily="18" charset="0"/>
                              </a:rPr>
                              <m:t>𝑛</m:t>
                            </m:r>
                            <m:r>
                              <a:rPr lang="ja-JP" altLang="en-US" i="1">
                                <a:latin typeface="Cambria Math" panose="02040503050406030204" pitchFamily="18" charset="0"/>
                              </a:rPr>
                              <m:t>→</m:t>
                            </m:r>
                            <m:r>
                              <a:rPr lang="ja-JP" altLang="en-US" i="1" smtClean="0">
                                <a:latin typeface="Cambria Math" panose="02040503050406030204" pitchFamily="18" charset="0"/>
                              </a:rPr>
                              <m:t>∞</m:t>
                            </m:r>
                          </m:lim>
                        </m:limLow>
                      </m:fName>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𝑛</m:t>
                            </m:r>
                          </m:sub>
                        </m:sSub>
                      </m:e>
                    </m:fun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en-US" altLang="ja-JP" dirty="0"/>
                  <a:t> </a:t>
                </a:r>
                <a:r>
                  <a:rPr lang="ja-JP" altLang="en-US" dirty="0"/>
                  <a:t>かつ</a:t>
                </a:r>
                <a:endParaRPr lang="en-US" altLang="ja-JP" dirty="0" smtClean="0"/>
              </a:p>
              <a:p>
                <a:pPr marL="0" indent="0">
                  <a:buNone/>
                </a:pPr>
                <a14:m>
                  <m:oMath xmlns:m="http://schemas.openxmlformats.org/officeDocument/2006/math">
                    <m:r>
                      <a:rPr lang="en-US" altLang="ja-JP" b="0" i="1" dirty="0" smtClean="0">
                        <a:latin typeface="Cambria Math" panose="02040503050406030204" pitchFamily="18" charset="0"/>
                        <a:ea typeface="Cambria Math" panose="02040503050406030204" pitchFamily="18" charset="0"/>
                      </a:rPr>
                      <m:t>𝑙</m:t>
                    </m:r>
                    <m:r>
                      <a:rPr lang="en-US" altLang="ja-JP" i="1" dirty="0" smtClean="0">
                        <a:latin typeface="Cambria Math" panose="02040503050406030204" pitchFamily="18" charset="0"/>
                        <a:ea typeface="Cambria Math" panose="02040503050406030204" pitchFamily="18" charset="0"/>
                      </a:rPr>
                      <m:t>&gt;</m:t>
                    </m:r>
                    <m:r>
                      <a:rPr lang="en-US" altLang="ja-JP" b="0" i="1" dirty="0" smtClean="0">
                        <a:latin typeface="Cambria Math" panose="02040503050406030204" pitchFamily="18" charset="0"/>
                        <a:ea typeface="Cambria Math" panose="02040503050406030204" pitchFamily="18" charset="0"/>
                      </a:rPr>
                      <m:t>𝑚</m:t>
                    </m:r>
                    <m:r>
                      <a:rPr lang="en-US" altLang="ja-JP" b="0" i="1" dirty="0" smtClean="0">
                        <a:latin typeface="Cambria Math" panose="02040503050406030204" pitchFamily="18" charset="0"/>
                        <a:ea typeface="Cambria Math" panose="02040503050406030204" pitchFamily="18" charset="0"/>
                      </a:rPr>
                      <m:t>⇒</m:t>
                    </m:r>
                    <m:sSub>
                      <m:sSubPr>
                        <m:ctrlPr>
                          <a:rPr lang="en-US" altLang="ja-JP" b="0" i="1" dirty="0" smtClean="0">
                            <a:latin typeface="Cambria Math" panose="02040503050406030204" pitchFamily="18" charset="0"/>
                            <a:ea typeface="Cambria Math" panose="02040503050406030204" pitchFamily="18" charset="0"/>
                          </a:rPr>
                        </m:ctrlPr>
                      </m:sSubPr>
                      <m:e>
                        <m:r>
                          <a:rPr lang="en-US" altLang="ja-JP" b="0" i="1" dirty="0" smtClean="0">
                            <a:latin typeface="Cambria Math" panose="02040503050406030204" pitchFamily="18" charset="0"/>
                            <a:ea typeface="Cambria Math" panose="02040503050406030204" pitchFamily="18" charset="0"/>
                          </a:rPr>
                          <m:t>𝑏</m:t>
                        </m:r>
                      </m:e>
                      <m:sub>
                        <m:r>
                          <a:rPr lang="en-US" altLang="ja-JP" b="0" i="1" dirty="0" smtClean="0">
                            <a:latin typeface="Cambria Math" panose="02040503050406030204" pitchFamily="18" charset="0"/>
                            <a:ea typeface="Cambria Math" panose="02040503050406030204" pitchFamily="18" charset="0"/>
                          </a:rPr>
                          <m:t>𝑙</m:t>
                        </m:r>
                      </m:sub>
                    </m:sSub>
                    <m:r>
                      <a:rPr lang="en-US" altLang="ja-JP" b="0" i="1" dirty="0" smtClean="0">
                        <a:latin typeface="Cambria Math" panose="02040503050406030204" pitchFamily="18" charset="0"/>
                        <a:ea typeface="Cambria Math" panose="02040503050406030204" pitchFamily="18" charset="0"/>
                      </a:rPr>
                      <m:t>&lt;</m:t>
                    </m:r>
                    <m:sSub>
                      <m:sSubPr>
                        <m:ctrlPr>
                          <a:rPr lang="en-US" altLang="ja-JP" b="0" i="1" dirty="0" smtClean="0">
                            <a:latin typeface="Cambria Math" panose="02040503050406030204" pitchFamily="18" charset="0"/>
                            <a:ea typeface="Cambria Math" panose="02040503050406030204" pitchFamily="18" charset="0"/>
                          </a:rPr>
                        </m:ctrlPr>
                      </m:sSubPr>
                      <m:e>
                        <m:r>
                          <a:rPr lang="en-US" altLang="ja-JP" b="0" i="1" dirty="0" smtClean="0">
                            <a:latin typeface="Cambria Math" panose="02040503050406030204" pitchFamily="18" charset="0"/>
                            <a:ea typeface="Cambria Math" panose="02040503050406030204" pitchFamily="18" charset="0"/>
                          </a:rPr>
                          <m:t>𝑏</m:t>
                        </m:r>
                      </m:e>
                      <m:sub>
                        <m:r>
                          <a:rPr lang="en-US" altLang="ja-JP" b="0" i="1" dirty="0" smtClean="0">
                            <a:latin typeface="Cambria Math" panose="02040503050406030204" pitchFamily="18" charset="0"/>
                            <a:ea typeface="Cambria Math" panose="02040503050406030204" pitchFamily="18" charset="0"/>
                          </a:rPr>
                          <m:t>𝑚</m:t>
                        </m:r>
                      </m:sub>
                    </m:sSub>
                  </m:oMath>
                </a14:m>
                <a:r>
                  <a:rPr kumimoji="1" lang="ja-JP" altLang="en-US" dirty="0"/>
                  <a:t>なる任意の数列</a:t>
                </a:r>
                <a14:m>
                  <m:oMath xmlns:m="http://schemas.openxmlformats.org/officeDocument/2006/math">
                    <m:sSubSup>
                      <m:sSubSupPr>
                        <m:ctrlPr>
                          <a:rPr kumimoji="1" lang="en-US" altLang="ja-JP" b="0" i="1" smtClean="0">
                            <a:latin typeface="Cambria Math" panose="02040503050406030204" pitchFamily="18" charset="0"/>
                          </a:rPr>
                        </m:ctrlPr>
                      </m:sSubSup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𝑛</m:t>
                                </m:r>
                              </m:sub>
                            </m:sSub>
                          </m:e>
                        </m:d>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m:t>
                        </m:r>
                      </m:sup>
                    </m:sSubSup>
                  </m:oMath>
                </a14:m>
                <a:endParaRPr kumimoji="1" lang="en-US" altLang="ja-JP" dirty="0" smtClean="0"/>
              </a:p>
              <a:p>
                <a:pPr marL="0" indent="0">
                  <a:buNone/>
                </a:pPr>
                <a:r>
                  <a:rPr kumimoji="1" lang="en-US" altLang="ja-JP" dirty="0" smtClean="0"/>
                  <a:t> </a:t>
                </a:r>
                <a:r>
                  <a:rPr kumimoji="1" lang="ja-JP" altLang="en-US" dirty="0"/>
                  <a:t>において、</a:t>
                </a:r>
                <a:endParaRPr lang="en-US" altLang="ja-JP" dirty="0"/>
              </a:p>
              <a:p>
                <a:pPr marL="0" indent="0">
                  <a:buNone/>
                </a:pPr>
                <a14:m>
                  <m:oMathPara xmlns:m="http://schemas.openxmlformats.org/officeDocument/2006/math">
                    <m:oMathParaPr>
                      <m:jc m:val="left"/>
                    </m:oMathParaPr>
                    <m:oMath xmlns:m="http://schemas.openxmlformats.org/officeDocument/2006/math">
                      <m:func>
                        <m:funcPr>
                          <m:ctrlPr>
                            <a:rPr lang="en-US" altLang="ja-JP" sz="5400" b="0" i="1" smtClean="0">
                              <a:solidFill>
                                <a:prstClr val="black"/>
                              </a:solidFill>
                              <a:latin typeface="Cambria Math" panose="02040503050406030204" pitchFamily="18" charset="0"/>
                              <a:ea typeface="Cambria Math" panose="02040503050406030204" pitchFamily="18" charset="0"/>
                            </a:rPr>
                          </m:ctrlPr>
                        </m:funcPr>
                        <m:fName>
                          <m:limLow>
                            <m:limLowPr>
                              <m:ctrlPr>
                                <a:rPr lang="en-US" altLang="ja-JP" sz="5400" b="0" i="1" smtClean="0">
                                  <a:solidFill>
                                    <a:prstClr val="black"/>
                                  </a:solidFill>
                                  <a:latin typeface="Cambria Math" panose="02040503050406030204" pitchFamily="18" charset="0"/>
                                  <a:ea typeface="Cambria Math" panose="02040503050406030204" pitchFamily="18" charset="0"/>
                                </a:rPr>
                              </m:ctrlPr>
                            </m:limLowPr>
                            <m:e>
                              <m:r>
                                <m:rPr>
                                  <m:sty m:val="p"/>
                                </m:rPr>
                                <a:rPr lang="en-US" altLang="ja-JP" sz="5400" b="0" i="0" smtClean="0">
                                  <a:solidFill>
                                    <a:prstClr val="black"/>
                                  </a:solidFill>
                                  <a:latin typeface="Cambria Math" panose="02040503050406030204" pitchFamily="18" charset="0"/>
                                  <a:ea typeface="Cambria Math" panose="02040503050406030204" pitchFamily="18" charset="0"/>
                                </a:rPr>
                                <m:t>lim</m:t>
                              </m:r>
                            </m:e>
                            <m:lim>
                              <m:r>
                                <a:rPr lang="en-US" altLang="ja-JP" sz="5400" b="0" i="1" smtClean="0">
                                  <a:solidFill>
                                    <a:prstClr val="black"/>
                                  </a:solidFill>
                                  <a:latin typeface="Cambria Math" panose="02040503050406030204" pitchFamily="18" charset="0"/>
                                  <a:ea typeface="Cambria Math" panose="02040503050406030204" pitchFamily="18" charset="0"/>
                                </a:rPr>
                                <m:t>𝑛</m:t>
                              </m:r>
                              <m:r>
                                <a:rPr lang="ja-JP" altLang="en-US" sz="5400" i="1">
                                  <a:solidFill>
                                    <a:prstClr val="black"/>
                                  </a:solidFill>
                                  <a:latin typeface="Cambria Math" panose="02040503050406030204" pitchFamily="18" charset="0"/>
                                  <a:ea typeface="Cambria Math" panose="02040503050406030204" pitchFamily="18" charset="0"/>
                                </a:rPr>
                                <m:t>→</m:t>
                              </m:r>
                              <m:r>
                                <a:rPr lang="ja-JP" altLang="en-US" sz="5400" i="1" smtClean="0">
                                  <a:solidFill>
                                    <a:prstClr val="black"/>
                                  </a:solidFill>
                                  <a:latin typeface="Cambria Math" panose="02040503050406030204" pitchFamily="18" charset="0"/>
                                  <a:ea typeface="Cambria Math" panose="02040503050406030204" pitchFamily="18" charset="0"/>
                                </a:rPr>
                                <m:t>∞</m:t>
                              </m:r>
                            </m:lim>
                          </m:limLow>
                        </m:fName>
                        <m:e>
                          <m:r>
                            <a:rPr lang="en-US" altLang="ja-JP" sz="5400" b="0" i="1" smtClean="0">
                              <a:solidFill>
                                <a:prstClr val="black"/>
                              </a:solidFill>
                              <a:latin typeface="Cambria Math" panose="02040503050406030204" pitchFamily="18" charset="0"/>
                              <a:ea typeface="Cambria Math" panose="02040503050406030204" pitchFamily="18" charset="0"/>
                            </a:rPr>
                            <m:t>𝐹</m:t>
                          </m:r>
                          <m:d>
                            <m:dPr>
                              <m:ctrlPr>
                                <a:rPr lang="en-US" altLang="ja-JP" sz="5400" b="0" i="1" smtClean="0">
                                  <a:solidFill>
                                    <a:prstClr val="black"/>
                                  </a:solidFill>
                                  <a:latin typeface="Cambria Math" panose="02040503050406030204" pitchFamily="18" charset="0"/>
                                  <a:ea typeface="Cambria Math" panose="02040503050406030204" pitchFamily="18" charset="0"/>
                                </a:rPr>
                              </m:ctrlPr>
                            </m:dPr>
                            <m:e>
                              <m:sSub>
                                <m:sSubPr>
                                  <m:ctrlPr>
                                    <a:rPr lang="en-US" altLang="ja-JP" sz="5400" b="0" i="1" smtClean="0">
                                      <a:solidFill>
                                        <a:prstClr val="black"/>
                                      </a:solidFill>
                                      <a:latin typeface="Cambria Math" panose="02040503050406030204" pitchFamily="18" charset="0"/>
                                      <a:ea typeface="Cambria Math" panose="02040503050406030204" pitchFamily="18" charset="0"/>
                                    </a:rPr>
                                  </m:ctrlPr>
                                </m:sSubPr>
                                <m:e>
                                  <m:r>
                                    <a:rPr lang="en-US" altLang="ja-JP" sz="5400" b="0" i="1" smtClean="0">
                                      <a:solidFill>
                                        <a:prstClr val="black"/>
                                      </a:solidFill>
                                      <a:latin typeface="Cambria Math" panose="02040503050406030204" pitchFamily="18" charset="0"/>
                                      <a:ea typeface="Cambria Math" panose="02040503050406030204" pitchFamily="18" charset="0"/>
                                    </a:rPr>
                                    <m:t>𝑏</m:t>
                                  </m:r>
                                </m:e>
                                <m:sub>
                                  <m:r>
                                    <a:rPr lang="en-US" altLang="ja-JP" sz="5400" b="0" i="1" smtClean="0">
                                      <a:solidFill>
                                        <a:prstClr val="black"/>
                                      </a:solidFill>
                                      <a:latin typeface="Cambria Math" panose="02040503050406030204" pitchFamily="18" charset="0"/>
                                      <a:ea typeface="Cambria Math" panose="02040503050406030204" pitchFamily="18" charset="0"/>
                                    </a:rPr>
                                    <m:t>𝑛</m:t>
                                  </m:r>
                                </m:sub>
                              </m:sSub>
                            </m:e>
                          </m:d>
                        </m:e>
                      </m:func>
                      <m:r>
                        <a:rPr lang="en-US" altLang="ja-JP" sz="5400" b="0" i="1" smtClean="0">
                          <a:solidFill>
                            <a:prstClr val="black"/>
                          </a:solidFill>
                          <a:latin typeface="Cambria Math" panose="02040503050406030204" pitchFamily="18" charset="0"/>
                          <a:ea typeface="Cambria Math" panose="02040503050406030204" pitchFamily="18" charset="0"/>
                        </a:rPr>
                        <m:t>=</m:t>
                      </m:r>
                      <m:r>
                        <a:rPr lang="en-US" altLang="ja-JP" sz="5400" b="0" i="1" smtClean="0">
                          <a:solidFill>
                            <a:prstClr val="black"/>
                          </a:solidFill>
                          <a:latin typeface="Cambria Math" panose="02040503050406030204" pitchFamily="18" charset="0"/>
                          <a:ea typeface="Cambria Math" panose="02040503050406030204" pitchFamily="18" charset="0"/>
                        </a:rPr>
                        <m:t>𝐹</m:t>
                      </m:r>
                      <m:r>
                        <a:rPr lang="en-US" altLang="ja-JP" sz="5400" b="0" i="1" smtClean="0">
                          <a:solidFill>
                            <a:prstClr val="black"/>
                          </a:solidFill>
                          <a:latin typeface="Cambria Math" panose="02040503050406030204" pitchFamily="18" charset="0"/>
                          <a:ea typeface="Cambria Math" panose="02040503050406030204" pitchFamily="18" charset="0"/>
                        </a:rPr>
                        <m:t>(</m:t>
                      </m:r>
                      <m:r>
                        <a:rPr lang="en-US" altLang="ja-JP" sz="5400" b="0" i="1" smtClean="0">
                          <a:solidFill>
                            <a:prstClr val="black"/>
                          </a:solidFill>
                          <a:latin typeface="Cambria Math" panose="02040503050406030204" pitchFamily="18" charset="0"/>
                          <a:ea typeface="Cambria Math" panose="02040503050406030204" pitchFamily="18" charset="0"/>
                        </a:rPr>
                        <m:t>𝑏</m:t>
                      </m:r>
                      <m:r>
                        <a:rPr lang="en-US" altLang="ja-JP" sz="5400" b="0" i="1" smtClean="0">
                          <a:solidFill>
                            <a:prstClr val="black"/>
                          </a:solidFill>
                          <a:latin typeface="Cambria Math" panose="02040503050406030204" pitchFamily="18" charset="0"/>
                          <a:ea typeface="Cambria Math" panose="02040503050406030204" pitchFamily="18" charset="0"/>
                        </a:rPr>
                        <m:t>)</m:t>
                      </m:r>
                    </m:oMath>
                  </m:oMathPara>
                </a14:m>
                <a:endParaRPr kumimoji="1" lang="en-US" altLang="ja-JP"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811658"/>
              </a:xfrm>
              <a:blipFill rotWithShape="0">
                <a:blip r:embed="rId2"/>
                <a:stretch>
                  <a:fillRect l="-1217" t="-2658" r="-1159"/>
                </a:stretch>
              </a:blipFill>
            </p:spPr>
            <p:txBody>
              <a:bodyPr/>
              <a:lstStyle/>
              <a:p>
                <a:r>
                  <a:rPr lang="ja-JP" altLang="en-US">
                    <a:noFill/>
                  </a:rPr>
                  <a:t> </a:t>
                </a:r>
              </a:p>
            </p:txBody>
          </p:sp>
        </mc:Fallback>
      </mc:AlternateContent>
      <p:grpSp>
        <p:nvGrpSpPr>
          <p:cNvPr id="11" name="グループ化 10"/>
          <p:cNvGrpSpPr/>
          <p:nvPr/>
        </p:nvGrpSpPr>
        <p:grpSpPr>
          <a:xfrm>
            <a:off x="6939031" y="3405356"/>
            <a:ext cx="5136855" cy="3134428"/>
            <a:chOff x="5682475" y="3223887"/>
            <a:chExt cx="6125216" cy="3642621"/>
          </a:xfrm>
        </p:grpSpPr>
        <p:sp>
          <p:nvSpPr>
            <p:cNvPr id="12" name="正方形/長方形 11"/>
            <p:cNvSpPr/>
            <p:nvPr/>
          </p:nvSpPr>
          <p:spPr>
            <a:xfrm>
              <a:off x="6318772" y="3433468"/>
              <a:ext cx="5254171" cy="2895647"/>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p:cNvCxnSpPr>
              <a:endCxn id="12" idx="3"/>
            </p:cNvCxnSpPr>
            <p:nvPr/>
          </p:nvCxnSpPr>
          <p:spPr>
            <a:xfrm>
              <a:off x="7837714" y="4881291"/>
              <a:ext cx="3735229"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円/楕円 13"/>
            <p:cNvSpPr/>
            <p:nvPr/>
          </p:nvSpPr>
          <p:spPr>
            <a:xfrm>
              <a:off x="7431742" y="4557693"/>
              <a:ext cx="628537" cy="64186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a:stCxn id="14" idx="4"/>
              <a:endCxn id="17" idx="0"/>
            </p:cNvCxnSpPr>
            <p:nvPr/>
          </p:nvCxnSpPr>
          <p:spPr>
            <a:xfrm flipH="1">
              <a:off x="7746010" y="5199559"/>
              <a:ext cx="1" cy="1128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303324" y="6328516"/>
              <a:ext cx="885371" cy="369332"/>
            </a:xfrm>
            <a:prstGeom prst="rect">
              <a:avLst/>
            </a:prstGeom>
            <a:noFill/>
          </p:spPr>
          <p:txBody>
            <a:bodyPr wrap="square" rtlCol="0">
              <a:spAutoFit/>
            </a:bodyPr>
            <a:lstStyle/>
            <a:p>
              <a:pPr algn="ctr"/>
              <a:r>
                <a:rPr kumimoji="1" lang="ja-JP" altLang="en-US" dirty="0" smtClean="0"/>
                <a:t>５</a:t>
              </a:r>
              <a:endParaRPr kumimoji="1" lang="ja-JP" altLang="en-US" dirty="0"/>
            </a:p>
          </p:txBody>
        </p:sp>
        <p:cxnSp>
          <p:nvCxnSpPr>
            <p:cNvPr id="18" name="直線矢印コネクタ 17"/>
            <p:cNvCxnSpPr/>
            <p:nvPr/>
          </p:nvCxnSpPr>
          <p:spPr>
            <a:xfrm flipH="1" flipV="1">
              <a:off x="8188695" y="4662165"/>
              <a:ext cx="3241725" cy="3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角丸四角形吹き出し 18"/>
            <p:cNvSpPr/>
            <p:nvPr/>
          </p:nvSpPr>
          <p:spPr>
            <a:xfrm>
              <a:off x="8204620" y="3685988"/>
              <a:ext cx="3225800" cy="657910"/>
            </a:xfrm>
            <a:prstGeom prst="wedgeRoundRectCallout">
              <a:avLst>
                <a:gd name="adj1" fmla="val -17683"/>
                <a:gd name="adj2" fmla="val 8456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u="sng" dirty="0" smtClean="0"/>
                <a:t>右側からにじり寄っても</a:t>
              </a:r>
              <a:endParaRPr kumimoji="1" lang="en-US" altLang="ja-JP" u="sng" dirty="0" smtClean="0"/>
            </a:p>
            <a:p>
              <a:pPr algn="ctr"/>
              <a:r>
                <a:rPr lang="ja-JP" altLang="en-US" u="sng" dirty="0" smtClean="0"/>
                <a:t>同じ</a:t>
              </a:r>
              <a:r>
                <a:rPr lang="ja-JP" altLang="en-US" u="sng" dirty="0"/>
                <a:t>値</a:t>
              </a:r>
              <a:r>
                <a:rPr lang="ja-JP" altLang="en-US" u="sng" dirty="0" smtClean="0"/>
                <a:t>になる！！</a:t>
              </a:r>
              <a:endParaRPr kumimoji="1" lang="ja-JP" altLang="en-US" u="sng" dirty="0"/>
            </a:p>
          </p:txBody>
        </p:sp>
        <p:cxnSp>
          <p:nvCxnSpPr>
            <p:cNvPr id="20" name="直線コネクタ 19"/>
            <p:cNvCxnSpPr>
              <a:stCxn id="14" idx="2"/>
              <a:endCxn id="21" idx="3"/>
            </p:cNvCxnSpPr>
            <p:nvPr/>
          </p:nvCxnSpPr>
          <p:spPr>
            <a:xfrm flipH="1">
              <a:off x="6318772" y="4878626"/>
              <a:ext cx="11129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683662" y="4693960"/>
              <a:ext cx="635110" cy="369332"/>
            </a:xfrm>
            <a:prstGeom prst="rect">
              <a:avLst/>
            </a:prstGeom>
            <a:noFill/>
          </p:spPr>
          <p:txBody>
            <a:bodyPr wrap="none" rtlCol="0">
              <a:spAutoFit/>
            </a:bodyPr>
            <a:lstStyle/>
            <a:p>
              <a:pPr algn="ctr"/>
              <a:r>
                <a:rPr kumimoji="1" lang="en-US" altLang="ja-JP" dirty="0" smtClean="0"/>
                <a:t>0.6…</a:t>
              </a:r>
              <a:endParaRPr kumimoji="1" lang="ja-JP" altLang="en-US" dirty="0"/>
            </a:p>
          </p:txBody>
        </p:sp>
        <p:sp>
          <p:nvSpPr>
            <p:cNvPr id="22" name="テキスト ボックス 21"/>
            <p:cNvSpPr txBox="1"/>
            <p:nvPr/>
          </p:nvSpPr>
          <p:spPr>
            <a:xfrm>
              <a:off x="5682475" y="3223887"/>
              <a:ext cx="691694" cy="280152"/>
            </a:xfrm>
            <a:prstGeom prst="rect">
              <a:avLst/>
            </a:prstGeom>
            <a:noFill/>
          </p:spPr>
          <p:txBody>
            <a:bodyPr wrap="square" rtlCol="0">
              <a:spAutoFit/>
            </a:bodyPr>
            <a:lstStyle/>
            <a:p>
              <a:r>
                <a:rPr lang="ja-JP" altLang="en-US" dirty="0"/>
                <a:t>確率</a:t>
              </a:r>
              <a:endParaRPr kumimoji="1" lang="ja-JP" altLang="en-US" dirty="0"/>
            </a:p>
          </p:txBody>
        </p:sp>
        <p:sp>
          <p:nvSpPr>
            <p:cNvPr id="23" name="テキスト ボックス 22"/>
            <p:cNvSpPr txBox="1"/>
            <p:nvPr/>
          </p:nvSpPr>
          <p:spPr>
            <a:xfrm>
              <a:off x="8865167" y="6429938"/>
              <a:ext cx="2942524" cy="436570"/>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24" name="角丸四角形吹き出し 23"/>
          <p:cNvSpPr/>
          <p:nvPr/>
        </p:nvSpPr>
        <p:spPr>
          <a:xfrm>
            <a:off x="8933154" y="5132756"/>
            <a:ext cx="2791900" cy="781688"/>
          </a:xfrm>
          <a:prstGeom prst="wedgeRoundRectCallout">
            <a:avLst>
              <a:gd name="adj1" fmla="val -48487"/>
              <a:gd name="adj2" fmla="val -68746"/>
              <a:gd name="adj3" fmla="val 1666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赤</a:t>
            </a:r>
            <a:r>
              <a:rPr lang="ja-JP" altLang="en-US" dirty="0" smtClean="0"/>
              <a:t>丸</a:t>
            </a:r>
            <a:r>
              <a:rPr lang="en-US" altLang="ja-JP" dirty="0" smtClean="0"/>
              <a:t>:</a:t>
            </a:r>
            <a:r>
              <a:rPr lang="ja-JP" altLang="en-US" dirty="0" smtClean="0"/>
              <a:t>５のときの値は</a:t>
            </a:r>
            <a:endParaRPr lang="en-US" altLang="ja-JP" dirty="0" smtClean="0"/>
          </a:p>
          <a:p>
            <a:pPr algn="ctr"/>
            <a:r>
              <a:rPr lang="ja-JP" altLang="en-US" u="sng" dirty="0" smtClean="0"/>
              <a:t>右側と同じ</a:t>
            </a:r>
            <a:r>
              <a:rPr kumimoji="1" lang="en-US" altLang="ja-JP" dirty="0" smtClean="0"/>
              <a:t>(</a:t>
            </a:r>
            <a:r>
              <a:rPr kumimoji="1" lang="ja-JP" altLang="en-US" dirty="0" smtClean="0"/>
              <a:t>閉</a:t>
            </a:r>
            <a:r>
              <a:rPr kumimoji="1" lang="en-US" altLang="ja-JP" dirty="0" smtClean="0"/>
              <a:t>)</a:t>
            </a:r>
            <a:endParaRPr kumimoji="1" lang="ja-JP" altLang="en-US" dirty="0"/>
          </a:p>
        </p:txBody>
      </p:sp>
      <p:sp>
        <p:nvSpPr>
          <p:cNvPr id="25" name="テキスト ボックス 24"/>
          <p:cNvSpPr txBox="1"/>
          <p:nvPr/>
        </p:nvSpPr>
        <p:spPr>
          <a:xfrm>
            <a:off x="7603280" y="3283045"/>
            <a:ext cx="4009772" cy="369332"/>
          </a:xfrm>
          <a:prstGeom prst="rect">
            <a:avLst/>
          </a:prstGeom>
          <a:noFill/>
        </p:spPr>
        <p:txBody>
          <a:bodyPr wrap="square" rtlCol="0">
            <a:spAutoFit/>
          </a:bodyPr>
          <a:lstStyle/>
          <a:p>
            <a:pPr algn="ctr"/>
            <a:r>
              <a:rPr kumimoji="1" lang="ja-JP" altLang="en-US" dirty="0" smtClean="0"/>
              <a:t>例</a:t>
            </a:r>
            <a:r>
              <a:rPr kumimoji="1" lang="en-US" altLang="ja-JP" dirty="0" smtClean="0"/>
              <a:t>I</a:t>
            </a:r>
            <a:r>
              <a:rPr kumimoji="1" lang="ja-JP" altLang="en-US" dirty="0" smtClean="0"/>
              <a:t>の累積分布関数のグラフの拡大図</a:t>
            </a:r>
            <a:endParaRPr kumimoji="1" lang="ja-JP" altLang="en-US" dirty="0"/>
          </a:p>
        </p:txBody>
      </p:sp>
    </p:spTree>
    <p:extLst>
      <p:ext uri="{BB962C8B-B14F-4D97-AF65-F5344CB8AC3E}">
        <p14:creationId xmlns:p14="http://schemas.microsoft.com/office/powerpoint/2010/main" val="33204431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sz="3200" u="sng" dirty="0"/>
              <a:t>他の</a:t>
            </a:r>
            <a:r>
              <a:rPr lang="ja-JP" altLang="en-US" sz="3200" u="sng" dirty="0" smtClean="0"/>
              <a:t>性質</a:t>
            </a:r>
            <a:r>
              <a:rPr lang="en-US" altLang="ja-JP" sz="3200" u="sng" dirty="0" smtClean="0"/>
              <a:t>1</a:t>
            </a:r>
            <a:endParaRPr lang="en-US" altLang="ja-JP" sz="3200" u="sng" dirty="0"/>
          </a:p>
        </p:txBody>
      </p:sp>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a:t>
            </a:r>
            <a:r>
              <a:rPr lang="en-US" altLang="ja-JP" dirty="0" smtClean="0"/>
              <a:t>11/15</a:t>
            </a:r>
            <a:r>
              <a:rPr kumimoji="1" lang="en-US" altLang="ja-JP" dirty="0" smtClean="0"/>
              <a:t>)</a:t>
            </a:r>
            <a:endParaRPr kumimoji="1" lang="ja-JP" altLang="en-US" dirty="0"/>
          </a:p>
        </p:txBody>
      </p:sp>
      <p:grpSp>
        <p:nvGrpSpPr>
          <p:cNvPr id="4" name="グループ化 3"/>
          <p:cNvGrpSpPr/>
          <p:nvPr/>
        </p:nvGrpSpPr>
        <p:grpSpPr>
          <a:xfrm>
            <a:off x="189186" y="2404415"/>
            <a:ext cx="11831655" cy="4059448"/>
            <a:chOff x="189186" y="2404415"/>
            <a:chExt cx="11831655" cy="4059448"/>
          </a:xfrm>
        </p:grpSpPr>
        <p:grpSp>
          <p:nvGrpSpPr>
            <p:cNvPr id="5" name="グループ化 4"/>
            <p:cNvGrpSpPr/>
            <p:nvPr/>
          </p:nvGrpSpPr>
          <p:grpSpPr>
            <a:xfrm>
              <a:off x="189186" y="2725638"/>
              <a:ext cx="11824138" cy="3738225"/>
              <a:chOff x="4197974" y="5120741"/>
              <a:chExt cx="7867100" cy="1436688"/>
            </a:xfrm>
          </p:grpSpPr>
          <p:grpSp>
            <p:nvGrpSpPr>
              <p:cNvPr id="45" name="グループ化 44"/>
              <p:cNvGrpSpPr/>
              <p:nvPr/>
            </p:nvGrpSpPr>
            <p:grpSpPr>
              <a:xfrm>
                <a:off x="4197974" y="5120741"/>
                <a:ext cx="2298418" cy="1435138"/>
                <a:chOff x="7159554" y="3454169"/>
                <a:chExt cx="4727647" cy="2795638"/>
              </a:xfrm>
            </p:grpSpPr>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sp>
              <p:nvSpPr>
                <p:cNvPr id="54" name="正方形/長方形 53"/>
                <p:cNvSpPr/>
                <p:nvPr/>
              </p:nvSpPr>
              <p:spPr>
                <a:xfrm>
                  <a:off x="9284270" y="4188618"/>
                  <a:ext cx="62569" cy="182642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55" name="グループ化 54"/>
              <p:cNvGrpSpPr/>
              <p:nvPr/>
            </p:nvGrpSpPr>
            <p:grpSpPr>
              <a:xfrm>
                <a:off x="9776765" y="5120741"/>
                <a:ext cx="2288309" cy="1436688"/>
                <a:chOff x="7159554" y="3454169"/>
                <a:chExt cx="4727647" cy="2795638"/>
              </a:xfrm>
            </p:grpSpPr>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sp>
              <p:nvSpPr>
                <p:cNvPr id="58" name="正方形/長方形 57"/>
                <p:cNvSpPr/>
                <p:nvPr/>
              </p:nvSpPr>
              <p:spPr>
                <a:xfrm>
                  <a:off x="8481720" y="5406912"/>
                  <a:ext cx="99756" cy="59769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60" name="グループ化 59"/>
              <p:cNvGrpSpPr/>
              <p:nvPr/>
            </p:nvGrpSpPr>
            <p:grpSpPr>
              <a:xfrm>
                <a:off x="6992424" y="5120741"/>
                <a:ext cx="2288309" cy="1436688"/>
                <a:chOff x="7159554" y="3454169"/>
                <a:chExt cx="4727647" cy="2795638"/>
              </a:xfrm>
            </p:grpSpPr>
            <p:pic>
              <p:nvPicPr>
                <p:cNvPr id="62" name="図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grpSp>
              <p:nvGrpSpPr>
                <p:cNvPr id="63" name="グループ化 62"/>
                <p:cNvGrpSpPr/>
                <p:nvPr/>
              </p:nvGrpSpPr>
              <p:grpSpPr>
                <a:xfrm>
                  <a:off x="8452440" y="4188618"/>
                  <a:ext cx="873709" cy="1826421"/>
                  <a:chOff x="8452440" y="4188618"/>
                  <a:chExt cx="873709" cy="1826421"/>
                </a:xfrm>
              </p:grpSpPr>
              <p:sp>
                <p:nvSpPr>
                  <p:cNvPr id="64" name="正方形/長方形 63"/>
                  <p:cNvSpPr/>
                  <p:nvPr/>
                </p:nvSpPr>
                <p:spPr>
                  <a:xfrm>
                    <a:off x="8452440" y="5414582"/>
                    <a:ext cx="124277" cy="59769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5" name="正方形/長方形 64"/>
                  <p:cNvSpPr/>
                  <p:nvPr/>
                </p:nvSpPr>
                <p:spPr>
                  <a:xfrm>
                    <a:off x="9246344" y="4188618"/>
                    <a:ext cx="79805" cy="182642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mc:AlternateContent xmlns:mc="http://schemas.openxmlformats.org/markup-compatibility/2006" xmlns:a14="http://schemas.microsoft.com/office/drawing/2010/main">
            <mc:Choice Requires="a14">
              <p:sp>
                <p:nvSpPr>
                  <p:cNvPr id="25" name="テキスト ボックス 24"/>
                  <p:cNvSpPr txBox="1"/>
                  <p:nvPr/>
                </p:nvSpPr>
                <p:spPr>
                  <a:xfrm>
                    <a:off x="6496391" y="5946490"/>
                    <a:ext cx="485659" cy="3193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4800" i="1" smtClean="0">
                              <a:solidFill>
                                <a:prstClr val="black"/>
                              </a:solidFill>
                              <a:latin typeface="Cambria Math" panose="02040503050406030204" pitchFamily="18" charset="0"/>
                              <a:ea typeface="Cambria Math" panose="02040503050406030204" pitchFamily="18" charset="0"/>
                            </a:rPr>
                            <m:t>=</m:t>
                          </m:r>
                        </m:oMath>
                      </m:oMathPara>
                    </a14:m>
                    <a:endParaRPr lang="ja-JP" altLang="en-US" sz="4800" dirty="0">
                      <a:solidFill>
                        <a:prstClr val="black"/>
                      </a:solidFill>
                    </a:endParaRPr>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6496391" y="5946490"/>
                    <a:ext cx="485659" cy="31937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p:cNvSpPr txBox="1"/>
                  <p:nvPr/>
                </p:nvSpPr>
                <p:spPr>
                  <a:xfrm>
                    <a:off x="9280733" y="5946490"/>
                    <a:ext cx="485659" cy="3193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4800" i="1" smtClean="0">
                              <a:solidFill>
                                <a:prstClr val="black"/>
                              </a:solidFill>
                              <a:latin typeface="Cambria Math" panose="02040503050406030204" pitchFamily="18" charset="0"/>
                              <a:ea typeface="Cambria Math" panose="02040503050406030204" pitchFamily="18" charset="0"/>
                            </a:rPr>
                            <m:t>−</m:t>
                          </m:r>
                        </m:oMath>
                      </m:oMathPara>
                    </a14:m>
                    <a:endParaRPr lang="ja-JP" altLang="en-US" sz="2800" dirty="0">
                      <a:solidFill>
                        <a:prstClr val="black"/>
                      </a:solidFill>
                    </a:endParaRPr>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9280733" y="5946490"/>
                    <a:ext cx="485659" cy="319372"/>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6" name="角丸四角形 5"/>
                <p:cNvSpPr/>
                <p:nvPr/>
              </p:nvSpPr>
              <p:spPr>
                <a:xfrm>
                  <a:off x="6406028" y="2404415"/>
                  <a:ext cx="5614813" cy="26044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800" dirty="0" smtClean="0">
                      <a:solidFill>
                        <a:prstClr val="black"/>
                      </a:solidFill>
                      <a:latin typeface="Cambria Math" panose="02040503050406030204" pitchFamily="18" charset="0"/>
                    </a:rPr>
                    <a:t>例</a:t>
                  </a:r>
                  <a:r>
                    <a:rPr lang="en-US" altLang="ja-JP" sz="2800" dirty="0">
                      <a:solidFill>
                        <a:prstClr val="black"/>
                      </a:solidFill>
                      <a:latin typeface="Cambria Math" panose="02040503050406030204" pitchFamily="18" charset="0"/>
                    </a:rPr>
                    <a:t>:</a:t>
                  </a:r>
                  <a:r>
                    <a:rPr lang="ja-JP" altLang="en-US" sz="2800" dirty="0" smtClean="0">
                      <a:solidFill>
                        <a:prstClr val="black"/>
                      </a:solidFill>
                      <a:latin typeface="Cambria Math" panose="02040503050406030204" pitchFamily="18" charset="0"/>
                    </a:rPr>
                    <a:t>コインを３回投げて</a:t>
                  </a:r>
                  <a:endParaRPr lang="en-US" altLang="ja-JP" sz="2800" dirty="0" smtClean="0">
                    <a:solidFill>
                      <a:prstClr val="black"/>
                    </a:solidFill>
                    <a:latin typeface="Cambria Math" panose="02040503050406030204" pitchFamily="18" charset="0"/>
                  </a:endParaRPr>
                </a:p>
                <a:p>
                  <a:pPr>
                    <a:lnSpc>
                      <a:spcPct val="90000"/>
                    </a:lnSpc>
                    <a:spcBef>
                      <a:spcPts val="1000"/>
                    </a:spcBef>
                  </a:pPr>
                  <a:r>
                    <a:rPr lang="ja-JP" altLang="en-US" sz="2800" dirty="0" smtClean="0">
                      <a:solidFill>
                        <a:prstClr val="black"/>
                      </a:solidFill>
                      <a:latin typeface="Cambria Math" panose="02040503050406030204" pitchFamily="18" charset="0"/>
                    </a:rPr>
                    <a:t>表の回数を数える例</a:t>
                  </a:r>
                  <a:r>
                    <a:rPr lang="en-US" altLang="ja-JP" sz="2800" dirty="0" smtClean="0">
                      <a:solidFill>
                        <a:prstClr val="black"/>
                      </a:solidFill>
                      <a:latin typeface="Cambria Math" panose="02040503050406030204" pitchFamily="18" charset="0"/>
                    </a:rPr>
                    <a:t>(</a:t>
                  </a:r>
                  <a:r>
                    <a:rPr lang="ja-JP" altLang="en-US" sz="2800" dirty="0" smtClean="0">
                      <a:solidFill>
                        <a:prstClr val="black"/>
                      </a:solidFill>
                      <a:latin typeface="Cambria Math" panose="02040503050406030204" pitchFamily="18" charset="0"/>
                    </a:rPr>
                    <a:t>再掲</a:t>
                  </a:r>
                  <a:r>
                    <a:rPr lang="en-US" altLang="ja-JP" sz="2800" dirty="0" smtClean="0">
                      <a:solidFill>
                        <a:prstClr val="black"/>
                      </a:solidFill>
                      <a:latin typeface="Cambria Math" panose="02040503050406030204" pitchFamily="18" charset="0"/>
                    </a:rPr>
                    <a:t>)</a:t>
                  </a:r>
                  <a:r>
                    <a:rPr lang="ja-JP" altLang="en-US" sz="2800" dirty="0" smtClean="0">
                      <a:solidFill>
                        <a:prstClr val="black"/>
                      </a:solidFill>
                      <a:latin typeface="Cambria Math" panose="02040503050406030204" pitchFamily="18" charset="0"/>
                    </a:rPr>
                    <a:t>の</a:t>
                  </a:r>
                  <a:r>
                    <a:rPr lang="ja-JP" altLang="en-US" sz="2800" dirty="0">
                      <a:solidFill>
                        <a:prstClr val="black"/>
                      </a:solidFill>
                      <a:latin typeface="Cambria Math" panose="02040503050406030204" pitchFamily="18" charset="0"/>
                    </a:rPr>
                    <a:t>場合、</a:t>
                  </a:r>
                  <a:endParaRPr lang="en-US" altLang="ja-JP" sz="2800" dirty="0">
                    <a:solidFill>
                      <a:prstClr val="black"/>
                    </a:solidFill>
                    <a:latin typeface="Cambria Math" panose="02040503050406030204" pitchFamily="18" charset="0"/>
                  </a:endParaRPr>
                </a:p>
                <a:p>
                  <a:pPr>
                    <a:lnSpc>
                      <a:spcPct val="90000"/>
                    </a:lnSpc>
                    <a:spcBef>
                      <a:spcPts val="1000"/>
                    </a:spcBef>
                  </a:pPr>
                  <a14:m>
                    <m:oMath xmlns:m="http://schemas.openxmlformats.org/officeDocument/2006/math">
                      <m:r>
                        <a:rPr lang="en-US" altLang="ja-JP" sz="2800" i="1">
                          <a:solidFill>
                            <a:prstClr val="black"/>
                          </a:solidFill>
                          <a:latin typeface="Cambria Math" panose="02040503050406030204" pitchFamily="18" charset="0"/>
                          <a:ea typeface="Cambria Math" panose="02040503050406030204" pitchFamily="18" charset="0"/>
                        </a:rPr>
                        <m:t>𝑃</m:t>
                      </m:r>
                      <m:d>
                        <m:dPr>
                          <m:begChr m:val="{"/>
                          <m:endChr m:val="}"/>
                          <m:ctrlPr>
                            <a:rPr lang="en-US" altLang="ja-JP" sz="2800" i="1">
                              <a:solidFill>
                                <a:prstClr val="black"/>
                              </a:solidFill>
                              <a:latin typeface="Cambria Math" panose="02040503050406030204" pitchFamily="18" charset="0"/>
                              <a:ea typeface="Cambria Math" panose="02040503050406030204" pitchFamily="18" charset="0"/>
                            </a:rPr>
                          </m:ctrlPr>
                        </m:dPr>
                        <m:e>
                          <m:r>
                            <a:rPr lang="en-US" altLang="ja-JP" sz="2800" i="1">
                              <a:solidFill>
                                <a:prstClr val="black"/>
                              </a:solidFill>
                              <a:latin typeface="Cambria Math" panose="02040503050406030204" pitchFamily="18" charset="0"/>
                              <a:ea typeface="Cambria Math" panose="02040503050406030204" pitchFamily="18" charset="0"/>
                            </a:rPr>
                            <m:t>0&lt;</m:t>
                          </m:r>
                          <m:r>
                            <a:rPr lang="en-US" altLang="ja-JP" sz="2800" i="1">
                              <a:solidFill>
                                <a:prstClr val="black"/>
                              </a:solidFill>
                              <a:latin typeface="Cambria Math" panose="02040503050406030204" pitchFamily="18" charset="0"/>
                              <a:ea typeface="Cambria Math" panose="02040503050406030204" pitchFamily="18" charset="0"/>
                            </a:rPr>
                            <m:t>𝑥</m:t>
                          </m:r>
                          <m:r>
                            <a:rPr lang="en-US" altLang="ja-JP" sz="2800" i="1">
                              <a:solidFill>
                                <a:prstClr val="black"/>
                              </a:solidFill>
                              <a:latin typeface="Cambria Math" panose="02040503050406030204" pitchFamily="18" charset="0"/>
                              <a:ea typeface="Cambria Math" panose="02040503050406030204" pitchFamily="18" charset="0"/>
                            </a:rPr>
                            <m:t>≤1</m:t>
                          </m:r>
                        </m:e>
                      </m:d>
                    </m:oMath>
                  </a14:m>
                  <a:r>
                    <a:rPr lang="en-US" altLang="ja-JP" sz="2800" dirty="0" smtClean="0">
                      <a:solidFill>
                        <a:prstClr val="black"/>
                      </a:solidFill>
                      <a:latin typeface="ＭＳ Ｐゴシック" panose="020B0600070205080204" pitchFamily="50" charset="-128"/>
                    </a:rPr>
                    <a:t>…</a:t>
                  </a:r>
                  <a:r>
                    <a:rPr lang="ja-JP" altLang="en-US" sz="2800" dirty="0" smtClean="0">
                      <a:solidFill>
                        <a:prstClr val="black"/>
                      </a:solidFill>
                      <a:latin typeface="ＭＳ Ｐゴシック" panose="020B0600070205080204" pitchFamily="50" charset="-128"/>
                    </a:rPr>
                    <a:t>下図</a:t>
                  </a:r>
                  <a:r>
                    <a:rPr lang="ja-JP" altLang="en-US" sz="2800" dirty="0" smtClean="0">
                      <a:solidFill>
                        <a:srgbClr val="5B9BD5"/>
                      </a:solidFill>
                      <a:latin typeface="ＭＳ Ｐゴシック" panose="020B0600070205080204" pitchFamily="50" charset="-128"/>
                    </a:rPr>
                    <a:t>青部の高さ</a:t>
                  </a:r>
                  <a:endParaRPr lang="en-US" altLang="ja-JP" sz="2800" dirty="0">
                    <a:solidFill>
                      <a:srgbClr val="5B9BD5"/>
                    </a:solidFill>
                    <a:latin typeface="ＭＳ Ｐゴシック" panose="020B0600070205080204" pitchFamily="50" charset="-128"/>
                  </a:endParaRPr>
                </a:p>
                <a:p>
                  <a:pPr>
                    <a:lnSpc>
                      <a:spcPct val="90000"/>
                    </a:lnSpc>
                    <a:spcBef>
                      <a:spcPts val="1000"/>
                    </a:spcBef>
                  </a:pPr>
                  <a14:m>
                    <m:oMath xmlns:m="http://schemas.openxmlformats.org/officeDocument/2006/math">
                      <m:r>
                        <a:rPr lang="en-US" altLang="ja-JP" sz="2800" i="1">
                          <a:solidFill>
                            <a:prstClr val="black"/>
                          </a:solidFill>
                          <a:latin typeface="Cambria Math" panose="02040503050406030204" pitchFamily="18" charset="0"/>
                          <a:ea typeface="Cambria Math" panose="02040503050406030204" pitchFamily="18" charset="0"/>
                        </a:rPr>
                        <m:t>𝐹</m:t>
                      </m:r>
                      <m:d>
                        <m:dPr>
                          <m:ctrlPr>
                            <a:rPr lang="en-US" altLang="ja-JP" sz="2800" i="1">
                              <a:solidFill>
                                <a:prstClr val="black"/>
                              </a:solidFill>
                              <a:latin typeface="Cambria Math" panose="02040503050406030204" pitchFamily="18" charset="0"/>
                              <a:ea typeface="Cambria Math" panose="02040503050406030204" pitchFamily="18" charset="0"/>
                            </a:rPr>
                          </m:ctrlPr>
                        </m:dPr>
                        <m:e>
                          <m:r>
                            <a:rPr lang="en-US" altLang="ja-JP" sz="2800" i="1">
                              <a:solidFill>
                                <a:prstClr val="black"/>
                              </a:solidFill>
                              <a:latin typeface="Cambria Math" panose="02040503050406030204" pitchFamily="18" charset="0"/>
                              <a:ea typeface="Cambria Math" panose="02040503050406030204" pitchFamily="18" charset="0"/>
                            </a:rPr>
                            <m:t>1</m:t>
                          </m:r>
                        </m:e>
                      </m:d>
                    </m:oMath>
                  </a14:m>
                  <a:r>
                    <a:rPr lang="en-US" altLang="ja-JP" sz="2800" dirty="0" smtClean="0">
                      <a:solidFill>
                        <a:prstClr val="black"/>
                      </a:solidFill>
                      <a:latin typeface="ＭＳ Ｐゴシック" panose="020B0600070205080204" pitchFamily="50" charset="-128"/>
                    </a:rPr>
                    <a:t>…</a:t>
                  </a:r>
                  <a:r>
                    <a:rPr lang="ja-JP" altLang="en-US" sz="2800" dirty="0" smtClean="0">
                      <a:solidFill>
                        <a:prstClr val="black"/>
                      </a:solidFill>
                      <a:latin typeface="ＭＳ Ｐゴシック" panose="020B0600070205080204" pitchFamily="50" charset="-128"/>
                    </a:rPr>
                    <a:t>下図</a:t>
                  </a:r>
                  <a:r>
                    <a:rPr lang="ja-JP" altLang="en-US" sz="2800" dirty="0" smtClean="0">
                      <a:solidFill>
                        <a:srgbClr val="FF0000"/>
                      </a:solidFill>
                      <a:latin typeface="ＭＳ Ｐゴシック" panose="020B0600070205080204" pitchFamily="50" charset="-128"/>
                    </a:rPr>
                    <a:t>赤部の高さの合計</a:t>
                  </a:r>
                  <a:endParaRPr lang="en-US" altLang="ja-JP" sz="2800" dirty="0">
                    <a:solidFill>
                      <a:srgbClr val="FF0000"/>
                    </a:solidFill>
                    <a:latin typeface="ＭＳ Ｐゴシック" panose="020B0600070205080204" pitchFamily="50" charset="-128"/>
                  </a:endParaRPr>
                </a:p>
                <a:p>
                  <a:pPr>
                    <a:lnSpc>
                      <a:spcPct val="90000"/>
                    </a:lnSpc>
                    <a:spcBef>
                      <a:spcPts val="1000"/>
                    </a:spcBef>
                  </a:pPr>
                  <a14:m>
                    <m:oMath xmlns:m="http://schemas.openxmlformats.org/officeDocument/2006/math">
                      <m:r>
                        <a:rPr lang="en-US" altLang="ja-JP" sz="2800" i="1">
                          <a:solidFill>
                            <a:prstClr val="black"/>
                          </a:solidFill>
                          <a:latin typeface="Cambria Math" panose="02040503050406030204" pitchFamily="18" charset="0"/>
                          <a:ea typeface="Cambria Math" panose="02040503050406030204" pitchFamily="18" charset="0"/>
                        </a:rPr>
                        <m:t>𝐹</m:t>
                      </m:r>
                      <m:r>
                        <a:rPr lang="en-US" altLang="ja-JP" sz="2800" i="1">
                          <a:solidFill>
                            <a:prstClr val="black"/>
                          </a:solidFill>
                          <a:latin typeface="Cambria Math" panose="02040503050406030204" pitchFamily="18" charset="0"/>
                          <a:ea typeface="Cambria Math" panose="02040503050406030204" pitchFamily="18" charset="0"/>
                        </a:rPr>
                        <m:t>(0)</m:t>
                      </m:r>
                    </m:oMath>
                  </a14:m>
                  <a:r>
                    <a:rPr lang="en-US" altLang="ja-JP" sz="2800" dirty="0">
                      <a:solidFill>
                        <a:prstClr val="black"/>
                      </a:solidFill>
                      <a:latin typeface="ＭＳ Ｐゴシック" panose="020B0600070205080204" pitchFamily="50" charset="-128"/>
                    </a:rPr>
                    <a:t>…</a:t>
                  </a:r>
                  <a:r>
                    <a:rPr lang="ja-JP" altLang="en-US" sz="2800" dirty="0" smtClean="0">
                      <a:solidFill>
                        <a:prstClr val="black"/>
                      </a:solidFill>
                    </a:rPr>
                    <a:t>下図</a:t>
                  </a:r>
                  <a:r>
                    <a:rPr lang="ja-JP" altLang="en-US" sz="2800" dirty="0" smtClean="0">
                      <a:solidFill>
                        <a:srgbClr val="00B050"/>
                      </a:solidFill>
                    </a:rPr>
                    <a:t>緑部の高さ</a:t>
                  </a:r>
                  <a:endParaRPr lang="ja-JP" altLang="en-US" sz="2800" dirty="0">
                    <a:solidFill>
                      <a:srgbClr val="00B050"/>
                    </a:solidFill>
                  </a:endParaRPr>
                </a:p>
              </p:txBody>
            </p:sp>
          </mc:Choice>
          <mc:Fallback xmlns="">
            <p:sp>
              <p:nvSpPr>
                <p:cNvPr id="6" name="角丸四角形 5"/>
                <p:cNvSpPr>
                  <a:spLocks noRot="1" noChangeAspect="1" noMove="1" noResize="1" noEditPoints="1" noAdjustHandles="1" noChangeArrowheads="1" noChangeShapeType="1" noTextEdit="1"/>
                </p:cNvSpPr>
                <p:nvPr/>
              </p:nvSpPr>
              <p:spPr>
                <a:xfrm>
                  <a:off x="6406028" y="2404415"/>
                  <a:ext cx="5614813" cy="2604485"/>
                </a:xfrm>
                <a:prstGeom prst="roundRect">
                  <a:avLst/>
                </a:prstGeom>
                <a:blipFill rotWithShape="0">
                  <a:blip r:embed="rId5"/>
                  <a:stretch>
                    <a:fillRect t="-2791" r="-3359" b="-3488"/>
                  </a:stretch>
                </a:blipFill>
              </p:spPr>
              <p:txBody>
                <a:bodyPr/>
                <a:lstStyle/>
                <a:p>
                  <a:r>
                    <a:rPr lang="ja-JP" altLang="en-US">
                      <a:noFill/>
                    </a:rPr>
                    <a:t> </a:t>
                  </a:r>
                </a:p>
              </p:txBody>
            </p:sp>
          </mc:Fallback>
        </mc:AlternateContent>
      </p:grpSp>
      <p:sp>
        <p:nvSpPr>
          <p:cNvPr id="7" name="テキスト ボックス 6"/>
          <p:cNvSpPr txBox="1"/>
          <p:nvPr/>
        </p:nvSpPr>
        <p:spPr>
          <a:xfrm>
            <a:off x="8702735" y="1324290"/>
            <a:ext cx="2980827" cy="1015663"/>
          </a:xfrm>
          <a:prstGeom prst="rect">
            <a:avLst/>
          </a:prstGeom>
          <a:noFill/>
        </p:spPr>
        <p:txBody>
          <a:bodyPr wrap="square" rtlCol="0">
            <a:spAutoFit/>
          </a:bodyPr>
          <a:lstStyle/>
          <a:p>
            <a:r>
              <a:rPr lang="en-US" altLang="ja-JP" sz="2000" dirty="0" smtClean="0">
                <a:solidFill>
                  <a:prstClr val="black"/>
                </a:solidFill>
              </a:rPr>
              <a:t>※</a:t>
            </a:r>
            <a:r>
              <a:rPr lang="ja-JP" altLang="en-US" sz="2000" dirty="0" smtClean="0">
                <a:solidFill>
                  <a:prstClr val="black"/>
                </a:solidFill>
              </a:rPr>
              <a:t>いずれのヒストグラムも</a:t>
            </a:r>
            <a:endParaRPr lang="en-US" altLang="ja-JP" sz="2000" dirty="0" smtClean="0">
              <a:solidFill>
                <a:prstClr val="black"/>
              </a:solidFill>
            </a:endParaRPr>
          </a:p>
          <a:p>
            <a:r>
              <a:rPr lang="ja-JP" altLang="en-US" sz="2000" dirty="0" smtClean="0">
                <a:solidFill>
                  <a:prstClr val="black"/>
                </a:solidFill>
              </a:rPr>
              <a:t>横軸</a:t>
            </a:r>
            <a:r>
              <a:rPr lang="en-US" altLang="ja-JP" sz="2000" dirty="0" smtClean="0">
                <a:solidFill>
                  <a:prstClr val="black"/>
                </a:solidFill>
              </a:rPr>
              <a:t>:</a:t>
            </a:r>
            <a:r>
              <a:rPr lang="ja-JP" altLang="en-US" sz="2000" dirty="0" smtClean="0">
                <a:solidFill>
                  <a:prstClr val="black"/>
                </a:solidFill>
              </a:rPr>
              <a:t>表の出た回数</a:t>
            </a:r>
            <a:endParaRPr lang="en-US" altLang="ja-JP" sz="2000" dirty="0" smtClean="0">
              <a:solidFill>
                <a:prstClr val="black"/>
              </a:solidFill>
            </a:endParaRPr>
          </a:p>
          <a:p>
            <a:r>
              <a:rPr lang="ja-JP" altLang="en-US" sz="2000" dirty="0" smtClean="0">
                <a:solidFill>
                  <a:prstClr val="black"/>
                </a:solidFill>
              </a:rPr>
              <a:t>縦軸</a:t>
            </a:r>
            <a:r>
              <a:rPr lang="en-US" altLang="ja-JP" sz="2000" dirty="0" smtClean="0">
                <a:solidFill>
                  <a:prstClr val="black"/>
                </a:solidFill>
              </a:rPr>
              <a:t>:</a:t>
            </a:r>
            <a:r>
              <a:rPr lang="ja-JP" altLang="en-US" sz="2000" dirty="0" smtClean="0">
                <a:solidFill>
                  <a:prstClr val="black"/>
                </a:solidFill>
              </a:rPr>
              <a:t>その確率</a:t>
            </a:r>
            <a:endParaRPr lang="ja-JP" altLang="en-US" sz="2000" dirty="0">
              <a:solidFill>
                <a:prstClr val="black"/>
              </a:solidFill>
            </a:endParaRPr>
          </a:p>
        </p:txBody>
      </p:sp>
    </p:spTree>
    <p:extLst>
      <p:ext uri="{BB962C8B-B14F-4D97-AF65-F5344CB8AC3E}">
        <p14:creationId xmlns:p14="http://schemas.microsoft.com/office/powerpoint/2010/main" val="350114298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2858729" y="2831690"/>
            <a:ext cx="6474542" cy="6931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r>
                  <a:rPr lang="ja-JP" altLang="en-US" sz="3200" u="sng" dirty="0"/>
                  <a:t>他の</a:t>
                </a:r>
                <a:r>
                  <a:rPr lang="ja-JP" altLang="en-US" sz="3200" u="sng" dirty="0" smtClean="0"/>
                  <a:t>性質</a:t>
                </a:r>
                <a:r>
                  <a:rPr lang="en-US" altLang="ja-JP" sz="3200" u="sng" dirty="0" smtClean="0"/>
                  <a:t>1</a:t>
                </a:r>
                <a:endParaRPr lang="en-US" altLang="ja-JP" sz="3200" u="sng" dirty="0"/>
              </a:p>
              <a:p>
                <a14:m>
                  <m:oMath xmlns:m="http://schemas.openxmlformats.org/officeDocument/2006/math">
                    <m:r>
                      <a:rPr lang="en-US" altLang="ja-JP" sz="3200" b="0" i="1" smtClean="0">
                        <a:latin typeface="Cambria Math" panose="02040503050406030204" pitchFamily="18" charset="0"/>
                        <a:ea typeface="Cambria Math" panose="02040503050406030204" pitchFamily="18" charset="0"/>
                      </a:rPr>
                      <m:t>𝑎</m:t>
                    </m:r>
                    <m:r>
                      <a:rPr lang="en-US" altLang="ja-JP" sz="3200" i="1" smtClean="0">
                        <a:latin typeface="Cambria Math" panose="02040503050406030204" pitchFamily="18" charset="0"/>
                        <a:ea typeface="Cambria Math" panose="02040503050406030204" pitchFamily="18" charset="0"/>
                      </a:rPr>
                      <m:t>&lt;</m:t>
                    </m:r>
                    <m:r>
                      <a:rPr lang="en-US" altLang="ja-JP" sz="3200" b="0" i="1" smtClean="0">
                        <a:latin typeface="Cambria Math" panose="02040503050406030204" pitchFamily="18" charset="0"/>
                        <a:ea typeface="Cambria Math" panose="02040503050406030204" pitchFamily="18" charset="0"/>
                      </a:rPr>
                      <m:t>𝑏</m:t>
                    </m:r>
                  </m:oMath>
                </a14:m>
                <a:r>
                  <a:rPr lang="ja-JP" altLang="en-US" sz="3200" dirty="0"/>
                  <a:t>のとき</a:t>
                </a:r>
                <a:endParaRPr lang="en-US" altLang="ja-JP" sz="3200" dirty="0"/>
              </a:p>
              <a:p>
                <a:pPr marL="0" indent="0">
                  <a:buNone/>
                </a:pPr>
                <a14:m>
                  <m:oMathPara xmlns:m="http://schemas.openxmlformats.org/officeDocument/2006/math">
                    <m:oMathParaPr>
                      <m:jc m:val="center"/>
                    </m:oMathParaPr>
                    <m:oMath xmlns:m="http://schemas.openxmlformats.org/officeDocument/2006/math">
                      <m:r>
                        <a:rPr kumimoji="1" lang="en-US" altLang="ja-JP" sz="4000" b="0" i="1" smtClean="0">
                          <a:latin typeface="Cambria Math" panose="02040503050406030204" pitchFamily="18" charset="0"/>
                        </a:rPr>
                        <m:t>𝑃</m:t>
                      </m:r>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𝑎</m:t>
                          </m:r>
                          <m:r>
                            <a:rPr kumimoji="1" lang="en-US" altLang="ja-JP" sz="4000" b="0" i="1" smtClean="0">
                              <a:latin typeface="Cambria Math" panose="02040503050406030204" pitchFamily="18" charset="0"/>
                              <a:ea typeface="Cambria Math" panose="02040503050406030204" pitchFamily="18" charset="0"/>
                            </a:rPr>
                            <m:t>&lt;</m:t>
                          </m:r>
                          <m:r>
                            <a:rPr kumimoji="1" lang="en-US" altLang="ja-JP" sz="4000" b="0" i="1" smtClean="0">
                              <a:latin typeface="Cambria Math" panose="02040503050406030204" pitchFamily="18" charset="0"/>
                              <a:ea typeface="Cambria Math" panose="02040503050406030204" pitchFamily="18" charset="0"/>
                            </a:rPr>
                            <m:t>𝑥</m:t>
                          </m:r>
                          <m:r>
                            <a:rPr kumimoji="1" lang="en-US" altLang="ja-JP" sz="4000" b="0" i="1" smtClean="0">
                              <a:latin typeface="Cambria Math" panose="02040503050406030204" pitchFamily="18" charset="0"/>
                              <a:ea typeface="Cambria Math" panose="02040503050406030204" pitchFamily="18" charset="0"/>
                            </a:rPr>
                            <m:t>≤</m:t>
                          </m:r>
                          <m:r>
                            <a:rPr kumimoji="1" lang="en-US" altLang="ja-JP" sz="4000" b="0" i="1" smtClean="0">
                              <a:latin typeface="Cambria Math" panose="02040503050406030204" pitchFamily="18" charset="0"/>
                              <a:ea typeface="Cambria Math" panose="02040503050406030204" pitchFamily="18" charset="0"/>
                            </a:rPr>
                            <m:t>𝑏</m:t>
                          </m:r>
                        </m:e>
                      </m:d>
                      <m:r>
                        <a:rPr kumimoji="1" lang="en-US" altLang="ja-JP" sz="4000" b="0" i="1" smtClean="0">
                          <a:latin typeface="Cambria Math" panose="02040503050406030204" pitchFamily="18" charset="0"/>
                          <a:ea typeface="Cambria Math" panose="02040503050406030204" pitchFamily="18" charset="0"/>
                        </a:rPr>
                        <m:t>=</m:t>
                      </m:r>
                      <m:r>
                        <a:rPr kumimoji="1" lang="en-US" altLang="ja-JP" sz="4000" b="0" i="1" smtClean="0">
                          <a:latin typeface="Cambria Math" panose="02040503050406030204" pitchFamily="18" charset="0"/>
                          <a:ea typeface="Cambria Math" panose="02040503050406030204" pitchFamily="18" charset="0"/>
                        </a:rPr>
                        <m:t>𝐹</m:t>
                      </m:r>
                      <m:d>
                        <m:dPr>
                          <m:ctrlPr>
                            <a:rPr kumimoji="1" lang="en-US" altLang="ja-JP" sz="4000" b="0" i="1" smtClean="0">
                              <a:latin typeface="Cambria Math" panose="02040503050406030204" pitchFamily="18" charset="0"/>
                              <a:ea typeface="Cambria Math" panose="02040503050406030204" pitchFamily="18" charset="0"/>
                            </a:rPr>
                          </m:ctrlPr>
                        </m:dPr>
                        <m:e>
                          <m:r>
                            <a:rPr kumimoji="1" lang="en-US" altLang="ja-JP" sz="4000" b="0" i="1" smtClean="0">
                              <a:latin typeface="Cambria Math" panose="02040503050406030204" pitchFamily="18" charset="0"/>
                              <a:ea typeface="Cambria Math" panose="02040503050406030204" pitchFamily="18" charset="0"/>
                            </a:rPr>
                            <m:t>𝑏</m:t>
                          </m:r>
                        </m:e>
                      </m:d>
                      <m:r>
                        <a:rPr kumimoji="1" lang="en-US" altLang="ja-JP" sz="4000" b="0" i="1" smtClean="0">
                          <a:latin typeface="Cambria Math" panose="02040503050406030204" pitchFamily="18" charset="0"/>
                          <a:ea typeface="Cambria Math" panose="02040503050406030204" pitchFamily="18" charset="0"/>
                        </a:rPr>
                        <m:t>−</m:t>
                      </m:r>
                      <m:r>
                        <a:rPr kumimoji="1" lang="en-US" altLang="ja-JP" sz="4000" b="0" i="1" smtClean="0">
                          <a:latin typeface="Cambria Math" panose="02040503050406030204" pitchFamily="18" charset="0"/>
                          <a:ea typeface="Cambria Math" panose="02040503050406030204" pitchFamily="18" charset="0"/>
                        </a:rPr>
                        <m:t>𝐹</m:t>
                      </m:r>
                      <m:d>
                        <m:dPr>
                          <m:ctrlPr>
                            <a:rPr kumimoji="1" lang="en-US" altLang="ja-JP" sz="4000" b="0" i="1" smtClean="0">
                              <a:latin typeface="Cambria Math" panose="02040503050406030204" pitchFamily="18" charset="0"/>
                              <a:ea typeface="Cambria Math" panose="02040503050406030204" pitchFamily="18" charset="0"/>
                            </a:rPr>
                          </m:ctrlPr>
                        </m:dPr>
                        <m:e>
                          <m:r>
                            <a:rPr kumimoji="1" lang="en-US" altLang="ja-JP" sz="4000" b="0" i="1" smtClean="0">
                              <a:latin typeface="Cambria Math" panose="02040503050406030204" pitchFamily="18" charset="0"/>
                              <a:ea typeface="Cambria Math" panose="02040503050406030204" pitchFamily="18" charset="0"/>
                            </a:rPr>
                            <m:t>𝑎</m:t>
                          </m:r>
                        </m:e>
                      </m:d>
                    </m:oMath>
                  </m:oMathPara>
                </a14:m>
                <a:endParaRPr kumimoji="1" lang="en-US" altLang="ja-JP" sz="4000" b="0" dirty="0">
                  <a:ea typeface="Cambria Math" panose="02040503050406030204" pitchFamily="18" charset="0"/>
                </a:endParaRPr>
              </a:p>
              <a:p>
                <a:pPr marL="0" lvl="0" indent="0">
                  <a:buNone/>
                </a:pPr>
                <a:endParaRPr lang="en-US" altLang="ja-JP" dirty="0">
                  <a:solidFill>
                    <a:prstClr val="black"/>
                  </a:solidFill>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6"/>
                <a:stretch>
                  <a:fillRect l="-1507" t="-3641"/>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a:t>
            </a:r>
            <a:r>
              <a:rPr lang="en-US" altLang="ja-JP" dirty="0" smtClean="0"/>
              <a:t>12/15</a:t>
            </a:r>
            <a:r>
              <a:rPr kumimoji="1" lang="en-US" altLang="ja-JP" dirty="0" smtClean="0"/>
              <a:t>)</a:t>
            </a:r>
            <a:endParaRPr kumimoji="1" lang="ja-JP" altLang="en-US" dirty="0"/>
          </a:p>
        </p:txBody>
      </p:sp>
      <p:grpSp>
        <p:nvGrpSpPr>
          <p:cNvPr id="21" name="グループ化 20"/>
          <p:cNvGrpSpPr/>
          <p:nvPr/>
        </p:nvGrpSpPr>
        <p:grpSpPr>
          <a:xfrm>
            <a:off x="217714" y="3614726"/>
            <a:ext cx="11974286" cy="3053974"/>
            <a:chOff x="189186" y="2250045"/>
            <a:chExt cx="15080955" cy="4213817"/>
          </a:xfrm>
        </p:grpSpPr>
        <p:grpSp>
          <p:nvGrpSpPr>
            <p:cNvPr id="22" name="グループ化 21"/>
            <p:cNvGrpSpPr/>
            <p:nvPr/>
          </p:nvGrpSpPr>
          <p:grpSpPr>
            <a:xfrm>
              <a:off x="189186" y="2703086"/>
              <a:ext cx="11824138" cy="3760776"/>
              <a:chOff x="4197974" y="5112074"/>
              <a:chExt cx="7867100" cy="1445355"/>
            </a:xfrm>
          </p:grpSpPr>
          <p:grpSp>
            <p:nvGrpSpPr>
              <p:cNvPr id="24" name="グループ化 23"/>
              <p:cNvGrpSpPr/>
              <p:nvPr/>
            </p:nvGrpSpPr>
            <p:grpSpPr>
              <a:xfrm>
                <a:off x="4197974" y="5120741"/>
                <a:ext cx="2298418" cy="1435138"/>
                <a:chOff x="7159554" y="3454169"/>
                <a:chExt cx="4727647" cy="2795638"/>
              </a:xfrm>
            </p:grpSpPr>
            <p:pic>
              <p:nvPicPr>
                <p:cNvPr id="36" name="図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sp>
              <p:nvSpPr>
                <p:cNvPr id="37" name="正方形/長方形 36"/>
                <p:cNvSpPr/>
                <p:nvPr/>
              </p:nvSpPr>
              <p:spPr>
                <a:xfrm>
                  <a:off x="9284270" y="4188618"/>
                  <a:ext cx="62569" cy="182642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26" name="グループ化 25"/>
              <p:cNvGrpSpPr/>
              <p:nvPr/>
            </p:nvGrpSpPr>
            <p:grpSpPr>
              <a:xfrm>
                <a:off x="9776765" y="5120741"/>
                <a:ext cx="2288309" cy="1436688"/>
                <a:chOff x="7159554" y="3454169"/>
                <a:chExt cx="4727647" cy="2795638"/>
              </a:xfrm>
            </p:grpSpPr>
            <p:pic>
              <p:nvPicPr>
                <p:cNvPr id="34" name="図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sp>
              <p:nvSpPr>
                <p:cNvPr id="35" name="正方形/長方形 34"/>
                <p:cNvSpPr/>
                <p:nvPr/>
              </p:nvSpPr>
              <p:spPr>
                <a:xfrm>
                  <a:off x="8481720" y="5406912"/>
                  <a:ext cx="99756" cy="59769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27" name="グループ化 26"/>
              <p:cNvGrpSpPr/>
              <p:nvPr/>
            </p:nvGrpSpPr>
            <p:grpSpPr>
              <a:xfrm>
                <a:off x="6992424" y="5112074"/>
                <a:ext cx="2288309" cy="1436688"/>
                <a:chOff x="7159554" y="3437304"/>
                <a:chExt cx="4727647" cy="2795638"/>
              </a:xfrm>
            </p:grpSpPr>
            <p:pic>
              <p:nvPicPr>
                <p:cNvPr id="30" name="図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9554" y="3437304"/>
                  <a:ext cx="4727647" cy="2795638"/>
                </a:xfrm>
                <a:prstGeom prst="rect">
                  <a:avLst/>
                </a:prstGeom>
                <a:ln>
                  <a:solidFill>
                    <a:schemeClr val="accent1"/>
                  </a:solidFill>
                </a:ln>
              </p:spPr>
            </p:pic>
            <p:grpSp>
              <p:nvGrpSpPr>
                <p:cNvPr id="31" name="グループ化 30"/>
                <p:cNvGrpSpPr/>
                <p:nvPr/>
              </p:nvGrpSpPr>
              <p:grpSpPr>
                <a:xfrm>
                  <a:off x="8452440" y="4188618"/>
                  <a:ext cx="873709" cy="1826421"/>
                  <a:chOff x="8452440" y="4188618"/>
                  <a:chExt cx="873709" cy="1826421"/>
                </a:xfrm>
              </p:grpSpPr>
              <p:sp>
                <p:nvSpPr>
                  <p:cNvPr id="32" name="正方形/長方形 31"/>
                  <p:cNvSpPr/>
                  <p:nvPr/>
                </p:nvSpPr>
                <p:spPr>
                  <a:xfrm>
                    <a:off x="8452440" y="5414582"/>
                    <a:ext cx="124277" cy="59769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3" name="正方形/長方形 32"/>
                  <p:cNvSpPr/>
                  <p:nvPr/>
                </p:nvSpPr>
                <p:spPr>
                  <a:xfrm>
                    <a:off x="9246344" y="4188618"/>
                    <a:ext cx="79805" cy="182642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mc:AlternateContent xmlns:mc="http://schemas.openxmlformats.org/markup-compatibility/2006" xmlns:a14="http://schemas.microsoft.com/office/drawing/2010/main">
            <mc:Choice Requires="a14">
              <p:sp>
                <p:nvSpPr>
                  <p:cNvPr id="28" name="テキスト ボックス 27"/>
                  <p:cNvSpPr txBox="1"/>
                  <p:nvPr/>
                </p:nvSpPr>
                <p:spPr>
                  <a:xfrm>
                    <a:off x="6496391" y="5946490"/>
                    <a:ext cx="485659" cy="3193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4800" i="1" smtClean="0">
                              <a:solidFill>
                                <a:prstClr val="black"/>
                              </a:solidFill>
                              <a:latin typeface="Cambria Math" panose="02040503050406030204" pitchFamily="18" charset="0"/>
                              <a:ea typeface="Cambria Math" panose="02040503050406030204" pitchFamily="18" charset="0"/>
                            </a:rPr>
                            <m:t>=</m:t>
                          </m:r>
                        </m:oMath>
                      </m:oMathPara>
                    </a14:m>
                    <a:endParaRPr lang="ja-JP" altLang="en-US" sz="4800" dirty="0">
                      <a:solidFill>
                        <a:prstClr val="black"/>
                      </a:solidFill>
                    </a:endParaRPr>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6496391" y="5946490"/>
                    <a:ext cx="485659" cy="31937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p:cNvSpPr txBox="1"/>
                  <p:nvPr/>
                </p:nvSpPr>
                <p:spPr>
                  <a:xfrm>
                    <a:off x="9280733" y="5946490"/>
                    <a:ext cx="485659" cy="3193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4800" i="1" smtClean="0">
                              <a:solidFill>
                                <a:prstClr val="black"/>
                              </a:solidFill>
                              <a:latin typeface="Cambria Math" panose="02040503050406030204" pitchFamily="18" charset="0"/>
                              <a:ea typeface="Cambria Math" panose="02040503050406030204" pitchFamily="18" charset="0"/>
                            </a:rPr>
                            <m:t>−</m:t>
                          </m:r>
                        </m:oMath>
                      </m:oMathPara>
                    </a14:m>
                    <a:endParaRPr lang="ja-JP" altLang="en-US" sz="2800" dirty="0">
                      <a:solidFill>
                        <a:prstClr val="black"/>
                      </a:solidFill>
                    </a:endParaRPr>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9280733" y="5946490"/>
                    <a:ext cx="485659" cy="319372"/>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3" name="角丸四角形 22"/>
                <p:cNvSpPr/>
                <p:nvPr/>
              </p:nvSpPr>
              <p:spPr>
                <a:xfrm>
                  <a:off x="8994976" y="2250045"/>
                  <a:ext cx="6275165" cy="29435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Cambria Math" panose="02040503050406030204" pitchFamily="18" charset="0"/>
                    </a:rPr>
                    <a:t>例</a:t>
                  </a:r>
                  <a:r>
                    <a:rPr lang="en-US" altLang="ja-JP" sz="2400" dirty="0">
                      <a:solidFill>
                        <a:prstClr val="black"/>
                      </a:solidFill>
                      <a:latin typeface="Cambria Math" panose="02040503050406030204" pitchFamily="18" charset="0"/>
                    </a:rPr>
                    <a:t>:</a:t>
                  </a:r>
                  <a:r>
                    <a:rPr lang="ja-JP" altLang="en-US" sz="2400" dirty="0" smtClean="0">
                      <a:solidFill>
                        <a:prstClr val="black"/>
                      </a:solidFill>
                      <a:latin typeface="Cambria Math" panose="02040503050406030204" pitchFamily="18" charset="0"/>
                    </a:rPr>
                    <a:t>コインを３回投げて</a:t>
                  </a:r>
                  <a:endParaRPr lang="en-US" altLang="ja-JP" sz="2400" dirty="0" smtClean="0">
                    <a:solidFill>
                      <a:prstClr val="black"/>
                    </a:solidFill>
                    <a:latin typeface="Cambria Math" panose="02040503050406030204" pitchFamily="18" charset="0"/>
                  </a:endParaRPr>
                </a:p>
                <a:p>
                  <a:pPr>
                    <a:lnSpc>
                      <a:spcPct val="90000"/>
                    </a:lnSpc>
                    <a:spcBef>
                      <a:spcPts val="1000"/>
                    </a:spcBef>
                  </a:pPr>
                  <a:r>
                    <a:rPr lang="ja-JP" altLang="en-US" sz="2400" dirty="0" smtClean="0">
                      <a:solidFill>
                        <a:prstClr val="black"/>
                      </a:solidFill>
                      <a:latin typeface="Cambria Math" panose="02040503050406030204" pitchFamily="18" charset="0"/>
                    </a:rPr>
                    <a:t>表の回数を数える例</a:t>
                  </a:r>
                  <a:r>
                    <a:rPr lang="en-US" altLang="ja-JP" sz="2400" dirty="0" smtClean="0">
                      <a:solidFill>
                        <a:prstClr val="black"/>
                      </a:solidFill>
                      <a:latin typeface="Cambria Math" panose="02040503050406030204" pitchFamily="18" charset="0"/>
                    </a:rPr>
                    <a:t>(</a:t>
                  </a:r>
                  <a:r>
                    <a:rPr lang="ja-JP" altLang="en-US" sz="2400" dirty="0" smtClean="0">
                      <a:solidFill>
                        <a:prstClr val="black"/>
                      </a:solidFill>
                      <a:latin typeface="Cambria Math" panose="02040503050406030204" pitchFamily="18" charset="0"/>
                    </a:rPr>
                    <a:t>再掲</a:t>
                  </a:r>
                  <a:r>
                    <a:rPr lang="en-US" altLang="ja-JP" sz="2400" dirty="0" smtClean="0">
                      <a:solidFill>
                        <a:prstClr val="black"/>
                      </a:solidFill>
                      <a:latin typeface="Cambria Math" panose="02040503050406030204" pitchFamily="18" charset="0"/>
                    </a:rPr>
                    <a:t>)</a:t>
                  </a:r>
                  <a:r>
                    <a:rPr lang="ja-JP" altLang="en-US" sz="2400" dirty="0" smtClean="0">
                      <a:solidFill>
                        <a:prstClr val="black"/>
                      </a:solidFill>
                      <a:latin typeface="Cambria Math" panose="02040503050406030204" pitchFamily="18" charset="0"/>
                    </a:rPr>
                    <a:t>の</a:t>
                  </a:r>
                  <a:r>
                    <a:rPr lang="ja-JP" altLang="en-US" sz="2400" dirty="0">
                      <a:solidFill>
                        <a:prstClr val="black"/>
                      </a:solidFill>
                      <a:latin typeface="Cambria Math" panose="02040503050406030204" pitchFamily="18" charset="0"/>
                    </a:rPr>
                    <a:t>場合、</a:t>
                  </a:r>
                  <a:endParaRPr lang="en-US" altLang="ja-JP" sz="2400" dirty="0">
                    <a:solidFill>
                      <a:prstClr val="black"/>
                    </a:solidFill>
                    <a:latin typeface="Cambria Math" panose="02040503050406030204" pitchFamily="18" charset="0"/>
                  </a:endParaRPr>
                </a:p>
                <a:p>
                  <a:pPr>
                    <a:lnSpc>
                      <a:spcPct val="90000"/>
                    </a:lnSpc>
                    <a:spcBef>
                      <a:spcPts val="1000"/>
                    </a:spcBef>
                  </a:pPr>
                  <a14:m>
                    <m:oMath xmlns:m="http://schemas.openxmlformats.org/officeDocument/2006/math">
                      <m:r>
                        <a:rPr lang="en-US" altLang="ja-JP" sz="2400" i="1">
                          <a:solidFill>
                            <a:prstClr val="black"/>
                          </a:solidFill>
                          <a:latin typeface="Cambria Math" panose="02040503050406030204" pitchFamily="18" charset="0"/>
                          <a:ea typeface="Cambria Math" panose="02040503050406030204" pitchFamily="18" charset="0"/>
                        </a:rPr>
                        <m:t>𝑃</m:t>
                      </m:r>
                      <m:d>
                        <m:dPr>
                          <m:begChr m:val="{"/>
                          <m:endChr m:val="}"/>
                          <m:ctrlPr>
                            <a:rPr lang="en-US" altLang="ja-JP" sz="2400" i="1">
                              <a:solidFill>
                                <a:prstClr val="black"/>
                              </a:solidFill>
                              <a:latin typeface="Cambria Math" panose="02040503050406030204" pitchFamily="18" charset="0"/>
                              <a:ea typeface="Cambria Math" panose="02040503050406030204" pitchFamily="18" charset="0"/>
                            </a:rPr>
                          </m:ctrlPr>
                        </m:dPr>
                        <m:e>
                          <m:r>
                            <a:rPr lang="en-US" altLang="ja-JP" sz="2400" i="1">
                              <a:solidFill>
                                <a:prstClr val="black"/>
                              </a:solidFill>
                              <a:latin typeface="Cambria Math" panose="02040503050406030204" pitchFamily="18" charset="0"/>
                              <a:ea typeface="Cambria Math" panose="02040503050406030204" pitchFamily="18" charset="0"/>
                            </a:rPr>
                            <m:t>0&lt;</m:t>
                          </m:r>
                          <m:r>
                            <a:rPr lang="en-US" altLang="ja-JP" sz="2400" i="1">
                              <a:solidFill>
                                <a:prstClr val="black"/>
                              </a:solidFill>
                              <a:latin typeface="Cambria Math" panose="02040503050406030204" pitchFamily="18" charset="0"/>
                              <a:ea typeface="Cambria Math" panose="02040503050406030204" pitchFamily="18" charset="0"/>
                            </a:rPr>
                            <m:t>𝑥</m:t>
                          </m:r>
                          <m:r>
                            <a:rPr lang="en-US" altLang="ja-JP" sz="2400" i="1">
                              <a:solidFill>
                                <a:prstClr val="black"/>
                              </a:solidFill>
                              <a:latin typeface="Cambria Math" panose="02040503050406030204" pitchFamily="18" charset="0"/>
                              <a:ea typeface="Cambria Math" panose="02040503050406030204" pitchFamily="18" charset="0"/>
                            </a:rPr>
                            <m:t>≤1</m:t>
                          </m:r>
                        </m:e>
                      </m:d>
                    </m:oMath>
                  </a14:m>
                  <a:r>
                    <a:rPr lang="en-US" altLang="ja-JP" sz="2400" dirty="0" smtClean="0">
                      <a:solidFill>
                        <a:prstClr val="black"/>
                      </a:solidFill>
                      <a:latin typeface="ＭＳ Ｐゴシック" panose="020B0600070205080204" pitchFamily="50" charset="-128"/>
                    </a:rPr>
                    <a:t>…</a:t>
                  </a:r>
                  <a:r>
                    <a:rPr lang="ja-JP" altLang="en-US" sz="2400" dirty="0" smtClean="0">
                      <a:solidFill>
                        <a:prstClr val="black"/>
                      </a:solidFill>
                      <a:latin typeface="ＭＳ Ｐゴシック" panose="020B0600070205080204" pitchFamily="50" charset="-128"/>
                    </a:rPr>
                    <a:t>下図</a:t>
                  </a:r>
                  <a:r>
                    <a:rPr lang="ja-JP" altLang="en-US" sz="2400" dirty="0" smtClean="0">
                      <a:solidFill>
                        <a:srgbClr val="5B9BD5"/>
                      </a:solidFill>
                      <a:latin typeface="ＭＳ Ｐゴシック" panose="020B0600070205080204" pitchFamily="50" charset="-128"/>
                    </a:rPr>
                    <a:t>青部の高さ</a:t>
                  </a:r>
                  <a:endParaRPr lang="en-US" altLang="ja-JP" sz="2400" dirty="0">
                    <a:solidFill>
                      <a:srgbClr val="5B9BD5"/>
                    </a:solidFill>
                    <a:latin typeface="ＭＳ Ｐゴシック" panose="020B0600070205080204" pitchFamily="50" charset="-128"/>
                  </a:endParaRPr>
                </a:p>
                <a:p>
                  <a:pPr>
                    <a:lnSpc>
                      <a:spcPct val="90000"/>
                    </a:lnSpc>
                    <a:spcBef>
                      <a:spcPts val="1000"/>
                    </a:spcBef>
                  </a:pPr>
                  <a14:m>
                    <m:oMath xmlns:m="http://schemas.openxmlformats.org/officeDocument/2006/math">
                      <m:r>
                        <a:rPr lang="en-US" altLang="ja-JP" sz="2400" i="1">
                          <a:solidFill>
                            <a:prstClr val="black"/>
                          </a:solidFill>
                          <a:latin typeface="Cambria Math" panose="02040503050406030204" pitchFamily="18" charset="0"/>
                          <a:ea typeface="Cambria Math" panose="02040503050406030204" pitchFamily="18" charset="0"/>
                        </a:rPr>
                        <m:t>𝐹</m:t>
                      </m:r>
                      <m:d>
                        <m:dPr>
                          <m:ctrlPr>
                            <a:rPr lang="en-US" altLang="ja-JP" sz="2400" i="1">
                              <a:solidFill>
                                <a:prstClr val="black"/>
                              </a:solidFill>
                              <a:latin typeface="Cambria Math" panose="02040503050406030204" pitchFamily="18" charset="0"/>
                              <a:ea typeface="Cambria Math" panose="02040503050406030204" pitchFamily="18" charset="0"/>
                            </a:rPr>
                          </m:ctrlPr>
                        </m:dPr>
                        <m:e>
                          <m:r>
                            <a:rPr lang="en-US" altLang="ja-JP" sz="2400" i="1">
                              <a:solidFill>
                                <a:prstClr val="black"/>
                              </a:solidFill>
                              <a:latin typeface="Cambria Math" panose="02040503050406030204" pitchFamily="18" charset="0"/>
                              <a:ea typeface="Cambria Math" panose="02040503050406030204" pitchFamily="18" charset="0"/>
                            </a:rPr>
                            <m:t>1</m:t>
                          </m:r>
                        </m:e>
                      </m:d>
                    </m:oMath>
                  </a14:m>
                  <a:r>
                    <a:rPr lang="en-US" altLang="ja-JP" sz="2400" dirty="0" smtClean="0">
                      <a:solidFill>
                        <a:prstClr val="black"/>
                      </a:solidFill>
                      <a:latin typeface="ＭＳ Ｐゴシック" panose="020B0600070205080204" pitchFamily="50" charset="-128"/>
                    </a:rPr>
                    <a:t>…</a:t>
                  </a:r>
                  <a:r>
                    <a:rPr lang="ja-JP" altLang="en-US" sz="2400" dirty="0" smtClean="0">
                      <a:solidFill>
                        <a:prstClr val="black"/>
                      </a:solidFill>
                      <a:latin typeface="ＭＳ Ｐゴシック" panose="020B0600070205080204" pitchFamily="50" charset="-128"/>
                    </a:rPr>
                    <a:t>下図</a:t>
                  </a:r>
                  <a:r>
                    <a:rPr lang="ja-JP" altLang="en-US" sz="2400" dirty="0" smtClean="0">
                      <a:solidFill>
                        <a:srgbClr val="FF0000"/>
                      </a:solidFill>
                      <a:latin typeface="ＭＳ Ｐゴシック" panose="020B0600070205080204" pitchFamily="50" charset="-128"/>
                    </a:rPr>
                    <a:t>赤部の高さの合計</a:t>
                  </a:r>
                  <a:endParaRPr lang="en-US" altLang="ja-JP" sz="2400" dirty="0">
                    <a:solidFill>
                      <a:srgbClr val="FF0000"/>
                    </a:solidFill>
                    <a:latin typeface="ＭＳ Ｐゴシック" panose="020B0600070205080204" pitchFamily="50" charset="-128"/>
                  </a:endParaRPr>
                </a:p>
                <a:p>
                  <a:pPr>
                    <a:lnSpc>
                      <a:spcPct val="90000"/>
                    </a:lnSpc>
                    <a:spcBef>
                      <a:spcPts val="1000"/>
                    </a:spcBef>
                  </a:pPr>
                  <a14:m>
                    <m:oMath xmlns:m="http://schemas.openxmlformats.org/officeDocument/2006/math">
                      <m:r>
                        <a:rPr lang="en-US" altLang="ja-JP" sz="2400" i="1">
                          <a:solidFill>
                            <a:prstClr val="black"/>
                          </a:solidFill>
                          <a:latin typeface="Cambria Math" panose="02040503050406030204" pitchFamily="18" charset="0"/>
                          <a:ea typeface="Cambria Math" panose="02040503050406030204" pitchFamily="18" charset="0"/>
                        </a:rPr>
                        <m:t>𝐹</m:t>
                      </m:r>
                      <m:r>
                        <a:rPr lang="en-US" altLang="ja-JP" sz="2400" i="1">
                          <a:solidFill>
                            <a:prstClr val="black"/>
                          </a:solidFill>
                          <a:latin typeface="Cambria Math" panose="02040503050406030204" pitchFamily="18" charset="0"/>
                          <a:ea typeface="Cambria Math" panose="02040503050406030204" pitchFamily="18" charset="0"/>
                        </a:rPr>
                        <m:t>(0)</m:t>
                      </m:r>
                    </m:oMath>
                  </a14:m>
                  <a:r>
                    <a:rPr lang="en-US" altLang="ja-JP" sz="2400" dirty="0">
                      <a:solidFill>
                        <a:prstClr val="black"/>
                      </a:solidFill>
                      <a:latin typeface="ＭＳ Ｐゴシック" panose="020B0600070205080204" pitchFamily="50" charset="-128"/>
                    </a:rPr>
                    <a:t>…</a:t>
                  </a:r>
                  <a:r>
                    <a:rPr lang="ja-JP" altLang="en-US" sz="2400" dirty="0" smtClean="0">
                      <a:solidFill>
                        <a:prstClr val="black"/>
                      </a:solidFill>
                    </a:rPr>
                    <a:t>下図</a:t>
                  </a:r>
                  <a:r>
                    <a:rPr lang="ja-JP" altLang="en-US" sz="2400" dirty="0" smtClean="0">
                      <a:solidFill>
                        <a:srgbClr val="00B050"/>
                      </a:solidFill>
                    </a:rPr>
                    <a:t>緑部の高さ</a:t>
                  </a:r>
                  <a:endParaRPr lang="ja-JP" altLang="en-US" sz="2400" dirty="0">
                    <a:solidFill>
                      <a:srgbClr val="00B050"/>
                    </a:solidFill>
                  </a:endParaRPr>
                </a:p>
              </p:txBody>
            </p:sp>
          </mc:Choice>
          <mc:Fallback xmlns="">
            <p:sp>
              <p:nvSpPr>
                <p:cNvPr id="23" name="角丸四角形 22"/>
                <p:cNvSpPr>
                  <a:spLocks noRot="1" noChangeAspect="1" noMove="1" noResize="1" noEditPoints="1" noAdjustHandles="1" noChangeArrowheads="1" noChangeShapeType="1" noTextEdit="1"/>
                </p:cNvSpPr>
                <p:nvPr/>
              </p:nvSpPr>
              <p:spPr>
                <a:xfrm>
                  <a:off x="8994976" y="2250045"/>
                  <a:ext cx="6275165" cy="2943599"/>
                </a:xfrm>
                <a:prstGeom prst="roundRect">
                  <a:avLst/>
                </a:prstGeom>
                <a:blipFill rotWithShape="0">
                  <a:blip r:embed="rId8"/>
                  <a:stretch>
                    <a:fillRect t="-7102" b="-7670"/>
                  </a:stretch>
                </a:blipFill>
              </p:spPr>
              <p:txBody>
                <a:bodyPr/>
                <a:lstStyle/>
                <a:p>
                  <a:r>
                    <a:rPr lang="ja-JP" altLang="en-US">
                      <a:noFill/>
                    </a:rPr>
                    <a:t> </a:t>
                  </a:r>
                </a:p>
              </p:txBody>
            </p:sp>
          </mc:Fallback>
        </mc:AlternateContent>
      </p:grpSp>
      <p:sp>
        <p:nvSpPr>
          <p:cNvPr id="38" name="テキスト ボックス 37"/>
          <p:cNvSpPr txBox="1"/>
          <p:nvPr/>
        </p:nvSpPr>
        <p:spPr>
          <a:xfrm>
            <a:off x="8702735" y="1324290"/>
            <a:ext cx="2980827" cy="1015663"/>
          </a:xfrm>
          <a:prstGeom prst="rect">
            <a:avLst/>
          </a:prstGeom>
          <a:noFill/>
        </p:spPr>
        <p:txBody>
          <a:bodyPr wrap="square" rtlCol="0">
            <a:spAutoFit/>
          </a:bodyPr>
          <a:lstStyle/>
          <a:p>
            <a:r>
              <a:rPr lang="en-US" altLang="ja-JP" sz="2000" dirty="0" smtClean="0">
                <a:solidFill>
                  <a:prstClr val="black"/>
                </a:solidFill>
              </a:rPr>
              <a:t>※</a:t>
            </a:r>
            <a:r>
              <a:rPr lang="ja-JP" altLang="en-US" sz="2000" dirty="0" smtClean="0">
                <a:solidFill>
                  <a:prstClr val="black"/>
                </a:solidFill>
              </a:rPr>
              <a:t>いずれのヒストグラムも</a:t>
            </a:r>
            <a:endParaRPr lang="en-US" altLang="ja-JP" sz="2000" dirty="0" smtClean="0">
              <a:solidFill>
                <a:prstClr val="black"/>
              </a:solidFill>
            </a:endParaRPr>
          </a:p>
          <a:p>
            <a:r>
              <a:rPr lang="ja-JP" altLang="en-US" sz="2000" dirty="0" smtClean="0">
                <a:solidFill>
                  <a:prstClr val="black"/>
                </a:solidFill>
              </a:rPr>
              <a:t>横軸</a:t>
            </a:r>
            <a:r>
              <a:rPr lang="en-US" altLang="ja-JP" sz="2000" dirty="0" smtClean="0">
                <a:solidFill>
                  <a:prstClr val="black"/>
                </a:solidFill>
              </a:rPr>
              <a:t>:</a:t>
            </a:r>
            <a:r>
              <a:rPr lang="ja-JP" altLang="en-US" sz="2000" dirty="0" smtClean="0">
                <a:solidFill>
                  <a:prstClr val="black"/>
                </a:solidFill>
              </a:rPr>
              <a:t>表の出た回数</a:t>
            </a:r>
            <a:endParaRPr lang="en-US" altLang="ja-JP" sz="2000" dirty="0" smtClean="0">
              <a:solidFill>
                <a:prstClr val="black"/>
              </a:solidFill>
            </a:endParaRPr>
          </a:p>
          <a:p>
            <a:r>
              <a:rPr lang="ja-JP" altLang="en-US" sz="2000" dirty="0" smtClean="0">
                <a:solidFill>
                  <a:prstClr val="black"/>
                </a:solidFill>
              </a:rPr>
              <a:t>縦軸</a:t>
            </a:r>
            <a:r>
              <a:rPr lang="en-US" altLang="ja-JP" sz="2000" dirty="0" smtClean="0">
                <a:solidFill>
                  <a:prstClr val="black"/>
                </a:solidFill>
              </a:rPr>
              <a:t>:</a:t>
            </a:r>
            <a:r>
              <a:rPr lang="ja-JP" altLang="en-US" sz="2000" dirty="0" smtClean="0">
                <a:solidFill>
                  <a:prstClr val="black"/>
                </a:solidFill>
              </a:rPr>
              <a:t>その確率</a:t>
            </a:r>
            <a:endParaRPr lang="ja-JP" altLang="en-US" sz="2000" dirty="0">
              <a:solidFill>
                <a:prstClr val="black"/>
              </a:solidFill>
            </a:endParaRPr>
          </a:p>
        </p:txBody>
      </p:sp>
    </p:spTree>
    <p:extLst>
      <p:ext uri="{BB962C8B-B14F-4D97-AF65-F5344CB8AC3E}">
        <p14:creationId xmlns:p14="http://schemas.microsoft.com/office/powerpoint/2010/main" val="328430742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sz="3200" u="sng" dirty="0"/>
              <a:t>他の</a:t>
            </a:r>
            <a:r>
              <a:rPr lang="ja-JP" altLang="en-US" sz="3200" u="sng" dirty="0" smtClean="0"/>
              <a:t>性質</a:t>
            </a:r>
            <a:r>
              <a:rPr lang="en-US" altLang="ja-JP" sz="3200" u="sng" dirty="0" smtClean="0"/>
              <a:t>2</a:t>
            </a:r>
            <a:endParaRPr lang="en-US" altLang="ja-JP" sz="3200" dirty="0">
              <a:ea typeface="Cambria Math" panose="02040503050406030204" pitchFamily="18" charset="0"/>
            </a:endParaRPr>
          </a:p>
          <a:p>
            <a:pPr marL="0" indent="0">
              <a:buNone/>
            </a:pPr>
            <a:r>
              <a:rPr lang="ja-JP" altLang="en-US" sz="3200" dirty="0" smtClean="0">
                <a:ea typeface="Cambria Math" panose="02040503050406030204" pitchFamily="18" charset="0"/>
              </a:rPr>
              <a:t> </a:t>
            </a:r>
            <a:endParaRPr kumimoji="1" lang="en-US" altLang="ja-JP" sz="4000" b="0" dirty="0">
              <a:ea typeface="Cambria Math" panose="02040503050406030204" pitchFamily="18" charset="0"/>
            </a:endParaRPr>
          </a:p>
        </p:txBody>
      </p:sp>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(13</a:t>
            </a:r>
            <a:r>
              <a:rPr lang="en-US" altLang="ja-JP" dirty="0" smtClean="0"/>
              <a:t>/15</a:t>
            </a:r>
            <a:r>
              <a:rPr kumimoji="1"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60" name="テキスト ボックス 59"/>
              <p:cNvSpPr txBox="1"/>
              <p:nvPr/>
            </p:nvSpPr>
            <p:spPr>
              <a:xfrm>
                <a:off x="739925" y="5234682"/>
                <a:ext cx="5929682" cy="1077218"/>
              </a:xfrm>
              <a:prstGeom prst="rect">
                <a:avLst/>
              </a:prstGeom>
              <a:noFill/>
            </p:spPr>
            <p:txBody>
              <a:bodyPr wrap="square" rtlCol="0">
                <a:spAutoFit/>
              </a:bodyPr>
              <a:lstStyle/>
              <a:p>
                <a:pPr algn="ctr"/>
                <a:r>
                  <a:rPr lang="en-US" altLang="ja-JP" sz="3200" dirty="0" smtClean="0">
                    <a:solidFill>
                      <a:prstClr val="black"/>
                    </a:solidFill>
                  </a:rPr>
                  <a:t>…</a:t>
                </a:r>
                <a:r>
                  <a:rPr lang="ja-JP" altLang="en-US" sz="3200" dirty="0" smtClean="0">
                    <a:solidFill>
                      <a:prstClr val="black"/>
                    </a:solidFill>
                  </a:rPr>
                  <a:t>“期待値が</a:t>
                </a:r>
                <a14:m>
                  <m:oMath xmlns:m="http://schemas.openxmlformats.org/officeDocument/2006/math">
                    <m:r>
                      <a:rPr lang="en-US" altLang="ja-JP" sz="3200" i="1" dirty="0" smtClean="0">
                        <a:solidFill>
                          <a:prstClr val="black"/>
                        </a:solidFill>
                        <a:latin typeface="Cambria Math" panose="02040503050406030204" pitchFamily="18" charset="0"/>
                      </a:rPr>
                      <m:t>𝑏</m:t>
                    </m:r>
                  </m:oMath>
                </a14:m>
                <a:r>
                  <a:rPr lang="ja-JP" altLang="en-US" sz="3200" dirty="0" smtClean="0">
                    <a:solidFill>
                      <a:prstClr val="black"/>
                    </a:solidFill>
                  </a:rPr>
                  <a:t>未満になる”確率も</a:t>
                </a:r>
                <a:endParaRPr lang="en-US" altLang="ja-JP" sz="3200" dirty="0" smtClean="0">
                  <a:solidFill>
                    <a:prstClr val="black"/>
                  </a:solidFill>
                </a:endParaRPr>
              </a:p>
              <a:p>
                <a:pPr algn="ctr"/>
                <a:r>
                  <a:rPr lang="ja-JP" altLang="en-US" sz="3200" dirty="0" smtClean="0">
                    <a:solidFill>
                      <a:prstClr val="black"/>
                    </a:solidFill>
                  </a:rPr>
                  <a:t>累積分布関数で表せる！！</a:t>
                </a:r>
                <a:endParaRPr lang="ja-JP" altLang="en-US" sz="3200" dirty="0">
                  <a:solidFill>
                    <a:prstClr val="black"/>
                  </a:solidFill>
                </a:endParaRPr>
              </a:p>
            </p:txBody>
          </p:sp>
        </mc:Choice>
        <mc:Fallback xmlns="">
          <p:sp>
            <p:nvSpPr>
              <p:cNvPr id="60" name="テキスト ボックス 59"/>
              <p:cNvSpPr txBox="1">
                <a:spLocks noRot="1" noChangeAspect="1" noMove="1" noResize="1" noEditPoints="1" noAdjustHandles="1" noChangeArrowheads="1" noChangeShapeType="1" noTextEdit="1"/>
              </p:cNvSpPr>
              <p:nvPr/>
            </p:nvSpPr>
            <p:spPr>
              <a:xfrm>
                <a:off x="739925" y="5234682"/>
                <a:ext cx="5929682" cy="1077218"/>
              </a:xfrm>
              <a:prstGeom prst="rect">
                <a:avLst/>
              </a:prstGeom>
              <a:blipFill rotWithShape="0">
                <a:blip r:embed="rId2"/>
                <a:stretch>
                  <a:fillRect l="-1439" t="-10227" r="-1439" b="-15341"/>
                </a:stretch>
              </a:blipFill>
            </p:spPr>
            <p:txBody>
              <a:bodyPr/>
              <a:lstStyle/>
              <a:p>
                <a:r>
                  <a:rPr lang="ja-JP" altLang="en-US">
                    <a:noFill/>
                  </a:rPr>
                  <a:t> </a:t>
                </a:r>
              </a:p>
            </p:txBody>
          </p:sp>
        </mc:Fallback>
      </mc:AlternateContent>
      <p:grpSp>
        <p:nvGrpSpPr>
          <p:cNvPr id="6" name="グループ化 5"/>
          <p:cNvGrpSpPr/>
          <p:nvPr/>
        </p:nvGrpSpPr>
        <p:grpSpPr>
          <a:xfrm>
            <a:off x="6323598" y="1539615"/>
            <a:ext cx="5868402" cy="4637348"/>
            <a:chOff x="6237612" y="1728998"/>
            <a:chExt cx="5868402" cy="4637348"/>
          </a:xfrm>
        </p:grpSpPr>
        <p:grpSp>
          <p:nvGrpSpPr>
            <p:cNvPr id="7" name="グループ化 6"/>
            <p:cNvGrpSpPr/>
            <p:nvPr/>
          </p:nvGrpSpPr>
          <p:grpSpPr>
            <a:xfrm>
              <a:off x="6237612" y="2015008"/>
              <a:ext cx="5868402" cy="4351338"/>
              <a:chOff x="5562672" y="2424090"/>
              <a:chExt cx="5868402" cy="4351338"/>
            </a:xfrm>
          </p:grpSpPr>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038" y="2424090"/>
                <a:ext cx="5404762" cy="4053571"/>
              </a:xfrm>
              <a:prstGeom prst="rect">
                <a:avLst/>
              </a:prstGeom>
            </p:spPr>
          </p:pic>
          <p:sp>
            <p:nvSpPr>
              <p:cNvPr id="11" name="テキスト ボックス 10"/>
              <p:cNvSpPr txBox="1"/>
              <p:nvPr/>
            </p:nvSpPr>
            <p:spPr>
              <a:xfrm>
                <a:off x="5562672" y="2706262"/>
                <a:ext cx="772732" cy="369332"/>
              </a:xfrm>
              <a:prstGeom prst="rect">
                <a:avLst/>
              </a:prstGeom>
              <a:noFill/>
            </p:spPr>
            <p:txBody>
              <a:bodyPr wrap="square" rtlCol="0">
                <a:spAutoFit/>
              </a:bodyPr>
              <a:lstStyle/>
              <a:p>
                <a:r>
                  <a:rPr lang="ja-JP" altLang="en-US" dirty="0">
                    <a:solidFill>
                      <a:prstClr val="black"/>
                    </a:solidFill>
                  </a:rPr>
                  <a:t>確率</a:t>
                </a:r>
              </a:p>
            </p:txBody>
          </p:sp>
          <p:sp>
            <p:nvSpPr>
              <p:cNvPr id="12" name="テキスト ボックス 11"/>
              <p:cNvSpPr txBox="1"/>
              <p:nvPr/>
            </p:nvSpPr>
            <p:spPr>
              <a:xfrm>
                <a:off x="8945451" y="6406096"/>
                <a:ext cx="2485623" cy="369332"/>
              </a:xfrm>
              <a:prstGeom prst="rect">
                <a:avLst/>
              </a:prstGeom>
              <a:noFill/>
            </p:spPr>
            <p:txBody>
              <a:bodyPr wrap="square" rtlCol="0">
                <a:spAutoFit/>
              </a:bodyPr>
              <a:lstStyle/>
              <a:p>
                <a:r>
                  <a:rPr lang="ja-JP" altLang="en-US" dirty="0" smtClean="0">
                    <a:solidFill>
                      <a:prstClr val="black"/>
                    </a:solidFill>
                  </a:rPr>
                  <a:t>表の出た回数</a:t>
                </a:r>
                <a:r>
                  <a:rPr lang="en-US" altLang="ja-JP" dirty="0" smtClean="0">
                    <a:solidFill>
                      <a:prstClr val="black"/>
                    </a:solidFill>
                  </a:rPr>
                  <a:t>(</a:t>
                </a:r>
                <a:r>
                  <a:rPr lang="ja-JP" altLang="en-US" dirty="0" smtClean="0">
                    <a:solidFill>
                      <a:prstClr val="black"/>
                    </a:solidFill>
                  </a:rPr>
                  <a:t>単位</a:t>
                </a:r>
                <a:r>
                  <a:rPr lang="en-US" altLang="ja-JP" dirty="0" smtClean="0">
                    <a:solidFill>
                      <a:prstClr val="black"/>
                    </a:solidFill>
                  </a:rPr>
                  <a:t>:</a:t>
                </a:r>
                <a:r>
                  <a:rPr lang="ja-JP" altLang="en-US" dirty="0" smtClean="0">
                    <a:solidFill>
                      <a:prstClr val="black"/>
                    </a:solidFill>
                  </a:rPr>
                  <a:t>回</a:t>
                </a:r>
                <a:r>
                  <a:rPr lang="en-US" altLang="ja-JP" dirty="0" smtClean="0">
                    <a:solidFill>
                      <a:prstClr val="black"/>
                    </a:solidFill>
                  </a:rPr>
                  <a:t>)</a:t>
                </a:r>
                <a:endParaRPr lang="ja-JP" altLang="en-US" dirty="0">
                  <a:solidFill>
                    <a:prstClr val="black"/>
                  </a:solidFill>
                </a:endParaRPr>
              </a:p>
            </p:txBody>
          </p:sp>
        </p:grpSp>
        <p:sp>
          <p:nvSpPr>
            <p:cNvPr id="9" name="テキスト ボックス 8"/>
            <p:cNvSpPr txBox="1"/>
            <p:nvPr/>
          </p:nvSpPr>
          <p:spPr>
            <a:xfrm>
              <a:off x="7787333" y="1728998"/>
              <a:ext cx="3078051" cy="369332"/>
            </a:xfrm>
            <a:prstGeom prst="rect">
              <a:avLst/>
            </a:prstGeom>
            <a:noFill/>
          </p:spPr>
          <p:txBody>
            <a:bodyPr wrap="square" rtlCol="0">
              <a:spAutoFit/>
            </a:bodyPr>
            <a:lstStyle/>
            <a:p>
              <a:pPr algn="ctr"/>
              <a:r>
                <a:rPr lang="ja-JP" altLang="en-US" dirty="0" smtClean="0">
                  <a:solidFill>
                    <a:prstClr val="black"/>
                  </a:solidFill>
                </a:rPr>
                <a:t>例</a:t>
              </a:r>
              <a:r>
                <a:rPr lang="en-US" altLang="ja-JP" dirty="0" smtClean="0">
                  <a:solidFill>
                    <a:prstClr val="black"/>
                  </a:solidFill>
                </a:rPr>
                <a:t>I</a:t>
              </a:r>
              <a:r>
                <a:rPr lang="ja-JP" altLang="en-US" dirty="0" smtClean="0">
                  <a:solidFill>
                    <a:prstClr val="black"/>
                  </a:solidFill>
                </a:rPr>
                <a:t>の累積分布関数のグラフ</a:t>
              </a:r>
              <a:endParaRPr lang="ja-JP" altLang="en-US" dirty="0">
                <a:solidFill>
                  <a:prstClr val="black"/>
                </a:solidFill>
              </a:endParaRPr>
            </a:p>
          </p:txBody>
        </p:sp>
      </p:grpSp>
      <p:sp>
        <p:nvSpPr>
          <p:cNvPr id="8" name="左矢印 7"/>
          <p:cNvSpPr/>
          <p:nvPr/>
        </p:nvSpPr>
        <p:spPr>
          <a:xfrm>
            <a:off x="6230012" y="3369558"/>
            <a:ext cx="1844565" cy="977462"/>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拡大！</a:t>
            </a:r>
            <a:endParaRPr kumimoji="1" lang="ja-JP" altLang="en-US" dirty="0"/>
          </a:p>
        </p:txBody>
      </p:sp>
      <p:sp>
        <p:nvSpPr>
          <p:cNvPr id="30" name="正方形/長方形 29"/>
          <p:cNvSpPr/>
          <p:nvPr/>
        </p:nvSpPr>
        <p:spPr>
          <a:xfrm>
            <a:off x="9052805" y="4332795"/>
            <a:ext cx="192795" cy="152119"/>
          </a:xfrm>
          <a:prstGeom prst="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2" name="直線コネクタ 31"/>
          <p:cNvCxnSpPr/>
          <p:nvPr/>
        </p:nvCxnSpPr>
        <p:spPr>
          <a:xfrm>
            <a:off x="6070439" y="2465537"/>
            <a:ext cx="3175161" cy="187376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6070439" y="4484914"/>
            <a:ext cx="3175161" cy="4717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37" name="グループ化 36"/>
          <p:cNvGrpSpPr/>
          <p:nvPr/>
        </p:nvGrpSpPr>
        <p:grpSpPr>
          <a:xfrm>
            <a:off x="570727" y="2345004"/>
            <a:ext cx="6887033" cy="2988229"/>
            <a:chOff x="570727" y="2345004"/>
            <a:chExt cx="6887033" cy="2988229"/>
          </a:xfrm>
        </p:grpSpPr>
        <p:grpSp>
          <p:nvGrpSpPr>
            <p:cNvPr id="14" name="グループ化 13"/>
            <p:cNvGrpSpPr/>
            <p:nvPr/>
          </p:nvGrpSpPr>
          <p:grpSpPr>
            <a:xfrm flipH="1">
              <a:off x="570727" y="2345004"/>
              <a:ext cx="6887033" cy="2988229"/>
              <a:chOff x="4748664" y="3293392"/>
              <a:chExt cx="7794726" cy="3472718"/>
            </a:xfrm>
          </p:grpSpPr>
          <p:sp>
            <p:nvSpPr>
              <p:cNvPr id="15" name="正方形/長方形 14"/>
              <p:cNvSpPr/>
              <p:nvPr/>
            </p:nvSpPr>
            <p:spPr>
              <a:xfrm>
                <a:off x="6318772" y="3433468"/>
                <a:ext cx="5254171" cy="289564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6" name="直線コネクタ 15"/>
              <p:cNvCxnSpPr>
                <a:stCxn id="17" idx="6"/>
                <a:endCxn id="15" idx="3"/>
              </p:cNvCxnSpPr>
              <p:nvPr/>
            </p:nvCxnSpPr>
            <p:spPr>
              <a:xfrm>
                <a:off x="8060279" y="4878627"/>
                <a:ext cx="3512664" cy="26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円/楕円 16"/>
              <p:cNvSpPr/>
              <p:nvPr/>
            </p:nvSpPr>
            <p:spPr>
              <a:xfrm>
                <a:off x="7431742" y="4557693"/>
                <a:ext cx="628537" cy="6418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a:stCxn id="17" idx="4"/>
                <a:endCxn id="19" idx="0"/>
              </p:cNvCxnSpPr>
              <p:nvPr/>
            </p:nvCxnSpPr>
            <p:spPr>
              <a:xfrm flipH="1">
                <a:off x="7746010" y="5199559"/>
                <a:ext cx="1" cy="1128957"/>
              </a:xfrm>
              <a:prstGeom prst="line">
                <a:avLst/>
              </a:prstGeom>
            </p:spPr>
            <p:style>
              <a:lnRef idx="1">
                <a:schemeClr val="dk1"/>
              </a:lnRef>
              <a:fillRef idx="0">
                <a:schemeClr val="dk1"/>
              </a:fillRef>
              <a:effectRef idx="0">
                <a:schemeClr val="dk1"/>
              </a:effectRef>
              <a:fontRef idx="minor">
                <a:schemeClr val="tx1"/>
              </a:fontRef>
            </p:style>
          </p:cxnSp>
          <p:sp>
            <p:nvSpPr>
              <p:cNvPr id="19" name="テキスト ボックス 18"/>
              <p:cNvSpPr txBox="1"/>
              <p:nvPr/>
            </p:nvSpPr>
            <p:spPr>
              <a:xfrm>
                <a:off x="7303324" y="6328516"/>
                <a:ext cx="885371" cy="369332"/>
              </a:xfrm>
              <a:prstGeom prst="rect">
                <a:avLst/>
              </a:prstGeom>
              <a:noFill/>
            </p:spPr>
            <p:txBody>
              <a:bodyPr wrap="square" rtlCol="0">
                <a:spAutoFit/>
              </a:bodyPr>
              <a:lstStyle/>
              <a:p>
                <a:pPr algn="ctr"/>
                <a:r>
                  <a:rPr kumimoji="1" lang="ja-JP" altLang="en-US" dirty="0" smtClean="0"/>
                  <a:t>５</a:t>
                </a:r>
                <a:endParaRPr kumimoji="1" lang="ja-JP" altLang="en-US" dirty="0"/>
              </a:p>
            </p:txBody>
          </p:sp>
          <p:cxnSp>
            <p:nvCxnSpPr>
              <p:cNvPr id="20" name="直線矢印コネクタ 19"/>
              <p:cNvCxnSpPr/>
              <p:nvPr/>
            </p:nvCxnSpPr>
            <p:spPr>
              <a:xfrm flipH="1" flipV="1">
                <a:off x="8188695" y="4662165"/>
                <a:ext cx="3241725" cy="3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角丸四角形吹き出し 20"/>
              <p:cNvSpPr/>
              <p:nvPr/>
            </p:nvSpPr>
            <p:spPr>
              <a:xfrm>
                <a:off x="8204620" y="3685988"/>
                <a:ext cx="3225800" cy="657910"/>
              </a:xfrm>
              <a:prstGeom prst="wedgeRoundRectCallout">
                <a:avLst>
                  <a:gd name="adj1" fmla="val -17683"/>
                  <a:gd name="adj2" fmla="val 8456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u="sng" dirty="0"/>
                  <a:t>左</a:t>
                </a:r>
                <a:r>
                  <a:rPr kumimoji="1" lang="ja-JP" altLang="en-US" u="sng" dirty="0" smtClean="0"/>
                  <a:t>側からにじり寄っても</a:t>
                </a:r>
                <a:endParaRPr kumimoji="1" lang="en-US" altLang="ja-JP" u="sng" dirty="0" smtClean="0"/>
              </a:p>
              <a:p>
                <a:pPr algn="ctr"/>
                <a:r>
                  <a:rPr lang="ja-JP" altLang="en-US" u="sng" dirty="0" smtClean="0"/>
                  <a:t>同じ</a:t>
                </a:r>
                <a:r>
                  <a:rPr lang="ja-JP" altLang="en-US" u="sng" dirty="0"/>
                  <a:t>値</a:t>
                </a:r>
                <a:r>
                  <a:rPr lang="ja-JP" altLang="en-US" u="sng" dirty="0" smtClean="0"/>
                  <a:t>になる！！</a:t>
                </a:r>
                <a:endParaRPr kumimoji="1" lang="ja-JP" altLang="en-US" u="sng" dirty="0"/>
              </a:p>
            </p:txBody>
          </p:sp>
          <p:cxnSp>
            <p:nvCxnSpPr>
              <p:cNvPr id="22" name="直線コネクタ 21"/>
              <p:cNvCxnSpPr>
                <a:stCxn id="17" idx="2"/>
                <a:endCxn id="15" idx="1"/>
              </p:cNvCxnSpPr>
              <p:nvPr/>
            </p:nvCxnSpPr>
            <p:spPr>
              <a:xfrm flipH="1">
                <a:off x="6318772" y="4878627"/>
                <a:ext cx="1112970" cy="2666"/>
              </a:xfrm>
              <a:prstGeom prst="line">
                <a:avLst/>
              </a:prstGeom>
            </p:spPr>
            <p:style>
              <a:lnRef idx="1">
                <a:schemeClr val="dk1"/>
              </a:lnRef>
              <a:fillRef idx="0">
                <a:schemeClr val="dk1"/>
              </a:fillRef>
              <a:effectRef idx="0">
                <a:schemeClr val="dk1"/>
              </a:effectRef>
              <a:fontRef idx="minor">
                <a:schemeClr val="tx1"/>
              </a:fontRef>
            </p:style>
          </p:cxnSp>
          <p:sp>
            <p:nvSpPr>
              <p:cNvPr id="23" name="テキスト ボックス 22"/>
              <p:cNvSpPr txBox="1"/>
              <p:nvPr/>
            </p:nvSpPr>
            <p:spPr>
              <a:xfrm>
                <a:off x="11594601" y="4601198"/>
                <a:ext cx="948789" cy="429213"/>
              </a:xfrm>
              <a:prstGeom prst="rect">
                <a:avLst/>
              </a:prstGeom>
              <a:noFill/>
            </p:spPr>
            <p:txBody>
              <a:bodyPr wrap="square" rtlCol="0">
                <a:spAutoFit/>
              </a:bodyPr>
              <a:lstStyle/>
              <a:p>
                <a:pPr algn="ctr"/>
                <a:r>
                  <a:rPr kumimoji="1" lang="en-US" altLang="ja-JP" dirty="0" smtClean="0"/>
                  <a:t>0.39…</a:t>
                </a:r>
                <a:endParaRPr kumimoji="1" lang="ja-JP" altLang="en-US" dirty="0"/>
              </a:p>
            </p:txBody>
          </p:sp>
          <p:sp>
            <p:nvSpPr>
              <p:cNvPr id="24" name="テキスト ボックス 23"/>
              <p:cNvSpPr txBox="1"/>
              <p:nvPr/>
            </p:nvSpPr>
            <p:spPr>
              <a:xfrm>
                <a:off x="11430420" y="3293392"/>
                <a:ext cx="691695" cy="280152"/>
              </a:xfrm>
              <a:prstGeom prst="rect">
                <a:avLst/>
              </a:prstGeom>
              <a:noFill/>
            </p:spPr>
            <p:txBody>
              <a:bodyPr wrap="square" rtlCol="0">
                <a:spAutoFit/>
              </a:bodyPr>
              <a:lstStyle/>
              <a:p>
                <a:r>
                  <a:rPr lang="ja-JP" altLang="en-US" dirty="0"/>
                  <a:t>確率</a:t>
                </a:r>
                <a:endParaRPr kumimoji="1" lang="ja-JP" altLang="en-US" dirty="0"/>
              </a:p>
            </p:txBody>
          </p:sp>
          <p:sp>
            <p:nvSpPr>
              <p:cNvPr id="25" name="テキスト ボックス 24"/>
              <p:cNvSpPr txBox="1"/>
              <p:nvPr/>
            </p:nvSpPr>
            <p:spPr>
              <a:xfrm>
                <a:off x="4748664" y="6329540"/>
                <a:ext cx="2942524" cy="436570"/>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36" name="角丸四角形吹き出し 35"/>
            <p:cNvSpPr/>
            <p:nvPr/>
          </p:nvSpPr>
          <p:spPr>
            <a:xfrm>
              <a:off x="1632494" y="3947385"/>
              <a:ext cx="2850849" cy="849146"/>
            </a:xfrm>
            <a:prstGeom prst="wedgeRoundRectCallout">
              <a:avLst>
                <a:gd name="adj1" fmla="val 48642"/>
                <a:gd name="adj2" fmla="val -60568"/>
                <a:gd name="adj3" fmla="val 1666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白抜き丸</a:t>
              </a:r>
              <a:r>
                <a:rPr kumimoji="1" lang="en-US" altLang="ja-JP" dirty="0" smtClean="0"/>
                <a:t>:5</a:t>
              </a:r>
              <a:r>
                <a:rPr kumimoji="1" lang="ja-JP" altLang="en-US" dirty="0" smtClean="0"/>
                <a:t>のときの値は</a:t>
              </a:r>
              <a:endParaRPr kumimoji="1" lang="en-US" altLang="ja-JP" dirty="0" smtClean="0"/>
            </a:p>
            <a:p>
              <a:pPr algn="ctr"/>
              <a:r>
                <a:rPr kumimoji="1" lang="ja-JP" altLang="en-US" u="sng" dirty="0" smtClean="0"/>
                <a:t>左側と異なる</a:t>
              </a:r>
              <a:r>
                <a:rPr kumimoji="1" lang="en-US" altLang="ja-JP" dirty="0" smtClean="0"/>
                <a:t>(</a:t>
              </a:r>
              <a:r>
                <a:rPr lang="ja-JP" altLang="en-US" dirty="0"/>
                <a:t>開</a:t>
              </a:r>
              <a:r>
                <a:rPr kumimoji="1" lang="en-US" altLang="ja-JP" dirty="0" smtClean="0"/>
                <a:t>)</a:t>
              </a:r>
              <a:endParaRPr kumimoji="1" lang="ja-JP" altLang="en-US" dirty="0"/>
            </a:p>
          </p:txBody>
        </p:sp>
      </p:grpSp>
    </p:spTree>
    <p:extLst>
      <p:ext uri="{BB962C8B-B14F-4D97-AF65-F5344CB8AC3E}">
        <p14:creationId xmlns:p14="http://schemas.microsoft.com/office/powerpoint/2010/main" val="151711695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sz="3200" u="sng" dirty="0"/>
              <a:t>他の</a:t>
            </a:r>
            <a:r>
              <a:rPr lang="ja-JP" altLang="en-US" sz="3200" u="sng" dirty="0" smtClean="0"/>
              <a:t>性質</a:t>
            </a:r>
            <a:r>
              <a:rPr lang="en-US" altLang="ja-JP" sz="3200" u="sng" dirty="0" smtClean="0"/>
              <a:t>2</a:t>
            </a:r>
            <a:endParaRPr lang="en-US" altLang="ja-JP" sz="3200" dirty="0">
              <a:ea typeface="Cambria Math" panose="02040503050406030204" pitchFamily="18" charset="0"/>
            </a:endParaRPr>
          </a:p>
          <a:p>
            <a:pPr marL="0" indent="0">
              <a:buNone/>
            </a:pPr>
            <a:r>
              <a:rPr lang="ja-JP" altLang="en-US" sz="3200" dirty="0" smtClean="0">
                <a:ea typeface="Cambria Math" panose="02040503050406030204" pitchFamily="18" charset="0"/>
              </a:rPr>
              <a:t> </a:t>
            </a:r>
            <a:endParaRPr kumimoji="1" lang="en-US" altLang="ja-JP" sz="4000" b="0" dirty="0">
              <a:ea typeface="Cambria Math" panose="02040503050406030204" pitchFamily="18" charset="0"/>
            </a:endParaRPr>
          </a:p>
        </p:txBody>
      </p:sp>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(14</a:t>
            </a:r>
            <a:r>
              <a:rPr lang="en-US" altLang="ja-JP" dirty="0" smtClean="0"/>
              <a:t>/15</a:t>
            </a:r>
            <a:r>
              <a:rPr kumimoji="1"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60" name="テキスト ボックス 59"/>
              <p:cNvSpPr txBox="1"/>
              <p:nvPr/>
            </p:nvSpPr>
            <p:spPr>
              <a:xfrm>
                <a:off x="739925" y="5234682"/>
                <a:ext cx="5929682" cy="1077218"/>
              </a:xfrm>
              <a:prstGeom prst="rect">
                <a:avLst/>
              </a:prstGeom>
              <a:noFill/>
            </p:spPr>
            <p:txBody>
              <a:bodyPr wrap="square" rtlCol="0">
                <a:spAutoFit/>
              </a:bodyPr>
              <a:lstStyle/>
              <a:p>
                <a:pPr algn="ctr"/>
                <a:r>
                  <a:rPr lang="en-US" altLang="ja-JP" sz="3200" dirty="0" smtClean="0">
                    <a:solidFill>
                      <a:prstClr val="black"/>
                    </a:solidFill>
                  </a:rPr>
                  <a:t>…</a:t>
                </a:r>
                <a:r>
                  <a:rPr lang="ja-JP" altLang="en-US" sz="3200" dirty="0" smtClean="0">
                    <a:solidFill>
                      <a:prstClr val="black"/>
                    </a:solidFill>
                  </a:rPr>
                  <a:t>“期待値が</a:t>
                </a:r>
                <a14:m>
                  <m:oMath xmlns:m="http://schemas.openxmlformats.org/officeDocument/2006/math">
                    <m:r>
                      <a:rPr lang="en-US" altLang="ja-JP" sz="3200" i="1" dirty="0" smtClean="0">
                        <a:solidFill>
                          <a:prstClr val="black"/>
                        </a:solidFill>
                        <a:latin typeface="Cambria Math" panose="02040503050406030204" pitchFamily="18" charset="0"/>
                      </a:rPr>
                      <m:t>𝑏</m:t>
                    </m:r>
                  </m:oMath>
                </a14:m>
                <a:r>
                  <a:rPr lang="ja-JP" altLang="en-US" sz="3200" dirty="0" smtClean="0">
                    <a:solidFill>
                      <a:prstClr val="black"/>
                    </a:solidFill>
                  </a:rPr>
                  <a:t>未満になる”確率も</a:t>
                </a:r>
                <a:endParaRPr lang="en-US" altLang="ja-JP" sz="3200" dirty="0" smtClean="0">
                  <a:solidFill>
                    <a:prstClr val="black"/>
                  </a:solidFill>
                </a:endParaRPr>
              </a:p>
              <a:p>
                <a:pPr algn="ctr"/>
                <a:r>
                  <a:rPr lang="ja-JP" altLang="en-US" sz="3200" dirty="0" smtClean="0">
                    <a:solidFill>
                      <a:prstClr val="black"/>
                    </a:solidFill>
                  </a:rPr>
                  <a:t>累積分布関数で表せる！！</a:t>
                </a:r>
                <a:endParaRPr lang="ja-JP" altLang="en-US" sz="3200" dirty="0">
                  <a:solidFill>
                    <a:prstClr val="black"/>
                  </a:solidFill>
                </a:endParaRPr>
              </a:p>
            </p:txBody>
          </p:sp>
        </mc:Choice>
        <mc:Fallback xmlns="">
          <p:sp>
            <p:nvSpPr>
              <p:cNvPr id="60" name="テキスト ボックス 59"/>
              <p:cNvSpPr txBox="1">
                <a:spLocks noRot="1" noChangeAspect="1" noMove="1" noResize="1" noEditPoints="1" noAdjustHandles="1" noChangeArrowheads="1" noChangeShapeType="1" noTextEdit="1"/>
              </p:cNvSpPr>
              <p:nvPr/>
            </p:nvSpPr>
            <p:spPr>
              <a:xfrm>
                <a:off x="739925" y="5234682"/>
                <a:ext cx="5929682" cy="1077218"/>
              </a:xfrm>
              <a:prstGeom prst="rect">
                <a:avLst/>
              </a:prstGeom>
              <a:blipFill rotWithShape="0">
                <a:blip r:embed="rId3"/>
                <a:stretch>
                  <a:fillRect l="-1439" t="-10227" r="-1439" b="-15341"/>
                </a:stretch>
              </a:blipFill>
            </p:spPr>
            <p:txBody>
              <a:bodyPr/>
              <a:lstStyle/>
              <a:p>
                <a:r>
                  <a:rPr lang="ja-JP" altLang="en-US">
                    <a:noFill/>
                  </a:rPr>
                  <a:t> </a:t>
                </a:r>
              </a:p>
            </p:txBody>
          </p:sp>
        </mc:Fallback>
      </mc:AlternateContent>
      <p:sp>
        <p:nvSpPr>
          <p:cNvPr id="28" name="テキスト ボックス 27"/>
          <p:cNvSpPr txBox="1"/>
          <p:nvPr/>
        </p:nvSpPr>
        <p:spPr>
          <a:xfrm>
            <a:off x="2754354" y="2092316"/>
            <a:ext cx="4009772" cy="369332"/>
          </a:xfrm>
          <a:prstGeom prst="rect">
            <a:avLst/>
          </a:prstGeom>
          <a:noFill/>
        </p:spPr>
        <p:txBody>
          <a:bodyPr wrap="square" rtlCol="0">
            <a:spAutoFit/>
          </a:bodyPr>
          <a:lstStyle/>
          <a:p>
            <a:pPr algn="ctr"/>
            <a:r>
              <a:rPr kumimoji="1" lang="ja-JP" altLang="en-US" dirty="0" smtClean="0"/>
              <a:t>例</a:t>
            </a:r>
            <a:r>
              <a:rPr kumimoji="1" lang="en-US" altLang="ja-JP" dirty="0" smtClean="0"/>
              <a:t>I</a:t>
            </a:r>
            <a:r>
              <a:rPr kumimoji="1" lang="ja-JP" altLang="en-US" dirty="0" smtClean="0"/>
              <a:t>の累積分布関数のグラフの拡大図</a:t>
            </a:r>
            <a:endParaRPr kumimoji="1" lang="ja-JP" altLang="en-US" dirty="0"/>
          </a:p>
        </p:txBody>
      </p:sp>
      <mc:AlternateContent xmlns:mc="http://schemas.openxmlformats.org/markup-compatibility/2006" xmlns:a14="http://schemas.microsoft.com/office/drawing/2010/main">
        <mc:Choice Requires="a14">
          <p:sp>
            <p:nvSpPr>
              <p:cNvPr id="5" name="角丸四角形 4"/>
              <p:cNvSpPr/>
              <p:nvPr/>
            </p:nvSpPr>
            <p:spPr>
              <a:xfrm>
                <a:off x="6625833" y="2562644"/>
                <a:ext cx="4698860" cy="225618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ja-JP" altLang="en-US" sz="3200" u="sng" dirty="0" smtClean="0">
                    <a:solidFill>
                      <a:prstClr val="black"/>
                    </a:solidFill>
                    <a:latin typeface="+mn-ea"/>
                  </a:rPr>
                  <a:t>式</a:t>
                </a:r>
                <a:r>
                  <a:rPr lang="ja-JP" altLang="en-US" sz="3200" dirty="0" smtClean="0">
                    <a:solidFill>
                      <a:prstClr val="black"/>
                    </a:solidFill>
                    <a:latin typeface="+mn-ea"/>
                  </a:rPr>
                  <a:t>：</a:t>
                </a:r>
                <a:endParaRPr lang="en-US" altLang="ja-JP" sz="3200" dirty="0" smtClean="0">
                  <a:solidFill>
                    <a:prstClr val="black"/>
                  </a:solidFill>
                  <a:latin typeface="+mn-ea"/>
                </a:endParaRPr>
              </a:p>
              <a:p>
                <a:pPr lvl="0">
                  <a:lnSpc>
                    <a:spcPct val="90000"/>
                  </a:lnSpc>
                  <a:spcBef>
                    <a:spcPts val="1000"/>
                  </a:spcBef>
                </a:pPr>
                <a14:m>
                  <m:oMathPara xmlns:m="http://schemas.openxmlformats.org/officeDocument/2006/math">
                    <m:oMathParaPr>
                      <m:jc m:val="centerGroup"/>
                    </m:oMathParaPr>
                    <m:oMath xmlns:m="http://schemas.openxmlformats.org/officeDocument/2006/math">
                      <m:r>
                        <a:rPr lang="en-US" altLang="ja-JP" sz="4000" i="1">
                          <a:solidFill>
                            <a:prstClr val="black"/>
                          </a:solidFill>
                          <a:latin typeface="Cambria Math" panose="02040503050406030204" pitchFamily="18" charset="0"/>
                          <a:ea typeface="Cambria Math" panose="02040503050406030204" pitchFamily="18" charset="0"/>
                        </a:rPr>
                        <m:t>𝑃</m:t>
                      </m:r>
                      <m:d>
                        <m:dPr>
                          <m:begChr m:val="{"/>
                          <m:endChr m:val="}"/>
                          <m:ctrlPr>
                            <a:rPr lang="en-US" altLang="ja-JP" sz="4000" i="1">
                              <a:solidFill>
                                <a:prstClr val="black"/>
                              </a:solidFill>
                              <a:latin typeface="Cambria Math" panose="02040503050406030204" pitchFamily="18" charset="0"/>
                              <a:ea typeface="Cambria Math" panose="02040503050406030204" pitchFamily="18" charset="0"/>
                            </a:rPr>
                          </m:ctrlPr>
                        </m:dPr>
                        <m:e>
                          <m:r>
                            <a:rPr lang="en-US" altLang="ja-JP" sz="4000" i="1">
                              <a:solidFill>
                                <a:prstClr val="black"/>
                              </a:solidFill>
                              <a:latin typeface="Cambria Math" panose="02040503050406030204" pitchFamily="18" charset="0"/>
                              <a:ea typeface="Cambria Math" panose="02040503050406030204" pitchFamily="18" charset="0"/>
                            </a:rPr>
                            <m:t>𝑥</m:t>
                          </m:r>
                          <m:r>
                            <a:rPr lang="en-US" altLang="ja-JP" sz="4000" i="1">
                              <a:solidFill>
                                <a:prstClr val="black"/>
                              </a:solidFill>
                              <a:latin typeface="Cambria Math" panose="02040503050406030204" pitchFamily="18" charset="0"/>
                              <a:ea typeface="Cambria Math" panose="02040503050406030204" pitchFamily="18" charset="0"/>
                            </a:rPr>
                            <m:t>&lt;</m:t>
                          </m:r>
                          <m:r>
                            <a:rPr lang="en-US" altLang="ja-JP" sz="4000" i="1">
                              <a:solidFill>
                                <a:prstClr val="black"/>
                              </a:solidFill>
                              <a:latin typeface="Cambria Math" panose="02040503050406030204" pitchFamily="18" charset="0"/>
                              <a:ea typeface="Cambria Math" panose="02040503050406030204" pitchFamily="18" charset="0"/>
                            </a:rPr>
                            <m:t>𝑏</m:t>
                          </m:r>
                        </m:e>
                      </m:d>
                      <m:r>
                        <a:rPr lang="en-US" altLang="ja-JP" sz="4000" i="1">
                          <a:solidFill>
                            <a:prstClr val="black"/>
                          </a:solidFill>
                          <a:latin typeface="Cambria Math" panose="02040503050406030204" pitchFamily="18" charset="0"/>
                          <a:ea typeface="Cambria Math" panose="02040503050406030204" pitchFamily="18" charset="0"/>
                        </a:rPr>
                        <m:t>=</m:t>
                      </m:r>
                      <m:func>
                        <m:funcPr>
                          <m:ctrlPr>
                            <a:rPr lang="en-US" altLang="ja-JP" sz="4000" i="1">
                              <a:solidFill>
                                <a:prstClr val="black"/>
                              </a:solidFill>
                              <a:latin typeface="Cambria Math" panose="02040503050406030204" pitchFamily="18" charset="0"/>
                              <a:ea typeface="Cambria Math" panose="02040503050406030204" pitchFamily="18" charset="0"/>
                            </a:rPr>
                          </m:ctrlPr>
                        </m:funcPr>
                        <m:fName>
                          <m:limLow>
                            <m:limLowPr>
                              <m:ctrlPr>
                                <a:rPr lang="en-US" altLang="ja-JP" sz="4000" i="1">
                                  <a:solidFill>
                                    <a:prstClr val="black"/>
                                  </a:solidFill>
                                  <a:latin typeface="Cambria Math" panose="02040503050406030204" pitchFamily="18" charset="0"/>
                                  <a:ea typeface="Cambria Math" panose="02040503050406030204" pitchFamily="18" charset="0"/>
                                </a:rPr>
                              </m:ctrlPr>
                            </m:limLowPr>
                            <m:e>
                              <m:r>
                                <m:rPr>
                                  <m:sty m:val="p"/>
                                </m:rPr>
                                <a:rPr lang="en-US" altLang="ja-JP" sz="4000">
                                  <a:solidFill>
                                    <a:prstClr val="black"/>
                                  </a:solidFill>
                                  <a:latin typeface="Cambria Math" panose="02040503050406030204" pitchFamily="18" charset="0"/>
                                  <a:ea typeface="Cambria Math" panose="02040503050406030204" pitchFamily="18" charset="0"/>
                                </a:rPr>
                                <m:t>lim</m:t>
                              </m:r>
                            </m:e>
                            <m:lim>
                              <m:r>
                                <a:rPr lang="en-US" altLang="ja-JP" sz="4000" i="1">
                                  <a:solidFill>
                                    <a:prstClr val="black"/>
                                  </a:solidFill>
                                  <a:latin typeface="Cambria Math" panose="02040503050406030204" pitchFamily="18" charset="0"/>
                                  <a:ea typeface="Cambria Math" panose="02040503050406030204" pitchFamily="18" charset="0"/>
                                </a:rPr>
                                <m:t>𝑛</m:t>
                              </m:r>
                              <m:r>
                                <a:rPr lang="en-US" altLang="ja-JP" sz="4000" i="1">
                                  <a:solidFill>
                                    <a:prstClr val="black"/>
                                  </a:solidFill>
                                  <a:latin typeface="Cambria Math" panose="02040503050406030204" pitchFamily="18" charset="0"/>
                                  <a:ea typeface="Cambria Math" panose="02040503050406030204" pitchFamily="18" charset="0"/>
                                </a:rPr>
                                <m:t>→∞</m:t>
                              </m:r>
                            </m:lim>
                          </m:limLow>
                        </m:fName>
                        <m:e>
                          <m:r>
                            <a:rPr lang="en-US" altLang="ja-JP" sz="4000" i="1">
                              <a:solidFill>
                                <a:prstClr val="black"/>
                              </a:solidFill>
                              <a:latin typeface="Cambria Math" panose="02040503050406030204" pitchFamily="18" charset="0"/>
                              <a:ea typeface="Cambria Math" panose="02040503050406030204" pitchFamily="18" charset="0"/>
                            </a:rPr>
                            <m:t>𝐹</m:t>
                          </m:r>
                          <m:r>
                            <a:rPr lang="en-US" altLang="ja-JP" sz="4000" i="1">
                              <a:solidFill>
                                <a:prstClr val="black"/>
                              </a:solidFill>
                              <a:latin typeface="Cambria Math" panose="02040503050406030204" pitchFamily="18" charset="0"/>
                              <a:ea typeface="Cambria Math" panose="02040503050406030204" pitchFamily="18" charset="0"/>
                            </a:rPr>
                            <m:t>(</m:t>
                          </m:r>
                          <m:r>
                            <a:rPr lang="en-US" altLang="ja-JP" sz="4000" i="1">
                              <a:solidFill>
                                <a:prstClr val="black"/>
                              </a:solidFill>
                              <a:latin typeface="Cambria Math" panose="02040503050406030204" pitchFamily="18" charset="0"/>
                              <a:ea typeface="Cambria Math" panose="02040503050406030204" pitchFamily="18" charset="0"/>
                            </a:rPr>
                            <m:t>𝑏</m:t>
                          </m:r>
                          <m:r>
                            <a:rPr lang="en-US" altLang="ja-JP" sz="4000" i="1">
                              <a:solidFill>
                                <a:prstClr val="black"/>
                              </a:solidFill>
                              <a:latin typeface="Cambria Math" panose="02040503050406030204" pitchFamily="18" charset="0"/>
                              <a:ea typeface="Cambria Math" panose="02040503050406030204" pitchFamily="18" charset="0"/>
                            </a:rPr>
                            <m:t>−</m:t>
                          </m:r>
                          <m:f>
                            <m:fPr>
                              <m:ctrlPr>
                                <a:rPr lang="en-US" altLang="ja-JP" sz="4000" i="1">
                                  <a:solidFill>
                                    <a:prstClr val="black"/>
                                  </a:solidFill>
                                  <a:latin typeface="Cambria Math" panose="02040503050406030204" pitchFamily="18" charset="0"/>
                                  <a:ea typeface="Cambria Math" panose="02040503050406030204" pitchFamily="18" charset="0"/>
                                </a:rPr>
                              </m:ctrlPr>
                            </m:fPr>
                            <m:num>
                              <m:r>
                                <a:rPr lang="en-US" altLang="ja-JP" sz="4000" i="1">
                                  <a:solidFill>
                                    <a:prstClr val="black"/>
                                  </a:solidFill>
                                  <a:latin typeface="Cambria Math" panose="02040503050406030204" pitchFamily="18" charset="0"/>
                                  <a:ea typeface="Cambria Math" panose="02040503050406030204" pitchFamily="18" charset="0"/>
                                </a:rPr>
                                <m:t>1</m:t>
                              </m:r>
                            </m:num>
                            <m:den>
                              <m:r>
                                <a:rPr lang="en-US" altLang="ja-JP" sz="4000" i="1">
                                  <a:solidFill>
                                    <a:prstClr val="black"/>
                                  </a:solidFill>
                                  <a:latin typeface="Cambria Math" panose="02040503050406030204" pitchFamily="18" charset="0"/>
                                  <a:ea typeface="Cambria Math" panose="02040503050406030204" pitchFamily="18" charset="0"/>
                                </a:rPr>
                                <m:t>𝑛</m:t>
                              </m:r>
                            </m:den>
                          </m:f>
                          <m:r>
                            <a:rPr lang="en-US" altLang="ja-JP" sz="4000" i="1">
                              <a:solidFill>
                                <a:prstClr val="black"/>
                              </a:solidFill>
                              <a:latin typeface="Cambria Math" panose="02040503050406030204" pitchFamily="18" charset="0"/>
                              <a:ea typeface="Cambria Math" panose="02040503050406030204" pitchFamily="18" charset="0"/>
                            </a:rPr>
                            <m:t>)</m:t>
                          </m:r>
                        </m:e>
                      </m:func>
                    </m:oMath>
                  </m:oMathPara>
                </a14:m>
                <a:endParaRPr lang="en-US" altLang="ja-JP" sz="4000" dirty="0">
                  <a:solidFill>
                    <a:prstClr val="black"/>
                  </a:solidFill>
                  <a:ea typeface="Cambria Math" panose="02040503050406030204" pitchFamily="18" charset="0"/>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6625833" y="2562644"/>
                <a:ext cx="4698860" cy="2256188"/>
              </a:xfrm>
              <a:prstGeom prst="roundRect">
                <a:avLst/>
              </a:prstGeom>
              <a:blipFill rotWithShape="0">
                <a:blip r:embed="rId4"/>
                <a:stretch>
                  <a:fillRect l="-906" t="-1882"/>
                </a:stretch>
              </a:blipFill>
            </p:spPr>
            <p:txBody>
              <a:bodyPr/>
              <a:lstStyle/>
              <a:p>
                <a:r>
                  <a:rPr lang="ja-JP" altLang="en-US">
                    <a:noFill/>
                  </a:rPr>
                  <a:t> </a:t>
                </a:r>
              </a:p>
            </p:txBody>
          </p:sp>
        </mc:Fallback>
      </mc:AlternateContent>
      <p:grpSp>
        <p:nvGrpSpPr>
          <p:cNvPr id="29" name="グループ化 28"/>
          <p:cNvGrpSpPr/>
          <p:nvPr/>
        </p:nvGrpSpPr>
        <p:grpSpPr>
          <a:xfrm>
            <a:off x="570727" y="2345004"/>
            <a:ext cx="6887033" cy="2988229"/>
            <a:chOff x="570727" y="2345004"/>
            <a:chExt cx="6887033" cy="2988229"/>
          </a:xfrm>
        </p:grpSpPr>
        <p:grpSp>
          <p:nvGrpSpPr>
            <p:cNvPr id="30" name="グループ化 29"/>
            <p:cNvGrpSpPr/>
            <p:nvPr/>
          </p:nvGrpSpPr>
          <p:grpSpPr>
            <a:xfrm flipH="1">
              <a:off x="570727" y="2345004"/>
              <a:ext cx="6887033" cy="2988229"/>
              <a:chOff x="4748664" y="3293392"/>
              <a:chExt cx="7794726" cy="3472718"/>
            </a:xfrm>
          </p:grpSpPr>
          <p:sp>
            <p:nvSpPr>
              <p:cNvPr id="32" name="正方形/長方形 31"/>
              <p:cNvSpPr/>
              <p:nvPr/>
            </p:nvSpPr>
            <p:spPr>
              <a:xfrm>
                <a:off x="6318772" y="3433468"/>
                <a:ext cx="5254171" cy="289564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3" name="直線コネクタ 32"/>
              <p:cNvCxnSpPr>
                <a:stCxn id="34" idx="6"/>
                <a:endCxn id="32" idx="3"/>
              </p:cNvCxnSpPr>
              <p:nvPr/>
            </p:nvCxnSpPr>
            <p:spPr>
              <a:xfrm>
                <a:off x="8060279" y="4878627"/>
                <a:ext cx="3512664" cy="26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a:off x="7431742" y="4557693"/>
                <a:ext cx="628537" cy="6418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p:cNvCxnSpPr>
                <a:stCxn id="34" idx="4"/>
                <a:endCxn id="36" idx="0"/>
              </p:cNvCxnSpPr>
              <p:nvPr/>
            </p:nvCxnSpPr>
            <p:spPr>
              <a:xfrm flipH="1">
                <a:off x="7746010" y="5199559"/>
                <a:ext cx="1" cy="1128957"/>
              </a:xfrm>
              <a:prstGeom prst="line">
                <a:avLst/>
              </a:prstGeom>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7303324" y="6328516"/>
                <a:ext cx="885371" cy="369332"/>
              </a:xfrm>
              <a:prstGeom prst="rect">
                <a:avLst/>
              </a:prstGeom>
              <a:noFill/>
            </p:spPr>
            <p:txBody>
              <a:bodyPr wrap="square" rtlCol="0">
                <a:spAutoFit/>
              </a:bodyPr>
              <a:lstStyle/>
              <a:p>
                <a:pPr algn="ctr"/>
                <a:r>
                  <a:rPr kumimoji="1" lang="ja-JP" altLang="en-US" dirty="0" smtClean="0"/>
                  <a:t>５</a:t>
                </a:r>
                <a:endParaRPr kumimoji="1" lang="ja-JP" altLang="en-US" dirty="0"/>
              </a:p>
            </p:txBody>
          </p:sp>
          <p:cxnSp>
            <p:nvCxnSpPr>
              <p:cNvPr id="37" name="直線矢印コネクタ 36"/>
              <p:cNvCxnSpPr/>
              <p:nvPr/>
            </p:nvCxnSpPr>
            <p:spPr>
              <a:xfrm flipH="1" flipV="1">
                <a:off x="8188695" y="4662165"/>
                <a:ext cx="3241725" cy="3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角丸四角形吹き出し 37"/>
              <p:cNvSpPr/>
              <p:nvPr/>
            </p:nvSpPr>
            <p:spPr>
              <a:xfrm>
                <a:off x="8204620" y="3685988"/>
                <a:ext cx="3225800" cy="657910"/>
              </a:xfrm>
              <a:prstGeom prst="wedgeRoundRectCallout">
                <a:avLst>
                  <a:gd name="adj1" fmla="val -17683"/>
                  <a:gd name="adj2" fmla="val 8456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u="sng" dirty="0"/>
                  <a:t>左</a:t>
                </a:r>
                <a:r>
                  <a:rPr kumimoji="1" lang="ja-JP" altLang="en-US" u="sng" dirty="0" smtClean="0"/>
                  <a:t>側からにじり寄っても</a:t>
                </a:r>
                <a:endParaRPr kumimoji="1" lang="en-US" altLang="ja-JP" u="sng" dirty="0" smtClean="0"/>
              </a:p>
              <a:p>
                <a:pPr algn="ctr"/>
                <a:r>
                  <a:rPr lang="ja-JP" altLang="en-US" u="sng" dirty="0" smtClean="0"/>
                  <a:t>同じ</a:t>
                </a:r>
                <a:r>
                  <a:rPr lang="ja-JP" altLang="en-US" u="sng" dirty="0"/>
                  <a:t>値</a:t>
                </a:r>
                <a:r>
                  <a:rPr lang="ja-JP" altLang="en-US" u="sng" dirty="0" smtClean="0"/>
                  <a:t>になる！！</a:t>
                </a:r>
                <a:endParaRPr kumimoji="1" lang="ja-JP" altLang="en-US" u="sng" dirty="0"/>
              </a:p>
            </p:txBody>
          </p:sp>
          <p:cxnSp>
            <p:nvCxnSpPr>
              <p:cNvPr id="39" name="直線コネクタ 38"/>
              <p:cNvCxnSpPr>
                <a:stCxn id="34" idx="2"/>
                <a:endCxn id="32" idx="1"/>
              </p:cNvCxnSpPr>
              <p:nvPr/>
            </p:nvCxnSpPr>
            <p:spPr>
              <a:xfrm flipH="1">
                <a:off x="6318772" y="4878627"/>
                <a:ext cx="1112970" cy="2666"/>
              </a:xfrm>
              <a:prstGeom prst="line">
                <a:avLst/>
              </a:prstGeom>
            </p:spPr>
            <p:style>
              <a:lnRef idx="1">
                <a:schemeClr val="dk1"/>
              </a:lnRef>
              <a:fillRef idx="0">
                <a:schemeClr val="dk1"/>
              </a:fillRef>
              <a:effectRef idx="0">
                <a:schemeClr val="dk1"/>
              </a:effectRef>
              <a:fontRef idx="minor">
                <a:schemeClr val="tx1"/>
              </a:fontRef>
            </p:style>
          </p:cxnSp>
          <p:sp>
            <p:nvSpPr>
              <p:cNvPr id="40" name="テキスト ボックス 39"/>
              <p:cNvSpPr txBox="1"/>
              <p:nvPr/>
            </p:nvSpPr>
            <p:spPr>
              <a:xfrm>
                <a:off x="11594601" y="4601198"/>
                <a:ext cx="948789" cy="429213"/>
              </a:xfrm>
              <a:prstGeom prst="rect">
                <a:avLst/>
              </a:prstGeom>
              <a:noFill/>
            </p:spPr>
            <p:txBody>
              <a:bodyPr wrap="square" rtlCol="0">
                <a:spAutoFit/>
              </a:bodyPr>
              <a:lstStyle/>
              <a:p>
                <a:pPr algn="ctr"/>
                <a:r>
                  <a:rPr kumimoji="1" lang="en-US" altLang="ja-JP" dirty="0" smtClean="0"/>
                  <a:t>0.39…</a:t>
                </a:r>
                <a:endParaRPr kumimoji="1" lang="ja-JP" altLang="en-US" dirty="0"/>
              </a:p>
            </p:txBody>
          </p:sp>
          <p:sp>
            <p:nvSpPr>
              <p:cNvPr id="41" name="テキスト ボックス 40"/>
              <p:cNvSpPr txBox="1"/>
              <p:nvPr/>
            </p:nvSpPr>
            <p:spPr>
              <a:xfrm>
                <a:off x="11430420" y="3293392"/>
                <a:ext cx="691695" cy="280152"/>
              </a:xfrm>
              <a:prstGeom prst="rect">
                <a:avLst/>
              </a:prstGeom>
              <a:noFill/>
            </p:spPr>
            <p:txBody>
              <a:bodyPr wrap="square" rtlCol="0">
                <a:spAutoFit/>
              </a:bodyPr>
              <a:lstStyle/>
              <a:p>
                <a:r>
                  <a:rPr lang="ja-JP" altLang="en-US" dirty="0"/>
                  <a:t>確率</a:t>
                </a:r>
                <a:endParaRPr kumimoji="1" lang="ja-JP" altLang="en-US" dirty="0"/>
              </a:p>
            </p:txBody>
          </p:sp>
          <p:sp>
            <p:nvSpPr>
              <p:cNvPr id="42" name="テキスト ボックス 41"/>
              <p:cNvSpPr txBox="1"/>
              <p:nvPr/>
            </p:nvSpPr>
            <p:spPr>
              <a:xfrm>
                <a:off x="4748664" y="6329540"/>
                <a:ext cx="2942524" cy="436570"/>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31" name="角丸四角形吹き出し 30"/>
            <p:cNvSpPr/>
            <p:nvPr/>
          </p:nvSpPr>
          <p:spPr>
            <a:xfrm>
              <a:off x="1632494" y="3947385"/>
              <a:ext cx="2850849" cy="849146"/>
            </a:xfrm>
            <a:prstGeom prst="wedgeRoundRectCallout">
              <a:avLst>
                <a:gd name="adj1" fmla="val 48642"/>
                <a:gd name="adj2" fmla="val -60568"/>
                <a:gd name="adj3" fmla="val 1666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白抜き丸</a:t>
              </a:r>
              <a:r>
                <a:rPr kumimoji="1" lang="en-US" altLang="ja-JP" dirty="0" smtClean="0"/>
                <a:t>:5</a:t>
              </a:r>
              <a:r>
                <a:rPr kumimoji="1" lang="ja-JP" altLang="en-US" dirty="0" smtClean="0"/>
                <a:t>のときの値は</a:t>
              </a:r>
              <a:endParaRPr kumimoji="1" lang="en-US" altLang="ja-JP" dirty="0" smtClean="0"/>
            </a:p>
            <a:p>
              <a:pPr algn="ctr"/>
              <a:r>
                <a:rPr kumimoji="1" lang="ja-JP" altLang="en-US" u="sng" dirty="0" smtClean="0"/>
                <a:t>左側と異なる</a:t>
              </a:r>
              <a:r>
                <a:rPr kumimoji="1" lang="en-US" altLang="ja-JP" dirty="0" smtClean="0"/>
                <a:t>(</a:t>
              </a:r>
              <a:r>
                <a:rPr lang="ja-JP" altLang="en-US" dirty="0"/>
                <a:t>開</a:t>
              </a:r>
              <a:r>
                <a:rPr kumimoji="1" lang="en-US" altLang="ja-JP" dirty="0" smtClean="0"/>
                <a:t>)</a:t>
              </a:r>
              <a:endParaRPr kumimoji="1" lang="ja-JP" altLang="en-US" dirty="0"/>
            </a:p>
          </p:txBody>
        </p:sp>
      </p:grpSp>
    </p:spTree>
    <p:extLst>
      <p:ext uri="{BB962C8B-B14F-4D97-AF65-F5344CB8AC3E}">
        <p14:creationId xmlns:p14="http://schemas.microsoft.com/office/powerpoint/2010/main" val="36545225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累積分布関数</a:t>
            </a:r>
            <a:r>
              <a:rPr lang="en-US" altLang="ja-JP" u="sng" dirty="0">
                <a:solidFill>
                  <a:prstClr val="black"/>
                </a:solidFill>
              </a:rPr>
              <a:t>』</a:t>
            </a:r>
            <a:r>
              <a:rPr lang="ja-JP" altLang="en-US" u="sng" dirty="0">
                <a:solidFill>
                  <a:prstClr val="black"/>
                </a:solidFill>
              </a:rPr>
              <a:t>とは？</a:t>
            </a:r>
            <a:r>
              <a:rPr lang="en-US" altLang="ja-JP" smtClean="0">
                <a:solidFill>
                  <a:prstClr val="black"/>
                </a:solidFill>
              </a:rPr>
              <a:t>(15/15)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u="sng" dirty="0" smtClean="0"/>
                  <a:t>確率の性質と累積分布関数の性質１～４、他の性質１・２を使えば、</a:t>
                </a:r>
                <a:endParaRPr kumimoji="1" lang="en-US" altLang="ja-JP" u="sng" dirty="0" smtClean="0"/>
              </a:p>
              <a:p>
                <a:pPr marL="0" indent="0" algn="r">
                  <a:buNone/>
                </a:pPr>
                <a:r>
                  <a:rPr lang="ja-JP" altLang="en-US" u="sng" dirty="0"/>
                  <a:t>様々</a:t>
                </a:r>
                <a:r>
                  <a:rPr lang="ja-JP" altLang="en-US" u="sng" dirty="0" smtClean="0"/>
                  <a:t>な区分けに対して確率を求められる！！</a:t>
                </a:r>
                <a:endParaRPr lang="en-US" altLang="ja-JP" u="sng" dirty="0" smtClean="0"/>
              </a:p>
              <a:p>
                <a:pPr marL="0" indent="0">
                  <a:buNone/>
                </a:pPr>
                <a:r>
                  <a:rPr kumimoji="1" lang="ja-JP" altLang="en-US" u="sng" dirty="0" smtClean="0"/>
                  <a:t>例</a:t>
                </a:r>
                <a:r>
                  <a:rPr kumimoji="1" lang="en-US" altLang="ja-JP" u="sng" dirty="0" smtClean="0"/>
                  <a:t>(</a:t>
                </a:r>
                <a:r>
                  <a:rPr kumimoji="1" lang="ja-JP" altLang="en-US" u="sng" dirty="0" smtClean="0"/>
                  <a:t>再掲</a:t>
                </a:r>
                <a:r>
                  <a:rPr kumimoji="1" lang="en-US" altLang="ja-JP" u="sng" dirty="0" smtClean="0"/>
                  <a:t>)</a:t>
                </a:r>
                <a:r>
                  <a:rPr kumimoji="1" lang="en-US" altLang="ja-JP" dirty="0" smtClean="0"/>
                  <a:t>:</a:t>
                </a:r>
                <a:r>
                  <a:rPr kumimoji="1" lang="ja-JP" altLang="en-US" dirty="0" smtClean="0"/>
                  <a:t>賭け</a:t>
                </a:r>
                <a:r>
                  <a:rPr kumimoji="1" lang="en-US" altLang="ja-JP" dirty="0" smtClean="0"/>
                  <a:t>G(</a:t>
                </a:r>
                <a:r>
                  <a:rPr kumimoji="1" lang="ja-JP" altLang="en-US" dirty="0" smtClean="0"/>
                  <a:t>棒倒しの例</a:t>
                </a:r>
                <a:r>
                  <a:rPr kumimoji="1" lang="en-US" altLang="ja-JP" dirty="0" smtClean="0"/>
                  <a:t>)</a:t>
                </a:r>
                <a:r>
                  <a:rPr kumimoji="1" lang="ja-JP" altLang="en-US" dirty="0" smtClean="0"/>
                  <a:t>において、</a:t>
                </a:r>
                <a:endParaRPr kumimoji="1" lang="en-US" altLang="ja-JP" dirty="0" smtClean="0"/>
              </a:p>
              <a:p>
                <a:r>
                  <a:rPr kumimoji="1" lang="en-US" altLang="ja-JP" b="0" dirty="0" smtClean="0"/>
                  <a:t> </a:t>
                </a:r>
                <a14:m>
                  <m:oMath xmlns:m="http://schemas.openxmlformats.org/officeDocument/2006/math">
                    <m:r>
                      <a:rPr kumimoji="1" lang="en-US" altLang="ja-JP" b="0" i="1" smtClean="0">
                        <a:solidFill>
                          <a:srgbClr val="FF0000"/>
                        </a:solidFill>
                        <a:latin typeface="Cambria Math" panose="02040503050406030204" pitchFamily="18" charset="0"/>
                      </a:rPr>
                      <m:t>𝑃</m:t>
                    </m:r>
                    <m:d>
                      <m:dPr>
                        <m:begChr m:val="{"/>
                        <m:endChr m:val="}"/>
                        <m:ctrlPr>
                          <a:rPr kumimoji="1" lang="en-US" altLang="ja-JP" i="1" smtClean="0">
                            <a:solidFill>
                              <a:srgbClr val="FF0000"/>
                            </a:solidFill>
                            <a:latin typeface="Cambria Math" panose="02040503050406030204" pitchFamily="18" charset="0"/>
                          </a:rPr>
                        </m:ctrlPr>
                      </m:dPr>
                      <m:e>
                        <m:r>
                          <a:rPr kumimoji="1" lang="en-US" altLang="ja-JP" b="0" i="1" smtClean="0">
                            <a:solidFill>
                              <a:srgbClr val="FF0000"/>
                            </a:solidFill>
                            <a:latin typeface="Cambria Math" panose="02040503050406030204" pitchFamily="18" charset="0"/>
                          </a:rPr>
                          <m:t>90≤</m:t>
                        </m:r>
                        <m:r>
                          <a:rPr kumimoji="1" lang="en-US" altLang="ja-JP" b="0" i="1" smtClean="0">
                            <a:solidFill>
                              <a:srgbClr val="FF0000"/>
                            </a:solidFill>
                            <a:latin typeface="Cambria Math" panose="02040503050406030204" pitchFamily="18" charset="0"/>
                          </a:rPr>
                          <m:t>𝑥</m:t>
                        </m:r>
                        <m:r>
                          <a:rPr kumimoji="1" lang="en-US" altLang="ja-JP" b="0" i="1" smtClean="0">
                            <a:solidFill>
                              <a:srgbClr val="FF0000"/>
                            </a:solidFill>
                            <a:latin typeface="Cambria Math" panose="02040503050406030204" pitchFamily="18" charset="0"/>
                          </a:rPr>
                          <m:t>&lt;180</m:t>
                        </m:r>
                      </m:e>
                    </m:d>
                    <m:r>
                      <a:rPr kumimoji="1" lang="en-US" altLang="ja-JP" b="0" i="1" smtClean="0">
                        <a:latin typeface="Cambria Math" panose="02040503050406030204" pitchFamily="18" charset="0"/>
                      </a:rPr>
                      <m:t>=1−</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&lt;90</m:t>
                            </m:r>
                            <m:r>
                              <a:rPr lang="ja-JP" altLang="en-US" i="1">
                                <a:latin typeface="Cambria Math" panose="02040503050406030204" pitchFamily="18" charset="0"/>
                              </a:rPr>
                              <m:t>または</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≥180</m:t>
                            </m:r>
                          </m:e>
                        </m:d>
                      </m:e>
                    </m:d>
                  </m:oMath>
                </a14:m>
                <a:endParaRPr kumimoji="1" lang="en-US" altLang="ja-JP"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&lt;90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≥180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&lt;90</m:t>
                              </m:r>
                              <m:r>
                                <a:rPr lang="ja-JP" altLang="en-US" i="1">
                                  <a:latin typeface="Cambria Math" panose="02040503050406030204" pitchFamily="18" charset="0"/>
                                </a:rPr>
                                <m:t>かつ</m:t>
                              </m:r>
                              <m:r>
                                <a:rPr kumimoji="1" lang="en-US" altLang="ja-JP" b="0" i="1" smtClean="0">
                                  <a:latin typeface="Cambria Math" panose="02040503050406030204" pitchFamily="18" charset="0"/>
                                  <a:ea typeface="Cambria Math" panose="02040503050406030204" pitchFamily="18" charset="0"/>
                                </a:rPr>
                                <m:t>𝑥</m:t>
                              </m:r>
                              <m:r>
                                <a:rPr kumimoji="1" lang="en-US" altLang="ja-JP" b="0" i="1" smtClean="0">
                                  <a:latin typeface="Cambria Math" panose="02040503050406030204" pitchFamily="18" charset="0"/>
                                  <a:ea typeface="Cambria Math" panose="02040503050406030204" pitchFamily="18" charset="0"/>
                                </a:rPr>
                                <m:t>≥180</m:t>
                              </m:r>
                            </m:e>
                          </m:d>
                        </m:e>
                      </m:d>
                    </m:oMath>
                  </m:oMathPara>
                </a14:m>
                <a:endParaRPr kumimoji="1" lang="en-US" altLang="ja-JP"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≥180</m:t>
                          </m:r>
                        </m:e>
                      </m:d>
                      <m:r>
                        <a:rPr kumimoji="1" lang="en-US" altLang="ja-JP" b="0" i="1" smtClean="0">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𝑃</m:t>
                      </m:r>
                      <m:d>
                        <m:dPr>
                          <m:begChr m:val="{"/>
                          <m:endChr m:val="}"/>
                          <m:ctrlPr>
                            <a:rPr lang="en-US" altLang="ja-JP" i="1">
                              <a:solidFill>
                                <a:prstClr val="black"/>
                              </a:solidFill>
                              <a:latin typeface="Cambria Math" panose="02040503050406030204" pitchFamily="18" charset="0"/>
                            </a:rPr>
                          </m:ctrlPr>
                        </m:dPr>
                        <m:e>
                          <m:r>
                            <a:rPr lang="en-US" altLang="ja-JP" i="1">
                              <a:solidFill>
                                <a:prstClr val="black"/>
                              </a:solidFill>
                              <a:latin typeface="Cambria Math" panose="02040503050406030204" pitchFamily="18" charset="0"/>
                            </a:rPr>
                            <m:t>𝑥</m:t>
                          </m:r>
                          <m:r>
                            <a:rPr lang="en-US" altLang="ja-JP" i="1">
                              <a:solidFill>
                                <a:prstClr val="black"/>
                              </a:solidFill>
                              <a:latin typeface="Cambria Math" panose="02040503050406030204" pitchFamily="18" charset="0"/>
                            </a:rPr>
                            <m:t>&lt;90</m:t>
                          </m:r>
                        </m:e>
                      </m:d>
                      <m:r>
                        <a:rPr kumimoji="1" lang="en-US" altLang="ja-JP" b="0" i="1" smtClean="0">
                          <a:latin typeface="Cambria Math" panose="02040503050406030204" pitchFamily="18" charset="0"/>
                        </a:rPr>
                        <m:t>+0</m:t>
                      </m:r>
                    </m:oMath>
                  </m:oMathPara>
                </a14:m>
                <a:endParaRPr kumimoji="1" lang="en-US" altLang="ja-JP"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&lt;180</m:t>
                          </m:r>
                        </m:e>
                      </m:d>
                      <m:r>
                        <a:rPr lang="en-US" altLang="ja-JP"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𝑃</m:t>
                      </m:r>
                      <m:d>
                        <m:dPr>
                          <m:begChr m:val="{"/>
                          <m:endChr m:val="}"/>
                          <m:ctrlPr>
                            <a:rPr lang="en-US" altLang="ja-JP" i="1">
                              <a:solidFill>
                                <a:prstClr val="black"/>
                              </a:solidFill>
                              <a:latin typeface="Cambria Math" panose="02040503050406030204" pitchFamily="18" charset="0"/>
                            </a:rPr>
                          </m:ctrlPr>
                        </m:dPr>
                        <m:e>
                          <m:r>
                            <a:rPr lang="en-US" altLang="ja-JP" i="1">
                              <a:solidFill>
                                <a:prstClr val="black"/>
                              </a:solidFill>
                              <a:latin typeface="Cambria Math" panose="02040503050406030204" pitchFamily="18" charset="0"/>
                            </a:rPr>
                            <m:t>𝑥</m:t>
                          </m:r>
                          <m:r>
                            <a:rPr lang="en-US" altLang="ja-JP" i="1">
                              <a:solidFill>
                                <a:prstClr val="black"/>
                              </a:solidFill>
                              <a:latin typeface="Cambria Math" panose="02040503050406030204" pitchFamily="18" charset="0"/>
                            </a:rPr>
                            <m:t>&lt;90</m:t>
                          </m:r>
                        </m:e>
                      </m:d>
                    </m:oMath>
                  </m:oMathPara>
                </a14:m>
                <a:endParaRPr kumimoji="1" lang="en-US" altLang="ja-JP"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func>
                        <m:funcPr>
                          <m:ctrlPr>
                            <a:rPr kumimoji="1" lang="en-US" altLang="ja-JP" b="0" i="1" smtClean="0">
                              <a:solidFill>
                                <a:srgbClr val="FF0000"/>
                              </a:solidFill>
                              <a:latin typeface="Cambria Math" panose="02040503050406030204" pitchFamily="18" charset="0"/>
                            </a:rPr>
                          </m:ctrlPr>
                        </m:funcPr>
                        <m:fName>
                          <m:limLow>
                            <m:limLowPr>
                              <m:ctrlPr>
                                <a:rPr kumimoji="1" lang="en-US" altLang="ja-JP" b="0" i="1" smtClean="0">
                                  <a:solidFill>
                                    <a:srgbClr val="FF0000"/>
                                  </a:solidFill>
                                  <a:latin typeface="Cambria Math" panose="02040503050406030204" pitchFamily="18" charset="0"/>
                                </a:rPr>
                              </m:ctrlPr>
                            </m:limLowPr>
                            <m:e>
                              <m:r>
                                <m:rPr>
                                  <m:sty m:val="p"/>
                                </m:rPr>
                                <a:rPr kumimoji="1" lang="en-US" altLang="ja-JP" b="0" i="0" smtClean="0">
                                  <a:solidFill>
                                    <a:srgbClr val="FF0000"/>
                                  </a:solidFill>
                                  <a:latin typeface="Cambria Math" panose="02040503050406030204" pitchFamily="18" charset="0"/>
                                </a:rPr>
                                <m:t>lim</m:t>
                              </m:r>
                            </m:e>
                            <m:lim>
                              <m:r>
                                <a:rPr kumimoji="1" lang="en-US" altLang="ja-JP" b="0" i="1" smtClean="0">
                                  <a:solidFill>
                                    <a:srgbClr val="FF0000"/>
                                  </a:solidFill>
                                  <a:latin typeface="Cambria Math" panose="02040503050406030204" pitchFamily="18" charset="0"/>
                                </a:rPr>
                                <m:t>𝑛</m:t>
                              </m:r>
                              <m:r>
                                <a:rPr lang="ja-JP" altLang="en-US" i="1">
                                  <a:solidFill>
                                    <a:srgbClr val="FF0000"/>
                                  </a:solidFill>
                                  <a:latin typeface="Cambria Math" panose="02040503050406030204" pitchFamily="18" charset="0"/>
                                </a:rPr>
                                <m:t>→∞</m:t>
                              </m:r>
                            </m:lim>
                          </m:limLow>
                        </m:fName>
                        <m:e>
                          <m:r>
                            <a:rPr kumimoji="1" lang="en-US" altLang="ja-JP" b="0" i="1" smtClean="0">
                              <a:solidFill>
                                <a:srgbClr val="FF0000"/>
                              </a:solidFill>
                              <a:latin typeface="Cambria Math" panose="02040503050406030204" pitchFamily="18" charset="0"/>
                            </a:rPr>
                            <m:t>𝐹</m:t>
                          </m:r>
                          <m:d>
                            <m:dPr>
                              <m:ctrlPr>
                                <a:rPr kumimoji="1" lang="en-US" altLang="ja-JP" b="0" i="1" smtClean="0">
                                  <a:solidFill>
                                    <a:srgbClr val="FF0000"/>
                                  </a:solidFill>
                                  <a:latin typeface="Cambria Math" panose="02040503050406030204" pitchFamily="18" charset="0"/>
                                </a:rPr>
                              </m:ctrlPr>
                            </m:dPr>
                            <m:e>
                              <m:r>
                                <a:rPr kumimoji="1" lang="en-US" altLang="ja-JP" b="0" i="1" smtClean="0">
                                  <a:solidFill>
                                    <a:srgbClr val="FF0000"/>
                                  </a:solidFill>
                                  <a:latin typeface="Cambria Math" panose="02040503050406030204" pitchFamily="18" charset="0"/>
                                </a:rPr>
                                <m:t>180−</m:t>
                              </m:r>
                              <m:f>
                                <m:fPr>
                                  <m:ctrlPr>
                                    <a:rPr kumimoji="1" lang="en-US" altLang="ja-JP" b="0"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1</m:t>
                                  </m:r>
                                </m:num>
                                <m:den>
                                  <m:r>
                                    <a:rPr kumimoji="1" lang="en-US" altLang="ja-JP" b="0" i="1" smtClean="0">
                                      <a:solidFill>
                                        <a:srgbClr val="FF0000"/>
                                      </a:solidFill>
                                      <a:latin typeface="Cambria Math" panose="02040503050406030204" pitchFamily="18" charset="0"/>
                                    </a:rPr>
                                    <m:t>𝑛</m:t>
                                  </m:r>
                                </m:den>
                              </m:f>
                            </m:e>
                          </m:d>
                        </m:e>
                      </m:func>
                      <m:r>
                        <a:rPr lang="en-US" altLang="ja-JP" i="1">
                          <a:solidFill>
                            <a:srgbClr val="FF0000"/>
                          </a:solidFill>
                          <a:latin typeface="Cambria Math" panose="02040503050406030204" pitchFamily="18" charset="0"/>
                        </a:rPr>
                        <m:t>−</m:t>
                      </m:r>
                      <m:func>
                        <m:funcPr>
                          <m:ctrlPr>
                            <a:rPr lang="en-US" altLang="ja-JP" i="1">
                              <a:solidFill>
                                <a:srgbClr val="FF0000"/>
                              </a:solidFill>
                              <a:latin typeface="Cambria Math" panose="02040503050406030204" pitchFamily="18" charset="0"/>
                            </a:rPr>
                          </m:ctrlPr>
                        </m:funcPr>
                        <m:fName>
                          <m:limLow>
                            <m:limLowPr>
                              <m:ctrlPr>
                                <a:rPr lang="en-US" altLang="ja-JP" i="1">
                                  <a:solidFill>
                                    <a:srgbClr val="FF0000"/>
                                  </a:solidFill>
                                  <a:latin typeface="Cambria Math" panose="02040503050406030204" pitchFamily="18" charset="0"/>
                                </a:rPr>
                              </m:ctrlPr>
                            </m:limLowPr>
                            <m:e>
                              <m:r>
                                <m:rPr>
                                  <m:sty m:val="p"/>
                                </m:rPr>
                                <a:rPr lang="en-US" altLang="ja-JP">
                                  <a:solidFill>
                                    <a:srgbClr val="FF0000"/>
                                  </a:solidFill>
                                  <a:latin typeface="Cambria Math" panose="02040503050406030204" pitchFamily="18" charset="0"/>
                                </a:rPr>
                                <m:t>lim</m:t>
                              </m:r>
                            </m:e>
                            <m:lim>
                              <m:r>
                                <a:rPr lang="en-US" altLang="ja-JP" i="1">
                                  <a:solidFill>
                                    <a:srgbClr val="FF0000"/>
                                  </a:solidFill>
                                  <a:latin typeface="Cambria Math" panose="02040503050406030204" pitchFamily="18" charset="0"/>
                                </a:rPr>
                                <m:t>𝑛</m:t>
                              </m:r>
                              <m:r>
                                <a:rPr lang="ja-JP" altLang="en-US" i="1">
                                  <a:solidFill>
                                    <a:srgbClr val="FF0000"/>
                                  </a:solidFill>
                                  <a:latin typeface="Cambria Math" panose="02040503050406030204" pitchFamily="18" charset="0"/>
                                </a:rPr>
                                <m:t>→∞</m:t>
                              </m:r>
                            </m:lim>
                          </m:limLow>
                        </m:fName>
                        <m:e>
                          <m:r>
                            <a:rPr lang="en-US" altLang="ja-JP" i="1">
                              <a:solidFill>
                                <a:srgbClr val="FF0000"/>
                              </a:solidFill>
                              <a:latin typeface="Cambria Math" panose="02040503050406030204" pitchFamily="18" charset="0"/>
                            </a:rPr>
                            <m:t>𝐹</m:t>
                          </m:r>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90−</m:t>
                              </m:r>
                              <m:f>
                                <m:fPr>
                                  <m:ctrlPr>
                                    <a:rPr lang="en-US" altLang="ja-JP" i="1">
                                      <a:solidFill>
                                        <a:srgbClr val="FF0000"/>
                                      </a:solidFill>
                                      <a:latin typeface="Cambria Math" panose="02040503050406030204" pitchFamily="18" charset="0"/>
                                    </a:rPr>
                                  </m:ctrlPr>
                                </m:fPr>
                                <m:num>
                                  <m:r>
                                    <a:rPr lang="en-US" altLang="ja-JP" i="1">
                                      <a:solidFill>
                                        <a:srgbClr val="FF0000"/>
                                      </a:solidFill>
                                      <a:latin typeface="Cambria Math" panose="02040503050406030204" pitchFamily="18" charset="0"/>
                                    </a:rPr>
                                    <m:t>1</m:t>
                                  </m:r>
                                </m:num>
                                <m:den>
                                  <m:r>
                                    <a:rPr lang="en-US" altLang="ja-JP" i="1">
                                      <a:solidFill>
                                        <a:srgbClr val="FF0000"/>
                                      </a:solidFill>
                                      <a:latin typeface="Cambria Math" panose="02040503050406030204" pitchFamily="18" charset="0"/>
                                    </a:rPr>
                                    <m:t>𝑛</m:t>
                                  </m:r>
                                </m:den>
                              </m:f>
                            </m:e>
                          </m:d>
                        </m:e>
                      </m:func>
                    </m:oMath>
                  </m:oMathPara>
                </a14:m>
                <a:endParaRPr kumimoji="1" lang="en-US" altLang="ja-JP" b="0" i="1" dirty="0" smtClean="0">
                  <a:latin typeface="Cambria Math" panose="02040503050406030204" pitchFamily="18" charset="0"/>
                </a:endParaRPr>
              </a:p>
              <a:p>
                <a:pPr marL="0" indent="0" algn="r">
                  <a:buNone/>
                </a:pPr>
                <a:r>
                  <a:rPr lang="ja-JP" altLang="en-US" dirty="0" smtClean="0"/>
                  <a:t>な</a:t>
                </a:r>
                <a:r>
                  <a:rPr lang="ja-JP" altLang="en-US" dirty="0"/>
                  <a:t>ど</a:t>
                </a:r>
                <a:endParaRPr kumimoji="1" lang="en-US" altLang="ja-JP"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3922" r="-1159" b="-26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366485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正方形/長方形 4"/>
              <p:cNvSpPr/>
              <p:nvPr/>
            </p:nvSpPr>
            <p:spPr>
              <a:xfrm>
                <a:off x="838201" y="1825625"/>
                <a:ext cx="10515600" cy="48219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en-US" altLang="ja-JP" sz="3600" u="sng" dirty="0" smtClean="0">
                    <a:solidFill>
                      <a:prstClr val="black"/>
                    </a:solidFill>
                  </a:rPr>
                  <a:t>Q.</a:t>
                </a:r>
                <a:r>
                  <a:rPr lang="ja-JP" altLang="en-US" sz="3600" dirty="0">
                    <a:solidFill>
                      <a:prstClr val="black"/>
                    </a:solidFill>
                  </a:rPr>
                  <a:t>普通のコイン</a:t>
                </a:r>
                <a:r>
                  <a:rPr lang="en-US" altLang="ja-JP" sz="3600" dirty="0">
                    <a:solidFill>
                      <a:prstClr val="black"/>
                    </a:solidFill>
                  </a:rPr>
                  <a:t>1</a:t>
                </a:r>
                <a:r>
                  <a:rPr lang="ja-JP" altLang="en-US" sz="3600" dirty="0" smtClean="0">
                    <a:solidFill>
                      <a:prstClr val="black"/>
                    </a:solidFill>
                  </a:rPr>
                  <a:t>枚</a:t>
                </a:r>
                <a:r>
                  <a:rPr lang="en-US" altLang="ja-JP" sz="3600" dirty="0" smtClean="0">
                    <a:solidFill>
                      <a:prstClr val="black"/>
                    </a:solidFill>
                  </a:rPr>
                  <a:t>(</a:t>
                </a:r>
                <a:r>
                  <a:rPr lang="ja-JP" altLang="en-US" sz="3600" dirty="0">
                    <a:solidFill>
                      <a:prstClr val="black"/>
                    </a:solidFill>
                  </a:rPr>
                  <a:t>表</a:t>
                </a:r>
                <a:r>
                  <a:rPr lang="ja-JP" altLang="en-US" sz="3600" dirty="0" smtClean="0">
                    <a:solidFill>
                      <a:prstClr val="black"/>
                    </a:solidFill>
                  </a:rPr>
                  <a:t>も裏も出る確率は</a:t>
                </a:r>
                <a14:m>
                  <m:oMath xmlns:m="http://schemas.openxmlformats.org/officeDocument/2006/math">
                    <m:f>
                      <m:fPr>
                        <m:ctrlPr>
                          <a:rPr lang="en-US" altLang="ja-JP" sz="3600" i="1" smtClean="0">
                            <a:solidFill>
                              <a:prstClr val="black"/>
                            </a:solidFill>
                            <a:latin typeface="Cambria Math" panose="02040503050406030204" pitchFamily="18" charset="0"/>
                          </a:rPr>
                        </m:ctrlPr>
                      </m:fPr>
                      <m:num>
                        <m:r>
                          <a:rPr lang="en-US" altLang="ja-JP" sz="3600" b="0" i="1" smtClean="0">
                            <a:solidFill>
                              <a:prstClr val="black"/>
                            </a:solidFill>
                            <a:latin typeface="Cambria Math" panose="02040503050406030204" pitchFamily="18" charset="0"/>
                          </a:rPr>
                          <m:t>1</m:t>
                        </m:r>
                      </m:num>
                      <m:den>
                        <m:r>
                          <a:rPr lang="en-US" altLang="ja-JP" sz="3600" b="0" i="1" smtClean="0">
                            <a:solidFill>
                              <a:prstClr val="black"/>
                            </a:solidFill>
                            <a:latin typeface="Cambria Math" panose="02040503050406030204" pitchFamily="18" charset="0"/>
                          </a:rPr>
                          <m:t>2</m:t>
                        </m:r>
                      </m:den>
                    </m:f>
                  </m:oMath>
                </a14:m>
                <a:r>
                  <a:rPr lang="en-US" altLang="ja-JP" sz="3600" dirty="0" smtClean="0">
                    <a:solidFill>
                      <a:prstClr val="black"/>
                    </a:solidFill>
                  </a:rPr>
                  <a:t>)</a:t>
                </a:r>
                <a:r>
                  <a:rPr lang="ja-JP" altLang="en-US" sz="3600" dirty="0" smtClean="0">
                    <a:solidFill>
                      <a:prstClr val="black"/>
                    </a:solidFill>
                  </a:rPr>
                  <a:t>に対し、</a:t>
                </a:r>
                <a:endParaRPr lang="en-US" altLang="ja-JP" sz="36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3600" dirty="0" smtClean="0">
                    <a:solidFill>
                      <a:prstClr val="black"/>
                    </a:solidFill>
                  </a:rPr>
                  <a:t>賭け</a:t>
                </a:r>
                <a:r>
                  <a:rPr lang="en-US" altLang="ja-JP" sz="3600" dirty="0" smtClean="0">
                    <a:solidFill>
                      <a:prstClr val="black"/>
                    </a:solidFill>
                  </a:rPr>
                  <a:t>J:</a:t>
                </a:r>
                <a:r>
                  <a:rPr lang="ja-JP" altLang="en-US" sz="3600" dirty="0" smtClean="0">
                    <a:solidFill>
                      <a:prstClr val="black"/>
                    </a:solidFill>
                  </a:rPr>
                  <a:t>表</a:t>
                </a:r>
                <a:r>
                  <a:rPr lang="ja-JP" altLang="en-US" sz="3600" dirty="0">
                    <a:solidFill>
                      <a:prstClr val="black"/>
                    </a:solidFill>
                  </a:rPr>
                  <a:t>が</a:t>
                </a:r>
                <a:r>
                  <a:rPr lang="ja-JP" altLang="en-US" sz="3600" dirty="0" smtClean="0">
                    <a:solidFill>
                      <a:prstClr val="black"/>
                    </a:solidFill>
                  </a:rPr>
                  <a:t>出れば</a:t>
                </a:r>
                <a:r>
                  <a:rPr lang="en-US" altLang="ja-JP" sz="3600" u="sng" dirty="0" smtClean="0">
                    <a:solidFill>
                      <a:srgbClr val="FF0000"/>
                    </a:solidFill>
                  </a:rPr>
                  <a:t>200</a:t>
                </a:r>
                <a:r>
                  <a:rPr lang="ja-JP" altLang="en-US" sz="3600" u="sng" dirty="0" smtClean="0">
                    <a:solidFill>
                      <a:srgbClr val="FF0000"/>
                    </a:solidFill>
                  </a:rPr>
                  <a:t>円貰える</a:t>
                </a:r>
                <a:r>
                  <a:rPr lang="ja-JP" altLang="en-US" sz="3600" dirty="0" smtClean="0">
                    <a:solidFill>
                      <a:prstClr val="black"/>
                    </a:solidFill>
                  </a:rPr>
                  <a:t>が、裏</a:t>
                </a:r>
                <a:r>
                  <a:rPr lang="ja-JP" altLang="en-US" sz="3600" dirty="0">
                    <a:solidFill>
                      <a:prstClr val="black"/>
                    </a:solidFill>
                  </a:rPr>
                  <a:t>が</a:t>
                </a:r>
                <a:r>
                  <a:rPr lang="ja-JP" altLang="en-US" sz="3600" dirty="0" smtClean="0">
                    <a:solidFill>
                      <a:prstClr val="black"/>
                    </a:solidFill>
                  </a:rPr>
                  <a:t>出れば</a:t>
                </a:r>
                <a:r>
                  <a:rPr lang="ja-JP" altLang="en-US" sz="3600" u="sng" dirty="0" smtClean="0">
                    <a:solidFill>
                      <a:srgbClr val="00B050"/>
                    </a:solidFill>
                  </a:rPr>
                  <a:t>何もおきない</a:t>
                </a:r>
                <a:r>
                  <a:rPr lang="en-US" altLang="ja-JP" sz="3600" u="sng" dirty="0" smtClean="0">
                    <a:solidFill>
                      <a:srgbClr val="00B050"/>
                    </a:solidFill>
                  </a:rPr>
                  <a:t>(0</a:t>
                </a:r>
                <a:r>
                  <a:rPr lang="ja-JP" altLang="en-US" sz="3600" u="sng" dirty="0" smtClean="0">
                    <a:solidFill>
                      <a:srgbClr val="00B050"/>
                    </a:solidFill>
                  </a:rPr>
                  <a:t>円もらえる</a:t>
                </a:r>
                <a:r>
                  <a:rPr lang="en-US" altLang="ja-JP" sz="3600" u="sng" dirty="0" smtClean="0">
                    <a:solidFill>
                      <a:srgbClr val="00B050"/>
                    </a:solidFill>
                  </a:rPr>
                  <a:t>)</a:t>
                </a:r>
                <a:endParaRPr lang="en-US" altLang="ja-JP" sz="3600" u="sng" dirty="0">
                  <a:solidFill>
                    <a:srgbClr val="00B050"/>
                  </a:solidFill>
                </a:endParaRPr>
              </a:p>
              <a:p>
                <a:pPr marL="228600" lvl="0" indent="-228600">
                  <a:lnSpc>
                    <a:spcPct val="90000"/>
                  </a:lnSpc>
                  <a:spcBef>
                    <a:spcPts val="1000"/>
                  </a:spcBef>
                  <a:buFont typeface="Arial" panose="020B0604020202020204" pitchFamily="34" charset="0"/>
                  <a:buChar char="•"/>
                </a:pPr>
                <a:r>
                  <a:rPr lang="ja-JP" altLang="en-US" sz="3600" dirty="0" smtClean="0">
                    <a:solidFill>
                      <a:prstClr val="black"/>
                    </a:solidFill>
                  </a:rPr>
                  <a:t>賭け</a:t>
                </a:r>
                <a:r>
                  <a:rPr lang="en-US" altLang="ja-JP" sz="3600" dirty="0" smtClean="0">
                    <a:solidFill>
                      <a:prstClr val="black"/>
                    </a:solidFill>
                  </a:rPr>
                  <a:t>K:</a:t>
                </a:r>
                <a:r>
                  <a:rPr lang="ja-JP" altLang="en-US" sz="3600" dirty="0" smtClean="0">
                    <a:solidFill>
                      <a:prstClr val="black"/>
                    </a:solidFill>
                  </a:rPr>
                  <a:t>表</a:t>
                </a:r>
                <a:r>
                  <a:rPr lang="ja-JP" altLang="en-US" sz="3600" dirty="0">
                    <a:solidFill>
                      <a:prstClr val="black"/>
                    </a:solidFill>
                  </a:rPr>
                  <a:t>が</a:t>
                </a:r>
                <a:r>
                  <a:rPr lang="ja-JP" altLang="en-US" sz="3600" dirty="0" smtClean="0">
                    <a:solidFill>
                      <a:prstClr val="black"/>
                    </a:solidFill>
                  </a:rPr>
                  <a:t>出れば</a:t>
                </a:r>
                <a:r>
                  <a:rPr lang="en-US" altLang="ja-JP" sz="3600" u="sng" dirty="0" smtClean="0">
                    <a:solidFill>
                      <a:srgbClr val="FF0000"/>
                    </a:solidFill>
                  </a:rPr>
                  <a:t>1000</a:t>
                </a:r>
                <a:r>
                  <a:rPr lang="ja-JP" altLang="en-US" sz="3600" u="sng" dirty="0">
                    <a:solidFill>
                      <a:srgbClr val="FF0000"/>
                    </a:solidFill>
                  </a:rPr>
                  <a:t>円</a:t>
                </a:r>
                <a:r>
                  <a:rPr lang="ja-JP" altLang="en-US" sz="3600" u="sng" dirty="0" smtClean="0">
                    <a:solidFill>
                      <a:srgbClr val="FF0000"/>
                    </a:solidFill>
                  </a:rPr>
                  <a:t>貰える</a:t>
                </a:r>
                <a:r>
                  <a:rPr lang="ja-JP" altLang="en-US" sz="3600" dirty="0" smtClean="0">
                    <a:solidFill>
                      <a:prstClr val="black"/>
                    </a:solidFill>
                  </a:rPr>
                  <a:t>が、裏</a:t>
                </a:r>
                <a:r>
                  <a:rPr lang="ja-JP" altLang="en-US" sz="3600" dirty="0">
                    <a:solidFill>
                      <a:prstClr val="black"/>
                    </a:solidFill>
                  </a:rPr>
                  <a:t>が</a:t>
                </a:r>
                <a:r>
                  <a:rPr lang="ja-JP" altLang="en-US" sz="3600" dirty="0" smtClean="0">
                    <a:solidFill>
                      <a:prstClr val="black"/>
                    </a:solidFill>
                  </a:rPr>
                  <a:t>出れば</a:t>
                </a:r>
                <a:r>
                  <a:rPr lang="en-US" altLang="ja-JP" sz="3600" u="sng" dirty="0" smtClean="0">
                    <a:solidFill>
                      <a:srgbClr val="4472C4"/>
                    </a:solidFill>
                  </a:rPr>
                  <a:t>800</a:t>
                </a:r>
                <a:r>
                  <a:rPr lang="ja-JP" altLang="en-US" sz="3600" u="sng" dirty="0">
                    <a:solidFill>
                      <a:srgbClr val="4472C4"/>
                    </a:solidFill>
                  </a:rPr>
                  <a:t>円</a:t>
                </a:r>
                <a:r>
                  <a:rPr lang="ja-JP" altLang="en-US" sz="3600" u="sng" dirty="0" smtClean="0">
                    <a:solidFill>
                      <a:srgbClr val="4472C4"/>
                    </a:solidFill>
                  </a:rPr>
                  <a:t>払う</a:t>
                </a:r>
                <a:endParaRPr lang="en-US" altLang="ja-JP" sz="3600" u="sng" dirty="0" smtClean="0">
                  <a:solidFill>
                    <a:srgbClr val="4472C4"/>
                  </a:solidFill>
                </a:endParaRPr>
              </a:p>
              <a:p>
                <a:pPr marL="228600" lvl="0" indent="-228600">
                  <a:lnSpc>
                    <a:spcPct val="90000"/>
                  </a:lnSpc>
                  <a:spcBef>
                    <a:spcPts val="1000"/>
                  </a:spcBef>
                  <a:buFont typeface="Arial" panose="020B0604020202020204" pitchFamily="34" charset="0"/>
                  <a:buChar char="•"/>
                </a:pPr>
                <a:r>
                  <a:rPr lang="ja-JP" altLang="en-US" sz="3600" dirty="0" smtClean="0">
                    <a:solidFill>
                      <a:schemeClr val="tx1"/>
                    </a:solidFill>
                    <a:latin typeface="Cambria Math" panose="02040503050406030204" pitchFamily="18" charset="0"/>
                  </a:rPr>
                  <a:t>賭け</a:t>
                </a:r>
                <a:r>
                  <a:rPr lang="en-US" altLang="ja-JP" sz="3600" dirty="0" smtClean="0">
                    <a:solidFill>
                      <a:schemeClr val="tx1"/>
                    </a:solidFill>
                    <a:latin typeface="Cambria Math" panose="02040503050406030204" pitchFamily="18" charset="0"/>
                  </a:rPr>
                  <a:t>L:</a:t>
                </a:r>
                <a:r>
                  <a:rPr lang="ja-JP" altLang="en-US" sz="3600" dirty="0">
                    <a:solidFill>
                      <a:prstClr val="black"/>
                    </a:solidFill>
                  </a:rPr>
                  <a:t>表</a:t>
                </a:r>
                <a:r>
                  <a:rPr lang="ja-JP" altLang="en-US" sz="3600" dirty="0" smtClean="0">
                    <a:solidFill>
                      <a:prstClr val="black"/>
                    </a:solidFill>
                  </a:rPr>
                  <a:t>が</a:t>
                </a:r>
                <a:r>
                  <a:rPr lang="ja-JP" altLang="en-US" sz="3600" dirty="0">
                    <a:solidFill>
                      <a:prstClr val="black"/>
                    </a:solidFill>
                  </a:rPr>
                  <a:t>出</a:t>
                </a:r>
                <a:r>
                  <a:rPr lang="ja-JP" altLang="en-US" sz="3600" dirty="0" smtClean="0">
                    <a:solidFill>
                      <a:prstClr val="black"/>
                    </a:solidFill>
                  </a:rPr>
                  <a:t>て</a:t>
                </a:r>
                <a:r>
                  <a:rPr lang="ja-JP" altLang="en-US" sz="3600" dirty="0">
                    <a:solidFill>
                      <a:prstClr val="black"/>
                    </a:solidFill>
                  </a:rPr>
                  <a:t>も</a:t>
                </a:r>
                <a:r>
                  <a:rPr lang="ja-JP" altLang="en-US" sz="3600" dirty="0" smtClean="0">
                    <a:solidFill>
                      <a:prstClr val="black"/>
                    </a:solidFill>
                  </a:rPr>
                  <a:t>裏</a:t>
                </a:r>
                <a:r>
                  <a:rPr lang="ja-JP" altLang="en-US" sz="3600" dirty="0">
                    <a:solidFill>
                      <a:prstClr val="black"/>
                    </a:solidFill>
                  </a:rPr>
                  <a:t>が出ても</a:t>
                </a:r>
                <a:r>
                  <a:rPr lang="en-US" altLang="ja-JP" sz="3600" u="sng" dirty="0">
                    <a:solidFill>
                      <a:srgbClr val="FF0000"/>
                    </a:solidFill>
                  </a:rPr>
                  <a:t>100</a:t>
                </a:r>
                <a:r>
                  <a:rPr lang="ja-JP" altLang="en-US" sz="3600" u="sng" dirty="0">
                    <a:solidFill>
                      <a:srgbClr val="FF0000"/>
                    </a:solidFill>
                  </a:rPr>
                  <a:t>円</a:t>
                </a:r>
                <a:r>
                  <a:rPr lang="ja-JP" altLang="en-US" sz="3600" u="sng" dirty="0" smtClean="0">
                    <a:solidFill>
                      <a:srgbClr val="FF0000"/>
                    </a:solidFill>
                  </a:rPr>
                  <a:t>貰える</a:t>
                </a:r>
                <a:endParaRPr lang="en-US" altLang="ja-JP" sz="3600" u="sng" dirty="0">
                  <a:solidFill>
                    <a:prstClr val="black"/>
                  </a:solidFill>
                </a:endParaRPr>
              </a:p>
              <a:p>
                <a:pPr lvl="0" algn="r">
                  <a:lnSpc>
                    <a:spcPct val="90000"/>
                  </a:lnSpc>
                  <a:spcBef>
                    <a:spcPts val="1000"/>
                  </a:spcBef>
                </a:pPr>
                <a:endParaRPr lang="en-US" altLang="ja-JP" sz="3600" u="sng" dirty="0">
                  <a:solidFill>
                    <a:prstClr val="black"/>
                  </a:solidFill>
                </a:endParaRPr>
              </a:p>
              <a:p>
                <a:pPr lvl="0" algn="r">
                  <a:lnSpc>
                    <a:spcPct val="90000"/>
                  </a:lnSpc>
                  <a:spcBef>
                    <a:spcPts val="1000"/>
                  </a:spcBef>
                </a:pPr>
                <a:r>
                  <a:rPr lang="ja-JP" altLang="en-US" sz="3600" u="sng" dirty="0">
                    <a:solidFill>
                      <a:prstClr val="black"/>
                    </a:solidFill>
                  </a:rPr>
                  <a:t>どれに乗りたい</a:t>
                </a:r>
                <a:r>
                  <a:rPr lang="ja-JP" altLang="en-US" sz="3600" dirty="0">
                    <a:solidFill>
                      <a:prstClr val="black"/>
                    </a:solidFill>
                  </a:rPr>
                  <a:t>？</a:t>
                </a:r>
              </a:p>
            </p:txBody>
          </p:sp>
        </mc:Choice>
        <mc:Fallback xmlns="">
          <p:sp>
            <p:nvSpPr>
              <p:cNvPr id="5" name="正方形/長方形 4"/>
              <p:cNvSpPr>
                <a:spLocks noRot="1" noChangeAspect="1" noMove="1" noResize="1" noEditPoints="1" noAdjustHandles="1" noChangeArrowheads="1" noChangeShapeType="1" noTextEdit="1"/>
              </p:cNvSpPr>
              <p:nvPr/>
            </p:nvSpPr>
            <p:spPr>
              <a:xfrm>
                <a:off x="838201" y="1825625"/>
                <a:ext cx="10515600" cy="4821918"/>
              </a:xfrm>
              <a:prstGeom prst="rect">
                <a:avLst/>
              </a:prstGeom>
              <a:blipFill rotWithShape="0">
                <a:blip r:embed="rId2"/>
                <a:stretch>
                  <a:fillRect l="-1737" t="-2018" r="-1679" b="-4666"/>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ja-JP" altLang="en-US" u="sng" dirty="0"/>
              <a:t>期待値だけでは</a:t>
            </a:r>
            <a:r>
              <a:rPr lang="en-US" altLang="ja-JP" u="sng" dirty="0"/>
              <a:t>…</a:t>
            </a:r>
            <a:r>
              <a:rPr lang="en-US" altLang="ja-JP" dirty="0"/>
              <a:t>(</a:t>
            </a:r>
            <a:r>
              <a:rPr lang="en-US" altLang="ja-JP" dirty="0" smtClean="0"/>
              <a:t>1/5) </a:t>
            </a:r>
            <a:endParaRPr kumimoji="1" lang="ja-JP" altLang="en-US" dirty="0"/>
          </a:p>
        </p:txBody>
      </p:sp>
    </p:spTree>
    <p:extLst>
      <p:ext uri="{BB962C8B-B14F-4D97-AF65-F5344CB8AC3E}">
        <p14:creationId xmlns:p14="http://schemas.microsoft.com/office/powerpoint/2010/main" val="310436986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期待値だけでは</a:t>
            </a:r>
            <a:r>
              <a:rPr lang="en-US" altLang="ja-JP" u="sng" dirty="0" smtClean="0">
                <a:solidFill>
                  <a:prstClr val="black"/>
                </a:solidFill>
              </a:rPr>
              <a:t>…</a:t>
            </a:r>
            <a:r>
              <a:rPr lang="en-US" altLang="ja-JP" dirty="0" smtClean="0">
                <a:solidFill>
                  <a:prstClr val="black"/>
                </a:solidFill>
              </a:rPr>
              <a:t>(2/5)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850946"/>
              </a:xfrm>
            </p:spPr>
            <p:txBody>
              <a:bodyPr>
                <a:normAutofit/>
              </a:bodyPr>
              <a:lstStyle/>
              <a:p>
                <a:pPr marL="0" indent="0">
                  <a:buNone/>
                </a:pPr>
                <a:r>
                  <a:rPr lang="ja-JP" altLang="en-US" dirty="0" smtClean="0">
                    <a:solidFill>
                      <a:prstClr val="black"/>
                    </a:solidFill>
                  </a:rPr>
                  <a:t>この</a:t>
                </a:r>
                <a:r>
                  <a:rPr lang="ja-JP" altLang="en-US" dirty="0">
                    <a:solidFill>
                      <a:prstClr val="black"/>
                    </a:solidFill>
                  </a:rPr>
                  <a:t>とき、それぞれの期待値</a:t>
                </a:r>
                <a:r>
                  <a:rPr lang="ja-JP" altLang="en-US" dirty="0" smtClean="0">
                    <a:solidFill>
                      <a:prstClr val="black"/>
                    </a:solidFill>
                  </a:rPr>
                  <a:t>は</a:t>
                </a:r>
                <a:endParaRPr lang="en-US" altLang="ja-JP" dirty="0" smtClean="0">
                  <a:solidFill>
                    <a:prstClr val="black"/>
                  </a:solidFill>
                </a:endParaRPr>
              </a:p>
              <a:p>
                <a:r>
                  <a:rPr lang="ja-JP" altLang="en-US" dirty="0" smtClean="0">
                    <a:solidFill>
                      <a:prstClr val="black"/>
                    </a:solidFill>
                  </a:rPr>
                  <a:t>賭け</a:t>
                </a:r>
                <a:r>
                  <a:rPr lang="en-US" altLang="ja-JP" dirty="0" smtClean="0">
                    <a:solidFill>
                      <a:prstClr val="black"/>
                    </a:solidFill>
                  </a:rPr>
                  <a:t>J:</a:t>
                </a:r>
              </a:p>
              <a:p>
                <a:pPr marL="0" indent="0">
                  <a:buNone/>
                </a:pPr>
                <a14:m>
                  <m:oMathPara xmlns:m="http://schemas.openxmlformats.org/officeDocument/2006/math">
                    <m:oMathParaPr>
                      <m:jc m:val="centerGroup"/>
                    </m:oMathParaPr>
                    <m:oMath xmlns:m="http://schemas.openxmlformats.org/officeDocument/2006/math">
                      <m:r>
                        <a:rPr lang="en-US" altLang="ja-JP" i="1">
                          <a:solidFill>
                            <a:prstClr val="black"/>
                          </a:solidFill>
                          <a:latin typeface="Cambria Math" panose="02040503050406030204" pitchFamily="18" charset="0"/>
                          <a:ea typeface="Cambria Math" panose="02040503050406030204" pitchFamily="18" charset="0"/>
                        </a:rPr>
                        <m:t>200×</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+0×</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100</m:t>
                      </m:r>
                    </m:oMath>
                  </m:oMathPara>
                </a14:m>
                <a:endParaRPr lang="en-US" altLang="ja-JP" dirty="0" smtClean="0">
                  <a:solidFill>
                    <a:srgbClr val="FF0000"/>
                  </a:solidFill>
                </a:endParaRPr>
              </a:p>
              <a:p>
                <a:r>
                  <a:rPr lang="ja-JP" altLang="en-US" dirty="0" smtClean="0">
                    <a:solidFill>
                      <a:prstClr val="black"/>
                    </a:solidFill>
                  </a:rPr>
                  <a:t>賭け</a:t>
                </a:r>
                <a:r>
                  <a:rPr lang="en-US" altLang="ja-JP" dirty="0" smtClean="0">
                    <a:solidFill>
                      <a:prstClr val="black"/>
                    </a:solidFill>
                  </a:rPr>
                  <a:t>K:</a:t>
                </a:r>
                <a:endParaRPr lang="en-US" altLang="ja-JP" i="1" u="sng" dirty="0">
                  <a:solidFill>
                    <a:prstClr val="black"/>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i="1" smtClean="0">
                          <a:solidFill>
                            <a:prstClr val="black"/>
                          </a:solidFill>
                          <a:latin typeface="Cambria Math" panose="02040503050406030204" pitchFamily="18" charset="0"/>
                          <a:ea typeface="Cambria Math" panose="02040503050406030204" pitchFamily="18" charset="0"/>
                        </a:rPr>
                        <m:t>1</m:t>
                      </m:r>
                      <m:r>
                        <a:rPr lang="en-US" altLang="ja-JP" b="0" i="1" smtClean="0">
                          <a:solidFill>
                            <a:prstClr val="black"/>
                          </a:solidFill>
                          <a:latin typeface="Cambria Math" panose="02040503050406030204" pitchFamily="18" charset="0"/>
                          <a:ea typeface="Cambria Math" panose="02040503050406030204" pitchFamily="18" charset="0"/>
                        </a:rPr>
                        <m:t>00</m:t>
                      </m:r>
                      <m:r>
                        <a:rPr lang="en-US" altLang="ja-JP" i="1">
                          <a:solidFill>
                            <a:prstClr val="black"/>
                          </a:solidFill>
                          <a:latin typeface="Cambria Math" panose="02040503050406030204" pitchFamily="18" charset="0"/>
                          <a:ea typeface="Cambria Math" panose="02040503050406030204" pitchFamily="18" charset="0"/>
                        </a:rPr>
                        <m:t>0×</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m:t>
                      </m:r>
                      <m:d>
                        <m:dPr>
                          <m:ctrlPr>
                            <a:rPr lang="en-US" altLang="ja-JP" b="0" i="1" smtClean="0">
                              <a:solidFill>
                                <a:prstClr val="black"/>
                              </a:solidFill>
                              <a:latin typeface="Cambria Math" panose="02040503050406030204" pitchFamily="18" charset="0"/>
                              <a:ea typeface="Cambria Math" panose="02040503050406030204" pitchFamily="18" charset="0"/>
                            </a:rPr>
                          </m:ctrlPr>
                        </m:dPr>
                        <m:e>
                          <m:r>
                            <a:rPr lang="en-US" altLang="ja-JP" b="0" i="1" smtClean="0">
                              <a:solidFill>
                                <a:prstClr val="black"/>
                              </a:solidFill>
                              <a:latin typeface="Cambria Math" panose="02040503050406030204" pitchFamily="18" charset="0"/>
                              <a:ea typeface="Cambria Math" panose="02040503050406030204" pitchFamily="18" charset="0"/>
                            </a:rPr>
                            <m:t>−800</m:t>
                          </m:r>
                        </m:e>
                      </m:d>
                      <m:r>
                        <a:rPr lang="en-US" altLang="ja-JP" i="1">
                          <a:solidFill>
                            <a:prstClr val="black"/>
                          </a:solidFill>
                          <a:latin typeface="Cambria Math" panose="02040503050406030204" pitchFamily="18" charset="0"/>
                          <a:ea typeface="Cambria Math" panose="02040503050406030204" pitchFamily="18" charset="0"/>
                        </a:rPr>
                        <m:t>×</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100</m:t>
                      </m:r>
                    </m:oMath>
                  </m:oMathPara>
                </a14:m>
                <a:endParaRPr lang="en-US" altLang="ja-JP" dirty="0" smtClean="0">
                  <a:solidFill>
                    <a:srgbClr val="FF0000"/>
                  </a:solidFill>
                  <a:ea typeface="Cambria Math" panose="02040503050406030204" pitchFamily="18" charset="0"/>
                </a:endParaRPr>
              </a:p>
              <a:p>
                <a:r>
                  <a:rPr lang="ja-JP" altLang="en-US" dirty="0" smtClean="0">
                    <a:latin typeface="+mn-ea"/>
                  </a:rPr>
                  <a:t>賭け</a:t>
                </a:r>
                <a:r>
                  <a:rPr lang="en-US" altLang="ja-JP" dirty="0" smtClean="0">
                    <a:latin typeface="+mn-ea"/>
                  </a:rPr>
                  <a:t>L:</a:t>
                </a:r>
                <a:endParaRPr lang="en-US" altLang="ja-JP" b="0" i="1" dirty="0" smtClean="0">
                  <a:solidFill>
                    <a:prstClr val="black"/>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solidFill>
                            <a:prstClr val="black"/>
                          </a:solidFill>
                          <a:latin typeface="Cambria Math" panose="02040503050406030204" pitchFamily="18" charset="0"/>
                          <a:ea typeface="Cambria Math" panose="02040503050406030204" pitchFamily="18" charset="0"/>
                        </a:rPr>
                        <m:t>100</m:t>
                      </m:r>
                      <m:r>
                        <a:rPr lang="en-US" altLang="ja-JP" i="1">
                          <a:solidFill>
                            <a:prstClr val="black"/>
                          </a:solidFill>
                          <a:latin typeface="Cambria Math" panose="02040503050406030204" pitchFamily="18" charset="0"/>
                          <a:ea typeface="Cambria Math" panose="02040503050406030204" pitchFamily="18" charset="0"/>
                        </a:rPr>
                        <m:t>×</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m:t>
                      </m:r>
                      <m:r>
                        <a:rPr lang="en-US" altLang="ja-JP" b="0" i="1" smtClean="0">
                          <a:solidFill>
                            <a:prstClr val="black"/>
                          </a:solidFill>
                          <a:latin typeface="Cambria Math" panose="02040503050406030204" pitchFamily="18" charset="0"/>
                          <a:ea typeface="Cambria Math" panose="02040503050406030204" pitchFamily="18" charset="0"/>
                        </a:rPr>
                        <m:t>100</m:t>
                      </m:r>
                      <m:r>
                        <a:rPr lang="en-US" altLang="ja-JP" i="1">
                          <a:solidFill>
                            <a:prstClr val="black"/>
                          </a:solidFill>
                          <a:latin typeface="Cambria Math" panose="02040503050406030204" pitchFamily="18" charset="0"/>
                          <a:ea typeface="Cambria Math" panose="02040503050406030204" pitchFamily="18" charset="0"/>
                        </a:rPr>
                        <m:t>×</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100</m:t>
                      </m:r>
                    </m:oMath>
                  </m:oMathPara>
                </a14:m>
                <a:endParaRPr lang="en-US" altLang="ja-JP" dirty="0" smtClean="0">
                  <a:solidFill>
                    <a:srgbClr val="FF0000"/>
                  </a:solidFill>
                </a:endParaRPr>
              </a:p>
              <a:p>
                <a:pPr marL="0" indent="0" algn="r">
                  <a:buNone/>
                </a:pPr>
                <a:r>
                  <a:rPr lang="en-US" altLang="ja-JP" u="sng" dirty="0" smtClean="0"/>
                  <a:t>…</a:t>
                </a:r>
                <a:r>
                  <a:rPr lang="ja-JP" altLang="en-US" u="sng" dirty="0" smtClean="0"/>
                  <a:t>いずれも同じ！</a:t>
                </a:r>
                <a:endParaRPr lang="en-US" altLang="ja-JP" u="sng"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850946"/>
              </a:xfrm>
              <a:blipFill rotWithShape="0">
                <a:blip r:embed="rId2"/>
                <a:stretch>
                  <a:fillRect l="-1217" t="-2638" r="-1159" b="-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1265974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期待値だけでは</a:t>
            </a:r>
            <a:r>
              <a:rPr lang="en-US" altLang="ja-JP" u="sng" dirty="0">
                <a:solidFill>
                  <a:prstClr val="black"/>
                </a:solidFill>
              </a:rPr>
              <a:t>…</a:t>
            </a:r>
            <a:r>
              <a:rPr lang="en-US" altLang="ja-JP" dirty="0">
                <a:solidFill>
                  <a:prstClr val="black"/>
                </a:solidFill>
              </a:rPr>
              <a:t>(</a:t>
            </a:r>
            <a:r>
              <a:rPr lang="en-US" altLang="ja-JP" dirty="0" smtClean="0">
                <a:solidFill>
                  <a:prstClr val="black"/>
                </a:solidFill>
              </a:rPr>
              <a:t>3/5) </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3600" dirty="0" smtClean="0">
                <a:solidFill>
                  <a:prstClr val="black"/>
                </a:solidFill>
              </a:rPr>
              <a:t>しかし、</a:t>
            </a:r>
            <a:endParaRPr lang="en-US" altLang="ja-JP" sz="3600" dirty="0" smtClean="0">
              <a:solidFill>
                <a:prstClr val="black"/>
              </a:solidFill>
            </a:endParaRPr>
          </a:p>
          <a:p>
            <a:r>
              <a:rPr lang="ja-JP" altLang="en-US" sz="3600" dirty="0" smtClean="0">
                <a:solidFill>
                  <a:prstClr val="black"/>
                </a:solidFill>
              </a:rPr>
              <a:t>賭け</a:t>
            </a:r>
            <a:r>
              <a:rPr lang="en-US" altLang="ja-JP" sz="3600" dirty="0">
                <a:solidFill>
                  <a:prstClr val="black"/>
                </a:solidFill>
              </a:rPr>
              <a:t>J</a:t>
            </a:r>
            <a:r>
              <a:rPr lang="ja-JP" altLang="en-US" sz="3600" dirty="0">
                <a:solidFill>
                  <a:prstClr val="black"/>
                </a:solidFill>
                <a:latin typeface="Cambria Math" panose="02040503050406030204" pitchFamily="18" charset="0"/>
              </a:rPr>
              <a:t>の結果は</a:t>
            </a:r>
            <a:r>
              <a:rPr lang="en-US" altLang="ja-JP" sz="3600" u="sng" dirty="0">
                <a:solidFill>
                  <a:srgbClr val="FF0000"/>
                </a:solidFill>
                <a:latin typeface="Cambria Math" panose="02040503050406030204" pitchFamily="18" charset="0"/>
              </a:rPr>
              <a:t>200</a:t>
            </a:r>
            <a:r>
              <a:rPr lang="ja-JP" altLang="en-US" sz="3600" u="sng" dirty="0">
                <a:solidFill>
                  <a:prstClr val="black"/>
                </a:solidFill>
                <a:latin typeface="Cambria Math" panose="02040503050406030204" pitchFamily="18" charset="0"/>
              </a:rPr>
              <a:t>または</a:t>
            </a:r>
            <a:r>
              <a:rPr lang="en-US" altLang="ja-JP" sz="3600" u="sng" dirty="0">
                <a:solidFill>
                  <a:srgbClr val="00B050"/>
                </a:solidFill>
                <a:latin typeface="Cambria Math" panose="02040503050406030204" pitchFamily="18" charset="0"/>
              </a:rPr>
              <a:t>0</a:t>
            </a:r>
            <a:r>
              <a:rPr lang="ja-JP" altLang="en-US" sz="3600" dirty="0">
                <a:solidFill>
                  <a:prstClr val="black"/>
                </a:solidFill>
                <a:latin typeface="Cambria Math" panose="02040503050406030204" pitchFamily="18" charset="0"/>
              </a:rPr>
              <a:t>と小さくブレ</a:t>
            </a:r>
            <a:r>
              <a:rPr lang="ja-JP" altLang="en-US" sz="3600" dirty="0" err="1" smtClean="0">
                <a:solidFill>
                  <a:prstClr val="black"/>
                </a:solidFill>
                <a:latin typeface="Cambria Math" panose="02040503050406030204" pitchFamily="18" charset="0"/>
              </a:rPr>
              <a:t>る</a:t>
            </a:r>
            <a:endParaRPr lang="en-US" altLang="ja-JP" sz="3600" dirty="0" smtClean="0">
              <a:solidFill>
                <a:prstClr val="black"/>
              </a:solidFill>
              <a:latin typeface="Cambria Math" panose="02040503050406030204" pitchFamily="18" charset="0"/>
            </a:endParaRPr>
          </a:p>
          <a:p>
            <a:r>
              <a:rPr lang="ja-JP" altLang="en-US" sz="3600" dirty="0" smtClean="0">
                <a:solidFill>
                  <a:prstClr val="black"/>
                </a:solidFill>
                <a:latin typeface="Cambria Math" panose="02040503050406030204" pitchFamily="18" charset="0"/>
              </a:rPr>
              <a:t>賭け</a:t>
            </a:r>
            <a:r>
              <a:rPr lang="en-US" altLang="ja-JP" sz="3600" dirty="0">
                <a:solidFill>
                  <a:prstClr val="black"/>
                </a:solidFill>
                <a:latin typeface="Cambria Math" panose="02040503050406030204" pitchFamily="18" charset="0"/>
              </a:rPr>
              <a:t>K</a:t>
            </a:r>
            <a:r>
              <a:rPr lang="ja-JP" altLang="en-US" sz="3600" dirty="0">
                <a:solidFill>
                  <a:prstClr val="black"/>
                </a:solidFill>
                <a:latin typeface="Cambria Math" panose="02040503050406030204" pitchFamily="18" charset="0"/>
              </a:rPr>
              <a:t>の結果は</a:t>
            </a:r>
            <a:r>
              <a:rPr lang="en-US" altLang="ja-JP" sz="3600" u="sng" dirty="0">
                <a:solidFill>
                  <a:srgbClr val="FF0000"/>
                </a:solidFill>
                <a:latin typeface="Cambria Math" panose="02040503050406030204" pitchFamily="18" charset="0"/>
              </a:rPr>
              <a:t>1000</a:t>
            </a:r>
            <a:r>
              <a:rPr lang="ja-JP" altLang="en-US" sz="3600" u="sng" dirty="0">
                <a:solidFill>
                  <a:prstClr val="black"/>
                </a:solidFill>
                <a:latin typeface="Cambria Math" panose="02040503050406030204" pitchFamily="18" charset="0"/>
              </a:rPr>
              <a:t>または</a:t>
            </a:r>
            <a:r>
              <a:rPr lang="en-US" altLang="ja-JP" sz="3600" u="sng" dirty="0">
                <a:solidFill>
                  <a:srgbClr val="0070C0"/>
                </a:solidFill>
                <a:latin typeface="Cambria Math" panose="02040503050406030204" pitchFamily="18" charset="0"/>
              </a:rPr>
              <a:t>-800</a:t>
            </a:r>
            <a:r>
              <a:rPr lang="ja-JP" altLang="en-US" sz="3600" dirty="0">
                <a:solidFill>
                  <a:prstClr val="black"/>
                </a:solidFill>
                <a:latin typeface="Cambria Math" panose="02040503050406030204" pitchFamily="18" charset="0"/>
              </a:rPr>
              <a:t>と大きくブレ</a:t>
            </a:r>
            <a:r>
              <a:rPr lang="ja-JP" altLang="en-US" sz="3600" dirty="0" err="1" smtClean="0">
                <a:solidFill>
                  <a:prstClr val="black"/>
                </a:solidFill>
                <a:latin typeface="Cambria Math" panose="02040503050406030204" pitchFamily="18" charset="0"/>
              </a:rPr>
              <a:t>る</a:t>
            </a:r>
            <a:endParaRPr lang="en-US" altLang="ja-JP" sz="3600" dirty="0" smtClean="0">
              <a:solidFill>
                <a:prstClr val="black"/>
              </a:solidFill>
              <a:latin typeface="Cambria Math" panose="02040503050406030204" pitchFamily="18" charset="0"/>
            </a:endParaRPr>
          </a:p>
          <a:p>
            <a:r>
              <a:rPr lang="ja-JP" altLang="en-US" sz="3600" dirty="0" smtClean="0">
                <a:solidFill>
                  <a:prstClr val="black"/>
                </a:solidFill>
                <a:latin typeface="Cambria Math" panose="02040503050406030204" pitchFamily="18" charset="0"/>
              </a:rPr>
              <a:t>賭け</a:t>
            </a:r>
            <a:r>
              <a:rPr lang="en-US" altLang="ja-JP" sz="3600" dirty="0">
                <a:solidFill>
                  <a:prstClr val="black"/>
                </a:solidFill>
                <a:latin typeface="Cambria Math" panose="02040503050406030204" pitchFamily="18" charset="0"/>
              </a:rPr>
              <a:t>L</a:t>
            </a:r>
            <a:r>
              <a:rPr lang="ja-JP" altLang="en-US" sz="3600" dirty="0">
                <a:solidFill>
                  <a:prstClr val="black"/>
                </a:solidFill>
                <a:latin typeface="Cambria Math" panose="02040503050406030204" pitchFamily="18" charset="0"/>
              </a:rPr>
              <a:t>の結果は</a:t>
            </a:r>
            <a:r>
              <a:rPr lang="en-US" altLang="ja-JP" sz="3600" u="sng" dirty="0">
                <a:solidFill>
                  <a:srgbClr val="FF0000"/>
                </a:solidFill>
                <a:latin typeface="Cambria Math" panose="02040503050406030204" pitchFamily="18" charset="0"/>
              </a:rPr>
              <a:t>100</a:t>
            </a:r>
            <a:r>
              <a:rPr lang="ja-JP" altLang="en-US" sz="3600" dirty="0">
                <a:solidFill>
                  <a:prstClr val="black"/>
                </a:solidFill>
                <a:latin typeface="Cambria Math" panose="02040503050406030204" pitchFamily="18" charset="0"/>
              </a:rPr>
              <a:t>で変化</a:t>
            </a:r>
            <a:r>
              <a:rPr lang="ja-JP" altLang="en-US" sz="3600" dirty="0" smtClean="0">
                <a:solidFill>
                  <a:prstClr val="black"/>
                </a:solidFill>
                <a:latin typeface="Cambria Math" panose="02040503050406030204" pitchFamily="18" charset="0"/>
              </a:rPr>
              <a:t>なし</a:t>
            </a:r>
            <a:endParaRPr lang="en-US" altLang="ja-JP" sz="3600" dirty="0" smtClean="0">
              <a:solidFill>
                <a:prstClr val="black"/>
              </a:solidFill>
              <a:latin typeface="Cambria Math" panose="02040503050406030204" pitchFamily="18" charset="0"/>
            </a:endParaRPr>
          </a:p>
          <a:p>
            <a:endParaRPr lang="en-US" altLang="ja-JP" sz="3600" dirty="0">
              <a:solidFill>
                <a:prstClr val="black"/>
              </a:solidFill>
              <a:latin typeface="Cambria Math" panose="02040503050406030204" pitchFamily="18" charset="0"/>
            </a:endParaRPr>
          </a:p>
          <a:p>
            <a:pPr marL="0" indent="0" algn="r">
              <a:buNone/>
            </a:pPr>
            <a:r>
              <a:rPr lang="ja-JP" altLang="en-US" sz="3600" dirty="0" smtClean="0">
                <a:solidFill>
                  <a:prstClr val="black"/>
                </a:solidFill>
              </a:rPr>
              <a:t>その結果</a:t>
            </a:r>
            <a:r>
              <a:rPr lang="en-US" altLang="ja-JP" sz="3600" dirty="0" smtClean="0">
                <a:solidFill>
                  <a:prstClr val="black"/>
                </a:solidFill>
              </a:rPr>
              <a:t>…</a:t>
            </a:r>
            <a:endParaRPr lang="en-US" altLang="ja-JP" sz="3600" dirty="0">
              <a:solidFill>
                <a:prstClr val="black"/>
              </a:solidFill>
            </a:endParaRPr>
          </a:p>
        </p:txBody>
      </p:sp>
    </p:spTree>
    <p:extLst>
      <p:ext uri="{BB962C8B-B14F-4D97-AF65-F5344CB8AC3E}">
        <p14:creationId xmlns:p14="http://schemas.microsoft.com/office/powerpoint/2010/main" val="14784664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期待値だけでは</a:t>
            </a:r>
            <a:r>
              <a:rPr lang="en-US" altLang="ja-JP" u="sng" dirty="0" smtClean="0">
                <a:solidFill>
                  <a:prstClr val="black"/>
                </a:solidFill>
              </a:rPr>
              <a:t>…</a:t>
            </a:r>
            <a:r>
              <a:rPr lang="en-US" altLang="ja-JP" dirty="0" smtClean="0">
                <a:solidFill>
                  <a:prstClr val="black"/>
                </a:solidFill>
              </a:rPr>
              <a:t>(4/5) </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886" y="1882090"/>
            <a:ext cx="3817409" cy="2863057"/>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295" y="1882090"/>
            <a:ext cx="3817409" cy="2863057"/>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4704" y="1882089"/>
            <a:ext cx="3817409" cy="2863057"/>
          </a:xfrm>
          <a:prstGeom prst="rect">
            <a:avLst/>
          </a:prstGeom>
        </p:spPr>
      </p:pic>
      <p:sp>
        <p:nvSpPr>
          <p:cNvPr id="7" name="テキスト ボックス 6"/>
          <p:cNvSpPr txBox="1"/>
          <p:nvPr/>
        </p:nvSpPr>
        <p:spPr>
          <a:xfrm>
            <a:off x="369886" y="4936549"/>
            <a:ext cx="2801257" cy="923330"/>
          </a:xfrm>
          <a:prstGeom prst="rect">
            <a:avLst/>
          </a:prstGeom>
          <a:noFill/>
        </p:spPr>
        <p:txBody>
          <a:bodyPr wrap="square" rtlCol="0">
            <a:spAutoFit/>
          </a:bodyPr>
          <a:lstStyle/>
          <a:p>
            <a:r>
              <a:rPr kumimoji="1" lang="ja-JP" altLang="en-US" dirty="0" smtClean="0"/>
              <a:t>いずれのグラフも</a:t>
            </a:r>
            <a:endParaRPr kumimoji="1" lang="en-US" altLang="ja-JP" dirty="0" smtClean="0"/>
          </a:p>
          <a:p>
            <a:r>
              <a:rPr lang="ja-JP" altLang="en-US" dirty="0" smtClean="0"/>
              <a:t>縦軸</a:t>
            </a:r>
            <a:r>
              <a:rPr lang="en-US" altLang="ja-JP" dirty="0" smtClean="0"/>
              <a:t>:</a:t>
            </a:r>
            <a:r>
              <a:rPr lang="ja-JP" altLang="en-US" dirty="0" smtClean="0"/>
              <a:t>賭けの報酬の平均</a:t>
            </a:r>
            <a:endParaRPr lang="en-US" altLang="ja-JP" dirty="0" smtClean="0"/>
          </a:p>
          <a:p>
            <a:r>
              <a:rPr kumimoji="1" lang="ja-JP" altLang="en-US" dirty="0" smtClean="0"/>
              <a:t>横軸</a:t>
            </a:r>
            <a:r>
              <a:rPr kumimoji="1" lang="en-US" altLang="ja-JP" dirty="0" smtClean="0"/>
              <a:t>:</a:t>
            </a:r>
            <a:r>
              <a:rPr kumimoji="1" lang="ja-JP" altLang="en-US" dirty="0" smtClean="0"/>
              <a:t>賭けの回数</a:t>
            </a:r>
            <a:endParaRPr kumimoji="1" lang="ja-JP" altLang="en-US" dirty="0"/>
          </a:p>
        </p:txBody>
      </p:sp>
      <p:sp>
        <p:nvSpPr>
          <p:cNvPr id="8" name="円/楕円 7"/>
          <p:cNvSpPr/>
          <p:nvPr/>
        </p:nvSpPr>
        <p:spPr>
          <a:xfrm>
            <a:off x="301172"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4154638"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8117038"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63815" y="1697423"/>
            <a:ext cx="859971" cy="369332"/>
          </a:xfrm>
          <a:prstGeom prst="rect">
            <a:avLst/>
          </a:prstGeom>
          <a:noFill/>
        </p:spPr>
        <p:txBody>
          <a:bodyPr wrap="square" rtlCol="0">
            <a:spAutoFit/>
          </a:bodyPr>
          <a:lstStyle/>
          <a:p>
            <a:pPr algn="ctr"/>
            <a:r>
              <a:rPr lang="ja-JP" altLang="en-US" dirty="0" smtClean="0"/>
              <a:t>賭け</a:t>
            </a:r>
            <a:r>
              <a:rPr lang="en-US" altLang="ja-JP" dirty="0" smtClean="0"/>
              <a:t>J:</a:t>
            </a:r>
            <a:endParaRPr kumimoji="1" lang="ja-JP" altLang="en-US" dirty="0"/>
          </a:p>
        </p:txBody>
      </p:sp>
      <p:sp>
        <p:nvSpPr>
          <p:cNvPr id="12" name="テキスト ボックス 11"/>
          <p:cNvSpPr txBox="1"/>
          <p:nvPr/>
        </p:nvSpPr>
        <p:spPr>
          <a:xfrm>
            <a:off x="4724552" y="1713571"/>
            <a:ext cx="859971" cy="369332"/>
          </a:xfrm>
          <a:prstGeom prst="rect">
            <a:avLst/>
          </a:prstGeom>
          <a:noFill/>
        </p:spPr>
        <p:txBody>
          <a:bodyPr wrap="square" rtlCol="0">
            <a:spAutoFit/>
          </a:bodyPr>
          <a:lstStyle/>
          <a:p>
            <a:pPr algn="ctr"/>
            <a:r>
              <a:rPr lang="ja-JP" altLang="en-US" dirty="0" smtClean="0"/>
              <a:t>賭け</a:t>
            </a:r>
            <a:r>
              <a:rPr lang="en-US" altLang="ja-JP" dirty="0"/>
              <a:t>K</a:t>
            </a:r>
            <a:r>
              <a:rPr lang="en-US" altLang="ja-JP" dirty="0" smtClean="0"/>
              <a:t>:</a:t>
            </a:r>
            <a:endParaRPr kumimoji="1" lang="ja-JP" altLang="en-US" dirty="0"/>
          </a:p>
        </p:txBody>
      </p:sp>
      <p:sp>
        <p:nvSpPr>
          <p:cNvPr id="13" name="テキスト ボックス 12"/>
          <p:cNvSpPr txBox="1"/>
          <p:nvPr/>
        </p:nvSpPr>
        <p:spPr>
          <a:xfrm>
            <a:off x="8723009" y="1697423"/>
            <a:ext cx="859971" cy="369332"/>
          </a:xfrm>
          <a:prstGeom prst="rect">
            <a:avLst/>
          </a:prstGeom>
          <a:noFill/>
        </p:spPr>
        <p:txBody>
          <a:bodyPr wrap="square" rtlCol="0">
            <a:spAutoFit/>
          </a:bodyPr>
          <a:lstStyle/>
          <a:p>
            <a:pPr algn="ctr"/>
            <a:r>
              <a:rPr lang="ja-JP" altLang="en-US" dirty="0" smtClean="0"/>
              <a:t>賭け</a:t>
            </a:r>
            <a:r>
              <a:rPr lang="en-US" altLang="ja-JP" dirty="0"/>
              <a:t>L</a:t>
            </a:r>
            <a:r>
              <a:rPr lang="en-US" altLang="ja-JP" dirty="0" smtClean="0"/>
              <a:t>:</a:t>
            </a:r>
            <a:endParaRPr kumimoji="1" lang="ja-JP" altLang="en-US" dirty="0"/>
          </a:p>
        </p:txBody>
      </p:sp>
      <p:sp>
        <p:nvSpPr>
          <p:cNvPr id="14" name="テキスト ボックス 13"/>
          <p:cNvSpPr txBox="1"/>
          <p:nvPr/>
        </p:nvSpPr>
        <p:spPr>
          <a:xfrm>
            <a:off x="4317695" y="4745146"/>
            <a:ext cx="7513148" cy="2000548"/>
          </a:xfrm>
          <a:prstGeom prst="rect">
            <a:avLst/>
          </a:prstGeom>
          <a:noFill/>
        </p:spPr>
        <p:txBody>
          <a:bodyPr wrap="square" rtlCol="0">
            <a:spAutoFit/>
          </a:bodyPr>
          <a:lstStyle/>
          <a:p>
            <a:pPr algn="r"/>
            <a:r>
              <a:rPr kumimoji="1" lang="en-US" altLang="ja-JP" sz="2800" dirty="0" smtClean="0"/>
              <a:t>…</a:t>
            </a:r>
            <a:r>
              <a:rPr kumimoji="1" lang="ja-JP" altLang="en-US" sz="2800" dirty="0" smtClean="0"/>
              <a:t>儲けの報酬の平均は</a:t>
            </a:r>
            <a:endParaRPr kumimoji="1" lang="en-US" altLang="ja-JP" sz="2800" dirty="0" smtClean="0"/>
          </a:p>
          <a:p>
            <a:pPr algn="r"/>
            <a:r>
              <a:rPr kumimoji="1" lang="ja-JP" altLang="en-US" sz="2800" dirty="0" smtClean="0"/>
              <a:t>いずれも期待値には近づくものの、</a:t>
            </a:r>
            <a:endParaRPr kumimoji="1" lang="en-US" altLang="ja-JP" sz="2800" dirty="0" smtClean="0"/>
          </a:p>
          <a:p>
            <a:pPr algn="r"/>
            <a:r>
              <a:rPr lang="ja-JP" altLang="en-US" sz="2800" dirty="0" smtClean="0"/>
              <a:t>そこに至るまでのブレが大きく違う</a:t>
            </a:r>
            <a:endParaRPr lang="en-US" altLang="ja-JP" sz="2800" dirty="0" smtClean="0"/>
          </a:p>
          <a:p>
            <a:pPr algn="r"/>
            <a:r>
              <a:rPr kumimoji="1" lang="ja-JP" altLang="en-US" sz="2800" dirty="0" smtClean="0"/>
              <a:t>→</a:t>
            </a:r>
            <a:r>
              <a:rPr kumimoji="1" lang="ja-JP" altLang="en-US" sz="4000" u="sng" dirty="0" smtClean="0"/>
              <a:t>期待値の信頼度に関わる</a:t>
            </a:r>
            <a:r>
              <a:rPr kumimoji="1" lang="ja-JP" altLang="en-US" sz="2800" dirty="0" smtClean="0"/>
              <a:t>！！</a:t>
            </a:r>
            <a:endParaRPr kumimoji="1" lang="ja-JP" altLang="en-US" sz="2800" dirty="0"/>
          </a:p>
        </p:txBody>
      </p:sp>
    </p:spTree>
    <p:extLst>
      <p:ext uri="{BB962C8B-B14F-4D97-AF65-F5344CB8AC3E}">
        <p14:creationId xmlns:p14="http://schemas.microsoft.com/office/powerpoint/2010/main" val="324972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3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4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5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7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9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20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2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23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24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5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6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8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30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16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8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2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3069</TotalTime>
  <Words>6441</Words>
  <Application>Microsoft Office PowerPoint</Application>
  <PresentationFormat>ワイド画面</PresentationFormat>
  <Paragraphs>1153</Paragraphs>
  <Slides>110</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24</vt:i4>
      </vt:variant>
      <vt:variant>
        <vt:lpstr>スライド タイトル</vt:lpstr>
      </vt:variant>
      <vt:variant>
        <vt:i4>110</vt:i4>
      </vt:variant>
    </vt:vector>
  </HeadingPairs>
  <TitlesOfParts>
    <vt:vector size="140" baseType="lpstr">
      <vt:lpstr>ＭＳ Ｐゴシック</vt:lpstr>
      <vt:lpstr>Arial</vt:lpstr>
      <vt:lpstr>Calibri</vt:lpstr>
      <vt:lpstr>Calibri Light</vt:lpstr>
      <vt:lpstr>Cambria Math</vt:lpstr>
      <vt:lpstr>Wingdings</vt:lpstr>
      <vt:lpstr>1_Office テーマ</vt:lpstr>
      <vt:lpstr>Office テーマ</vt:lpstr>
      <vt:lpstr>3_Office テーマ</vt:lpstr>
      <vt:lpstr>4_Office テーマ</vt:lpstr>
      <vt:lpstr>6_Office テーマ</vt:lpstr>
      <vt:lpstr>7_Office テーマ</vt:lpstr>
      <vt:lpstr>8_Office テーマ</vt:lpstr>
      <vt:lpstr>9_Office テーマ</vt:lpstr>
      <vt:lpstr>12_Office テーマ</vt:lpstr>
      <vt:lpstr>13_Office テーマ</vt:lpstr>
      <vt:lpstr>14_Office テーマ</vt:lpstr>
      <vt:lpstr>15_Office テーマ</vt:lpstr>
      <vt:lpstr>17_Office テーマ</vt:lpstr>
      <vt:lpstr>19_Office テーマ</vt:lpstr>
      <vt:lpstr>20_Office テーマ</vt:lpstr>
      <vt:lpstr>21_Office テーマ</vt:lpstr>
      <vt:lpstr>22_Office テーマ</vt:lpstr>
      <vt:lpstr>23_Office テーマ</vt:lpstr>
      <vt:lpstr>24_Office テーマ</vt:lpstr>
      <vt:lpstr>25_Office テーマ</vt:lpstr>
      <vt:lpstr>26_Office テーマ</vt:lpstr>
      <vt:lpstr>28_Office テーマ</vt:lpstr>
      <vt:lpstr>30_Office テーマ</vt:lpstr>
      <vt:lpstr>16_Office テーマ</vt:lpstr>
      <vt:lpstr>Sheldon Ross氏著 A FIRST COURSE INPROBABIRITY (EIGHTY EDITION)より  第四章　確率変数(その１)</vt:lpstr>
      <vt:lpstr>はじめに</vt:lpstr>
      <vt:lpstr>実験結果と確率(1/10)</vt:lpstr>
      <vt:lpstr>実験結果と確率(2/10)</vt:lpstr>
      <vt:lpstr>実験結果と確率(3/10)</vt:lpstr>
      <vt:lpstr>実験結果と確率(4/10)</vt:lpstr>
      <vt:lpstr>実験結果と確率(5/10)</vt:lpstr>
      <vt:lpstr>実験結果と確率(6/10)</vt:lpstr>
      <vt:lpstr>実験結果と確率(7/10)</vt:lpstr>
      <vt:lpstr>実験結果と確率(8/10)</vt:lpstr>
      <vt:lpstr>実験結果と確率(9/10)</vt:lpstr>
      <vt:lpstr>実験結果と確率(10/10)</vt:lpstr>
      <vt:lpstr>『期待値』とは？(1/14)</vt:lpstr>
      <vt:lpstr>『期待値』とは？(2/14)</vt:lpstr>
      <vt:lpstr>『期待値』とは？(3/14)</vt:lpstr>
      <vt:lpstr>『期待値』とは？(4/14)</vt:lpstr>
      <vt:lpstr>『期待値』とは？(5/14)</vt:lpstr>
      <vt:lpstr>『期待値』とは？(6/14)</vt:lpstr>
      <vt:lpstr>『期待値』とは？(7/14)</vt:lpstr>
      <vt:lpstr>『期待値』とは？(8/14)</vt:lpstr>
      <vt:lpstr>『期待値』とは？(9/14)</vt:lpstr>
      <vt:lpstr>『期待値』とは？(10/14)</vt:lpstr>
      <vt:lpstr>『期待値』とは？(11/14)</vt:lpstr>
      <vt:lpstr>『期待値』とは？(12/14)</vt:lpstr>
      <vt:lpstr>『期待値』とは？(13/14)</vt:lpstr>
      <vt:lpstr>『期待値』とは？(14/14)</vt:lpstr>
      <vt:lpstr>『確率変数』とは？(1/9)</vt:lpstr>
      <vt:lpstr>『確率変数』とは？(2/9)</vt:lpstr>
      <vt:lpstr>『確率変数』とは？(3/9)</vt:lpstr>
      <vt:lpstr>『確率変数』とは？(4/9)</vt:lpstr>
      <vt:lpstr>『確率変数』とは？(5/9)</vt:lpstr>
      <vt:lpstr>『確率変数』とは？(6/9)</vt:lpstr>
      <vt:lpstr>『確率変数』とは？(7/9)</vt:lpstr>
      <vt:lpstr>『確率変数』とは？(8/9)</vt:lpstr>
      <vt:lpstr>『確率変数』とは？(9/9)</vt:lpstr>
      <vt:lpstr>『確率質量関数』とは？(1/13)</vt:lpstr>
      <vt:lpstr>『確率質量関数』とは？(2/13)</vt:lpstr>
      <vt:lpstr>『確率質量関数』とは？(3/13))</vt:lpstr>
      <vt:lpstr>『確率質量関数』とは？(4/13)</vt:lpstr>
      <vt:lpstr>『確率質量関数』とは？(5/13)</vt:lpstr>
      <vt:lpstr>『確率質量関数』とは？(6/13)</vt:lpstr>
      <vt:lpstr>『確率質量関数』とは？(7/13)</vt:lpstr>
      <vt:lpstr>『確率質量関数』とは？(8/13)</vt:lpstr>
      <vt:lpstr>『確率質量関数』とは？(9/13)</vt:lpstr>
      <vt:lpstr>『確率質量関数』とは？(10/13)</vt:lpstr>
      <vt:lpstr>『確率質量関数』とは？(11/13)</vt:lpstr>
      <vt:lpstr>『確率質量関数』とは？(12/13)</vt:lpstr>
      <vt:lpstr>『確率質量関数』とは？(13/13)</vt:lpstr>
      <vt:lpstr>期待値の定義(1/4)</vt:lpstr>
      <vt:lpstr>期待値の定義(2/4)</vt:lpstr>
      <vt:lpstr>期待値の定義(3/4)</vt:lpstr>
      <vt:lpstr>期待値の定義(4/4)</vt:lpstr>
      <vt:lpstr>確率変数の和の期待値(1/5)</vt:lpstr>
      <vt:lpstr>確率変数の和の期待値(2/5)</vt:lpstr>
      <vt:lpstr>確率変数の和の期待値(3/5)</vt:lpstr>
      <vt:lpstr>確率変数の和の期待値(4/5)</vt:lpstr>
      <vt:lpstr>確率変数の和の期待値(5/5)</vt:lpstr>
      <vt:lpstr>確率変数の離散・連続(1/23)</vt:lpstr>
      <vt:lpstr>確率変数の離散・連続(2/23)</vt:lpstr>
      <vt:lpstr>確率変数の離散・連続(3/23)</vt:lpstr>
      <vt:lpstr>確率変数の離散・連続(4/23)</vt:lpstr>
      <vt:lpstr>確率変数の離散・連続(5/23)</vt:lpstr>
      <vt:lpstr>確率変数の離散・連続(6/23)</vt:lpstr>
      <vt:lpstr>確率変数の離散・連続(7/23)</vt:lpstr>
      <vt:lpstr>確率変数の離散・連続(8/23)</vt:lpstr>
      <vt:lpstr>確率変数の離散・連続(9/23)</vt:lpstr>
      <vt:lpstr>確率変数の離散・連続(10/23)</vt:lpstr>
      <vt:lpstr>確率変数の離散・連続(11/23)</vt:lpstr>
      <vt:lpstr>確率変数の離散・連続(12/23)</vt:lpstr>
      <vt:lpstr>確率変数の離散・連続(13/23)</vt:lpstr>
      <vt:lpstr>確率変数の離散・連続(14/23)</vt:lpstr>
      <vt:lpstr>確率変数の離散・連続(15/23)</vt:lpstr>
      <vt:lpstr>確率変数の離散・連続(16/23)</vt:lpstr>
      <vt:lpstr>確率変数の離散・連続(17/23)</vt:lpstr>
      <vt:lpstr>確率変数の離散・連続(18/23)</vt:lpstr>
      <vt:lpstr>確率変数の離散・連続(19/23)</vt:lpstr>
      <vt:lpstr>確率変数の離散・連続(20/23)</vt:lpstr>
      <vt:lpstr>確率変数の離散・連続(21/23)</vt:lpstr>
      <vt:lpstr>確率変数の離散・連続(22/23)</vt:lpstr>
      <vt:lpstr>確率変数の離散・連続(23/23)</vt:lpstr>
      <vt:lpstr>『累積分布関数』とは？(1/15)</vt:lpstr>
      <vt:lpstr>『累積分布関数』とは？(2/15)</vt:lpstr>
      <vt:lpstr>『累積分布関数』とは？(3/15)</vt:lpstr>
      <vt:lpstr>『累積分布関数』とは？(4/15)</vt:lpstr>
      <vt:lpstr>『累積分布関数』とは？(5/15)</vt:lpstr>
      <vt:lpstr>『累積分布関数』とは？(6/15)</vt:lpstr>
      <vt:lpstr>『累積分布関数』とは？(7/15)</vt:lpstr>
      <vt:lpstr>『累積分布関数』とは？(8/15)</vt:lpstr>
      <vt:lpstr>『累積分布関数』とは？(9/15)</vt:lpstr>
      <vt:lpstr>『累積分布関数』とは？(10/15)</vt:lpstr>
      <vt:lpstr>『累積分布関数』とは？(11/15)</vt:lpstr>
      <vt:lpstr>『累積分布関数』とは？(12/15)</vt:lpstr>
      <vt:lpstr>『累積分布関数』とは？(13/15)</vt:lpstr>
      <vt:lpstr>『累積分布関数』とは？(14/15)</vt:lpstr>
      <vt:lpstr>『累積分布関数』とは？(15/15)</vt:lpstr>
      <vt:lpstr>期待値だけでは…(1/5) </vt:lpstr>
      <vt:lpstr>期待値だけでは…(2/5) </vt:lpstr>
      <vt:lpstr>期待値だけでは…(3/5) </vt:lpstr>
      <vt:lpstr>期待値だけでは…(4/5) </vt:lpstr>
      <vt:lpstr>期待値だけでは…(5/5) </vt:lpstr>
      <vt:lpstr>『分散』とは？(1/10) </vt:lpstr>
      <vt:lpstr>『分散』とは？(2/10) </vt:lpstr>
      <vt:lpstr>『分散』とは？(3/10) </vt:lpstr>
      <vt:lpstr>『分散』とは？(4/10) </vt:lpstr>
      <vt:lpstr>『分散』とは？(5/10) </vt:lpstr>
      <vt:lpstr>『分散』とは？(6/10) </vt:lpstr>
      <vt:lpstr>『分散』とは？(7/10) </vt:lpstr>
      <vt:lpstr>『分散』とは？(8/10) </vt:lpstr>
      <vt:lpstr>『分散』とは？(9/10) </vt:lpstr>
      <vt:lpstr>『分散』とは？(10/10)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Sheldon Ross氏著 A FIRST COURSE INPROBABIRITY (EIGHTY EDITION)より  第四章　確率変数(その１)</dc:title>
  <dc:creator>Ryo-K</dc:creator>
  <cp:lastModifiedBy>Ryo-K</cp:lastModifiedBy>
  <cp:revision>334</cp:revision>
  <dcterms:created xsi:type="dcterms:W3CDTF">2018-06-07T07:12:54Z</dcterms:created>
  <dcterms:modified xsi:type="dcterms:W3CDTF">2018-07-16T23:00:37Z</dcterms:modified>
</cp:coreProperties>
</file>