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26.xml" ContentType="application/vnd.openxmlformats-officedocument.theme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27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theme/theme28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  <p:sldMasterId id="2147483768" r:id="rId10"/>
    <p:sldMasterId id="2147483780" r:id="rId11"/>
    <p:sldMasterId id="2147483792" r:id="rId12"/>
    <p:sldMasterId id="2147483804" r:id="rId13"/>
    <p:sldMasterId id="2147483816" r:id="rId14"/>
    <p:sldMasterId id="2147483828" r:id="rId15"/>
    <p:sldMasterId id="2147483840" r:id="rId16"/>
    <p:sldMasterId id="2147483864" r:id="rId17"/>
    <p:sldMasterId id="2147483888" r:id="rId18"/>
    <p:sldMasterId id="2147483900" r:id="rId19"/>
    <p:sldMasterId id="2147483912" r:id="rId20"/>
    <p:sldMasterId id="2147483924" r:id="rId21"/>
    <p:sldMasterId id="2147483936" r:id="rId22"/>
    <p:sldMasterId id="2147483948" r:id="rId23"/>
    <p:sldMasterId id="2147483960" r:id="rId24"/>
    <p:sldMasterId id="2147483972" r:id="rId25"/>
    <p:sldMasterId id="2147483984" r:id="rId26"/>
    <p:sldMasterId id="2147483996" r:id="rId27"/>
    <p:sldMasterId id="2147484020" r:id="rId28"/>
  </p:sldMasterIdLst>
  <p:sldIdLst>
    <p:sldId id="257" r:id="rId29"/>
    <p:sldId id="258" r:id="rId30"/>
    <p:sldId id="268" r:id="rId31"/>
    <p:sldId id="260" r:id="rId32"/>
    <p:sldId id="261" r:id="rId33"/>
    <p:sldId id="263" r:id="rId34"/>
    <p:sldId id="266" r:id="rId35"/>
    <p:sldId id="265" r:id="rId36"/>
    <p:sldId id="267" r:id="rId37"/>
    <p:sldId id="270" r:id="rId38"/>
    <p:sldId id="272" r:id="rId39"/>
    <p:sldId id="273" r:id="rId40"/>
    <p:sldId id="274" r:id="rId41"/>
    <p:sldId id="275" r:id="rId42"/>
    <p:sldId id="276" r:id="rId43"/>
    <p:sldId id="277" r:id="rId44"/>
    <p:sldId id="279" r:id="rId45"/>
    <p:sldId id="280" r:id="rId46"/>
    <p:sldId id="278" r:id="rId47"/>
    <p:sldId id="285" r:id="rId48"/>
    <p:sldId id="286" r:id="rId49"/>
    <p:sldId id="288" r:id="rId50"/>
    <p:sldId id="281" r:id="rId51"/>
    <p:sldId id="282" r:id="rId52"/>
    <p:sldId id="283" r:id="rId53"/>
    <p:sldId id="284" r:id="rId54"/>
    <p:sldId id="310" r:id="rId55"/>
    <p:sldId id="306" r:id="rId56"/>
    <p:sldId id="294" r:id="rId57"/>
    <p:sldId id="295" r:id="rId58"/>
    <p:sldId id="290" r:id="rId59"/>
    <p:sldId id="291" r:id="rId60"/>
    <p:sldId id="292" r:id="rId61"/>
    <p:sldId id="293" r:id="rId62"/>
    <p:sldId id="305" r:id="rId63"/>
    <p:sldId id="296" r:id="rId64"/>
    <p:sldId id="307" r:id="rId65"/>
    <p:sldId id="298" r:id="rId66"/>
    <p:sldId id="299" r:id="rId67"/>
    <p:sldId id="301" r:id="rId68"/>
    <p:sldId id="308" r:id="rId69"/>
    <p:sldId id="309" r:id="rId7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-K" initials="R" lastIdx="15" clrIdx="0">
    <p:extLst>
      <p:ext uri="{19B8F6BF-5375-455C-9EA6-DF929625EA0E}">
        <p15:presenceInfo xmlns:p15="http://schemas.microsoft.com/office/powerpoint/2012/main" userId="Ryo-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1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6.xml"/><Relationship Id="rId42" Type="http://schemas.openxmlformats.org/officeDocument/2006/relationships/slide" Target="slides/slide14.xml"/><Relationship Id="rId47" Type="http://schemas.openxmlformats.org/officeDocument/2006/relationships/slide" Target="slides/slide19.xml"/><Relationship Id="rId50" Type="http://schemas.openxmlformats.org/officeDocument/2006/relationships/slide" Target="slides/slide22.xml"/><Relationship Id="rId55" Type="http://schemas.openxmlformats.org/officeDocument/2006/relationships/slide" Target="slides/slide27.xml"/><Relationship Id="rId63" Type="http://schemas.openxmlformats.org/officeDocument/2006/relationships/slide" Target="slides/slide35.xml"/><Relationship Id="rId68" Type="http://schemas.openxmlformats.org/officeDocument/2006/relationships/slide" Target="slides/slide40.xml"/><Relationship Id="rId7" Type="http://schemas.openxmlformats.org/officeDocument/2006/relationships/slideMaster" Target="slideMasters/slideMaster7.xml"/><Relationship Id="rId71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4.xml"/><Relationship Id="rId37" Type="http://schemas.openxmlformats.org/officeDocument/2006/relationships/slide" Target="slides/slide9.xml"/><Relationship Id="rId40" Type="http://schemas.openxmlformats.org/officeDocument/2006/relationships/slide" Target="slides/slide12.xml"/><Relationship Id="rId45" Type="http://schemas.openxmlformats.org/officeDocument/2006/relationships/slide" Target="slides/slide17.xml"/><Relationship Id="rId53" Type="http://schemas.openxmlformats.org/officeDocument/2006/relationships/slide" Target="slides/slide25.xml"/><Relationship Id="rId58" Type="http://schemas.openxmlformats.org/officeDocument/2006/relationships/slide" Target="slides/slide30.xml"/><Relationship Id="rId66" Type="http://schemas.openxmlformats.org/officeDocument/2006/relationships/slide" Target="slides/slide38.xml"/><Relationship Id="rId7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8.xml"/><Relationship Id="rId49" Type="http://schemas.openxmlformats.org/officeDocument/2006/relationships/slide" Target="slides/slide21.xml"/><Relationship Id="rId57" Type="http://schemas.openxmlformats.org/officeDocument/2006/relationships/slide" Target="slides/slide29.xml"/><Relationship Id="rId61" Type="http://schemas.openxmlformats.org/officeDocument/2006/relationships/slide" Target="slides/slide33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3.xml"/><Relationship Id="rId44" Type="http://schemas.openxmlformats.org/officeDocument/2006/relationships/slide" Target="slides/slide16.xml"/><Relationship Id="rId52" Type="http://schemas.openxmlformats.org/officeDocument/2006/relationships/slide" Target="slides/slide24.xml"/><Relationship Id="rId60" Type="http://schemas.openxmlformats.org/officeDocument/2006/relationships/slide" Target="slides/slide32.xml"/><Relationship Id="rId65" Type="http://schemas.openxmlformats.org/officeDocument/2006/relationships/slide" Target="slides/slide37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2.xml"/><Relationship Id="rId35" Type="http://schemas.openxmlformats.org/officeDocument/2006/relationships/slide" Target="slides/slide7.xml"/><Relationship Id="rId43" Type="http://schemas.openxmlformats.org/officeDocument/2006/relationships/slide" Target="slides/slide15.xml"/><Relationship Id="rId48" Type="http://schemas.openxmlformats.org/officeDocument/2006/relationships/slide" Target="slides/slide20.xml"/><Relationship Id="rId56" Type="http://schemas.openxmlformats.org/officeDocument/2006/relationships/slide" Target="slides/slide28.xml"/><Relationship Id="rId64" Type="http://schemas.openxmlformats.org/officeDocument/2006/relationships/slide" Target="slides/slide36.xml"/><Relationship Id="rId69" Type="http://schemas.openxmlformats.org/officeDocument/2006/relationships/slide" Target="slides/slide4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3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5.xml"/><Relationship Id="rId38" Type="http://schemas.openxmlformats.org/officeDocument/2006/relationships/slide" Target="slides/slide10.xml"/><Relationship Id="rId46" Type="http://schemas.openxmlformats.org/officeDocument/2006/relationships/slide" Target="slides/slide18.xml"/><Relationship Id="rId59" Type="http://schemas.openxmlformats.org/officeDocument/2006/relationships/slide" Target="slides/slide31.xml"/><Relationship Id="rId67" Type="http://schemas.openxmlformats.org/officeDocument/2006/relationships/slide" Target="slides/slide39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3.xml"/><Relationship Id="rId54" Type="http://schemas.openxmlformats.org/officeDocument/2006/relationships/slide" Target="slides/slide26.xml"/><Relationship Id="rId62" Type="http://schemas.openxmlformats.org/officeDocument/2006/relationships/slide" Target="slides/slide34.xml"/><Relationship Id="rId70" Type="http://schemas.openxmlformats.org/officeDocument/2006/relationships/slide" Target="slides/slide42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5T10:49:30.453" idx="7">
    <p:pos x="10" y="10"/>
    <p:text>ここで式だして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5T10:33:05.856" idx="5">
    <p:pos x="10" y="10"/>
    <p:text>”平均”のイメージ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4:13:48.013" idx="12">
    <p:pos x="10" y="10"/>
    <p:text>説明おかしい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9:37:14.595" idx="13">
    <p:pos x="10" y="10"/>
    <p:text>範囲(区間ではない)に重さを</p:text>
    <p:extLst>
      <p:ext uri="{C676402C-5697-4E1C-873F-D02D1690AC5C}">
        <p15:threadingInfo xmlns:p15="http://schemas.microsoft.com/office/powerpoint/2012/main" timeZoneBias="-540"/>
      </p:ext>
    </p:extLst>
  </p:cm>
  <p:cm authorId="1" dt="2018-06-05T09:53:17.060" idx="14">
    <p:pos x="10" y="146"/>
    <p:text>連続についてももっと確認、別の説明を用意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05T09:55:11.963" idx="15">
    <p:pos x="10" y="282"/>
    <p:text>離散と連続でスライドを分ける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9:37:14.595" idx="13">
    <p:pos x="10" y="10"/>
    <p:text>範囲(区間ではない)に重さを</p:text>
    <p:extLst>
      <p:ext uri="{C676402C-5697-4E1C-873F-D02D1690AC5C}">
        <p15:threadingInfo xmlns:p15="http://schemas.microsoft.com/office/powerpoint/2012/main" timeZoneBias="-540"/>
      </p:ext>
    </p:extLst>
  </p:cm>
  <p:cm authorId="1" dt="2018-06-05T09:53:17.060" idx="14">
    <p:pos x="10" y="146"/>
    <p:text>連続についてももっと確認、別の説明を用意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05T09:55:11.963" idx="15">
    <p:pos x="10" y="282"/>
    <p:text>離散と連続でスライドを分ける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9:37:14.595" idx="13">
    <p:pos x="10" y="10"/>
    <p:text>範囲(区間ではない)に重さを</p:text>
    <p:extLst>
      <p:ext uri="{C676402C-5697-4E1C-873F-D02D1690AC5C}">
        <p15:threadingInfo xmlns:p15="http://schemas.microsoft.com/office/powerpoint/2012/main" timeZoneBias="-540"/>
      </p:ext>
    </p:extLst>
  </p:cm>
  <p:cm authorId="1" dt="2018-06-05T09:53:17.060" idx="14">
    <p:pos x="10" y="146"/>
    <p:text>連続についてももっと確認、別の説明を用意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05T09:55:11.963" idx="15">
    <p:pos x="10" y="282"/>
    <p:text>離散と連続でスライドを分ける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2T10:29:52.346" idx="9">
    <p:pos x="10" y="10"/>
    <p:text>結果がちがうのにどんな意味が？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64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7367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0868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80023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92643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13725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40021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7192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25481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3164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9151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4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8077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4223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4690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947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2617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95960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66088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86426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84846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9346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5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0612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716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57897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00288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8055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0351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74125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9524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0662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5042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92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18898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01375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3368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19668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9309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82760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8218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8606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8619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29143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5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7329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3718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0518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248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9213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39363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0546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7532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9173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75341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93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5906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9132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44251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8391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346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71727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5203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0408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92924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1496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3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52051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9148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250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95618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50957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81093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9405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20117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13719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88953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44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35094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78841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53916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986447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05696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11045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436188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284238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930216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77459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96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470694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98180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15884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1190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11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245242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5912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63301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18953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28117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899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47979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9705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54074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33560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44583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96655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077950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24432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63689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23422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3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958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73438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600622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3142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21534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732229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70444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231748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87716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28814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589140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645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386249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65640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070571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026772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530821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27478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734792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409014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485000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27846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59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82386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914530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264250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4249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92963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414233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53559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37168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623768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33412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92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076965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19886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1889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68995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73389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1190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400937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660008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37586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854606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759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808847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800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22548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035891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07022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5051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427821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3740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69388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057588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8295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4768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154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04466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9582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813559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33366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02943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219337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01634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01230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860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851636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14934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60261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49452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36440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746817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055056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48117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1229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043448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792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85045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462913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14166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00976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35104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49027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98715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766606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965452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373656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9624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79348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246288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61013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980414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252971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23493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94090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426634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84856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3036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356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422000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1196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66992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71070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92866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20207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13143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511276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630938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59364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4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249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57687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38977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56345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458892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7491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20777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661496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17983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150478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921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426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437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767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081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271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207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939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758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9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658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6758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914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9820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53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3949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3215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421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6117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957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29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6623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804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265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35787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505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400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582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2622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1960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2046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3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1549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7123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1928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5513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9517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622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8401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454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89686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87270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2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415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6336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1113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9569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3852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414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4451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78413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536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3551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7621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48352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3039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12712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4108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47100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79663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4504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60743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8375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6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46002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558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511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8797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2705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71173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5562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1236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08969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37322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75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3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8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85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3" Type="http://schemas.openxmlformats.org/officeDocument/2006/relationships/slideLayout" Target="../slideLayouts/slideLayout289.xml"/><Relationship Id="rId7" Type="http://schemas.openxmlformats.org/officeDocument/2006/relationships/slideLayout" Target="../slideLayouts/slideLayout293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8.xml"/><Relationship Id="rId1" Type="http://schemas.openxmlformats.org/officeDocument/2006/relationships/slideLayout" Target="../slideLayouts/slideLayout287.xml"/><Relationship Id="rId6" Type="http://schemas.openxmlformats.org/officeDocument/2006/relationships/slideLayout" Target="../slideLayouts/slideLayout292.xml"/><Relationship Id="rId11" Type="http://schemas.openxmlformats.org/officeDocument/2006/relationships/slideLayout" Target="../slideLayouts/slideLayout297.xml"/><Relationship Id="rId5" Type="http://schemas.openxmlformats.org/officeDocument/2006/relationships/slideLayout" Target="../slideLayouts/slideLayout291.xml"/><Relationship Id="rId10" Type="http://schemas.openxmlformats.org/officeDocument/2006/relationships/slideLayout" Target="../slideLayouts/slideLayout296.xml"/><Relationship Id="rId4" Type="http://schemas.openxmlformats.org/officeDocument/2006/relationships/slideLayout" Target="../slideLayouts/slideLayout290.xml"/><Relationship Id="rId9" Type="http://schemas.openxmlformats.org/officeDocument/2006/relationships/slideLayout" Target="../slideLayouts/slideLayout295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3" Type="http://schemas.openxmlformats.org/officeDocument/2006/relationships/slideLayout" Target="../slideLayouts/slideLayout300.xml"/><Relationship Id="rId7" Type="http://schemas.openxmlformats.org/officeDocument/2006/relationships/slideLayout" Target="../slideLayouts/slideLayout304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9.xml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5" Type="http://schemas.openxmlformats.org/officeDocument/2006/relationships/slideLayout" Target="../slideLayouts/slideLayout302.xml"/><Relationship Id="rId10" Type="http://schemas.openxmlformats.org/officeDocument/2006/relationships/slideLayout" Target="../slideLayouts/slideLayout307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5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4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80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59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7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38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4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99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0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7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6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8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8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02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15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0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84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38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0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31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9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15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75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6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2018/6/19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50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44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00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1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7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9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090864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3100" dirty="0" smtClean="0"/>
              <a:t>Sheldon</a:t>
            </a:r>
            <a:r>
              <a:rPr lang="ja-JP" altLang="en-US" sz="3100" dirty="0"/>
              <a:t> </a:t>
            </a:r>
            <a:r>
              <a:rPr lang="en-US" altLang="ja-JP" sz="3100" dirty="0" smtClean="0"/>
              <a:t>Ross</a:t>
            </a:r>
            <a:r>
              <a:rPr lang="ja-JP" altLang="en-US" sz="3100" dirty="0" smtClean="0"/>
              <a:t>氏著</a:t>
            </a:r>
            <a:r>
              <a:rPr kumimoji="1" lang="en-US" altLang="ja-JP" sz="3100" dirty="0" smtClean="0"/>
              <a:t/>
            </a:r>
            <a:br>
              <a:rPr kumimoji="1" lang="en-US" altLang="ja-JP" sz="3100" dirty="0" smtClean="0"/>
            </a:br>
            <a:r>
              <a:rPr kumimoji="1" lang="en-US" altLang="ja-JP" sz="3100" dirty="0" smtClean="0"/>
              <a:t>A FIRST COURSE INPROBABIRITY</a:t>
            </a:r>
            <a:r>
              <a:rPr lang="ja-JP" altLang="en-US" sz="3100" dirty="0"/>
              <a:t> </a:t>
            </a:r>
            <a:r>
              <a:rPr lang="en-US" altLang="ja-JP" sz="3100" dirty="0" smtClean="0"/>
              <a:t>(EIGHTY EDITION)</a:t>
            </a:r>
            <a:r>
              <a:rPr kumimoji="1" lang="ja-JP" altLang="en-US" sz="3100" dirty="0" smtClean="0"/>
              <a:t>より</a:t>
            </a:r>
            <a:r>
              <a:rPr kumimoji="1" lang="en-US" altLang="ja-JP" sz="3100" dirty="0" smtClean="0"/>
              <a:t/>
            </a:r>
            <a:br>
              <a:rPr kumimoji="1" lang="en-US" altLang="ja-JP" sz="3100" dirty="0" smtClean="0"/>
            </a:br>
            <a:r>
              <a:rPr kumimoji="1" lang="en-US" altLang="ja-JP" sz="3100" dirty="0" smtClean="0"/>
              <a:t/>
            </a:r>
            <a:br>
              <a:rPr kumimoji="1" lang="en-US" altLang="ja-JP" sz="3100" dirty="0" smtClean="0"/>
            </a:br>
            <a:r>
              <a:rPr kumimoji="1" lang="ja-JP" altLang="en-US" sz="3100" dirty="0" smtClean="0"/>
              <a:t>第</a:t>
            </a:r>
            <a:r>
              <a:rPr lang="ja-JP" altLang="en-US" sz="3100" dirty="0"/>
              <a:t>四</a:t>
            </a:r>
            <a:r>
              <a:rPr kumimoji="1" lang="ja-JP" altLang="en-US" sz="3100" dirty="0" smtClean="0"/>
              <a:t>章　</a:t>
            </a:r>
            <a:r>
              <a:rPr lang="ja-JP" altLang="en-US" u="sng" dirty="0" smtClean="0"/>
              <a:t>確率変数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その１</a:t>
            </a:r>
            <a:r>
              <a:rPr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540501"/>
            <a:ext cx="9144000" cy="1655762"/>
          </a:xfrm>
        </p:spPr>
        <p:txBody>
          <a:bodyPr/>
          <a:lstStyle/>
          <a:p>
            <a:r>
              <a:rPr kumimoji="1" lang="ja-JP" altLang="en-US" dirty="0" smtClean="0"/>
              <a:t>立命館大学数理科学科４回生</a:t>
            </a:r>
            <a:endParaRPr kumimoji="1" lang="en-US" altLang="ja-JP" dirty="0" smtClean="0"/>
          </a:p>
          <a:p>
            <a:r>
              <a:rPr lang="ja-JP" altLang="en-US" dirty="0" smtClean="0"/>
              <a:t>２１１０１５００１０</a:t>
            </a:r>
            <a:r>
              <a:rPr lang="en-US" altLang="ja-JP" dirty="0" smtClean="0"/>
              <a:t>-</a:t>
            </a:r>
            <a:r>
              <a:rPr lang="ja-JP" altLang="en-US" dirty="0" smtClean="0"/>
              <a:t>９　岩﨑　和樹　</a:t>
            </a:r>
            <a:endParaRPr lang="en-US" altLang="ja-JP" dirty="0" smtClean="0"/>
          </a:p>
          <a:p>
            <a:r>
              <a:rPr kumimoji="1" lang="ja-JP" altLang="en-US" dirty="0" smtClean="0"/>
              <a:t>２１１０１５００２１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４　片山　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54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1030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ここで、期待値を賭け事以外にも定義したい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en-US" altLang="ja-JP" dirty="0" smtClean="0"/>
              <a:t>(</a:t>
            </a:r>
            <a:r>
              <a:rPr lang="ja-JP" altLang="en-US" dirty="0" smtClean="0"/>
              <a:t>一定期間の間に地震が起きる確率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…)</a:t>
            </a:r>
          </a:p>
          <a:p>
            <a:pPr marL="0" indent="0" algn="ctr">
              <a:buNone/>
            </a:pPr>
            <a:r>
              <a:rPr lang="ja-JP" altLang="en-US" dirty="0" smtClean="0"/>
              <a:t>↓</a:t>
            </a:r>
            <a:endParaRPr lang="en-US" altLang="ja-JP" dirty="0" smtClean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en-US" altLang="ja-JP" dirty="0" smtClean="0"/>
              <a:t>(</a:t>
            </a:r>
            <a:r>
              <a:rPr lang="ja-JP" altLang="en-US" dirty="0" smtClean="0"/>
              <a:t>例：地震の起きる回数を対応させる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→期待値は</a:t>
            </a:r>
            <a:r>
              <a:rPr lang="en-US" altLang="ja-JP" dirty="0" smtClean="0"/>
              <a:t>”</a:t>
            </a:r>
            <a:r>
              <a:rPr lang="ja-JP" altLang="en-US" dirty="0" smtClean="0"/>
              <a:t>期間中に地震が平均何回起こるか</a:t>
            </a:r>
            <a:r>
              <a:rPr lang="en-US" altLang="ja-JP" dirty="0" smtClean="0"/>
              <a:t>”)</a:t>
            </a:r>
            <a:endParaRPr kumimoji="1" lang="en-US" altLang="ja-JP" b="0" dirty="0" smtClean="0">
              <a:ea typeface="Cambria Math" panose="02040503050406030204" pitchFamily="18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(6/7)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838200" y="3316377"/>
            <a:ext cx="10515600" cy="19855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u="sng" dirty="0" smtClean="0">
                <a:solidFill>
                  <a:prstClr val="black"/>
                </a:solidFill>
              </a:rPr>
              <a:t>イベント</a:t>
            </a:r>
            <a:r>
              <a:rPr lang="ja-JP" altLang="en-US" sz="3600" u="sng" dirty="0">
                <a:solidFill>
                  <a:prstClr val="black"/>
                </a:solidFill>
              </a:rPr>
              <a:t>に対して数値を対応</a:t>
            </a:r>
            <a:r>
              <a:rPr lang="ja-JP" altLang="en-US" sz="3600" u="sng" dirty="0" smtClean="0">
                <a:solidFill>
                  <a:prstClr val="black"/>
                </a:solidFill>
              </a:rPr>
              <a:t>させ、</a:t>
            </a:r>
            <a:endParaRPr lang="en-US" altLang="ja-JP" sz="3600" u="sng" dirty="0" smtClean="0">
              <a:solidFill>
                <a:prstClr val="black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u="sng" dirty="0" smtClean="0">
                <a:solidFill>
                  <a:prstClr val="black"/>
                </a:solidFill>
              </a:rPr>
              <a:t>その期待値</a:t>
            </a:r>
            <a:r>
              <a:rPr lang="ja-JP" altLang="en-US" sz="3600" u="sng" dirty="0">
                <a:solidFill>
                  <a:prstClr val="black"/>
                </a:solidFill>
              </a:rPr>
              <a:t>を出し</a:t>
            </a:r>
            <a:r>
              <a:rPr lang="ja-JP" altLang="en-US" sz="3600" u="sng" dirty="0" smtClean="0">
                <a:solidFill>
                  <a:prstClr val="black"/>
                </a:solidFill>
              </a:rPr>
              <a:t>、それ</a:t>
            </a:r>
            <a:r>
              <a:rPr lang="ja-JP" altLang="en-US" sz="3600" u="sng" dirty="0">
                <a:solidFill>
                  <a:prstClr val="black"/>
                </a:solidFill>
              </a:rPr>
              <a:t>を読み解く！</a:t>
            </a:r>
            <a:endParaRPr lang="en-US" altLang="ja-JP" sz="3600" u="sng" dirty="0">
              <a:solidFill>
                <a:prstClr val="black"/>
              </a:solidFill>
            </a:endParaRP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924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1030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ここで、期待値を賭け事以外にも定義したい</a:t>
            </a:r>
            <a:endParaRPr lang="en-US" altLang="ja-JP" sz="3600" dirty="0" smtClean="0"/>
          </a:p>
          <a:p>
            <a:pPr marL="0" indent="0" algn="ctr">
              <a:buNone/>
            </a:pPr>
            <a:r>
              <a:rPr lang="en-US" altLang="ja-JP" dirty="0" smtClean="0"/>
              <a:t>(</a:t>
            </a:r>
            <a:r>
              <a:rPr lang="ja-JP" altLang="en-US" dirty="0" smtClean="0"/>
              <a:t>一定期間の間に地震が起きる確率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…)</a:t>
            </a:r>
          </a:p>
          <a:p>
            <a:pPr marL="0" indent="0" algn="ctr">
              <a:buNone/>
            </a:pPr>
            <a:r>
              <a:rPr lang="ja-JP" altLang="en-US" dirty="0" smtClean="0"/>
              <a:t>↓</a:t>
            </a:r>
            <a:endParaRPr lang="en-US" altLang="ja-JP" dirty="0" smtClean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en-US" altLang="ja-JP" dirty="0" smtClean="0"/>
              <a:t>(</a:t>
            </a:r>
            <a:r>
              <a:rPr lang="ja-JP" altLang="en-US" dirty="0" smtClean="0"/>
              <a:t>例：地震の起きる回数を対応させる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→期待値は期間中に地震が平均何回起こるか</a:t>
            </a:r>
            <a:r>
              <a:rPr lang="en-US" altLang="ja-JP" dirty="0" smtClean="0"/>
              <a:t>)</a:t>
            </a:r>
            <a:endParaRPr kumimoji="1" lang="en-US" altLang="ja-JP" b="0" dirty="0" smtClean="0">
              <a:ea typeface="Cambria Math" panose="02040503050406030204" pitchFamily="18" charset="0"/>
            </a:endParaRPr>
          </a:p>
          <a:p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(7/7)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838200" y="3316377"/>
            <a:ext cx="10515600" cy="19855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u="sng" dirty="0" smtClean="0">
                <a:solidFill>
                  <a:prstClr val="black"/>
                </a:solidFill>
              </a:rPr>
              <a:t>イベント</a:t>
            </a:r>
            <a:r>
              <a:rPr lang="ja-JP" altLang="en-US" sz="3600" u="sng" dirty="0">
                <a:solidFill>
                  <a:prstClr val="black"/>
                </a:solidFill>
              </a:rPr>
              <a:t>に対して数値を対応</a:t>
            </a:r>
            <a:r>
              <a:rPr lang="ja-JP" altLang="en-US" sz="3600" u="sng" dirty="0" smtClean="0">
                <a:solidFill>
                  <a:prstClr val="black"/>
                </a:solidFill>
              </a:rPr>
              <a:t>させ、</a:t>
            </a:r>
            <a:endParaRPr lang="en-US" altLang="ja-JP" sz="3600" u="sng" dirty="0" smtClean="0">
              <a:solidFill>
                <a:prstClr val="black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u="sng" dirty="0" smtClean="0">
                <a:solidFill>
                  <a:prstClr val="black"/>
                </a:solidFill>
              </a:rPr>
              <a:t>その期待値</a:t>
            </a:r>
            <a:r>
              <a:rPr lang="ja-JP" altLang="en-US" sz="3600" u="sng" dirty="0">
                <a:solidFill>
                  <a:prstClr val="black"/>
                </a:solidFill>
              </a:rPr>
              <a:t>を出し</a:t>
            </a:r>
            <a:r>
              <a:rPr lang="ja-JP" altLang="en-US" sz="3600" u="sng" dirty="0" smtClean="0">
                <a:solidFill>
                  <a:prstClr val="black"/>
                </a:solidFill>
              </a:rPr>
              <a:t>、それ</a:t>
            </a:r>
            <a:r>
              <a:rPr lang="ja-JP" altLang="en-US" sz="3600" u="sng" dirty="0">
                <a:solidFill>
                  <a:prstClr val="black"/>
                </a:solidFill>
              </a:rPr>
              <a:t>を読み解く！</a:t>
            </a:r>
            <a:endParaRPr lang="en-US" altLang="ja-JP" sz="3600" u="sng" dirty="0">
              <a:solidFill>
                <a:prstClr val="black"/>
              </a:solidFill>
            </a:endParaRPr>
          </a:p>
          <a:p>
            <a:pPr algn="ctr"/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95005" y="4898571"/>
            <a:ext cx="7201989" cy="1436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→</a:t>
            </a:r>
            <a:r>
              <a:rPr lang="ja-JP" altLang="en-US" sz="5400" u="sng" dirty="0" smtClean="0"/>
              <a:t>確率変数</a:t>
            </a:r>
            <a:r>
              <a:rPr lang="ja-JP" altLang="en-US" sz="2800" dirty="0" smtClean="0"/>
              <a:t>！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210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203268" y="2877887"/>
            <a:ext cx="7785463" cy="28958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ja-JP" altLang="en-US" sz="4000" u="sng" dirty="0" smtClean="0">
                    <a:solidFill>
                      <a:prstClr val="black"/>
                    </a:solidFill>
                  </a:rPr>
                  <a:t>例：普通のコイン３枚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(=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 smtClean="0">
                    <a:solidFill>
                      <a:prstClr val="black"/>
                    </a:solidFill>
                  </a:rPr>
                  <a:t>の確率で表、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 smtClean="0">
                    <a:solidFill>
                      <a:prstClr val="black"/>
                    </a:solidFill>
                  </a:rPr>
                  <a:t>の確率で裏が出る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 lvl="0"/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ja-JP" altLang="en-US" sz="4000" dirty="0">
                    <a:solidFill>
                      <a:prstClr val="black"/>
                    </a:solidFill>
                  </a:rPr>
                  <a:t>この時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、これら</a:t>
                </a:r>
                <a:r>
                  <a:rPr lang="en-US" altLang="ja-JP" sz="4000" dirty="0">
                    <a:solidFill>
                      <a:prstClr val="black"/>
                    </a:solidFill>
                  </a:rPr>
                  <a:t>3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枚のコインを投げ、</a:t>
                </a:r>
                <a:endParaRPr lang="en-US" altLang="ja-JP" sz="4000" dirty="0" smtClean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ja-JP" altLang="en-US" sz="4000" u="sng" dirty="0" smtClean="0">
                    <a:solidFill>
                      <a:prstClr val="black"/>
                    </a:solidFill>
                  </a:rPr>
                  <a:t>表が出れば</a:t>
                </a:r>
                <a:r>
                  <a:rPr lang="en-US" altLang="ja-JP" sz="4000" u="sng" dirty="0" smtClean="0">
                    <a:solidFill>
                      <a:prstClr val="black"/>
                    </a:solidFill>
                  </a:rPr>
                  <a:t>1</a:t>
                </a:r>
                <a:r>
                  <a:rPr lang="ja-JP" altLang="en-US" sz="4000" dirty="0" err="1" smtClean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sz="4000" u="sng" dirty="0" smtClean="0">
                    <a:solidFill>
                      <a:prstClr val="black"/>
                    </a:solidFill>
                  </a:rPr>
                  <a:t>裏が出れば</a:t>
                </a:r>
                <a:r>
                  <a:rPr lang="en-US" altLang="ja-JP" sz="4000" u="sng" dirty="0" smtClean="0">
                    <a:solidFill>
                      <a:prstClr val="black"/>
                    </a:solidFill>
                  </a:rPr>
                  <a:t>0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として</a:t>
                </a:r>
                <a:endParaRPr lang="en-US" altLang="ja-JP" sz="4000" dirty="0" smtClean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カウントしてみる。</a:t>
                </a:r>
                <a:endParaRPr lang="en-US" altLang="ja-JP" sz="4000" dirty="0" smtClean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dirty="0" smtClean="0">
                    <a:solidFill>
                      <a:prstClr val="black"/>
                    </a:solidFill>
                  </a:rPr>
                  <a:t>(=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コインの表が出た枚数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5" t="-5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確率変数</a:t>
            </a:r>
            <a:r>
              <a:rPr kumimoji="1" lang="en-US" altLang="ja-JP" u="sng" dirty="0" smtClean="0"/>
              <a:t>』</a:t>
            </a:r>
            <a:r>
              <a:rPr lang="ja-JP" altLang="en-US" u="sng" dirty="0" smtClean="0"/>
              <a:t>と</a:t>
            </a:r>
            <a:r>
              <a:rPr lang="ja-JP" altLang="en-US" u="sng" dirty="0"/>
              <a:t>は</a:t>
            </a:r>
            <a:r>
              <a:rPr kumimoji="1" lang="ja-JP" altLang="en-US" u="sng" dirty="0" smtClean="0"/>
              <a:t>？</a:t>
            </a:r>
            <a:r>
              <a:rPr kumimoji="1" lang="en-US" altLang="ja-JP" dirty="0" smtClean="0"/>
              <a:t>(1/5)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934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ありえるのは？</a:t>
                </a:r>
                <a:endParaRPr kumimoji="1" lang="en-US" altLang="ja-JP" dirty="0" smtClean="0"/>
              </a:p>
              <a:p>
                <a:pPr lvl="0"/>
                <a:r>
                  <a:rPr lang="ja-JP" altLang="en-US" u="sng" dirty="0">
                    <a:solidFill>
                      <a:prstClr val="black"/>
                    </a:solidFill>
                  </a:rPr>
                  <a:t>全部が表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ja-JP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+1+1=</m:t>
                    </m:r>
                  </m:oMath>
                </a14:m>
                <a:r>
                  <a:rPr lang="en-US" altLang="ja-JP" sz="4800" u="sng" dirty="0">
                    <a:solidFill>
                      <a:prstClr val="black"/>
                    </a:solidFill>
                  </a:rPr>
                  <a:t>3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最大値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</a:p>
              <a:p>
                <a:pPr lvl="0"/>
                <a:r>
                  <a:rPr lang="ja-JP" altLang="en-US" u="sng" dirty="0">
                    <a:solidFill>
                      <a:prstClr val="black"/>
                    </a:solidFill>
                  </a:rPr>
                  <a:t>全部が裏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ja-JP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+0+0=</m:t>
                    </m:r>
                  </m:oMath>
                </a14:m>
                <a:r>
                  <a:rPr lang="en-US" altLang="ja-JP" sz="4800" u="sng" dirty="0">
                    <a:solidFill>
                      <a:prstClr val="black"/>
                    </a:solidFill>
                  </a:rPr>
                  <a:t>0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最小値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確率変数</a:t>
            </a:r>
            <a:r>
              <a:rPr lang="en-US" altLang="ja-JP" u="sng" dirty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(2/5)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15489" y="4200592"/>
            <a:ext cx="3290751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イベント</a:t>
            </a:r>
            <a:r>
              <a:rPr lang="ja-JP" altLang="en-US" sz="2800" dirty="0" smtClean="0">
                <a:solidFill>
                  <a:prstClr val="black"/>
                </a:solidFill>
              </a:rPr>
              <a:t>：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 smtClean="0">
                <a:solidFill>
                  <a:prstClr val="black"/>
                </a:solidFill>
              </a:rPr>
              <a:t>コインの表裏</a:t>
            </a:r>
            <a:endParaRPr lang="en-US" altLang="ja-JP" sz="40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例</a:t>
            </a:r>
            <a:r>
              <a:rPr lang="en-US" altLang="ja-JP" sz="2800" dirty="0" smtClean="0">
                <a:solidFill>
                  <a:prstClr val="black"/>
                </a:solidFill>
              </a:rPr>
              <a:t>)</a:t>
            </a:r>
            <a:r>
              <a:rPr lang="ja-JP" altLang="en-US" sz="2800" i="1" dirty="0" smtClean="0">
                <a:solidFill>
                  <a:prstClr val="black"/>
                </a:solidFill>
              </a:rPr>
              <a:t>全て裏</a:t>
            </a:r>
            <a:endParaRPr lang="ja-JP" altLang="en-US" sz="2800" i="1" dirty="0">
              <a:solidFill>
                <a:prstClr val="black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85215" y="4200592"/>
            <a:ext cx="4820194" cy="182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実数値</a:t>
            </a:r>
            <a:r>
              <a:rPr lang="ja-JP" altLang="en-US" sz="2800" dirty="0" smtClean="0">
                <a:solidFill>
                  <a:prstClr val="black"/>
                </a:solidFill>
              </a:rPr>
              <a:t>：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sz="3600" dirty="0" smtClean="0">
                <a:solidFill>
                  <a:prstClr val="black"/>
                </a:solidFill>
              </a:rPr>
              <a:t>0,1,2,3</a:t>
            </a:r>
            <a:r>
              <a:rPr lang="ja-JP" altLang="en-US" sz="3600" dirty="0" smtClean="0">
                <a:solidFill>
                  <a:prstClr val="black"/>
                </a:solidFill>
              </a:rPr>
              <a:t>のいずれかの値</a:t>
            </a:r>
            <a:endParaRPr lang="en-US" altLang="ja-JP" sz="36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例</a:t>
            </a:r>
            <a:r>
              <a:rPr lang="en-US" altLang="ja-JP" sz="2800" dirty="0" smtClean="0">
                <a:solidFill>
                  <a:prstClr val="black"/>
                </a:solidFill>
              </a:rPr>
              <a:t>)</a:t>
            </a:r>
            <a:r>
              <a:rPr lang="ja-JP" altLang="en-US" sz="2800" dirty="0" smtClean="0">
                <a:solidFill>
                  <a:prstClr val="black"/>
                </a:solidFill>
              </a:rPr>
              <a:t> </a:t>
            </a:r>
            <a:r>
              <a:rPr lang="en-US" altLang="ja-JP" sz="2800" i="1" dirty="0" smtClean="0">
                <a:solidFill>
                  <a:prstClr val="black"/>
                </a:solidFill>
              </a:rPr>
              <a:t>0</a:t>
            </a:r>
            <a:endParaRPr lang="ja-JP" altLang="en-US" sz="2800" i="1" dirty="0">
              <a:solidFill>
                <a:prstClr val="black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3972198" y="4377825"/>
            <a:ext cx="3030583" cy="1474334"/>
          </a:xfrm>
          <a:prstGeom prst="rightArrow">
            <a:avLst/>
          </a:prstGeom>
          <a:solidFill>
            <a:srgbClr val="FFCC66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b="1" u="sng" dirty="0">
              <a:solidFill>
                <a:prstClr val="black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87166" y="3174057"/>
            <a:ext cx="520157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dirty="0" smtClean="0">
                <a:solidFill>
                  <a:prstClr val="black"/>
                </a:solidFill>
              </a:rPr>
              <a:t>…</a:t>
            </a:r>
            <a:r>
              <a:rPr lang="ja-JP" altLang="en-US" sz="2400" dirty="0">
                <a:solidFill>
                  <a:prstClr val="black"/>
                </a:solidFill>
              </a:rPr>
              <a:t>結果は</a:t>
            </a:r>
            <a:r>
              <a:rPr lang="en-US" altLang="ja-JP" sz="4400" u="sng" dirty="0">
                <a:solidFill>
                  <a:prstClr val="black"/>
                </a:solidFill>
              </a:rPr>
              <a:t>0</a:t>
            </a:r>
            <a:r>
              <a:rPr lang="en-US" altLang="ja-JP" sz="4400" dirty="0">
                <a:solidFill>
                  <a:prstClr val="black"/>
                </a:solidFill>
              </a:rPr>
              <a:t>,</a:t>
            </a:r>
            <a:r>
              <a:rPr lang="en-US" altLang="ja-JP" sz="4400" u="sng" dirty="0">
                <a:solidFill>
                  <a:prstClr val="black"/>
                </a:solidFill>
              </a:rPr>
              <a:t>1</a:t>
            </a:r>
            <a:r>
              <a:rPr lang="en-US" altLang="ja-JP" sz="4400" dirty="0">
                <a:solidFill>
                  <a:prstClr val="black"/>
                </a:solidFill>
              </a:rPr>
              <a:t>,</a:t>
            </a:r>
            <a:r>
              <a:rPr lang="en-US" altLang="ja-JP" sz="4400" u="sng" dirty="0">
                <a:solidFill>
                  <a:prstClr val="black"/>
                </a:solidFill>
              </a:rPr>
              <a:t>2</a:t>
            </a:r>
            <a:r>
              <a:rPr lang="en-US" altLang="ja-JP" sz="4400" dirty="0">
                <a:solidFill>
                  <a:prstClr val="black"/>
                </a:solidFill>
              </a:rPr>
              <a:t>,</a:t>
            </a:r>
            <a:r>
              <a:rPr lang="en-US" altLang="ja-JP" sz="4400" u="sng" dirty="0">
                <a:solidFill>
                  <a:prstClr val="black"/>
                </a:solidFill>
              </a:rPr>
              <a:t>3</a:t>
            </a:r>
            <a:r>
              <a:rPr lang="ja-JP" altLang="en-US" sz="2400" dirty="0" smtClean="0">
                <a:solidFill>
                  <a:prstClr val="black"/>
                </a:solidFill>
              </a:rPr>
              <a:t>のいずれ</a:t>
            </a:r>
            <a:r>
              <a:rPr lang="ja-JP" altLang="en-US" sz="2400" dirty="0">
                <a:solidFill>
                  <a:prstClr val="black"/>
                </a:solidFill>
              </a:rPr>
              <a:t>かに</a:t>
            </a:r>
            <a:r>
              <a:rPr lang="ja-JP" altLang="en-US" sz="2400" dirty="0" smtClean="0">
                <a:solidFill>
                  <a:prstClr val="black"/>
                </a:solidFill>
              </a:rPr>
              <a:t>なる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18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確率変数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</a:t>
            </a:r>
            <a:r>
              <a:rPr lang="ja-JP" altLang="en-US" u="sng" dirty="0"/>
              <a:t>？</a:t>
            </a:r>
            <a:r>
              <a:rPr kumimoji="1" lang="en-US" altLang="ja-JP" dirty="0" smtClean="0"/>
              <a:t>(3/5)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確率変数（以後、主に </a:t>
            </a:r>
            <a:r>
              <a:rPr kumimoji="1" lang="ja-JP" altLang="en-US" dirty="0" smtClean="0">
                <a:latin typeface="Cambria Math" panose="02040503050406030204" pitchFamily="18" charset="0"/>
              </a:rPr>
              <a:t>𝑋 と表記</a:t>
            </a:r>
            <a:r>
              <a:rPr kumimoji="1" lang="ja-JP" altLang="en-US" dirty="0" smtClean="0"/>
              <a:t>）とは</a:t>
            </a:r>
            <a:r>
              <a:rPr kumimoji="1" lang="en-US" altLang="ja-JP" dirty="0" smtClean="0"/>
              <a:t>…</a:t>
            </a:r>
          </a:p>
          <a:p>
            <a:pPr marL="0" indent="0" algn="ctr">
              <a:buNone/>
            </a:pPr>
            <a:r>
              <a:rPr lang="ja-JP" altLang="en-US" dirty="0" smtClean="0"/>
              <a:t>何かしらの</a:t>
            </a:r>
            <a:r>
              <a:rPr lang="ja-JP" altLang="en-US" sz="3600" b="1" u="sng" dirty="0" smtClean="0"/>
              <a:t>イベント</a:t>
            </a:r>
            <a:r>
              <a:rPr lang="ja-JP" altLang="en-US" dirty="0" smtClean="0"/>
              <a:t>に対し、</a:t>
            </a:r>
            <a:r>
              <a:rPr lang="ja-JP" altLang="en-US" sz="3600" b="1" u="sng" dirty="0" smtClean="0"/>
              <a:t>実数値</a:t>
            </a:r>
            <a:r>
              <a:rPr lang="ja-JP" altLang="en-US" dirty="0" smtClean="0"/>
              <a:t>を返す変数のこと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先の例</a:t>
            </a:r>
            <a:r>
              <a:rPr lang="en-US" altLang="ja-JP" dirty="0" smtClean="0"/>
              <a:t>…3</a:t>
            </a:r>
            <a:r>
              <a:rPr lang="ja-JP" altLang="en-US" dirty="0" smtClean="0"/>
              <a:t>枚のコインの表裏の結果に </a:t>
            </a:r>
            <a:r>
              <a:rPr lang="en-US" altLang="ja-JP" dirty="0" smtClean="0"/>
              <a:t>0</a:t>
            </a:r>
            <a:r>
              <a:rPr lang="ja-JP" altLang="en-US" dirty="0" smtClean="0"/>
              <a:t> ～ </a:t>
            </a:r>
            <a:r>
              <a:rPr lang="en-US" altLang="ja-JP" dirty="0" smtClean="0"/>
              <a:t>3</a:t>
            </a:r>
            <a:r>
              <a:rPr lang="ja-JP" altLang="en-US" dirty="0" smtClean="0"/>
              <a:t> の結果を与える変数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15489" y="4200592"/>
            <a:ext cx="3290751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イベント</a:t>
            </a:r>
            <a:r>
              <a:rPr lang="ja-JP" altLang="en-US" sz="2800" dirty="0" smtClean="0">
                <a:solidFill>
                  <a:prstClr val="black"/>
                </a:solidFill>
              </a:rPr>
              <a:t>：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 smtClean="0">
                <a:solidFill>
                  <a:prstClr val="black"/>
                </a:solidFill>
              </a:rPr>
              <a:t>コインの表裏</a:t>
            </a:r>
            <a:endParaRPr lang="en-US" altLang="ja-JP" sz="40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例</a:t>
            </a:r>
            <a:r>
              <a:rPr lang="en-US" altLang="ja-JP" sz="2800" dirty="0" smtClean="0">
                <a:solidFill>
                  <a:prstClr val="black"/>
                </a:solidFill>
              </a:rPr>
              <a:t>)</a:t>
            </a:r>
            <a:r>
              <a:rPr lang="ja-JP" altLang="en-US" sz="2800" i="1" dirty="0" smtClean="0">
                <a:solidFill>
                  <a:prstClr val="black"/>
                </a:solidFill>
              </a:rPr>
              <a:t>全て裏</a:t>
            </a:r>
            <a:endParaRPr lang="ja-JP" altLang="en-US" sz="2800" i="1" dirty="0">
              <a:solidFill>
                <a:prstClr val="black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885215" y="4200592"/>
            <a:ext cx="4820194" cy="182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実数値</a:t>
            </a:r>
            <a:r>
              <a:rPr lang="ja-JP" altLang="en-US" sz="2800" dirty="0" smtClean="0">
                <a:solidFill>
                  <a:prstClr val="black"/>
                </a:solidFill>
              </a:rPr>
              <a:t>：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sz="3600" dirty="0" smtClean="0">
                <a:solidFill>
                  <a:prstClr val="black"/>
                </a:solidFill>
              </a:rPr>
              <a:t>0,1,2,3</a:t>
            </a:r>
            <a:r>
              <a:rPr lang="ja-JP" altLang="en-US" sz="3600" dirty="0" smtClean="0">
                <a:solidFill>
                  <a:prstClr val="black"/>
                </a:solidFill>
              </a:rPr>
              <a:t>のいずれかの値</a:t>
            </a:r>
            <a:endParaRPr lang="en-US" altLang="ja-JP" sz="36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例</a:t>
            </a:r>
            <a:r>
              <a:rPr lang="en-US" altLang="ja-JP" sz="2800" dirty="0" smtClean="0">
                <a:solidFill>
                  <a:prstClr val="black"/>
                </a:solidFill>
              </a:rPr>
              <a:t>)</a:t>
            </a:r>
            <a:r>
              <a:rPr lang="ja-JP" altLang="en-US" sz="2800" dirty="0" smtClean="0">
                <a:solidFill>
                  <a:prstClr val="black"/>
                </a:solidFill>
              </a:rPr>
              <a:t> </a:t>
            </a:r>
            <a:r>
              <a:rPr lang="en-US" altLang="ja-JP" sz="2800" i="1" dirty="0" smtClean="0">
                <a:solidFill>
                  <a:prstClr val="black"/>
                </a:solidFill>
              </a:rPr>
              <a:t>0</a:t>
            </a:r>
            <a:endParaRPr lang="ja-JP" altLang="en-US" sz="2800" i="1" dirty="0">
              <a:solidFill>
                <a:prstClr val="black"/>
              </a:solidFill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3972198" y="4377825"/>
            <a:ext cx="3030583" cy="1474334"/>
          </a:xfrm>
          <a:prstGeom prst="rightArrow">
            <a:avLst/>
          </a:prstGeom>
          <a:solidFill>
            <a:srgbClr val="FFCC66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b="1" u="sng" dirty="0" smtClean="0">
                <a:solidFill>
                  <a:prstClr val="black"/>
                </a:solidFill>
              </a:rPr>
              <a:t>確率変数</a:t>
            </a:r>
            <a:endParaRPr lang="ja-JP" altLang="en-US" sz="4400" b="1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215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 smtClean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先のコインの例では、</a:t>
                </a:r>
                <a:r>
                  <a:rPr lang="ja-JP" altLang="en-US" u="sng" dirty="0"/>
                  <a:t>結果</a:t>
                </a:r>
                <a:r>
                  <a:rPr lang="ja-JP" altLang="en-US" u="sng" dirty="0" smtClean="0"/>
                  <a:t>がどうなるかについての確率</a:t>
                </a:r>
                <a:r>
                  <a:rPr lang="ja-JP" altLang="en-US" dirty="0"/>
                  <a:t>を</a:t>
                </a:r>
                <a:r>
                  <a:rPr lang="ja-JP" altLang="en-US" dirty="0" smtClean="0"/>
                  <a:t>求められる</a:t>
                </a:r>
                <a:endParaRPr lang="en-US" altLang="ja-JP" dirty="0" smtClean="0"/>
              </a:p>
              <a:p>
                <a:r>
                  <a:rPr kumimoji="1" lang="ja-JP" altLang="en-US" sz="3200" dirty="0" smtClean="0"/>
                  <a:t>コインの出すパターンは</a:t>
                </a:r>
                <a14:m>
                  <m:oMath xmlns:m="http://schemas.openxmlformats.org/officeDocument/2006/math">
                    <m:r>
                      <a:rPr kumimoji="1" lang="en-US" altLang="ja-JP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2(</m:t>
                    </m:r>
                    <m:r>
                      <a:rPr lang="ja-JP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表</m:t>
                    </m:r>
                    <m:r>
                      <a:rPr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ja-JP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裏</m:t>
                    </m:r>
                    <m:r>
                      <a:rPr kumimoji="1" lang="en-US" altLang="ja-JP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kumimoji="1"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4400" dirty="0" smtClean="0"/>
                  <a:t>8</a:t>
                </a:r>
                <a:r>
                  <a:rPr kumimoji="1" lang="ja-JP" altLang="en-US" sz="4400" dirty="0" smtClean="0"/>
                  <a:t> </a:t>
                </a:r>
                <a:r>
                  <a:rPr kumimoji="1" lang="ja-JP" altLang="en-US" sz="3200" dirty="0" smtClean="0"/>
                  <a:t>通り</a:t>
                </a:r>
                <a:endParaRPr kumimoji="1" lang="en-US" altLang="ja-JP" sz="3200" dirty="0" smtClean="0"/>
              </a:p>
              <a:p>
                <a:r>
                  <a:rPr lang="ja-JP" altLang="en-US" sz="3200" dirty="0"/>
                  <a:t>結果が０になる→コインが全部裏→</a:t>
                </a:r>
                <a:r>
                  <a:rPr lang="en-US" altLang="ja-JP" sz="3200" dirty="0"/>
                  <a:t>1</a:t>
                </a:r>
                <a:r>
                  <a:rPr lang="ja-JP" altLang="en-US" sz="3200" dirty="0" smtClean="0"/>
                  <a:t>パターンのみ</a:t>
                </a:r>
                <a:r>
                  <a:rPr lang="en-US" altLang="ja-JP" sz="3200" dirty="0" smtClean="0"/>
                  <a:t>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6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6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6000" dirty="0"/>
              </a:p>
              <a:p>
                <a:r>
                  <a:rPr lang="ja-JP" altLang="en-US" sz="3200" dirty="0" smtClean="0"/>
                  <a:t>結果が</a:t>
                </a:r>
                <a:r>
                  <a:rPr lang="ja-JP" altLang="en-US" sz="3200" dirty="0"/>
                  <a:t>１</a:t>
                </a:r>
                <a:r>
                  <a:rPr lang="ja-JP" altLang="en-US" sz="3200" dirty="0" smtClean="0"/>
                  <a:t>に</a:t>
                </a:r>
                <a:r>
                  <a:rPr lang="ja-JP" altLang="en-US" sz="3200" dirty="0"/>
                  <a:t>なる→コイン</a:t>
                </a:r>
                <a:r>
                  <a:rPr lang="ja-JP" altLang="en-US" sz="3200" dirty="0" smtClean="0"/>
                  <a:t>が１枚表→</a:t>
                </a:r>
                <a:r>
                  <a:rPr lang="en-US" altLang="ja-JP" sz="3200" dirty="0"/>
                  <a:t>3</a:t>
                </a:r>
                <a:r>
                  <a:rPr lang="ja-JP" altLang="en-US" sz="3200" dirty="0" smtClean="0"/>
                  <a:t>パターン</a:t>
                </a:r>
                <a:r>
                  <a:rPr lang="en-US" altLang="ja-JP" sz="3200" dirty="0" smtClean="0"/>
                  <a:t>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6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600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60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sz="6000" dirty="0" smtClean="0"/>
              </a:p>
              <a:p>
                <a:pPr marL="0" indent="0" algn="r">
                  <a:buNone/>
                </a:pPr>
                <a:r>
                  <a:rPr lang="en-US" altLang="ja-JP" dirty="0" err="1"/>
                  <a:t>e</a:t>
                </a:r>
                <a:r>
                  <a:rPr kumimoji="1" lang="en-US" altLang="ja-JP" dirty="0" err="1" smtClean="0"/>
                  <a:t>tc</a:t>
                </a:r>
                <a:r>
                  <a:rPr kumimoji="1" lang="en-US" altLang="ja-JP" dirty="0" smtClean="0"/>
                  <a:t>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941" r="-1159" b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72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116183" y="2325189"/>
            <a:ext cx="8307977" cy="524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確率変数</a:t>
            </a:r>
            <a:r>
              <a:rPr lang="en-US" altLang="ja-JP" u="sng" dirty="0" smtClean="0"/>
              <a:t>』</a:t>
            </a:r>
            <a:r>
              <a:rPr lang="ja-JP" altLang="en-US" u="sng" dirty="0" smtClean="0"/>
              <a:t>とは？</a:t>
            </a:r>
            <a:r>
              <a:rPr lang="en-US" altLang="ja-JP" dirty="0" smtClean="0"/>
              <a:t>(5/5)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kumimoji="1" lang="ja-JP" altLang="en-US" dirty="0" smtClean="0"/>
                  <a:t>確率変数の結果はイベントと対応</a:t>
                </a:r>
                <a:endParaRPr kumimoji="1"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→ </a:t>
                </a:r>
                <a:r>
                  <a:rPr lang="ja-JP" altLang="en-US" sz="3600" u="sng" dirty="0" smtClean="0"/>
                  <a:t>確率変数の結果</a:t>
                </a:r>
                <a:r>
                  <a:rPr lang="ja-JP" altLang="en-US" dirty="0" smtClean="0"/>
                  <a:t>に対して</a:t>
                </a:r>
                <a:r>
                  <a:rPr lang="ja-JP" altLang="en-US" sz="3600" u="sng" dirty="0" smtClean="0"/>
                  <a:t>確率が求められる</a:t>
                </a:r>
                <a:r>
                  <a:rPr lang="en-US" altLang="ja-JP" sz="3600" dirty="0" smtClean="0"/>
                  <a:t>!</a:t>
                </a:r>
              </a:p>
              <a:p>
                <a:pPr marL="0" indent="0" algn="ctr">
                  <a:buNone/>
                </a:pPr>
                <a:endParaRPr lang="en-US" altLang="ja-JP" sz="3600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例</a:t>
                </a:r>
                <a:r>
                  <a:rPr lang="en-US" altLang="ja-JP" dirty="0" smtClean="0"/>
                  <a:t>)</a:t>
                </a:r>
                <a:r>
                  <a:rPr lang="ja-JP" altLang="en-US" dirty="0"/>
                  <a:t>先</a:t>
                </a:r>
                <a:r>
                  <a:rPr lang="ja-JP" altLang="en-US" dirty="0" smtClean="0"/>
                  <a:t>ほどのコインの場合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sz="3200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3200" dirty="0" smtClean="0"/>
                  <a:t> </a:t>
                </a:r>
                <a:r>
                  <a:rPr lang="ja-JP" altLang="en-US" dirty="0" smtClean="0"/>
                  <a:t>（</a:t>
                </a:r>
                <a:r>
                  <a:rPr lang="ja-JP" altLang="en-US" dirty="0"/>
                  <a:t>結果</a:t>
                </a:r>
                <a:r>
                  <a:rPr lang="ja-JP" altLang="en-US" dirty="0" smtClean="0"/>
                  <a:t>が１以下</a:t>
                </a:r>
                <a:r>
                  <a:rPr lang="ja-JP" altLang="en-US" dirty="0"/>
                  <a:t>となるの</a:t>
                </a:r>
                <a:r>
                  <a:rPr lang="ja-JP" altLang="en-US" dirty="0" smtClean="0"/>
                  <a:t>は４パターン） </a:t>
                </a:r>
                <a:r>
                  <a:rPr lang="en-US" altLang="ja-JP" dirty="0" smtClean="0"/>
                  <a:t>…(a)</a:t>
                </a:r>
                <a:endParaRPr kumimoji="1" lang="en-US" altLang="ja-JP" dirty="0" smtClean="0"/>
              </a:p>
              <a:p>
                <a:pPr marL="0" indent="0" algn="ctr">
                  <a:buNone/>
                </a:pPr>
                <a:r>
                  <a:rPr lang="en-US" altLang="ja-JP" dirty="0"/>
                  <a:t>※</a:t>
                </a:r>
                <a:r>
                  <a:rPr lang="ja-JP" altLang="en-US" dirty="0" smtClean="0"/>
                  <a:t>注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表記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dirty="0" smtClean="0"/>
                  <a:t>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b="-1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上矢印吹き出し 3"/>
          <p:cNvSpPr/>
          <p:nvPr/>
        </p:nvSpPr>
        <p:spPr>
          <a:xfrm>
            <a:off x="5939243" y="2849732"/>
            <a:ext cx="5042263" cy="1937363"/>
          </a:xfrm>
          <a:prstGeom prst="upArrowCallout">
            <a:avLst>
              <a:gd name="adj1" fmla="val 14212"/>
              <a:gd name="adj2" fmla="val 31743"/>
              <a:gd name="adj3" fmla="val 25000"/>
              <a:gd name="adj4" fmla="val 663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 smtClean="0">
                <a:solidFill>
                  <a:prstClr val="black"/>
                </a:solidFill>
              </a:rPr>
              <a:t>“</a:t>
            </a:r>
            <a:r>
              <a:rPr lang="ja-JP" altLang="en-US" sz="2800" dirty="0">
                <a:solidFill>
                  <a:prstClr val="black"/>
                </a:solidFill>
              </a:rPr>
              <a:t>確率変数が○○の値を出す</a:t>
            </a:r>
            <a:r>
              <a:rPr lang="en-US" altLang="ja-JP" sz="2800" dirty="0" smtClean="0">
                <a:solidFill>
                  <a:prstClr val="black"/>
                </a:solidFill>
              </a:rPr>
              <a:t>”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 smtClean="0">
                <a:solidFill>
                  <a:prstClr val="black"/>
                </a:solidFill>
              </a:rPr>
              <a:t>と</a:t>
            </a:r>
            <a:r>
              <a:rPr lang="ja-JP" altLang="en-US" sz="2800" dirty="0">
                <a:solidFill>
                  <a:prstClr val="black"/>
                </a:solidFill>
              </a:rPr>
              <a:t>いうイベントに対する</a:t>
            </a:r>
            <a:r>
              <a:rPr lang="ja-JP" altLang="en-US" sz="2800" dirty="0" smtClean="0">
                <a:solidFill>
                  <a:prstClr val="black"/>
                </a:solidFill>
              </a:rPr>
              <a:t>確率</a:t>
            </a:r>
            <a:r>
              <a:rPr lang="en-US" altLang="ja-JP" sz="2800" dirty="0" smtClean="0">
                <a:solidFill>
                  <a:prstClr val="black"/>
                </a:solidFill>
              </a:rPr>
              <a:t>!</a:t>
            </a:r>
            <a:endParaRPr lang="en-US" altLang="ja-JP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409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265713" y="2560320"/>
            <a:ext cx="4127863" cy="627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ここで</a:t>
                </a:r>
                <a:r>
                  <a:rPr lang="ja-JP" altLang="en-US" dirty="0"/>
                  <a:t>先</a:t>
                </a:r>
                <a:r>
                  <a:rPr lang="ja-JP" altLang="en-US" dirty="0" smtClean="0"/>
                  <a:t>のコインの例を再び考える</a:t>
                </a:r>
                <a:endParaRPr lang="en-US" altLang="ja-JP" dirty="0" smtClean="0"/>
              </a:p>
              <a:p>
                <a:r>
                  <a:rPr lang="ja-JP" altLang="en-US" dirty="0" smtClean="0"/>
                  <a:t>関数 </a:t>
                </a:r>
                <a14:m>
                  <m:oMath xmlns:m="http://schemas.openxmlformats.org/officeDocument/2006/math">
                    <m:r>
                      <a:rPr lang="ja-JP" altLang="en-US" i="1" u="sng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u="sng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 smtClean="0"/>
                  <a:t> を、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4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ja-JP" alt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とすると、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sz="900" dirty="0"/>
                  <a:t>　</a:t>
                </a:r>
                <a:endParaRPr lang="en-US" altLang="ja-JP" sz="9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ja-JP" altLang="en-US" sz="9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　</a:t>
                </a:r>
                <a:endParaRPr lang="en-US" altLang="ja-JP" sz="9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dirty="0" smtClean="0"/>
                  <a:t>,…</a:t>
                </a:r>
                <a:endParaRPr lang="en-US" altLang="ja-JP" dirty="0"/>
              </a:p>
              <a:p>
                <a:pPr algn="ctr"/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ja-JP" u="sng" dirty="0" smtClean="0"/>
                  <a:t>『</a:t>
                </a:r>
                <a:r>
                  <a:rPr lang="ja-JP" altLang="en-US" u="sng" dirty="0" smtClean="0"/>
                  <a:t>ある値</a:t>
                </a:r>
                <a:r>
                  <a:rPr lang="en-US" altLang="ja-JP" u="sng" dirty="0" smtClean="0"/>
                  <a:t>』(=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𝑥</a:t>
                </a:r>
                <a:r>
                  <a:rPr lang="en-US" altLang="ja-JP" u="sng" dirty="0" smtClean="0"/>
                  <a:t>)</a:t>
                </a:r>
                <a:r>
                  <a:rPr lang="ja-JP" altLang="en-US" dirty="0" smtClean="0"/>
                  <a:t>に対して、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en-US" altLang="ja-JP" u="sng" dirty="0" smtClean="0"/>
                  <a:t>『</a:t>
                </a:r>
                <a:r>
                  <a:rPr lang="ja-JP" altLang="en-US" u="sng" dirty="0" smtClean="0"/>
                  <a:t>確率変数の結果としてその値が出る確率</a:t>
                </a:r>
                <a:r>
                  <a:rPr lang="en-US" altLang="ja-JP" u="sng" dirty="0" smtClean="0"/>
                  <a:t>』</a:t>
                </a:r>
                <a:r>
                  <a:rPr lang="ja-JP" altLang="en-US" dirty="0" smtClean="0"/>
                  <a:t>を返す関数になる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2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確率質量</a:t>
            </a:r>
            <a:r>
              <a:rPr lang="ja-JP" altLang="en-US" u="sng" dirty="0"/>
              <a:t>関数</a:t>
            </a:r>
            <a:r>
              <a:rPr lang="en-US" altLang="ja-JP" u="sng" dirty="0" smtClean="0"/>
              <a:t>』</a:t>
            </a:r>
            <a:r>
              <a:rPr lang="ja-JP" altLang="en-US" u="sng" dirty="0"/>
              <a:t>とは？</a:t>
            </a:r>
            <a:r>
              <a:rPr lang="en-US" altLang="ja-JP" dirty="0" smtClean="0"/>
              <a:t>(1/3)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7745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202287" y="2653047"/>
            <a:ext cx="4211392" cy="7469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確率質量</a:t>
            </a:r>
            <a:r>
              <a:rPr lang="ja-JP" altLang="en-US" u="sng" dirty="0"/>
              <a:t>関数</a:t>
            </a:r>
            <a:r>
              <a:rPr lang="en-US" altLang="ja-JP" u="sng" dirty="0" smtClean="0"/>
              <a:t>』</a:t>
            </a:r>
            <a:r>
              <a:rPr lang="ja-JP" altLang="en-US" u="sng" dirty="0" smtClean="0"/>
              <a:t>とは？</a:t>
            </a:r>
            <a:r>
              <a:rPr lang="en-US" altLang="ja-JP" dirty="0" smtClean="0"/>
              <a:t>(2/3)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ja-JP" altLang="en-US" u="sng" dirty="0" smtClean="0"/>
                  <a:t>確率</a:t>
                </a:r>
                <a:r>
                  <a:rPr lang="ja-JP" altLang="en-US" u="sng" dirty="0"/>
                  <a:t>質量関数と</a:t>
                </a:r>
                <a:r>
                  <a:rPr lang="ja-JP" altLang="en-US" u="sng" dirty="0" smtClean="0"/>
                  <a:t>は　</a:t>
                </a:r>
                <a:endParaRPr lang="en-US" altLang="ja-JP" u="sng" dirty="0" smtClean="0"/>
              </a:p>
              <a:p>
                <a:pPr marL="0" indent="0">
                  <a:buNone/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𝑋が離散確率変数のとき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(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※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 err="1" smtClean="0">
                    <a:latin typeface="Cambria Math" panose="02040503050406030204" pitchFamily="18" charset="0"/>
                  </a:rPr>
                  <a:t>、</a:t>
                </a:r>
                <a:endParaRPr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4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ja-JP" alt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　なる関数の</a:t>
                </a:r>
                <a:r>
                  <a:rPr lang="ja-JP" altLang="en-US" dirty="0" smtClean="0"/>
                  <a:t>こと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endParaRPr lang="en-US" altLang="ja-JP" u="sng" dirty="0"/>
              </a:p>
              <a:p>
                <a:pPr marL="0" indent="0">
                  <a:buNone/>
                </a:pPr>
                <a:r>
                  <a:rPr lang="ja-JP" altLang="en-US" u="sng" dirty="0" smtClean="0"/>
                  <a:t>確率質量関数の性質</a:t>
                </a:r>
                <a:endParaRPr lang="en-US" altLang="ja-JP" u="sng" dirty="0"/>
              </a:p>
              <a:p>
                <a:r>
                  <a:rPr kumimoji="1"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kumimoji="1" lang="ja-JP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kumimoji="1" lang="ja-JP" altLang="en-US" dirty="0" smtClean="0"/>
                  <a:t>になりうるとき、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ja-JP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ja-JP" dirty="0" smtClean="0"/>
                  <a:t> (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1,2,…)</a:t>
                </a:r>
              </a:p>
              <a:p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が𝑥になりえないとき、</a:t>
                </a:r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sz="4000" dirty="0"/>
              </a:p>
              <a:p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 smtClean="0"/>
                  <a:t>のいずれか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ja-JP" altLang="en-US" dirty="0" smtClean="0"/>
                  <a:t>に</a:t>
                </a:r>
                <a:r>
                  <a:rPr lang="ja-JP" altLang="en-US" dirty="0"/>
                  <a:t>なりうるとき、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ja-JP" altLang="en-US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ja-JP" sz="4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4000" dirty="0" smtClean="0"/>
              </a:p>
              <a:p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935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821640"/>
            <a:ext cx="10515600" cy="19071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u="sng" dirty="0" smtClean="0"/>
                  <a:t>期待値の定義</a:t>
                </a:r>
                <a:r>
                  <a:rPr kumimoji="1" lang="en-US" altLang="ja-JP" sz="2000" u="sng" dirty="0" smtClean="0"/>
                  <a:t>(※</a:t>
                </a:r>
                <a:r>
                  <a:rPr kumimoji="1" lang="ja-JP" altLang="en-US" sz="2000" u="sng" dirty="0" smtClean="0"/>
                  <a:t>離散確率変数の場合</a:t>
                </a:r>
                <a:r>
                  <a:rPr lang="en-US" altLang="ja-JP" sz="2000" dirty="0" smtClean="0">
                    <a:sym typeface="Wingdings" panose="05000000000000000000" pitchFamily="2" charset="2"/>
                  </a:rPr>
                  <a:t>)</a:t>
                </a:r>
                <a:r>
                  <a:rPr lang="en-US" altLang="ja-JP" dirty="0" smtClean="0">
                    <a:sym typeface="Wingdings" panose="05000000000000000000" pitchFamily="2" charset="2"/>
                  </a:rPr>
                  <a:t>: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　</a:t>
                </a:r>
                <a:r>
                  <a:rPr lang="ja-JP" altLang="en-US" u="sng" dirty="0" smtClean="0"/>
                  <a:t>確率変数 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𝑋 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に対し、その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期待値</a:t>
                </a:r>
                <a:r>
                  <a:rPr lang="en-US" altLang="ja-JP" u="sng" dirty="0" smtClean="0">
                    <a:latin typeface="Cambria Math" panose="02040503050406030204" pitchFamily="18" charset="0"/>
                  </a:rPr>
                  <a:t>(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𝐸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u="sng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ja-JP" u="sng" dirty="0" smtClean="0"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は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)&gt;0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5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sz="5400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で定義される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例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先の</a:t>
                </a:r>
                <a:r>
                  <a:rPr lang="ja-JP" altLang="en-US" dirty="0"/>
                  <a:t>コイン</a:t>
                </a:r>
                <a:r>
                  <a:rPr lang="ja-JP" altLang="en-US" dirty="0" smtClean="0"/>
                  <a:t>の実験の場合、その期待値は</a:t>
                </a:r>
                <a:r>
                  <a:rPr lang="en-US" altLang="ja-JP" u="sng" dirty="0" smtClean="0"/>
                  <a:t>1.5</a:t>
                </a:r>
                <a:r>
                  <a:rPr lang="en-US" altLang="ja-JP" dirty="0" smtClean="0"/>
                  <a:t>!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=1.5</m:t>
                          </m:r>
                        </m:e>
                      </m:d>
                    </m:oMath>
                  </m:oMathPara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043" t="-254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>
                <a:solidFill>
                  <a:prstClr val="black"/>
                </a:solidFill>
              </a:rPr>
              <a:t>『</a:t>
            </a:r>
            <a:r>
              <a:rPr lang="ja-JP" altLang="en-US" u="sng" dirty="0" smtClean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(3/3)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7329714" y="1514625"/>
            <a:ext cx="4586515" cy="1239547"/>
          </a:xfrm>
          <a:prstGeom prst="wedgeRoundRectCallout">
            <a:avLst>
              <a:gd name="adj1" fmla="val -37312"/>
              <a:gd name="adj2" fmla="val 76967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出しうる値</a:t>
            </a:r>
            <a:r>
              <a:rPr lang="ja-JP" altLang="en-US" sz="2800" dirty="0" smtClean="0">
                <a:solidFill>
                  <a:prstClr val="black"/>
                </a:solidFill>
              </a:rPr>
              <a:t>を</a:t>
            </a:r>
            <a:r>
              <a:rPr lang="ja-JP" altLang="en-US" sz="2800" u="sng" dirty="0" smtClean="0">
                <a:solidFill>
                  <a:prstClr val="black"/>
                </a:solidFill>
              </a:rPr>
              <a:t>それが出る確率</a:t>
            </a:r>
            <a:r>
              <a:rPr lang="ja-JP" altLang="en-US" sz="2800" dirty="0" smtClean="0">
                <a:solidFill>
                  <a:prstClr val="black"/>
                </a:solidFill>
              </a:rPr>
              <a:t>で掛けたものの</a:t>
            </a:r>
            <a:r>
              <a:rPr lang="ja-JP" altLang="en-US" sz="2800" u="sng" dirty="0" smtClean="0">
                <a:solidFill>
                  <a:prstClr val="black"/>
                </a:solidFill>
              </a:rPr>
              <a:t>合計</a:t>
            </a:r>
            <a:r>
              <a:rPr lang="ja-JP" altLang="en-US" sz="2800" dirty="0" smtClean="0">
                <a:solidFill>
                  <a:prstClr val="black"/>
                </a:solidFill>
              </a:rPr>
              <a:t>！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9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はじめに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sz="3600" dirty="0" smtClean="0"/>
              <a:t>この章では、　二つのスライドに分けて</a:t>
            </a:r>
            <a:endParaRPr kumimoji="1" lang="en-US" altLang="ja-JP" sz="3600" dirty="0" smtClean="0"/>
          </a:p>
          <a:p>
            <a:pPr algn="ctr"/>
            <a:r>
              <a:rPr kumimoji="1" lang="en-US" altLang="ja-JP" sz="3600" dirty="0" smtClean="0"/>
              <a:t>『</a:t>
            </a:r>
            <a:r>
              <a:rPr kumimoji="1" lang="ja-JP" altLang="en-US" sz="3600" dirty="0" smtClean="0"/>
              <a:t>確率変数</a:t>
            </a:r>
            <a:r>
              <a:rPr kumimoji="1" lang="en-US" altLang="ja-JP" sz="3600" dirty="0" smtClean="0"/>
              <a:t>』</a:t>
            </a:r>
            <a:endParaRPr lang="en-US" altLang="ja-JP" sz="3600" dirty="0"/>
          </a:p>
          <a:p>
            <a:pPr algn="ctr"/>
            <a:r>
              <a:rPr kumimoji="1" lang="ja-JP" altLang="en-US" sz="3600" dirty="0" smtClean="0"/>
              <a:t>　</a:t>
            </a:r>
            <a:r>
              <a:rPr kumimoji="1" lang="en-US" altLang="ja-JP" sz="3600" dirty="0" smtClean="0"/>
              <a:t>『</a:t>
            </a:r>
            <a:r>
              <a:rPr kumimoji="1" lang="ja-JP" altLang="en-US" sz="3600" dirty="0" smtClean="0"/>
              <a:t>期待値</a:t>
            </a:r>
            <a:r>
              <a:rPr kumimoji="1" lang="en-US" altLang="ja-JP" sz="3600" dirty="0" smtClean="0"/>
              <a:t>』</a:t>
            </a:r>
          </a:p>
          <a:p>
            <a:pPr algn="ctr"/>
            <a:r>
              <a:rPr kumimoji="1" lang="en-US" altLang="ja-JP" sz="3600" dirty="0" smtClean="0"/>
              <a:t>『</a:t>
            </a:r>
            <a:r>
              <a:rPr kumimoji="1" lang="ja-JP" altLang="en-US" sz="3600" dirty="0" smtClean="0"/>
              <a:t>分散</a:t>
            </a:r>
            <a:r>
              <a:rPr kumimoji="1" lang="en-US" altLang="ja-JP" sz="3600" dirty="0" smtClean="0"/>
              <a:t>』</a:t>
            </a:r>
          </a:p>
          <a:p>
            <a:pPr algn="ctr"/>
            <a:r>
              <a:rPr kumimoji="1" lang="en-US" altLang="ja-JP" sz="3600" dirty="0" smtClean="0"/>
              <a:t>『</a:t>
            </a:r>
            <a:r>
              <a:rPr kumimoji="1" lang="ja-JP" altLang="en-US" sz="3600" dirty="0" smtClean="0"/>
              <a:t>分布</a:t>
            </a:r>
            <a:r>
              <a:rPr kumimoji="1" lang="en-US" altLang="ja-JP" sz="3600" dirty="0" smtClean="0"/>
              <a:t>』</a:t>
            </a:r>
            <a:r>
              <a:rPr kumimoji="1" lang="ja-JP" altLang="en-US" sz="3600" dirty="0" smtClean="0"/>
              <a:t>　</a:t>
            </a:r>
            <a:endParaRPr kumimoji="1" lang="en-US" altLang="ja-JP" sz="3600" dirty="0" smtClean="0"/>
          </a:p>
          <a:p>
            <a:pPr algn="ctr"/>
            <a:r>
              <a:rPr kumimoji="1" lang="en-US" altLang="ja-JP" sz="3600" dirty="0" smtClean="0"/>
              <a:t>『</a:t>
            </a:r>
            <a:r>
              <a:rPr kumimoji="1" lang="ja-JP" altLang="en-US" sz="3600" dirty="0" smtClean="0"/>
              <a:t>累積分布関数</a:t>
            </a:r>
            <a:r>
              <a:rPr kumimoji="1" lang="en-US" altLang="ja-JP" sz="3600" dirty="0" smtClean="0"/>
              <a:t>』</a:t>
            </a:r>
          </a:p>
          <a:p>
            <a:pPr marL="0" indent="0" algn="ctr">
              <a:buNone/>
            </a:pPr>
            <a:r>
              <a:rPr lang="ja-JP" altLang="en-US" sz="3600" dirty="0" smtClean="0"/>
              <a:t>というものなど</a:t>
            </a:r>
            <a:r>
              <a:rPr kumimoji="1" lang="ja-JP" altLang="en-US" sz="3600" dirty="0" smtClean="0"/>
              <a:t>について学んでいきます。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3764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1" y="2305318"/>
            <a:ext cx="10515600" cy="3606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/>
              <a:t>確率</a:t>
            </a:r>
            <a:r>
              <a:rPr lang="ja-JP" altLang="en-US" u="sng" dirty="0"/>
              <a:t>変数</a:t>
            </a:r>
            <a:r>
              <a:rPr lang="ja-JP" altLang="en-US" u="sng" dirty="0" smtClean="0"/>
              <a:t>の和の期待値</a:t>
            </a:r>
            <a:r>
              <a:rPr lang="en-US" altLang="ja-JP" dirty="0" smtClean="0"/>
              <a:t>(1/3)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u="sng" dirty="0" smtClean="0"/>
                  <a:t>例</a:t>
                </a:r>
                <a:r>
                  <a:rPr lang="en-US" altLang="ja-JP" u="sng" dirty="0" smtClean="0"/>
                  <a:t>)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r>
                  <a:rPr lang="ja-JP" altLang="en-US" u="sng" dirty="0" smtClean="0">
                    <a:latin typeface="+mn-ea"/>
                  </a:rPr>
                  <a:t>表が出る確率が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𝑝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dirty="0" smtClean="0">
                    <a:latin typeface="+mn-ea"/>
                  </a:rPr>
                  <a:t>コインを</a:t>
                </a:r>
                <a:r>
                  <a:rPr lang="ja-JP" altLang="en-US" u="sng" dirty="0" smtClean="0">
                    <a:latin typeface="+mn-ea"/>
                  </a:rPr>
                  <a:t>３回</a:t>
                </a:r>
                <a:r>
                  <a:rPr lang="ja-JP" altLang="en-US" dirty="0" smtClean="0">
                    <a:latin typeface="+mn-ea"/>
                  </a:rPr>
                  <a:t>投げる</a:t>
                </a:r>
                <a:endParaRPr lang="en-US" altLang="ja-JP" dirty="0" smtClean="0">
                  <a:latin typeface="+mn-ea"/>
                </a:endParaRPr>
              </a:p>
              <a:p>
                <a:r>
                  <a:rPr kumimoji="1" lang="ja-JP" altLang="en-US" u="sng" dirty="0" smtClean="0"/>
                  <a:t>表が出たら１</a:t>
                </a:r>
                <a:r>
                  <a:rPr kumimoji="1" lang="ja-JP" altLang="en-US" dirty="0" smtClean="0"/>
                  <a:t>、</a:t>
                </a:r>
                <a:r>
                  <a:rPr kumimoji="1" lang="ja-JP" altLang="en-US" u="sng" dirty="0" smtClean="0"/>
                  <a:t>裏がでたら０</a:t>
                </a:r>
                <a:r>
                  <a:rPr kumimoji="1" lang="ja-JP" altLang="en-US" dirty="0" smtClean="0"/>
                  <a:t>とカウント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確率変数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𝑌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𝑍をそれぞれ</a:t>
                </a:r>
                <a:endParaRPr kumimoji="1" lang="en-US" altLang="ja-JP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u="sng" dirty="0" smtClean="0"/>
                  <a:t>１回目と２回目</a:t>
                </a:r>
                <a:r>
                  <a:rPr kumimoji="1" lang="ja-JP" altLang="en-US" dirty="0" smtClean="0"/>
                  <a:t>の実験結果を</a:t>
                </a:r>
                <a:r>
                  <a:rPr lang="ja-JP" altLang="en-US" dirty="0" smtClean="0"/>
                  <a:t>カウントし</a:t>
                </a:r>
                <a:r>
                  <a:rPr lang="ja-JP" altLang="en-US" dirty="0"/>
                  <a:t>た</a:t>
                </a:r>
                <a:r>
                  <a:rPr kumimoji="1" lang="ja-JP" altLang="en-US" dirty="0" smtClean="0"/>
                  <a:t>合計</a:t>
                </a:r>
                <a:endParaRPr kumimoji="1" lang="en-US" altLang="ja-JP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u="sng" dirty="0" smtClean="0"/>
                  <a:t>３回目</a:t>
                </a:r>
                <a:r>
                  <a:rPr kumimoji="1" lang="ja-JP" altLang="en-US" dirty="0" smtClean="0"/>
                  <a:t>の実験結果のカウント</a:t>
                </a:r>
                <a:endParaRPr kumimoji="1" lang="en-US" altLang="ja-JP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u="sng" dirty="0" smtClean="0"/>
                  <a:t>１～３回目まで</a:t>
                </a:r>
                <a:r>
                  <a:rPr kumimoji="1" lang="ja-JP" altLang="en-US" dirty="0" smtClean="0"/>
                  <a:t>の実験結果をカウントした合計</a:t>
                </a:r>
                <a:endParaRPr kumimoji="1" lang="en-US" altLang="ja-JP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とする 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このとき、</a:t>
                </a:r>
                <a14:m>
                  <m:oMath xmlns:m="http://schemas.openxmlformats.org/officeDocument/2006/math"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kumimoji="1" lang="ja-JP" altLang="en-US" dirty="0" smtClean="0"/>
                  <a:t>となる</a:t>
                </a:r>
                <a:r>
                  <a:rPr kumimoji="1" lang="en-US" altLang="ja-JP" dirty="0" smtClean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254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317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/>
              <a:t>確率</a:t>
            </a:r>
            <a:r>
              <a:rPr lang="ja-JP" altLang="en-US" u="sng" dirty="0"/>
              <a:t>変数</a:t>
            </a:r>
            <a:r>
              <a:rPr lang="ja-JP" altLang="en-US" u="sng" dirty="0" smtClean="0"/>
              <a:t>の和の期待値</a:t>
            </a:r>
            <a:r>
              <a:rPr lang="en-US" altLang="ja-JP" dirty="0" smtClean="0"/>
              <a:t>(2/3)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コインを投げる事象はそれぞれ影響しあわない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(=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独立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として、</a:t>
                </a:r>
                <a:endParaRPr lang="en-US" altLang="ja-JP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𝑋</a:t>
                </a:r>
                <a:r>
                  <a:rPr lang="ja-JP" altLang="en-US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、𝑌、𝑍に対してそれぞれ期待値を</a:t>
                </a: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求める</a:t>
                </a:r>
                <a:endParaRPr lang="en-US" altLang="ja-JP" sz="30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3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3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ja-JP" sz="30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=0×</m:t>
                      </m:r>
                      <m:sSup>
                        <m:sSupPr>
                          <m:ctrlP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3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d>
                        <m:dPr>
                          <m:ctrlP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3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3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3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3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3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3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ja-JP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sSup>
                        <m:sSupPr>
                          <m:ctrlP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ja-JP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3000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3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ja-JP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=0×</m:t>
                    </m:r>
                    <m:d>
                      <m:dPr>
                        <m:ctrlP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ja-JP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+1×</m:t>
                    </m:r>
                    <m:r>
                      <a:rPr lang="en-US" altLang="ja-JP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sz="3000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3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3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ja-JP" sz="3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3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3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3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sz="3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  <m:e>
                        <m:d>
                          <m:dPr>
                            <m:ctrlPr>
                              <a:rPr lang="en-US" altLang="ja-JP" sz="3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sz="3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sz="3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sz="3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3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ja-JP" sz="30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=0×</m:t>
                      </m:r>
                      <m:sSup>
                        <m:sSupPr>
                          <m:ctrlPr>
                            <a:rPr lang="en-US" altLang="ja-JP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ja-JP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ja-JP" sz="3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d>
                        <m:dPr>
                          <m:ctrlPr>
                            <a:rPr lang="en-US" altLang="ja-JP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ja-JP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ja-JP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ja-JP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ja-JP" sz="3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d>
                        <m:dPr>
                          <m:ctrlPr>
                            <a:rPr lang="en-US" altLang="ja-JP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ja-JP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ja-JP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ja-JP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ja-JP" sz="3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+3×</m:t>
                      </m:r>
                      <m:sSup>
                        <m:sSupPr>
                          <m:ctrlPr>
                            <a:rPr lang="en-US" altLang="ja-JP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ja-JP" sz="3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3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ja-JP" sz="3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300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928" t="-2785" r="-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/>
              <p:cNvSpPr/>
              <p:nvPr/>
            </p:nvSpPr>
            <p:spPr>
              <a:xfrm>
                <a:off x="3000777" y="5743977"/>
                <a:ext cx="9002333" cy="92238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3600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 sz="2800" u="sng" dirty="0" smtClean="0">
                    <a:solidFill>
                      <a:prstClr val="black"/>
                    </a:solidFill>
                  </a:rPr>
                  <a:t>が成り立つ！</a:t>
                </a:r>
                <a:endParaRPr lang="ja-JP" altLang="en-US" sz="2800" u="sng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円/楕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777" y="5743977"/>
                <a:ext cx="9002333" cy="92238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91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1601273" y="2356834"/>
            <a:ext cx="8989454" cy="19962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05805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32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確率変数𝑋</a:t>
                </a:r>
                <a:r>
                  <a:rPr lang="en-US" altLang="ja-JP" sz="32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ja-JP" sz="3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ja-JP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 sz="32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ja-JP" altLang="en-US" sz="32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において、</a:t>
                </a:r>
                <a:endParaRPr lang="en-US" altLang="ja-JP" sz="4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6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ja-JP" sz="6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6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6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6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6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sz="6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6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6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ja-JP" altLang="en-US" sz="3200" dirty="0" smtClean="0">
                    <a:latin typeface="Cambria Math" panose="02040503050406030204" pitchFamily="18" charset="0"/>
                  </a:rPr>
                  <a:t> が成り立っているならば</a:t>
                </a:r>
                <a:endParaRPr lang="en-US" altLang="ja-JP" sz="3200" dirty="0" smtClean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6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6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ja-JP" sz="6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ja-JP" altLang="en-US" sz="4400" dirty="0" smtClean="0">
                    <a:latin typeface="Cambria Math" panose="02040503050406030204" pitchFamily="18" charset="0"/>
                  </a:rPr>
                  <a:t> 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が成り立つ！</a:t>
                </a:r>
                <a:endParaRPr lang="en-US" altLang="ja-JP" sz="3200" dirty="0" smtClean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r>
                  <a:rPr lang="ja-JP" altLang="en-US" sz="3200" dirty="0" smtClean="0">
                    <a:latin typeface="Cambria Math" panose="02040503050406030204" pitchFamily="18" charset="0"/>
                  </a:rPr>
                  <a:t>意味</a:t>
                </a:r>
                <a:r>
                  <a:rPr lang="en-US" altLang="ja-JP" sz="320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: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期待値は確率変数の分け方に左右されない</a:t>
                </a:r>
                <a:endParaRPr lang="en-US" altLang="ja-JP" sz="3200" dirty="0" smtClean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r>
                  <a:rPr lang="en-US" altLang="ja-JP" sz="3200" dirty="0" smtClean="0">
                    <a:latin typeface="Cambria Math" panose="02040503050406030204" pitchFamily="18" charset="0"/>
                  </a:rPr>
                  <a:t>(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期待値の線形性</a:t>
                </a:r>
                <a:r>
                  <a:rPr lang="en-US" altLang="ja-JP" sz="3200" dirty="0" smtClean="0">
                    <a:latin typeface="Cambria Math" panose="02040503050406030204" pitchFamily="18" charset="0"/>
                  </a:rPr>
                  <a:t>)</a:t>
                </a:r>
                <a:endParaRPr lang="en-US" altLang="ja-JP" sz="3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05805"/>
              </a:xfrm>
              <a:blipFill rotWithShape="0">
                <a:blip r:embed="rId2"/>
                <a:stretch>
                  <a:fillRect l="-1333" t="-31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/>
              <a:t>確率</a:t>
            </a:r>
            <a:r>
              <a:rPr lang="ja-JP" altLang="en-US" u="sng" dirty="0"/>
              <a:t>変数</a:t>
            </a:r>
            <a:r>
              <a:rPr lang="ja-JP" altLang="en-US" u="sng" dirty="0" smtClean="0"/>
              <a:t>の和の期待値</a:t>
            </a:r>
            <a:r>
              <a:rPr lang="en-US" altLang="ja-JP" dirty="0" smtClean="0"/>
              <a:t>(3/3)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328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>
                <a:solidFill>
                  <a:prstClr val="black"/>
                </a:solidFill>
              </a:rPr>
              <a:t>確率変数の連続・離散</a:t>
            </a:r>
            <a:r>
              <a:rPr lang="en-US" altLang="ja-JP" dirty="0" smtClean="0">
                <a:solidFill>
                  <a:prstClr val="black"/>
                </a:solidFill>
              </a:rPr>
              <a:t>(1/6)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4800" dirty="0" smtClean="0"/>
              <a:t>Q,</a:t>
            </a:r>
            <a:r>
              <a:rPr lang="en-US" altLang="ja-JP" sz="4800" dirty="0" smtClean="0"/>
              <a:t>“</a:t>
            </a:r>
            <a:r>
              <a:rPr lang="ja-JP" altLang="en-US" sz="4800" dirty="0" smtClean="0"/>
              <a:t>サイコロの出目</a:t>
            </a:r>
            <a:r>
              <a:rPr lang="en-US" altLang="ja-JP" sz="4800" dirty="0" smtClean="0"/>
              <a:t>”</a:t>
            </a:r>
            <a:r>
              <a:rPr lang="ja-JP" altLang="en-US" sz="4800" dirty="0" smtClean="0"/>
              <a:t>と</a:t>
            </a:r>
            <a:r>
              <a:rPr lang="en-US" altLang="ja-JP" sz="4800" dirty="0" smtClean="0"/>
              <a:t>“</a:t>
            </a:r>
            <a:r>
              <a:rPr lang="ja-JP" altLang="en-US" sz="4800" dirty="0" smtClean="0"/>
              <a:t>ダムの貯水量</a:t>
            </a:r>
            <a:r>
              <a:rPr lang="en-US" altLang="ja-JP" sz="4800" dirty="0" smtClean="0"/>
              <a:t>”</a:t>
            </a:r>
            <a:r>
              <a:rPr lang="ja-JP" altLang="en-US" sz="4800" dirty="0" err="1" smtClean="0"/>
              <a:t>、</a:t>
            </a:r>
            <a:endParaRPr lang="en-US" altLang="ja-JP" sz="4800" dirty="0" smtClean="0"/>
          </a:p>
          <a:p>
            <a:pPr marL="0" indent="0" algn="ctr">
              <a:buNone/>
            </a:pPr>
            <a:r>
              <a:rPr lang="ja-JP" altLang="en-US" sz="4800" dirty="0" smtClean="0"/>
              <a:t>違いは何か？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0080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>
                <a:solidFill>
                  <a:prstClr val="black"/>
                </a:solidFill>
              </a:rPr>
              <a:t>確率</a:t>
            </a:r>
            <a:r>
              <a:rPr lang="ja-JP" altLang="en-US" u="sng" dirty="0">
                <a:solidFill>
                  <a:prstClr val="black"/>
                </a:solidFill>
              </a:rPr>
              <a:t>変数</a:t>
            </a:r>
            <a:r>
              <a:rPr lang="ja-JP" altLang="en-US" u="sng" dirty="0" smtClean="0">
                <a:solidFill>
                  <a:prstClr val="black"/>
                </a:solidFill>
              </a:rPr>
              <a:t>の</a:t>
            </a:r>
            <a:r>
              <a:rPr lang="ja-JP" altLang="en-US" u="sng" dirty="0">
                <a:solidFill>
                  <a:prstClr val="black"/>
                </a:solidFill>
              </a:rPr>
              <a:t>連続</a:t>
            </a:r>
            <a:r>
              <a:rPr lang="ja-JP" altLang="en-US" u="sng" dirty="0" smtClean="0">
                <a:solidFill>
                  <a:prstClr val="black"/>
                </a:solidFill>
              </a:rPr>
              <a:t>・離散</a:t>
            </a:r>
            <a:r>
              <a:rPr lang="en-US" altLang="ja-JP" dirty="0" smtClean="0">
                <a:solidFill>
                  <a:prstClr val="black"/>
                </a:solidFill>
              </a:rPr>
              <a:t>(2/6)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4800" dirty="0" smtClean="0"/>
              <a:t>Q,</a:t>
            </a:r>
            <a:r>
              <a:rPr lang="en-US" altLang="ja-JP" sz="4800" dirty="0" smtClean="0"/>
              <a:t>“</a:t>
            </a:r>
            <a:r>
              <a:rPr lang="ja-JP" altLang="en-US" sz="4800" dirty="0" smtClean="0"/>
              <a:t>サイコロの出目</a:t>
            </a:r>
            <a:r>
              <a:rPr lang="en-US" altLang="ja-JP" sz="4800" dirty="0" smtClean="0"/>
              <a:t>”</a:t>
            </a:r>
            <a:r>
              <a:rPr lang="ja-JP" altLang="en-US" sz="4800" dirty="0" smtClean="0"/>
              <a:t>と</a:t>
            </a:r>
            <a:r>
              <a:rPr lang="en-US" altLang="ja-JP" sz="4800" dirty="0" smtClean="0"/>
              <a:t>“</a:t>
            </a:r>
            <a:r>
              <a:rPr lang="ja-JP" altLang="en-US" sz="4800" dirty="0" smtClean="0"/>
              <a:t>ダムの貯水量</a:t>
            </a:r>
            <a:r>
              <a:rPr lang="en-US" altLang="ja-JP" sz="4800" dirty="0" smtClean="0"/>
              <a:t>”</a:t>
            </a:r>
            <a:r>
              <a:rPr lang="ja-JP" altLang="en-US" sz="4800" dirty="0" err="1" smtClean="0"/>
              <a:t>、</a:t>
            </a:r>
            <a:endParaRPr lang="en-US" altLang="ja-JP" sz="4800" dirty="0" smtClean="0"/>
          </a:p>
          <a:p>
            <a:pPr marL="0" indent="0" algn="ctr">
              <a:buNone/>
            </a:pPr>
            <a:r>
              <a:rPr lang="ja-JP" altLang="en-US" sz="4800" dirty="0" smtClean="0"/>
              <a:t>違いは何か？</a:t>
            </a:r>
            <a:endParaRPr lang="en-US" altLang="ja-JP" sz="4800" dirty="0" smtClean="0"/>
          </a:p>
          <a:p>
            <a:pPr marL="0" indent="0" algn="ctr">
              <a:buNone/>
            </a:pPr>
            <a:r>
              <a:rPr kumimoji="1" lang="en-US" altLang="ja-JP" sz="4800" dirty="0" smtClean="0">
                <a:solidFill>
                  <a:srgbClr val="FF0000"/>
                </a:solidFill>
              </a:rPr>
              <a:t>A,</a:t>
            </a:r>
            <a:r>
              <a:rPr kumimoji="1" lang="ja-JP" altLang="en-US" sz="4800" dirty="0" smtClean="0">
                <a:solidFill>
                  <a:srgbClr val="FF0000"/>
                </a:solidFill>
              </a:rPr>
              <a:t>サイコロは出目が限られているが</a:t>
            </a:r>
            <a:endParaRPr kumimoji="1" lang="en-US" altLang="ja-JP" sz="48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ja-JP" altLang="en-US" sz="4800" dirty="0">
                <a:solidFill>
                  <a:srgbClr val="FF0000"/>
                </a:solidFill>
              </a:rPr>
              <a:t>ダム</a:t>
            </a:r>
            <a:r>
              <a:rPr lang="ja-JP" altLang="en-US" sz="4800" dirty="0" smtClean="0">
                <a:solidFill>
                  <a:srgbClr val="FF0000"/>
                </a:solidFill>
              </a:rPr>
              <a:t>の貯水量は連続値で推移する</a:t>
            </a:r>
            <a:endParaRPr kumimoji="1" lang="ja-JP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26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0" y="4661672"/>
            <a:ext cx="10515600" cy="15152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38200" y="2717075"/>
            <a:ext cx="10515600" cy="15152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</a:t>
            </a:r>
            <a:r>
              <a:rPr lang="ja-JP" altLang="en-US" u="sng" dirty="0" smtClean="0"/>
              <a:t>の連続・離散</a:t>
            </a:r>
            <a:r>
              <a:rPr kumimoji="1" lang="en-US" altLang="ja-JP" dirty="0" smtClean="0"/>
              <a:t>(3/6)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確率変数も二種類に大別される</a:t>
            </a:r>
            <a:r>
              <a:rPr kumimoji="1" lang="en-US" altLang="ja-JP" dirty="0" smtClean="0"/>
              <a:t>…</a:t>
            </a:r>
            <a:r>
              <a:rPr lang="en-US" altLang="ja-JP" dirty="0"/>
              <a:t>『</a:t>
            </a:r>
            <a:r>
              <a:rPr lang="ja-JP" altLang="en-US" u="sng" dirty="0" smtClean="0"/>
              <a:t>連続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と</a:t>
            </a:r>
            <a:r>
              <a:rPr lang="en-US" altLang="ja-JP" dirty="0" smtClean="0"/>
              <a:t>『</a:t>
            </a:r>
            <a:r>
              <a:rPr lang="ja-JP" altLang="en-US" u="sng" dirty="0" smtClean="0"/>
              <a:t>離散</a:t>
            </a:r>
            <a:r>
              <a:rPr lang="en-US" altLang="ja-JP" dirty="0" smtClean="0"/>
              <a:t>』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kumimoji="1" lang="ja-JP" altLang="en-US" u="sng" dirty="0" smtClean="0"/>
              <a:t>連続確率変数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結果として</a:t>
            </a:r>
            <a:r>
              <a:rPr kumimoji="1" lang="en-US" altLang="ja-JP" u="sng" dirty="0" smtClean="0"/>
              <a:t>”</a:t>
            </a:r>
            <a:r>
              <a:rPr kumimoji="1" lang="ja-JP" altLang="en-US" u="sng" dirty="0" smtClean="0"/>
              <a:t>ある</a:t>
            </a:r>
            <a:r>
              <a:rPr lang="ja-JP" altLang="en-US" u="sng" dirty="0"/>
              <a:t>範囲</a:t>
            </a:r>
            <a:r>
              <a:rPr kumimoji="1" lang="ja-JP" altLang="en-US" u="sng" dirty="0" smtClean="0"/>
              <a:t>内の全ての値</a:t>
            </a:r>
            <a:r>
              <a:rPr kumimoji="1" lang="en-US" altLang="ja-JP" u="sng" dirty="0" smtClean="0"/>
              <a:t>”</a:t>
            </a:r>
            <a:r>
              <a:rPr kumimoji="1" lang="ja-JP" altLang="en-US" dirty="0" smtClean="0"/>
              <a:t>を出しうるとき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結果のパターン</a:t>
            </a:r>
            <a:r>
              <a:rPr lang="ja-JP" altLang="en-US" dirty="0" smtClean="0"/>
              <a:t>は無限個</a:t>
            </a:r>
            <a:r>
              <a:rPr kumimoji="1" lang="en-US" altLang="ja-JP" dirty="0" smtClean="0"/>
              <a:t>)</a:t>
            </a:r>
          </a:p>
          <a:p>
            <a:pPr marL="0" indent="0">
              <a:buNone/>
            </a:pPr>
            <a:r>
              <a:rPr kumimoji="1" lang="ja-JP" altLang="en-US" dirty="0" smtClean="0"/>
              <a:t>　例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ダムの貯水量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u="sng" dirty="0" smtClean="0"/>
              <a:t>離散確率</a:t>
            </a:r>
            <a:r>
              <a:rPr lang="ja-JP" altLang="en-US" u="sng" dirty="0"/>
              <a:t>変数</a:t>
            </a:r>
            <a:r>
              <a:rPr lang="en-US" altLang="ja-JP" dirty="0" smtClean="0"/>
              <a:t>…</a:t>
            </a:r>
            <a:r>
              <a:rPr lang="ja-JP" altLang="en-US" dirty="0" smtClean="0"/>
              <a:t>結果として</a:t>
            </a:r>
            <a:r>
              <a:rPr lang="en-US" altLang="ja-JP" u="sng" dirty="0" smtClean="0"/>
              <a:t>”</a:t>
            </a:r>
            <a:r>
              <a:rPr lang="ja-JP" altLang="en-US" u="sng" dirty="0"/>
              <a:t>特定</a:t>
            </a:r>
            <a:r>
              <a:rPr lang="ja-JP" altLang="en-US" u="sng" dirty="0" smtClean="0"/>
              <a:t>の範囲内の</a:t>
            </a:r>
            <a:r>
              <a:rPr lang="ja-JP" altLang="en-US" u="sng" dirty="0"/>
              <a:t>飛び飛</a:t>
            </a:r>
            <a:r>
              <a:rPr lang="ja-JP" altLang="en-US" u="sng" dirty="0" smtClean="0"/>
              <a:t>びの値</a:t>
            </a:r>
            <a:r>
              <a:rPr lang="en-US" altLang="ja-JP" u="sng" dirty="0" smtClean="0"/>
              <a:t>”</a:t>
            </a:r>
            <a:r>
              <a:rPr lang="ja-JP" altLang="en-US" dirty="0" smtClean="0"/>
              <a:t>しか出さないとき</a:t>
            </a:r>
            <a:r>
              <a:rPr lang="en-US" altLang="ja-JP" dirty="0" smtClean="0"/>
              <a:t>(</a:t>
            </a:r>
            <a:r>
              <a:rPr lang="ja-JP" altLang="en-US" dirty="0"/>
              <a:t>結果</a:t>
            </a:r>
            <a:r>
              <a:rPr lang="ja-JP" altLang="en-US" dirty="0" smtClean="0"/>
              <a:t>のパターンは無限個</a:t>
            </a:r>
            <a:r>
              <a:rPr lang="en-US" altLang="ja-JP" dirty="0" smtClean="0"/>
              <a:t>or</a:t>
            </a:r>
            <a:r>
              <a:rPr lang="ja-JP" altLang="en-US" dirty="0" smtClean="0"/>
              <a:t>有限個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例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サイコロの出目</a:t>
            </a:r>
            <a:endParaRPr lang="en-US" altLang="ja-JP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721290" y="5632709"/>
            <a:ext cx="3554032" cy="491838"/>
            <a:chOff x="657360" y="3451538"/>
            <a:chExt cx="1784797" cy="832231"/>
          </a:xfrm>
        </p:grpSpPr>
        <p:cxnSp>
          <p:nvCxnSpPr>
            <p:cNvPr id="7" name="直線コネクタ 6"/>
            <p:cNvCxnSpPr/>
            <p:nvPr/>
          </p:nvCxnSpPr>
          <p:spPr>
            <a:xfrm>
              <a:off x="838200" y="3464417"/>
              <a:ext cx="1073" cy="819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1004552" y="3464417"/>
              <a:ext cx="4293" cy="819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1197735" y="3464417"/>
              <a:ext cx="4293" cy="819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H="1">
              <a:off x="1678547" y="3477296"/>
              <a:ext cx="8585" cy="8064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1828800" y="3464417"/>
              <a:ext cx="4294" cy="819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/>
            <p:nvPr/>
          </p:nvCxnSpPr>
          <p:spPr>
            <a:xfrm>
              <a:off x="657360" y="4015760"/>
              <a:ext cx="17847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flipH="1">
              <a:off x="1549758" y="3464417"/>
              <a:ext cx="1" cy="819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 flipH="1">
              <a:off x="2000519" y="3477296"/>
              <a:ext cx="8585" cy="8064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2240924" y="3451538"/>
              <a:ext cx="4294" cy="832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テキスト ボックス 15"/>
          <p:cNvSpPr txBox="1"/>
          <p:nvPr/>
        </p:nvSpPr>
        <p:spPr>
          <a:xfrm>
            <a:off x="8392386" y="3443799"/>
            <a:ext cx="3670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※</a:t>
            </a:r>
            <a:r>
              <a:rPr kumimoji="1" lang="ja-JP" altLang="en-US" sz="1600" dirty="0" smtClean="0"/>
              <a:t>イメージ図</a:t>
            </a:r>
            <a:endParaRPr kumimoji="1" lang="en-US" altLang="ja-JP" sz="1600" dirty="0" smtClean="0"/>
          </a:p>
          <a:p>
            <a:r>
              <a:rPr lang="ja-JP" altLang="en-US" sz="1600" u="sng" dirty="0" smtClean="0"/>
              <a:t>横軸</a:t>
            </a:r>
            <a:r>
              <a:rPr lang="en-US" altLang="ja-JP" sz="1600" dirty="0" smtClean="0"/>
              <a:t>:</a:t>
            </a:r>
            <a:r>
              <a:rPr lang="ja-JP" altLang="en-US" sz="1600" dirty="0" smtClean="0"/>
              <a:t>実数直線</a:t>
            </a:r>
            <a:endParaRPr lang="en-US" altLang="ja-JP" sz="1600" dirty="0" smtClean="0"/>
          </a:p>
          <a:p>
            <a:r>
              <a:rPr kumimoji="1" lang="ja-JP" altLang="en-US" sz="1600" dirty="0">
                <a:solidFill>
                  <a:srgbClr val="0070C0"/>
                </a:solidFill>
              </a:rPr>
              <a:t>青</a:t>
            </a:r>
            <a:r>
              <a:rPr kumimoji="1" lang="ja-JP" altLang="en-US" sz="1600" dirty="0" smtClean="0">
                <a:solidFill>
                  <a:srgbClr val="0070C0"/>
                </a:solidFill>
              </a:rPr>
              <a:t>の</a:t>
            </a:r>
            <a:r>
              <a:rPr lang="ja-JP" altLang="en-US" sz="1600" dirty="0" smtClean="0">
                <a:solidFill>
                  <a:srgbClr val="0070C0"/>
                </a:solidFill>
              </a:rPr>
              <a:t>バー</a:t>
            </a:r>
            <a:r>
              <a:rPr kumimoji="1" lang="ja-JP" altLang="en-US" sz="1600" dirty="0" smtClean="0"/>
              <a:t>：確率変数が出しうる値</a:t>
            </a:r>
            <a:endParaRPr kumimoji="1" lang="ja-JP" altLang="en-US" sz="16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89640" y="5625316"/>
            <a:ext cx="397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　　　　　　　　　　　　　　　　　　　　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721290" y="6079508"/>
            <a:ext cx="368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…</a:t>
            </a:r>
            <a:r>
              <a:rPr lang="ja-JP" altLang="en-US" dirty="0">
                <a:solidFill>
                  <a:srgbClr val="0070C0"/>
                </a:solidFill>
              </a:rPr>
              <a:t> </a:t>
            </a:r>
            <a:r>
              <a:rPr lang="en-US" altLang="ja-JP" dirty="0" smtClean="0">
                <a:solidFill>
                  <a:srgbClr val="0070C0"/>
                </a:solidFill>
              </a:rPr>
              <a:t>A    B    C           D  E    F     G      H</a:t>
            </a:r>
            <a:r>
              <a:rPr lang="ja-JP" altLang="en-US" dirty="0" smtClean="0">
                <a:solidFill>
                  <a:srgbClr val="0070C0"/>
                </a:solidFill>
              </a:rPr>
              <a:t> </a:t>
            </a:r>
            <a:r>
              <a:rPr lang="en-US" altLang="ja-JP" dirty="0" smtClean="0">
                <a:solidFill>
                  <a:srgbClr val="0070C0"/>
                </a:solidFill>
              </a:rPr>
              <a:t>…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965719" y="3832121"/>
            <a:ext cx="3065172" cy="3477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94294" y="5345966"/>
            <a:ext cx="3670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※</a:t>
            </a:r>
            <a:r>
              <a:rPr kumimoji="1" lang="ja-JP" altLang="en-US" sz="1600" dirty="0" smtClean="0"/>
              <a:t>イメージ図</a:t>
            </a:r>
            <a:endParaRPr kumimoji="1" lang="en-US" altLang="ja-JP" sz="1600" dirty="0" smtClean="0"/>
          </a:p>
          <a:p>
            <a:r>
              <a:rPr lang="ja-JP" altLang="en-US" sz="1600" u="sng" dirty="0" smtClean="0"/>
              <a:t>横軸</a:t>
            </a:r>
            <a:r>
              <a:rPr lang="en-US" altLang="ja-JP" sz="1600" dirty="0" smtClean="0"/>
              <a:t>:</a:t>
            </a:r>
            <a:r>
              <a:rPr lang="ja-JP" altLang="en-US" sz="1600" dirty="0" smtClean="0"/>
              <a:t>実数直線</a:t>
            </a:r>
            <a:endParaRPr lang="en-US" altLang="ja-JP" sz="1600" dirty="0" smtClean="0"/>
          </a:p>
          <a:p>
            <a:r>
              <a:rPr kumimoji="1" lang="ja-JP" altLang="en-US" sz="1600" dirty="0">
                <a:solidFill>
                  <a:srgbClr val="0070C0"/>
                </a:solidFill>
              </a:rPr>
              <a:t>青</a:t>
            </a:r>
            <a:r>
              <a:rPr kumimoji="1" lang="ja-JP" altLang="en-US" sz="1600" dirty="0" smtClean="0">
                <a:solidFill>
                  <a:srgbClr val="0070C0"/>
                </a:solidFill>
              </a:rPr>
              <a:t>の縦棒</a:t>
            </a:r>
            <a:r>
              <a:rPr kumimoji="1" lang="ja-JP" altLang="en-US" sz="1600" dirty="0" smtClean="0"/>
              <a:t>：確率変数が出しうる値</a:t>
            </a:r>
            <a:endParaRPr kumimoji="1" lang="ja-JP" altLang="en-US" sz="16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774977" y="3544692"/>
            <a:ext cx="3554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 </a:t>
            </a:r>
            <a:r>
              <a:rPr lang="en-US" altLang="ja-JP" sz="1600" dirty="0" smtClean="0">
                <a:solidFill>
                  <a:srgbClr val="0070C0"/>
                </a:solidFill>
              </a:rPr>
              <a:t>α</a:t>
            </a:r>
            <a:r>
              <a:rPr lang="ja-JP" altLang="en-US" sz="1600" dirty="0">
                <a:solidFill>
                  <a:srgbClr val="0070C0"/>
                </a:solidFill>
              </a:rPr>
              <a:t> </a:t>
            </a:r>
            <a:r>
              <a:rPr lang="ja-JP" altLang="en-US" sz="1600" dirty="0" smtClean="0">
                <a:solidFill>
                  <a:srgbClr val="0070C0"/>
                </a:solidFill>
              </a:rPr>
              <a:t>                                                               </a:t>
            </a:r>
            <a:r>
              <a:rPr lang="en-US" altLang="ja-JP" sz="1600" dirty="0" smtClean="0">
                <a:solidFill>
                  <a:srgbClr val="0070C0"/>
                </a:solidFill>
              </a:rPr>
              <a:t>β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4721020" y="4005986"/>
            <a:ext cx="3687718" cy="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713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881188" y="3270306"/>
            <a:ext cx="6429624" cy="6690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274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それぞれの特徴は？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一例</a:t>
                </a:r>
                <a:r>
                  <a:rPr lang="en-US" altLang="ja-JP" dirty="0" smtClean="0"/>
                  <a:t>)</a:t>
                </a:r>
              </a:p>
              <a:p>
                <a:r>
                  <a:rPr kumimoji="1" lang="ja-JP" altLang="en-US" dirty="0" smtClean="0"/>
                  <a:t>離散の時</a:t>
                </a:r>
                <a:r>
                  <a:rPr lang="en-US" altLang="ja-JP" dirty="0" smtClean="0"/>
                  <a:t>…</a:t>
                </a:r>
                <a:r>
                  <a:rPr lang="ja-JP" altLang="en-US" dirty="0" smtClean="0"/>
                  <a:t>確率変数の結果の間に“抜け”がある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　　　　　　　　確率変数のそれぞれの値について確率を求めていける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→</a:t>
                </a:r>
                <a:r>
                  <a:rPr lang="ja-JP" altLang="en-US" sz="3200" u="sng" dirty="0" smtClean="0"/>
                  <a:t>確率質量関数</a:t>
                </a:r>
                <a:r>
                  <a:rPr lang="ja-JP" altLang="en-US" dirty="0" smtClean="0"/>
                  <a:t>で期待値が定義できる</a:t>
                </a:r>
                <a:r>
                  <a:rPr lang="en-US" altLang="ja-JP" dirty="0" smtClean="0"/>
                  <a:t>!</a:t>
                </a:r>
              </a:p>
              <a:p>
                <a:pPr marL="0" indent="0" algn="ctr">
                  <a:buNone/>
                </a:pPr>
                <a:endParaRPr kumimoji="1" lang="en-US" altLang="ja-JP" dirty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例：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=0.03,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=0.2,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=0.05,…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27445"/>
              </a:xfrm>
              <a:blipFill rotWithShape="0">
                <a:blip r:embed="rId2"/>
                <a:stretch>
                  <a:fillRect l="-1217" t="-30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確率変数の連続・離散</a:t>
            </a:r>
            <a:r>
              <a:rPr lang="en-US" altLang="ja-JP" dirty="0" smtClean="0">
                <a:solidFill>
                  <a:prstClr val="black"/>
                </a:solidFill>
              </a:rPr>
              <a:t>(4/6)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247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133341" y="4282594"/>
            <a:ext cx="7624294" cy="6690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それぞれの特徴は？</a:t>
            </a:r>
            <a:r>
              <a:rPr lang="en-US" altLang="ja-JP" dirty="0" smtClean="0"/>
              <a:t>(</a:t>
            </a:r>
            <a:r>
              <a:rPr lang="ja-JP" altLang="en-US" dirty="0" smtClean="0"/>
              <a:t>一例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/>
              <a:t>連続</a:t>
            </a:r>
            <a:r>
              <a:rPr kumimoji="1" lang="ja-JP" altLang="en-US" dirty="0" smtClean="0"/>
              <a:t>の時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取りえる値は無限個ある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→確率変数の結果として出うる値でも、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その値が出る確率が０になることも</a:t>
            </a:r>
            <a:r>
              <a:rPr lang="en-US" altLang="ja-JP" dirty="0" smtClean="0"/>
              <a:t>…</a:t>
            </a:r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→</a:t>
            </a:r>
            <a:r>
              <a:rPr kumimoji="1" lang="ja-JP" altLang="en-US" u="sng" dirty="0" smtClean="0"/>
              <a:t>確率質量関数が使えない</a:t>
            </a:r>
            <a:r>
              <a:rPr kumimoji="1" lang="ja-JP" altLang="en-US" dirty="0" smtClean="0"/>
              <a:t>！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結果が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になるところがある</a:t>
            </a:r>
            <a:r>
              <a:rPr kumimoji="1" lang="en-US" altLang="ja-JP" dirty="0" smtClean="0"/>
              <a:t>)</a:t>
            </a:r>
          </a:p>
          <a:p>
            <a:pPr marL="0" indent="0">
              <a:buNone/>
            </a:pPr>
            <a:r>
              <a:rPr lang="ja-JP" altLang="en-US" dirty="0" smtClean="0"/>
              <a:t>　→値を</a:t>
            </a:r>
            <a:r>
              <a:rPr lang="en-US" altLang="ja-JP" dirty="0" smtClean="0"/>
              <a:t>“</a:t>
            </a:r>
            <a:r>
              <a:rPr lang="ja-JP" altLang="en-US" dirty="0" smtClean="0"/>
              <a:t>区分け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して、それぞれに確率を求め</a:t>
            </a:r>
            <a:r>
              <a:rPr lang="ja-JP" altLang="en-US" dirty="0"/>
              <a:t>る</a:t>
            </a:r>
            <a:r>
              <a:rPr lang="ja-JP" altLang="en-US" dirty="0" smtClean="0"/>
              <a:t>！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確率変数の連続・離散</a:t>
            </a:r>
            <a:r>
              <a:rPr lang="en-US" altLang="ja-JP" dirty="0" smtClean="0">
                <a:solidFill>
                  <a:prstClr val="black"/>
                </a:solidFill>
              </a:rPr>
              <a:t>(5/6)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365161" y="5705341"/>
            <a:ext cx="9285667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011187" y="4449599"/>
            <a:ext cx="304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prstClr val="black"/>
                </a:solidFill>
              </a:rPr>
              <a:t>※</a:t>
            </a:r>
            <a:r>
              <a:rPr lang="ja-JP" altLang="en-US" sz="1600" dirty="0" smtClean="0">
                <a:solidFill>
                  <a:prstClr val="black"/>
                </a:solidFill>
              </a:rPr>
              <a:t>イメージ図</a:t>
            </a:r>
            <a:endParaRPr lang="en-US" altLang="ja-JP" sz="1600" dirty="0" smtClean="0">
              <a:solidFill>
                <a:prstClr val="black"/>
              </a:solidFill>
            </a:endParaRPr>
          </a:p>
          <a:p>
            <a:r>
              <a:rPr lang="ja-JP" altLang="en-US" sz="1600" u="sng" dirty="0" smtClean="0">
                <a:solidFill>
                  <a:prstClr val="black"/>
                </a:solidFill>
              </a:rPr>
              <a:t>横軸</a:t>
            </a:r>
            <a:r>
              <a:rPr lang="en-US" altLang="ja-JP" sz="1600" dirty="0" smtClean="0">
                <a:solidFill>
                  <a:prstClr val="black"/>
                </a:solidFill>
              </a:rPr>
              <a:t>:</a:t>
            </a:r>
            <a:r>
              <a:rPr lang="ja-JP" altLang="en-US" sz="1600" dirty="0" smtClean="0">
                <a:solidFill>
                  <a:prstClr val="black"/>
                </a:solidFill>
              </a:rPr>
              <a:t>実数直線</a:t>
            </a:r>
            <a:endParaRPr lang="en-US" altLang="ja-JP" sz="1600" dirty="0" smtClean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srgbClr val="0070C0"/>
                </a:solidFill>
              </a:rPr>
              <a:t>青</a:t>
            </a:r>
            <a:r>
              <a:rPr lang="ja-JP" altLang="en-US" sz="1600" dirty="0" smtClean="0">
                <a:solidFill>
                  <a:srgbClr val="0070C0"/>
                </a:solidFill>
              </a:rPr>
              <a:t>のバー</a:t>
            </a:r>
            <a:r>
              <a:rPr lang="ja-JP" altLang="en-US" sz="1600" dirty="0" smtClean="0">
                <a:solidFill>
                  <a:prstClr val="black"/>
                </a:solidFill>
              </a:rPr>
              <a:t>：確率変数が出しうる値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33341" y="6198250"/>
            <a:ext cx="10533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>
                <a:solidFill>
                  <a:srgbClr val="0070C0"/>
                </a:solidFill>
              </a:rPr>
              <a:t>α</a:t>
            </a:r>
            <a:r>
              <a:rPr lang="ja-JP" altLang="en-US" sz="4000" dirty="0" smtClean="0">
                <a:solidFill>
                  <a:srgbClr val="0070C0"/>
                </a:solidFill>
              </a:rPr>
              <a:t>                      </a:t>
            </a:r>
            <a:r>
              <a:rPr lang="en-US" altLang="ja-JP" sz="4000" dirty="0" smtClean="0">
                <a:solidFill>
                  <a:srgbClr val="0070C0"/>
                </a:solidFill>
              </a:rPr>
              <a:t>γ</a:t>
            </a:r>
            <a:r>
              <a:rPr lang="ja-JP" altLang="en-US" sz="4000" dirty="0" smtClean="0">
                <a:solidFill>
                  <a:srgbClr val="0070C0"/>
                </a:solidFill>
              </a:rPr>
              <a:t>                         </a:t>
            </a:r>
            <a:r>
              <a:rPr lang="en-US" altLang="ja-JP" sz="4000" dirty="0" smtClean="0">
                <a:solidFill>
                  <a:srgbClr val="0070C0"/>
                </a:solidFill>
              </a:rPr>
              <a:t>δ</a:t>
            </a:r>
            <a:r>
              <a:rPr lang="ja-JP" altLang="en-US" sz="4000" dirty="0" smtClean="0">
                <a:solidFill>
                  <a:srgbClr val="0070C0"/>
                </a:solidFill>
              </a:rPr>
              <a:t>                           </a:t>
            </a:r>
            <a:r>
              <a:rPr lang="en-US" altLang="ja-JP" sz="4000" dirty="0" smtClean="0">
                <a:solidFill>
                  <a:srgbClr val="0070C0"/>
                </a:solidFill>
              </a:rPr>
              <a:t>β</a:t>
            </a:r>
            <a:endParaRPr lang="ja-JP" altLang="en-US" sz="4000" dirty="0">
              <a:solidFill>
                <a:srgbClr val="0070C0"/>
              </a:solidFill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4134118" y="5538028"/>
            <a:ext cx="2" cy="927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889715" y="6014434"/>
            <a:ext cx="10160358" cy="2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7237927" y="5538028"/>
            <a:ext cx="3" cy="839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965916" y="5148752"/>
                <a:ext cx="8693239" cy="70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例</a:t>
                </a:r>
                <a:r>
                  <a:rPr lang="en-US" altLang="ja-JP" sz="2400" dirty="0">
                    <a:solidFill>
                      <a:prstClr val="black"/>
                    </a:solidFill>
                  </a:rPr>
                  <a:t>:</a:t>
                </a:r>
                <a:r>
                  <a:rPr lang="ja-JP" altLang="en-US" sz="2400" i="1" dirty="0">
                    <a:solidFill>
                      <a:prstClr val="black"/>
                    </a:solidFill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d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=0.2,</m:t>
                    </m:r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</m:d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=0.5,</m:t>
                    </m:r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altLang="ja-JP" sz="2400" dirty="0">
                  <a:solidFill>
                    <a:prstClr val="black"/>
                  </a:solidFill>
                </a:endParaRPr>
              </a:p>
              <a:p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916" y="5148752"/>
                <a:ext cx="8693239" cy="701731"/>
              </a:xfrm>
              <a:prstGeom prst="rect">
                <a:avLst/>
              </a:prstGeom>
              <a:blipFill rotWithShape="0">
                <a:blip r:embed="rId2"/>
                <a:stretch>
                  <a:fillRect l="-1051" t="-156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490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133341" y="4282594"/>
            <a:ext cx="7624294" cy="6690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それぞれの特徴は？</a:t>
            </a:r>
            <a:r>
              <a:rPr lang="en-US" altLang="ja-JP" dirty="0" smtClean="0"/>
              <a:t>(</a:t>
            </a:r>
            <a:r>
              <a:rPr lang="ja-JP" altLang="en-US" dirty="0" smtClean="0"/>
              <a:t>一例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/>
              <a:t>連続</a:t>
            </a:r>
            <a:r>
              <a:rPr kumimoji="1" lang="ja-JP" altLang="en-US" dirty="0" smtClean="0"/>
              <a:t>の時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取りえる値は無限個ある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→確率変数の結果として出うる値でも、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その値が出る確率が０になることも</a:t>
            </a:r>
            <a:r>
              <a:rPr lang="en-US" altLang="ja-JP" dirty="0" smtClean="0"/>
              <a:t>…</a:t>
            </a:r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→</a:t>
            </a:r>
            <a:r>
              <a:rPr kumimoji="1" lang="ja-JP" altLang="en-US" u="sng" dirty="0" smtClean="0"/>
              <a:t>確率質量関数が使えない</a:t>
            </a:r>
            <a:r>
              <a:rPr kumimoji="1" lang="ja-JP" altLang="en-US" dirty="0" smtClean="0"/>
              <a:t>！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結果が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になるところがある</a:t>
            </a:r>
            <a:r>
              <a:rPr kumimoji="1" lang="en-US" altLang="ja-JP" dirty="0" smtClean="0"/>
              <a:t>)</a:t>
            </a:r>
          </a:p>
          <a:p>
            <a:pPr marL="0" indent="0">
              <a:buNone/>
            </a:pPr>
            <a:r>
              <a:rPr lang="ja-JP" altLang="en-US" dirty="0" smtClean="0"/>
              <a:t>　→値を</a:t>
            </a:r>
            <a:r>
              <a:rPr lang="en-US" altLang="ja-JP" dirty="0" smtClean="0"/>
              <a:t>“</a:t>
            </a:r>
            <a:r>
              <a:rPr lang="ja-JP" altLang="en-US" dirty="0" smtClean="0"/>
              <a:t>区分け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して、それぞれに確率を求め</a:t>
            </a:r>
            <a:r>
              <a:rPr lang="ja-JP" altLang="en-US" dirty="0"/>
              <a:t>る</a:t>
            </a:r>
            <a:r>
              <a:rPr lang="ja-JP" altLang="en-US" dirty="0" smtClean="0"/>
              <a:t>！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確率変数の連続・離散</a:t>
            </a:r>
            <a:r>
              <a:rPr lang="en-US" altLang="ja-JP" dirty="0" smtClean="0">
                <a:solidFill>
                  <a:prstClr val="black"/>
                </a:solidFill>
              </a:rPr>
              <a:t>(6/6)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365161" y="5705341"/>
            <a:ext cx="9285667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011187" y="4449599"/>
            <a:ext cx="304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※</a:t>
            </a:r>
            <a:r>
              <a:rPr kumimoji="1" lang="ja-JP" altLang="en-US" sz="1600" dirty="0" smtClean="0"/>
              <a:t>イメージ図</a:t>
            </a:r>
            <a:endParaRPr kumimoji="1" lang="en-US" altLang="ja-JP" sz="1600" dirty="0" smtClean="0"/>
          </a:p>
          <a:p>
            <a:r>
              <a:rPr lang="ja-JP" altLang="en-US" sz="1600" u="sng" dirty="0" smtClean="0"/>
              <a:t>横軸</a:t>
            </a:r>
            <a:r>
              <a:rPr lang="en-US" altLang="ja-JP" sz="1600" dirty="0" smtClean="0"/>
              <a:t>:</a:t>
            </a:r>
            <a:r>
              <a:rPr lang="ja-JP" altLang="en-US" sz="1600" dirty="0" smtClean="0"/>
              <a:t>実数直線</a:t>
            </a:r>
            <a:endParaRPr lang="en-US" altLang="ja-JP" sz="1600" dirty="0" smtClean="0"/>
          </a:p>
          <a:p>
            <a:r>
              <a:rPr kumimoji="1" lang="ja-JP" altLang="en-US" sz="1600" dirty="0">
                <a:solidFill>
                  <a:srgbClr val="0070C0"/>
                </a:solidFill>
              </a:rPr>
              <a:t>青</a:t>
            </a:r>
            <a:r>
              <a:rPr kumimoji="1" lang="ja-JP" altLang="en-US" sz="1600" dirty="0" smtClean="0">
                <a:solidFill>
                  <a:srgbClr val="0070C0"/>
                </a:solidFill>
              </a:rPr>
              <a:t>の</a:t>
            </a:r>
            <a:r>
              <a:rPr lang="ja-JP" altLang="en-US" sz="1600" dirty="0" smtClean="0">
                <a:solidFill>
                  <a:srgbClr val="0070C0"/>
                </a:solidFill>
              </a:rPr>
              <a:t>バー</a:t>
            </a:r>
            <a:r>
              <a:rPr kumimoji="1" lang="ja-JP" altLang="en-US" sz="1600" dirty="0" smtClean="0"/>
              <a:t>：確率変数が出しうる値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33341" y="6198250"/>
            <a:ext cx="10533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>
                <a:solidFill>
                  <a:srgbClr val="0070C0"/>
                </a:solidFill>
              </a:rPr>
              <a:t>α</a:t>
            </a:r>
            <a:r>
              <a:rPr kumimoji="1" lang="ja-JP" altLang="en-US" sz="4000" dirty="0" smtClean="0">
                <a:solidFill>
                  <a:srgbClr val="0070C0"/>
                </a:solidFill>
              </a:rPr>
              <a:t>                      </a:t>
            </a:r>
            <a:r>
              <a:rPr kumimoji="1" lang="en-US" altLang="ja-JP" sz="4000" dirty="0" smtClean="0">
                <a:solidFill>
                  <a:srgbClr val="0070C0"/>
                </a:solidFill>
              </a:rPr>
              <a:t>γ</a:t>
            </a:r>
            <a:r>
              <a:rPr kumimoji="1" lang="ja-JP" altLang="en-US" sz="4000" dirty="0" smtClean="0">
                <a:solidFill>
                  <a:srgbClr val="0070C0"/>
                </a:solidFill>
              </a:rPr>
              <a:t>                         </a:t>
            </a:r>
            <a:r>
              <a:rPr kumimoji="1" lang="en-US" altLang="ja-JP" sz="4000" dirty="0" smtClean="0">
                <a:solidFill>
                  <a:srgbClr val="0070C0"/>
                </a:solidFill>
              </a:rPr>
              <a:t>δ</a:t>
            </a:r>
            <a:r>
              <a:rPr kumimoji="1" lang="ja-JP" altLang="en-US" sz="4000" dirty="0" smtClean="0">
                <a:solidFill>
                  <a:srgbClr val="0070C0"/>
                </a:solidFill>
              </a:rPr>
              <a:t>                           </a:t>
            </a:r>
            <a:r>
              <a:rPr kumimoji="1" lang="en-US" altLang="ja-JP" sz="4000" dirty="0" smtClean="0">
                <a:solidFill>
                  <a:srgbClr val="0070C0"/>
                </a:solidFill>
              </a:rPr>
              <a:t>β</a:t>
            </a:r>
            <a:endParaRPr kumimoji="1" lang="ja-JP" altLang="en-US" sz="4000" dirty="0">
              <a:solidFill>
                <a:srgbClr val="0070C0"/>
              </a:solidFill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4134118" y="5538028"/>
            <a:ext cx="2" cy="927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889715" y="6014434"/>
            <a:ext cx="10160358" cy="2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7237927" y="5538028"/>
            <a:ext cx="3" cy="839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965916" y="5148752"/>
                <a:ext cx="8693239" cy="70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例</a:t>
                </a:r>
                <a:r>
                  <a:rPr lang="en-US" altLang="ja-JP" sz="2400" dirty="0">
                    <a:solidFill>
                      <a:prstClr val="black"/>
                    </a:solidFill>
                  </a:rPr>
                  <a:t>:</a:t>
                </a:r>
                <a:r>
                  <a:rPr lang="ja-JP" altLang="en-US" sz="2400" i="1" dirty="0">
                    <a:solidFill>
                      <a:prstClr val="black"/>
                    </a:solidFill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d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=0.2,</m:t>
                    </m:r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</m:d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=0.5,</m:t>
                    </m:r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altLang="ja-JP" sz="2400" dirty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916" y="5148752"/>
                <a:ext cx="8693239" cy="701731"/>
              </a:xfrm>
              <a:prstGeom prst="rect">
                <a:avLst/>
              </a:prstGeom>
              <a:blipFill rotWithShape="0">
                <a:blip r:embed="rId2"/>
                <a:stretch>
                  <a:fillRect l="-1051" t="-156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正方形/長方形 26"/>
          <p:cNvSpPr/>
          <p:nvPr/>
        </p:nvSpPr>
        <p:spPr>
          <a:xfrm>
            <a:off x="7340958" y="1423320"/>
            <a:ext cx="4417453" cy="23236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</a:rPr>
              <a:t>Check:</a:t>
            </a:r>
            <a:r>
              <a:rPr lang="ja-JP" altLang="en-US" sz="2400" dirty="0">
                <a:solidFill>
                  <a:prstClr val="black"/>
                </a:solidFill>
              </a:rPr>
              <a:t>離散確率変数であっても、</a:t>
            </a:r>
            <a:endParaRPr lang="en-US" altLang="ja-JP" sz="24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2400" dirty="0" smtClean="0">
                <a:solidFill>
                  <a:prstClr val="black"/>
                </a:solidFill>
              </a:rPr>
              <a:t>結果のパターン数が増えれば</a:t>
            </a:r>
            <a:endParaRPr lang="en-US" altLang="ja-JP" sz="2400" dirty="0" smtClean="0">
              <a:solidFill>
                <a:prstClr val="black"/>
              </a:solidFill>
            </a:endParaRPr>
          </a:p>
          <a:p>
            <a:pPr lvl="0" algn="ctr"/>
            <a:r>
              <a:rPr lang="ja-JP" altLang="en-US" sz="2400" dirty="0" smtClean="0">
                <a:solidFill>
                  <a:prstClr val="black"/>
                </a:solidFill>
              </a:rPr>
              <a:t>確率</a:t>
            </a:r>
            <a:r>
              <a:rPr lang="ja-JP" altLang="en-US" sz="2400" dirty="0">
                <a:solidFill>
                  <a:prstClr val="black"/>
                </a:solidFill>
              </a:rPr>
              <a:t>が</a:t>
            </a:r>
            <a:r>
              <a:rPr lang="en-US" altLang="ja-JP" sz="2400" dirty="0">
                <a:solidFill>
                  <a:prstClr val="black"/>
                </a:solidFill>
              </a:rPr>
              <a:t>0</a:t>
            </a:r>
            <a:r>
              <a:rPr lang="ja-JP" altLang="en-US" sz="2400" dirty="0">
                <a:solidFill>
                  <a:prstClr val="black"/>
                </a:solidFill>
              </a:rPr>
              <a:t>になるところ</a:t>
            </a:r>
            <a:r>
              <a:rPr lang="ja-JP" altLang="en-US" sz="2400" dirty="0" smtClean="0">
                <a:solidFill>
                  <a:prstClr val="black"/>
                </a:solidFill>
              </a:rPr>
              <a:t>も</a:t>
            </a:r>
            <a:r>
              <a:rPr lang="en-US" altLang="ja-JP" sz="2400" dirty="0" smtClean="0">
                <a:solidFill>
                  <a:prstClr val="black"/>
                </a:solidFill>
              </a:rPr>
              <a:t>…</a:t>
            </a:r>
            <a:endParaRPr lang="en-US" altLang="ja-JP" sz="24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2400" dirty="0" smtClean="0">
                <a:solidFill>
                  <a:prstClr val="black"/>
                </a:solidFill>
              </a:rPr>
              <a:t>→時と場合</a:t>
            </a:r>
            <a:r>
              <a:rPr lang="ja-JP" altLang="en-US" sz="2400" dirty="0">
                <a:solidFill>
                  <a:prstClr val="black"/>
                </a:solidFill>
              </a:rPr>
              <a:t>によって</a:t>
            </a:r>
            <a:r>
              <a:rPr lang="ja-JP" altLang="en-US" sz="2400" dirty="0" smtClean="0">
                <a:solidFill>
                  <a:prstClr val="black"/>
                </a:solidFill>
              </a:rPr>
              <a:t>は</a:t>
            </a:r>
            <a:endParaRPr lang="en-US" altLang="ja-JP" sz="2400" dirty="0" smtClean="0">
              <a:solidFill>
                <a:prstClr val="black"/>
              </a:solidFill>
            </a:endParaRPr>
          </a:p>
          <a:p>
            <a:pPr lvl="0" algn="ctr"/>
            <a:r>
              <a:rPr lang="ja-JP" altLang="en-US" sz="2400" u="sng" dirty="0" smtClean="0">
                <a:solidFill>
                  <a:prstClr val="black"/>
                </a:solidFill>
              </a:rPr>
              <a:t>連続</a:t>
            </a:r>
            <a:r>
              <a:rPr lang="ja-JP" altLang="en-US" sz="2400" u="sng" dirty="0">
                <a:solidFill>
                  <a:prstClr val="black"/>
                </a:solidFill>
              </a:rPr>
              <a:t>の時と同じ手法を用いて</a:t>
            </a:r>
            <a:endParaRPr lang="en-US" altLang="ja-JP" sz="2400" u="sng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2400" u="sng" dirty="0">
                <a:solidFill>
                  <a:prstClr val="black"/>
                </a:solidFill>
              </a:rPr>
              <a:t>確率を求める</a:t>
            </a:r>
            <a:r>
              <a:rPr lang="en-US" altLang="ja-JP" sz="2400" dirty="0">
                <a:solidFill>
                  <a:prstClr val="black"/>
                </a:solidFill>
              </a:rPr>
              <a:t>!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805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/>
          <p:cNvSpPr/>
          <p:nvPr/>
        </p:nvSpPr>
        <p:spPr>
          <a:xfrm>
            <a:off x="4646374" y="2549601"/>
            <a:ext cx="862149" cy="90152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6268065" y="2549602"/>
            <a:ext cx="1519084" cy="9015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6859475" y="2549601"/>
            <a:ext cx="862149" cy="9015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u="sng" dirty="0"/>
                  <a:t>『</a:t>
                </a:r>
                <a:r>
                  <a:rPr lang="ja-JP" altLang="en-US" u="sng" dirty="0"/>
                  <a:t>確率変数</a:t>
                </a:r>
                <a:r>
                  <a:rPr lang="en-US" altLang="ja-JP" u="sng" dirty="0"/>
                  <a:t>』</a:t>
                </a:r>
                <a:r>
                  <a:rPr lang="ja-JP" altLang="en-US" u="sng" dirty="0"/>
                  <a:t>とは？</a:t>
                </a:r>
                <a:r>
                  <a:rPr lang="en-US" altLang="ja-JP" dirty="0"/>
                  <a:t>(</a:t>
                </a:r>
                <a:r>
                  <a:rPr lang="en-US" altLang="ja-JP" dirty="0" smtClean="0"/>
                  <a:t>5/5)</a:t>
                </a:r>
                <a:r>
                  <a:rPr lang="ja-JP" altLang="en-US" dirty="0" smtClean="0"/>
                  <a:t>スライド</a:t>
                </a:r>
                <a:r>
                  <a:rPr lang="en-US" altLang="ja-JP" dirty="0" smtClean="0"/>
                  <a:t>(a)</a:t>
                </a:r>
                <a:r>
                  <a:rPr lang="ja-JP" altLang="en-US" dirty="0" smtClean="0"/>
                  <a:t>式には、別の表記法も</a:t>
                </a:r>
                <a:r>
                  <a:rPr lang="en-US" altLang="ja-JP" dirty="0" smtClean="0"/>
                  <a:t>…</a:t>
                </a:r>
                <a:endParaRPr lang="en-US" altLang="ja-JP" sz="4400" u="sng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(1)(=</m:t>
                      </m:r>
                      <m:f>
                        <m:f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54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sz="5400" dirty="0" smtClean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sz="4400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sz="4400" dirty="0" smtClean="0">
                    <a:solidFill>
                      <a:prstClr val="black"/>
                    </a:solidFill>
                  </a:rPr>
                  <a:t>この</a:t>
                </a:r>
                <a:r>
                  <a:rPr lang="en-US" altLang="ja-JP" sz="6600" u="sng" dirty="0" smtClean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6600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ja-JP" sz="6600" u="sng" dirty="0" smtClean="0">
                    <a:solidFill>
                      <a:prstClr val="black"/>
                    </a:solidFill>
                  </a:rPr>
                  <a:t>』</a:t>
                </a:r>
                <a:r>
                  <a:rPr lang="ja-JP" altLang="en-US" sz="4400" dirty="0" smtClean="0">
                    <a:solidFill>
                      <a:prstClr val="black"/>
                    </a:solidFill>
                  </a:rPr>
                  <a:t>が </a:t>
                </a:r>
                <a:r>
                  <a:rPr lang="en-US" altLang="ja-JP" sz="5400" u="sng" dirty="0" smtClean="0">
                    <a:solidFill>
                      <a:prstClr val="black"/>
                    </a:solidFill>
                  </a:rPr>
                  <a:t>”</a:t>
                </a:r>
                <a:r>
                  <a:rPr lang="ja-JP" altLang="en-US" sz="5400" u="sng" dirty="0" smtClean="0">
                    <a:solidFill>
                      <a:prstClr val="black"/>
                    </a:solidFill>
                  </a:rPr>
                  <a:t>累積分布関数</a:t>
                </a:r>
                <a:r>
                  <a:rPr lang="en-US" altLang="ja-JP" sz="5400" u="sng" dirty="0" smtClean="0">
                    <a:solidFill>
                      <a:prstClr val="black"/>
                    </a:solidFill>
                  </a:rPr>
                  <a:t>”</a:t>
                </a:r>
                <a:r>
                  <a:rPr lang="ja-JP" altLang="en-US" sz="5400" u="sng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ja-JP" sz="4400" dirty="0" smtClean="0">
                    <a:solidFill>
                      <a:prstClr val="black"/>
                    </a:solidFill>
                  </a:rPr>
                  <a:t>‼</a:t>
                </a:r>
                <a:endParaRPr lang="ja-JP" altLang="en-US" sz="4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kumimoji="1" lang="ja-JP" altLang="en-US" sz="5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>
                <a:solidFill>
                  <a:prstClr val="black"/>
                </a:solidFill>
              </a:rPr>
              <a:t>『</a:t>
            </a:r>
            <a:r>
              <a:rPr lang="ja-JP" altLang="en-US" u="sng" dirty="0" smtClean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 smtClean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(1/2)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317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</a:t>
            </a:r>
            <a:r>
              <a:rPr lang="ja-JP" altLang="en-US" u="sng" dirty="0" smtClean="0"/>
              <a:t>を使った予測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u="sng" dirty="0" smtClean="0"/>
                  <a:t>例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それぞれの面に０～３までの数が書かれた三角錐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四面ダイス</a:t>
                </a:r>
                <a:r>
                  <a:rPr kumimoji="1" lang="en-US" altLang="ja-JP" dirty="0" smtClean="0"/>
                  <a:t>)</a:t>
                </a:r>
                <a:r>
                  <a:rPr kumimoji="1" lang="ja-JP" altLang="en-US" dirty="0" smtClean="0"/>
                  <a:t>を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　平らな床の上に投げて、床に接した面に書かれた数字が出目</a:t>
                </a:r>
                <a:endParaRPr lang="en-US" altLang="ja-JP" dirty="0" smtClean="0"/>
              </a:p>
              <a:p>
                <a:r>
                  <a:rPr lang="ja-JP" altLang="en-US" u="sng" dirty="0" smtClean="0">
                    <a:solidFill>
                      <a:srgbClr val="FF0000"/>
                    </a:solidFill>
                  </a:rPr>
                  <a:t>どの目も出る確率は同じ</a:t>
                </a:r>
                <a:r>
                  <a:rPr lang="en-US" altLang="ja-JP" dirty="0" smtClean="0">
                    <a:solidFill>
                      <a:schemeClr val="tx1"/>
                    </a:solidFill>
                  </a:rPr>
                  <a:t>(</a:t>
                </a:r>
                <a:r>
                  <a:rPr lang="ja-JP" altLang="en-US" dirty="0" smtClean="0">
                    <a:solidFill>
                      <a:schemeClr val="tx1"/>
                    </a:solidFill>
                  </a:rPr>
                  <a:t>いずれも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ja-JP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endParaRPr kumimoji="1" lang="en-US" altLang="ja-JP" dirty="0"/>
              </a:p>
              <a:p>
                <a:pPr marL="0" indent="0" algn="ctr">
                  <a:buNone/>
                </a:pPr>
                <a:r>
                  <a:rPr lang="ja-JP" altLang="en-US" u="sng" dirty="0" smtClean="0"/>
                  <a:t>ダイスを１０回投げて出た目の結果</a:t>
                </a:r>
                <a:endParaRPr lang="en-US" altLang="ja-JP" u="sng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０：０回　１：３回　２：５回　３：２回</a:t>
                </a:r>
                <a:endParaRPr lang="en-US" altLang="ja-JP" dirty="0" smtClean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/>
          <p:cNvSpPr/>
          <p:nvPr/>
        </p:nvSpPr>
        <p:spPr>
          <a:xfrm>
            <a:off x="1491802" y="5447764"/>
            <a:ext cx="9208395" cy="1120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u="sng" dirty="0" smtClean="0">
                <a:solidFill>
                  <a:prstClr val="black"/>
                </a:solidFill>
              </a:rPr>
              <a:t>Q</a:t>
            </a:r>
            <a:r>
              <a:rPr lang="ja-JP" altLang="en-US" sz="4400" u="sng" dirty="0" smtClean="0">
                <a:solidFill>
                  <a:prstClr val="black"/>
                </a:solidFill>
              </a:rPr>
              <a:t>：１１回目に出そうな目は？</a:t>
            </a:r>
            <a:endParaRPr lang="ja-JP" altLang="en-US" sz="4400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483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481589" y="2727621"/>
            <a:ext cx="5146218" cy="7824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1237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ja-JP" altLang="en-US" dirty="0" smtClean="0">
                    <a:solidFill>
                      <a:prstClr val="black"/>
                    </a:solidFill>
                  </a:rPr>
                  <a:t>累積分布関数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の定義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:</a:t>
                </a:r>
              </a:p>
              <a:p>
                <a:pPr lvl="0"/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54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ただし</m:t>
                      </m:r>
                      <m:r>
                        <a:rPr lang="ja-JP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、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u="sng" dirty="0" smtClean="0">
                    <a:solidFill>
                      <a:prstClr val="black"/>
                    </a:solidFill>
                  </a:rPr>
                  <a:t>確率変数が</a:t>
                </a: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𝑥以下の時の確率を</a:t>
                </a:r>
                <a:endParaRPr lang="en-US" altLang="ja-JP" u="sng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全て足し合わせたもの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!</a:t>
                </a:r>
              </a:p>
              <a:p>
                <a:pPr marL="0" lv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例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コイン３枚の結果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前例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の場合、</a:t>
                </a:r>
                <a:endParaRPr lang="en-US" altLang="ja-JP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ja-JP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表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が出たコインが２枚以下の確率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1237"/>
              </a:xfrm>
              <a:blipFill rotWithShape="0">
                <a:blip r:embed="rId2"/>
                <a:stretch>
                  <a:fillRect l="-1217" t="-2675" r="-696" b="-12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(2/2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6413679" y="3710707"/>
            <a:ext cx="5370490" cy="3288961"/>
            <a:chOff x="7359247" y="3075156"/>
            <a:chExt cx="4642057" cy="2614009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11419145" y="4977577"/>
              <a:ext cx="459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a:t>𝑋</a:t>
              </a:r>
              <a:endParaRPr lang="ja-JP" altLang="en-US" sz="2800" dirty="0">
                <a:solidFill>
                  <a:srgbClr val="92D050"/>
                </a:solidFill>
              </a:endParaRPr>
            </a:p>
          </p:txBody>
        </p:sp>
        <p:sp>
          <p:nvSpPr>
            <p:cNvPr id="8" name="フリーフォーム 7"/>
            <p:cNvSpPr/>
            <p:nvPr/>
          </p:nvSpPr>
          <p:spPr>
            <a:xfrm>
              <a:off x="8417445" y="3361698"/>
              <a:ext cx="3561735" cy="1180135"/>
            </a:xfrm>
            <a:custGeom>
              <a:avLst/>
              <a:gdLst>
                <a:gd name="connsiteX0" fmla="*/ 0 w 3023419"/>
                <a:gd name="connsiteY0" fmla="*/ 1180135 h 1180135"/>
                <a:gd name="connsiteX1" fmla="*/ 648929 w 3023419"/>
                <a:gd name="connsiteY1" fmla="*/ 250986 h 1180135"/>
                <a:gd name="connsiteX2" fmla="*/ 1224116 w 3023419"/>
                <a:gd name="connsiteY2" fmla="*/ 634445 h 1180135"/>
                <a:gd name="connsiteX3" fmla="*/ 2374490 w 3023419"/>
                <a:gd name="connsiteY3" fmla="*/ 264 h 1180135"/>
                <a:gd name="connsiteX4" fmla="*/ 2861187 w 3023419"/>
                <a:gd name="connsiteY4" fmla="*/ 722935 h 1180135"/>
                <a:gd name="connsiteX5" fmla="*/ 3023419 w 3023419"/>
                <a:gd name="connsiteY5" fmla="*/ 560703 h 118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3419" h="1180135">
                  <a:moveTo>
                    <a:pt x="0" y="1180135"/>
                  </a:moveTo>
                  <a:cubicBezTo>
                    <a:pt x="222455" y="761034"/>
                    <a:pt x="444910" y="341934"/>
                    <a:pt x="648929" y="250986"/>
                  </a:cubicBezTo>
                  <a:cubicBezTo>
                    <a:pt x="852948" y="160038"/>
                    <a:pt x="936523" y="676232"/>
                    <a:pt x="1224116" y="634445"/>
                  </a:cubicBezTo>
                  <a:cubicBezTo>
                    <a:pt x="1511709" y="592658"/>
                    <a:pt x="2101645" y="-14484"/>
                    <a:pt x="2374490" y="264"/>
                  </a:cubicBezTo>
                  <a:cubicBezTo>
                    <a:pt x="2647335" y="15012"/>
                    <a:pt x="2753032" y="629529"/>
                    <a:pt x="2861187" y="722935"/>
                  </a:cubicBezTo>
                  <a:cubicBezTo>
                    <a:pt x="2969342" y="816341"/>
                    <a:pt x="2996380" y="688522"/>
                    <a:pt x="3023419" y="560703"/>
                  </a:cubicBezTo>
                </a:path>
              </a:pathLst>
            </a:cu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  <p:cxnSp>
          <p:nvCxnSpPr>
            <p:cNvPr id="9" name="直線コネクタ 8"/>
            <p:cNvCxnSpPr/>
            <p:nvPr/>
          </p:nvCxnSpPr>
          <p:spPr>
            <a:xfrm flipH="1" flipV="1">
              <a:off x="10331463" y="3771298"/>
              <a:ext cx="3274" cy="14986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8785341" y="3960059"/>
              <a:ext cx="1015180" cy="985663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9007382" y="3774918"/>
              <a:ext cx="1190932" cy="1216608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>
              <a:stCxn id="8" idx="2"/>
            </p:cNvCxnSpPr>
            <p:nvPr/>
          </p:nvCxnSpPr>
          <p:spPr>
            <a:xfrm>
              <a:off x="9859513" y="3996143"/>
              <a:ext cx="471949" cy="456747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>
              <a:stCxn id="8" idx="1"/>
            </p:cNvCxnSpPr>
            <p:nvPr/>
          </p:nvCxnSpPr>
          <p:spPr>
            <a:xfrm>
              <a:off x="9181915" y="3612684"/>
              <a:ext cx="1095056" cy="1142869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8668169" y="4184118"/>
              <a:ext cx="825909" cy="807408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8520685" y="4452890"/>
              <a:ext cx="560438" cy="538636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10095487" y="3951765"/>
              <a:ext cx="235975" cy="232353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8417445" y="4755553"/>
              <a:ext cx="250724" cy="235973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10209374" y="5227500"/>
              <a:ext cx="3982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a:t>𝑏</a:t>
              </a:r>
              <a:endParaRPr lang="ja-JP" altLang="en-US" sz="24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/>
                <p:cNvSpPr txBox="1"/>
                <p:nvPr/>
              </p:nvSpPr>
              <p:spPr>
                <a:xfrm>
                  <a:off x="9026231" y="4166087"/>
                  <a:ext cx="804604" cy="5232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i="1" smtClean="0">
                            <a:solidFill>
                              <a:srgbClr val="FFCC66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ja-JP" sz="2800" i="1" smtClean="0">
                                <a:solidFill>
                                  <a:srgbClr val="FFCC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 smtClean="0">
                                <a:solidFill>
                                  <a:srgbClr val="FFCC6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ja-JP" altLang="en-US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テキスト ボックス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231" y="4166087"/>
                  <a:ext cx="804604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7359247" y="4254586"/>
                  <a:ext cx="124132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oMath>
                    </m:oMathPara>
                  </a14:m>
                  <a:endParaRPr lang="ja-JP" altLang="en-US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テキスト ボックス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247" y="4254586"/>
                  <a:ext cx="124132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線矢印コネクタ 20"/>
            <p:cNvCxnSpPr/>
            <p:nvPr/>
          </p:nvCxnSpPr>
          <p:spPr>
            <a:xfrm flipV="1">
              <a:off x="8611432" y="3075156"/>
              <a:ext cx="0" cy="2145087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/>
            <p:nvPr/>
          </p:nvCxnSpPr>
          <p:spPr>
            <a:xfrm>
              <a:off x="8417445" y="4991526"/>
              <a:ext cx="3583859" cy="0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/>
          <p:cNvSpPr txBox="1"/>
          <p:nvPr/>
        </p:nvSpPr>
        <p:spPr>
          <a:xfrm>
            <a:off x="7520557" y="6344638"/>
            <a:ext cx="138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 smtClean="0">
                <a:solidFill>
                  <a:prstClr val="black"/>
                </a:solidFill>
              </a:rPr>
              <a:t>イメージ図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747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209800" y="2536723"/>
            <a:ext cx="7772400" cy="14645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 smtClean="0"/>
              <a:t>とは？</a:t>
            </a:r>
            <a:r>
              <a:rPr kumimoji="1" lang="en-US" altLang="ja-JP" dirty="0" smtClean="0"/>
              <a:t>(2/5)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u="sng" dirty="0" smtClean="0"/>
                  <a:t>性質その１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endParaRPr kumimoji="1" lang="en-US" altLang="ja-JP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3200" b="0" dirty="0" smtClean="0">
                    <a:solidFill>
                      <a:prstClr val="black"/>
                    </a:solidFill>
                    <a:latin typeface="+mn-ea"/>
                  </a:rPr>
                  <a:t> ならば </a:t>
                </a:r>
                <a14:m>
                  <m:oMath xmlns:m="http://schemas.openxmlformats.org/officeDocument/2006/math">
                    <m:r>
                      <a:rPr lang="en-US" altLang="ja-JP" sz="5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 smtClean="0"/>
              </a:p>
              <a:p>
                <a:endParaRPr lang="en-US" altLang="ja-JP" dirty="0"/>
              </a:p>
              <a:p>
                <a:r>
                  <a:rPr lang="ja-JP" altLang="en-US" dirty="0" smtClean="0"/>
                  <a:t>例</a:t>
                </a:r>
                <a:r>
                  <a:rPr lang="en-US" altLang="ja-JP" dirty="0" smtClean="0"/>
                  <a:t>:</a:t>
                </a:r>
                <a:r>
                  <a:rPr lang="ja-JP" altLang="en-US" dirty="0" smtClean="0"/>
                  <a:t>サイコロで３以下の目が出る確率は</a:t>
                </a:r>
                <a:r>
                  <a:rPr lang="ja-JP" altLang="en-US" dirty="0"/>
                  <a:t>、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kumimoji="1" lang="ja-JP" altLang="en-US" dirty="0" smtClean="0"/>
                  <a:t>同じサイコロで４以下の目が出る確率より低い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/>
          <p:cNvSpPr/>
          <p:nvPr/>
        </p:nvSpPr>
        <p:spPr>
          <a:xfrm>
            <a:off x="1703231" y="5623172"/>
            <a:ext cx="8785538" cy="875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prstClr val="black"/>
                </a:solidFill>
              </a:rPr>
              <a:t>Point:</a:t>
            </a:r>
            <a:r>
              <a:rPr lang="ja-JP" altLang="en-US" sz="2800" dirty="0" smtClean="0">
                <a:solidFill>
                  <a:prstClr val="black"/>
                </a:solidFill>
              </a:rPr>
              <a:t>累積分布関数の中の数字が大きくなるほど、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条件が緩くなる→累積分布関数の値は大きくなっていく！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465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角丸四角形 60"/>
          <p:cNvSpPr/>
          <p:nvPr/>
        </p:nvSpPr>
        <p:spPr>
          <a:xfrm>
            <a:off x="838199" y="4827121"/>
            <a:ext cx="4565156" cy="16767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838200" y="2433484"/>
            <a:ext cx="4249994" cy="14839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8207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u="sng" dirty="0" smtClean="0"/>
                  <a:t>性質その２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ja-JP" altLang="en-US" sz="5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u="sng" dirty="0" smtClean="0"/>
              </a:p>
              <a:p>
                <a:r>
                  <a:rPr lang="ja-JP" altLang="en-US" u="sng" dirty="0" smtClean="0"/>
                  <a:t>性質その３</a:t>
                </a:r>
                <a:r>
                  <a:rPr lang="ja-JP" altLang="en-US" dirty="0" smtClean="0"/>
                  <a:t>：</a:t>
                </a:r>
                <a:endParaRPr lang="en-US" altLang="ja-JP" dirty="0" smtClean="0"/>
              </a:p>
              <a:p>
                <a:endParaRPr lang="en-US" altLang="ja-JP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ja-JP" altLang="en-US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8207"/>
              </a:xfrm>
              <a:blipFill rotWithShape="0">
                <a:blip r:embed="rId2"/>
                <a:stretch>
                  <a:fillRect l="-1043" t="-27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 smtClean="0"/>
              <a:t>とは？</a:t>
            </a:r>
            <a:r>
              <a:rPr kumimoji="1" lang="en-US" altLang="ja-JP" dirty="0" smtClean="0"/>
              <a:t>(3/5)</a:t>
            </a:r>
            <a:endParaRPr kumimoji="1" lang="ja-JP" altLang="en-US" dirty="0"/>
          </a:p>
        </p:txBody>
      </p:sp>
      <p:grpSp>
        <p:nvGrpSpPr>
          <p:cNvPr id="58" name="グループ化 57"/>
          <p:cNvGrpSpPr/>
          <p:nvPr/>
        </p:nvGrpSpPr>
        <p:grpSpPr>
          <a:xfrm>
            <a:off x="5088194" y="2433484"/>
            <a:ext cx="6795123" cy="3288961"/>
            <a:chOff x="7359247" y="3075156"/>
            <a:chExt cx="4642057" cy="2614009"/>
          </a:xfrm>
        </p:grpSpPr>
        <p:sp>
          <p:nvSpPr>
            <p:cNvPr id="54" name="テキスト ボックス 53"/>
            <p:cNvSpPr txBox="1"/>
            <p:nvPr/>
          </p:nvSpPr>
          <p:spPr>
            <a:xfrm>
              <a:off x="11419145" y="4977577"/>
              <a:ext cx="459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 smtClean="0">
                  <a:solidFill>
                    <a:srgbClr val="92D050"/>
                  </a:solidFill>
                  <a:latin typeface="Cambria Math" panose="02040503050406030204" pitchFamily="18" charset="0"/>
                </a:rPr>
                <a:t>𝑋</a:t>
              </a:r>
              <a:endParaRPr lang="ja-JP" altLang="en-US" sz="2800" dirty="0">
                <a:solidFill>
                  <a:srgbClr val="92D050"/>
                </a:solidFill>
              </a:endParaRPr>
            </a:p>
          </p:txBody>
        </p:sp>
        <p:sp>
          <p:nvSpPr>
            <p:cNvPr id="19" name="フリーフォーム 18"/>
            <p:cNvSpPr/>
            <p:nvPr/>
          </p:nvSpPr>
          <p:spPr>
            <a:xfrm>
              <a:off x="8417445" y="3361698"/>
              <a:ext cx="3561735" cy="1180135"/>
            </a:xfrm>
            <a:custGeom>
              <a:avLst/>
              <a:gdLst>
                <a:gd name="connsiteX0" fmla="*/ 0 w 3023419"/>
                <a:gd name="connsiteY0" fmla="*/ 1180135 h 1180135"/>
                <a:gd name="connsiteX1" fmla="*/ 648929 w 3023419"/>
                <a:gd name="connsiteY1" fmla="*/ 250986 h 1180135"/>
                <a:gd name="connsiteX2" fmla="*/ 1224116 w 3023419"/>
                <a:gd name="connsiteY2" fmla="*/ 634445 h 1180135"/>
                <a:gd name="connsiteX3" fmla="*/ 2374490 w 3023419"/>
                <a:gd name="connsiteY3" fmla="*/ 264 h 1180135"/>
                <a:gd name="connsiteX4" fmla="*/ 2861187 w 3023419"/>
                <a:gd name="connsiteY4" fmla="*/ 722935 h 1180135"/>
                <a:gd name="connsiteX5" fmla="*/ 3023419 w 3023419"/>
                <a:gd name="connsiteY5" fmla="*/ 560703 h 118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3419" h="1180135">
                  <a:moveTo>
                    <a:pt x="0" y="1180135"/>
                  </a:moveTo>
                  <a:cubicBezTo>
                    <a:pt x="222455" y="761034"/>
                    <a:pt x="444910" y="341934"/>
                    <a:pt x="648929" y="250986"/>
                  </a:cubicBezTo>
                  <a:cubicBezTo>
                    <a:pt x="852948" y="160038"/>
                    <a:pt x="936523" y="676232"/>
                    <a:pt x="1224116" y="634445"/>
                  </a:cubicBezTo>
                  <a:cubicBezTo>
                    <a:pt x="1511709" y="592658"/>
                    <a:pt x="2101645" y="-14484"/>
                    <a:pt x="2374490" y="264"/>
                  </a:cubicBezTo>
                  <a:cubicBezTo>
                    <a:pt x="2647335" y="15012"/>
                    <a:pt x="2753032" y="629529"/>
                    <a:pt x="2861187" y="722935"/>
                  </a:cubicBezTo>
                  <a:cubicBezTo>
                    <a:pt x="2969342" y="816341"/>
                    <a:pt x="2996380" y="688522"/>
                    <a:pt x="3023419" y="560703"/>
                  </a:cubicBezTo>
                </a:path>
              </a:pathLst>
            </a:cu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  <p:cxnSp>
          <p:nvCxnSpPr>
            <p:cNvPr id="21" name="直線コネクタ 20"/>
            <p:cNvCxnSpPr/>
            <p:nvPr/>
          </p:nvCxnSpPr>
          <p:spPr>
            <a:xfrm flipH="1" flipV="1">
              <a:off x="10331463" y="3771298"/>
              <a:ext cx="3274" cy="14986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8785341" y="3960059"/>
              <a:ext cx="1015180" cy="985663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9007382" y="3774918"/>
              <a:ext cx="1190932" cy="1216608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>
              <a:stCxn id="19" idx="2"/>
            </p:cNvCxnSpPr>
            <p:nvPr/>
          </p:nvCxnSpPr>
          <p:spPr>
            <a:xfrm>
              <a:off x="9859513" y="3996143"/>
              <a:ext cx="471949" cy="456747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>
              <a:stCxn id="19" idx="1"/>
            </p:cNvCxnSpPr>
            <p:nvPr/>
          </p:nvCxnSpPr>
          <p:spPr>
            <a:xfrm>
              <a:off x="9181915" y="3612684"/>
              <a:ext cx="1095056" cy="1142869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8668169" y="4184118"/>
              <a:ext cx="825909" cy="807408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8520685" y="4452890"/>
              <a:ext cx="560438" cy="538636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10095487" y="3951765"/>
              <a:ext cx="235975" cy="232353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>
              <a:off x="8417445" y="4755553"/>
              <a:ext cx="250724" cy="235973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/>
            <p:cNvSpPr txBox="1"/>
            <p:nvPr/>
          </p:nvSpPr>
          <p:spPr>
            <a:xfrm>
              <a:off x="10209374" y="5227500"/>
              <a:ext cx="3982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a:t>𝑏</a:t>
              </a:r>
              <a:endParaRPr lang="ja-JP" altLang="en-US" sz="24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/>
                <p:cNvSpPr txBox="1"/>
                <p:nvPr/>
              </p:nvSpPr>
              <p:spPr>
                <a:xfrm>
                  <a:off x="9026231" y="4166087"/>
                  <a:ext cx="804604" cy="5232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i="1" smtClean="0">
                            <a:solidFill>
                              <a:srgbClr val="FFCC66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ja-JP" sz="2800" i="1" smtClean="0">
                                <a:solidFill>
                                  <a:srgbClr val="FFCC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 smtClean="0">
                                <a:solidFill>
                                  <a:srgbClr val="FFCC6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ja-JP" altLang="en-US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テキスト ボックス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231" y="4166087"/>
                  <a:ext cx="804604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/>
                <p:cNvSpPr txBox="1"/>
                <p:nvPr/>
              </p:nvSpPr>
              <p:spPr>
                <a:xfrm>
                  <a:off x="7359247" y="4254586"/>
                  <a:ext cx="124132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oMath>
                    </m:oMathPara>
                  </a14:m>
                  <a:endParaRPr lang="ja-JP" altLang="en-US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テキスト ボックス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247" y="4254586"/>
                  <a:ext cx="124132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線矢印コネクタ 50"/>
            <p:cNvCxnSpPr/>
            <p:nvPr/>
          </p:nvCxnSpPr>
          <p:spPr>
            <a:xfrm flipV="1">
              <a:off x="8611432" y="3075156"/>
              <a:ext cx="0" cy="2145087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/>
            <p:nvPr/>
          </p:nvCxnSpPr>
          <p:spPr>
            <a:xfrm>
              <a:off x="8417445" y="4991526"/>
              <a:ext cx="3583859" cy="0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/>
            <p:cNvSpPr txBox="1"/>
            <p:nvPr/>
          </p:nvSpPr>
          <p:spPr>
            <a:xfrm>
              <a:off x="9998226" y="5283915"/>
              <a:ext cx="902929" cy="379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>
                  <a:solidFill>
                    <a:prstClr val="black"/>
                  </a:solidFill>
                </a:rPr>
                <a:t>←　　→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9961114" y="5054521"/>
              <a:ext cx="1138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(</a:t>
              </a:r>
              <a:r>
                <a:rPr lang="ja-JP" altLang="en-US" dirty="0">
                  <a:solidFill>
                    <a:prstClr val="black"/>
                  </a:solidFill>
                </a:rPr>
                <a:t>３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)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　　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(</a:t>
              </a:r>
              <a:r>
                <a:rPr lang="ja-JP" altLang="en-US" dirty="0">
                  <a:solidFill>
                    <a:prstClr val="black"/>
                  </a:solidFill>
                </a:rPr>
                <a:t>２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)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" name="テキスト ボックス 3"/>
          <p:cNvSpPr txBox="1"/>
          <p:nvPr/>
        </p:nvSpPr>
        <p:spPr>
          <a:xfrm>
            <a:off x="10619163" y="2150554"/>
            <a:ext cx="138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 smtClean="0">
                <a:solidFill>
                  <a:prstClr val="black"/>
                </a:solidFill>
              </a:rPr>
              <a:t>イメージ図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473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角丸四角形 39"/>
          <p:cNvSpPr/>
          <p:nvPr/>
        </p:nvSpPr>
        <p:spPr>
          <a:xfrm>
            <a:off x="838200" y="3300628"/>
            <a:ext cx="5606845" cy="9742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累積分布関数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(4/5)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u="sng" dirty="0" smtClean="0"/>
                  <a:t>性質その４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>
                    <a:latin typeface="Cambria Math" panose="02040503050406030204" pitchFamily="18" charset="0"/>
                  </a:rPr>
                  <a:t>任意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の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𝑏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ja-JP" altLang="en-US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かつ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なる任意の数列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において、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ja-JP" altLang="en-US" sz="5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グループ化 38"/>
          <p:cNvGrpSpPr/>
          <p:nvPr/>
        </p:nvGrpSpPr>
        <p:grpSpPr>
          <a:xfrm>
            <a:off x="2606709" y="4376691"/>
            <a:ext cx="9012269" cy="2385263"/>
            <a:chOff x="5176456" y="3347886"/>
            <a:chExt cx="6534767" cy="2695630"/>
          </a:xfrm>
        </p:grpSpPr>
        <p:grpSp>
          <p:nvGrpSpPr>
            <p:cNvPr id="30" name="グループ化 29"/>
            <p:cNvGrpSpPr/>
            <p:nvPr/>
          </p:nvGrpSpPr>
          <p:grpSpPr>
            <a:xfrm>
              <a:off x="5176456" y="3347886"/>
              <a:ext cx="6534767" cy="2335465"/>
              <a:chOff x="6096000" y="4201526"/>
              <a:chExt cx="4642057" cy="2425641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6096000" y="4201526"/>
                <a:ext cx="4642057" cy="2425641"/>
                <a:chOff x="7359247" y="3075156"/>
                <a:chExt cx="4642057" cy="2425641"/>
              </a:xfrm>
            </p:grpSpPr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11419145" y="4977577"/>
                  <a:ext cx="45924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800" dirty="0" smtClean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a:t>𝑋</a:t>
                  </a:r>
                  <a:endParaRPr lang="ja-JP" altLang="en-US" sz="2800" dirty="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6" name="フリーフォーム 5"/>
                <p:cNvSpPr/>
                <p:nvPr/>
              </p:nvSpPr>
              <p:spPr>
                <a:xfrm>
                  <a:off x="8417445" y="3361698"/>
                  <a:ext cx="3561735" cy="1180135"/>
                </a:xfrm>
                <a:custGeom>
                  <a:avLst/>
                  <a:gdLst>
                    <a:gd name="connsiteX0" fmla="*/ 0 w 3023419"/>
                    <a:gd name="connsiteY0" fmla="*/ 1180135 h 1180135"/>
                    <a:gd name="connsiteX1" fmla="*/ 648929 w 3023419"/>
                    <a:gd name="connsiteY1" fmla="*/ 250986 h 1180135"/>
                    <a:gd name="connsiteX2" fmla="*/ 1224116 w 3023419"/>
                    <a:gd name="connsiteY2" fmla="*/ 634445 h 1180135"/>
                    <a:gd name="connsiteX3" fmla="*/ 2374490 w 3023419"/>
                    <a:gd name="connsiteY3" fmla="*/ 264 h 1180135"/>
                    <a:gd name="connsiteX4" fmla="*/ 2861187 w 3023419"/>
                    <a:gd name="connsiteY4" fmla="*/ 722935 h 1180135"/>
                    <a:gd name="connsiteX5" fmla="*/ 3023419 w 3023419"/>
                    <a:gd name="connsiteY5" fmla="*/ 560703 h 1180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23419" h="1180135">
                      <a:moveTo>
                        <a:pt x="0" y="1180135"/>
                      </a:moveTo>
                      <a:cubicBezTo>
                        <a:pt x="222455" y="761034"/>
                        <a:pt x="444910" y="341934"/>
                        <a:pt x="648929" y="250986"/>
                      </a:cubicBezTo>
                      <a:cubicBezTo>
                        <a:pt x="852948" y="160038"/>
                        <a:pt x="936523" y="676232"/>
                        <a:pt x="1224116" y="634445"/>
                      </a:cubicBezTo>
                      <a:cubicBezTo>
                        <a:pt x="1511709" y="592658"/>
                        <a:pt x="2101645" y="-14484"/>
                        <a:pt x="2374490" y="264"/>
                      </a:cubicBezTo>
                      <a:cubicBezTo>
                        <a:pt x="2647335" y="15012"/>
                        <a:pt x="2753032" y="629529"/>
                        <a:pt x="2861187" y="722935"/>
                      </a:cubicBezTo>
                      <a:cubicBezTo>
                        <a:pt x="2969342" y="816341"/>
                        <a:pt x="2996380" y="688522"/>
                        <a:pt x="3023419" y="560703"/>
                      </a:cubicBezTo>
                    </a:path>
                  </a:pathLst>
                </a:custGeom>
                <a:ln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7" name="直線コネクタ 6"/>
                <p:cNvCxnSpPr/>
                <p:nvPr/>
              </p:nvCxnSpPr>
              <p:spPr>
                <a:xfrm flipH="1" flipV="1">
                  <a:off x="10331463" y="3771298"/>
                  <a:ext cx="3274" cy="149866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/>
                <p:cNvCxnSpPr/>
                <p:nvPr/>
              </p:nvCxnSpPr>
              <p:spPr>
                <a:xfrm>
                  <a:off x="8785341" y="3960059"/>
                  <a:ext cx="1015180" cy="985663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/>
                <p:cNvCxnSpPr/>
                <p:nvPr/>
              </p:nvCxnSpPr>
              <p:spPr>
                <a:xfrm>
                  <a:off x="9007382" y="3774918"/>
                  <a:ext cx="1190932" cy="1216608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コネクタ 9"/>
                <p:cNvCxnSpPr>
                  <a:stCxn id="6" idx="2"/>
                </p:cNvCxnSpPr>
                <p:nvPr/>
              </p:nvCxnSpPr>
              <p:spPr>
                <a:xfrm>
                  <a:off x="9859513" y="3996143"/>
                  <a:ext cx="471949" cy="456747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コネクタ 10"/>
                <p:cNvCxnSpPr>
                  <a:stCxn id="6" idx="1"/>
                </p:cNvCxnSpPr>
                <p:nvPr/>
              </p:nvCxnSpPr>
              <p:spPr>
                <a:xfrm>
                  <a:off x="9181915" y="3612684"/>
                  <a:ext cx="1095056" cy="1142869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コネクタ 11"/>
                <p:cNvCxnSpPr/>
                <p:nvPr/>
              </p:nvCxnSpPr>
              <p:spPr>
                <a:xfrm>
                  <a:off x="8668169" y="4184118"/>
                  <a:ext cx="825909" cy="807408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コネクタ 12"/>
                <p:cNvCxnSpPr/>
                <p:nvPr/>
              </p:nvCxnSpPr>
              <p:spPr>
                <a:xfrm>
                  <a:off x="8520685" y="4452890"/>
                  <a:ext cx="560438" cy="538636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コネクタ 13"/>
                <p:cNvCxnSpPr/>
                <p:nvPr/>
              </p:nvCxnSpPr>
              <p:spPr>
                <a:xfrm>
                  <a:off x="10095487" y="3951765"/>
                  <a:ext cx="235975" cy="232353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コネクタ 14"/>
                <p:cNvCxnSpPr/>
                <p:nvPr/>
              </p:nvCxnSpPr>
              <p:spPr>
                <a:xfrm>
                  <a:off x="8417445" y="4755553"/>
                  <a:ext cx="250724" cy="235973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テキスト ボックス 16"/>
                    <p:cNvSpPr txBox="1"/>
                    <p:nvPr/>
                  </p:nvSpPr>
                  <p:spPr>
                    <a:xfrm>
                      <a:off x="9026231" y="4166087"/>
                      <a:ext cx="804604" cy="5232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2800" i="1" smtClean="0">
                                <a:solidFill>
                                  <a:srgbClr val="FFCC66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ja-JP" sz="2800" i="1" smtClean="0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800" i="1" smtClean="0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sz="2800" dirty="0">
                        <a:solidFill>
                          <a:prstClr val="black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テキスト ボックス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6231" y="4166087"/>
                      <a:ext cx="804604" cy="52322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テキスト ボックス 17"/>
                    <p:cNvSpPr txBox="1"/>
                    <p:nvPr/>
                  </p:nvSpPr>
                  <p:spPr>
                    <a:xfrm>
                      <a:off x="7359247" y="4254586"/>
                      <a:ext cx="124132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ja-JP" sz="28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8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sz="2800" dirty="0">
                        <a:solidFill>
                          <a:prstClr val="black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テキスト ボックス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59247" y="4254586"/>
                      <a:ext cx="1241321" cy="52322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直線矢印コネクタ 18"/>
                <p:cNvCxnSpPr/>
                <p:nvPr/>
              </p:nvCxnSpPr>
              <p:spPr>
                <a:xfrm flipV="1">
                  <a:off x="8611432" y="3075156"/>
                  <a:ext cx="0" cy="2145087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矢印コネクタ 19"/>
                <p:cNvCxnSpPr/>
                <p:nvPr/>
              </p:nvCxnSpPr>
              <p:spPr>
                <a:xfrm>
                  <a:off x="8417445" y="4991526"/>
                  <a:ext cx="3583859" cy="0"/>
                </a:xfrm>
                <a:prstGeom prst="straightConnector1">
                  <a:avLst/>
                </a:prstGeom>
                <a:ln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直線コネクタ 23"/>
              <p:cNvCxnSpPr/>
              <p:nvPr/>
            </p:nvCxnSpPr>
            <p:spPr>
              <a:xfrm flipH="1">
                <a:off x="9468465" y="4675239"/>
                <a:ext cx="14748" cy="18730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 flipH="1">
                <a:off x="9740900" y="4542211"/>
                <a:ext cx="17007" cy="20060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/>
              <p:cNvCxnSpPr/>
              <p:nvPr/>
            </p:nvCxnSpPr>
            <p:spPr>
              <a:xfrm flipH="1">
                <a:off x="9342489" y="4772027"/>
                <a:ext cx="8504" cy="17762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9518161" y="5558382"/>
                  <a:ext cx="4403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テキスト ボックス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8161" y="5558382"/>
                  <a:ext cx="44039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/>
                <p:cNvSpPr txBox="1"/>
                <p:nvPr/>
              </p:nvSpPr>
              <p:spPr>
                <a:xfrm>
                  <a:off x="9817897" y="5557399"/>
                  <a:ext cx="4403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テキスト ボックス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7897" y="5557399"/>
                  <a:ext cx="44039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/>
                <p:cNvSpPr txBox="1"/>
                <p:nvPr/>
              </p:nvSpPr>
              <p:spPr>
                <a:xfrm>
                  <a:off x="10111238" y="5556778"/>
                  <a:ext cx="4403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テキスト ボックス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1238" y="5556778"/>
                  <a:ext cx="44039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テキスト ボックス 33"/>
            <p:cNvSpPr txBox="1"/>
            <p:nvPr/>
          </p:nvSpPr>
          <p:spPr>
            <a:xfrm>
              <a:off x="9735877" y="5498684"/>
              <a:ext cx="440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…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9728899" y="4333341"/>
              <a:ext cx="440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…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9360535" y="5501707"/>
              <a:ext cx="440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…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9377504" y="4333341"/>
              <a:ext cx="440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…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/>
                <p:cNvSpPr txBox="1"/>
                <p:nvPr/>
              </p:nvSpPr>
              <p:spPr>
                <a:xfrm>
                  <a:off x="8525064" y="5531634"/>
                  <a:ext cx="1023141" cy="511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ja-JP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=∞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ja-JP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テキスト ボックス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5064" y="5531634"/>
                  <a:ext cx="1023141" cy="51188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テキスト ボックス 20"/>
          <p:cNvSpPr txBox="1"/>
          <p:nvPr/>
        </p:nvSpPr>
        <p:spPr>
          <a:xfrm>
            <a:off x="10178527" y="4001294"/>
            <a:ext cx="1372073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 smtClean="0">
                <a:solidFill>
                  <a:prstClr val="black"/>
                </a:solidFill>
              </a:rPr>
              <a:t>イメージ図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54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858729" y="2831690"/>
            <a:ext cx="6474542" cy="6931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sz="3200" u="sng" dirty="0" smtClean="0"/>
                  <a:t>他の性質</a:t>
                </a:r>
                <a:endParaRPr lang="en-US" altLang="ja-JP" sz="3200" u="sng" dirty="0" smtClean="0"/>
              </a:p>
              <a:p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3200" dirty="0" smtClean="0"/>
                  <a:t>のとき</a:t>
                </a:r>
                <a:endParaRPr lang="en-US" altLang="ja-JP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kumimoji="1" lang="en-US" altLang="ja-JP" sz="40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36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 smtClean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 smtClean="0"/>
              <a:t>とは？</a:t>
            </a:r>
            <a:r>
              <a:rPr kumimoji="1" lang="en-US" altLang="ja-JP" dirty="0" smtClean="0"/>
              <a:t>(5/5)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374526" y="3569039"/>
            <a:ext cx="9967209" cy="3276881"/>
            <a:chOff x="374526" y="3569039"/>
            <a:chExt cx="9967209" cy="3276881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374526" y="3569039"/>
              <a:ext cx="9967209" cy="3276881"/>
              <a:chOff x="7359247" y="3075156"/>
              <a:chExt cx="4642057" cy="2604408"/>
            </a:xfrm>
          </p:grpSpPr>
          <p:sp>
            <p:nvSpPr>
              <p:cNvPr id="7" name="テキスト ボックス 6"/>
              <p:cNvSpPr txBox="1"/>
              <p:nvPr/>
            </p:nvSpPr>
            <p:spPr>
              <a:xfrm>
                <a:off x="11419145" y="4977577"/>
                <a:ext cx="4592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 dirty="0" smtClean="0">
                    <a:solidFill>
                      <a:srgbClr val="92D050"/>
                    </a:solidFill>
                    <a:latin typeface="Cambria Math" panose="02040503050406030204" pitchFamily="18" charset="0"/>
                  </a:rPr>
                  <a:t>𝑋</a:t>
                </a:r>
                <a:endParaRPr lang="ja-JP" altLang="en-US" sz="28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8" name="フリーフォーム 7"/>
              <p:cNvSpPr/>
              <p:nvPr/>
            </p:nvSpPr>
            <p:spPr>
              <a:xfrm>
                <a:off x="8417445" y="3361698"/>
                <a:ext cx="3561735" cy="1180135"/>
              </a:xfrm>
              <a:custGeom>
                <a:avLst/>
                <a:gdLst>
                  <a:gd name="connsiteX0" fmla="*/ 0 w 3023419"/>
                  <a:gd name="connsiteY0" fmla="*/ 1180135 h 1180135"/>
                  <a:gd name="connsiteX1" fmla="*/ 648929 w 3023419"/>
                  <a:gd name="connsiteY1" fmla="*/ 250986 h 1180135"/>
                  <a:gd name="connsiteX2" fmla="*/ 1224116 w 3023419"/>
                  <a:gd name="connsiteY2" fmla="*/ 634445 h 1180135"/>
                  <a:gd name="connsiteX3" fmla="*/ 2374490 w 3023419"/>
                  <a:gd name="connsiteY3" fmla="*/ 264 h 1180135"/>
                  <a:gd name="connsiteX4" fmla="*/ 2861187 w 3023419"/>
                  <a:gd name="connsiteY4" fmla="*/ 722935 h 1180135"/>
                  <a:gd name="connsiteX5" fmla="*/ 3023419 w 3023419"/>
                  <a:gd name="connsiteY5" fmla="*/ 560703 h 118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23419" h="1180135">
                    <a:moveTo>
                      <a:pt x="0" y="1180135"/>
                    </a:moveTo>
                    <a:cubicBezTo>
                      <a:pt x="222455" y="761034"/>
                      <a:pt x="444910" y="341934"/>
                      <a:pt x="648929" y="250986"/>
                    </a:cubicBezTo>
                    <a:cubicBezTo>
                      <a:pt x="852948" y="160038"/>
                      <a:pt x="936523" y="676232"/>
                      <a:pt x="1224116" y="634445"/>
                    </a:cubicBezTo>
                    <a:cubicBezTo>
                      <a:pt x="1511709" y="592658"/>
                      <a:pt x="2101645" y="-14484"/>
                      <a:pt x="2374490" y="264"/>
                    </a:cubicBezTo>
                    <a:cubicBezTo>
                      <a:pt x="2647335" y="15012"/>
                      <a:pt x="2753032" y="629529"/>
                      <a:pt x="2861187" y="722935"/>
                    </a:cubicBezTo>
                    <a:cubicBezTo>
                      <a:pt x="2969342" y="816341"/>
                      <a:pt x="2996380" y="688522"/>
                      <a:pt x="3023419" y="560703"/>
                    </a:cubicBezTo>
                  </a:path>
                </a:pathLst>
              </a:cu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" name="直線コネクタ 8"/>
              <p:cNvCxnSpPr/>
              <p:nvPr/>
            </p:nvCxnSpPr>
            <p:spPr>
              <a:xfrm flipH="1" flipV="1">
                <a:off x="10331463" y="3771298"/>
                <a:ext cx="3274" cy="149866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/>
              <p:cNvCxnSpPr/>
              <p:nvPr/>
            </p:nvCxnSpPr>
            <p:spPr>
              <a:xfrm>
                <a:off x="8785341" y="3960059"/>
                <a:ext cx="1015180" cy="985663"/>
              </a:xfrm>
              <a:prstGeom prst="line">
                <a:avLst/>
              </a:prstGeom>
              <a:ln>
                <a:solidFill>
                  <a:srgbClr val="FFCC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>
                <a:off x="9007382" y="3774918"/>
                <a:ext cx="1190932" cy="1216608"/>
              </a:xfrm>
              <a:prstGeom prst="line">
                <a:avLst/>
              </a:prstGeom>
              <a:ln>
                <a:solidFill>
                  <a:srgbClr val="FFCC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/>
              <p:cNvCxnSpPr>
                <a:stCxn id="8" idx="2"/>
              </p:cNvCxnSpPr>
              <p:nvPr/>
            </p:nvCxnSpPr>
            <p:spPr>
              <a:xfrm>
                <a:off x="9859513" y="3996143"/>
                <a:ext cx="471949" cy="456747"/>
              </a:xfrm>
              <a:prstGeom prst="line">
                <a:avLst/>
              </a:prstGeom>
              <a:ln>
                <a:solidFill>
                  <a:srgbClr val="FFCC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>
                <a:stCxn id="8" idx="1"/>
              </p:cNvCxnSpPr>
              <p:nvPr/>
            </p:nvCxnSpPr>
            <p:spPr>
              <a:xfrm>
                <a:off x="9181915" y="3612684"/>
                <a:ext cx="1095056" cy="1142869"/>
              </a:xfrm>
              <a:prstGeom prst="line">
                <a:avLst/>
              </a:prstGeom>
              <a:ln>
                <a:solidFill>
                  <a:srgbClr val="FFCC66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/>
              <p:nvPr/>
            </p:nvCxnSpPr>
            <p:spPr>
              <a:xfrm>
                <a:off x="8668169" y="4184118"/>
                <a:ext cx="825909" cy="807408"/>
              </a:xfrm>
              <a:prstGeom prst="line">
                <a:avLst/>
              </a:prstGeom>
              <a:ln>
                <a:solidFill>
                  <a:srgbClr val="FFCC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/>
              <p:nvPr/>
            </p:nvCxnSpPr>
            <p:spPr>
              <a:xfrm>
                <a:off x="8520685" y="4452890"/>
                <a:ext cx="560438" cy="538636"/>
              </a:xfrm>
              <a:prstGeom prst="line">
                <a:avLst/>
              </a:prstGeom>
              <a:ln>
                <a:solidFill>
                  <a:srgbClr val="FFCC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/>
              <p:nvPr/>
            </p:nvCxnSpPr>
            <p:spPr>
              <a:xfrm>
                <a:off x="10095487" y="3951765"/>
                <a:ext cx="235975" cy="232353"/>
              </a:xfrm>
              <a:prstGeom prst="line">
                <a:avLst/>
              </a:prstGeom>
              <a:ln>
                <a:solidFill>
                  <a:srgbClr val="FFCC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8417445" y="4755553"/>
                <a:ext cx="250724" cy="235973"/>
              </a:xfrm>
              <a:prstGeom prst="line">
                <a:avLst/>
              </a:prstGeom>
              <a:ln>
                <a:solidFill>
                  <a:srgbClr val="FFCC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/>
              <p:cNvSpPr txBox="1"/>
              <p:nvPr/>
            </p:nvSpPr>
            <p:spPr>
              <a:xfrm>
                <a:off x="10271882" y="5217899"/>
                <a:ext cx="3982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𝑏</a:t>
                </a:r>
                <a:endParaRPr lang="ja-JP" altLang="en-US" sz="2400" dirty="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テキスト ボックス 18"/>
                  <p:cNvSpPr txBox="1"/>
                  <p:nvPr/>
                </p:nvSpPr>
                <p:spPr>
                  <a:xfrm>
                    <a:off x="9403697" y="4027756"/>
                    <a:ext cx="402662" cy="41584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i="1" smtClean="0">
                              <a:solidFill>
                                <a:srgbClr val="FFCC6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2800" i="1" smtClean="0">
                                  <a:solidFill>
                                    <a:srgbClr val="FFCC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i="1" smtClean="0">
                                  <a:solidFill>
                                    <a:srgbClr val="FFCC66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ja-JP" altLang="en-US" sz="28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テキスト ボックス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03697" y="4027756"/>
                    <a:ext cx="402662" cy="41584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テキスト ボックス 19"/>
                  <p:cNvSpPr txBox="1"/>
                  <p:nvPr/>
                </p:nvSpPr>
                <p:spPr>
                  <a:xfrm>
                    <a:off x="7359247" y="4254586"/>
                    <a:ext cx="124132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oMath>
                      </m:oMathPara>
                    </a14:m>
                    <a:endParaRPr lang="ja-JP" altLang="en-US" sz="28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テキスト ボックス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9247" y="4254586"/>
                    <a:ext cx="1241321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直線矢印コネクタ 20"/>
              <p:cNvCxnSpPr/>
              <p:nvPr/>
            </p:nvCxnSpPr>
            <p:spPr>
              <a:xfrm flipV="1">
                <a:off x="8611432" y="3075156"/>
                <a:ext cx="0" cy="2145087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/>
              <p:cNvCxnSpPr/>
              <p:nvPr/>
            </p:nvCxnSpPr>
            <p:spPr>
              <a:xfrm>
                <a:off x="8417445" y="4991526"/>
                <a:ext cx="3583859" cy="0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線コネクタ 25"/>
            <p:cNvCxnSpPr/>
            <p:nvPr/>
          </p:nvCxnSpPr>
          <p:spPr>
            <a:xfrm>
              <a:off x="4706746" y="4310135"/>
              <a:ext cx="6922" cy="195491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4543152" y="6249130"/>
              <a:ext cx="855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𝑎</a:t>
              </a:r>
              <a:endParaRPr lang="ja-JP" altLang="en-US" sz="2400" dirty="0">
                <a:solidFill>
                  <a:srgbClr val="7030A0"/>
                </a:solidFill>
              </a:endParaRPr>
            </a:p>
          </p:txBody>
        </p:sp>
        <p:cxnSp>
          <p:nvCxnSpPr>
            <p:cNvPr id="30" name="直線コネクタ 29"/>
            <p:cNvCxnSpPr/>
            <p:nvPr/>
          </p:nvCxnSpPr>
          <p:spPr>
            <a:xfrm flipH="1">
              <a:off x="2710992" y="4828997"/>
              <a:ext cx="582199" cy="114793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H="1">
              <a:off x="2995262" y="4496310"/>
              <a:ext cx="725231" cy="147746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H="1">
              <a:off x="3306805" y="4327021"/>
              <a:ext cx="762262" cy="163565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flipH="1">
              <a:off x="3608369" y="4252749"/>
              <a:ext cx="810960" cy="172747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flipH="1">
              <a:off x="3919872" y="4315920"/>
              <a:ext cx="751629" cy="166157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 flipH="1">
              <a:off x="4198323" y="4893488"/>
              <a:ext cx="487344" cy="107925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flipH="1">
              <a:off x="4468518" y="5438952"/>
              <a:ext cx="241689" cy="53482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/>
                <p:cNvSpPr txBox="1"/>
                <p:nvPr/>
              </p:nvSpPr>
              <p:spPr>
                <a:xfrm>
                  <a:off x="3372568" y="5120554"/>
                  <a:ext cx="1122231" cy="5232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ja-JP" sz="28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ja-JP" altLang="en-US" sz="2800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1" name="テキスト ボックス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568" y="5120554"/>
                  <a:ext cx="112223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直線コネクタ 23"/>
          <p:cNvCxnSpPr/>
          <p:nvPr/>
        </p:nvCxnSpPr>
        <p:spPr>
          <a:xfrm flipV="1">
            <a:off x="4699010" y="4638147"/>
            <a:ext cx="491075" cy="82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5992128" y="4550374"/>
            <a:ext cx="771232" cy="143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V="1">
            <a:off x="5627071" y="4717984"/>
            <a:ext cx="1136289" cy="200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5644244" y="4943050"/>
            <a:ext cx="1131151" cy="167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V="1">
            <a:off x="4932512" y="5844905"/>
            <a:ext cx="1830848" cy="12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V="1">
            <a:off x="4713668" y="5214855"/>
            <a:ext cx="2049692" cy="257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V="1">
            <a:off x="4706746" y="5402965"/>
            <a:ext cx="2068649" cy="238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4713668" y="5641369"/>
            <a:ext cx="2061727" cy="190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4764338" y="5364608"/>
                <a:ext cx="192417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ja-JP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338" y="5364608"/>
                <a:ext cx="192417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テキスト ボックス 42"/>
          <p:cNvSpPr txBox="1"/>
          <p:nvPr/>
        </p:nvSpPr>
        <p:spPr>
          <a:xfrm>
            <a:off x="9404808" y="3732833"/>
            <a:ext cx="138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 smtClean="0">
                <a:solidFill>
                  <a:prstClr val="black"/>
                </a:solidFill>
              </a:rPr>
              <a:t>イメージ図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307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984090" y="2398170"/>
            <a:ext cx="6223819" cy="9291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sz="3200" u="sng" dirty="0" smtClean="0"/>
                  <a:t>他の性質</a:t>
                </a:r>
                <a:endParaRPr lang="en-US" altLang="ja-JP" sz="320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ja-JP" altLang="en-US" sz="32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4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kumimoji="1" lang="en-US" altLang="ja-JP" sz="40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36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 smtClean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 smtClean="0"/>
              <a:t>とは？</a:t>
            </a:r>
            <a:r>
              <a:rPr kumimoji="1" lang="en-US" altLang="ja-JP" dirty="0" smtClean="0"/>
              <a:t>(5/5)</a:t>
            </a:r>
            <a:endParaRPr kumimoji="1" lang="ja-JP" altLang="en-US" dirty="0"/>
          </a:p>
        </p:txBody>
      </p:sp>
      <p:grpSp>
        <p:nvGrpSpPr>
          <p:cNvPr id="45" name="グループ化 44"/>
          <p:cNvGrpSpPr/>
          <p:nvPr/>
        </p:nvGrpSpPr>
        <p:grpSpPr>
          <a:xfrm>
            <a:off x="1589864" y="3709226"/>
            <a:ext cx="9012269" cy="2850929"/>
            <a:chOff x="1589864" y="3790264"/>
            <a:chExt cx="9012269" cy="2850929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1589864" y="3790264"/>
              <a:ext cx="9012269" cy="2850929"/>
              <a:chOff x="5176456" y="3347886"/>
              <a:chExt cx="6534767" cy="3221886"/>
            </a:xfrm>
          </p:grpSpPr>
          <p:grpSp>
            <p:nvGrpSpPr>
              <p:cNvPr id="7" name="グループ化 6"/>
              <p:cNvGrpSpPr/>
              <p:nvPr/>
            </p:nvGrpSpPr>
            <p:grpSpPr>
              <a:xfrm>
                <a:off x="5176456" y="3347886"/>
                <a:ext cx="6534767" cy="2766067"/>
                <a:chOff x="6096000" y="4201526"/>
                <a:chExt cx="4642057" cy="2872869"/>
              </a:xfrm>
            </p:grpSpPr>
            <p:grpSp>
              <p:nvGrpSpPr>
                <p:cNvPr id="16" name="グループ化 15"/>
                <p:cNvGrpSpPr/>
                <p:nvPr/>
              </p:nvGrpSpPr>
              <p:grpSpPr>
                <a:xfrm>
                  <a:off x="6096000" y="4201526"/>
                  <a:ext cx="4642057" cy="2425641"/>
                  <a:chOff x="7359247" y="3075156"/>
                  <a:chExt cx="4642057" cy="2425641"/>
                </a:xfrm>
              </p:grpSpPr>
              <p:sp>
                <p:nvSpPr>
                  <p:cNvPr id="20" name="テキスト ボックス 19"/>
                  <p:cNvSpPr txBox="1"/>
                  <p:nvPr/>
                </p:nvSpPr>
                <p:spPr>
                  <a:xfrm>
                    <a:off x="11419145" y="4977577"/>
                    <a:ext cx="45924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2800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a:t>𝑋</a:t>
                    </a:r>
                    <a:endParaRPr lang="ja-JP" altLang="en-US" sz="2800" dirty="0">
                      <a:solidFill>
                        <a:srgbClr val="92D050"/>
                      </a:solidFill>
                    </a:endParaRPr>
                  </a:p>
                </p:txBody>
              </p:sp>
              <p:sp>
                <p:nvSpPr>
                  <p:cNvPr id="21" name="フリーフォーム 20"/>
                  <p:cNvSpPr/>
                  <p:nvPr/>
                </p:nvSpPr>
                <p:spPr>
                  <a:xfrm>
                    <a:off x="8417445" y="3361698"/>
                    <a:ext cx="3561735" cy="1180135"/>
                  </a:xfrm>
                  <a:custGeom>
                    <a:avLst/>
                    <a:gdLst>
                      <a:gd name="connsiteX0" fmla="*/ 0 w 3023419"/>
                      <a:gd name="connsiteY0" fmla="*/ 1180135 h 1180135"/>
                      <a:gd name="connsiteX1" fmla="*/ 648929 w 3023419"/>
                      <a:gd name="connsiteY1" fmla="*/ 250986 h 1180135"/>
                      <a:gd name="connsiteX2" fmla="*/ 1224116 w 3023419"/>
                      <a:gd name="connsiteY2" fmla="*/ 634445 h 1180135"/>
                      <a:gd name="connsiteX3" fmla="*/ 2374490 w 3023419"/>
                      <a:gd name="connsiteY3" fmla="*/ 264 h 1180135"/>
                      <a:gd name="connsiteX4" fmla="*/ 2861187 w 3023419"/>
                      <a:gd name="connsiteY4" fmla="*/ 722935 h 1180135"/>
                      <a:gd name="connsiteX5" fmla="*/ 3023419 w 3023419"/>
                      <a:gd name="connsiteY5" fmla="*/ 560703 h 1180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023419" h="1180135">
                        <a:moveTo>
                          <a:pt x="0" y="1180135"/>
                        </a:moveTo>
                        <a:cubicBezTo>
                          <a:pt x="222455" y="761034"/>
                          <a:pt x="444910" y="341934"/>
                          <a:pt x="648929" y="250986"/>
                        </a:cubicBezTo>
                        <a:cubicBezTo>
                          <a:pt x="852948" y="160038"/>
                          <a:pt x="936523" y="676232"/>
                          <a:pt x="1224116" y="634445"/>
                        </a:cubicBezTo>
                        <a:cubicBezTo>
                          <a:pt x="1511709" y="592658"/>
                          <a:pt x="2101645" y="-14484"/>
                          <a:pt x="2374490" y="264"/>
                        </a:cubicBezTo>
                        <a:cubicBezTo>
                          <a:pt x="2647335" y="15012"/>
                          <a:pt x="2753032" y="629529"/>
                          <a:pt x="2861187" y="722935"/>
                        </a:cubicBezTo>
                        <a:cubicBezTo>
                          <a:pt x="2969342" y="816341"/>
                          <a:pt x="2996380" y="688522"/>
                          <a:pt x="3023419" y="560703"/>
                        </a:cubicBezTo>
                      </a:path>
                    </a:pathLst>
                  </a:custGeom>
                  <a:ln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22" name="直線コネクタ 21"/>
                  <p:cNvCxnSpPr/>
                  <p:nvPr/>
                </p:nvCxnSpPr>
                <p:spPr>
                  <a:xfrm flipH="1" flipV="1">
                    <a:off x="10331463" y="3771298"/>
                    <a:ext cx="3274" cy="149866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線コネクタ 22"/>
                  <p:cNvCxnSpPr/>
                  <p:nvPr/>
                </p:nvCxnSpPr>
                <p:spPr>
                  <a:xfrm>
                    <a:off x="8785341" y="3960059"/>
                    <a:ext cx="1015180" cy="985663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コネクタ 23"/>
                  <p:cNvCxnSpPr/>
                  <p:nvPr/>
                </p:nvCxnSpPr>
                <p:spPr>
                  <a:xfrm>
                    <a:off x="9007382" y="3774918"/>
                    <a:ext cx="1190932" cy="1216608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線コネクタ 24"/>
                  <p:cNvCxnSpPr>
                    <a:stCxn id="21" idx="2"/>
                  </p:cNvCxnSpPr>
                  <p:nvPr/>
                </p:nvCxnSpPr>
                <p:spPr>
                  <a:xfrm>
                    <a:off x="9859513" y="3996144"/>
                    <a:ext cx="1004419" cy="991856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線コネクタ 25"/>
                  <p:cNvCxnSpPr>
                    <a:stCxn id="21" idx="1"/>
                  </p:cNvCxnSpPr>
                  <p:nvPr/>
                </p:nvCxnSpPr>
                <p:spPr>
                  <a:xfrm>
                    <a:off x="9181915" y="3612685"/>
                    <a:ext cx="1321721" cy="1374510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線コネクタ 26"/>
                  <p:cNvCxnSpPr/>
                  <p:nvPr/>
                </p:nvCxnSpPr>
                <p:spPr>
                  <a:xfrm>
                    <a:off x="8668169" y="4184118"/>
                    <a:ext cx="825909" cy="807408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線コネクタ 27"/>
                  <p:cNvCxnSpPr/>
                  <p:nvPr/>
                </p:nvCxnSpPr>
                <p:spPr>
                  <a:xfrm>
                    <a:off x="8520685" y="4452890"/>
                    <a:ext cx="560438" cy="538636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線コネクタ 28"/>
                  <p:cNvCxnSpPr/>
                  <p:nvPr/>
                </p:nvCxnSpPr>
                <p:spPr>
                  <a:xfrm>
                    <a:off x="10095487" y="3951765"/>
                    <a:ext cx="917164" cy="900683"/>
                  </a:xfrm>
                  <a:prstGeom prst="line">
                    <a:avLst/>
                  </a:prstGeom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線コネクタ 29"/>
                  <p:cNvCxnSpPr/>
                  <p:nvPr/>
                </p:nvCxnSpPr>
                <p:spPr>
                  <a:xfrm>
                    <a:off x="8417445" y="4755553"/>
                    <a:ext cx="250724" cy="235973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テキスト ボックス 30"/>
                      <p:cNvSpPr txBox="1"/>
                      <p:nvPr/>
                    </p:nvSpPr>
                    <p:spPr>
                      <a:xfrm>
                        <a:off x="8688731" y="4287127"/>
                        <a:ext cx="804604" cy="5232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sz="2800" i="1" smtClean="0">
                                  <a:solidFill>
                                    <a:srgbClr val="FFCC66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ja-JP" sz="2800" i="1" smtClean="0">
                                      <a:solidFill>
                                        <a:srgbClr val="FFCC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 smtClean="0">
                                      <a:solidFill>
                                        <a:srgbClr val="FFCC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ja-JP" altLang="en-US" sz="2800" dirty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テキスト ボックス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88731" y="4287127"/>
                        <a:ext cx="804604" cy="523220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テキスト ボックス 31"/>
                      <p:cNvSpPr txBox="1"/>
                      <p:nvPr/>
                    </p:nvSpPr>
                    <p:spPr>
                      <a:xfrm>
                        <a:off x="7359247" y="4254586"/>
                        <a:ext cx="1241321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sz="28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ja-JP" altLang="en-US" sz="2800" dirty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テキスト ボックス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59247" y="4254586"/>
                        <a:ext cx="1241321" cy="523220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3" name="直線矢印コネクタ 32"/>
                  <p:cNvCxnSpPr/>
                  <p:nvPr/>
                </p:nvCxnSpPr>
                <p:spPr>
                  <a:xfrm flipV="1">
                    <a:off x="8611432" y="3075156"/>
                    <a:ext cx="0" cy="2145087"/>
                  </a:xfrm>
                  <a:prstGeom prst="straightConnector1">
                    <a:avLst/>
                  </a:prstGeom>
                  <a:ln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線矢印コネクタ 33"/>
                  <p:cNvCxnSpPr/>
                  <p:nvPr/>
                </p:nvCxnSpPr>
                <p:spPr>
                  <a:xfrm>
                    <a:off x="8417445" y="4991526"/>
                    <a:ext cx="3583859" cy="0"/>
                  </a:xfrm>
                  <a:prstGeom prst="straightConnector1">
                    <a:avLst/>
                  </a:prstGeom>
                  <a:ln>
                    <a:solidFill>
                      <a:srgbClr val="92D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直線コネクタ 16"/>
                <p:cNvCxnSpPr/>
                <p:nvPr/>
              </p:nvCxnSpPr>
              <p:spPr>
                <a:xfrm flipH="1">
                  <a:off x="9480428" y="4675239"/>
                  <a:ext cx="2785" cy="23991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コネクタ 17"/>
                <p:cNvCxnSpPr/>
                <p:nvPr/>
              </p:nvCxnSpPr>
              <p:spPr>
                <a:xfrm flipH="1">
                  <a:off x="9757049" y="4542212"/>
                  <a:ext cx="858" cy="238951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/>
                <p:cNvCxnSpPr/>
                <p:nvPr/>
              </p:nvCxnSpPr>
              <p:spPr>
                <a:xfrm flipH="1">
                  <a:off x="9342489" y="4772027"/>
                  <a:ext cx="8504" cy="17762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テキスト ボックス 7"/>
                  <p:cNvSpPr txBox="1"/>
                  <p:nvPr/>
                </p:nvSpPr>
                <p:spPr>
                  <a:xfrm>
                    <a:off x="9309175" y="5631373"/>
                    <a:ext cx="593410" cy="6904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ja-JP" altLang="en-US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テキスト ボックス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9175" y="5631373"/>
                    <a:ext cx="593410" cy="69043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/>
                  <p:cNvSpPr txBox="1"/>
                  <p:nvPr/>
                </p:nvSpPr>
                <p:spPr>
                  <a:xfrm>
                    <a:off x="9724353" y="5877312"/>
                    <a:ext cx="589903" cy="6924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oMath>
                      </m:oMathPara>
                    </a14:m>
                    <a:endParaRPr lang="ja-JP" altLang="en-US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テキスト ボックス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4353" y="5877312"/>
                    <a:ext cx="589903" cy="69246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/>
                  <p:cNvSpPr txBox="1"/>
                  <p:nvPr/>
                </p:nvSpPr>
                <p:spPr>
                  <a:xfrm>
                    <a:off x="10167777" y="5716385"/>
                    <a:ext cx="1426956" cy="8076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ja-JP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oMath>
                      </m:oMathPara>
                    </a14:m>
                    <a:endParaRPr lang="ja-JP" altLang="en-US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テキスト ボックス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7777" y="5716385"/>
                    <a:ext cx="1426956" cy="80767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テキスト ボックス 10"/>
              <p:cNvSpPr txBox="1"/>
              <p:nvPr/>
            </p:nvSpPr>
            <p:spPr>
              <a:xfrm>
                <a:off x="9735877" y="5498684"/>
                <a:ext cx="4403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9728899" y="4333341"/>
                <a:ext cx="4403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10060887" y="5515804"/>
                <a:ext cx="440393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9975535" y="4316147"/>
                <a:ext cx="4403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テキスト ボックス 14"/>
                  <p:cNvSpPr txBox="1"/>
                  <p:nvPr/>
                </p:nvSpPr>
                <p:spPr>
                  <a:xfrm>
                    <a:off x="8884752" y="5385581"/>
                    <a:ext cx="580369" cy="6904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oMath>
                      </m:oMathPara>
                    </a14:m>
                    <a:endParaRPr lang="ja-JP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テキスト ボックス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4752" y="5385581"/>
                    <a:ext cx="580369" cy="69043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直線コネクタ 37"/>
            <p:cNvCxnSpPr/>
            <p:nvPr/>
          </p:nvCxnSpPr>
          <p:spPr>
            <a:xfrm>
              <a:off x="7258744" y="4423737"/>
              <a:ext cx="1440488" cy="629411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7662930" y="4327301"/>
              <a:ext cx="1036302" cy="411141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8137298" y="4195289"/>
              <a:ext cx="545425" cy="228448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ボックス 38"/>
          <p:cNvSpPr txBox="1"/>
          <p:nvPr/>
        </p:nvSpPr>
        <p:spPr>
          <a:xfrm>
            <a:off x="9330548" y="3524560"/>
            <a:ext cx="138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 smtClean="0">
                <a:solidFill>
                  <a:prstClr val="black"/>
                </a:solidFill>
              </a:rPr>
              <a:t>イメージ図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5442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1" y="1825625"/>
            <a:ext cx="10515600" cy="40728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分散</a:t>
            </a:r>
            <a:r>
              <a:rPr lang="en-US" altLang="ja-JP" u="sng" dirty="0" smtClean="0"/>
              <a:t>』</a:t>
            </a:r>
            <a:r>
              <a:rPr lang="ja-JP" altLang="en-US" u="sng" dirty="0" smtClean="0"/>
              <a:t>とは？</a:t>
            </a:r>
            <a:r>
              <a:rPr lang="en-US" altLang="ja-JP" dirty="0" smtClean="0"/>
              <a:t>(1/7)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6111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400" u="sng" dirty="0" smtClean="0"/>
              <a:t>Q.</a:t>
            </a:r>
            <a:r>
              <a:rPr kumimoji="1" lang="ja-JP" altLang="en-US" sz="4400" dirty="0" smtClean="0"/>
              <a:t>普通のコイン</a:t>
            </a:r>
            <a:r>
              <a:rPr kumimoji="1" lang="en-US" altLang="ja-JP" sz="4400" dirty="0" smtClean="0"/>
              <a:t>1</a:t>
            </a:r>
            <a:r>
              <a:rPr kumimoji="1" lang="ja-JP" altLang="en-US" sz="4400" dirty="0" smtClean="0"/>
              <a:t>枚に対し、</a:t>
            </a:r>
            <a:endParaRPr kumimoji="1" lang="en-US" altLang="ja-JP" sz="4400" dirty="0" smtClean="0"/>
          </a:p>
          <a:p>
            <a:r>
              <a:rPr lang="en-US" altLang="ja-JP" sz="4400" dirty="0" smtClean="0"/>
              <a:t>『</a:t>
            </a:r>
            <a:r>
              <a:rPr lang="ja-JP" altLang="en-US" sz="4400" dirty="0" smtClean="0"/>
              <a:t>表が出れば</a:t>
            </a:r>
            <a:r>
              <a:rPr lang="en-US" altLang="ja-JP" sz="4400" u="sng" dirty="0" smtClean="0">
                <a:solidFill>
                  <a:srgbClr val="FF0000"/>
                </a:solidFill>
              </a:rPr>
              <a:t>100</a:t>
            </a:r>
            <a:r>
              <a:rPr lang="ja-JP" altLang="en-US" sz="4400" u="sng" dirty="0" smtClean="0">
                <a:solidFill>
                  <a:srgbClr val="FF0000"/>
                </a:solidFill>
              </a:rPr>
              <a:t>円貰え</a:t>
            </a:r>
            <a:r>
              <a:rPr lang="ja-JP" altLang="en-US" sz="4400" dirty="0" smtClean="0"/>
              <a:t>、裏が出ても</a:t>
            </a:r>
            <a:r>
              <a:rPr lang="en-US" altLang="ja-JP" sz="4400" u="sng" dirty="0" smtClean="0">
                <a:solidFill>
                  <a:srgbClr val="FF0000"/>
                </a:solidFill>
              </a:rPr>
              <a:t>100</a:t>
            </a:r>
            <a:r>
              <a:rPr lang="ja-JP" altLang="en-US" sz="4400" u="sng" dirty="0" smtClean="0">
                <a:solidFill>
                  <a:srgbClr val="FF0000"/>
                </a:solidFill>
              </a:rPr>
              <a:t>円貰える</a:t>
            </a:r>
            <a:r>
              <a:rPr lang="en-US" altLang="ja-JP" sz="4400" dirty="0" smtClean="0"/>
              <a:t>』</a:t>
            </a:r>
            <a:r>
              <a:rPr lang="ja-JP" altLang="en-US" sz="4400" dirty="0" smtClean="0"/>
              <a:t>賭け</a:t>
            </a:r>
            <a:r>
              <a:rPr lang="en-US" altLang="ja-JP" sz="4400" dirty="0" smtClean="0"/>
              <a:t>(=</a:t>
            </a:r>
            <a:r>
              <a:rPr lang="ja-JP" altLang="en-US" sz="4400" dirty="0" smtClean="0"/>
              <a:t>確率変数</a:t>
            </a:r>
            <a:r>
              <a:rPr lang="en-US" altLang="ja-JP" sz="4400" dirty="0" smtClean="0"/>
              <a:t>)</a:t>
            </a:r>
            <a:r>
              <a:rPr lang="ja-JP" altLang="en-US" sz="4400" u="sng" dirty="0" smtClean="0">
                <a:latin typeface="Cambria Math" panose="02040503050406030204" pitchFamily="18" charset="0"/>
              </a:rPr>
              <a:t>𝑋</a:t>
            </a:r>
            <a:endParaRPr lang="en-US" altLang="ja-JP" sz="4400" u="sng" dirty="0" smtClean="0"/>
          </a:p>
          <a:p>
            <a:r>
              <a:rPr kumimoji="1" lang="en-US" altLang="ja-JP" sz="4400" dirty="0" smtClean="0"/>
              <a:t>『</a:t>
            </a:r>
            <a:r>
              <a:rPr kumimoji="1" lang="ja-JP" altLang="en-US" sz="4400" dirty="0" smtClean="0"/>
              <a:t>表が出れば</a:t>
            </a:r>
            <a:r>
              <a:rPr kumimoji="1" lang="en-US" altLang="ja-JP" sz="4400" u="sng" dirty="0" smtClean="0">
                <a:solidFill>
                  <a:srgbClr val="FF0000"/>
                </a:solidFill>
              </a:rPr>
              <a:t>400</a:t>
            </a:r>
            <a:r>
              <a:rPr kumimoji="1" lang="ja-JP" altLang="en-US" sz="4400" u="sng" dirty="0" smtClean="0">
                <a:solidFill>
                  <a:srgbClr val="FF0000"/>
                </a:solidFill>
              </a:rPr>
              <a:t>円貰え</a:t>
            </a:r>
            <a:r>
              <a:rPr kumimoji="1" lang="ja-JP" altLang="en-US" sz="4400" dirty="0" smtClean="0"/>
              <a:t>、裏が出れば</a:t>
            </a:r>
            <a:r>
              <a:rPr kumimoji="1" lang="en-US" altLang="ja-JP" sz="4400" u="sng" dirty="0" smtClean="0">
                <a:solidFill>
                  <a:schemeClr val="accent5"/>
                </a:solidFill>
              </a:rPr>
              <a:t>200</a:t>
            </a:r>
            <a:r>
              <a:rPr kumimoji="1" lang="ja-JP" altLang="en-US" sz="4400" u="sng" dirty="0" smtClean="0">
                <a:solidFill>
                  <a:schemeClr val="accent5"/>
                </a:solidFill>
              </a:rPr>
              <a:t>円払う</a:t>
            </a:r>
            <a:r>
              <a:rPr kumimoji="1" lang="en-US" altLang="ja-JP" sz="4400" dirty="0" smtClean="0"/>
              <a:t>』</a:t>
            </a:r>
            <a:r>
              <a:rPr kumimoji="1" lang="ja-JP" altLang="en-US" sz="4400" dirty="0" smtClean="0"/>
              <a:t>賭け</a:t>
            </a:r>
            <a:r>
              <a:rPr kumimoji="1" lang="en-US" altLang="ja-JP" sz="4400" dirty="0" smtClean="0"/>
              <a:t>(=</a:t>
            </a:r>
            <a:r>
              <a:rPr kumimoji="1" lang="ja-JP" altLang="en-US" sz="4400" dirty="0" smtClean="0"/>
              <a:t>確率変数</a:t>
            </a:r>
            <a:r>
              <a:rPr kumimoji="1" lang="en-US" altLang="ja-JP" sz="4400" dirty="0" smtClean="0"/>
              <a:t>)</a:t>
            </a:r>
            <a:r>
              <a:rPr kumimoji="1" lang="ja-JP" altLang="en-US" sz="4400" u="sng" dirty="0" smtClean="0">
                <a:latin typeface="Cambria Math" panose="02040503050406030204" pitchFamily="18" charset="0"/>
              </a:rPr>
              <a:t>𝑌</a:t>
            </a:r>
            <a:endParaRPr kumimoji="1" lang="en-US" altLang="ja-JP" sz="4400" u="sng" dirty="0" smtClean="0">
              <a:latin typeface="Cambria Math" panose="02040503050406030204" pitchFamily="18" charset="0"/>
            </a:endParaRPr>
          </a:p>
          <a:p>
            <a:pPr marL="0" indent="0" algn="r">
              <a:buNone/>
            </a:pPr>
            <a:r>
              <a:rPr lang="ja-JP" altLang="en-US" sz="4400" u="sng" dirty="0" smtClean="0"/>
              <a:t>どちらに乗りたい</a:t>
            </a:r>
            <a:r>
              <a:rPr lang="ja-JP" altLang="en-US" sz="4400" dirty="0" smtClean="0"/>
              <a:t>？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04369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(2/7)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601" cy="48327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3600" dirty="0" smtClean="0"/>
                  <a:t>このとき、それぞれの期待値は</a:t>
                </a:r>
                <a:endParaRPr kumimoji="1" lang="en-US" altLang="ja-JP" sz="3600" b="0" i="1" u="sng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3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100×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+100×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kumimoji="1" lang="en-US" altLang="ja-JP" sz="3600" dirty="0" smtClean="0">
                  <a:solidFill>
                    <a:srgbClr val="FFC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36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=400</m:t>
                    </m:r>
                    <m:r>
                      <a:rPr lang="en-US" altLang="ja-JP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−200</m:t>
                        </m:r>
                      </m:e>
                    </m:d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6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altLang="ja-JP" sz="3600" dirty="0" smtClean="0"/>
                  <a:t> </a:t>
                </a:r>
                <a:r>
                  <a:rPr lang="ja-JP" altLang="en-US" sz="3600" dirty="0" smtClean="0"/>
                  <a:t>となる。</a:t>
                </a:r>
                <a:endParaRPr lang="en-US" altLang="ja-JP" sz="3200" dirty="0" smtClean="0"/>
              </a:p>
              <a:p>
                <a:pPr marL="0" indent="0">
                  <a:buNone/>
                </a:pPr>
                <a:r>
                  <a:rPr lang="ja-JP" altLang="en-US" sz="3200" dirty="0" smtClean="0"/>
                  <a:t>しかし</a:t>
                </a:r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𝑋 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の出す値は</a:t>
                </a:r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常に</a:t>
                </a:r>
                <a:r>
                  <a:rPr lang="en-US" altLang="ja-JP" sz="3200" u="sng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100</a:t>
                </a:r>
                <a:r>
                  <a:rPr lang="ja-JP" altLang="en-US" sz="3200" dirty="0" err="1" smtClean="0">
                    <a:latin typeface="Cambria Math" panose="02040503050406030204" pitchFamily="18" charset="0"/>
                  </a:rPr>
                  <a:t>、</a:t>
                </a:r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𝑌 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の出す値は</a:t>
                </a:r>
                <a:r>
                  <a:rPr lang="en-US" altLang="ja-JP" sz="3200" u="sng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400</a:t>
                </a:r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または</a:t>
                </a:r>
                <a:r>
                  <a:rPr lang="en-US" altLang="ja-JP" sz="3200" u="sng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en-US" altLang="ja-JP" sz="3200" u="sng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en-US" altLang="ja-JP" sz="3200" u="sng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00</a:t>
                </a:r>
                <a:endParaRPr lang="en-US" altLang="ja-JP" sz="3600" dirty="0" smtClean="0">
                  <a:solidFill>
                    <a:srgbClr val="0070C0"/>
                  </a:solidFill>
                </a:endParaRPr>
              </a:p>
              <a:p>
                <a:pPr marL="0" indent="0" algn="r">
                  <a:buNone/>
                </a:pPr>
                <a:r>
                  <a:rPr lang="ja-JP" altLang="en-US" sz="3600" dirty="0" smtClean="0"/>
                  <a:t>期待値だけではわからないことも</a:t>
                </a:r>
                <a:r>
                  <a:rPr lang="en-US" altLang="ja-JP" sz="3600" dirty="0" smtClean="0"/>
                  <a:t>…</a:t>
                </a:r>
                <a:r>
                  <a:rPr lang="ja-JP" altLang="en-US" sz="3600" u="sng" dirty="0" smtClean="0"/>
                  <a:t>何が違う？</a:t>
                </a:r>
                <a:endParaRPr lang="en-US" altLang="ja-JP" sz="3600" u="sng" dirty="0" smtClean="0"/>
              </a:p>
              <a:p>
                <a:pPr marL="0" indent="0" algn="r">
                  <a:buNone/>
                </a:pPr>
                <a:r>
                  <a:rPr lang="en-US" altLang="ja-JP" sz="3600" u="sng" dirty="0" smtClean="0">
                    <a:solidFill>
                      <a:srgbClr val="FF0000"/>
                    </a:solidFill>
                  </a:rPr>
                  <a:t>…</a:t>
                </a:r>
                <a:r>
                  <a:rPr lang="ja-JP" altLang="en-US" sz="3600" u="sng" dirty="0" smtClean="0">
                    <a:solidFill>
                      <a:srgbClr val="FF0000"/>
                    </a:solidFill>
                  </a:rPr>
                  <a:t>平均と実際のイベントの差</a:t>
                </a:r>
                <a:endParaRPr lang="en-US" altLang="ja-JP" sz="3600" u="sng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1" cy="4832752"/>
              </a:xfrm>
              <a:blipFill rotWithShape="0">
                <a:blip r:embed="rId2"/>
                <a:stretch>
                  <a:fillRect l="-1738" t="-3405" r="-17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970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148625" y="3563412"/>
            <a:ext cx="7894750" cy="10818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u="sng" dirty="0" smtClean="0"/>
                  <a:t>分散</a:t>
                </a:r>
                <a:r>
                  <a:rPr kumimoji="1" lang="en-US" altLang="ja-JP" u="sng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u="sng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kumimoji="1"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u="sng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en-US" altLang="ja-JP" u="sng" dirty="0" smtClean="0"/>
                  <a:t>)</a:t>
                </a:r>
                <a:r>
                  <a:rPr kumimoji="1" lang="ja-JP" altLang="en-US" u="sng" dirty="0" smtClean="0"/>
                  <a:t>とは</a:t>
                </a:r>
                <a:endParaRPr kumimoji="1" lang="en-US" altLang="ja-JP" u="sng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　</a:t>
                </a:r>
                <a:r>
                  <a:rPr kumimoji="1" lang="en-US" altLang="ja-JP" dirty="0" smtClean="0"/>
                  <a:t>…</a:t>
                </a:r>
                <a:r>
                  <a:rPr kumimoji="1" lang="ja-JP" altLang="en-US" dirty="0" smtClean="0"/>
                  <a:t>確率変数の結果の</a:t>
                </a:r>
                <a:r>
                  <a:rPr kumimoji="1" lang="en-US" altLang="ja-JP" dirty="0" smtClean="0"/>
                  <a:t>”</a:t>
                </a:r>
                <a:r>
                  <a:rPr kumimoji="1" lang="ja-JP" altLang="en-US" dirty="0" smtClean="0"/>
                  <a:t>ばらつき具合</a:t>
                </a:r>
                <a:r>
                  <a:rPr kumimoji="1" lang="en-US" altLang="ja-JP" dirty="0" smtClean="0"/>
                  <a:t>”</a:t>
                </a:r>
                <a:r>
                  <a:rPr kumimoji="1" lang="ja-JP" altLang="en-US" dirty="0" smtClean="0"/>
                  <a:t>を示すもの。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r>
                  <a:rPr lang="ja-JP" altLang="en-US" u="sng" dirty="0" smtClean="0"/>
                  <a:t>定義</a:t>
                </a:r>
                <a:r>
                  <a:rPr lang="en-US" altLang="ja-JP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54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5400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(3/7)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3472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5196114" y="3367313"/>
            <a:ext cx="4630057" cy="1480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6037943" y="3497943"/>
            <a:ext cx="3526971" cy="12192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u="sng" dirty="0" smtClean="0"/>
                  <a:t>分散</a:t>
                </a:r>
                <a:r>
                  <a:rPr kumimoji="1" lang="en-US" altLang="ja-JP" u="sng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u="sng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kumimoji="1"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u="sng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en-US" altLang="ja-JP" u="sng" dirty="0" smtClean="0"/>
                  <a:t>)</a:t>
                </a:r>
                <a:r>
                  <a:rPr kumimoji="1" lang="ja-JP" altLang="en-US" u="sng" dirty="0" smtClean="0"/>
                  <a:t>とは</a:t>
                </a:r>
                <a:endParaRPr kumimoji="1" lang="en-US" altLang="ja-JP" u="sng" dirty="0" smtClean="0"/>
              </a:p>
              <a:p>
                <a:pPr marL="0" indent="0" algn="ctr">
                  <a:buNone/>
                </a:pPr>
                <a:r>
                  <a:rPr kumimoji="1" lang="en-US" altLang="ja-JP" dirty="0" smtClean="0"/>
                  <a:t>…</a:t>
                </a:r>
                <a:r>
                  <a:rPr kumimoji="1" lang="ja-JP" altLang="en-US" dirty="0" smtClean="0"/>
                  <a:t>確率変数の結果の</a:t>
                </a:r>
                <a:r>
                  <a:rPr kumimoji="1" lang="en-US" altLang="ja-JP" dirty="0" smtClean="0"/>
                  <a:t>”</a:t>
                </a:r>
                <a:r>
                  <a:rPr kumimoji="1" lang="ja-JP" altLang="en-US" dirty="0" smtClean="0"/>
                  <a:t>ばらつき具合</a:t>
                </a:r>
                <a:r>
                  <a:rPr kumimoji="1" lang="en-US" altLang="ja-JP" dirty="0" smtClean="0"/>
                  <a:t>”</a:t>
                </a:r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=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期待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値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との乖離</a:t>
                </a:r>
                <a:r>
                  <a:rPr kumimoji="1" lang="ja-JP" altLang="en-US" dirty="0" smtClean="0"/>
                  <a:t>を示すもの。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r>
                  <a:rPr lang="ja-JP" altLang="en-US" u="sng" dirty="0" smtClean="0"/>
                  <a:t>定義</a:t>
                </a:r>
                <a:r>
                  <a:rPr lang="en-US" altLang="ja-JP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54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5400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(4/7)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吹き出し 7"/>
              <p:cNvSpPr/>
              <p:nvPr/>
            </p:nvSpPr>
            <p:spPr>
              <a:xfrm>
                <a:off x="6487886" y="5149508"/>
                <a:ext cx="5442858" cy="725715"/>
              </a:xfrm>
              <a:prstGeom prst="wedgeRoundRectCallout">
                <a:avLst>
                  <a:gd name="adj1" fmla="val -31179"/>
                  <a:gd name="adj2" fmla="val -128611"/>
                  <a:gd name="adj3" fmla="val 16667"/>
                </a:avLst>
              </a:prstGeom>
              <a:solidFill>
                <a:srgbClr val="FFFFCC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solidFill>
                      <a:prstClr val="black"/>
                    </a:solidFill>
                  </a:rPr>
                  <a:t>期待値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≒</m:t>
                    </m:r>
                  </m:oMath>
                </a14:m>
                <a:r>
                  <a:rPr lang="ja-JP" altLang="en-US" sz="2400" dirty="0" smtClean="0">
                    <a:solidFill>
                      <a:prstClr val="black"/>
                    </a:solidFill>
                  </a:rPr>
                  <a:t>平均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と実際に出た値との差異</a:t>
                </a:r>
                <a:endParaRPr lang="ja-JP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角丸四角形吹き出し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886" y="5149508"/>
                <a:ext cx="5442858" cy="725715"/>
              </a:xfrm>
              <a:prstGeom prst="wedgeRoundRectCallout">
                <a:avLst>
                  <a:gd name="adj1" fmla="val -31179"/>
                  <a:gd name="adj2" fmla="val -128611"/>
                  <a:gd name="adj3" fmla="val 16667"/>
                </a:avLst>
              </a:prstGeom>
              <a:blipFill rotWithShape="0">
                <a:blip r:embed="rId3"/>
                <a:stretch>
                  <a:fillRect l="-447" r="-447" b="-465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角丸四角形吹き出し 9"/>
          <p:cNvSpPr/>
          <p:nvPr/>
        </p:nvSpPr>
        <p:spPr>
          <a:xfrm>
            <a:off x="566057" y="5283199"/>
            <a:ext cx="5791199" cy="1291771"/>
          </a:xfrm>
          <a:prstGeom prst="wedgeRoundRectCallout">
            <a:avLst>
              <a:gd name="adj1" fmla="val 38008"/>
              <a:gd name="adj2" fmla="val -8958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u="sng" dirty="0" smtClean="0">
                <a:solidFill>
                  <a:prstClr val="black"/>
                </a:solidFill>
              </a:rPr>
              <a:t>差異</a:t>
            </a:r>
            <a:r>
              <a:rPr lang="en-US" altLang="ja-JP" sz="3200" u="sng" dirty="0" smtClean="0">
                <a:solidFill>
                  <a:prstClr val="black"/>
                </a:solidFill>
              </a:rPr>
              <a:t>(</a:t>
            </a:r>
            <a:r>
              <a:rPr lang="ja-JP" altLang="en-US" sz="3200" u="sng" dirty="0" smtClean="0">
                <a:solidFill>
                  <a:prstClr val="black"/>
                </a:solidFill>
              </a:rPr>
              <a:t>予想とのギャップ</a:t>
            </a:r>
            <a:r>
              <a:rPr lang="en-US" altLang="ja-JP" sz="3200" u="sng" dirty="0" smtClean="0">
                <a:solidFill>
                  <a:prstClr val="black"/>
                </a:solidFill>
              </a:rPr>
              <a:t>)</a:t>
            </a:r>
            <a:r>
              <a:rPr lang="ja-JP" altLang="en-US" sz="3200" u="sng" dirty="0" smtClean="0">
                <a:solidFill>
                  <a:prstClr val="black"/>
                </a:solidFill>
              </a:rPr>
              <a:t>の平均</a:t>
            </a:r>
            <a:r>
              <a:rPr lang="en-US" altLang="ja-JP" sz="3200" u="sng" dirty="0" smtClean="0">
                <a:solidFill>
                  <a:prstClr val="black"/>
                </a:solidFill>
              </a:rPr>
              <a:t>‼</a:t>
            </a:r>
            <a:endParaRPr lang="ja-JP" altLang="en-US" sz="3200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98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確率を使った</a:t>
            </a:r>
            <a:r>
              <a:rPr lang="ja-JP" altLang="en-US" u="sng" dirty="0" smtClean="0"/>
              <a:t>予測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ja-JP" altLang="en-US" u="sng" dirty="0"/>
              <a:t>出</a:t>
            </a:r>
            <a:r>
              <a:rPr lang="ja-JP" altLang="en-US" u="sng" dirty="0" smtClean="0"/>
              <a:t>そうな目の順位</a:t>
            </a:r>
            <a:endParaRPr lang="en-US" altLang="ja-JP" u="sng" dirty="0" smtClean="0"/>
          </a:p>
          <a:p>
            <a:pPr marL="0" indent="0" algn="ctr">
              <a:buNone/>
            </a:pPr>
            <a:r>
              <a:rPr kumimoji="1" lang="ja-JP" altLang="en-US" dirty="0" smtClean="0"/>
              <a:t>一位：０　</a:t>
            </a:r>
            <a:r>
              <a:rPr lang="ja-JP" altLang="en-US" dirty="0" smtClean="0"/>
              <a:t>二位：３　</a:t>
            </a:r>
            <a:r>
              <a:rPr kumimoji="1" lang="ja-JP" altLang="en-US" dirty="0" smtClean="0"/>
              <a:t>三位：１　四位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最下位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：２</a:t>
            </a:r>
            <a:endParaRPr kumimoji="1" lang="en-US" altLang="ja-JP" dirty="0" smtClean="0"/>
          </a:p>
          <a:p>
            <a:pPr marL="0" indent="0" algn="ctr">
              <a:buNone/>
            </a:pPr>
            <a:r>
              <a:rPr lang="en-US" altLang="ja-JP" sz="2400" dirty="0" smtClean="0"/>
              <a:t>(</a:t>
            </a:r>
            <a:r>
              <a:rPr lang="ja-JP" altLang="en-US" sz="2400" dirty="0" smtClean="0"/>
              <a:t>さっきの１０回投げて出た回数の順位の逆</a:t>
            </a:r>
            <a:r>
              <a:rPr lang="en-US" altLang="ja-JP" sz="2400" dirty="0" smtClean="0"/>
              <a:t>)</a:t>
            </a:r>
            <a:endParaRPr lang="en-US" altLang="ja-JP" sz="2400" dirty="0"/>
          </a:p>
          <a:p>
            <a:pPr marL="0" indent="0" algn="ctr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pPr marL="0" indent="0" algn="ctr">
              <a:buNone/>
            </a:pPr>
            <a:r>
              <a:rPr kumimoji="1" lang="ja-JP" altLang="en-US" u="sng" dirty="0" smtClean="0"/>
              <a:t>ダイスの条件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どの目も出る確率は同じ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</a:t>
            </a:r>
            <a:endParaRPr kumimoji="1" lang="en-US" altLang="ja-JP" dirty="0" smtClean="0"/>
          </a:p>
          <a:p>
            <a:pPr marL="0" indent="0" algn="ctr">
              <a:buNone/>
            </a:pPr>
            <a:r>
              <a:rPr kumimoji="1" lang="ja-JP" altLang="en-US" u="sng" dirty="0" smtClean="0"/>
              <a:t>実際の実験結果</a:t>
            </a:r>
            <a:r>
              <a:rPr kumimoji="1" lang="ja-JP" altLang="en-US" dirty="0" smtClean="0"/>
              <a:t>との</a:t>
            </a:r>
            <a:r>
              <a:rPr kumimoji="1" lang="ja-JP" altLang="en-US" u="sng" dirty="0" smtClean="0"/>
              <a:t>ブレ</a:t>
            </a:r>
            <a:r>
              <a:rPr kumimoji="1" lang="ja-JP" altLang="en-US" dirty="0" smtClean="0"/>
              <a:t>があった</a:t>
            </a:r>
            <a:endParaRPr kumimoji="1" lang="en-US" altLang="ja-JP" dirty="0" smtClean="0"/>
          </a:p>
          <a:p>
            <a:pPr marL="0" indent="0" algn="ctr">
              <a:buNone/>
            </a:pPr>
            <a:r>
              <a:rPr lang="ja-JP" altLang="en-US" dirty="0"/>
              <a:t>↓</a:t>
            </a:r>
            <a:endParaRPr kumimoji="1" lang="en-US" altLang="ja-JP" dirty="0" smtClean="0"/>
          </a:p>
          <a:p>
            <a:pPr marL="0" indent="0" algn="ctr">
              <a:buNone/>
            </a:pPr>
            <a:r>
              <a:rPr kumimoji="1" lang="ja-JP" altLang="en-US" sz="3600" u="sng" dirty="0" smtClean="0">
                <a:solidFill>
                  <a:srgbClr val="FF0000"/>
                </a:solidFill>
              </a:rPr>
              <a:t>実験を繰り返せば修正される</a:t>
            </a:r>
            <a:r>
              <a:rPr kumimoji="1" lang="en-US" altLang="ja-JP" sz="3600" u="sng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sz="3600" u="sng" dirty="0" smtClean="0">
                <a:solidFill>
                  <a:srgbClr val="FF0000"/>
                </a:solidFill>
              </a:rPr>
              <a:t>条件に収束する</a:t>
            </a:r>
            <a:r>
              <a:rPr kumimoji="1" lang="en-US" altLang="ja-JP" sz="3600" u="sng" dirty="0" smtClean="0">
                <a:solidFill>
                  <a:srgbClr val="FF0000"/>
                </a:solidFill>
              </a:rPr>
              <a:t>)</a:t>
            </a:r>
            <a:r>
              <a:rPr kumimoji="1" lang="ja-JP" altLang="en-US" sz="3600" u="sng" dirty="0" smtClean="0">
                <a:solidFill>
                  <a:srgbClr val="FF0000"/>
                </a:solidFill>
              </a:rPr>
              <a:t>！</a:t>
            </a:r>
            <a:endParaRPr kumimoji="1" lang="ja-JP" altLang="en-US" sz="36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78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(5/7)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4606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ここで、先の 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𝑌 の分散を求めてみる。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100−</m:t>
                            </m:r>
                            <m:d>
                              <m:dPr>
                                <m:ctrlP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+100×</m:t>
                                </m:r>
                                <m:f>
                                  <m:fPr>
                                    <m:ctrlP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100−</m:t>
                            </m:r>
                            <m:d>
                              <m:dPr>
                                <m:ctrlPr>
                                  <a:rPr lang="en-US" altLang="ja-JP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ja-JP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en-US" altLang="ja-JP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ja-JP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+100×</m:t>
                                </m:r>
                                <m:f>
                                  <m:fPr>
                                    <m:ctrlPr>
                                      <a:rPr lang="en-US" altLang="ja-JP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 </a:t>
                </a:r>
                <a:endParaRPr kumimoji="1" lang="en-US" altLang="ja-JP" sz="4000" u="sng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400−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400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−200</m:t>
                                      </m:r>
                                    </m:e>
                                  </m:d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−200</m:t>
                                  </m:r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400</m:t>
                                  </m:r>
                                  <m: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f>
                                    <m:fPr>
                                      <m:ctrlPr>
                                        <a:rPr lang="en-US" altLang="ja-JP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altLang="ja-JP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−200</m:t>
                                      </m:r>
                                    </m:e>
                                  </m:d>
                                  <m: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f>
                                    <m:fPr>
                                      <m:ctrlPr>
                                        <a:rPr lang="en-US" altLang="ja-JP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−300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dirty="0" smtClean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90000</a:t>
                </a:r>
                <a:endParaRPr lang="en-US" altLang="ja-JP" sz="4000" b="0" u="sng" dirty="0" smtClean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ja-JP" b="0" u="sng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altLang="ja-JP" sz="4000" dirty="0" smtClean="0">
                    <a:latin typeface="+mn-ea"/>
                  </a:rPr>
                  <a:t>…</a:t>
                </a:r>
                <a:r>
                  <a:rPr lang="ja-JP" altLang="en-US" sz="4000" u="sng" dirty="0" smtClean="0">
                    <a:latin typeface="+mn-ea"/>
                  </a:rPr>
                  <a:t>結果が違う</a:t>
                </a:r>
                <a:r>
                  <a:rPr lang="en-US" altLang="ja-JP" sz="4000" dirty="0" smtClean="0">
                    <a:latin typeface="+mn-ea"/>
                  </a:rPr>
                  <a:t>!!</a:t>
                </a:r>
              </a:p>
              <a:p>
                <a:pPr marL="0" indent="0">
                  <a:buNone/>
                </a:pPr>
                <a:endParaRPr lang="en-US" altLang="ja-JP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4606" cy="4351338"/>
              </a:xfrm>
              <a:blipFill rotWithShape="0">
                <a:blip r:embed="rId2"/>
                <a:stretch>
                  <a:fillRect l="-722" t="-3501" r="-13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角丸四角形 3"/>
          <p:cNvSpPr/>
          <p:nvPr/>
        </p:nvSpPr>
        <p:spPr>
          <a:xfrm>
            <a:off x="636992" y="5009881"/>
            <a:ext cx="7402286" cy="14875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u="sng" dirty="0" smtClean="0">
                <a:solidFill>
                  <a:prstClr val="black"/>
                </a:solidFill>
              </a:rPr>
              <a:t>Check!</a:t>
            </a:r>
            <a:r>
              <a:rPr lang="ja-JP" altLang="en-US" sz="2800" dirty="0" smtClean="0">
                <a:solidFill>
                  <a:prstClr val="black"/>
                </a:solidFill>
              </a:rPr>
              <a:t>：分散が大きいほど、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確率変数が出しうる</a:t>
            </a:r>
            <a:r>
              <a:rPr lang="ja-JP" altLang="en-US" sz="2800" u="sng" dirty="0" smtClean="0">
                <a:solidFill>
                  <a:prstClr val="black"/>
                </a:solidFill>
              </a:rPr>
              <a:t>結果のばらつきも大きい</a:t>
            </a:r>
            <a:endParaRPr lang="en-US" altLang="ja-JP" sz="2800" u="sng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sz="2800" dirty="0" smtClean="0">
                <a:solidFill>
                  <a:prstClr val="black"/>
                </a:solidFill>
              </a:rPr>
              <a:t>…</a:t>
            </a:r>
            <a:r>
              <a:rPr lang="ja-JP" altLang="en-US" sz="2800" u="sng" dirty="0" smtClean="0">
                <a:solidFill>
                  <a:srgbClr val="FF0000"/>
                </a:solidFill>
              </a:rPr>
              <a:t>結果が期待値にどのぐらい沿うかが分かる！</a:t>
            </a:r>
            <a:endParaRPr lang="ja-JP" altLang="en-US" sz="28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644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15295" y="4687911"/>
            <a:ext cx="6761409" cy="11848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(6/7)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分散には別の計算法も</a:t>
                </a:r>
                <a:r>
                  <a:rPr lang="en-US" altLang="ja-JP" dirty="0" smtClean="0"/>
                  <a:t>…</a:t>
                </a:r>
              </a:p>
              <a:p>
                <a:pPr marL="0" indent="0">
                  <a:buNone/>
                </a:pPr>
                <a:r>
                  <a:rPr kumimoji="1" lang="ja-JP" altLang="en-US" dirty="0" smtClean="0"/>
                  <a:t>前ページ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𝑌</a:t>
                </a:r>
                <a:r>
                  <a:rPr kumimoji="1" lang="ja-JP" altLang="en-US" dirty="0" smtClean="0"/>
                  <a:t>に対して、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0000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160000×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+40000×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−10000</m:t>
                      </m:r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400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−200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400×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−200</m:t>
                                  </m:r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0" i="1" u="sng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u="sng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u="sng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5400" b="0" i="1" u="sng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5400" b="0" i="1" u="sng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5400" b="0" i="1" u="sng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u="sng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5400" b="0" i="1" u="sng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5400" i="1" u="sng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559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813774" y="3048256"/>
            <a:ext cx="8564451" cy="11075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分散には別の計算法も</a:t>
                </a:r>
                <a:r>
                  <a:rPr lang="en-US" altLang="ja-JP" dirty="0" smtClean="0"/>
                  <a:t>…</a:t>
                </a:r>
              </a:p>
              <a:p>
                <a:pPr marL="0" indent="0">
                  <a:buNone/>
                </a:pPr>
                <a:r>
                  <a:rPr lang="ja-JP" altLang="en-US" dirty="0" smtClean="0"/>
                  <a:t>　どんな確率変数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𝑋に対して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も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、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5400" u="sng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5400" i="1" u="sng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5400" b="0" i="1" u="sng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u="sng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u="sng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5400" b="0" i="1" u="sng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5400" b="0" i="1" u="sng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5400" b="0" i="1" u="sng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u="sng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5400" b="0" i="1" u="sng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5400" i="1" u="sng" dirty="0" smtClean="0"/>
              </a:p>
              <a:p>
                <a:pPr marL="0" indent="0">
                  <a:buNone/>
                </a:pPr>
                <a:endParaRPr lang="en-US" altLang="ja-JP" i="1" u="sng" dirty="0"/>
              </a:p>
              <a:p>
                <a:pPr marL="0" indent="0" algn="r">
                  <a:buNone/>
                </a:pPr>
                <a:r>
                  <a:rPr kumimoji="1" lang="ja-JP" altLang="en-US" dirty="0" smtClean="0">
                    <a:latin typeface="+mn-ea"/>
                  </a:rPr>
                  <a:t>が成り立つ</a:t>
                </a:r>
                <a:r>
                  <a:rPr kumimoji="1" lang="en-US" altLang="ja-JP" dirty="0" smtClean="0">
                    <a:latin typeface="+mn-ea"/>
                  </a:rPr>
                  <a:t>!!(</a:t>
                </a:r>
                <a:r>
                  <a:rPr kumimoji="1" lang="ja-JP" altLang="en-US" dirty="0" smtClean="0">
                    <a:latin typeface="+mn-ea"/>
                  </a:rPr>
                  <a:t>証明略</a:t>
                </a:r>
                <a:r>
                  <a:rPr kumimoji="1" lang="en-US" altLang="ja-JP" dirty="0" smtClean="0">
                    <a:latin typeface="+mn-ea"/>
                  </a:rPr>
                  <a:t>)</a:t>
                </a:r>
                <a:endParaRPr kumimoji="1" lang="ja-JP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(7/7)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476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38200" y="3895568"/>
            <a:ext cx="6425485" cy="1416676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838201" y="2343955"/>
            <a:ext cx="5408054" cy="141667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3051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dirty="0" smtClean="0"/>
              <a:t>では、このダイスを使って賭けをしてみる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賭け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  <a:p>
            <a:r>
              <a:rPr kumimoji="1" lang="ja-JP" altLang="en-US" dirty="0" smtClean="0"/>
              <a:t>０か１が出れば６００円を受け取る</a:t>
            </a:r>
            <a:endParaRPr kumimoji="1" lang="en-US" altLang="ja-JP" dirty="0" smtClean="0"/>
          </a:p>
          <a:p>
            <a:r>
              <a:rPr lang="ja-JP" altLang="en-US" dirty="0" smtClean="0"/>
              <a:t>２</a:t>
            </a:r>
            <a:r>
              <a:rPr kumimoji="1" lang="ja-JP" altLang="en-US" dirty="0" smtClean="0"/>
              <a:t>か３が出れば５００円支払う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賭け</a:t>
            </a:r>
            <a:r>
              <a:rPr lang="en-US" altLang="ja-JP" dirty="0" smtClean="0"/>
              <a:t>B</a:t>
            </a:r>
            <a:r>
              <a:rPr lang="ja-JP" altLang="en-US" dirty="0" smtClean="0"/>
              <a:t>：</a:t>
            </a:r>
            <a:endParaRPr lang="en-US" altLang="ja-JP" dirty="0" smtClean="0"/>
          </a:p>
          <a:p>
            <a:r>
              <a:rPr lang="ja-JP" altLang="en-US" dirty="0" smtClean="0"/>
              <a:t>０が出れば７００円受け取る</a:t>
            </a:r>
            <a:endParaRPr lang="en-US" altLang="ja-JP" dirty="0" smtClean="0"/>
          </a:p>
          <a:p>
            <a:r>
              <a:rPr kumimoji="1" lang="ja-JP" altLang="en-US" dirty="0" smtClean="0"/>
              <a:t>０以外（１、２、３）が出れば５００円支払う</a:t>
            </a: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u="sng" dirty="0" smtClean="0"/>
              <a:t>…</a:t>
            </a:r>
            <a:r>
              <a:rPr kumimoji="1" lang="ja-JP" altLang="en-US" u="sng" dirty="0" smtClean="0"/>
              <a:t>どちらの賭け</a:t>
            </a:r>
            <a:r>
              <a:rPr lang="ja-JP" altLang="en-US" u="sng" dirty="0" smtClean="0"/>
              <a:t>を繰り返す</a:t>
            </a:r>
            <a:r>
              <a:rPr kumimoji="1" lang="ja-JP" altLang="en-US" u="sng" dirty="0" smtClean="0"/>
              <a:t>方が儲けやすい？</a:t>
            </a:r>
            <a:endParaRPr kumimoji="1" lang="en-US" altLang="ja-JP" u="sng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(1/7)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356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38200" y="3895568"/>
            <a:ext cx="6425485" cy="1416676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838201" y="2343955"/>
            <a:ext cx="5408054" cy="141667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3051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dirty="0" smtClean="0"/>
              <a:t>では、このダイスを使って賭けをしてみる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賭け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  <a:p>
            <a:r>
              <a:rPr kumimoji="1" lang="ja-JP" altLang="en-US" dirty="0" smtClean="0"/>
              <a:t>０か１が出れば６００円を受け取る</a:t>
            </a:r>
            <a:endParaRPr kumimoji="1" lang="en-US" altLang="ja-JP" dirty="0" smtClean="0"/>
          </a:p>
          <a:p>
            <a:r>
              <a:rPr lang="ja-JP" altLang="en-US" dirty="0" smtClean="0"/>
              <a:t>２</a:t>
            </a:r>
            <a:r>
              <a:rPr kumimoji="1" lang="ja-JP" altLang="en-US" dirty="0" smtClean="0"/>
              <a:t>か３が出れば５００円支払う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賭け</a:t>
            </a:r>
            <a:r>
              <a:rPr lang="en-US" altLang="ja-JP" dirty="0" smtClean="0"/>
              <a:t>B</a:t>
            </a:r>
            <a:r>
              <a:rPr lang="ja-JP" altLang="en-US" dirty="0" smtClean="0"/>
              <a:t>：</a:t>
            </a:r>
            <a:endParaRPr lang="en-US" altLang="ja-JP" dirty="0" smtClean="0"/>
          </a:p>
          <a:p>
            <a:r>
              <a:rPr lang="ja-JP" altLang="en-US" dirty="0" smtClean="0"/>
              <a:t>０が出れば７００円受け取る</a:t>
            </a:r>
            <a:endParaRPr lang="en-US" altLang="ja-JP" dirty="0" smtClean="0"/>
          </a:p>
          <a:p>
            <a:r>
              <a:rPr kumimoji="1" lang="ja-JP" altLang="en-US" dirty="0" smtClean="0"/>
              <a:t>０以外（１、２、３）が出れば５００円支払う</a:t>
            </a: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u="sng" dirty="0" smtClean="0"/>
              <a:t>…</a:t>
            </a:r>
            <a:r>
              <a:rPr kumimoji="1" lang="ja-JP" altLang="en-US" u="sng" dirty="0" smtClean="0"/>
              <a:t>どちらの賭けを繰り返す方が儲けやすい？</a:t>
            </a:r>
            <a:endParaRPr kumimoji="1" lang="en-US" altLang="ja-JP" u="sng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(2/7)</a:t>
            </a:r>
            <a:endParaRPr kumimoji="1" lang="ja-JP" altLang="en-US" dirty="0"/>
          </a:p>
        </p:txBody>
      </p:sp>
      <p:sp>
        <p:nvSpPr>
          <p:cNvPr id="6" name="左矢印 5"/>
          <p:cNvSpPr/>
          <p:nvPr/>
        </p:nvSpPr>
        <p:spPr>
          <a:xfrm>
            <a:off x="6362165" y="2472744"/>
            <a:ext cx="2743199" cy="1159098"/>
          </a:xfrm>
          <a:prstGeom prst="leftArrow">
            <a:avLst>
              <a:gd name="adj1" fmla="val 50000"/>
              <a:gd name="adj2" fmla="val 104286"/>
            </a:avLst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コッチ！</a:t>
            </a:r>
            <a:endParaRPr kumimoji="1" lang="ja-JP" altLang="en-US" sz="3200" dirty="0"/>
          </a:p>
        </p:txBody>
      </p:sp>
      <p:sp>
        <p:nvSpPr>
          <p:cNvPr id="7" name="正方形/長方形 6"/>
          <p:cNvSpPr/>
          <p:nvPr/>
        </p:nvSpPr>
        <p:spPr>
          <a:xfrm>
            <a:off x="8726242" y="3123127"/>
            <a:ext cx="2501184" cy="637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…</a:t>
            </a:r>
            <a:r>
              <a:rPr lang="ja-JP" altLang="en-US" sz="3200" dirty="0" smtClean="0"/>
              <a:t>でも何故？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88774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838200" y="3034360"/>
            <a:ext cx="7417158" cy="114939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8200" y="1825625"/>
            <a:ext cx="7417158" cy="114939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(3/7)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27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賭け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 smtClean="0"/>
                  <a:t>の確率で</a:t>
                </a:r>
                <a:r>
                  <a:rPr lang="en-US" altLang="ja-JP" dirty="0" smtClean="0"/>
                  <a:t>600</a:t>
                </a:r>
                <a:r>
                  <a:rPr lang="ja-JP" altLang="en-US" dirty="0" smtClean="0"/>
                  <a:t>円儲けられ、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 smtClean="0"/>
                  <a:t>の確率で</a:t>
                </a:r>
                <a:r>
                  <a:rPr lang="en-US" altLang="ja-JP" dirty="0" smtClean="0"/>
                  <a:t>500</a:t>
                </a:r>
                <a:r>
                  <a:rPr lang="ja-JP" altLang="en-US" dirty="0" smtClean="0"/>
                  <a:t>円失う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 smtClean="0"/>
                  <a:t>賭け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kumimoji="1" lang="ja-JP" altLang="en-US" dirty="0" smtClean="0"/>
                  <a:t>　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ja-JP" altLang="en-US" dirty="0" smtClean="0"/>
                  <a:t>の確率で</a:t>
                </a:r>
                <a:r>
                  <a:rPr kumimoji="1" lang="en-US" altLang="ja-JP" dirty="0" smtClean="0"/>
                  <a:t>700</a:t>
                </a:r>
                <a:r>
                  <a:rPr kumimoji="1" lang="ja-JP" altLang="en-US" dirty="0" smtClean="0"/>
                  <a:t>円儲けられ、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ja-JP" altLang="en-US" dirty="0" smtClean="0"/>
                  <a:t>の確率で</a:t>
                </a:r>
                <a:r>
                  <a:rPr kumimoji="1" lang="en-US" altLang="ja-JP" dirty="0" smtClean="0"/>
                  <a:t>500</a:t>
                </a:r>
                <a:r>
                  <a:rPr kumimoji="1" lang="ja-JP" altLang="en-US" dirty="0" smtClean="0"/>
                  <a:t>円失う</a:t>
                </a:r>
                <a:endParaRPr kumimoji="1" lang="en-US" altLang="ja-JP" dirty="0" smtClean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2752"/>
              </a:xfrm>
              <a:blipFill rotWithShape="0">
                <a:blip r:embed="rId2"/>
                <a:stretch>
                  <a:fillRect l="-1217" t="-26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/>
              <p:cNvSpPr/>
              <p:nvPr/>
            </p:nvSpPr>
            <p:spPr>
              <a:xfrm>
                <a:off x="608146" y="4445637"/>
                <a:ext cx="10975708" cy="195085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ここで損失を負の値として、</a:t>
                </a:r>
                <a:endParaRPr lang="en-US" altLang="ja-JP" sz="2800" dirty="0" smtClean="0">
                  <a:solidFill>
                    <a:prstClr val="black"/>
                  </a:solidFill>
                </a:endParaRP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ja-JP" sz="3200" u="sng" dirty="0" smtClean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儲け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  <a14:m>
                  <m:oMath xmlns:m="http://schemas.openxmlformats.org/officeDocument/2006/math">
                    <m:r>
                      <a:rPr lang="en-US" altLang="ja-JP" sz="32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儲ける確率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  <a14:m>
                  <m:oMath xmlns:m="http://schemas.openxmlformats.org/officeDocument/2006/math">
                    <m:r>
                      <a:rPr lang="en-US" altLang="ja-JP" sz="32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損失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  <a14:m>
                  <m:oMath xmlns:m="http://schemas.openxmlformats.org/officeDocument/2006/math">
                    <m:r>
                      <a:rPr lang="en-US" altLang="ja-JP" sz="32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失う確率</a:t>
                </a:r>
                <a:r>
                  <a:rPr lang="en-US" altLang="ja-JP" sz="3200" u="sng" dirty="0" smtClean="0">
                    <a:solidFill>
                      <a:prstClr val="black"/>
                    </a:solidFill>
                  </a:rPr>
                  <a:t>』</a:t>
                </a:r>
              </a:p>
              <a:p>
                <a:pPr lvl="0" algn="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を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考えて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みる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円/楕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46" y="4445637"/>
                <a:ext cx="10975708" cy="195085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34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(4/7)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1825625"/>
            <a:ext cx="10515600" cy="131364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8200" y="3189600"/>
            <a:ext cx="10515600" cy="130394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賭け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600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en-US" altLang="ja-JP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dirty="0" smtClean="0"/>
                  <a:t>賭け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700</m:t>
                      </m:r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−200</m:t>
                      </m:r>
                    </m:oMath>
                  </m:oMathPara>
                </a14:m>
                <a:endParaRPr kumimoji="1" lang="en-US" altLang="ja-JP" sz="32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 algn="r">
                  <a:buNone/>
                </a:pPr>
                <a:r>
                  <a:rPr lang="en-US" altLang="ja-JP" dirty="0" smtClean="0"/>
                  <a:t>…</a:t>
                </a:r>
                <a:r>
                  <a:rPr lang="ja-JP" altLang="en-US" dirty="0" smtClean="0"/>
                  <a:t>この結果は、賭けを繰り返したときの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lang="ja-JP" altLang="en-US" sz="4400" u="sng" dirty="0" smtClean="0">
                    <a:solidFill>
                      <a:srgbClr val="FF0000"/>
                    </a:solidFill>
                  </a:rPr>
                  <a:t>賭け１回の儲けの平均</a:t>
                </a:r>
                <a:r>
                  <a:rPr lang="ja-JP" altLang="en-US" dirty="0" smtClean="0"/>
                  <a:t>を表す！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kumimoji="1" lang="en-US" altLang="ja-JP" sz="2000" dirty="0" smtClean="0"/>
                  <a:t>(</a:t>
                </a:r>
                <a:r>
                  <a:rPr kumimoji="1" lang="ja-JP" altLang="en-US" sz="2000" dirty="0" smtClean="0"/>
                  <a:t>つまり賭けを繰り返していくと、賭け一回につき</a:t>
                </a:r>
                <a:r>
                  <a:rPr kumimoji="1" lang="ja-JP" altLang="en-US" sz="2000" dirty="0" smtClean="0">
                    <a:solidFill>
                      <a:srgbClr val="FF0000"/>
                    </a:solidFill>
                  </a:rPr>
                  <a:t>賭け</a:t>
                </a:r>
                <a:r>
                  <a:rPr kumimoji="1" lang="en-US" altLang="ja-JP" sz="2000" dirty="0" smtClean="0">
                    <a:solidFill>
                      <a:srgbClr val="FF0000"/>
                    </a:solidFill>
                  </a:rPr>
                  <a:t>A</a:t>
                </a:r>
                <a:r>
                  <a:rPr kumimoji="1" lang="ja-JP" altLang="en-US" sz="2000" dirty="0" smtClean="0">
                    <a:solidFill>
                      <a:srgbClr val="FF0000"/>
                    </a:solidFill>
                  </a:rPr>
                  <a:t>では５０円儲かり</a:t>
                </a:r>
                <a:r>
                  <a:rPr kumimoji="1" lang="ja-JP" altLang="en-US" sz="2000" dirty="0" smtClean="0"/>
                  <a:t>、</a:t>
                </a:r>
                <a:r>
                  <a:rPr kumimoji="1" lang="ja-JP" altLang="en-US" sz="2000" dirty="0" smtClean="0">
                    <a:solidFill>
                      <a:srgbClr val="0070C0"/>
                    </a:solidFill>
                  </a:rPr>
                  <a:t>賭け</a:t>
                </a:r>
                <a:r>
                  <a:rPr kumimoji="1" lang="en-US" altLang="ja-JP" sz="2000" dirty="0" smtClean="0">
                    <a:solidFill>
                      <a:srgbClr val="0070C0"/>
                    </a:solidFill>
                  </a:rPr>
                  <a:t>B</a:t>
                </a:r>
                <a:r>
                  <a:rPr kumimoji="1" lang="ja-JP" altLang="en-US" sz="2000" dirty="0" smtClean="0">
                    <a:solidFill>
                      <a:srgbClr val="0070C0"/>
                    </a:solidFill>
                  </a:rPr>
                  <a:t>では２００円損する</a:t>
                </a:r>
                <a:r>
                  <a:rPr kumimoji="1" lang="en-US" altLang="ja-JP" sz="2000" dirty="0" smtClean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  <a:blipFill rotWithShape="0">
                <a:blip r:embed="rId2"/>
                <a:stretch>
                  <a:fillRect l="-1217" t="-261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/>
          <p:cNvSpPr/>
          <p:nvPr/>
        </p:nvSpPr>
        <p:spPr>
          <a:xfrm>
            <a:off x="344555" y="4628478"/>
            <a:ext cx="4079961" cy="1480431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Point:</a:t>
            </a:r>
            <a:r>
              <a:rPr kumimoji="1" lang="ja-JP" altLang="en-US" sz="2400" dirty="0" smtClean="0"/>
              <a:t>賭けを繰り返していけば、</a:t>
            </a:r>
            <a:endParaRPr kumimoji="1" lang="en-US" altLang="ja-JP" sz="2400" dirty="0" smtClean="0"/>
          </a:p>
          <a:p>
            <a:pPr algn="ctr"/>
            <a:r>
              <a:rPr lang="ja-JP" altLang="en-US" sz="2400" u="sng" dirty="0" smtClean="0"/>
              <a:t>儲ける回数</a:t>
            </a:r>
            <a:r>
              <a:rPr lang="ja-JP" altLang="en-US" sz="2400" dirty="0" smtClean="0"/>
              <a:t>・</a:t>
            </a:r>
            <a:r>
              <a:rPr lang="ja-JP" altLang="en-US" sz="2400" u="sng" dirty="0" smtClean="0"/>
              <a:t>損する回数</a:t>
            </a:r>
            <a:r>
              <a:rPr lang="ja-JP" altLang="en-US" sz="2400" dirty="0" smtClean="0"/>
              <a:t>の</a:t>
            </a:r>
            <a:endParaRPr lang="en-US" altLang="ja-JP" sz="2400" dirty="0" smtClean="0"/>
          </a:p>
          <a:p>
            <a:pPr algn="ctr"/>
            <a:r>
              <a:rPr lang="ja-JP" altLang="en-US" sz="2400" dirty="0"/>
              <a:t>賭</a:t>
            </a:r>
            <a:r>
              <a:rPr lang="ja-JP" altLang="en-US" sz="2400" dirty="0" smtClean="0"/>
              <a:t>け全体の中での比率は</a:t>
            </a:r>
            <a:endParaRPr lang="en-US" altLang="ja-JP" sz="2400" dirty="0" smtClean="0"/>
          </a:p>
          <a:p>
            <a:pPr algn="ctr"/>
            <a:r>
              <a:rPr kumimoji="1" lang="ja-JP" altLang="en-US" sz="2400" u="sng" dirty="0" smtClean="0"/>
              <a:t>それぞれの確率に収束</a:t>
            </a:r>
            <a:r>
              <a:rPr kumimoji="1" lang="en-US" altLang="ja-JP" sz="2400" dirty="0" smtClean="0"/>
              <a:t>!</a:t>
            </a:r>
            <a:endParaRPr kumimoji="1" lang="ja-JP" altLang="en-US" sz="2400" dirty="0"/>
          </a:p>
        </p:txBody>
      </p:sp>
      <p:sp>
        <p:nvSpPr>
          <p:cNvPr id="9" name="円/楕円 8"/>
          <p:cNvSpPr/>
          <p:nvPr/>
        </p:nvSpPr>
        <p:spPr>
          <a:xfrm>
            <a:off x="8004715" y="2968206"/>
            <a:ext cx="612000" cy="612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7968715" y="2932206"/>
            <a:ext cx="684000" cy="684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1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3291840"/>
            <a:ext cx="10515600" cy="21423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(5/7)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 smtClean="0"/>
                  <a:t>賭けでの儲けの</a:t>
                </a:r>
                <a:r>
                  <a:rPr kumimoji="1" lang="en-US" altLang="ja-JP" dirty="0" smtClean="0"/>
                  <a:t>『</a:t>
                </a:r>
                <a:r>
                  <a:rPr kumimoji="1" lang="ja-JP" altLang="en-US" dirty="0" smtClean="0"/>
                  <a:t>期待値</a:t>
                </a:r>
                <a:r>
                  <a:rPr kumimoji="1" lang="en-US" altLang="ja-JP" dirty="0" smtClean="0"/>
                  <a:t>』</a:t>
                </a:r>
                <a:r>
                  <a:rPr lang="ja-JP" altLang="en-US" dirty="0" smtClean="0"/>
                  <a:t>＝儲けの“平均”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lang="ja-JP" altLang="en-US" dirty="0"/>
                  <a:t>→</a:t>
                </a:r>
                <a:r>
                  <a:rPr kumimoji="1" lang="ja-JP" altLang="en-US" dirty="0" smtClean="0"/>
                  <a:t>賭けを繰り返していったときに期待される儲けの平均値</a:t>
                </a:r>
                <a:endParaRPr kumimoji="1" lang="en-US" altLang="ja-JP" dirty="0" smtClean="0"/>
              </a:p>
              <a:p>
                <a:endParaRPr lang="en-US" altLang="ja-JP" dirty="0"/>
              </a:p>
              <a:p>
                <a:r>
                  <a:rPr kumimoji="1" lang="ja-JP" altLang="en-US" dirty="0" smtClean="0"/>
                  <a:t>定義：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ja-JP" altLang="en-US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brk m:alnAt="7"/>
                            </m:rPr>
                            <a:rPr lang="ja-JP" altLang="en-US" sz="3600" i="1">
                              <a:latin typeface="Cambria Math" panose="02040503050406030204" pitchFamily="18" charset="0"/>
                            </a:rPr>
                            <m:t>賭</m:t>
                          </m:r>
                          <m:r>
                            <a:rPr lang="ja-JP" altLang="en-US" sz="3600" i="1">
                              <a:latin typeface="Cambria Math" panose="02040503050406030204" pitchFamily="18" charset="0"/>
                            </a:rPr>
                            <m:t>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に</m:t>
                              </m:r>
                              <m:r>
                                <a:rPr lang="ja-JP" altLang="en-US" sz="3600" i="1" smtClean="0">
                                  <a:latin typeface="Cambria Math" panose="02040503050406030204" pitchFamily="18" charset="0"/>
                                </a:rPr>
                                <m:t>対する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掛け金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×[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出る</m:t>
                          </m:r>
                          <m:r>
                            <a:rPr lang="ja-JP" alt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確率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en-US" altLang="ja-JP" sz="3600" b="0" dirty="0" smtClean="0">
                  <a:ea typeface="Cambria Math" panose="02040503050406030204" pitchFamily="18" charset="0"/>
                </a:endParaRPr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4218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5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7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9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20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2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5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6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7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8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30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1716</Words>
  <Application>Microsoft Office PowerPoint</Application>
  <PresentationFormat>ワイド画面</PresentationFormat>
  <Paragraphs>403</Paragraphs>
  <Slides>42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28</vt:i4>
      </vt:variant>
      <vt:variant>
        <vt:lpstr>スライド タイトル</vt:lpstr>
      </vt:variant>
      <vt:variant>
        <vt:i4>42</vt:i4>
      </vt:variant>
    </vt:vector>
  </HeadingPairs>
  <TitlesOfParts>
    <vt:vector size="76" baseType="lpstr">
      <vt:lpstr>ＭＳ Ｐゴシック</vt:lpstr>
      <vt:lpstr>Arial</vt:lpstr>
      <vt:lpstr>Calibri</vt:lpstr>
      <vt:lpstr>Calibri Light</vt:lpstr>
      <vt:lpstr>Cambria Math</vt:lpstr>
      <vt:lpstr>Wingdings</vt:lpstr>
      <vt:lpstr>1_Office テーマ</vt:lpstr>
      <vt:lpstr>Office テーマ</vt:lpstr>
      <vt:lpstr>2_Office テーマ</vt:lpstr>
      <vt:lpstr>3_Office テーマ</vt:lpstr>
      <vt:lpstr>4_Office テーマ</vt:lpstr>
      <vt:lpstr>5_Office テーマ</vt:lpstr>
      <vt:lpstr>6_Office テーマ</vt:lpstr>
      <vt:lpstr>7_Office テーマ</vt:lpstr>
      <vt:lpstr>8_Office テーマ</vt:lpstr>
      <vt:lpstr>9_Office テーマ</vt:lpstr>
      <vt:lpstr>10_Office テーマ</vt:lpstr>
      <vt:lpstr>11_Office テーマ</vt:lpstr>
      <vt:lpstr>12_Office テーマ</vt:lpstr>
      <vt:lpstr>13_Office テーマ</vt:lpstr>
      <vt:lpstr>14_Office テーマ</vt:lpstr>
      <vt:lpstr>15_Office テーマ</vt:lpstr>
      <vt:lpstr>17_Office テーマ</vt:lpstr>
      <vt:lpstr>19_Office テーマ</vt:lpstr>
      <vt:lpstr>20_Office テーマ</vt:lpstr>
      <vt:lpstr>21_Office テーマ</vt:lpstr>
      <vt:lpstr>22_Office テーマ</vt:lpstr>
      <vt:lpstr>23_Office テーマ</vt:lpstr>
      <vt:lpstr>24_Office テーマ</vt:lpstr>
      <vt:lpstr>25_Office テーマ</vt:lpstr>
      <vt:lpstr>26_Office テーマ</vt:lpstr>
      <vt:lpstr>27_Office テーマ</vt:lpstr>
      <vt:lpstr>28_Office テーマ</vt:lpstr>
      <vt:lpstr>30_Office テーマ</vt:lpstr>
      <vt:lpstr>Sheldon Ross氏著 A FIRST COURSE INPROBABIRITY (EIGHTY EDITION)より  第四章　確率変数(その１)</vt:lpstr>
      <vt:lpstr>はじめに</vt:lpstr>
      <vt:lpstr>確率を使った予測(1/2)</vt:lpstr>
      <vt:lpstr>確率を使った予測(2/2)</vt:lpstr>
      <vt:lpstr>『期待値』とは？(1/7)</vt:lpstr>
      <vt:lpstr>『期待値』とは？(2/7)</vt:lpstr>
      <vt:lpstr>『期待値』とは？(3/7)</vt:lpstr>
      <vt:lpstr>『期待値』とは？(4/7)</vt:lpstr>
      <vt:lpstr>『期待値』とは？(5/7)</vt:lpstr>
      <vt:lpstr>『期待値』とは？(6/7)</vt:lpstr>
      <vt:lpstr>『期待値』とは？(7/7)</vt:lpstr>
      <vt:lpstr>『確率変数』とは？(1/5)</vt:lpstr>
      <vt:lpstr>『確率変数』とは？(2/5)</vt:lpstr>
      <vt:lpstr>『確率変数』とは？(3/5)</vt:lpstr>
      <vt:lpstr>『確率変数』とは？(4/5)</vt:lpstr>
      <vt:lpstr>『確率変数』とは？(5/5)</vt:lpstr>
      <vt:lpstr>『確率質量関数』とは？(1/3)</vt:lpstr>
      <vt:lpstr>『確率質量関数』とは？(2/3)</vt:lpstr>
      <vt:lpstr>『確率質量関数』とは？(3/3) </vt:lpstr>
      <vt:lpstr>確率変数の和の期待値(1/3)</vt:lpstr>
      <vt:lpstr>確率変数の和の期待値(2/3)</vt:lpstr>
      <vt:lpstr>確率変数の和の期待値(3/3)</vt:lpstr>
      <vt:lpstr>確率変数の連続・離散(1/6)</vt:lpstr>
      <vt:lpstr>確率変数の連続・離散(2/6)</vt:lpstr>
      <vt:lpstr>確率変数の連続・離散(3/6)</vt:lpstr>
      <vt:lpstr>確率変数の連続・離散(4/6)</vt:lpstr>
      <vt:lpstr>確率変数の連続・離散(5/6)</vt:lpstr>
      <vt:lpstr>確率変数の連続・離散(6/6)</vt:lpstr>
      <vt:lpstr>『累積分布関数』とは？(1/2)</vt:lpstr>
      <vt:lpstr>『累積分布関数』とは？(2/2)</vt:lpstr>
      <vt:lpstr>『累積分布関数』とは？(2/5)</vt:lpstr>
      <vt:lpstr>『累積分布関数』とは？(3/5)</vt:lpstr>
      <vt:lpstr>『累積分布関数』とは？(4/5)</vt:lpstr>
      <vt:lpstr>『累積分布関数』とは？(5/5)</vt:lpstr>
      <vt:lpstr>『累積分布関数』とは？(5/5)</vt:lpstr>
      <vt:lpstr>『分散』とは？(1/7) </vt:lpstr>
      <vt:lpstr>『分散』とは？(2/7) </vt:lpstr>
      <vt:lpstr>『分散』とは？(3/7) </vt:lpstr>
      <vt:lpstr>『分散』とは？(4/7) </vt:lpstr>
      <vt:lpstr>『分散』とは？(5/7) </vt:lpstr>
      <vt:lpstr>『分散』とは？(6/7) </vt:lpstr>
      <vt:lpstr>『分散』とは？(7/7)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Sheldon Ross氏著 A FIRST COURSE INPROBABIRITY (EIGHTY EDITION)より  第四章　確率変数(その１)</dc:title>
  <dc:creator>Ryo-K</dc:creator>
  <cp:lastModifiedBy>Ryo-K</cp:lastModifiedBy>
  <cp:revision>100</cp:revision>
  <dcterms:created xsi:type="dcterms:W3CDTF">2018-06-07T07:12:54Z</dcterms:created>
  <dcterms:modified xsi:type="dcterms:W3CDTF">2018-06-18T23:16:53Z</dcterms:modified>
</cp:coreProperties>
</file>