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29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66388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141431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354664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286461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265898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74450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340100"/>
            <a:ext cx="2901255"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340100"/>
            <a:ext cx="2915543"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126441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304758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77189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217467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0818FC-B7C4-408D-9BDA-135754732484}" type="datetimeFigureOut">
              <a:rPr kumimoji="1" lang="ja-JP" altLang="en-US" smtClean="0"/>
              <a:t>2016/4/2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145029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B0818FC-B7C4-408D-9BDA-135754732484}" type="datetimeFigureOut">
              <a:rPr kumimoji="1" lang="ja-JP" altLang="en-US" smtClean="0"/>
              <a:t>2016/4/2</a:t>
            </a:fld>
            <a:endParaRPr kumimoji="1" lang="ja-JP"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AB2EB64-05B6-4F15-A627-50C72943D782}" type="slidenum">
              <a:rPr kumimoji="1" lang="ja-JP" altLang="en-US" smtClean="0"/>
              <a:t>‹#›</a:t>
            </a:fld>
            <a:endParaRPr kumimoji="1" lang="ja-JP" altLang="en-US"/>
          </a:p>
        </p:txBody>
      </p:sp>
    </p:spTree>
    <p:extLst>
      <p:ext uri="{BB962C8B-B14F-4D97-AF65-F5344CB8AC3E}">
        <p14:creationId xmlns:p14="http://schemas.microsoft.com/office/powerpoint/2010/main" val="13769225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7" y="9280"/>
            <a:ext cx="6858297" cy="707197"/>
          </a:xfrm>
          <a:prstGeom prst="rect">
            <a:avLst/>
          </a:prstGeom>
        </p:spPr>
      </p:pic>
      <p:sp>
        <p:nvSpPr>
          <p:cNvPr id="7" name="テキスト ボックス 6"/>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日本語ページ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8" name="テキスト ボックス 7"/>
          <p:cNvSpPr txBox="1"/>
          <p:nvPr/>
        </p:nvSpPr>
        <p:spPr>
          <a:xfrm>
            <a:off x="0" y="1462479"/>
            <a:ext cx="1473200"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1</a:t>
            </a:r>
            <a:r>
              <a:rPr kumimoji="1" lang="ja-JP" altLang="en-US" sz="1400" b="1" dirty="0">
                <a:latin typeface="ＭＳ ゴシック" panose="020B0609070205080204" pitchFamily="49" charset="-128"/>
                <a:ea typeface="ＭＳ ゴシック" panose="020B0609070205080204" pitchFamily="49" charset="-128"/>
              </a:rPr>
              <a:t>　はじめに</a:t>
            </a:r>
          </a:p>
        </p:txBody>
      </p:sp>
      <p:sp>
        <p:nvSpPr>
          <p:cNvPr id="9" name="テキスト ボックス 8"/>
          <p:cNvSpPr txBox="1"/>
          <p:nvPr/>
        </p:nvSpPr>
        <p:spPr>
          <a:xfrm>
            <a:off x="2318075" y="4593246"/>
            <a:ext cx="4458741" cy="307777"/>
          </a:xfrm>
          <a:prstGeom prst="rect">
            <a:avLst/>
          </a:prstGeom>
          <a:noFill/>
        </p:spPr>
        <p:txBody>
          <a:bodyPr wrap="square" rtlCol="0">
            <a:spAutoFit/>
          </a:bodyPr>
          <a:lstStyle/>
          <a:p>
            <a:r>
              <a:rPr kumimoji="1" lang="ja-JP" altLang="en-US" sz="1400" dirty="0">
                <a:latin typeface="ＭＳ ゴシック" panose="020B0609070205080204" pitchFamily="49" charset="-128"/>
                <a:ea typeface="ＭＳ ゴシック" panose="020B0609070205080204" pitchFamily="49" charset="-128"/>
              </a:rPr>
              <a:t>デスクトップにドロップするとダウンロードできます。</a:t>
            </a:r>
          </a:p>
        </p:txBody>
      </p:sp>
      <p:sp>
        <p:nvSpPr>
          <p:cNvPr id="10" name="テキスト ボックス 9"/>
          <p:cNvSpPr txBox="1"/>
          <p:nvPr/>
        </p:nvSpPr>
        <p:spPr>
          <a:xfrm>
            <a:off x="1" y="5271793"/>
            <a:ext cx="4895557" cy="307777"/>
          </a:xfrm>
          <a:prstGeom prst="rect">
            <a:avLst/>
          </a:prstGeom>
          <a:noFill/>
        </p:spPr>
        <p:txBody>
          <a:bodyPr wrap="square" rtlCol="0">
            <a:spAutoFit/>
          </a:bodyPr>
          <a:lstStyle/>
          <a:p>
            <a:pPr marL="342883" indent="-342883">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テキストエディタを開きます。</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メモ張や</a:t>
            </a:r>
            <a:r>
              <a:rPr kumimoji="1" lang="en-US" altLang="ja-JP" sz="1400" dirty="0" err="1">
                <a:latin typeface="ＭＳ ゴシック" panose="020B0609070205080204" pitchFamily="49" charset="-128"/>
                <a:ea typeface="ＭＳ ゴシック" panose="020B0609070205080204" pitchFamily="49" charset="-128"/>
              </a:rPr>
              <a:t>TeraPad</a:t>
            </a:r>
            <a:r>
              <a:rPr kumimoji="1" lang="ja-JP" altLang="en-US" sz="1400" dirty="0">
                <a:latin typeface="ＭＳ ゴシック" panose="020B0609070205080204" pitchFamily="49" charset="-128"/>
                <a:ea typeface="ＭＳ ゴシック" panose="020B0609070205080204" pitchFamily="49" charset="-128"/>
              </a:rPr>
              <a:t>など</a:t>
            </a:r>
            <a:r>
              <a:rPr kumimoji="1" lang="en-US" altLang="ja-JP" sz="1400" dirty="0">
                <a:latin typeface="ＭＳ ゴシック" panose="020B0609070205080204" pitchFamily="49" charset="-128"/>
                <a:ea typeface="ＭＳ ゴシック" panose="020B0609070205080204" pitchFamily="49" charset="-128"/>
              </a:rPr>
              <a:t>)</a:t>
            </a:r>
            <a:endParaRPr kumimoji="1" lang="ja-JP" altLang="en-US" sz="1400" dirty="0">
              <a:latin typeface="ＭＳ ゴシック" panose="020B0609070205080204" pitchFamily="49" charset="-128"/>
              <a:ea typeface="ＭＳ ゴシック" panose="020B0609070205080204" pitchFamily="49" charset="-128"/>
            </a:endParaRPr>
          </a:p>
        </p:txBody>
      </p:sp>
      <p:sp>
        <p:nvSpPr>
          <p:cNvPr id="11" name="テキスト ボックス 10"/>
          <p:cNvSpPr txBox="1"/>
          <p:nvPr/>
        </p:nvSpPr>
        <p:spPr>
          <a:xfrm>
            <a:off x="5667" y="2026807"/>
            <a:ext cx="3908411" cy="954107"/>
          </a:xfrm>
          <a:prstGeom prst="rect">
            <a:avLst/>
          </a:prstGeom>
          <a:noFill/>
        </p:spPr>
        <p:txBody>
          <a:bodyPr wrap="square" rtlCol="0">
            <a:spAutoFit/>
          </a:bodyPr>
          <a:lstStyle/>
          <a:p>
            <a:pPr marL="342883" indent="-342883" algn="just">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サーバーから</a:t>
            </a:r>
            <a:r>
              <a:rPr kumimoji="1" lang="en-US" altLang="ja-JP" sz="1400" dirty="0">
                <a:latin typeface="ＭＳ ゴシック" panose="020B0609070205080204" pitchFamily="49" charset="-128"/>
                <a:ea typeface="ＭＳ ゴシック" panose="020B0609070205080204" pitchFamily="49" charset="-128"/>
              </a:rPr>
              <a:t>html</a:t>
            </a:r>
            <a:r>
              <a:rPr kumimoji="1" lang="ja-JP" altLang="en-US" sz="1400" dirty="0">
                <a:latin typeface="ＭＳ ゴシック" panose="020B0609070205080204" pitchFamily="49" charset="-128"/>
                <a:ea typeface="ＭＳ ゴシック" panose="020B0609070205080204" pitchFamily="49" charset="-128"/>
              </a:rPr>
              <a:t>ファイルをダウンロードします。</a:t>
            </a:r>
            <a:endParaRPr kumimoji="1" lang="en-US" altLang="ja-JP" sz="1400" dirty="0">
              <a:latin typeface="ＭＳ ゴシック" panose="020B0609070205080204" pitchFamily="49" charset="-128"/>
              <a:ea typeface="ＭＳ ゴシック" panose="020B0609070205080204" pitchFamily="49" charset="-128"/>
            </a:endParaRPr>
          </a:p>
          <a:p>
            <a:pPr algn="just"/>
            <a:r>
              <a:rPr kumimoji="1" lang="ja-JP" altLang="en-US" sz="1400" dirty="0">
                <a:latin typeface="ＭＳ ゴシック" panose="020B0609070205080204" pitchFamily="49" charset="-128"/>
                <a:ea typeface="ＭＳ ゴシック" panose="020B0609070205080204" pitchFamily="49" charset="-128"/>
              </a:rPr>
              <a:t>ファイルの場所</a:t>
            </a:r>
            <a:endParaRPr kumimoji="1" lang="en-US" altLang="ja-JP" sz="1400" dirty="0">
              <a:latin typeface="ＭＳ ゴシック" panose="020B0609070205080204" pitchFamily="49" charset="-128"/>
              <a:ea typeface="ＭＳ ゴシック" panose="020B0609070205080204" pitchFamily="49" charset="-128"/>
            </a:endParaRPr>
          </a:p>
          <a:p>
            <a:pPr algn="just"/>
            <a:r>
              <a:rPr kumimoji="1" lang="en-US" altLang="ja-JP" sz="1400" dirty="0">
                <a:latin typeface="ＭＳ ゴシック" panose="020B0609070205080204" pitchFamily="49" charset="-128"/>
                <a:ea typeface="ＭＳ ゴシック" panose="020B0609070205080204" pitchFamily="49" charset="-128"/>
              </a:rPr>
              <a:t>/tgn-soleil.com/</a:t>
            </a:r>
            <a:r>
              <a:rPr kumimoji="1" lang="en-US" altLang="ja-JP" sz="1400" dirty="0" err="1">
                <a:latin typeface="ＭＳ ゴシック" panose="020B0609070205080204" pitchFamily="49" charset="-128"/>
                <a:ea typeface="ＭＳ ゴシック" panose="020B0609070205080204" pitchFamily="49" charset="-128"/>
              </a:rPr>
              <a:t>public_html</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err="1">
                <a:latin typeface="ＭＳ ゴシック" panose="020B0609070205080204" pitchFamily="49" charset="-128"/>
                <a:ea typeface="ＭＳ ゴシック" panose="020B0609070205080204" pitchFamily="49" charset="-128"/>
              </a:rPr>
              <a:t>sp</a:t>
            </a:r>
            <a:r>
              <a:rPr kumimoji="1" lang="en-US" altLang="ja-JP" sz="1400" dirty="0">
                <a:latin typeface="ＭＳ ゴシック" panose="020B0609070205080204" pitchFamily="49" charset="-128"/>
                <a:ea typeface="ＭＳ ゴシック" panose="020B0609070205080204" pitchFamily="49" charset="-128"/>
              </a:rPr>
              <a:t>/index.html</a:t>
            </a:r>
            <a:endParaRPr kumimoji="1" lang="ja-JP" altLang="en-US" sz="1400" dirty="0">
              <a:latin typeface="ＭＳ ゴシック" panose="020B0609070205080204" pitchFamily="49" charset="-128"/>
              <a:ea typeface="ＭＳ ゴシック" panose="020B0609070205080204" pitchFamily="49" charset="-128"/>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078" y="1770256"/>
            <a:ext cx="2862738" cy="2178036"/>
          </a:xfrm>
          <a:prstGeom prst="rect">
            <a:avLst/>
          </a:prstGeom>
        </p:spPr>
      </p:pic>
      <p:pic>
        <p:nvPicPr>
          <p:cNvPr id="13" name="図 12"/>
          <p:cNvPicPr>
            <a:picLocks noChangeAspect="1"/>
          </p:cNvPicPr>
          <p:nvPr/>
        </p:nvPicPr>
        <p:blipFill>
          <a:blip r:embed="rId4"/>
          <a:stretch>
            <a:fillRect/>
          </a:stretch>
        </p:blipFill>
        <p:spPr>
          <a:xfrm>
            <a:off x="4776232" y="2573719"/>
            <a:ext cx="1223638" cy="940049"/>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7653" y="5950340"/>
            <a:ext cx="4089163" cy="2161077"/>
          </a:xfrm>
          <a:prstGeom prst="rect">
            <a:avLst/>
          </a:prstGeom>
        </p:spPr>
      </p:pic>
    </p:spTree>
    <p:extLst>
      <p:ext uri="{BB962C8B-B14F-4D97-AF65-F5344CB8AC3E}">
        <p14:creationId xmlns:p14="http://schemas.microsoft.com/office/powerpoint/2010/main" val="58299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97" y="9280"/>
            <a:ext cx="6858297" cy="707197"/>
          </a:xfrm>
          <a:prstGeom prst="rect">
            <a:avLst/>
          </a:prstGeom>
        </p:spPr>
      </p:pic>
      <p:sp>
        <p:nvSpPr>
          <p:cNvPr id="3" name="テキスト ボックス 2"/>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日本語ページ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0" y="1462479"/>
            <a:ext cx="2402732"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2</a:t>
            </a:r>
            <a:r>
              <a:rPr kumimoji="1" lang="ja-JP" altLang="en-US" sz="1400" b="1" dirty="0">
                <a:latin typeface="ＭＳ ゴシック" panose="020B0609070205080204" pitchFamily="49" charset="-128"/>
                <a:ea typeface="ＭＳ ゴシック" panose="020B0609070205080204" pitchFamily="49" charset="-128"/>
              </a:rPr>
              <a:t>　更新項目の検索方法</a:t>
            </a:r>
          </a:p>
        </p:txBody>
      </p:sp>
      <p:sp>
        <p:nvSpPr>
          <p:cNvPr id="6" name="テキスト ボックス 5"/>
          <p:cNvSpPr txBox="1"/>
          <p:nvPr/>
        </p:nvSpPr>
        <p:spPr>
          <a:xfrm>
            <a:off x="0" y="2198451"/>
            <a:ext cx="3764604" cy="5909310"/>
          </a:xfrm>
          <a:prstGeom prst="rect">
            <a:avLst/>
          </a:prstGeom>
          <a:noFill/>
        </p:spPr>
        <p:txBody>
          <a:bodyPr wrap="square" rtlCol="0">
            <a:spAutoFit/>
          </a:bodyPr>
          <a:lstStyle/>
          <a:p>
            <a:pPr marL="342900" indent="-342900">
              <a:buFont typeface="+mj-ea"/>
              <a:buAutoNum type="circleNumDbPlain"/>
            </a:pPr>
            <a:r>
              <a:rPr kumimoji="1" lang="en-US" altLang="ja-JP" sz="1400" dirty="0" err="1">
                <a:solidFill>
                  <a:srgbClr val="FF0000"/>
                </a:solidFill>
                <a:latin typeface="ＭＳ ゴシック" panose="020B0609070205080204" pitchFamily="49" charset="-128"/>
                <a:ea typeface="ＭＳ ゴシック" panose="020B0609070205080204" pitchFamily="49" charset="-128"/>
              </a:rPr>
              <a:t>Ctrl+F</a:t>
            </a:r>
            <a:r>
              <a:rPr kumimoji="1" lang="ja-JP" altLang="en-US" sz="1400" dirty="0">
                <a:latin typeface="ＭＳ ゴシック" panose="020B0609070205080204" pitchFamily="49" charset="-128"/>
                <a:ea typeface="ＭＳ ゴシック" panose="020B0609070205080204" pitchFamily="49" charset="-128"/>
              </a:rPr>
              <a:t>でファイル内の検索ができます。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検索ワードは、</a:t>
            </a:r>
            <a:r>
              <a:rPr kumimoji="1" lang="en-US" altLang="ja-JP" sz="1400" dirty="0">
                <a:solidFill>
                  <a:srgbClr val="FF0000"/>
                </a:solidFill>
                <a:latin typeface="ＭＳ ゴシック" panose="020B0609070205080204" pitchFamily="49" charset="-128"/>
                <a:ea typeface="ＭＳ ゴシック" panose="020B0609070205080204" pitchFamily="49" charset="-128"/>
              </a:rPr>
              <a:t>TOPICES</a:t>
            </a:r>
            <a:r>
              <a:rPr kumimoji="1" lang="ja-JP" altLang="en-US" sz="1400" dirty="0" err="1">
                <a:solidFill>
                  <a:srgbClr val="FF0000"/>
                </a:solidFill>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御社の電話番</a:t>
            </a:r>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r>
              <a:rPr kumimoji="1" lang="ja-JP" altLang="en-US" sz="1400" dirty="0">
                <a:solidFill>
                  <a:srgbClr val="FF0000"/>
                </a:solidFill>
                <a:latin typeface="ＭＳ ゴシック" panose="020B0609070205080204" pitchFamily="49" charset="-128"/>
                <a:ea typeface="ＭＳ ゴシック" panose="020B0609070205080204" pitchFamily="49" charset="-128"/>
              </a:rPr>
              <a:t>　　号下三桁、所在地、</a:t>
            </a:r>
            <a:r>
              <a:rPr kumimoji="1" lang="en-US" altLang="ja-JP" sz="1400" dirty="0">
                <a:solidFill>
                  <a:srgbClr val="FF0000"/>
                </a:solidFill>
                <a:latin typeface="ＭＳ ゴシック" panose="020B0609070205080204" pitchFamily="49" charset="-128"/>
                <a:ea typeface="ＭＳ ゴシック" panose="020B0609070205080204" pitchFamily="49" charset="-128"/>
              </a:rPr>
              <a:t>FAX</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番号下三桁</a:t>
            </a:r>
            <a:r>
              <a:rPr kumimoji="1" lang="ja-JP" altLang="en-US" sz="1400" dirty="0">
                <a:latin typeface="ＭＳ ゴシック" panose="020B0609070205080204" pitchFamily="49" charset="-128"/>
                <a:ea typeface="ＭＳ ゴシック" panose="020B0609070205080204" pitchFamily="49" charset="-128"/>
              </a:rPr>
              <a:t>です。</a:t>
            </a:r>
            <a:endParaRPr kumimoji="1" lang="en-US" altLang="ja-JP" sz="1400" dirty="0">
              <a:latin typeface="ＭＳ ゴシック" panose="020B0609070205080204" pitchFamily="49" charset="-128"/>
              <a:ea typeface="ＭＳ ゴシック" panose="020B0609070205080204" pitchFamily="49" charset="-128"/>
            </a:endParaRPr>
          </a:p>
          <a:p>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テキストエティタでの上から検索されていくので、先頭から書き換えが済んだらまた①で今度は次を検索をクリックすると自分が書き換えたい同じ内容のものに移動します。これを検索できなくなるまで繰り返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終わりましたら上書き保存をします。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この方法は</a:t>
            </a:r>
            <a:r>
              <a:rPr kumimoji="1" lang="en-US" altLang="ja-JP" sz="1400" dirty="0">
                <a:latin typeface="ＭＳ ゴシック" panose="020B0609070205080204" pitchFamily="49" charset="-128"/>
                <a:ea typeface="ＭＳ ゴシック" panose="020B0609070205080204" pitchFamily="49" charset="-128"/>
              </a:rPr>
              <a:t>SP</a:t>
            </a:r>
            <a:r>
              <a:rPr kumimoji="1" lang="ja-JP" altLang="en-US" sz="1400" dirty="0">
                <a:latin typeface="ＭＳ ゴシック" panose="020B0609070205080204" pitchFamily="49" charset="-128"/>
                <a:ea typeface="ＭＳ ゴシック" panose="020B0609070205080204" pitchFamily="49" charset="-128"/>
              </a:rPr>
              <a:t>問わず</a:t>
            </a:r>
            <a:r>
              <a:rPr kumimoji="1" lang="en-US" altLang="ja-JP" sz="1400" dirty="0">
                <a:latin typeface="ＭＳ ゴシック" panose="020B0609070205080204" pitchFamily="49" charset="-128"/>
                <a:ea typeface="ＭＳ ゴシック" panose="020B0609070205080204" pitchFamily="49" charset="-128"/>
              </a:rPr>
              <a:t>PC</a:t>
            </a:r>
            <a:r>
              <a:rPr kumimoji="1" lang="ja-JP" altLang="en-US" sz="1400" dirty="0">
                <a:latin typeface="ＭＳ ゴシック" panose="020B0609070205080204" pitchFamily="49" charset="-128"/>
                <a:ea typeface="ＭＳ ゴシック" panose="020B0609070205080204" pitchFamily="49" charset="-128"/>
              </a:rPr>
              <a:t>のテキストエディタでも使用可能なのです。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注：どこを書き換えているか迷った場合は、</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a:t>
            </a:r>
            <a:r>
              <a:rPr kumimoji="1" lang="en-US" altLang="ja-JP" sz="1400" dirty="0" err="1">
                <a:solidFill>
                  <a:srgbClr val="FF0000"/>
                </a:solidFill>
                <a:latin typeface="ＭＳ ゴシック" panose="020B0609070205080204" pitchFamily="49" charset="-128"/>
                <a:ea typeface="ＭＳ ゴシック" panose="020B0609070205080204" pitchFamily="49" charset="-128"/>
              </a:rPr>
              <a:t>Ctrl+Z</a:t>
            </a:r>
            <a:r>
              <a:rPr kumimoji="1" lang="ja-JP" altLang="en-US" sz="1400" dirty="0">
                <a:latin typeface="ＭＳ ゴシック" panose="020B0609070205080204" pitchFamily="49" charset="-128"/>
                <a:ea typeface="ＭＳ ゴシック" panose="020B0609070205080204" pitchFamily="49" charset="-128"/>
              </a:rPr>
              <a:t>で一つ前に行っていた作業に戻る</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ことが可能なので、こちらを編集の際に</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使用することをおすすめします。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また迷った際に保存をするのは危険なの</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で、先ず迷ったら上記の戻る機能を参考</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にして見て欲しいです。</a:t>
            </a:r>
            <a:endParaRPr kumimoji="1" lang="en-US" altLang="ja-JP" sz="1400" dirty="0">
              <a:latin typeface="ＭＳ ゴシック" panose="020B0609070205080204" pitchFamily="49" charset="-128"/>
              <a:ea typeface="ＭＳ ゴシック" panose="020B0609070205080204" pitchFamily="49" charset="-128"/>
            </a:endParaRPr>
          </a:p>
        </p:txBody>
      </p:sp>
      <p:sp>
        <p:nvSpPr>
          <p:cNvPr id="7" name="テキスト ボックス 6"/>
          <p:cNvSpPr txBox="1"/>
          <p:nvPr/>
        </p:nvSpPr>
        <p:spPr>
          <a:xfrm>
            <a:off x="3669324" y="7448550"/>
            <a:ext cx="3219938" cy="307777"/>
          </a:xfrm>
          <a:prstGeom prst="rect">
            <a:avLst/>
          </a:prstGeom>
          <a:noFill/>
        </p:spPr>
        <p:txBody>
          <a:bodyPr wrap="square" rtlCol="0">
            <a:spAutoFit/>
          </a:bodyPr>
          <a:lstStyle/>
          <a:p>
            <a:r>
              <a:rPr kumimoji="1" lang="ja-JP" altLang="en-US" sz="1400" dirty="0">
                <a:latin typeface="ＭＳ ゴシック" panose="020B0609070205080204" pitchFamily="49" charset="-128"/>
                <a:ea typeface="ＭＳ ゴシック" panose="020B0609070205080204" pitchFamily="49" charset="-128"/>
              </a:rPr>
              <a:t>先頭以外はこちらから検索が可能です。</a:t>
            </a:r>
          </a:p>
        </p:txBody>
      </p:sp>
      <p:sp>
        <p:nvSpPr>
          <p:cNvPr id="8" name="テキスト ボックス 7"/>
          <p:cNvSpPr txBox="1"/>
          <p:nvPr/>
        </p:nvSpPr>
        <p:spPr>
          <a:xfrm>
            <a:off x="3911600" y="4090798"/>
            <a:ext cx="2518638" cy="307777"/>
          </a:xfrm>
          <a:prstGeom prst="rect">
            <a:avLst/>
          </a:prstGeom>
          <a:noFill/>
        </p:spPr>
        <p:txBody>
          <a:bodyPr wrap="none" rtlCol="0">
            <a:spAutoFit/>
          </a:bodyPr>
          <a:lstStyle/>
          <a:p>
            <a:r>
              <a:rPr kumimoji="1" lang="ja-JP" altLang="en-US" sz="1400" dirty="0">
                <a:latin typeface="ＭＳ ゴシック" panose="020B0609070205080204" pitchFamily="49" charset="-128"/>
                <a:ea typeface="ＭＳ ゴシック" panose="020B0609070205080204" pitchFamily="49" charset="-128"/>
              </a:rPr>
              <a:t>項目の先頭のみ適用されます</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604" y="4814250"/>
            <a:ext cx="2951392" cy="26343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604" y="1456498"/>
            <a:ext cx="2951392" cy="2634300"/>
          </a:xfrm>
          <a:prstGeom prst="rect">
            <a:avLst/>
          </a:prstGeom>
        </p:spPr>
      </p:pic>
    </p:spTree>
    <p:extLst>
      <p:ext uri="{BB962C8B-B14F-4D97-AF65-F5344CB8AC3E}">
        <p14:creationId xmlns:p14="http://schemas.microsoft.com/office/powerpoint/2010/main" val="294068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870" y="4749755"/>
            <a:ext cx="2425148" cy="1510345"/>
          </a:xfrm>
          <a:prstGeom prst="rect">
            <a:avLst/>
          </a:prstGeom>
        </p:spPr>
      </p:pic>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140" y="2360271"/>
            <a:ext cx="2425148" cy="1510345"/>
          </a:xfrm>
          <a:prstGeom prst="rect">
            <a:avLst/>
          </a:prstGeom>
        </p:spPr>
      </p:pic>
      <p:pic>
        <p:nvPicPr>
          <p:cNvPr id="2" name="図 1"/>
          <p:cNvPicPr>
            <a:picLocks noChangeAspect="1"/>
          </p:cNvPicPr>
          <p:nvPr/>
        </p:nvPicPr>
        <p:blipFill>
          <a:blip r:embed="rId3"/>
          <a:stretch>
            <a:fillRect/>
          </a:stretch>
        </p:blipFill>
        <p:spPr>
          <a:xfrm>
            <a:off x="-297" y="9280"/>
            <a:ext cx="6858297" cy="707197"/>
          </a:xfrm>
          <a:prstGeom prst="rect">
            <a:avLst/>
          </a:prstGeom>
        </p:spPr>
      </p:pic>
      <p:sp>
        <p:nvSpPr>
          <p:cNvPr id="3" name="テキスト ボックス 2"/>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日本語ページ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0" y="1462479"/>
            <a:ext cx="2402732"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3</a:t>
            </a:r>
            <a:r>
              <a:rPr kumimoji="1" lang="ja-JP" altLang="en-US" sz="1400" b="1" dirty="0">
                <a:latin typeface="ＭＳ ゴシック" panose="020B0609070205080204" pitchFamily="49" charset="-128"/>
                <a:ea typeface="ＭＳ ゴシック" panose="020B0609070205080204" pitchFamily="49" charset="-128"/>
              </a:rPr>
              <a:t>　</a:t>
            </a:r>
            <a:r>
              <a:rPr kumimoji="1" lang="en-US" altLang="ja-JP" sz="1400" b="1" dirty="0">
                <a:latin typeface="ＭＳ ゴシック" panose="020B0609070205080204" pitchFamily="49" charset="-128"/>
                <a:ea typeface="ＭＳ ゴシック" panose="020B0609070205080204" pitchFamily="49" charset="-128"/>
              </a:rPr>
              <a:t>TOPICES</a:t>
            </a:r>
            <a:r>
              <a:rPr kumimoji="1" lang="ja-JP" altLang="en-US" sz="1400" b="1" dirty="0">
                <a:latin typeface="ＭＳ ゴシック" panose="020B0609070205080204" pitchFamily="49" charset="-128"/>
                <a:ea typeface="ＭＳ ゴシック" panose="020B0609070205080204" pitchFamily="49" charset="-128"/>
              </a:rPr>
              <a:t>更新方法</a:t>
            </a:r>
          </a:p>
        </p:txBody>
      </p:sp>
      <p:sp>
        <p:nvSpPr>
          <p:cNvPr id="5" name="テキスト ボックス 4"/>
          <p:cNvSpPr txBox="1"/>
          <p:nvPr/>
        </p:nvSpPr>
        <p:spPr>
          <a:xfrm>
            <a:off x="104946" y="2363206"/>
            <a:ext cx="3074840" cy="2031325"/>
          </a:xfrm>
          <a:prstGeom prst="rect">
            <a:avLst/>
          </a:prstGeom>
          <a:noFill/>
        </p:spPr>
        <p:txBody>
          <a:bodyPr wrap="square" rtlCol="0">
            <a:spAutoFit/>
          </a:bodyPr>
          <a:lstStyle/>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上記のページで記載した</a:t>
            </a:r>
            <a:r>
              <a:rPr kumimoji="1" lang="en-US" altLang="ja-JP" sz="1400" dirty="0" err="1">
                <a:solidFill>
                  <a:srgbClr val="FF0000"/>
                </a:solidFill>
                <a:latin typeface="ＭＳ ゴシック" panose="020B0609070205080204" pitchFamily="49" charset="-128"/>
                <a:ea typeface="ＭＳ ゴシック" panose="020B0609070205080204" pitchFamily="49" charset="-128"/>
              </a:rPr>
              <a:t>Ctrl+F</a:t>
            </a:r>
            <a:r>
              <a:rPr kumimoji="1" lang="ja-JP" altLang="en-US" sz="1400" dirty="0">
                <a:latin typeface="ＭＳ ゴシック" panose="020B0609070205080204" pitchFamily="49" charset="-128"/>
                <a:ea typeface="ＭＳ ゴシック" panose="020B0609070205080204" pitchFamily="49" charset="-128"/>
              </a:rPr>
              <a:t>でファイル内の検索をし、①の中の</a:t>
            </a:r>
            <a:r>
              <a:rPr kumimoji="1" lang="ja-JP" altLang="en-US" sz="1400" dirty="0">
                <a:solidFill>
                  <a:srgbClr val="FF0000"/>
                </a:solidFill>
                <a:latin typeface="ＭＳ ゴシック" panose="020B0609070205080204" pitchFamily="49" charset="-128"/>
                <a:ea typeface="ＭＳ ゴシック" panose="020B0609070205080204" pitchFamily="49" charset="-128"/>
              </a:rPr>
              <a:t>日付と文言を書き換えます</a:t>
            </a:r>
            <a:r>
              <a:rPr kumimoji="1" lang="ja-JP" altLang="en-US" sz="1400" dirty="0">
                <a:latin typeface="ＭＳ ゴシック" panose="020B0609070205080204" pitchFamily="49" charset="-128"/>
                <a:ea typeface="ＭＳ ゴシック" panose="020B0609070205080204" pitchFamily="49" charset="-128"/>
              </a:rPr>
              <a:t>。</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もしも、</a:t>
            </a:r>
            <a:r>
              <a:rPr kumimoji="1" lang="ja-JP" altLang="en-US" sz="1400" dirty="0">
                <a:solidFill>
                  <a:srgbClr val="FF0000"/>
                </a:solidFill>
                <a:latin typeface="ＭＳ ゴシック" panose="020B0609070205080204" pitchFamily="49" charset="-128"/>
                <a:ea typeface="ＭＳ ゴシック" panose="020B0609070205080204" pitchFamily="49" charset="-128"/>
              </a:rPr>
              <a:t>記入ミスなどをした時</a:t>
            </a:r>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r>
              <a:rPr kumimoji="1" lang="ja-JP" altLang="en-US" sz="1400" dirty="0">
                <a:solidFill>
                  <a:srgbClr val="FF0000"/>
                </a:solidFill>
                <a:latin typeface="ＭＳ ゴシック" panose="020B0609070205080204" pitchFamily="49" charset="-128"/>
                <a:ea typeface="ＭＳ ゴシック" panose="020B0609070205080204" pitchFamily="49" charset="-128"/>
              </a:rPr>
              <a:t>　　のために記入前の日付と文言を</a:t>
            </a:r>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各</a:t>
            </a:r>
            <a:r>
              <a:rPr kumimoji="1" lang="en-US" altLang="ja-JP" sz="1400" dirty="0">
                <a:latin typeface="ＭＳ ゴシック" panose="020B0609070205080204" pitchFamily="49" charset="-128"/>
                <a:ea typeface="ＭＳ ゴシック" panose="020B0609070205080204" pitchFamily="49" charset="-128"/>
              </a:rPr>
              <a:t>&lt;li&gt;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日付</a:t>
            </a:r>
            <a:r>
              <a:rPr kumimoji="1" lang="en-US" altLang="ja-JP" sz="1400" dirty="0">
                <a:latin typeface="ＭＳ ゴシック" panose="020B0609070205080204" pitchFamily="49" charset="-128"/>
                <a:ea typeface="ＭＳ ゴシック" panose="020B0609070205080204" pitchFamily="49" charset="-128"/>
              </a:rPr>
              <a:t>&lt;/li&gt;&lt;li&gt;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文言</a:t>
            </a:r>
            <a:r>
              <a:rPr kumimoji="1" lang="en-US" altLang="ja-JP" sz="1400" dirty="0">
                <a:latin typeface="ＭＳ ゴシック" panose="020B0609070205080204" pitchFamily="49" charset="-128"/>
                <a:ea typeface="ＭＳ ゴシック" panose="020B0609070205080204" pitchFamily="49" charset="-128"/>
              </a:rPr>
              <a:t>&lt;/li&gt;</a:t>
            </a:r>
          </a:p>
          <a:p>
            <a:r>
              <a:rPr kumimoji="1" lang="ja-JP" altLang="en-US" sz="1400" dirty="0">
                <a:latin typeface="ＭＳ ゴシック" panose="020B0609070205080204" pitchFamily="49" charset="-128"/>
                <a:ea typeface="ＭＳ ゴシック" panose="020B0609070205080204" pitchFamily="49" charset="-128"/>
              </a:rPr>
              <a:t>　　の次の行にそれぞれ同じ内容を</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コピーすることをお勧めします。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Noto Sans CJK JP Light" panose="020B0300000000000000" pitchFamily="34" charset="-128"/>
                <a:ea typeface="Noto Sans CJK JP Light" panose="020B0300000000000000" pitchFamily="34" charset="-128"/>
              </a:rPr>
              <a:t>　　</a:t>
            </a:r>
            <a:endParaRPr kumimoji="1" lang="en-US" altLang="ja-JP" sz="1400" dirty="0">
              <a:latin typeface="Noto Sans CJK JP Light" panose="020B0300000000000000" pitchFamily="34" charset="-128"/>
              <a:ea typeface="Noto Sans CJK JP Light" panose="020B0300000000000000" pitchFamily="34" charset="-128"/>
            </a:endParaRPr>
          </a:p>
        </p:txBody>
      </p:sp>
      <p:pic>
        <p:nvPicPr>
          <p:cNvPr id="6" name="図 5"/>
          <p:cNvPicPr>
            <a:picLocks noChangeAspect="1"/>
          </p:cNvPicPr>
          <p:nvPr/>
        </p:nvPicPr>
        <p:blipFill>
          <a:blip r:embed="rId4"/>
          <a:stretch>
            <a:fillRect/>
          </a:stretch>
        </p:blipFill>
        <p:spPr>
          <a:xfrm>
            <a:off x="3896140" y="2782469"/>
            <a:ext cx="2425148" cy="186599"/>
          </a:xfrm>
          <a:prstGeom prst="rect">
            <a:avLst/>
          </a:prstGeom>
        </p:spPr>
      </p:pic>
      <p:sp>
        <p:nvSpPr>
          <p:cNvPr id="7" name="テキスト ボックス 6"/>
          <p:cNvSpPr txBox="1"/>
          <p:nvPr/>
        </p:nvSpPr>
        <p:spPr>
          <a:xfrm>
            <a:off x="104941" y="4354712"/>
            <a:ext cx="3282411" cy="1169551"/>
          </a:xfrm>
          <a:prstGeom prst="rect">
            <a:avLst/>
          </a:prstGeom>
          <a:noFill/>
        </p:spPr>
        <p:txBody>
          <a:bodyPr wrap="square" rtlCol="0">
            <a:spAutoFit/>
          </a:bodyPr>
          <a:lstStyle/>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①の中の日付と文言の更新方法は下記の記載から行えます。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先ず①の中に存在する、</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a:t>
            </a:r>
            <a:r>
              <a:rPr kumimoji="1" lang="en-US" altLang="ja-JP" sz="1400" dirty="0">
                <a:latin typeface="ＭＳ ゴシック" panose="020B0609070205080204" pitchFamily="49" charset="-128"/>
                <a:ea typeface="ＭＳ ゴシック" panose="020B0609070205080204" pitchFamily="49" charset="-128"/>
              </a:rPr>
              <a:t>&lt;li&gt;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日付</a:t>
            </a:r>
            <a:r>
              <a:rPr kumimoji="1" lang="en-US" altLang="ja-JP" sz="1400" dirty="0">
                <a:latin typeface="ＭＳ ゴシック" panose="020B0609070205080204" pitchFamily="49" charset="-128"/>
                <a:ea typeface="ＭＳ ゴシック" panose="020B0609070205080204" pitchFamily="49" charset="-128"/>
              </a:rPr>
              <a:t>&lt;/li&gt;</a:t>
            </a:r>
            <a:r>
              <a:rPr kumimoji="1" lang="ja-JP" altLang="en-US" sz="1400" dirty="0">
                <a:latin typeface="ＭＳ ゴシック" panose="020B0609070205080204" pitchFamily="49" charset="-128"/>
                <a:ea typeface="ＭＳ ゴシック" panose="020B0609070205080204" pitchFamily="49" charset="-128"/>
              </a:rPr>
              <a:t>　　　　　　　　　　　　　</a:t>
            </a:r>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の</a:t>
            </a:r>
            <a:r>
              <a:rPr kumimoji="1" lang="ja-JP" altLang="en-US" sz="1400" dirty="0">
                <a:solidFill>
                  <a:srgbClr val="FF0000"/>
                </a:solidFill>
                <a:latin typeface="ＭＳ ゴシック" panose="020B0609070205080204" pitchFamily="49" charset="-128"/>
                <a:ea typeface="ＭＳ ゴシック" panose="020B0609070205080204" pitchFamily="49" charset="-128"/>
              </a:rPr>
              <a:t>日付</a:t>
            </a:r>
            <a:r>
              <a:rPr kumimoji="1" lang="ja-JP" altLang="en-US" sz="1400" dirty="0">
                <a:latin typeface="ＭＳ ゴシック" panose="020B0609070205080204" pitchFamily="49" charset="-128"/>
                <a:ea typeface="ＭＳ ゴシック" panose="020B0609070205080204" pitchFamily="49" charset="-128"/>
              </a:rPr>
              <a:t>を書き換えます。</a:t>
            </a:r>
            <a:endParaRPr kumimoji="1" lang="en-US" altLang="ja-JP" sz="1400" dirty="0">
              <a:latin typeface="ＭＳ ゴシック" panose="020B0609070205080204" pitchFamily="49" charset="-128"/>
              <a:ea typeface="ＭＳ ゴシック" panose="020B0609070205080204" pitchFamily="49" charset="-128"/>
            </a:endParaRPr>
          </a:p>
        </p:txBody>
      </p:sp>
      <p:sp>
        <p:nvSpPr>
          <p:cNvPr id="8" name="テキスト ボックス 7"/>
          <p:cNvSpPr txBox="1"/>
          <p:nvPr/>
        </p:nvSpPr>
        <p:spPr>
          <a:xfrm>
            <a:off x="104368" y="5687067"/>
            <a:ext cx="3270165" cy="954107"/>
          </a:xfrm>
          <a:prstGeom prst="rect">
            <a:avLst/>
          </a:prstGeom>
          <a:noFill/>
        </p:spPr>
        <p:txBody>
          <a:bodyPr wrap="square" rtlCol="0">
            <a:spAutoFit/>
          </a:bodyPr>
          <a:lstStyle/>
          <a:p>
            <a:pPr marL="342900" indent="-342900">
              <a:buFont typeface="+mj-ea"/>
              <a:buAutoNum type="circleNumDbPlain" startAt="3"/>
            </a:pPr>
            <a:r>
              <a:rPr kumimoji="1" lang="ja-JP" altLang="en-US" sz="1400" dirty="0">
                <a:latin typeface="ＭＳ ゴシック" panose="020B0609070205080204" pitchFamily="49" charset="-128"/>
                <a:ea typeface="ＭＳ ゴシック" panose="020B0609070205080204" pitchFamily="49" charset="-128"/>
              </a:rPr>
              <a:t>日付の更新と同様に、</a:t>
            </a:r>
            <a:r>
              <a:rPr kumimoji="1" lang="ja-JP" altLang="en-US" sz="1400" dirty="0">
                <a:solidFill>
                  <a:srgbClr val="FF0000"/>
                </a:solidFill>
                <a:latin typeface="ＭＳ ゴシック" panose="020B0609070205080204" pitchFamily="49" charset="-128"/>
                <a:ea typeface="ＭＳ ゴシック" panose="020B0609070205080204" pitchFamily="49" charset="-128"/>
              </a:rPr>
              <a:t>文言</a:t>
            </a:r>
            <a:r>
              <a:rPr kumimoji="1" lang="ja-JP" altLang="en-US" sz="1400" dirty="0">
                <a:latin typeface="ＭＳ ゴシック" panose="020B0609070205080204" pitchFamily="49" charset="-128"/>
                <a:ea typeface="ＭＳ ゴシック" panose="020B0609070205080204" pitchFamily="49" charset="-128"/>
              </a:rPr>
              <a:t>の更新も</a:t>
            </a:r>
            <a:r>
              <a:rPr kumimoji="1" lang="ja-JP" altLang="en-US" sz="1400" dirty="0">
                <a:solidFill>
                  <a:srgbClr val="FF0000"/>
                </a:solidFill>
                <a:latin typeface="ＭＳ ゴシック" panose="020B0609070205080204" pitchFamily="49" charset="-128"/>
                <a:ea typeface="ＭＳ ゴシック" panose="020B0609070205080204" pitchFamily="49" charset="-128"/>
              </a:rPr>
              <a:t>同じ方法</a:t>
            </a:r>
            <a:r>
              <a:rPr kumimoji="1" lang="ja-JP" altLang="en-US" sz="1400" dirty="0">
                <a:latin typeface="ＭＳ ゴシック" panose="020B0609070205080204" pitchFamily="49" charset="-128"/>
                <a:ea typeface="ＭＳ ゴシック" panose="020B0609070205080204" pitchFamily="49" charset="-128"/>
              </a:rPr>
              <a:t>で行うことができます。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a:t>
            </a:r>
            <a:r>
              <a:rPr kumimoji="1" lang="en-US" altLang="ja-JP" sz="1400" dirty="0">
                <a:latin typeface="ＭＳ ゴシック" panose="020B0609070205080204" pitchFamily="49" charset="-128"/>
                <a:ea typeface="ＭＳ ゴシック" panose="020B0609070205080204" pitchFamily="49" charset="-128"/>
              </a:rPr>
              <a:t>&lt;li&gt;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文言</a:t>
            </a:r>
            <a:r>
              <a:rPr kumimoji="1" lang="en-US" altLang="ja-JP" sz="1400" dirty="0">
                <a:latin typeface="ＭＳ ゴシック" panose="020B0609070205080204" pitchFamily="49" charset="-128"/>
                <a:ea typeface="ＭＳ ゴシック" panose="020B0609070205080204" pitchFamily="49" charset="-128"/>
              </a:rPr>
              <a:t>&lt;/li&gt;</a:t>
            </a:r>
          </a:p>
          <a:p>
            <a:r>
              <a:rPr kumimoji="1" lang="ja-JP" altLang="en-US" sz="1400" dirty="0">
                <a:latin typeface="ＭＳ ゴシック" panose="020B0609070205080204" pitchFamily="49" charset="-128"/>
                <a:ea typeface="ＭＳ ゴシック" panose="020B0609070205080204" pitchFamily="49" charset="-128"/>
              </a:rPr>
              <a:t>　　の内容を書き換えます。</a:t>
            </a:r>
            <a:endParaRPr kumimoji="1" lang="en-US" altLang="ja-JP" sz="1400" dirty="0">
              <a:latin typeface="ＭＳ ゴシック" panose="020B0609070205080204" pitchFamily="49" charset="-128"/>
              <a:ea typeface="ＭＳ ゴシック" panose="020B0609070205080204" pitchFamily="49" charset="-128"/>
            </a:endParaRPr>
          </a:p>
        </p:txBody>
      </p:sp>
      <p:pic>
        <p:nvPicPr>
          <p:cNvPr id="10" name="図 9"/>
          <p:cNvPicPr>
            <a:picLocks noChangeAspect="1"/>
          </p:cNvPicPr>
          <p:nvPr/>
        </p:nvPicPr>
        <p:blipFill>
          <a:blip r:embed="rId5"/>
          <a:stretch>
            <a:fillRect/>
          </a:stretch>
        </p:blipFill>
        <p:spPr>
          <a:xfrm>
            <a:off x="3894870" y="5166641"/>
            <a:ext cx="2426418" cy="202254"/>
          </a:xfrm>
          <a:prstGeom prst="rect">
            <a:avLst/>
          </a:prstGeom>
        </p:spPr>
      </p:pic>
      <p:pic>
        <p:nvPicPr>
          <p:cNvPr id="11" name="図 10"/>
          <p:cNvPicPr>
            <a:picLocks noChangeAspect="1"/>
          </p:cNvPicPr>
          <p:nvPr/>
        </p:nvPicPr>
        <p:blipFill>
          <a:blip r:embed="rId6"/>
          <a:stretch>
            <a:fillRect/>
          </a:stretch>
        </p:blipFill>
        <p:spPr>
          <a:xfrm rot="681983">
            <a:off x="2439316" y="4828919"/>
            <a:ext cx="2128854" cy="654275"/>
          </a:xfrm>
          <a:prstGeom prst="rect">
            <a:avLst/>
          </a:prstGeom>
        </p:spPr>
      </p:pic>
      <p:pic>
        <p:nvPicPr>
          <p:cNvPr id="12" name="図 11"/>
          <p:cNvPicPr>
            <a:picLocks noChangeAspect="1"/>
          </p:cNvPicPr>
          <p:nvPr/>
        </p:nvPicPr>
        <p:blipFill>
          <a:blip r:embed="rId7"/>
          <a:stretch>
            <a:fillRect/>
          </a:stretch>
        </p:blipFill>
        <p:spPr>
          <a:xfrm rot="18771724">
            <a:off x="2566429" y="5349072"/>
            <a:ext cx="2280590" cy="1066892"/>
          </a:xfrm>
          <a:prstGeom prst="rect">
            <a:avLst/>
          </a:prstGeom>
        </p:spPr>
      </p:pic>
      <p:sp>
        <p:nvSpPr>
          <p:cNvPr id="13" name="テキスト ボックス 12"/>
          <p:cNvSpPr txBox="1"/>
          <p:nvPr/>
        </p:nvSpPr>
        <p:spPr>
          <a:xfrm>
            <a:off x="94482" y="6990212"/>
            <a:ext cx="3150598" cy="523220"/>
          </a:xfrm>
          <a:prstGeom prst="rect">
            <a:avLst/>
          </a:prstGeom>
          <a:noFill/>
        </p:spPr>
        <p:txBody>
          <a:bodyPr wrap="square" rtlCol="0">
            <a:spAutoFit/>
          </a:bodyPr>
          <a:lstStyle/>
          <a:p>
            <a:pPr marL="342900" indent="-342900">
              <a:buFont typeface="+mj-ea"/>
              <a:buAutoNum type="circleNumDbPlain" startAt="4"/>
            </a:pPr>
            <a:r>
              <a:rPr kumimoji="1" lang="ja-JP" altLang="en-US" sz="1400" dirty="0">
                <a:latin typeface="ＭＳ ゴシック" panose="020B0609070205080204" pitchFamily="49" charset="-128"/>
                <a:ea typeface="ＭＳ ゴシック" panose="020B0609070205080204" pitchFamily="49" charset="-128"/>
              </a:rPr>
              <a:t>書き換えが済んだら上書き保存</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をします。</a:t>
            </a:r>
          </a:p>
        </p:txBody>
      </p:sp>
      <p:sp>
        <p:nvSpPr>
          <p:cNvPr id="14" name="テキスト ボックス 13"/>
          <p:cNvSpPr txBox="1"/>
          <p:nvPr/>
        </p:nvSpPr>
        <p:spPr>
          <a:xfrm>
            <a:off x="3603983" y="6349829"/>
            <a:ext cx="2752178" cy="523220"/>
          </a:xfrm>
          <a:prstGeom prst="rect">
            <a:avLst/>
          </a:prstGeom>
          <a:noFill/>
        </p:spPr>
        <p:txBody>
          <a:bodyPr wrap="square" rtlCol="0">
            <a:spAutoFit/>
          </a:bodyPr>
          <a:lstStyle/>
          <a:p>
            <a:r>
              <a:rPr kumimoji="1" lang="ja-JP" altLang="en-US" sz="1400" dirty="0">
                <a:latin typeface="ＭＳ ゴシック" panose="020B0609070205080204" pitchFamily="49" charset="-128"/>
                <a:ea typeface="ＭＳ ゴシック" panose="020B0609070205080204" pitchFamily="49" charset="-128"/>
              </a:rPr>
              <a:t>こちらの画像で確認をするときは拡大すれば見えます。</a:t>
            </a:r>
            <a:endParaRPr kumimoji="1" lang="en-US" altLang="ja-JP" sz="1400" dirty="0">
              <a:latin typeface="ＭＳ ゴシック" panose="020B0609070205080204" pitchFamily="49" charset="-128"/>
              <a:ea typeface="ＭＳ ゴシック" panose="020B0609070205080204" pitchFamily="49" charset="-128"/>
            </a:endParaRPr>
          </a:p>
        </p:txBody>
      </p:sp>
      <p:pic>
        <p:nvPicPr>
          <p:cNvPr id="15" name="図 14"/>
          <p:cNvPicPr>
            <a:picLocks noChangeAspect="1"/>
          </p:cNvPicPr>
          <p:nvPr/>
        </p:nvPicPr>
        <p:blipFill>
          <a:blip r:embed="rId8"/>
          <a:stretch>
            <a:fillRect/>
          </a:stretch>
        </p:blipFill>
        <p:spPr>
          <a:xfrm>
            <a:off x="3901402" y="4854993"/>
            <a:ext cx="396274" cy="384081"/>
          </a:xfrm>
          <a:prstGeom prst="rect">
            <a:avLst/>
          </a:prstGeom>
        </p:spPr>
      </p:pic>
      <p:pic>
        <p:nvPicPr>
          <p:cNvPr id="16" name="図 15"/>
          <p:cNvPicPr>
            <a:picLocks noChangeAspect="1"/>
          </p:cNvPicPr>
          <p:nvPr/>
        </p:nvPicPr>
        <p:blipFill>
          <a:blip r:embed="rId8"/>
          <a:stretch>
            <a:fillRect/>
          </a:stretch>
        </p:blipFill>
        <p:spPr>
          <a:xfrm>
            <a:off x="3896464" y="2458093"/>
            <a:ext cx="396274" cy="384081"/>
          </a:xfrm>
          <a:prstGeom prst="rect">
            <a:avLst/>
          </a:prstGeom>
        </p:spPr>
      </p:pic>
    </p:spTree>
    <p:extLst>
      <p:ext uri="{BB962C8B-B14F-4D97-AF65-F5344CB8AC3E}">
        <p14:creationId xmlns:p14="http://schemas.microsoft.com/office/powerpoint/2010/main" val="33881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100" y="4172158"/>
            <a:ext cx="3581387" cy="2024439"/>
          </a:xfrm>
          <a:prstGeom prst="rect">
            <a:avLst/>
          </a:prstGeom>
        </p:spPr>
      </p:pic>
      <p:sp>
        <p:nvSpPr>
          <p:cNvPr id="2" name="テキスト ボックス 1"/>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日本語ページ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pic>
        <p:nvPicPr>
          <p:cNvPr id="3" name="図 2"/>
          <p:cNvPicPr>
            <a:picLocks noChangeAspect="1"/>
          </p:cNvPicPr>
          <p:nvPr/>
        </p:nvPicPr>
        <p:blipFill>
          <a:blip r:embed="rId3"/>
          <a:stretch>
            <a:fillRect/>
          </a:stretch>
        </p:blipFill>
        <p:spPr>
          <a:xfrm>
            <a:off x="-297" y="227"/>
            <a:ext cx="6858297" cy="707197"/>
          </a:xfrm>
          <a:prstGeom prst="rect">
            <a:avLst/>
          </a:prstGeom>
        </p:spPr>
      </p:pic>
      <p:sp>
        <p:nvSpPr>
          <p:cNvPr id="4" name="テキスト ボックス 3"/>
          <p:cNvSpPr txBox="1"/>
          <p:nvPr/>
        </p:nvSpPr>
        <p:spPr>
          <a:xfrm>
            <a:off x="104946" y="2363206"/>
            <a:ext cx="3074840" cy="523220"/>
          </a:xfrm>
          <a:prstGeom prst="rect">
            <a:avLst/>
          </a:prstGeom>
          <a:noFill/>
        </p:spPr>
        <p:txBody>
          <a:bodyPr wrap="square" rtlCol="0">
            <a:spAutoFit/>
          </a:bodyPr>
          <a:lstStyle/>
          <a:p>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Noto Sans CJK JP Light" panose="020B0300000000000000" pitchFamily="34" charset="-128"/>
                <a:ea typeface="Noto Sans CJK JP Light" panose="020B0300000000000000" pitchFamily="34" charset="-128"/>
              </a:rPr>
              <a:t>　　</a:t>
            </a:r>
            <a:endParaRPr kumimoji="1" lang="en-US" altLang="ja-JP" sz="1400" dirty="0">
              <a:latin typeface="Noto Sans CJK JP Light" panose="020B0300000000000000" pitchFamily="34" charset="-128"/>
              <a:ea typeface="Noto Sans CJK JP Light" panose="020B0300000000000000" pitchFamily="34" charset="-128"/>
            </a:endParaRPr>
          </a:p>
        </p:txBody>
      </p:sp>
      <p:sp>
        <p:nvSpPr>
          <p:cNvPr id="5" name="テキスト ボックス 4"/>
          <p:cNvSpPr txBox="1"/>
          <p:nvPr/>
        </p:nvSpPr>
        <p:spPr>
          <a:xfrm>
            <a:off x="7215" y="1591484"/>
            <a:ext cx="2967479" cy="307777"/>
          </a:xfrm>
          <a:prstGeom prst="rect">
            <a:avLst/>
          </a:prstGeom>
          <a:noFill/>
        </p:spPr>
        <p:txBody>
          <a:bodyPr wrap="none" rtlCol="0">
            <a:spAutoFit/>
          </a:bodyPr>
          <a:lstStyle/>
          <a:p>
            <a:r>
              <a:rPr kumimoji="1" lang="en-US" altLang="ja-JP" sz="1400" b="1" dirty="0">
                <a:latin typeface="ＭＳ ゴシック" panose="020B0609070205080204" pitchFamily="49" charset="-128"/>
                <a:ea typeface="ＭＳ ゴシック" panose="020B0609070205080204" pitchFamily="49" charset="-128"/>
              </a:rPr>
              <a:t>4</a:t>
            </a:r>
            <a:r>
              <a:rPr kumimoji="1" lang="ja-JP" altLang="en-US" sz="1400" b="1" dirty="0">
                <a:latin typeface="ＭＳ ゴシック" panose="020B0609070205080204" pitchFamily="49" charset="-128"/>
                <a:ea typeface="ＭＳ ゴシック" panose="020B0609070205080204" pitchFamily="49" charset="-128"/>
              </a:rPr>
              <a:t>　電話番号、</a:t>
            </a:r>
            <a:r>
              <a:rPr kumimoji="1" lang="en-US" altLang="ja-JP" sz="1400" b="1" dirty="0">
                <a:latin typeface="ＭＳ ゴシック" panose="020B0609070205080204" pitchFamily="49" charset="-128"/>
                <a:ea typeface="ＭＳ ゴシック" panose="020B0609070205080204" pitchFamily="49" charset="-128"/>
              </a:rPr>
              <a:t>Fax</a:t>
            </a:r>
            <a:r>
              <a:rPr kumimoji="1" lang="ja-JP" altLang="en-US" sz="1400" b="1" dirty="0" err="1">
                <a:latin typeface="ＭＳ ゴシック" panose="020B0609070205080204" pitchFamily="49" charset="-128"/>
                <a:ea typeface="ＭＳ ゴシック" panose="020B0609070205080204" pitchFamily="49" charset="-128"/>
              </a:rPr>
              <a:t>、</a:t>
            </a:r>
            <a:r>
              <a:rPr kumimoji="1" lang="ja-JP" altLang="en-US" sz="1400" b="1" dirty="0">
                <a:latin typeface="ＭＳ ゴシック" panose="020B0609070205080204" pitchFamily="49" charset="-128"/>
                <a:ea typeface="ＭＳ ゴシック" panose="020B0609070205080204" pitchFamily="49" charset="-128"/>
              </a:rPr>
              <a:t>所在地の更新</a:t>
            </a: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306" y="2045114"/>
            <a:ext cx="3576181" cy="1985761"/>
          </a:xfrm>
          <a:prstGeom prst="rect">
            <a:avLst/>
          </a:prstGeom>
        </p:spPr>
      </p:pic>
      <p:pic>
        <p:nvPicPr>
          <p:cNvPr id="7" name="図 6"/>
          <p:cNvPicPr>
            <a:picLocks noChangeAspect="1"/>
          </p:cNvPicPr>
          <p:nvPr/>
        </p:nvPicPr>
        <p:blipFill>
          <a:blip r:embed="rId5"/>
          <a:stretch>
            <a:fillRect/>
          </a:stretch>
        </p:blipFill>
        <p:spPr>
          <a:xfrm>
            <a:off x="3195505" y="2668089"/>
            <a:ext cx="3582981" cy="1067888"/>
          </a:xfrm>
          <a:prstGeom prst="rect">
            <a:avLst/>
          </a:prstGeom>
        </p:spPr>
      </p:pic>
      <p:pic>
        <p:nvPicPr>
          <p:cNvPr id="8" name="図 7"/>
          <p:cNvPicPr>
            <a:picLocks noChangeAspect="1"/>
          </p:cNvPicPr>
          <p:nvPr/>
        </p:nvPicPr>
        <p:blipFill>
          <a:blip r:embed="rId5"/>
          <a:stretch>
            <a:fillRect/>
          </a:stretch>
        </p:blipFill>
        <p:spPr>
          <a:xfrm>
            <a:off x="4597244" y="4959077"/>
            <a:ext cx="1509041" cy="58972"/>
          </a:xfrm>
          <a:prstGeom prst="rect">
            <a:avLst/>
          </a:prstGeom>
        </p:spPr>
      </p:pic>
      <p:pic>
        <p:nvPicPr>
          <p:cNvPr id="10" name="図 9"/>
          <p:cNvPicPr>
            <a:picLocks noChangeAspect="1"/>
          </p:cNvPicPr>
          <p:nvPr/>
        </p:nvPicPr>
        <p:blipFill>
          <a:blip r:embed="rId5"/>
          <a:stretch>
            <a:fillRect/>
          </a:stretch>
        </p:blipFill>
        <p:spPr>
          <a:xfrm>
            <a:off x="3932481" y="5284446"/>
            <a:ext cx="319759" cy="50489"/>
          </a:xfrm>
          <a:prstGeom prst="rect">
            <a:avLst/>
          </a:prstGeom>
        </p:spPr>
      </p:pic>
      <p:pic>
        <p:nvPicPr>
          <p:cNvPr id="11" name="図 10"/>
          <p:cNvPicPr>
            <a:picLocks noChangeAspect="1"/>
          </p:cNvPicPr>
          <p:nvPr/>
        </p:nvPicPr>
        <p:blipFill>
          <a:blip r:embed="rId5"/>
          <a:stretch>
            <a:fillRect/>
          </a:stretch>
        </p:blipFill>
        <p:spPr>
          <a:xfrm>
            <a:off x="4373786" y="5284446"/>
            <a:ext cx="436631" cy="50490"/>
          </a:xfrm>
          <a:prstGeom prst="rect">
            <a:avLst/>
          </a:prstGeom>
        </p:spPr>
      </p:pic>
      <p:pic>
        <p:nvPicPr>
          <p:cNvPr id="12" name="図 11"/>
          <p:cNvPicPr>
            <a:picLocks noChangeAspect="1"/>
          </p:cNvPicPr>
          <p:nvPr/>
        </p:nvPicPr>
        <p:blipFill>
          <a:blip r:embed="rId5"/>
          <a:stretch>
            <a:fillRect/>
          </a:stretch>
        </p:blipFill>
        <p:spPr>
          <a:xfrm>
            <a:off x="5956689" y="5225544"/>
            <a:ext cx="275817" cy="59026"/>
          </a:xfrm>
          <a:prstGeom prst="rect">
            <a:avLst/>
          </a:prstGeom>
        </p:spPr>
      </p:pic>
      <p:sp>
        <p:nvSpPr>
          <p:cNvPr id="14" name="テキスト ボックス 13"/>
          <p:cNvSpPr txBox="1"/>
          <p:nvPr/>
        </p:nvSpPr>
        <p:spPr>
          <a:xfrm>
            <a:off x="3429000" y="6271329"/>
            <a:ext cx="2993923" cy="1169551"/>
          </a:xfrm>
          <a:prstGeom prst="rect">
            <a:avLst/>
          </a:prstGeom>
          <a:noFill/>
        </p:spPr>
        <p:txBody>
          <a:bodyPr wrap="square" rtlCol="0">
            <a:spAutoFit/>
          </a:bodyPr>
          <a:lstStyle/>
          <a:p>
            <a:r>
              <a:rPr kumimoji="1" lang="ja-JP" altLang="en-US" sz="1400" dirty="0">
                <a:latin typeface="ＭＳ ゴシック" panose="020B0609070205080204" pitchFamily="49" charset="-128"/>
                <a:ea typeface="ＭＳ ゴシック" panose="020B0609070205080204" pitchFamily="49" charset="-128"/>
              </a:rPr>
              <a:t>注：コードの中に記載されている</a:t>
            </a:r>
            <a:r>
              <a:rPr kumimoji="1" lang="en-US" altLang="ja-JP" sz="1400" dirty="0">
                <a:latin typeface="ＭＳ ゴシック" panose="020B0609070205080204" pitchFamily="49" charset="-128"/>
                <a:ea typeface="ＭＳ ゴシック" panose="020B0609070205080204" pitchFamily="49" charset="-128"/>
              </a:rPr>
              <a:t>&lt;</a:t>
            </a:r>
            <a:r>
              <a:rPr kumimoji="1" lang="en-US" altLang="ja-JP" sz="1400" dirty="0" err="1">
                <a:latin typeface="ＭＳ ゴシック" panose="020B0609070205080204" pitchFamily="49" charset="-128"/>
                <a:ea typeface="ＭＳ ゴシック" panose="020B0609070205080204" pitchFamily="49" charset="-128"/>
              </a:rPr>
              <a:t>br</a:t>
            </a:r>
            <a:r>
              <a:rPr kumimoji="1" lang="en-US" altLang="ja-JP" sz="1400" dirty="0">
                <a:latin typeface="ＭＳ ゴシック" panose="020B0609070205080204" pitchFamily="49" charset="-128"/>
                <a:ea typeface="ＭＳ ゴシック" panose="020B0609070205080204" pitchFamily="49" charset="-128"/>
              </a:rPr>
              <a:t>&gt;</a:t>
            </a:r>
            <a:r>
              <a:rPr kumimoji="1" lang="ja-JP" altLang="en-US" sz="1400" dirty="0">
                <a:latin typeface="ＭＳ ゴシック" panose="020B0609070205080204" pitchFamily="49" charset="-128"/>
                <a:ea typeface="ＭＳ ゴシック" panose="020B0609070205080204" pitchFamily="49" charset="-128"/>
              </a:rPr>
              <a:t>というものは文字の改行機能なので更新する際改行が必要になったときのために覚えておいて頂きたいと思います。</a:t>
            </a:r>
          </a:p>
        </p:txBody>
      </p:sp>
      <p:sp>
        <p:nvSpPr>
          <p:cNvPr id="15" name="テキスト ボックス 14"/>
          <p:cNvSpPr txBox="1"/>
          <p:nvPr/>
        </p:nvSpPr>
        <p:spPr>
          <a:xfrm>
            <a:off x="0" y="1992748"/>
            <a:ext cx="3281819" cy="2462213"/>
          </a:xfrm>
          <a:prstGeom prst="rect">
            <a:avLst/>
          </a:prstGeom>
          <a:noFill/>
        </p:spPr>
        <p:txBody>
          <a:bodyPr wrap="square" rtlCol="0">
            <a:spAutoFit/>
          </a:bodyPr>
          <a:lstStyle/>
          <a:p>
            <a:pPr marL="342900" indent="-342900">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上記の</a:t>
            </a:r>
            <a:r>
              <a:rPr kumimoji="1" lang="en-US" altLang="ja-JP" sz="1400" dirty="0" err="1">
                <a:solidFill>
                  <a:srgbClr val="FF0000"/>
                </a:solidFill>
                <a:latin typeface="ＭＳ ゴシック" panose="020B0609070205080204" pitchFamily="49" charset="-128"/>
                <a:ea typeface="ＭＳ ゴシック" panose="020B0609070205080204" pitchFamily="49" charset="-128"/>
              </a:rPr>
              <a:t>Ctrl+F</a:t>
            </a:r>
            <a:r>
              <a:rPr kumimoji="1" lang="ja-JP" altLang="en-US" sz="1400" dirty="0">
                <a:latin typeface="ＭＳ ゴシック" panose="020B0609070205080204" pitchFamily="49" charset="-128"/>
                <a:ea typeface="ＭＳ ゴシック" panose="020B0609070205080204" pitchFamily="49" charset="-128"/>
              </a:rPr>
              <a:t>でファイル内の検索をして、赤枠の中の</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a:t>
            </a:r>
            <a:r>
              <a:rPr kumimoji="1" lang="ja-JP" altLang="en-US" sz="1400" dirty="0">
                <a:latin typeface="ＭＳ ゴシック" panose="020B0609070205080204" pitchFamily="49" charset="-128"/>
                <a:ea typeface="ＭＳ ゴシック" panose="020B0609070205080204" pitchFamily="49" charset="-128"/>
              </a:rPr>
              <a:t>と</a:t>
            </a:r>
            <a:r>
              <a:rPr kumimoji="1" lang="ja-JP" altLang="en-US" sz="1400" dirty="0">
                <a:solidFill>
                  <a:srgbClr val="FF0000"/>
                </a:solidFill>
                <a:latin typeface="ＭＳ ゴシック" panose="020B0609070205080204" pitchFamily="49" charset="-128"/>
                <a:ea typeface="ＭＳ ゴシック" panose="020B0609070205080204" pitchFamily="49" charset="-128"/>
              </a:rPr>
              <a:t>所在地</a:t>
            </a:r>
            <a:r>
              <a:rPr kumimoji="1" lang="ja-JP" altLang="en-US" sz="1400" dirty="0">
                <a:latin typeface="ＭＳ ゴシック" panose="020B0609070205080204" pitchFamily="49" charset="-128"/>
                <a:ea typeface="ＭＳ ゴシック" panose="020B0609070205080204" pitchFamily="49" charset="-128"/>
              </a:rPr>
              <a:t>を書き換えます。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またスマホの場合リンクボタンか</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ら連絡をとれるようにするため、</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もし電話番号の変更の際には、</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a:t>
            </a:r>
            <a:r>
              <a:rPr kumimoji="1" lang="en-US" altLang="ja-JP" sz="1400" dirty="0">
                <a:latin typeface="ＭＳ ゴシック" panose="020B0609070205080204" pitchFamily="49" charset="-128"/>
                <a:ea typeface="ＭＳ ゴシック" panose="020B0609070205080204" pitchFamily="49" charset="-128"/>
              </a:rPr>
              <a:t>&lt;a </a:t>
            </a:r>
            <a:r>
              <a:rPr kumimoji="1" lang="en-US" altLang="ja-JP" sz="1400" dirty="0" err="1">
                <a:latin typeface="ＭＳ ゴシック" panose="020B0609070205080204" pitchFamily="49" charset="-128"/>
                <a:ea typeface="ＭＳ ゴシック" panose="020B0609070205080204" pitchFamily="49" charset="-128"/>
              </a:rPr>
              <a:t>href</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err="1">
                <a:latin typeface="ＭＳ ゴシック" panose="020B0609070205080204" pitchFamily="49" charset="-128"/>
                <a:ea typeface="ＭＳ ゴシック" panose="020B0609070205080204" pitchFamily="49" charset="-128"/>
              </a:rPr>
              <a:t>tel</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a:t>
            </a:r>
            <a:r>
              <a:rPr kumimoji="1" lang="en-US" altLang="ja-JP" sz="1400" dirty="0">
                <a:latin typeface="ＭＳ ゴシック" panose="020B0609070205080204" pitchFamily="49" charset="-128"/>
                <a:ea typeface="ＭＳ ゴシック" panose="020B0609070205080204" pitchFamily="49" charset="-128"/>
              </a:rPr>
              <a:t>”&gt;</a:t>
            </a:r>
          </a:p>
          <a:p>
            <a:r>
              <a:rPr kumimoji="1" lang="ja-JP" altLang="en-US" sz="1400" dirty="0">
                <a:latin typeface="ＭＳ ゴシック" panose="020B0609070205080204" pitchFamily="49" charset="-128"/>
                <a:ea typeface="ＭＳ ゴシック" panose="020B0609070205080204" pitchFamily="49" charset="-128"/>
              </a:rPr>
              <a:t>　　も変えます。</a:t>
            </a:r>
            <a:endParaRPr kumimoji="1" lang="en-US" altLang="ja-JP" sz="1400" dirty="0">
              <a:latin typeface="ＭＳ ゴシック" panose="020B0609070205080204" pitchFamily="49" charset="-128"/>
              <a:ea typeface="ＭＳ ゴシック" panose="020B0609070205080204" pitchFamily="49" charset="-128"/>
            </a:endParaRPr>
          </a:p>
          <a:p>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それがで終わりましたら、上書き保存をします。</a:t>
            </a:r>
          </a:p>
        </p:txBody>
      </p:sp>
      <p:sp>
        <p:nvSpPr>
          <p:cNvPr id="16" name="テキスト ボックス 15"/>
          <p:cNvSpPr txBox="1"/>
          <p:nvPr/>
        </p:nvSpPr>
        <p:spPr>
          <a:xfrm>
            <a:off x="-296" y="5294671"/>
            <a:ext cx="3195802" cy="307777"/>
          </a:xfrm>
          <a:prstGeom prst="rect">
            <a:avLst/>
          </a:prstGeom>
          <a:noFill/>
        </p:spPr>
        <p:txBody>
          <a:bodyPr wrap="squar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画像は拡大すると確認ができます。</a:t>
            </a:r>
          </a:p>
        </p:txBody>
      </p:sp>
    </p:spTree>
    <p:extLst>
      <p:ext uri="{BB962C8B-B14F-4D97-AF65-F5344CB8AC3E}">
        <p14:creationId xmlns:p14="http://schemas.microsoft.com/office/powerpoint/2010/main" val="94225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896" y="2314280"/>
            <a:ext cx="3049547" cy="2325814"/>
          </a:xfrm>
          <a:prstGeom prst="rect">
            <a:avLst/>
          </a:prstGeom>
        </p:spPr>
      </p:pic>
      <p:sp>
        <p:nvSpPr>
          <p:cNvPr id="2" name="テキスト ボックス 1"/>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日本語ページ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pic>
        <p:nvPicPr>
          <p:cNvPr id="3" name="図 2"/>
          <p:cNvPicPr>
            <a:picLocks noChangeAspect="1"/>
          </p:cNvPicPr>
          <p:nvPr/>
        </p:nvPicPr>
        <p:blipFill>
          <a:blip r:embed="rId3"/>
          <a:stretch>
            <a:fillRect/>
          </a:stretch>
        </p:blipFill>
        <p:spPr>
          <a:xfrm>
            <a:off x="-297" y="9280"/>
            <a:ext cx="6858297" cy="707197"/>
          </a:xfrm>
          <a:prstGeom prst="rect">
            <a:avLst/>
          </a:prstGeom>
        </p:spPr>
      </p:pic>
      <p:pic>
        <p:nvPicPr>
          <p:cNvPr id="4" name="図 3"/>
          <p:cNvPicPr>
            <a:picLocks noChangeAspect="1"/>
          </p:cNvPicPr>
          <p:nvPr/>
        </p:nvPicPr>
        <p:blipFill>
          <a:blip r:embed="rId4"/>
          <a:stretch>
            <a:fillRect/>
          </a:stretch>
        </p:blipFill>
        <p:spPr>
          <a:xfrm>
            <a:off x="4578313" y="3321025"/>
            <a:ext cx="1302202" cy="574355"/>
          </a:xfrm>
          <a:prstGeom prst="rect">
            <a:avLst/>
          </a:prstGeom>
        </p:spPr>
      </p:pic>
      <p:sp>
        <p:nvSpPr>
          <p:cNvPr id="6" name="テキスト ボックス 5"/>
          <p:cNvSpPr txBox="1"/>
          <p:nvPr/>
        </p:nvSpPr>
        <p:spPr>
          <a:xfrm>
            <a:off x="9726" y="1692612"/>
            <a:ext cx="1890261" cy="307777"/>
          </a:xfrm>
          <a:prstGeom prst="rect">
            <a:avLst/>
          </a:prstGeom>
          <a:noFill/>
        </p:spPr>
        <p:txBody>
          <a:bodyPr wrap="none" rtlCol="0">
            <a:spAutoFit/>
          </a:bodyPr>
          <a:lstStyle/>
          <a:p>
            <a:r>
              <a:rPr kumimoji="1" lang="en-US" altLang="ja-JP" sz="1400" b="1" dirty="0">
                <a:latin typeface="ＭＳ ゴシック" panose="020B0609070205080204" pitchFamily="49" charset="-128"/>
                <a:ea typeface="ＭＳ ゴシック" panose="020B0609070205080204" pitchFamily="49" charset="-128"/>
              </a:rPr>
              <a:t>5</a:t>
            </a:r>
            <a:r>
              <a:rPr kumimoji="1" lang="ja-JP" altLang="en-US" sz="1400" b="1" dirty="0">
                <a:latin typeface="ＭＳ ゴシック" panose="020B0609070205080204" pitchFamily="49" charset="-128"/>
                <a:ea typeface="ＭＳ ゴシック" panose="020B0609070205080204" pitchFamily="49" charset="-128"/>
              </a:rPr>
              <a:t>　アップロード方法</a:t>
            </a:r>
          </a:p>
        </p:txBody>
      </p:sp>
      <p:sp>
        <p:nvSpPr>
          <p:cNvPr id="7" name="コンテンツ プレースホルダー 10"/>
          <p:cNvSpPr txBox="1">
            <a:spLocks/>
          </p:cNvSpPr>
          <p:nvPr/>
        </p:nvSpPr>
        <p:spPr>
          <a:xfrm>
            <a:off x="8796" y="2401829"/>
            <a:ext cx="3840533" cy="2238265"/>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mj-ea"/>
              <a:buAutoNum type="circleNumDbPlain"/>
            </a:pPr>
            <a:r>
              <a:rPr lang="ja-JP" altLang="en-US" sz="1400" dirty="0">
                <a:latin typeface="ＭＳ ゴシック" panose="020B0609070205080204" pitchFamily="49" charset="-128"/>
                <a:ea typeface="ＭＳ ゴシック" panose="020B0609070205080204" pitchFamily="49" charset="-128"/>
              </a:rPr>
              <a:t>編集したファイルを上書き保存します。</a:t>
            </a:r>
            <a:endParaRPr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endParaRPr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a:pPr>
            <a:r>
              <a:rPr lang="ja-JP" altLang="en-US" sz="1400" dirty="0">
                <a:latin typeface="ＭＳ ゴシック" panose="020B0609070205080204" pitchFamily="49" charset="-128"/>
                <a:ea typeface="ＭＳ ゴシック" panose="020B0609070205080204" pitchFamily="49" charset="-128"/>
              </a:rPr>
              <a:t>最初にダウンロードした場所と同じ場所にファイルを上書きでアップロードします。</a:t>
            </a:r>
            <a:endParaRPr lang="en-US" altLang="ja-JP" sz="1400" dirty="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ja-JP" altLang="en-US" sz="1400" dirty="0">
                <a:latin typeface="ＭＳ ゴシック" panose="020B0609070205080204" pitchFamily="49" charset="-128"/>
                <a:ea typeface="ＭＳ ゴシック" panose="020B0609070205080204" pitchFamily="49" charset="-128"/>
              </a:rPr>
              <a:t>③　アップロード先は、</a:t>
            </a: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/tgn-soleil.com/</a:t>
            </a:r>
            <a:r>
              <a:rPr lang="en-US" altLang="ja-JP" sz="1400" dirty="0" err="1">
                <a:latin typeface="ＭＳ ゴシック" panose="020B0609070205080204" pitchFamily="49" charset="-128"/>
                <a:ea typeface="ＭＳ ゴシック" panose="020B0609070205080204" pitchFamily="49" charset="-128"/>
              </a:rPr>
              <a:t>public_html</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sp</a:t>
            </a:r>
            <a:r>
              <a:rPr lang="en-US" altLang="ja-JP" sz="1400" dirty="0">
                <a:latin typeface="ＭＳ ゴシック" panose="020B0609070205080204" pitchFamily="49" charset="-128"/>
                <a:ea typeface="ＭＳ ゴシック" panose="020B0609070205080204" pitchFamily="49" charset="-128"/>
              </a:rPr>
              <a:t>/index.html</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endParaRPr lang="en-US" altLang="ja-JP"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0236269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248</Words>
  <Application>Microsoft Office PowerPoint</Application>
  <PresentationFormat>画面に合わせる (4:3)</PresentationFormat>
  <Paragraphs>72</Paragraphs>
  <Slides>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ＭＳ ゴシック</vt:lpstr>
      <vt:lpstr>Noto Sans CJK JP Light</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小嶋涼</dc:creator>
  <cp:lastModifiedBy>小嶋涼</cp:lastModifiedBy>
  <cp:revision>9</cp:revision>
  <dcterms:created xsi:type="dcterms:W3CDTF">2016-04-01T14:53:46Z</dcterms:created>
  <dcterms:modified xsi:type="dcterms:W3CDTF">2016-04-01T16:18:15Z</dcterms:modified>
</cp:coreProperties>
</file>