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6" d="100"/>
          <a:sy n="106" d="100"/>
        </p:scale>
        <p:origin x="250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194138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40834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296811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284778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38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319906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238174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334454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371966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342426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258C8D7-12D6-4A8D-9903-DB00F9C81764}" type="datetimeFigureOut">
              <a:rPr kumimoji="1" lang="ja-JP" altLang="en-US" smtClean="0"/>
              <a:t>2016/4/1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141710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258C8D7-12D6-4A8D-9903-DB00F9C81764}" type="datetimeFigureOut">
              <a:rPr kumimoji="1" lang="ja-JP" altLang="en-US" smtClean="0"/>
              <a:t>2016/4/1</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69BC01E-BEC8-4154-A9C8-5B2C1D089118}" type="slidenum">
              <a:rPr kumimoji="1" lang="ja-JP" altLang="en-US" smtClean="0"/>
              <a:t>‹#›</a:t>
            </a:fld>
            <a:endParaRPr kumimoji="1" lang="ja-JP" altLang="en-US"/>
          </a:p>
        </p:txBody>
      </p:sp>
    </p:spTree>
    <p:extLst>
      <p:ext uri="{BB962C8B-B14F-4D97-AF65-F5344CB8AC3E}">
        <p14:creationId xmlns:p14="http://schemas.microsoft.com/office/powerpoint/2010/main" val="2747700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7" y="7992"/>
            <a:ext cx="6858594" cy="707197"/>
          </a:xfrm>
          <a:prstGeom prst="rect">
            <a:avLst/>
          </a:prstGeom>
        </p:spPr>
      </p:pic>
      <p:sp>
        <p:nvSpPr>
          <p:cNvPr id="5" name="テキスト ボックス 4"/>
          <p:cNvSpPr txBox="1"/>
          <p:nvPr/>
        </p:nvSpPr>
        <p:spPr>
          <a:xfrm>
            <a:off x="3399" y="714643"/>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英語ページ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(PC)</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6" name="テキスト ボックス 5"/>
          <p:cNvSpPr txBox="1"/>
          <p:nvPr/>
        </p:nvSpPr>
        <p:spPr>
          <a:xfrm>
            <a:off x="0" y="1569486"/>
            <a:ext cx="1473200"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1</a:t>
            </a:r>
            <a:r>
              <a:rPr kumimoji="1" lang="ja-JP" altLang="en-US" sz="1400" b="1" dirty="0">
                <a:latin typeface="ＭＳ ゴシック" panose="020B0609070205080204" pitchFamily="49" charset="-128"/>
                <a:ea typeface="ＭＳ ゴシック" panose="020B0609070205080204" pitchFamily="49" charset="-128"/>
              </a:rPr>
              <a:t>　はじめに</a:t>
            </a:r>
          </a:p>
        </p:txBody>
      </p:sp>
      <p:sp>
        <p:nvSpPr>
          <p:cNvPr id="7" name="テキスト ボックス 6"/>
          <p:cNvSpPr txBox="1"/>
          <p:nvPr/>
        </p:nvSpPr>
        <p:spPr>
          <a:xfrm>
            <a:off x="5666" y="2118047"/>
            <a:ext cx="3447867" cy="1384995"/>
          </a:xfrm>
          <a:prstGeom prst="rect">
            <a:avLst/>
          </a:prstGeom>
          <a:noFill/>
        </p:spPr>
        <p:txBody>
          <a:bodyPr wrap="square" rtlCol="0">
            <a:spAutoFit/>
          </a:bodyPr>
          <a:lstStyle/>
          <a:p>
            <a:pPr marL="342900" indent="-342900" algn="just">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サーバーから</a:t>
            </a:r>
            <a:r>
              <a:rPr kumimoji="1" lang="en-US" altLang="ja-JP" sz="1400" dirty="0">
                <a:latin typeface="ＭＳ ゴシック" panose="020B0609070205080204" pitchFamily="49" charset="-128"/>
                <a:ea typeface="ＭＳ ゴシック" panose="020B0609070205080204" pitchFamily="49" charset="-128"/>
              </a:rPr>
              <a:t>html</a:t>
            </a:r>
            <a:r>
              <a:rPr kumimoji="1" lang="ja-JP" altLang="en-US" sz="1400" dirty="0">
                <a:latin typeface="ＭＳ ゴシック" panose="020B0609070205080204" pitchFamily="49" charset="-128"/>
                <a:ea typeface="ＭＳ ゴシック" panose="020B0609070205080204" pitchFamily="49" charset="-128"/>
              </a:rPr>
              <a:t>ファイルをダウンロードします。</a:t>
            </a:r>
            <a:endParaRPr kumimoji="1" lang="en-US" altLang="ja-JP" sz="1400" dirty="0">
              <a:latin typeface="ＭＳ ゴシック" panose="020B0609070205080204" pitchFamily="49" charset="-128"/>
              <a:ea typeface="ＭＳ ゴシック" panose="020B0609070205080204" pitchFamily="49" charset="-128"/>
            </a:endParaRPr>
          </a:p>
          <a:p>
            <a:pPr algn="just"/>
            <a:r>
              <a:rPr kumimoji="1" lang="ja-JP" altLang="en-US" sz="1400" dirty="0">
                <a:latin typeface="ＭＳ ゴシック" panose="020B0609070205080204" pitchFamily="49" charset="-128"/>
                <a:ea typeface="ＭＳ ゴシック" panose="020B0609070205080204" pitchFamily="49" charset="-128"/>
              </a:rPr>
              <a:t>ファイルの場所</a:t>
            </a:r>
            <a:endParaRPr kumimoji="1" lang="en-US" altLang="ja-JP" sz="1400" dirty="0">
              <a:latin typeface="ＭＳ ゴシック" panose="020B0609070205080204" pitchFamily="49" charset="-128"/>
              <a:ea typeface="ＭＳ ゴシック" panose="020B0609070205080204" pitchFamily="49" charset="-128"/>
            </a:endParaRPr>
          </a:p>
          <a:p>
            <a:pPr algn="just"/>
            <a:r>
              <a:rPr kumimoji="1" lang="en-US" altLang="ja-JP" sz="1400" dirty="0">
                <a:latin typeface="ＭＳ ゴシック" panose="020B0609070205080204" pitchFamily="49" charset="-128"/>
                <a:ea typeface="ＭＳ ゴシック" panose="020B0609070205080204" pitchFamily="49" charset="-128"/>
              </a:rPr>
              <a:t>/tgn-soleil.com/</a:t>
            </a:r>
            <a:r>
              <a:rPr kumimoji="1" lang="en-US" altLang="ja-JP" sz="1400" dirty="0" err="1">
                <a:latin typeface="ＭＳ ゴシック" panose="020B0609070205080204" pitchFamily="49" charset="-128"/>
                <a:ea typeface="ＭＳ ゴシック" panose="020B0609070205080204" pitchFamily="49" charset="-128"/>
              </a:rPr>
              <a:t>public_html</a:t>
            </a:r>
            <a:r>
              <a:rPr kumimoji="1" lang="en-US" altLang="ja-JP" sz="1400" dirty="0">
                <a:latin typeface="ＭＳ ゴシック" panose="020B0609070205080204" pitchFamily="49" charset="-128"/>
                <a:ea typeface="ＭＳ ゴシック" panose="020B0609070205080204" pitchFamily="49" charset="-128"/>
              </a:rPr>
              <a:t>/</a:t>
            </a:r>
            <a:r>
              <a:rPr kumimoji="1" lang="en-US" altLang="ja-JP" sz="1400" dirty="0" err="1">
                <a:latin typeface="ＭＳ ゴシック" panose="020B0609070205080204" pitchFamily="49" charset="-128"/>
                <a:ea typeface="ＭＳ ゴシック" panose="020B0609070205080204" pitchFamily="49" charset="-128"/>
              </a:rPr>
              <a:t>english</a:t>
            </a:r>
            <a:r>
              <a:rPr kumimoji="1" lang="en-US" altLang="ja-JP" sz="1400" dirty="0">
                <a:latin typeface="ＭＳ ゴシック" panose="020B0609070205080204" pitchFamily="49" charset="-128"/>
                <a:ea typeface="ＭＳ ゴシック" panose="020B0609070205080204" pitchFamily="49" charset="-128"/>
              </a:rPr>
              <a:t>/index.html</a:t>
            </a:r>
            <a:endParaRPr kumimoji="1" lang="ja-JP" altLang="en-US" sz="1400" dirty="0">
              <a:latin typeface="ＭＳ ゴシック" panose="020B0609070205080204" pitchFamily="49" charset="-128"/>
              <a:ea typeface="ＭＳ ゴシック" panose="020B0609070205080204" pitchFamily="49" charset="-128"/>
            </a:endParaRPr>
          </a:p>
        </p:txBody>
      </p:sp>
      <p:sp>
        <p:nvSpPr>
          <p:cNvPr id="8" name="テキスト ボックス 7"/>
          <p:cNvSpPr txBox="1"/>
          <p:nvPr/>
        </p:nvSpPr>
        <p:spPr>
          <a:xfrm>
            <a:off x="2318074" y="4700250"/>
            <a:ext cx="4458741" cy="307777"/>
          </a:xfrm>
          <a:prstGeom prst="rect">
            <a:avLst/>
          </a:prstGeom>
          <a:noFill/>
        </p:spPr>
        <p:txBody>
          <a:bodyPr wrap="square" rtlCol="0">
            <a:spAutoFit/>
          </a:bodyPr>
          <a:lstStyle/>
          <a:p>
            <a:r>
              <a:rPr kumimoji="1" lang="ja-JP" altLang="en-US" sz="1400" dirty="0">
                <a:latin typeface="ＭＳ ゴシック" panose="020B0609070205080204" pitchFamily="49" charset="-128"/>
                <a:ea typeface="ＭＳ ゴシック" panose="020B0609070205080204" pitchFamily="49" charset="-128"/>
              </a:rPr>
              <a:t>デスクトップにドロップするとダウンロードできます。</a:t>
            </a:r>
          </a:p>
        </p:txBody>
      </p:sp>
      <p:sp>
        <p:nvSpPr>
          <p:cNvPr id="9" name="テキスト ボックス 8"/>
          <p:cNvSpPr txBox="1"/>
          <p:nvPr/>
        </p:nvSpPr>
        <p:spPr>
          <a:xfrm>
            <a:off x="0" y="6020825"/>
            <a:ext cx="4895557" cy="307777"/>
          </a:xfrm>
          <a:prstGeom prst="rect">
            <a:avLst/>
          </a:prstGeom>
          <a:noFill/>
        </p:spPr>
        <p:txBody>
          <a:bodyPr wrap="square" rtlCol="0">
            <a:spAutoFit/>
          </a:bodyPr>
          <a:lstStyle/>
          <a:p>
            <a:pPr marL="342900" indent="-342900">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テキストエディタを開きます。</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メモ張や</a:t>
            </a:r>
            <a:r>
              <a:rPr kumimoji="1" lang="en-US" altLang="ja-JP" sz="1400" dirty="0" err="1">
                <a:latin typeface="ＭＳ ゴシック" panose="020B0609070205080204" pitchFamily="49" charset="-128"/>
                <a:ea typeface="ＭＳ ゴシック" panose="020B0609070205080204" pitchFamily="49" charset="-128"/>
              </a:rPr>
              <a:t>TeraPad</a:t>
            </a:r>
            <a:r>
              <a:rPr kumimoji="1" lang="ja-JP" altLang="en-US" sz="1400" dirty="0">
                <a:latin typeface="ＭＳ ゴシック" panose="020B0609070205080204" pitchFamily="49" charset="-128"/>
                <a:ea typeface="ＭＳ ゴシック" panose="020B0609070205080204" pitchFamily="49" charset="-128"/>
              </a:rPr>
              <a:t>など</a:t>
            </a:r>
            <a:r>
              <a:rPr kumimoji="1" lang="en-US" altLang="ja-JP" sz="1400" dirty="0">
                <a:latin typeface="ＭＳ ゴシック" panose="020B0609070205080204" pitchFamily="49" charset="-128"/>
                <a:ea typeface="ＭＳ ゴシック" panose="020B0609070205080204" pitchFamily="49" charset="-128"/>
              </a:rPr>
              <a:t>)</a:t>
            </a:r>
            <a:endParaRPr kumimoji="1" lang="ja-JP" altLang="en-US" sz="1400" dirty="0">
              <a:latin typeface="ＭＳ ゴシック" panose="020B0609070205080204" pitchFamily="49" charset="-128"/>
              <a:ea typeface="ＭＳ ゴシック" panose="020B0609070205080204" pitchFamily="49" charset="-128"/>
            </a:endParaRP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533" y="2118047"/>
            <a:ext cx="3323282" cy="2528428"/>
          </a:xfrm>
          <a:prstGeom prst="rect">
            <a:avLst/>
          </a:prstGeom>
        </p:spPr>
      </p:pic>
      <p:pic>
        <p:nvPicPr>
          <p:cNvPr id="11" name="図 10"/>
          <p:cNvPicPr>
            <a:picLocks noChangeAspect="1"/>
          </p:cNvPicPr>
          <p:nvPr/>
        </p:nvPicPr>
        <p:blipFill>
          <a:blip r:embed="rId4"/>
          <a:stretch>
            <a:fillRect/>
          </a:stretch>
        </p:blipFill>
        <p:spPr>
          <a:xfrm>
            <a:off x="4315686" y="2921510"/>
            <a:ext cx="1420491" cy="1091279"/>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7652" y="6690154"/>
            <a:ext cx="4089163" cy="2161077"/>
          </a:xfrm>
          <a:prstGeom prst="rect">
            <a:avLst/>
          </a:prstGeom>
        </p:spPr>
      </p:pic>
    </p:spTree>
    <p:extLst>
      <p:ext uri="{BB962C8B-B14F-4D97-AF65-F5344CB8AC3E}">
        <p14:creationId xmlns:p14="http://schemas.microsoft.com/office/powerpoint/2010/main" val="7410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97" y="7992"/>
            <a:ext cx="6858594" cy="707197"/>
          </a:xfrm>
          <a:prstGeom prst="rect">
            <a:avLst/>
          </a:prstGeom>
        </p:spPr>
      </p:pic>
      <p:sp>
        <p:nvSpPr>
          <p:cNvPr id="3" name="テキスト ボックス 2"/>
          <p:cNvSpPr txBox="1"/>
          <p:nvPr/>
        </p:nvSpPr>
        <p:spPr>
          <a:xfrm>
            <a:off x="3399" y="714643"/>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英語ページ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(PC)</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5" y="1672389"/>
            <a:ext cx="3681663"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2</a:t>
            </a:r>
            <a:r>
              <a:rPr kumimoji="1" lang="ja-JP" altLang="en-US" sz="1400" b="1" dirty="0">
                <a:latin typeface="ＭＳ ゴシック" panose="020B0609070205080204" pitchFamily="49" charset="-128"/>
                <a:ea typeface="ＭＳ ゴシック" panose="020B0609070205080204" pitchFamily="49" charset="-128"/>
              </a:rPr>
              <a:t>　英語ページスペルミス修正方法</a:t>
            </a:r>
          </a:p>
        </p:txBody>
      </p:sp>
      <p:sp>
        <p:nvSpPr>
          <p:cNvPr id="5" name="テキスト ボックス 4"/>
          <p:cNvSpPr txBox="1"/>
          <p:nvPr/>
        </p:nvSpPr>
        <p:spPr>
          <a:xfrm>
            <a:off x="-296" y="2260803"/>
            <a:ext cx="3465608" cy="5262979"/>
          </a:xfrm>
          <a:prstGeom prst="rect">
            <a:avLst/>
          </a:prstGeom>
          <a:noFill/>
        </p:spPr>
        <p:txBody>
          <a:bodyPr wrap="square" rtlCol="0">
            <a:spAutoFit/>
          </a:bodyPr>
          <a:lstStyle/>
          <a:p>
            <a:pPr marL="342900" indent="-342900">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英文を読みスペルミスチェックを確認します。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ミスを発見した場合は間違っている単語を書き換える作業をします。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終わりましたら上書き保存をします。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r>
              <a:rPr kumimoji="1" lang="en-US" altLang="ja-JP" sz="1400" dirty="0">
                <a:latin typeface="ＭＳ ゴシック" panose="020B0609070205080204" pitchFamily="49" charset="-128"/>
                <a:ea typeface="ＭＳ ゴシック" panose="020B0609070205080204" pitchFamily="49" charset="-128"/>
              </a:rPr>
              <a:t>Ex:)&lt;div class=“sentences”&gt;</a:t>
            </a:r>
          </a:p>
          <a:p>
            <a:r>
              <a:rPr kumimoji="1" lang="en-US" altLang="ja-JP" sz="1400" dirty="0">
                <a:latin typeface="ＭＳ ゴシック" panose="020B0609070205080204" pitchFamily="49" charset="-128"/>
                <a:ea typeface="ＭＳ ゴシック" panose="020B0609070205080204" pitchFamily="49" charset="-128"/>
              </a:rPr>
              <a:t>     </a:t>
            </a:r>
            <a:r>
              <a:rPr kumimoji="1" lang="en-US" altLang="ja-JP" sz="1400" dirty="0" err="1">
                <a:latin typeface="ＭＳ ゴシック" panose="020B0609070205080204" pitchFamily="49" charset="-128"/>
                <a:ea typeface="ＭＳ ゴシック" panose="020B0609070205080204" pitchFamily="49" charset="-128"/>
              </a:rPr>
              <a:t>welcom</a:t>
            </a:r>
            <a:endParaRPr kumimoji="1" lang="en-US" altLang="ja-JP" sz="1400" dirty="0">
              <a:latin typeface="ＭＳ ゴシック" panose="020B0609070205080204" pitchFamily="49" charset="-128"/>
              <a:ea typeface="ＭＳ ゴシック" panose="020B0609070205080204" pitchFamily="49" charset="-128"/>
            </a:endParaRPr>
          </a:p>
          <a:p>
            <a:r>
              <a:rPr kumimoji="1" lang="en-US" altLang="ja-JP" sz="1400" dirty="0">
                <a:latin typeface="ＭＳ ゴシック" panose="020B0609070205080204" pitchFamily="49" charset="-128"/>
                <a:ea typeface="ＭＳ ゴシック" panose="020B0609070205080204" pitchFamily="49" charset="-128"/>
              </a:rPr>
              <a:t>    &lt;/div&gt;</a:t>
            </a:r>
          </a:p>
          <a:p>
            <a:r>
              <a:rPr kumimoji="1" lang="en-US" altLang="ja-JP" sz="1400" dirty="0">
                <a:latin typeface="ＭＳ ゴシック" panose="020B0609070205080204" pitchFamily="49" charset="-128"/>
                <a:ea typeface="ＭＳ ゴシック" panose="020B0609070205080204" pitchFamily="49" charset="-128"/>
              </a:rPr>
              <a:t>         </a:t>
            </a:r>
            <a:r>
              <a:rPr kumimoji="1" lang="ja-JP" altLang="en-US" sz="1400" dirty="0">
                <a:latin typeface="ＭＳ ゴシック" panose="020B0609070205080204" pitchFamily="49" charset="-128"/>
                <a:ea typeface="ＭＳ ゴシック" panose="020B0609070205080204" pitchFamily="49" charset="-128"/>
              </a:rPr>
              <a:t>↓</a:t>
            </a:r>
            <a:endParaRPr kumimoji="1" lang="en-US" altLang="ja-JP" sz="1400" dirty="0">
              <a:latin typeface="ＭＳ ゴシック" panose="020B0609070205080204" pitchFamily="49" charset="-128"/>
              <a:ea typeface="ＭＳ ゴシック" panose="020B0609070205080204" pitchFamily="49" charset="-128"/>
            </a:endParaRPr>
          </a:p>
          <a:p>
            <a:r>
              <a:rPr kumimoji="1" lang="en-US" altLang="ja-JP" sz="1400" dirty="0">
                <a:latin typeface="ＭＳ ゴシック" panose="020B0609070205080204" pitchFamily="49" charset="-128"/>
                <a:ea typeface="ＭＳ ゴシック" panose="020B0609070205080204" pitchFamily="49" charset="-128"/>
              </a:rPr>
              <a:t>    &lt;div class=“sentences”&gt;</a:t>
            </a:r>
          </a:p>
          <a:p>
            <a:r>
              <a:rPr kumimoji="1" lang="en-US" altLang="ja-JP" sz="1400" dirty="0">
                <a:latin typeface="ＭＳ ゴシック" panose="020B0609070205080204" pitchFamily="49" charset="-128"/>
                <a:ea typeface="ＭＳ ゴシック" panose="020B0609070205080204" pitchFamily="49" charset="-128"/>
              </a:rPr>
              <a:t>     welcome</a:t>
            </a:r>
          </a:p>
          <a:p>
            <a:r>
              <a:rPr kumimoji="1" lang="en-US" altLang="ja-JP" sz="1400" dirty="0">
                <a:latin typeface="ＭＳ ゴシック" panose="020B0609070205080204" pitchFamily="49" charset="-128"/>
                <a:ea typeface="ＭＳ ゴシック" panose="020B0609070205080204" pitchFamily="49" charset="-128"/>
              </a:rPr>
              <a:t>    &lt;/div&gt;</a:t>
            </a:r>
          </a:p>
          <a:p>
            <a:r>
              <a:rPr kumimoji="1" lang="ja-JP" altLang="en-US" sz="1400" dirty="0">
                <a:latin typeface="ＭＳ ゴシック" panose="020B0609070205080204" pitchFamily="49" charset="-128"/>
                <a:ea typeface="ＭＳ ゴシック" panose="020B0609070205080204" pitchFamily="49" charset="-128"/>
              </a:rPr>
              <a:t>注：文の修正の際</a:t>
            </a:r>
            <a:r>
              <a:rPr kumimoji="1" lang="en-US" altLang="ja-JP" sz="1400" dirty="0">
                <a:latin typeface="ＭＳ ゴシック" panose="020B0609070205080204" pitchFamily="49" charset="-128"/>
                <a:ea typeface="ＭＳ ゴシック" panose="020B0609070205080204" pitchFamily="49" charset="-128"/>
              </a:rPr>
              <a:t>”sentences”</a:t>
            </a:r>
            <a:r>
              <a:rPr kumimoji="1" lang="ja-JP" altLang="en-US" sz="1400" dirty="0" err="1">
                <a:latin typeface="ＭＳ ゴシック" panose="020B0609070205080204" pitchFamily="49" charset="-128"/>
                <a:ea typeface="ＭＳ ゴシック" panose="020B0609070205080204" pitchFamily="49" charset="-128"/>
              </a:rPr>
              <a:t>のような</a:t>
            </a:r>
            <a:r>
              <a:rPr kumimoji="1" lang="ja-JP" altLang="en-US" sz="1400" dirty="0">
                <a:latin typeface="ＭＳ ゴシック" panose="020B0609070205080204" pitchFamily="49" charset="-128"/>
                <a:ea typeface="ＭＳ ゴシック" panose="020B0609070205080204" pitchFamily="49" charset="-128"/>
              </a:rPr>
              <a:t>囲いがある場所をいじると見栄えがくれます。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en-US" altLang="ja-JP" sz="1400" dirty="0">
                <a:latin typeface="ＭＳ ゴシック" panose="020B0609070205080204" pitchFamily="49" charset="-128"/>
                <a:ea typeface="ＭＳ ゴシック" panose="020B0609070205080204" pitchFamily="49" charset="-128"/>
              </a:rPr>
              <a:t>&lt;</a:t>
            </a:r>
            <a:r>
              <a:rPr kumimoji="1" lang="ja-JP" altLang="en-US" sz="1400" dirty="0">
                <a:latin typeface="ＭＳ ゴシック" panose="020B0609070205080204" pitchFamily="49" charset="-128"/>
                <a:ea typeface="ＭＳ ゴシック" panose="020B0609070205080204" pitchFamily="49" charset="-128"/>
              </a:rPr>
              <a:t>コード</a:t>
            </a:r>
            <a:r>
              <a:rPr kumimoji="1" lang="en-US" altLang="ja-JP" sz="1400" dirty="0">
                <a:latin typeface="ＭＳ ゴシック" panose="020B0609070205080204" pitchFamily="49" charset="-128"/>
                <a:ea typeface="ＭＳ ゴシック" panose="020B0609070205080204" pitchFamily="49" charset="-128"/>
              </a:rPr>
              <a:t>&gt;</a:t>
            </a:r>
            <a:r>
              <a:rPr kumimoji="1" lang="ja-JP" altLang="en-US" sz="1400" dirty="0">
                <a:latin typeface="ＭＳ ゴシック" panose="020B0609070205080204" pitchFamily="49" charset="-128"/>
                <a:ea typeface="ＭＳ ゴシック" panose="020B0609070205080204" pitchFamily="49" charset="-128"/>
              </a:rPr>
              <a:t>←中のものはいじらないでことをおすすめします。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しかし日本語同様改行をする際には</a:t>
            </a:r>
            <a:r>
              <a:rPr kumimoji="1" lang="en-US" altLang="ja-JP" sz="1400" dirty="0">
                <a:latin typeface="ＭＳ ゴシック" panose="020B0609070205080204" pitchFamily="49" charset="-128"/>
                <a:ea typeface="ＭＳ ゴシック" panose="020B0609070205080204" pitchFamily="49" charset="-128"/>
              </a:rPr>
              <a:t>&lt;</a:t>
            </a:r>
            <a:r>
              <a:rPr kumimoji="1" lang="en-US" altLang="ja-JP" sz="1400" dirty="0" err="1">
                <a:latin typeface="ＭＳ ゴシック" panose="020B0609070205080204" pitchFamily="49" charset="-128"/>
                <a:ea typeface="ＭＳ ゴシック" panose="020B0609070205080204" pitchFamily="49" charset="-128"/>
              </a:rPr>
              <a:t>br</a:t>
            </a:r>
            <a:r>
              <a:rPr kumimoji="1" lang="en-US" altLang="ja-JP" sz="1400" dirty="0">
                <a:latin typeface="ＭＳ ゴシック" panose="020B0609070205080204" pitchFamily="49" charset="-128"/>
                <a:ea typeface="ＭＳ ゴシック" panose="020B0609070205080204" pitchFamily="49" charset="-128"/>
              </a:rPr>
              <a:t>&gt;</a:t>
            </a:r>
            <a:r>
              <a:rPr kumimoji="1" lang="ja-JP" altLang="en-US" sz="1400" dirty="0">
                <a:latin typeface="ＭＳ ゴシック" panose="020B0609070205080204" pitchFamily="49" charset="-128"/>
                <a:ea typeface="ＭＳ ゴシック" panose="020B0609070205080204" pitchFamily="49" charset="-128"/>
              </a:rPr>
              <a:t>が必要なので、改行したい場合は導入して頂きます。</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311" y="3360265"/>
            <a:ext cx="3284403" cy="1548620"/>
          </a:xfrm>
          <a:prstGeom prst="rect">
            <a:avLst/>
          </a:prstGeom>
        </p:spPr>
      </p:pic>
      <p:pic>
        <p:nvPicPr>
          <p:cNvPr id="7" name="図 6"/>
          <p:cNvPicPr>
            <a:picLocks noChangeAspect="1"/>
          </p:cNvPicPr>
          <p:nvPr/>
        </p:nvPicPr>
        <p:blipFill>
          <a:blip r:embed="rId4"/>
          <a:stretch>
            <a:fillRect/>
          </a:stretch>
        </p:blipFill>
        <p:spPr>
          <a:xfrm>
            <a:off x="3465311" y="3863945"/>
            <a:ext cx="3284403" cy="330827"/>
          </a:xfrm>
          <a:prstGeom prst="rect">
            <a:avLst/>
          </a:prstGeom>
        </p:spPr>
      </p:pic>
      <p:pic>
        <p:nvPicPr>
          <p:cNvPr id="8" name="図 7"/>
          <p:cNvPicPr>
            <a:picLocks noChangeAspect="1"/>
          </p:cNvPicPr>
          <p:nvPr/>
        </p:nvPicPr>
        <p:blipFill>
          <a:blip r:embed="rId5"/>
          <a:stretch>
            <a:fillRect/>
          </a:stretch>
        </p:blipFill>
        <p:spPr>
          <a:xfrm rot="19990420">
            <a:off x="4621714" y="4205621"/>
            <a:ext cx="600107" cy="1196132"/>
          </a:xfrm>
          <a:prstGeom prst="rect">
            <a:avLst/>
          </a:prstGeom>
        </p:spPr>
      </p:pic>
      <p:sp>
        <p:nvSpPr>
          <p:cNvPr id="9" name="テキスト ボックス 8"/>
          <p:cNvSpPr txBox="1"/>
          <p:nvPr/>
        </p:nvSpPr>
        <p:spPr>
          <a:xfrm>
            <a:off x="3465311" y="5412565"/>
            <a:ext cx="3189083" cy="523220"/>
          </a:xfrm>
          <a:prstGeom prst="rect">
            <a:avLst/>
          </a:prstGeom>
          <a:noFill/>
        </p:spPr>
        <p:txBody>
          <a:bodyPr wrap="square" rtlCol="0">
            <a:spAutoFit/>
          </a:bodyPr>
          <a:lstStyle/>
          <a:p>
            <a:r>
              <a:rPr kumimoji="1" lang="en-US" altLang="ja-JP" sz="1400" dirty="0">
                <a:latin typeface="ＭＳ ゴシック" panose="020B0609070205080204" pitchFamily="49" charset="-128"/>
                <a:ea typeface="ＭＳ ゴシック" panose="020B0609070205080204" pitchFamily="49" charset="-128"/>
              </a:rPr>
              <a:t>Services</a:t>
            </a:r>
            <a:r>
              <a:rPr kumimoji="1" lang="ja-JP" altLang="en-US" sz="1400" dirty="0">
                <a:latin typeface="ＭＳ ゴシック" panose="020B0609070205080204" pitchFamily="49" charset="-128"/>
                <a:ea typeface="ＭＳ ゴシック" panose="020B0609070205080204" pitchFamily="49" charset="-128"/>
              </a:rPr>
              <a:t>の本文は</a:t>
            </a:r>
            <a:r>
              <a:rPr kumimoji="1" lang="en-US" altLang="ja-JP" sz="1400" dirty="0">
                <a:latin typeface="ＭＳ ゴシック" panose="020B0609070205080204" pitchFamily="49" charset="-128"/>
                <a:ea typeface="ＭＳ ゴシック" panose="020B0609070205080204" pitchFamily="49" charset="-128"/>
              </a:rPr>
              <a:t>&lt;p&gt;</a:t>
            </a:r>
            <a:r>
              <a:rPr kumimoji="1" lang="ja-JP" altLang="en-US" sz="1400" dirty="0">
                <a:solidFill>
                  <a:srgbClr val="FF0000"/>
                </a:solidFill>
                <a:latin typeface="ＭＳ ゴシック" panose="020B0609070205080204" pitchFamily="49" charset="-128"/>
                <a:ea typeface="ＭＳ ゴシック" panose="020B0609070205080204" pitchFamily="49" charset="-128"/>
              </a:rPr>
              <a:t>本文</a:t>
            </a:r>
            <a:r>
              <a:rPr kumimoji="1" lang="en-US" altLang="ja-JP" sz="1400" dirty="0">
                <a:latin typeface="ＭＳ ゴシック" panose="020B0609070205080204" pitchFamily="49" charset="-128"/>
                <a:ea typeface="ＭＳ ゴシック" panose="020B0609070205080204" pitchFamily="49" charset="-128"/>
              </a:rPr>
              <a:t>&lt;/p&gt;</a:t>
            </a:r>
            <a:r>
              <a:rPr kumimoji="1" lang="ja-JP" altLang="en-US" sz="1400" dirty="0">
                <a:latin typeface="ＭＳ ゴシック" panose="020B0609070205080204" pitchFamily="49" charset="-128"/>
                <a:ea typeface="ＭＳ ゴシック" panose="020B0609070205080204" pitchFamily="49" charset="-128"/>
              </a:rPr>
              <a:t>となっています。</a:t>
            </a:r>
            <a:endParaRPr kumimoji="1" lang="en-US" altLang="ja-JP"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7963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97" y="9280"/>
            <a:ext cx="6858594" cy="707197"/>
          </a:xfrm>
          <a:prstGeom prst="rect">
            <a:avLst/>
          </a:prstGeom>
        </p:spPr>
      </p:pic>
      <p:sp>
        <p:nvSpPr>
          <p:cNvPr id="3" name="テキスト ボックス 2"/>
          <p:cNvSpPr txBox="1"/>
          <p:nvPr/>
        </p:nvSpPr>
        <p:spPr>
          <a:xfrm>
            <a:off x="3399" y="714643"/>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英語ページ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(PC)</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5" y="1672389"/>
            <a:ext cx="3681663"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3</a:t>
            </a:r>
            <a:r>
              <a:rPr kumimoji="1" lang="ja-JP" altLang="en-US" sz="1400" b="1" dirty="0">
                <a:latin typeface="ＭＳ ゴシック" panose="020B0609070205080204" pitchFamily="49" charset="-128"/>
                <a:ea typeface="ＭＳ ゴシック" panose="020B0609070205080204" pitchFamily="49" charset="-128"/>
              </a:rPr>
              <a:t>　</a:t>
            </a:r>
            <a:r>
              <a:rPr kumimoji="1" lang="en-US" altLang="ja-JP" sz="1400" b="1" dirty="0" err="1">
                <a:latin typeface="ＭＳ ゴシック" panose="020B0609070205080204" pitchFamily="49" charset="-128"/>
                <a:ea typeface="ＭＳ ゴシック" panose="020B0609070205080204" pitchFamily="49" charset="-128"/>
              </a:rPr>
              <a:t>Tel,Fax,Address</a:t>
            </a:r>
            <a:r>
              <a:rPr kumimoji="1" lang="ja-JP" altLang="en-US" sz="1400" b="1" dirty="0">
                <a:latin typeface="ＭＳ ゴシック" panose="020B0609070205080204" pitchFamily="49" charset="-128"/>
                <a:ea typeface="ＭＳ ゴシック" panose="020B0609070205080204" pitchFamily="49" charset="-128"/>
              </a:rPr>
              <a:t>更新方法</a:t>
            </a:r>
          </a:p>
        </p:txBody>
      </p:sp>
      <p:sp>
        <p:nvSpPr>
          <p:cNvPr id="5" name="テキスト ボックス 4"/>
          <p:cNvSpPr txBox="1"/>
          <p:nvPr/>
        </p:nvSpPr>
        <p:spPr>
          <a:xfrm>
            <a:off x="-297" y="2260803"/>
            <a:ext cx="3429297" cy="2677656"/>
          </a:xfrm>
          <a:prstGeom prst="rect">
            <a:avLst/>
          </a:prstGeom>
          <a:noFill/>
        </p:spPr>
        <p:txBody>
          <a:bodyPr wrap="square" rtlCol="0">
            <a:spAutoFit/>
          </a:bodyPr>
          <a:lstStyle/>
          <a:p>
            <a:pPr marL="342900" indent="-342900">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赤枠で囲ってある</a:t>
            </a:r>
            <a:r>
              <a:rPr kumimoji="1" lang="en-US" altLang="ja-JP" sz="1400" dirty="0">
                <a:latin typeface="ＭＳ ゴシック" panose="020B0609070205080204" pitchFamily="49" charset="-128"/>
                <a:ea typeface="ＭＳ ゴシック" panose="020B0609070205080204" pitchFamily="49" charset="-128"/>
              </a:rPr>
              <a:t>33</a:t>
            </a:r>
            <a:r>
              <a:rPr kumimoji="1" lang="ja-JP" altLang="en-US" sz="1400" dirty="0">
                <a:latin typeface="ＭＳ ゴシック" panose="020B0609070205080204" pitchFamily="49" charset="-128"/>
                <a:ea typeface="ＭＳ ゴシック" panose="020B0609070205080204" pitchFamily="49" charset="-128"/>
              </a:rPr>
              <a:t>行目</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solidFill>
                  <a:srgbClr val="FF0000"/>
                </a:solidFill>
                <a:latin typeface="ＭＳ ゴシック" panose="020B0609070205080204" pitchFamily="49" charset="-128"/>
                <a:ea typeface="ＭＳ ゴシック" panose="020B0609070205080204" pitchFamily="49" charset="-128"/>
              </a:rPr>
              <a:t>国際番号</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err="1">
                <a:latin typeface="ＭＳ ゴシック" panose="020B0609070205080204" pitchFamily="49" charset="-128"/>
                <a:ea typeface="ＭＳ ゴシック" panose="020B0609070205080204" pitchFamily="49" charset="-128"/>
              </a:rPr>
              <a:t>、</a:t>
            </a:r>
            <a:r>
              <a:rPr kumimoji="1" lang="en-US" altLang="ja-JP" sz="1400" dirty="0">
                <a:latin typeface="ＭＳ ゴシック" panose="020B0609070205080204" pitchFamily="49" charset="-128"/>
                <a:ea typeface="ＭＳ ゴシック" panose="020B0609070205080204" pitchFamily="49" charset="-128"/>
              </a:rPr>
              <a:t>34</a:t>
            </a:r>
            <a:r>
              <a:rPr kumimoji="1" lang="ja-JP" altLang="en-US" sz="1400" dirty="0">
                <a:latin typeface="ＭＳ ゴシック" panose="020B0609070205080204" pitchFamily="49" charset="-128"/>
                <a:ea typeface="ＭＳ ゴシック" panose="020B0609070205080204" pitchFamily="49" charset="-128"/>
              </a:rPr>
              <a:t>行目</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solidFill>
                  <a:srgbClr val="FF0000"/>
                </a:solidFill>
                <a:latin typeface="ＭＳ ゴシック" panose="020B0609070205080204" pitchFamily="49" charset="-128"/>
                <a:ea typeface="ＭＳ ゴシック" panose="020B0609070205080204" pitchFamily="49" charset="-128"/>
              </a:rPr>
              <a:t>国内番号</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err="1">
                <a:latin typeface="ＭＳ ゴシック" panose="020B0609070205080204" pitchFamily="49" charset="-128"/>
                <a:ea typeface="ＭＳ ゴシック" panose="020B0609070205080204" pitchFamily="49" charset="-128"/>
              </a:rPr>
              <a:t>、</a:t>
            </a:r>
            <a:r>
              <a:rPr kumimoji="1" lang="en-US" altLang="ja-JP" sz="1400" dirty="0">
                <a:latin typeface="ＭＳ ゴシック" panose="020B0609070205080204" pitchFamily="49" charset="-128"/>
                <a:ea typeface="ＭＳ ゴシック" panose="020B0609070205080204" pitchFamily="49" charset="-128"/>
              </a:rPr>
              <a:t>224</a:t>
            </a:r>
            <a:r>
              <a:rPr kumimoji="1" lang="ja-JP" altLang="en-US" sz="1400" dirty="0">
                <a:latin typeface="ＭＳ ゴシック" panose="020B0609070205080204" pitchFamily="49" charset="-128"/>
                <a:ea typeface="ＭＳ ゴシック" panose="020B0609070205080204" pitchFamily="49" charset="-128"/>
              </a:rPr>
              <a:t>行目</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solidFill>
                  <a:srgbClr val="FF0000"/>
                </a:solidFill>
                <a:latin typeface="ＭＳ ゴシック" panose="020B0609070205080204" pitchFamily="49" charset="-128"/>
                <a:ea typeface="ＭＳ ゴシック" panose="020B0609070205080204" pitchFamily="49" charset="-128"/>
              </a:rPr>
              <a:t>国内番号</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err="1">
                <a:latin typeface="ＭＳ ゴシック" panose="020B0609070205080204" pitchFamily="49" charset="-128"/>
                <a:ea typeface="ＭＳ ゴシック" panose="020B0609070205080204" pitchFamily="49" charset="-128"/>
              </a:rPr>
              <a:t>、</a:t>
            </a:r>
            <a:r>
              <a:rPr kumimoji="1" lang="en-US" altLang="ja-JP" sz="1400" dirty="0">
                <a:latin typeface="ＭＳ ゴシック" panose="020B0609070205080204" pitchFamily="49" charset="-128"/>
                <a:ea typeface="ＭＳ ゴシック" panose="020B0609070205080204" pitchFamily="49" charset="-128"/>
              </a:rPr>
              <a:t>225</a:t>
            </a:r>
            <a:r>
              <a:rPr kumimoji="1" lang="ja-JP" altLang="en-US" sz="1400" dirty="0">
                <a:latin typeface="ＭＳ ゴシック" panose="020B0609070205080204" pitchFamily="49" charset="-128"/>
                <a:ea typeface="ＭＳ ゴシック" panose="020B0609070205080204" pitchFamily="49" charset="-128"/>
              </a:rPr>
              <a:t>行目</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solidFill>
                  <a:srgbClr val="FF0000"/>
                </a:solidFill>
                <a:latin typeface="ＭＳ ゴシック" panose="020B0609070205080204" pitchFamily="49" charset="-128"/>
                <a:ea typeface="ＭＳ ゴシック" panose="020B0609070205080204" pitchFamily="49" charset="-128"/>
              </a:rPr>
              <a:t>国際番号</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err="1">
                <a:latin typeface="ＭＳ ゴシック" panose="020B0609070205080204" pitchFamily="49" charset="-128"/>
                <a:ea typeface="ＭＳ ゴシック" panose="020B0609070205080204" pitchFamily="49" charset="-128"/>
              </a:rPr>
              <a:t>、</a:t>
            </a:r>
            <a:r>
              <a:rPr kumimoji="1" lang="en-US" altLang="ja-JP" sz="1400" dirty="0">
                <a:latin typeface="ＭＳ ゴシック" panose="020B0609070205080204" pitchFamily="49" charset="-128"/>
                <a:ea typeface="ＭＳ ゴシック" panose="020B0609070205080204" pitchFamily="49" charset="-128"/>
              </a:rPr>
              <a:t>230</a:t>
            </a:r>
            <a:r>
              <a:rPr kumimoji="1" lang="ja-JP" altLang="en-US" sz="1400" dirty="0">
                <a:latin typeface="ＭＳ ゴシック" panose="020B0609070205080204" pitchFamily="49" charset="-128"/>
                <a:ea typeface="ＭＳ ゴシック" panose="020B0609070205080204" pitchFamily="49" charset="-128"/>
              </a:rPr>
              <a:t>行目</a:t>
            </a:r>
            <a:r>
              <a:rPr kumimoji="1" lang="en-US" altLang="ja-JP" sz="1400" dirty="0">
                <a:latin typeface="ＭＳ ゴシック" panose="020B0609070205080204" pitchFamily="49" charset="-128"/>
                <a:ea typeface="ＭＳ ゴシック" panose="020B0609070205080204" pitchFamily="49" charset="-128"/>
              </a:rPr>
              <a:t>(</a:t>
            </a:r>
            <a:r>
              <a:rPr kumimoji="1" lang="en-US" altLang="ja-JP" sz="1400" dirty="0">
                <a:solidFill>
                  <a:srgbClr val="FF0000"/>
                </a:solidFill>
                <a:latin typeface="ＭＳ ゴシック" panose="020B0609070205080204" pitchFamily="49" charset="-128"/>
                <a:ea typeface="ＭＳ ゴシック" panose="020B0609070205080204" pitchFamily="49" charset="-128"/>
              </a:rPr>
              <a:t>FAX</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err="1">
                <a:latin typeface="ＭＳ ゴシック" panose="020B0609070205080204" pitchFamily="49" charset="-128"/>
                <a:ea typeface="ＭＳ ゴシック" panose="020B0609070205080204" pitchFamily="49" charset="-128"/>
              </a:rPr>
              <a:t>、</a:t>
            </a:r>
            <a:r>
              <a:rPr kumimoji="1" lang="en-US" altLang="ja-JP" sz="1400" dirty="0">
                <a:latin typeface="ＭＳ ゴシック" panose="020B0609070205080204" pitchFamily="49" charset="-128"/>
                <a:ea typeface="ＭＳ ゴシック" panose="020B0609070205080204" pitchFamily="49" charset="-128"/>
              </a:rPr>
              <a:t>217</a:t>
            </a:r>
            <a:r>
              <a:rPr kumimoji="1" lang="ja-JP" altLang="en-US" sz="1400" dirty="0">
                <a:latin typeface="ＭＳ ゴシック" panose="020B0609070205080204" pitchFamily="49" charset="-128"/>
                <a:ea typeface="ＭＳ ゴシック" panose="020B0609070205080204" pitchFamily="49" charset="-128"/>
              </a:rPr>
              <a:t>行目、</a:t>
            </a:r>
            <a:r>
              <a:rPr kumimoji="1" lang="en-US" altLang="ja-JP" sz="1400" dirty="0">
                <a:latin typeface="ＭＳ ゴシック" panose="020B0609070205080204" pitchFamily="49" charset="-128"/>
                <a:ea typeface="ＭＳ ゴシック" panose="020B0609070205080204" pitchFamily="49" charset="-128"/>
              </a:rPr>
              <a:t>218</a:t>
            </a:r>
            <a:r>
              <a:rPr kumimoji="1" lang="ja-JP" altLang="en-US" sz="1400" dirty="0">
                <a:latin typeface="ＭＳ ゴシック" panose="020B0609070205080204" pitchFamily="49" charset="-128"/>
                <a:ea typeface="ＭＳ ゴシック" panose="020B0609070205080204" pitchFamily="49" charset="-128"/>
              </a:rPr>
              <a:t>行目</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solidFill>
                  <a:srgbClr val="FF0000"/>
                </a:solidFill>
                <a:latin typeface="ＭＳ ゴシック" panose="020B0609070205080204" pitchFamily="49" charset="-128"/>
                <a:ea typeface="ＭＳ ゴシック" panose="020B0609070205080204" pitchFamily="49" charset="-128"/>
              </a:rPr>
              <a:t>所在地</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を確認します。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書き換えたい</a:t>
            </a:r>
            <a:r>
              <a:rPr kumimoji="1" lang="ja-JP" altLang="en-US" sz="1400" dirty="0">
                <a:solidFill>
                  <a:srgbClr val="FF0000"/>
                </a:solidFill>
                <a:latin typeface="ＭＳ ゴシック" panose="020B0609070205080204" pitchFamily="49" charset="-128"/>
                <a:ea typeface="ＭＳ ゴシック" panose="020B0609070205080204" pitchFamily="49" charset="-128"/>
              </a:rPr>
              <a:t>番号</a:t>
            </a:r>
            <a:r>
              <a:rPr kumimoji="1" lang="ja-JP" altLang="en-US" sz="1400" dirty="0">
                <a:latin typeface="ＭＳ ゴシック" panose="020B0609070205080204" pitchFamily="49" charset="-128"/>
                <a:ea typeface="ＭＳ ゴシック" panose="020B0609070205080204" pitchFamily="49" charset="-128"/>
              </a:rPr>
              <a:t>または</a:t>
            </a:r>
            <a:r>
              <a:rPr kumimoji="1" lang="ja-JP" altLang="en-US" sz="1400" dirty="0">
                <a:solidFill>
                  <a:srgbClr val="FF0000"/>
                </a:solidFill>
                <a:latin typeface="ＭＳ ゴシック" panose="020B0609070205080204" pitchFamily="49" charset="-128"/>
                <a:ea typeface="ＭＳ ゴシック" panose="020B0609070205080204" pitchFamily="49" charset="-128"/>
              </a:rPr>
              <a:t>所在地</a:t>
            </a:r>
            <a:r>
              <a:rPr kumimoji="1" lang="ja-JP" altLang="en-US" sz="1400" dirty="0">
                <a:latin typeface="ＭＳ ゴシック" panose="020B0609070205080204" pitchFamily="49" charset="-128"/>
                <a:ea typeface="ＭＳ ゴシック" panose="020B0609070205080204" pitchFamily="49" charset="-128"/>
              </a:rPr>
              <a:t>を</a:t>
            </a:r>
            <a:r>
              <a:rPr kumimoji="1" lang="ja-JP" altLang="en-US" sz="1400" dirty="0">
                <a:solidFill>
                  <a:srgbClr val="FF0000"/>
                </a:solidFill>
                <a:latin typeface="ＭＳ ゴシック" panose="020B0609070205080204" pitchFamily="49" charset="-128"/>
                <a:ea typeface="ＭＳ ゴシック" panose="020B0609070205080204" pitchFamily="49" charset="-128"/>
              </a:rPr>
              <a:t>赤枠の場所</a:t>
            </a:r>
            <a:r>
              <a:rPr kumimoji="1" lang="ja-JP" altLang="en-US" sz="1400" dirty="0">
                <a:latin typeface="ＭＳ ゴシック" panose="020B0609070205080204" pitchFamily="49" charset="-128"/>
                <a:ea typeface="ＭＳ ゴシック" panose="020B0609070205080204" pitchFamily="49" charset="-128"/>
              </a:rPr>
              <a:t>に書き換えます。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できましたら上書き保存をします。</a:t>
            </a:r>
            <a:endParaRPr kumimoji="1" lang="en-US" altLang="ja-JP" sz="1400" dirty="0">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312" y="2220441"/>
            <a:ext cx="2929734" cy="677754"/>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192" y="3663528"/>
            <a:ext cx="2963854" cy="1131554"/>
          </a:xfrm>
          <a:prstGeom prst="rect">
            <a:avLst/>
          </a:prstGeom>
        </p:spPr>
      </p:pic>
      <p:pic>
        <p:nvPicPr>
          <p:cNvPr id="10" name="図 9"/>
          <p:cNvPicPr>
            <a:picLocks noChangeAspect="1"/>
          </p:cNvPicPr>
          <p:nvPr/>
        </p:nvPicPr>
        <p:blipFill>
          <a:blip r:embed="rId5"/>
          <a:stretch>
            <a:fillRect/>
          </a:stretch>
        </p:blipFill>
        <p:spPr>
          <a:xfrm>
            <a:off x="4645672" y="2411459"/>
            <a:ext cx="273020" cy="45719"/>
          </a:xfrm>
          <a:prstGeom prst="rect">
            <a:avLst/>
          </a:prstGeom>
        </p:spPr>
      </p:pic>
      <p:pic>
        <p:nvPicPr>
          <p:cNvPr id="11" name="図 10"/>
          <p:cNvPicPr>
            <a:picLocks noChangeAspect="1"/>
          </p:cNvPicPr>
          <p:nvPr/>
        </p:nvPicPr>
        <p:blipFill>
          <a:blip r:embed="rId6"/>
          <a:stretch>
            <a:fillRect/>
          </a:stretch>
        </p:blipFill>
        <p:spPr>
          <a:xfrm>
            <a:off x="3813610" y="4022204"/>
            <a:ext cx="901399" cy="99096"/>
          </a:xfrm>
          <a:prstGeom prst="rect">
            <a:avLst/>
          </a:prstGeom>
        </p:spPr>
      </p:pic>
      <p:pic>
        <p:nvPicPr>
          <p:cNvPr id="12" name="図 11"/>
          <p:cNvPicPr>
            <a:picLocks noChangeAspect="1"/>
          </p:cNvPicPr>
          <p:nvPr/>
        </p:nvPicPr>
        <p:blipFill>
          <a:blip r:embed="rId5"/>
          <a:stretch>
            <a:fillRect/>
          </a:stretch>
        </p:blipFill>
        <p:spPr>
          <a:xfrm>
            <a:off x="4564494" y="2457179"/>
            <a:ext cx="217688" cy="45719"/>
          </a:xfrm>
          <a:prstGeom prst="rect">
            <a:avLst/>
          </a:prstGeom>
        </p:spPr>
      </p:pic>
      <p:pic>
        <p:nvPicPr>
          <p:cNvPr id="13" name="図 12"/>
          <p:cNvPicPr>
            <a:picLocks noChangeAspect="1"/>
          </p:cNvPicPr>
          <p:nvPr/>
        </p:nvPicPr>
        <p:blipFill>
          <a:blip r:embed="rId7"/>
          <a:stretch>
            <a:fillRect/>
          </a:stretch>
        </p:blipFill>
        <p:spPr>
          <a:xfrm>
            <a:off x="4427322" y="4289583"/>
            <a:ext cx="274344" cy="42676"/>
          </a:xfrm>
          <a:prstGeom prst="rect">
            <a:avLst/>
          </a:prstGeom>
        </p:spPr>
      </p:pic>
      <p:pic>
        <p:nvPicPr>
          <p:cNvPr id="14" name="図 13"/>
          <p:cNvPicPr>
            <a:picLocks noChangeAspect="1"/>
          </p:cNvPicPr>
          <p:nvPr/>
        </p:nvPicPr>
        <p:blipFill>
          <a:blip r:embed="rId7"/>
          <a:stretch>
            <a:fillRect/>
          </a:stretch>
        </p:blipFill>
        <p:spPr>
          <a:xfrm>
            <a:off x="4108792" y="4329216"/>
            <a:ext cx="274344" cy="45719"/>
          </a:xfrm>
          <a:prstGeom prst="rect">
            <a:avLst/>
          </a:prstGeom>
        </p:spPr>
      </p:pic>
      <p:pic>
        <p:nvPicPr>
          <p:cNvPr id="15" name="図 14"/>
          <p:cNvPicPr>
            <a:picLocks noChangeAspect="1"/>
          </p:cNvPicPr>
          <p:nvPr/>
        </p:nvPicPr>
        <p:blipFill>
          <a:blip r:embed="rId5"/>
          <a:stretch>
            <a:fillRect/>
          </a:stretch>
        </p:blipFill>
        <p:spPr>
          <a:xfrm>
            <a:off x="4247213" y="4500542"/>
            <a:ext cx="217358" cy="45720"/>
          </a:xfrm>
          <a:prstGeom prst="rect">
            <a:avLst/>
          </a:prstGeom>
        </p:spPr>
      </p:pic>
    </p:spTree>
    <p:extLst>
      <p:ext uri="{BB962C8B-B14F-4D97-AF65-F5344CB8AC3E}">
        <p14:creationId xmlns:p14="http://schemas.microsoft.com/office/powerpoint/2010/main" val="62202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0" y="242"/>
            <a:ext cx="6858594" cy="707197"/>
          </a:xfrm>
          <a:prstGeom prst="rect">
            <a:avLst/>
          </a:prstGeom>
        </p:spPr>
      </p:pic>
      <p:sp>
        <p:nvSpPr>
          <p:cNvPr id="4" name="テキスト ボックス 3"/>
          <p:cNvSpPr txBox="1"/>
          <p:nvPr/>
        </p:nvSpPr>
        <p:spPr>
          <a:xfrm>
            <a:off x="3399" y="714643"/>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英語ページ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(PC)</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5" name="テキスト ボックス 4"/>
          <p:cNvSpPr txBox="1"/>
          <p:nvPr/>
        </p:nvSpPr>
        <p:spPr>
          <a:xfrm>
            <a:off x="9726" y="1692612"/>
            <a:ext cx="1890261" cy="307777"/>
          </a:xfrm>
          <a:prstGeom prst="rect">
            <a:avLst/>
          </a:prstGeom>
          <a:noFill/>
        </p:spPr>
        <p:txBody>
          <a:bodyPr wrap="none" rtlCol="0">
            <a:spAutoFit/>
          </a:bodyPr>
          <a:lstStyle/>
          <a:p>
            <a:r>
              <a:rPr kumimoji="1" lang="en-US" altLang="ja-JP" sz="1400" b="1" dirty="0">
                <a:latin typeface="ＭＳ ゴシック" panose="020B0609070205080204" pitchFamily="49" charset="-128"/>
                <a:ea typeface="ＭＳ ゴシック" panose="020B0609070205080204" pitchFamily="49" charset="-128"/>
              </a:rPr>
              <a:t>4</a:t>
            </a:r>
            <a:r>
              <a:rPr kumimoji="1" lang="ja-JP" altLang="en-US" sz="1400" b="1" dirty="0">
                <a:latin typeface="ＭＳ ゴシック" panose="020B0609070205080204" pitchFamily="49" charset="-128"/>
                <a:ea typeface="ＭＳ ゴシック" panose="020B0609070205080204" pitchFamily="49" charset="-128"/>
              </a:rPr>
              <a:t>　アップロード方法</a:t>
            </a:r>
          </a:p>
        </p:txBody>
      </p:sp>
      <p:sp>
        <p:nvSpPr>
          <p:cNvPr id="6" name="コンテンツ プレースホルダー 10"/>
          <p:cNvSpPr txBox="1">
            <a:spLocks/>
          </p:cNvSpPr>
          <p:nvPr/>
        </p:nvSpPr>
        <p:spPr>
          <a:xfrm>
            <a:off x="8796" y="2401830"/>
            <a:ext cx="4291600" cy="185330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mj-ea"/>
              <a:buAutoNum type="circleNumDbPlain"/>
            </a:pPr>
            <a:r>
              <a:rPr lang="ja-JP" altLang="en-US" sz="1400" dirty="0">
                <a:latin typeface="ＭＳ ゴシック" panose="020B0609070205080204" pitchFamily="49" charset="-128"/>
                <a:ea typeface="ＭＳ ゴシック" panose="020B0609070205080204" pitchFamily="49" charset="-128"/>
              </a:rPr>
              <a:t>編集したファイルを上書き保存します。</a:t>
            </a:r>
            <a:endParaRPr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r>
              <a:rPr lang="ja-JP" altLang="en-US" sz="1400" dirty="0">
                <a:latin typeface="ＭＳ ゴシック" panose="020B0609070205080204" pitchFamily="49" charset="-128"/>
                <a:ea typeface="ＭＳ ゴシック" panose="020B0609070205080204" pitchFamily="49" charset="-128"/>
              </a:rPr>
              <a:t>最初にダウンロードした場所と同じ場所にファイルを上書きでアップロードします。</a:t>
            </a:r>
            <a:endParaRPr lang="en-US" altLang="ja-JP" sz="1400" dirty="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ja-JP" altLang="en-US" sz="1400" dirty="0">
                <a:latin typeface="ＭＳ ゴシック" panose="020B0609070205080204" pitchFamily="49" charset="-128"/>
                <a:ea typeface="ＭＳ ゴシック" panose="020B0609070205080204" pitchFamily="49" charset="-128"/>
              </a:rPr>
              <a:t>③　アップロード先は、</a:t>
            </a: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en-US" altLang="ja-JP" sz="1400" dirty="0">
                <a:latin typeface="ＭＳ ゴシック" panose="020B0609070205080204" pitchFamily="49" charset="-128"/>
                <a:ea typeface="ＭＳ ゴシック" panose="020B0609070205080204" pitchFamily="49" charset="-128"/>
              </a:rPr>
              <a:t>/tgn-soleil.com/</a:t>
            </a:r>
            <a:r>
              <a:rPr lang="en-US" altLang="ja-JP" sz="1400" dirty="0" err="1">
                <a:latin typeface="ＭＳ ゴシック" panose="020B0609070205080204" pitchFamily="49" charset="-128"/>
                <a:ea typeface="ＭＳ ゴシック" panose="020B0609070205080204" pitchFamily="49" charset="-128"/>
              </a:rPr>
              <a:t>public_html</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latin typeface="ＭＳ ゴシック" panose="020B0609070205080204" pitchFamily="49" charset="-128"/>
                <a:ea typeface="ＭＳ ゴシック" panose="020B0609070205080204" pitchFamily="49" charset="-128"/>
              </a:rPr>
              <a:t>english</a:t>
            </a:r>
            <a:r>
              <a:rPr lang="en-US" altLang="ja-JP" sz="1400" dirty="0">
                <a:latin typeface="ＭＳ ゴシック" panose="020B0609070205080204" pitchFamily="49" charset="-128"/>
                <a:ea typeface="ＭＳ ゴシック" panose="020B0609070205080204" pitchFamily="49" charset="-128"/>
              </a:rPr>
              <a:t>/index.html</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262" y="4061599"/>
            <a:ext cx="3049547" cy="2325814"/>
          </a:xfrm>
          <a:prstGeom prst="rect">
            <a:avLst/>
          </a:prstGeom>
        </p:spPr>
      </p:pic>
      <p:pic>
        <p:nvPicPr>
          <p:cNvPr id="8" name="図 7"/>
          <p:cNvPicPr>
            <a:picLocks noChangeAspect="1"/>
          </p:cNvPicPr>
          <p:nvPr/>
        </p:nvPicPr>
        <p:blipFill>
          <a:blip r:embed="rId4"/>
          <a:stretch>
            <a:fillRect/>
          </a:stretch>
        </p:blipFill>
        <p:spPr>
          <a:xfrm>
            <a:off x="4410679" y="5068344"/>
            <a:ext cx="1302202" cy="574355"/>
          </a:xfrm>
          <a:prstGeom prst="rect">
            <a:avLst/>
          </a:prstGeom>
        </p:spPr>
      </p:pic>
    </p:spTree>
    <p:extLst>
      <p:ext uri="{BB962C8B-B14F-4D97-AF65-F5344CB8AC3E}">
        <p14:creationId xmlns:p14="http://schemas.microsoft.com/office/powerpoint/2010/main" val="36352850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TotalTime>
  <Words>274</Words>
  <Application>Microsoft Office PowerPoint</Application>
  <PresentationFormat>A4 210 x 297 mm</PresentationFormat>
  <Paragraphs>43</Paragraphs>
  <Slides>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ＭＳ ゴシック</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小嶋涼</dc:creator>
  <cp:lastModifiedBy>小嶋涼</cp:lastModifiedBy>
  <cp:revision>13</cp:revision>
  <dcterms:created xsi:type="dcterms:W3CDTF">2016-04-01T01:00:06Z</dcterms:created>
  <dcterms:modified xsi:type="dcterms:W3CDTF">2016-04-01T05:39:50Z</dcterms:modified>
</cp:coreProperties>
</file>