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6858000" cy="12192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4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2004" y="-72"/>
      </p:cViewPr>
      <p:guideLst>
        <p:guide orient="horz" pos="384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248324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08116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28616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255176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52252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21760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4453467"/>
            <a:ext cx="2901255" cy="6550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4453467"/>
            <a:ext cx="2915543" cy="6550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421783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48062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97099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312551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93662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72789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25391" y="431800"/>
            <a:ext cx="2002471" cy="369332"/>
          </a:xfrm>
          <a:prstGeom prst="rect">
            <a:avLst/>
          </a:prstGeom>
          <a:noFill/>
        </p:spPr>
        <p:txBody>
          <a:bodyPr wrap="none" rtlCol="0">
            <a:spAutoFit/>
          </a:bodyPr>
          <a:lstStyle/>
          <a:p>
            <a:r>
              <a:rPr kumimoji="1" lang="ja-JP" altLang="en-US"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お</a:t>
            </a:r>
            <a:r>
              <a:rPr lang="ja-JP" altLang="en-US" dirty="0">
                <a:latin typeface="Meiryo UI" panose="020B0604030504040204" pitchFamily="50" charset="-128"/>
                <a:ea typeface="Meiryo UI" panose="020B0604030504040204" pitchFamily="50" charset="-128"/>
              </a:rPr>
              <a:t>客様</a:t>
            </a:r>
            <a:r>
              <a:rPr lang="ja-JP" altLang="en-US" dirty="0" smtClean="0">
                <a:latin typeface="Meiryo UI" panose="020B0604030504040204" pitchFamily="50" charset="-128"/>
                <a:ea typeface="Meiryo UI" panose="020B0604030504040204" pitchFamily="50" charset="-128"/>
              </a:rPr>
              <a:t>の声　</a:t>
            </a:r>
            <a:r>
              <a:rPr lang="en-US" altLang="ja-JP" dirty="0" smtClean="0">
                <a:latin typeface="Meiryo UI" panose="020B0604030504040204" pitchFamily="50" charset="-128"/>
                <a:ea typeface="Meiryo UI" panose="020B0604030504040204" pitchFamily="50" charset="-128"/>
              </a:rPr>
              <a:t>S</a:t>
            </a:r>
            <a:r>
              <a:rPr lang="en-US" altLang="ja-JP" dirty="0">
                <a:latin typeface="Meiryo UI" panose="020B0604030504040204" pitchFamily="50" charset="-128"/>
                <a:ea typeface="Meiryo UI" panose="020B0604030504040204" pitchFamily="50" charset="-128"/>
              </a:rPr>
              <a:t>P</a:t>
            </a:r>
            <a:r>
              <a:rPr kumimoji="1" lang="en-US" altLang="ja-JP" dirty="0" smtClean="0">
                <a:latin typeface="Meiryo UI" panose="020B0604030504040204" pitchFamily="50" charset="-128"/>
                <a:ea typeface="Meiryo UI" panose="020B0604030504040204" pitchFamily="50" charset="-128"/>
              </a:rPr>
              <a:t> </a:t>
            </a:r>
            <a:endParaRPr kumimoji="1" lang="ja-JP" altLang="en-US" dirty="0">
              <a:latin typeface="Meiryo UI" panose="020B0604030504040204" pitchFamily="50" charset="-128"/>
              <a:ea typeface="Meiryo UI" panose="020B0604030504040204" pitchFamily="50" charset="-128"/>
            </a:endParaRPr>
          </a:p>
        </p:txBody>
      </p:sp>
      <p:sp>
        <p:nvSpPr>
          <p:cNvPr id="5" name="正方形/長方形 4"/>
          <p:cNvSpPr/>
          <p:nvPr/>
        </p:nvSpPr>
        <p:spPr>
          <a:xfrm>
            <a:off x="230840" y="1102659"/>
            <a:ext cx="5786719" cy="1062093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16583" y="1266287"/>
            <a:ext cx="1036015" cy="466119"/>
          </a:xfrm>
          <a:prstGeom prst="rect">
            <a:avLst/>
          </a:prstGeom>
          <a:solidFill>
            <a:schemeClr val="accent2">
              <a:lumMod val="60000"/>
              <a:lumOff val="4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0070C0"/>
                </a:solidFill>
                <a:latin typeface="Meiryo UI" panose="020B0604030504040204" pitchFamily="50" charset="-128"/>
                <a:ea typeface="Meiryo UI" panose="020B0604030504040204" pitchFamily="50" charset="-128"/>
              </a:rPr>
              <a:t>ロゴ</a:t>
            </a:r>
            <a:endParaRPr kumimoji="1" lang="ja-JP" altLang="en-US" sz="1100" dirty="0">
              <a:solidFill>
                <a:srgbClr val="0070C0"/>
              </a:solidFill>
              <a:latin typeface="Meiryo UI" panose="020B0604030504040204" pitchFamily="50" charset="-128"/>
              <a:ea typeface="Meiryo UI" panose="020B0604030504040204" pitchFamily="50" charset="-128"/>
            </a:endParaRPr>
          </a:p>
        </p:txBody>
      </p:sp>
      <p:sp>
        <p:nvSpPr>
          <p:cNvPr id="9" name="正方形/長方形 8"/>
          <p:cNvSpPr/>
          <p:nvPr/>
        </p:nvSpPr>
        <p:spPr>
          <a:xfrm>
            <a:off x="225391" y="1102659"/>
            <a:ext cx="5792168" cy="79337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170725" y="4755470"/>
            <a:ext cx="3938304" cy="22994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bg1">
                    <a:lumMod val="65000"/>
                  </a:schemeClr>
                </a:solidFill>
                <a:latin typeface="Meiryo UI" panose="020B0604030504040204" pitchFamily="50" charset="-128"/>
                <a:ea typeface="Meiryo UI" panose="020B0604030504040204" pitchFamily="50" charset="-128"/>
              </a:rPr>
              <a:t>写真</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230840" y="3992402"/>
            <a:ext cx="5792168" cy="4773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スタートアップ</a:t>
            </a:r>
            <a:r>
              <a:rPr lang="ja-JP" altLang="en-US" sz="1100" dirty="0" smtClean="0"/>
              <a:t>企業</a:t>
            </a:r>
            <a:endParaRPr lang="en-US" altLang="ja-JP" sz="1100" dirty="0" smtClean="0"/>
          </a:p>
        </p:txBody>
      </p:sp>
      <p:grpSp>
        <p:nvGrpSpPr>
          <p:cNvPr id="34" name="Group 48"/>
          <p:cNvGrpSpPr>
            <a:grpSpLocks/>
          </p:cNvGrpSpPr>
          <p:nvPr/>
        </p:nvGrpSpPr>
        <p:grpSpPr bwMode="auto">
          <a:xfrm>
            <a:off x="150553" y="10675440"/>
            <a:ext cx="5906468" cy="285750"/>
            <a:chOff x="1306" y="3233"/>
            <a:chExt cx="3175" cy="345"/>
          </a:xfrm>
        </p:grpSpPr>
        <p:sp>
          <p:nvSpPr>
            <p:cNvPr id="35" name="Freeform 49"/>
            <p:cNvSpPr>
              <a:spLocks/>
            </p:cNvSpPr>
            <p:nvPr/>
          </p:nvSpPr>
          <p:spPr bwMode="auto">
            <a:xfrm>
              <a:off x="1306" y="3233"/>
              <a:ext cx="3175" cy="345"/>
            </a:xfrm>
            <a:custGeom>
              <a:avLst/>
              <a:gdLst>
                <a:gd name="T0" fmla="*/ 0 w 3175"/>
                <a:gd name="T1" fmla="*/ 231 h 345"/>
                <a:gd name="T2" fmla="*/ 453 w 3175"/>
                <a:gd name="T3" fmla="*/ 4 h 345"/>
                <a:gd name="T4" fmla="*/ 907 w 3175"/>
                <a:gd name="T5" fmla="*/ 231 h 345"/>
                <a:gd name="T6" fmla="*/ 1360 w 3175"/>
                <a:gd name="T7" fmla="*/ 4 h 345"/>
                <a:gd name="T8" fmla="*/ 1814 w 3175"/>
                <a:gd name="T9" fmla="*/ 231 h 345"/>
                <a:gd name="T10" fmla="*/ 2268 w 3175"/>
                <a:gd name="T11" fmla="*/ 4 h 345"/>
                <a:gd name="T12" fmla="*/ 2721 w 3175"/>
                <a:gd name="T13" fmla="*/ 231 h 345"/>
                <a:gd name="T14" fmla="*/ 3175 w 3175"/>
                <a:gd name="T15" fmla="*/ 4 h 345"/>
                <a:gd name="T16" fmla="*/ 3175 w 3175"/>
                <a:gd name="T17" fmla="*/ 118 h 345"/>
                <a:gd name="T18" fmla="*/ 2721 w 3175"/>
                <a:gd name="T19" fmla="*/ 345 h 345"/>
                <a:gd name="T20" fmla="*/ 2268 w 3175"/>
                <a:gd name="T21" fmla="*/ 118 h 345"/>
                <a:gd name="T22" fmla="*/ 1814 w 3175"/>
                <a:gd name="T23" fmla="*/ 345 h 345"/>
                <a:gd name="T24" fmla="*/ 1360 w 3175"/>
                <a:gd name="T25" fmla="*/ 118 h 345"/>
                <a:gd name="T26" fmla="*/ 907 w 3175"/>
                <a:gd name="T27" fmla="*/ 345 h 345"/>
                <a:gd name="T28" fmla="*/ 453 w 3175"/>
                <a:gd name="T29" fmla="*/ 118 h 345"/>
                <a:gd name="T30" fmla="*/ 0 w 3175"/>
                <a:gd name="T31" fmla="*/ 345 h 345"/>
                <a:gd name="T32" fmla="*/ 0 w 3175"/>
                <a:gd name="T33" fmla="*/ 23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5" h="345">
                  <a:moveTo>
                    <a:pt x="0" y="231"/>
                  </a:moveTo>
                  <a:cubicBezTo>
                    <a:pt x="76" y="174"/>
                    <a:pt x="295" y="0"/>
                    <a:pt x="453" y="4"/>
                  </a:cubicBezTo>
                  <a:cubicBezTo>
                    <a:pt x="604" y="4"/>
                    <a:pt x="756" y="231"/>
                    <a:pt x="907" y="231"/>
                  </a:cubicBezTo>
                  <a:cubicBezTo>
                    <a:pt x="1058" y="231"/>
                    <a:pt x="1209" y="4"/>
                    <a:pt x="1360" y="4"/>
                  </a:cubicBezTo>
                  <a:cubicBezTo>
                    <a:pt x="1511" y="4"/>
                    <a:pt x="1663" y="231"/>
                    <a:pt x="1814" y="231"/>
                  </a:cubicBezTo>
                  <a:cubicBezTo>
                    <a:pt x="1965" y="231"/>
                    <a:pt x="2117" y="4"/>
                    <a:pt x="2268" y="4"/>
                  </a:cubicBezTo>
                  <a:cubicBezTo>
                    <a:pt x="2419" y="4"/>
                    <a:pt x="2570" y="231"/>
                    <a:pt x="2721" y="231"/>
                  </a:cubicBezTo>
                  <a:cubicBezTo>
                    <a:pt x="2894" y="229"/>
                    <a:pt x="3088" y="73"/>
                    <a:pt x="3175" y="4"/>
                  </a:cubicBezTo>
                  <a:cubicBezTo>
                    <a:pt x="3175" y="4"/>
                    <a:pt x="3175" y="61"/>
                    <a:pt x="3175" y="118"/>
                  </a:cubicBezTo>
                  <a:cubicBezTo>
                    <a:pt x="3099" y="175"/>
                    <a:pt x="2908" y="334"/>
                    <a:pt x="2721" y="345"/>
                  </a:cubicBezTo>
                  <a:cubicBezTo>
                    <a:pt x="2570" y="345"/>
                    <a:pt x="2419" y="118"/>
                    <a:pt x="2268" y="118"/>
                  </a:cubicBezTo>
                  <a:cubicBezTo>
                    <a:pt x="2117" y="118"/>
                    <a:pt x="1965" y="345"/>
                    <a:pt x="1814" y="345"/>
                  </a:cubicBezTo>
                  <a:cubicBezTo>
                    <a:pt x="1663" y="345"/>
                    <a:pt x="1511" y="118"/>
                    <a:pt x="1360" y="118"/>
                  </a:cubicBezTo>
                  <a:cubicBezTo>
                    <a:pt x="1209" y="118"/>
                    <a:pt x="1058" y="345"/>
                    <a:pt x="907" y="345"/>
                  </a:cubicBezTo>
                  <a:cubicBezTo>
                    <a:pt x="756" y="345"/>
                    <a:pt x="604" y="118"/>
                    <a:pt x="453" y="118"/>
                  </a:cubicBezTo>
                  <a:cubicBezTo>
                    <a:pt x="283" y="120"/>
                    <a:pt x="79" y="286"/>
                    <a:pt x="0" y="345"/>
                  </a:cubicBezTo>
                  <a:cubicBezTo>
                    <a:pt x="0" y="288"/>
                    <a:pt x="0" y="231"/>
                    <a:pt x="0" y="231"/>
                  </a:cubicBezTo>
                  <a:close/>
                </a:path>
              </a:pathLst>
            </a:custGeom>
            <a:solidFill>
              <a:schemeClr val="bg1"/>
            </a:solidFill>
            <a:ln>
              <a:noFill/>
            </a:ln>
            <a:effectLst/>
            <a:extLst>
              <a:ext uri="{91240B29-F687-4F45-9708-019B960494DF}">
                <a14:hiddenLine xmlns:a14="http://schemas.microsoft.com/office/drawing/2010/main" w="9525" cap="flat">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6" name="Freeform 50"/>
            <p:cNvSpPr>
              <a:spLocks/>
            </p:cNvSpPr>
            <p:nvPr/>
          </p:nvSpPr>
          <p:spPr bwMode="auto">
            <a:xfrm>
              <a:off x="1306" y="3237"/>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7" name="Freeform 51"/>
            <p:cNvSpPr>
              <a:spLocks/>
            </p:cNvSpPr>
            <p:nvPr/>
          </p:nvSpPr>
          <p:spPr bwMode="auto">
            <a:xfrm>
              <a:off x="1306" y="3351"/>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 name="正方形/長方形 1"/>
          <p:cNvSpPr/>
          <p:nvPr/>
        </p:nvSpPr>
        <p:spPr>
          <a:xfrm>
            <a:off x="265723" y="1989622"/>
            <a:ext cx="1202573" cy="261610"/>
          </a:xfrm>
          <a:prstGeom prst="rect">
            <a:avLst/>
          </a:prstGeom>
        </p:spPr>
        <p:txBody>
          <a:bodyPr wrap="none">
            <a:spAutoFit/>
          </a:bodyPr>
          <a:lstStyle/>
          <a:p>
            <a:r>
              <a:rPr lang="en-US" altLang="ja-JP" sz="1100" dirty="0" smtClean="0">
                <a:solidFill>
                  <a:srgbClr val="0070C0"/>
                </a:solidFill>
                <a:latin typeface="Meiryo UI" panose="020B0604030504040204" pitchFamily="50" charset="-128"/>
                <a:ea typeface="Meiryo UI" panose="020B0604030504040204" pitchFamily="50" charset="-128"/>
              </a:rPr>
              <a:t>top</a:t>
            </a:r>
            <a:r>
              <a:rPr lang="ja-JP" altLang="en-US" sz="1100" dirty="0" smtClean="0">
                <a:latin typeface="Meiryo UI" panose="020B0604030504040204" pitchFamily="50" charset="-128"/>
                <a:ea typeface="Meiryo UI" panose="020B0604030504040204" pitchFamily="50" charset="-128"/>
              </a:rPr>
              <a:t>＞お客様の声</a:t>
            </a:r>
            <a:endParaRPr lang="ja-JP" altLang="en-US" sz="1100" dirty="0"/>
          </a:p>
        </p:txBody>
      </p:sp>
      <p:sp>
        <p:nvSpPr>
          <p:cNvPr id="41" name="テキスト ボックス 40"/>
          <p:cNvSpPr txBox="1"/>
          <p:nvPr/>
        </p:nvSpPr>
        <p:spPr>
          <a:xfrm>
            <a:off x="1098547" y="7183892"/>
            <a:ext cx="4010481" cy="195438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○○株式会社様</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ああああああああああああああああああああああああああああああああああああああああああああああああああああああああああああああああああああああああああああああああ</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ああああああああああああああああああああああああああああああああああああああああ</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ああああああああああああああああああああああああああああああああああああああああああああああああああああああああああああ</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ああああああああああああああああああああ</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p:txBody>
      </p:sp>
      <p:sp>
        <p:nvSpPr>
          <p:cNvPr id="44" name="正方形/長方形 43"/>
          <p:cNvSpPr/>
          <p:nvPr/>
        </p:nvSpPr>
        <p:spPr>
          <a:xfrm>
            <a:off x="239905" y="3078870"/>
            <a:ext cx="1843150" cy="742310"/>
          </a:xfrm>
          <a:prstGeom prst="rect">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rgbClr val="0070C0"/>
                </a:solidFill>
              </a:rPr>
              <a:t>スタートアップ企業</a:t>
            </a:r>
            <a:endParaRPr kumimoji="1" lang="en-US" altLang="ja-JP" sz="1100" dirty="0" smtClean="0">
              <a:solidFill>
                <a:srgbClr val="0070C0"/>
              </a:solidFill>
            </a:endParaRPr>
          </a:p>
        </p:txBody>
      </p:sp>
      <p:sp>
        <p:nvSpPr>
          <p:cNvPr id="25" name="正方形/長方形 24"/>
          <p:cNvSpPr/>
          <p:nvPr/>
        </p:nvSpPr>
        <p:spPr>
          <a:xfrm>
            <a:off x="241457" y="2257910"/>
            <a:ext cx="5792168" cy="81716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t>お</a:t>
            </a:r>
            <a:r>
              <a:rPr lang="ja-JP" altLang="en-US" sz="1100" dirty="0"/>
              <a:t>客様</a:t>
            </a:r>
            <a:r>
              <a:rPr lang="ja-JP" altLang="en-US" sz="1100" dirty="0" smtClean="0"/>
              <a:t>の声</a:t>
            </a:r>
            <a:endParaRPr lang="en-US" altLang="ja-JP" sz="1100" dirty="0" smtClean="0"/>
          </a:p>
        </p:txBody>
      </p:sp>
      <p:sp>
        <p:nvSpPr>
          <p:cNvPr id="26" name="正方形/長方形 25"/>
          <p:cNvSpPr/>
          <p:nvPr/>
        </p:nvSpPr>
        <p:spPr>
          <a:xfrm>
            <a:off x="4071352" y="3078870"/>
            <a:ext cx="1946206" cy="742310"/>
          </a:xfrm>
          <a:prstGeom prst="rect">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rgbClr val="0070C0"/>
                </a:solidFill>
              </a:rPr>
              <a:t>中堅企業</a:t>
            </a:r>
            <a:endParaRPr kumimoji="1" lang="en-US" altLang="ja-JP" sz="1100" dirty="0" smtClean="0">
              <a:solidFill>
                <a:srgbClr val="0070C0"/>
              </a:solidFill>
            </a:endParaRPr>
          </a:p>
        </p:txBody>
      </p:sp>
      <p:sp>
        <p:nvSpPr>
          <p:cNvPr id="27" name="正方形/長方形 26"/>
          <p:cNvSpPr/>
          <p:nvPr/>
        </p:nvSpPr>
        <p:spPr>
          <a:xfrm>
            <a:off x="2099121" y="3081757"/>
            <a:ext cx="1967688" cy="739424"/>
          </a:xfrm>
          <a:prstGeom prst="rect">
            <a:avLst/>
          </a:prstGeom>
          <a:solidFill>
            <a:schemeClr val="accent2">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rgbClr val="0070C0"/>
                </a:solidFill>
              </a:rPr>
              <a:t>中小企業</a:t>
            </a:r>
            <a:endParaRPr lang="en-US" altLang="ja-JP" sz="1100" dirty="0" smtClean="0">
              <a:solidFill>
                <a:srgbClr val="0070C0"/>
              </a:solidFill>
            </a:endParaRPr>
          </a:p>
          <a:p>
            <a:pPr algn="ctr"/>
            <a:r>
              <a:rPr kumimoji="1" lang="ja-JP" altLang="en-US" sz="1100" dirty="0" smtClean="0">
                <a:solidFill>
                  <a:srgbClr val="0070C0"/>
                </a:solidFill>
              </a:rPr>
              <a:t>その他法人</a:t>
            </a:r>
            <a:endParaRPr kumimoji="1" lang="en-US" altLang="ja-JP" sz="1100" dirty="0" smtClean="0">
              <a:solidFill>
                <a:srgbClr val="0070C0"/>
              </a:solidFill>
            </a:endParaRPr>
          </a:p>
        </p:txBody>
      </p:sp>
      <p:sp>
        <p:nvSpPr>
          <p:cNvPr id="24" name="正方形/長方形 23"/>
          <p:cNvSpPr/>
          <p:nvPr/>
        </p:nvSpPr>
        <p:spPr>
          <a:xfrm>
            <a:off x="4858377" y="1266286"/>
            <a:ext cx="1036015" cy="466119"/>
          </a:xfrm>
          <a:prstGeom prst="rect">
            <a:avLst/>
          </a:prstGeom>
          <a:solidFill>
            <a:schemeClr val="accent2">
              <a:lumMod val="60000"/>
              <a:lumOff val="4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solidFill>
                  <a:srgbClr val="0070C0"/>
                </a:solidFill>
                <a:latin typeface="Meiryo UI" panose="020B0604030504040204" pitchFamily="50" charset="-128"/>
                <a:ea typeface="Meiryo UI" panose="020B0604030504040204" pitchFamily="50" charset="-128"/>
              </a:rPr>
              <a:t>MEN</a:t>
            </a:r>
            <a:r>
              <a:rPr lang="en-US" altLang="ja-JP" sz="1100" dirty="0">
                <a:solidFill>
                  <a:srgbClr val="0070C0"/>
                </a:solidFill>
                <a:latin typeface="Meiryo UI" panose="020B0604030504040204" pitchFamily="50" charset="-128"/>
                <a:ea typeface="Meiryo UI" panose="020B0604030504040204" pitchFamily="50" charset="-128"/>
              </a:rPr>
              <a:t>U</a:t>
            </a:r>
            <a:endParaRPr kumimoji="1" lang="ja-JP" altLang="en-US" sz="1100" dirty="0">
              <a:solidFill>
                <a:srgbClr val="0070C0"/>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3347983" y="1265332"/>
            <a:ext cx="660770" cy="466119"/>
          </a:xfrm>
          <a:prstGeom prst="rect">
            <a:avLst/>
          </a:prstGeom>
          <a:solidFill>
            <a:schemeClr val="accent2">
              <a:lumMod val="60000"/>
              <a:lumOff val="4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0070C0"/>
                </a:solidFill>
                <a:latin typeface="Meiryo UI" panose="020B0604030504040204" pitchFamily="50" charset="-128"/>
                <a:ea typeface="Meiryo UI" panose="020B0604030504040204" pitchFamily="50" charset="-128"/>
              </a:rPr>
              <a:t>電話</a:t>
            </a:r>
            <a:endParaRPr kumimoji="1" lang="ja-JP" altLang="en-US" sz="1100" dirty="0">
              <a:solidFill>
                <a:srgbClr val="0070C0"/>
              </a:solidFill>
              <a:latin typeface="Meiryo UI" panose="020B0604030504040204" pitchFamily="50" charset="-128"/>
              <a:ea typeface="Meiryo UI" panose="020B0604030504040204" pitchFamily="50" charset="-128"/>
            </a:endParaRPr>
          </a:p>
        </p:txBody>
      </p:sp>
      <p:sp>
        <p:nvSpPr>
          <p:cNvPr id="29" name="正方形/長方形 28"/>
          <p:cNvSpPr/>
          <p:nvPr/>
        </p:nvSpPr>
        <p:spPr>
          <a:xfrm>
            <a:off x="4071704" y="1266286"/>
            <a:ext cx="660770" cy="466119"/>
          </a:xfrm>
          <a:prstGeom prst="rect">
            <a:avLst/>
          </a:prstGeom>
          <a:solidFill>
            <a:schemeClr val="accent2">
              <a:lumMod val="60000"/>
              <a:lumOff val="4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rgbClr val="0070C0"/>
                </a:solidFill>
                <a:latin typeface="Meiryo UI" panose="020B0604030504040204" pitchFamily="50" charset="-128"/>
                <a:ea typeface="Meiryo UI" panose="020B0604030504040204" pitchFamily="50" charset="-128"/>
              </a:rPr>
              <a:t>お</a:t>
            </a:r>
            <a:r>
              <a:rPr lang="ja-JP" altLang="en-US" sz="1100" dirty="0">
                <a:solidFill>
                  <a:srgbClr val="0070C0"/>
                </a:solidFill>
                <a:latin typeface="Meiryo UI" panose="020B0604030504040204" pitchFamily="50" charset="-128"/>
                <a:ea typeface="Meiryo UI" panose="020B0604030504040204" pitchFamily="50" charset="-128"/>
              </a:rPr>
              <a:t>問い合</a:t>
            </a:r>
            <a:r>
              <a:rPr lang="ja-JP" altLang="en-US" sz="1100" dirty="0" smtClean="0">
                <a:solidFill>
                  <a:srgbClr val="0070C0"/>
                </a:solidFill>
                <a:latin typeface="Meiryo UI" panose="020B0604030504040204" pitchFamily="50" charset="-128"/>
                <a:ea typeface="Meiryo UI" panose="020B0604030504040204" pitchFamily="50" charset="-128"/>
              </a:rPr>
              <a:t>わせ</a:t>
            </a:r>
            <a:endParaRPr kumimoji="1" lang="ja-JP" altLang="en-US" sz="1100" dirty="0">
              <a:solidFill>
                <a:srgbClr val="0070C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7835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30840" y="520418"/>
            <a:ext cx="5792168" cy="4773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中小企業その他法人</a:t>
            </a:r>
            <a:endParaRPr kumimoji="1" lang="ja-JP" altLang="en-US" sz="1100" dirty="0"/>
          </a:p>
        </p:txBody>
      </p:sp>
      <p:sp>
        <p:nvSpPr>
          <p:cNvPr id="5" name="正方形/長方形 4"/>
          <p:cNvSpPr/>
          <p:nvPr/>
        </p:nvSpPr>
        <p:spPr>
          <a:xfrm>
            <a:off x="230840" y="273478"/>
            <a:ext cx="5786719" cy="1129045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28783" y="1431700"/>
            <a:ext cx="3938304" cy="22994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bg1">
                    <a:lumMod val="65000"/>
                  </a:schemeClr>
                </a:solidFill>
                <a:latin typeface="Meiryo UI" panose="020B0604030504040204" pitchFamily="50" charset="-128"/>
                <a:ea typeface="Meiryo UI" panose="020B0604030504040204" pitchFamily="50" charset="-128"/>
              </a:rPr>
              <a:t>写真</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156605" y="3860122"/>
            <a:ext cx="4010481" cy="195438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○○株式会社様</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あああああああああああああああああああああああ</a:t>
            </a:r>
            <a:r>
              <a:rPr lang="ja-JP" altLang="en-US" sz="1100" dirty="0" smtClean="0">
                <a:latin typeface="Meiryo UI" panose="020B0604030504040204" pitchFamily="50" charset="-128"/>
                <a:ea typeface="Meiryo UI" panose="020B0604030504040204" pitchFamily="50" charset="-128"/>
              </a:rPr>
              <a:t>あああああああああああああああああああああああああああああああああああああああああああああああああああああああああ</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あああああああああああああああああああああああ</a:t>
            </a:r>
            <a:r>
              <a:rPr lang="ja-JP" altLang="en-US" sz="1100" dirty="0" smtClean="0">
                <a:latin typeface="Meiryo UI" panose="020B0604030504040204" pitchFamily="50" charset="-128"/>
                <a:ea typeface="Meiryo UI" panose="020B0604030504040204" pitchFamily="50" charset="-128"/>
              </a:rPr>
              <a:t>あああああああああああああああああ</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ああああああああああああああああああああああああ</a:t>
            </a:r>
            <a:r>
              <a:rPr lang="ja-JP" altLang="en-US" sz="1100" dirty="0" smtClean="0">
                <a:latin typeface="Meiryo UI" panose="020B0604030504040204" pitchFamily="50" charset="-128"/>
                <a:ea typeface="Meiryo UI" panose="020B0604030504040204" pitchFamily="50" charset="-128"/>
              </a:rPr>
              <a:t>あ</a:t>
            </a:r>
            <a:r>
              <a:rPr lang="ja-JP" altLang="en-US" sz="1100" dirty="0">
                <a:latin typeface="Meiryo UI" panose="020B0604030504040204" pitchFamily="50" charset="-128"/>
                <a:ea typeface="Meiryo UI" panose="020B0604030504040204" pitchFamily="50" charset="-128"/>
              </a:rPr>
              <a:t>あああああああああああああああああああああああ</a:t>
            </a:r>
            <a:r>
              <a:rPr lang="ja-JP" altLang="en-US" sz="1100" dirty="0" smtClean="0">
                <a:latin typeface="Meiryo UI" panose="020B0604030504040204" pitchFamily="50" charset="-128"/>
                <a:ea typeface="Meiryo UI" panose="020B0604030504040204" pitchFamily="50" charset="-128"/>
              </a:rPr>
              <a:t>ああああああああああああ</a:t>
            </a:r>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ああああああああああああああああああ</a:t>
            </a:r>
            <a:r>
              <a:rPr lang="ja-JP" altLang="en-US" sz="1100" dirty="0" smtClean="0">
                <a:latin typeface="Meiryo UI" panose="020B0604030504040204" pitchFamily="50" charset="-128"/>
                <a:ea typeface="Meiryo UI" panose="020B0604030504040204" pitchFamily="50" charset="-128"/>
              </a:rPr>
              <a:t>ああ</a:t>
            </a:r>
            <a:endParaRPr lang="en-US" altLang="ja-JP" sz="1100" dirty="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p:txBody>
      </p:sp>
      <p:grpSp>
        <p:nvGrpSpPr>
          <p:cNvPr id="10" name="Group 48"/>
          <p:cNvGrpSpPr>
            <a:grpSpLocks/>
          </p:cNvGrpSpPr>
          <p:nvPr/>
        </p:nvGrpSpPr>
        <p:grpSpPr bwMode="auto">
          <a:xfrm>
            <a:off x="244701" y="6450606"/>
            <a:ext cx="5906468" cy="285750"/>
            <a:chOff x="1306" y="3233"/>
            <a:chExt cx="3175" cy="345"/>
          </a:xfrm>
        </p:grpSpPr>
        <p:sp>
          <p:nvSpPr>
            <p:cNvPr id="11" name="Freeform 49"/>
            <p:cNvSpPr>
              <a:spLocks/>
            </p:cNvSpPr>
            <p:nvPr/>
          </p:nvSpPr>
          <p:spPr bwMode="auto">
            <a:xfrm>
              <a:off x="1306" y="3233"/>
              <a:ext cx="3175" cy="345"/>
            </a:xfrm>
            <a:custGeom>
              <a:avLst/>
              <a:gdLst>
                <a:gd name="T0" fmla="*/ 0 w 3175"/>
                <a:gd name="T1" fmla="*/ 231 h 345"/>
                <a:gd name="T2" fmla="*/ 453 w 3175"/>
                <a:gd name="T3" fmla="*/ 4 h 345"/>
                <a:gd name="T4" fmla="*/ 907 w 3175"/>
                <a:gd name="T5" fmla="*/ 231 h 345"/>
                <a:gd name="T6" fmla="*/ 1360 w 3175"/>
                <a:gd name="T7" fmla="*/ 4 h 345"/>
                <a:gd name="T8" fmla="*/ 1814 w 3175"/>
                <a:gd name="T9" fmla="*/ 231 h 345"/>
                <a:gd name="T10" fmla="*/ 2268 w 3175"/>
                <a:gd name="T11" fmla="*/ 4 h 345"/>
                <a:gd name="T12" fmla="*/ 2721 w 3175"/>
                <a:gd name="T13" fmla="*/ 231 h 345"/>
                <a:gd name="T14" fmla="*/ 3175 w 3175"/>
                <a:gd name="T15" fmla="*/ 4 h 345"/>
                <a:gd name="T16" fmla="*/ 3175 w 3175"/>
                <a:gd name="T17" fmla="*/ 118 h 345"/>
                <a:gd name="T18" fmla="*/ 2721 w 3175"/>
                <a:gd name="T19" fmla="*/ 345 h 345"/>
                <a:gd name="T20" fmla="*/ 2268 w 3175"/>
                <a:gd name="T21" fmla="*/ 118 h 345"/>
                <a:gd name="T22" fmla="*/ 1814 w 3175"/>
                <a:gd name="T23" fmla="*/ 345 h 345"/>
                <a:gd name="T24" fmla="*/ 1360 w 3175"/>
                <a:gd name="T25" fmla="*/ 118 h 345"/>
                <a:gd name="T26" fmla="*/ 907 w 3175"/>
                <a:gd name="T27" fmla="*/ 345 h 345"/>
                <a:gd name="T28" fmla="*/ 453 w 3175"/>
                <a:gd name="T29" fmla="*/ 118 h 345"/>
                <a:gd name="T30" fmla="*/ 0 w 3175"/>
                <a:gd name="T31" fmla="*/ 345 h 345"/>
                <a:gd name="T32" fmla="*/ 0 w 3175"/>
                <a:gd name="T33" fmla="*/ 23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5" h="345">
                  <a:moveTo>
                    <a:pt x="0" y="231"/>
                  </a:moveTo>
                  <a:cubicBezTo>
                    <a:pt x="76" y="174"/>
                    <a:pt x="295" y="0"/>
                    <a:pt x="453" y="4"/>
                  </a:cubicBezTo>
                  <a:cubicBezTo>
                    <a:pt x="604" y="4"/>
                    <a:pt x="756" y="231"/>
                    <a:pt x="907" y="231"/>
                  </a:cubicBezTo>
                  <a:cubicBezTo>
                    <a:pt x="1058" y="231"/>
                    <a:pt x="1209" y="4"/>
                    <a:pt x="1360" y="4"/>
                  </a:cubicBezTo>
                  <a:cubicBezTo>
                    <a:pt x="1511" y="4"/>
                    <a:pt x="1663" y="231"/>
                    <a:pt x="1814" y="231"/>
                  </a:cubicBezTo>
                  <a:cubicBezTo>
                    <a:pt x="1965" y="231"/>
                    <a:pt x="2117" y="4"/>
                    <a:pt x="2268" y="4"/>
                  </a:cubicBezTo>
                  <a:cubicBezTo>
                    <a:pt x="2419" y="4"/>
                    <a:pt x="2570" y="231"/>
                    <a:pt x="2721" y="231"/>
                  </a:cubicBezTo>
                  <a:cubicBezTo>
                    <a:pt x="2894" y="229"/>
                    <a:pt x="3088" y="73"/>
                    <a:pt x="3175" y="4"/>
                  </a:cubicBezTo>
                  <a:cubicBezTo>
                    <a:pt x="3175" y="4"/>
                    <a:pt x="3175" y="61"/>
                    <a:pt x="3175" y="118"/>
                  </a:cubicBezTo>
                  <a:cubicBezTo>
                    <a:pt x="3099" y="175"/>
                    <a:pt x="2908" y="334"/>
                    <a:pt x="2721" y="345"/>
                  </a:cubicBezTo>
                  <a:cubicBezTo>
                    <a:pt x="2570" y="345"/>
                    <a:pt x="2419" y="118"/>
                    <a:pt x="2268" y="118"/>
                  </a:cubicBezTo>
                  <a:cubicBezTo>
                    <a:pt x="2117" y="118"/>
                    <a:pt x="1965" y="345"/>
                    <a:pt x="1814" y="345"/>
                  </a:cubicBezTo>
                  <a:cubicBezTo>
                    <a:pt x="1663" y="345"/>
                    <a:pt x="1511" y="118"/>
                    <a:pt x="1360" y="118"/>
                  </a:cubicBezTo>
                  <a:cubicBezTo>
                    <a:pt x="1209" y="118"/>
                    <a:pt x="1058" y="345"/>
                    <a:pt x="907" y="345"/>
                  </a:cubicBezTo>
                  <a:cubicBezTo>
                    <a:pt x="756" y="345"/>
                    <a:pt x="604" y="118"/>
                    <a:pt x="453" y="118"/>
                  </a:cubicBezTo>
                  <a:cubicBezTo>
                    <a:pt x="283" y="120"/>
                    <a:pt x="79" y="286"/>
                    <a:pt x="0" y="345"/>
                  </a:cubicBezTo>
                  <a:cubicBezTo>
                    <a:pt x="0" y="288"/>
                    <a:pt x="0" y="231"/>
                    <a:pt x="0" y="231"/>
                  </a:cubicBezTo>
                  <a:close/>
                </a:path>
              </a:pathLst>
            </a:custGeom>
            <a:solidFill>
              <a:schemeClr val="bg1"/>
            </a:solidFill>
            <a:ln>
              <a:noFill/>
            </a:ln>
            <a:effectLst/>
            <a:extLst>
              <a:ext uri="{91240B29-F687-4F45-9708-019B960494DF}">
                <a14:hiddenLine xmlns:a14="http://schemas.microsoft.com/office/drawing/2010/main" w="9525" cap="flat">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2" name="Freeform 50"/>
            <p:cNvSpPr>
              <a:spLocks/>
            </p:cNvSpPr>
            <p:nvPr/>
          </p:nvSpPr>
          <p:spPr bwMode="auto">
            <a:xfrm>
              <a:off x="1306" y="3237"/>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13" name="Freeform 51"/>
            <p:cNvSpPr>
              <a:spLocks/>
            </p:cNvSpPr>
            <p:nvPr/>
          </p:nvSpPr>
          <p:spPr bwMode="auto">
            <a:xfrm>
              <a:off x="1306" y="3351"/>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Tree>
    <p:extLst>
      <p:ext uri="{BB962C8B-B14F-4D97-AF65-F5344CB8AC3E}">
        <p14:creationId xmlns:p14="http://schemas.microsoft.com/office/powerpoint/2010/main" val="362256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30840" y="433137"/>
            <a:ext cx="5786719" cy="1129045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219257" y="8561765"/>
            <a:ext cx="3938303" cy="324595"/>
          </a:xfrm>
          <a:prstGeom prst="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お問い合わせ</a:t>
            </a:r>
            <a:endParaRPr kumimoji="1" lang="ja-JP" altLang="en-US" sz="10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3" name="Group 48"/>
          <p:cNvGrpSpPr>
            <a:grpSpLocks/>
          </p:cNvGrpSpPr>
          <p:nvPr/>
        </p:nvGrpSpPr>
        <p:grpSpPr bwMode="auto">
          <a:xfrm>
            <a:off x="230840" y="6526519"/>
            <a:ext cx="5906468" cy="285750"/>
            <a:chOff x="1306" y="3233"/>
            <a:chExt cx="3175" cy="345"/>
          </a:xfrm>
        </p:grpSpPr>
        <p:sp>
          <p:nvSpPr>
            <p:cNvPr id="54" name="Freeform 49"/>
            <p:cNvSpPr>
              <a:spLocks/>
            </p:cNvSpPr>
            <p:nvPr/>
          </p:nvSpPr>
          <p:spPr bwMode="auto">
            <a:xfrm>
              <a:off x="1306" y="3233"/>
              <a:ext cx="3175" cy="345"/>
            </a:xfrm>
            <a:custGeom>
              <a:avLst/>
              <a:gdLst>
                <a:gd name="T0" fmla="*/ 0 w 3175"/>
                <a:gd name="T1" fmla="*/ 231 h 345"/>
                <a:gd name="T2" fmla="*/ 453 w 3175"/>
                <a:gd name="T3" fmla="*/ 4 h 345"/>
                <a:gd name="T4" fmla="*/ 907 w 3175"/>
                <a:gd name="T5" fmla="*/ 231 h 345"/>
                <a:gd name="T6" fmla="*/ 1360 w 3175"/>
                <a:gd name="T7" fmla="*/ 4 h 345"/>
                <a:gd name="T8" fmla="*/ 1814 w 3175"/>
                <a:gd name="T9" fmla="*/ 231 h 345"/>
                <a:gd name="T10" fmla="*/ 2268 w 3175"/>
                <a:gd name="T11" fmla="*/ 4 h 345"/>
                <a:gd name="T12" fmla="*/ 2721 w 3175"/>
                <a:gd name="T13" fmla="*/ 231 h 345"/>
                <a:gd name="T14" fmla="*/ 3175 w 3175"/>
                <a:gd name="T15" fmla="*/ 4 h 345"/>
                <a:gd name="T16" fmla="*/ 3175 w 3175"/>
                <a:gd name="T17" fmla="*/ 118 h 345"/>
                <a:gd name="T18" fmla="*/ 2721 w 3175"/>
                <a:gd name="T19" fmla="*/ 345 h 345"/>
                <a:gd name="T20" fmla="*/ 2268 w 3175"/>
                <a:gd name="T21" fmla="*/ 118 h 345"/>
                <a:gd name="T22" fmla="*/ 1814 w 3175"/>
                <a:gd name="T23" fmla="*/ 345 h 345"/>
                <a:gd name="T24" fmla="*/ 1360 w 3175"/>
                <a:gd name="T25" fmla="*/ 118 h 345"/>
                <a:gd name="T26" fmla="*/ 907 w 3175"/>
                <a:gd name="T27" fmla="*/ 345 h 345"/>
                <a:gd name="T28" fmla="*/ 453 w 3175"/>
                <a:gd name="T29" fmla="*/ 118 h 345"/>
                <a:gd name="T30" fmla="*/ 0 w 3175"/>
                <a:gd name="T31" fmla="*/ 345 h 345"/>
                <a:gd name="T32" fmla="*/ 0 w 3175"/>
                <a:gd name="T33" fmla="*/ 23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5" h="345">
                  <a:moveTo>
                    <a:pt x="0" y="231"/>
                  </a:moveTo>
                  <a:cubicBezTo>
                    <a:pt x="76" y="174"/>
                    <a:pt x="295" y="0"/>
                    <a:pt x="453" y="4"/>
                  </a:cubicBezTo>
                  <a:cubicBezTo>
                    <a:pt x="604" y="4"/>
                    <a:pt x="756" y="231"/>
                    <a:pt x="907" y="231"/>
                  </a:cubicBezTo>
                  <a:cubicBezTo>
                    <a:pt x="1058" y="231"/>
                    <a:pt x="1209" y="4"/>
                    <a:pt x="1360" y="4"/>
                  </a:cubicBezTo>
                  <a:cubicBezTo>
                    <a:pt x="1511" y="4"/>
                    <a:pt x="1663" y="231"/>
                    <a:pt x="1814" y="231"/>
                  </a:cubicBezTo>
                  <a:cubicBezTo>
                    <a:pt x="1965" y="231"/>
                    <a:pt x="2117" y="4"/>
                    <a:pt x="2268" y="4"/>
                  </a:cubicBezTo>
                  <a:cubicBezTo>
                    <a:pt x="2419" y="4"/>
                    <a:pt x="2570" y="231"/>
                    <a:pt x="2721" y="231"/>
                  </a:cubicBezTo>
                  <a:cubicBezTo>
                    <a:pt x="2894" y="229"/>
                    <a:pt x="3088" y="73"/>
                    <a:pt x="3175" y="4"/>
                  </a:cubicBezTo>
                  <a:cubicBezTo>
                    <a:pt x="3175" y="4"/>
                    <a:pt x="3175" y="61"/>
                    <a:pt x="3175" y="118"/>
                  </a:cubicBezTo>
                  <a:cubicBezTo>
                    <a:pt x="3099" y="175"/>
                    <a:pt x="2908" y="334"/>
                    <a:pt x="2721" y="345"/>
                  </a:cubicBezTo>
                  <a:cubicBezTo>
                    <a:pt x="2570" y="345"/>
                    <a:pt x="2419" y="118"/>
                    <a:pt x="2268" y="118"/>
                  </a:cubicBezTo>
                  <a:cubicBezTo>
                    <a:pt x="2117" y="118"/>
                    <a:pt x="1965" y="345"/>
                    <a:pt x="1814" y="345"/>
                  </a:cubicBezTo>
                  <a:cubicBezTo>
                    <a:pt x="1663" y="345"/>
                    <a:pt x="1511" y="118"/>
                    <a:pt x="1360" y="118"/>
                  </a:cubicBezTo>
                  <a:cubicBezTo>
                    <a:pt x="1209" y="118"/>
                    <a:pt x="1058" y="345"/>
                    <a:pt x="907" y="345"/>
                  </a:cubicBezTo>
                  <a:cubicBezTo>
                    <a:pt x="756" y="345"/>
                    <a:pt x="604" y="118"/>
                    <a:pt x="453" y="118"/>
                  </a:cubicBezTo>
                  <a:cubicBezTo>
                    <a:pt x="283" y="120"/>
                    <a:pt x="79" y="286"/>
                    <a:pt x="0" y="345"/>
                  </a:cubicBezTo>
                  <a:cubicBezTo>
                    <a:pt x="0" y="288"/>
                    <a:pt x="0" y="231"/>
                    <a:pt x="0" y="231"/>
                  </a:cubicBezTo>
                  <a:close/>
                </a:path>
              </a:pathLst>
            </a:custGeom>
            <a:solidFill>
              <a:schemeClr val="bg1"/>
            </a:solidFill>
            <a:ln>
              <a:noFill/>
            </a:ln>
            <a:effectLst/>
            <a:extLst>
              <a:ext uri="{91240B29-F687-4F45-9708-019B960494DF}">
                <a14:hiddenLine xmlns:a14="http://schemas.microsoft.com/office/drawing/2010/main" w="9525" cap="flat">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5" name="Freeform 50"/>
            <p:cNvSpPr>
              <a:spLocks/>
            </p:cNvSpPr>
            <p:nvPr/>
          </p:nvSpPr>
          <p:spPr bwMode="auto">
            <a:xfrm>
              <a:off x="1306" y="3237"/>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6" name="Freeform 51"/>
            <p:cNvSpPr>
              <a:spLocks/>
            </p:cNvSpPr>
            <p:nvPr/>
          </p:nvSpPr>
          <p:spPr bwMode="auto">
            <a:xfrm>
              <a:off x="1306" y="3351"/>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35" name="正方形/長方形 34"/>
          <p:cNvSpPr/>
          <p:nvPr/>
        </p:nvSpPr>
        <p:spPr>
          <a:xfrm>
            <a:off x="230840" y="779439"/>
            <a:ext cx="5792168" cy="4773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t>中堅企業</a:t>
            </a:r>
            <a:endParaRPr kumimoji="1" lang="ja-JP" altLang="en-US" sz="1100" dirty="0"/>
          </a:p>
        </p:txBody>
      </p:sp>
      <p:sp>
        <p:nvSpPr>
          <p:cNvPr id="50" name="正方形/長方形 49"/>
          <p:cNvSpPr/>
          <p:nvPr/>
        </p:nvSpPr>
        <p:spPr>
          <a:xfrm>
            <a:off x="1228782" y="9039225"/>
            <a:ext cx="3928777" cy="336231"/>
          </a:xfrm>
          <a:prstGeom prst="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0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TOP</a:t>
            </a:r>
            <a:r>
              <a:rPr lang="ja-JP" altLang="en-US" sz="10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ページへ</a:t>
            </a:r>
          </a:p>
        </p:txBody>
      </p:sp>
      <p:sp>
        <p:nvSpPr>
          <p:cNvPr id="22" name="正方形/長方形 21"/>
          <p:cNvSpPr/>
          <p:nvPr/>
        </p:nvSpPr>
        <p:spPr>
          <a:xfrm>
            <a:off x="230840" y="10015066"/>
            <a:ext cx="5786719" cy="1454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22608" y="10204969"/>
            <a:ext cx="1745991" cy="430887"/>
          </a:xfrm>
          <a:prstGeom prst="rect">
            <a:avLst/>
          </a:prstGeom>
          <a:noFill/>
        </p:spPr>
        <p:txBody>
          <a:bodyPr wrap="none" rtlCol="0">
            <a:spAutoFit/>
          </a:bodyPr>
          <a:lstStyle/>
          <a:p>
            <a:r>
              <a:rPr lang="ja-JP" altLang="en-US" sz="1100" dirty="0" smtClean="0">
                <a:latin typeface="Meiryo UI" panose="020B0604030504040204" pitchFamily="50" charset="-128"/>
                <a:ea typeface="Meiryo UI" panose="020B0604030504040204" pitchFamily="50" charset="-128"/>
              </a:rPr>
              <a:t>税理士法人　</a:t>
            </a:r>
            <a:r>
              <a:rPr lang="en-US" altLang="ja-JP" sz="1100" dirty="0" smtClean="0">
                <a:latin typeface="Meiryo UI" panose="020B0604030504040204" pitchFamily="50" charset="-128"/>
                <a:ea typeface="Meiryo UI" panose="020B0604030504040204" pitchFamily="50" charset="-128"/>
              </a:rPr>
              <a:t>TGN</a:t>
            </a:r>
            <a:r>
              <a:rPr lang="ja-JP" altLang="en-US" sz="1100" dirty="0" smtClean="0">
                <a:latin typeface="Meiryo UI" panose="020B0604030504040204" pitchFamily="50" charset="-128"/>
                <a:ea typeface="Meiryo UI" panose="020B0604030504040204" pitchFamily="50" charset="-128"/>
              </a:rPr>
              <a:t>それ</a:t>
            </a:r>
            <a:r>
              <a:rPr lang="ja-JP" altLang="en-US" sz="1100" dirty="0" err="1" smtClean="0">
                <a:latin typeface="Meiryo UI" panose="020B0604030504040204" pitchFamily="50" charset="-128"/>
                <a:ea typeface="Meiryo UI" panose="020B0604030504040204" pitchFamily="50" charset="-128"/>
              </a:rPr>
              <a:t>いゆ</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住所</a:t>
            </a:r>
            <a:r>
              <a:rPr lang="en-US" altLang="ja-JP" sz="1100" dirty="0" smtClean="0">
                <a:latin typeface="Meiryo UI" panose="020B0604030504040204" pitchFamily="50" charset="-128"/>
                <a:ea typeface="Meiryo UI" panose="020B0604030504040204" pitchFamily="50" charset="-128"/>
              </a:rPr>
              <a:t>(</a:t>
            </a:r>
            <a:r>
              <a:rPr lang="en-US" altLang="ja-JP" sz="1100" dirty="0" smtClean="0">
                <a:solidFill>
                  <a:srgbClr val="0070C0"/>
                </a:solidFill>
                <a:latin typeface="Meiryo UI" panose="020B0604030504040204" pitchFamily="50" charset="-128"/>
                <a:ea typeface="Meiryo UI" panose="020B0604030504040204" pitchFamily="50" charset="-128"/>
              </a:rPr>
              <a:t>MAP</a:t>
            </a:r>
            <a:r>
              <a:rPr lang="en-US" altLang="ja-JP" sz="1100" dirty="0" smtClean="0">
                <a:latin typeface="Meiryo UI" panose="020B0604030504040204" pitchFamily="50" charset="-128"/>
                <a:ea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rPr>
              <a:t>　</a:t>
            </a:r>
            <a:endParaRPr lang="en-US" altLang="ja-JP" sz="1100" dirty="0" smtClean="0">
              <a:latin typeface="Meiryo UI" panose="020B0604030504040204" pitchFamily="50" charset="-128"/>
              <a:ea typeface="Meiryo UI" panose="020B0604030504040204" pitchFamily="50" charset="-128"/>
            </a:endParaRPr>
          </a:p>
        </p:txBody>
      </p:sp>
      <p:sp>
        <p:nvSpPr>
          <p:cNvPr id="19" name="正方形/長方形 18"/>
          <p:cNvSpPr/>
          <p:nvPr/>
        </p:nvSpPr>
        <p:spPr>
          <a:xfrm>
            <a:off x="1228783" y="1431700"/>
            <a:ext cx="3938304" cy="22994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bg1">
                    <a:lumMod val="65000"/>
                  </a:schemeClr>
                </a:solidFill>
                <a:latin typeface="Meiryo UI" panose="020B0604030504040204" pitchFamily="50" charset="-128"/>
                <a:ea typeface="Meiryo UI" panose="020B0604030504040204" pitchFamily="50" charset="-128"/>
              </a:rPr>
              <a:t>写真</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1156605" y="3860122"/>
            <a:ext cx="4010481" cy="1954381"/>
          </a:xfrm>
          <a:prstGeom prst="rect">
            <a:avLst/>
          </a:prstGeom>
          <a:noFill/>
        </p:spPr>
        <p:txBody>
          <a:bodyPr wrap="square" rtlCol="0">
            <a:spAutoFit/>
          </a:bodyPr>
          <a:lstStyle/>
          <a:p>
            <a:r>
              <a:rPr lang="ja-JP" altLang="en-US" sz="1100" dirty="0" smtClean="0">
                <a:latin typeface="Meiryo UI" panose="020B0604030504040204" pitchFamily="50" charset="-128"/>
                <a:ea typeface="Meiryo UI" panose="020B0604030504040204" pitchFamily="50" charset="-128"/>
              </a:rPr>
              <a:t>○○株式会社様</a:t>
            </a:r>
            <a:endParaRPr lang="en-US" altLang="ja-JP" sz="1100" dirty="0" smtClean="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あああああああああああああああああああああああ</a:t>
            </a:r>
            <a:r>
              <a:rPr lang="ja-JP" altLang="en-US" sz="1100" dirty="0" smtClean="0">
                <a:latin typeface="Meiryo UI" panose="020B0604030504040204" pitchFamily="50" charset="-128"/>
                <a:ea typeface="Meiryo UI" panose="020B0604030504040204" pitchFamily="50" charset="-128"/>
              </a:rPr>
              <a:t>あああああああああああああああああああああああああああああああああああああああああああああああああああああああああ</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あああああああああああああああああああああああ</a:t>
            </a:r>
            <a:r>
              <a:rPr lang="ja-JP" altLang="en-US" sz="1100" dirty="0" smtClean="0">
                <a:latin typeface="Meiryo UI" panose="020B0604030504040204" pitchFamily="50" charset="-128"/>
                <a:ea typeface="Meiryo UI" panose="020B0604030504040204" pitchFamily="50" charset="-128"/>
              </a:rPr>
              <a:t>あああああああああああああああああ</a:t>
            </a:r>
            <a:endParaRPr lang="en-US" altLang="ja-JP" sz="1100" dirty="0" smtClean="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ああああああああああああああああああああああああ</a:t>
            </a:r>
            <a:r>
              <a:rPr lang="ja-JP" altLang="en-US" sz="1100" dirty="0" smtClean="0">
                <a:latin typeface="Meiryo UI" panose="020B0604030504040204" pitchFamily="50" charset="-128"/>
                <a:ea typeface="Meiryo UI" panose="020B0604030504040204" pitchFamily="50" charset="-128"/>
              </a:rPr>
              <a:t>あ</a:t>
            </a:r>
            <a:r>
              <a:rPr lang="ja-JP" altLang="en-US" sz="1100" dirty="0">
                <a:latin typeface="Meiryo UI" panose="020B0604030504040204" pitchFamily="50" charset="-128"/>
                <a:ea typeface="Meiryo UI" panose="020B0604030504040204" pitchFamily="50" charset="-128"/>
              </a:rPr>
              <a:t>あああああああああああああああああああああああ</a:t>
            </a:r>
            <a:r>
              <a:rPr lang="ja-JP" altLang="en-US" sz="1100" dirty="0" smtClean="0">
                <a:latin typeface="Meiryo UI" panose="020B0604030504040204" pitchFamily="50" charset="-128"/>
                <a:ea typeface="Meiryo UI" panose="020B0604030504040204" pitchFamily="50" charset="-128"/>
              </a:rPr>
              <a:t>ああああああああああああ</a:t>
            </a:r>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ああああああああああああああああああ</a:t>
            </a:r>
            <a:r>
              <a:rPr lang="ja-JP" altLang="en-US" sz="1100" dirty="0" smtClean="0">
                <a:latin typeface="Meiryo UI" panose="020B0604030504040204" pitchFamily="50" charset="-128"/>
                <a:ea typeface="Meiryo UI" panose="020B0604030504040204" pitchFamily="50" charset="-128"/>
              </a:rPr>
              <a:t>ああ</a:t>
            </a:r>
            <a:endParaRPr lang="en-US" altLang="ja-JP" sz="1100" dirty="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1273340" y="10696125"/>
            <a:ext cx="3701717" cy="600164"/>
          </a:xfrm>
          <a:prstGeom prst="rect">
            <a:avLst/>
          </a:prstGeom>
          <a:noFill/>
        </p:spPr>
        <p:txBody>
          <a:bodyPr wrap="square" rtlCol="0">
            <a:spAutoFit/>
          </a:bodyPr>
          <a:lstStyle/>
          <a:p>
            <a:r>
              <a:rPr lang="ja-JP" altLang="en-US" sz="1100" dirty="0">
                <a:solidFill>
                  <a:srgbClr val="0070C0"/>
                </a:solidFill>
                <a:latin typeface="Meiryo UI" panose="020B0604030504040204" pitchFamily="50" charset="-128"/>
                <a:ea typeface="Meiryo UI" panose="020B0604030504040204" pitchFamily="50" charset="-128"/>
              </a:rPr>
              <a:t>ミッション</a:t>
            </a:r>
            <a:r>
              <a:rPr lang="ja-JP" altLang="en-US" sz="1100" dirty="0" smtClean="0">
                <a:solidFill>
                  <a:srgbClr val="0070C0"/>
                </a:solidFill>
                <a:latin typeface="Meiryo UI" panose="020B0604030504040204" pitchFamily="50" charset="-128"/>
                <a:ea typeface="Meiryo UI" panose="020B0604030504040204" pitchFamily="50" charset="-128"/>
              </a:rPr>
              <a:t>　　　　　　　　　事業内容　　　　　　お客様の声</a:t>
            </a:r>
            <a:endParaRPr lang="en-US" altLang="ja-JP" sz="1100" dirty="0" smtClean="0">
              <a:solidFill>
                <a:srgbClr val="0070C0"/>
              </a:solidFill>
              <a:latin typeface="Meiryo UI" panose="020B0604030504040204" pitchFamily="50" charset="-128"/>
              <a:ea typeface="Meiryo UI" panose="020B0604030504040204" pitchFamily="50" charset="-128"/>
            </a:endParaRPr>
          </a:p>
          <a:p>
            <a:endParaRPr lang="en-US" altLang="ja-JP" sz="1100" dirty="0" smtClean="0">
              <a:solidFill>
                <a:srgbClr val="0070C0"/>
              </a:solidFill>
              <a:latin typeface="Meiryo UI" panose="020B0604030504040204" pitchFamily="50" charset="-128"/>
              <a:ea typeface="Meiryo UI" panose="020B0604030504040204" pitchFamily="50" charset="-128"/>
            </a:endParaRPr>
          </a:p>
          <a:p>
            <a:r>
              <a:rPr lang="ja-JP" altLang="en-US" sz="1100" dirty="0" smtClean="0">
                <a:solidFill>
                  <a:srgbClr val="0070C0"/>
                </a:solidFill>
                <a:latin typeface="Meiryo UI" panose="020B0604030504040204" pitchFamily="50" charset="-128"/>
                <a:ea typeface="Meiryo UI" panose="020B0604030504040204" pitchFamily="50" charset="-128"/>
              </a:rPr>
              <a:t>会社概要　　　　　　　お問い合わせ</a:t>
            </a:r>
            <a:endParaRPr lang="en-US" altLang="ja-JP" sz="1100" dirty="0" smtClean="0">
              <a:solidFill>
                <a:srgbClr val="0070C0"/>
              </a:solidFill>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2173349" y="11508151"/>
            <a:ext cx="1973617" cy="261610"/>
          </a:xfrm>
          <a:prstGeom prst="rect">
            <a:avLst/>
          </a:prstGeom>
          <a:noFill/>
        </p:spPr>
        <p:txBody>
          <a:bodyPr wrap="none" rtlCol="0">
            <a:spAutoFit/>
          </a:bodyPr>
          <a:lstStyle/>
          <a:p>
            <a:r>
              <a:rPr lang="ja-JP" altLang="en-US" sz="1100" dirty="0" smtClean="0">
                <a:solidFill>
                  <a:srgbClr val="0070C0"/>
                </a:solidFill>
                <a:latin typeface="Meiryo UI" panose="020B0604030504040204" pitchFamily="50" charset="-128"/>
                <a:ea typeface="Meiryo UI" panose="020B0604030504040204" pitchFamily="50" charset="-128"/>
              </a:rPr>
              <a:t>プライバシーポリシー</a:t>
            </a:r>
            <a:r>
              <a:rPr lang="en-US" altLang="ja-JP" sz="1100" dirty="0" smtClean="0">
                <a:latin typeface="Meiryo UI" panose="020B0604030504040204" pitchFamily="50" charset="-128"/>
                <a:ea typeface="Meiryo UI" panose="020B0604030504040204" pitchFamily="50" charset="-128"/>
              </a:rPr>
              <a:t>|copyright</a:t>
            </a:r>
          </a:p>
        </p:txBody>
      </p:sp>
    </p:spTree>
    <p:extLst>
      <p:ext uri="{BB962C8B-B14F-4D97-AF65-F5344CB8AC3E}">
        <p14:creationId xmlns:p14="http://schemas.microsoft.com/office/powerpoint/2010/main" val="1533144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357</Words>
  <Application>Microsoft Office PowerPoint</Application>
  <PresentationFormat>ユーザー設定</PresentationFormat>
  <Paragraphs>43</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Otsuka Tamaki</dc:creator>
  <cp:lastModifiedBy>akihiro</cp:lastModifiedBy>
  <cp:revision>27</cp:revision>
  <dcterms:created xsi:type="dcterms:W3CDTF">2016-02-20T06:29:28Z</dcterms:created>
  <dcterms:modified xsi:type="dcterms:W3CDTF">2016-03-31T03:46:38Z</dcterms:modified>
</cp:coreProperties>
</file>