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12192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showGuides="1">
      <p:cViewPr>
        <p:scale>
          <a:sx n="66" d="100"/>
          <a:sy n="66" d="100"/>
        </p:scale>
        <p:origin x="-1692" y="384"/>
      </p:cViewPr>
      <p:guideLst>
        <p:guide orient="horz" pos="384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48324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08116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28616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55176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5225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2176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4453467"/>
            <a:ext cx="2901255"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4453467"/>
            <a:ext cx="2915543" cy="65503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21783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48062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97099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312551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E8B21E3-776A-4BE8-93FC-A284BE133A59}" type="datetimeFigureOut">
              <a:rPr kumimoji="1" lang="ja-JP" altLang="en-US" smtClean="0"/>
              <a:t>2016/3/31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93662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E8B21E3-776A-4BE8-93FC-A284BE133A59}" type="datetimeFigureOut">
              <a:rPr kumimoji="1" lang="ja-JP" altLang="en-US" smtClean="0"/>
              <a:t>2016/3/31</a:t>
            </a:fld>
            <a:endParaRPr kumimoji="1" lang="ja-JP"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0F2E0611-B5E0-4158-9B32-49ACB09B4805}" type="slidenum">
              <a:rPr kumimoji="1" lang="ja-JP" altLang="en-US" smtClean="0"/>
              <a:t>‹#›</a:t>
            </a:fld>
            <a:endParaRPr kumimoji="1" lang="ja-JP" altLang="en-US"/>
          </a:p>
        </p:txBody>
      </p:sp>
    </p:spTree>
    <p:extLst>
      <p:ext uri="{BB962C8B-B14F-4D97-AF65-F5344CB8AC3E}">
        <p14:creationId xmlns:p14="http://schemas.microsoft.com/office/powerpoint/2010/main" val="172789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5391" y="431800"/>
            <a:ext cx="1243546" cy="369332"/>
          </a:xfrm>
          <a:prstGeom prst="rect">
            <a:avLst/>
          </a:prstGeom>
          <a:noFill/>
        </p:spPr>
        <p:txBody>
          <a:bodyPr wrap="none" rtlCol="0">
            <a:spAutoFit/>
          </a:bodyPr>
          <a:lstStyle/>
          <a:p>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TOP PC</a:t>
            </a:r>
            <a:endParaRPr kumimoji="1" lang="ja-JP" altLang="en-US" dirty="0">
              <a:latin typeface="Meiryo UI" panose="020B0604030504040204" pitchFamily="50" charset="-128"/>
              <a:ea typeface="Meiryo UI" panose="020B0604030504040204" pitchFamily="50" charset="-128"/>
            </a:endParaRPr>
          </a:p>
        </p:txBody>
      </p:sp>
      <p:sp>
        <p:nvSpPr>
          <p:cNvPr id="5" name="正方形/長方形 4"/>
          <p:cNvSpPr/>
          <p:nvPr/>
        </p:nvSpPr>
        <p:spPr>
          <a:xfrm>
            <a:off x="230840" y="1102659"/>
            <a:ext cx="5786719" cy="1062093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＞お問い合わせ</a:t>
            </a:r>
          </a:p>
          <a:p>
            <a:pPr algn="ctr"/>
            <a:endParaRPr kumimoji="1" lang="ja-JP" altLang="en-US" dirty="0"/>
          </a:p>
        </p:txBody>
      </p:sp>
      <p:sp>
        <p:nvSpPr>
          <p:cNvPr id="6" name="正方形/長方形 5"/>
          <p:cNvSpPr/>
          <p:nvPr/>
        </p:nvSpPr>
        <p:spPr>
          <a:xfrm>
            <a:off x="316583" y="1266287"/>
            <a:ext cx="1036015" cy="466119"/>
          </a:xfrm>
          <a:prstGeom prst="rect">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0070C0"/>
                </a:solidFill>
                <a:latin typeface="Meiryo UI" panose="020B0604030504040204" pitchFamily="50" charset="-128"/>
                <a:ea typeface="Meiryo UI" panose="020B0604030504040204" pitchFamily="50" charset="-128"/>
              </a:rPr>
              <a:t>ロゴ</a:t>
            </a:r>
            <a:endParaRPr kumimoji="1" lang="ja-JP" altLang="en-US" sz="1100" dirty="0">
              <a:solidFill>
                <a:srgbClr val="0070C0"/>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2352676" y="1208538"/>
            <a:ext cx="3174065" cy="507831"/>
          </a:xfrm>
          <a:prstGeom prst="rect">
            <a:avLst/>
          </a:prstGeom>
          <a:noFill/>
        </p:spPr>
        <p:txBody>
          <a:bodyPr wrap="square" rtlCol="0">
            <a:spAutoFit/>
          </a:bodyPr>
          <a:lstStyle/>
          <a:p>
            <a:r>
              <a:rPr lang="ja-JP" altLang="en-US" sz="900" dirty="0">
                <a:latin typeface="Meiryo UI" panose="020B0604030504040204" pitchFamily="50" charset="-128"/>
                <a:ea typeface="Meiryo UI" panose="020B0604030504040204" pitchFamily="50" charset="-128"/>
              </a:rPr>
              <a:t>＞</a:t>
            </a:r>
            <a:r>
              <a:rPr lang="ja-JP" altLang="en-US" sz="900" dirty="0">
                <a:solidFill>
                  <a:srgbClr val="0070C0"/>
                </a:solidFill>
                <a:latin typeface="Meiryo UI" panose="020B0604030504040204" pitchFamily="50" charset="-128"/>
                <a:ea typeface="Meiryo UI" panose="020B0604030504040204" pitchFamily="50" charset="-128"/>
              </a:rPr>
              <a:t>当社のお客様専用ページ</a:t>
            </a:r>
            <a:r>
              <a:rPr lang="ja-JP" altLang="en-US" sz="900" dirty="0">
                <a:latin typeface="Meiryo UI" panose="020B0604030504040204" pitchFamily="50" charset="-128"/>
                <a:ea typeface="Meiryo UI" panose="020B0604030504040204" pitchFamily="50" charset="-128"/>
              </a:rPr>
              <a:t>　　＞</a:t>
            </a:r>
            <a:r>
              <a:rPr lang="en-US" altLang="ja-JP" sz="900" dirty="0">
                <a:solidFill>
                  <a:srgbClr val="0070C0"/>
                </a:solidFill>
                <a:latin typeface="Meiryo UI" panose="020B0604030504040204" pitchFamily="50" charset="-128"/>
                <a:ea typeface="Meiryo UI" panose="020B0604030504040204" pitchFamily="50" charset="-128"/>
              </a:rPr>
              <a:t>ENGLISH</a:t>
            </a:r>
            <a:r>
              <a:rPr lang="ja-JP" altLang="en-US" sz="900" dirty="0">
                <a:latin typeface="Meiryo UI" panose="020B0604030504040204" pitchFamily="50" charset="-128"/>
                <a:ea typeface="Meiryo UI" panose="020B0604030504040204" pitchFamily="50" charset="-128"/>
              </a:rPr>
              <a:t>　　＞電話番号</a:t>
            </a:r>
            <a:endParaRPr lang="en-US" altLang="ja-JP" sz="900" dirty="0">
              <a:latin typeface="Meiryo UI" panose="020B0604030504040204" pitchFamily="50" charset="-128"/>
              <a:ea typeface="Meiryo UI" panose="020B0604030504040204" pitchFamily="50" charset="-128"/>
            </a:endParaRPr>
          </a:p>
          <a:p>
            <a:endParaRPr lang="ja-JP" altLang="en-US" sz="900" dirty="0">
              <a:latin typeface="Meiryo UI" panose="020B0604030504040204" pitchFamily="50" charset="-128"/>
              <a:ea typeface="Meiryo UI" panose="020B0604030504040204" pitchFamily="50" charset="-128"/>
            </a:endParaRPr>
          </a:p>
          <a:p>
            <a:endParaRPr kumimoji="1" lang="ja-JP" altLang="en-US" sz="900" dirty="0">
              <a:latin typeface="Meiryo UI" panose="020B0604030504040204" pitchFamily="50" charset="-128"/>
              <a:ea typeface="Meiryo UI" panose="020B0604030504040204" pitchFamily="50" charset="-128"/>
            </a:endParaRPr>
          </a:p>
        </p:txBody>
      </p:sp>
      <p:sp>
        <p:nvSpPr>
          <p:cNvPr id="9" name="正方形/長方形 8"/>
          <p:cNvSpPr/>
          <p:nvPr/>
        </p:nvSpPr>
        <p:spPr>
          <a:xfrm>
            <a:off x="225391" y="1102659"/>
            <a:ext cx="5792168" cy="79337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25391" y="1896035"/>
            <a:ext cx="5792168" cy="229944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bg1">
                    <a:lumMod val="65000"/>
                  </a:schemeClr>
                </a:solidFill>
                <a:latin typeface="Meiryo UI" panose="020B0604030504040204" pitchFamily="50" charset="-128"/>
                <a:ea typeface="Meiryo UI" panose="020B0604030504040204" pitchFamily="50" charset="-128"/>
              </a:rPr>
              <a:t>メインビジュアル</a:t>
            </a:r>
            <a:r>
              <a:rPr lang="ja-JP" altLang="en-US" sz="1100" dirty="0">
                <a:solidFill>
                  <a:schemeClr val="bg1">
                    <a:lumMod val="65000"/>
                  </a:schemeClr>
                </a:solidFill>
                <a:latin typeface="Meiryo UI" panose="020B0604030504040204" pitchFamily="50" charset="-128"/>
                <a:ea typeface="Meiryo UI" panose="020B0604030504040204" pitchFamily="50" charset="-128"/>
              </a:rPr>
              <a:t>（３枚）</a:t>
            </a:r>
            <a:endParaRPr lang="ja-JP" altLang="en-US" sz="1400" dirty="0">
              <a:solidFill>
                <a:schemeClr val="bg1">
                  <a:lumMod val="65000"/>
                </a:schemeClr>
              </a:solidFill>
              <a:latin typeface="Meiryo UI" panose="020B0604030504040204" pitchFamily="50" charset="-128"/>
              <a:ea typeface="Meiryo UI" panose="020B0604030504040204" pitchFamily="50" charset="-128"/>
            </a:endParaRPr>
          </a:p>
          <a:p>
            <a:pPr algn="ctr"/>
            <a:r>
              <a:rPr kumimoji="1" lang="ja-JP" altLang="en-US" sz="1100" dirty="0" smtClean="0">
                <a:solidFill>
                  <a:schemeClr val="bg1">
                    <a:lumMod val="65000"/>
                  </a:schemeClr>
                </a:solidFill>
                <a:latin typeface="Meiryo UI" panose="020B0604030504040204" pitchFamily="50" charset="-128"/>
                <a:ea typeface="Meiryo UI" panose="020B0604030504040204" pitchFamily="50" charset="-128"/>
              </a:rPr>
              <a:t>＋キャッチコピー</a:t>
            </a:r>
            <a:endParaRPr kumimoji="1" lang="en-US" altLang="ja-JP" sz="1100" dirty="0" smtClean="0">
              <a:solidFill>
                <a:schemeClr val="bg1">
                  <a:lumMod val="65000"/>
                </a:schemeClr>
              </a:solidFill>
              <a:latin typeface="Meiryo UI" panose="020B0604030504040204" pitchFamily="50" charset="-128"/>
              <a:ea typeface="Meiryo UI" panose="020B0604030504040204" pitchFamily="50" charset="-128"/>
            </a:endParaRPr>
          </a:p>
        </p:txBody>
      </p:sp>
      <p:sp>
        <p:nvSpPr>
          <p:cNvPr id="11" name="正方形/長方形 10"/>
          <p:cNvSpPr/>
          <p:nvPr/>
        </p:nvSpPr>
        <p:spPr>
          <a:xfrm>
            <a:off x="225391" y="4202206"/>
            <a:ext cx="5792168" cy="4773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TOPICS</a:t>
            </a:r>
            <a:endParaRPr kumimoji="1" lang="ja-JP" altLang="en-US" sz="1100" dirty="0"/>
          </a:p>
        </p:txBody>
      </p:sp>
      <p:sp>
        <p:nvSpPr>
          <p:cNvPr id="12" name="テキスト ボックス 11"/>
          <p:cNvSpPr txBox="1"/>
          <p:nvPr/>
        </p:nvSpPr>
        <p:spPr>
          <a:xfrm>
            <a:off x="2866437" y="4883492"/>
            <a:ext cx="643125" cy="261610"/>
          </a:xfrm>
          <a:prstGeom prst="rect">
            <a:avLst/>
          </a:prstGeom>
          <a:noFill/>
        </p:spPr>
        <p:txBody>
          <a:bodyPr wrap="none" rtlCol="0">
            <a:spAutoFit/>
          </a:bodyPr>
          <a:lstStyle/>
          <a:p>
            <a:r>
              <a:rPr lang="ja-JP" altLang="en-US" sz="1100" dirty="0">
                <a:latin typeface="Meiryo UI" panose="020B0604030504040204" pitchFamily="50" charset="-128"/>
                <a:ea typeface="Meiryo UI" panose="020B0604030504040204" pitchFamily="50" charset="-128"/>
              </a:rPr>
              <a:t>ミッション</a:t>
            </a:r>
            <a:endParaRPr kumimoji="1" lang="ja-JP" altLang="en-US" sz="1100" dirty="0">
              <a:latin typeface="Meiryo UI" panose="020B0604030504040204" pitchFamily="50" charset="-128"/>
              <a:ea typeface="Meiryo UI" panose="020B0604030504040204" pitchFamily="50" charset="-128"/>
            </a:endParaRPr>
          </a:p>
        </p:txBody>
      </p:sp>
      <p:sp>
        <p:nvSpPr>
          <p:cNvPr id="14" name="円/楕円 13"/>
          <p:cNvSpPr/>
          <p:nvPr/>
        </p:nvSpPr>
        <p:spPr>
          <a:xfrm>
            <a:off x="1123317" y="5378824"/>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p:cNvSpPr txBox="1"/>
          <p:nvPr/>
        </p:nvSpPr>
        <p:spPr>
          <a:xfrm>
            <a:off x="1167867" y="5569408"/>
            <a:ext cx="184731" cy="230832"/>
          </a:xfrm>
          <a:prstGeom prst="rect">
            <a:avLst/>
          </a:prstGeom>
          <a:noFill/>
        </p:spPr>
        <p:txBody>
          <a:bodyPr wrap="none" rtlCol="0">
            <a:spAutoFit/>
          </a:bodyPr>
          <a:lstStyle/>
          <a:p>
            <a:endParaRPr lang="ja-JP" altLang="en-US" sz="9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724950" y="6232757"/>
            <a:ext cx="1408733" cy="1200329"/>
          </a:xfrm>
          <a:prstGeom prst="rect">
            <a:avLst/>
          </a:prstGeom>
          <a:noFill/>
        </p:spPr>
        <p:txBody>
          <a:bodyPr wrap="square" rtlCol="0">
            <a:spAutoFit/>
          </a:bodyPr>
          <a:lstStyle/>
          <a:p>
            <a:pPr algn="ctr">
              <a:lnSpc>
                <a:spcPct val="150000"/>
              </a:lnSpc>
            </a:pPr>
            <a:r>
              <a:rPr lang="ja-JP" altLang="en-US" sz="800" dirty="0" smtClean="0">
                <a:latin typeface="Meiryo UI" panose="020B0604030504040204" pitchFamily="50" charset="-128"/>
                <a:ea typeface="Meiryo UI" panose="020B0604030504040204" pitchFamily="50" charset="-128"/>
              </a:rPr>
              <a:t>見出し</a:t>
            </a:r>
            <a:endParaRPr lang="en-US" altLang="ja-JP" sz="800" dirty="0">
              <a:latin typeface="Meiryo UI" panose="020B0604030504040204" pitchFamily="50" charset="-128"/>
              <a:ea typeface="Meiryo UI" panose="020B0604030504040204" pitchFamily="50" charset="-128"/>
            </a:endParaRPr>
          </a:p>
          <a:p>
            <a:pPr>
              <a:lnSpc>
                <a:spcPct val="150000"/>
              </a:lnSpc>
            </a:pPr>
            <a:r>
              <a:rPr lang="ja-JP" altLang="en-US" sz="800" dirty="0" err="1"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a:t>
            </a:r>
            <a:r>
              <a:rPr lang="ja-JP" altLang="en-US" sz="800" dirty="0" smtClean="0">
                <a:latin typeface="Meiryo UI" panose="020B0604030504040204" pitchFamily="50" charset="-128"/>
                <a:ea typeface="Meiryo UI" panose="020B0604030504040204" pitchFamily="50" charset="-128"/>
              </a:rPr>
              <a:t>テキストテキストテキストテキストテキストテキスト</a:t>
            </a:r>
            <a:endParaRPr lang="ja-JP" altLang="en-US" sz="900" dirty="0">
              <a:latin typeface="Meiryo UI" panose="020B0604030504040204" pitchFamily="50" charset="-128"/>
              <a:ea typeface="Meiryo UI" panose="020B0604030504040204" pitchFamily="50" charset="-128"/>
            </a:endParaRPr>
          </a:p>
        </p:txBody>
      </p:sp>
      <p:sp>
        <p:nvSpPr>
          <p:cNvPr id="17" name="円/楕円 16"/>
          <p:cNvSpPr/>
          <p:nvPr/>
        </p:nvSpPr>
        <p:spPr>
          <a:xfrm>
            <a:off x="2866437" y="5378824"/>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0" name="円/楕円 19"/>
          <p:cNvSpPr/>
          <p:nvPr/>
        </p:nvSpPr>
        <p:spPr>
          <a:xfrm>
            <a:off x="4701923" y="5378824"/>
            <a:ext cx="612000" cy="612000"/>
          </a:xfrm>
          <a:prstGeom prst="ellipse">
            <a:avLst/>
          </a:prstGeom>
          <a:solidFill>
            <a:schemeClr val="bg1">
              <a:lumMod val="9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4746473" y="5569408"/>
            <a:ext cx="566181" cy="230832"/>
          </a:xfrm>
          <a:prstGeom prst="rect">
            <a:avLst/>
          </a:prstGeom>
          <a:noFill/>
        </p:spPr>
        <p:txBody>
          <a:bodyPr wrap="none" rtlCol="0">
            <a:spAutoFit/>
          </a:body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 </a:t>
            </a:r>
            <a:r>
              <a:rPr lang="ja-JP" altLang="en-US" sz="900" dirty="0" smtClean="0">
                <a:solidFill>
                  <a:schemeClr val="bg1">
                    <a:lumMod val="85000"/>
                  </a:schemeClr>
                </a:solidFill>
                <a:latin typeface="Meiryo UI" panose="020B0604030504040204" pitchFamily="50" charset="-128"/>
                <a:ea typeface="Meiryo UI" panose="020B0604030504040204" pitchFamily="50" charset="-128"/>
              </a:rPr>
              <a:t>３</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179968" y="5569408"/>
            <a:ext cx="522900" cy="230832"/>
          </a:xfrm>
          <a:prstGeom prst="rect">
            <a:avLst/>
          </a:prstGeom>
          <a:noFill/>
        </p:spPr>
        <p:txBody>
          <a:bodyPr wrap="none" rtlCol="0">
            <a:spAutoFit/>
          </a:body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 1</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2901291" y="5569408"/>
            <a:ext cx="527709" cy="230832"/>
          </a:xfrm>
          <a:prstGeom prst="rect">
            <a:avLst/>
          </a:prstGeom>
          <a:noFill/>
        </p:spPr>
        <p:txBody>
          <a:bodyPr wrap="none" rtlCol="0">
            <a:spAutoFit/>
          </a:bodyPr>
          <a:lstStyle/>
          <a:p>
            <a:r>
              <a:rPr lang="en-US" altLang="ja-JP" sz="900" dirty="0" smtClean="0">
                <a:solidFill>
                  <a:schemeClr val="bg1">
                    <a:lumMod val="85000"/>
                  </a:schemeClr>
                </a:solidFill>
                <a:latin typeface="Meiryo UI" panose="020B0604030504040204" pitchFamily="50" charset="-128"/>
                <a:ea typeface="Meiryo UI" panose="020B0604030504040204" pitchFamily="50" charset="-128"/>
              </a:rPr>
              <a:t>icon</a:t>
            </a:r>
            <a:r>
              <a:rPr lang="ja-JP" altLang="en-US" sz="900" dirty="0" smtClean="0">
                <a:solidFill>
                  <a:schemeClr val="bg1">
                    <a:lumMod val="85000"/>
                  </a:schemeClr>
                </a:solidFill>
                <a:latin typeface="Meiryo UI" panose="020B0604030504040204" pitchFamily="50" charset="-128"/>
                <a:ea typeface="Meiryo UI" panose="020B0604030504040204" pitchFamily="50" charset="-128"/>
              </a:rPr>
              <a:t>２</a:t>
            </a:r>
            <a:endParaRPr lang="ja-JP" altLang="en-US" sz="900" dirty="0">
              <a:solidFill>
                <a:schemeClr val="bg1">
                  <a:lumMod val="85000"/>
                </a:schemeClr>
              </a:solidFill>
              <a:latin typeface="Meiryo UI" panose="020B0604030504040204" pitchFamily="50" charset="-128"/>
              <a:ea typeface="Meiryo UI" panose="020B0604030504040204" pitchFamily="50" charset="-128"/>
            </a:endParaRPr>
          </a:p>
        </p:txBody>
      </p:sp>
      <p:sp>
        <p:nvSpPr>
          <p:cNvPr id="26" name="テキスト ボックス 25"/>
          <p:cNvSpPr txBox="1"/>
          <p:nvPr/>
        </p:nvSpPr>
        <p:spPr>
          <a:xfrm>
            <a:off x="2468070" y="6232756"/>
            <a:ext cx="1408733" cy="1200329"/>
          </a:xfrm>
          <a:prstGeom prst="rect">
            <a:avLst/>
          </a:prstGeom>
          <a:noFill/>
        </p:spPr>
        <p:txBody>
          <a:bodyPr wrap="square" rtlCol="0">
            <a:spAutoFit/>
          </a:bodyPr>
          <a:lstStyle/>
          <a:p>
            <a:pPr algn="ctr">
              <a:lnSpc>
                <a:spcPct val="150000"/>
              </a:lnSpc>
            </a:pPr>
            <a:r>
              <a:rPr lang="ja-JP" altLang="en-US" sz="800" dirty="0">
                <a:latin typeface="Meiryo UI" panose="020B0604030504040204" pitchFamily="50" charset="-128"/>
                <a:ea typeface="Meiryo UI" panose="020B0604030504040204" pitchFamily="50" charset="-128"/>
              </a:rPr>
              <a:t>見出し</a:t>
            </a:r>
            <a:endParaRPr lang="en-US" altLang="ja-JP" sz="800" dirty="0">
              <a:latin typeface="Meiryo UI" panose="020B0604030504040204" pitchFamily="50" charset="-128"/>
              <a:ea typeface="Meiryo UI" panose="020B0604030504040204" pitchFamily="50" charset="-128"/>
            </a:endParaRPr>
          </a:p>
          <a:p>
            <a:pPr>
              <a:lnSpc>
                <a:spcPct val="150000"/>
              </a:lnSpc>
            </a:pPr>
            <a:r>
              <a:rPr lang="ja-JP" altLang="en-US" sz="800" dirty="0" err="1"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a:t>
            </a:r>
            <a:r>
              <a:rPr lang="ja-JP" altLang="en-US" sz="800" dirty="0" smtClean="0">
                <a:latin typeface="Meiryo UI" panose="020B0604030504040204" pitchFamily="50" charset="-128"/>
                <a:ea typeface="Meiryo UI" panose="020B0604030504040204" pitchFamily="50" charset="-128"/>
              </a:rPr>
              <a:t>テキストテキストテキストテキストテキストテキスト</a:t>
            </a:r>
            <a:endParaRPr lang="ja-JP" altLang="en-US" sz="900" dirty="0">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4325196" y="6232756"/>
            <a:ext cx="1408733" cy="1200329"/>
          </a:xfrm>
          <a:prstGeom prst="rect">
            <a:avLst/>
          </a:prstGeom>
          <a:noFill/>
        </p:spPr>
        <p:txBody>
          <a:bodyPr wrap="square" rtlCol="0">
            <a:spAutoFit/>
          </a:bodyPr>
          <a:lstStyle/>
          <a:p>
            <a:pPr algn="ctr">
              <a:lnSpc>
                <a:spcPct val="150000"/>
              </a:lnSpc>
            </a:pPr>
            <a:r>
              <a:rPr lang="ja-JP" altLang="en-US" sz="800" dirty="0" smtClean="0">
                <a:latin typeface="Meiryo UI" panose="020B0604030504040204" pitchFamily="50" charset="-128"/>
                <a:ea typeface="Meiryo UI" panose="020B0604030504040204" pitchFamily="50" charset="-128"/>
              </a:rPr>
              <a:t>見出し</a:t>
            </a:r>
            <a:endParaRPr lang="en-US" altLang="ja-JP" sz="800" dirty="0">
              <a:latin typeface="Meiryo UI" panose="020B0604030504040204" pitchFamily="50" charset="-128"/>
              <a:ea typeface="Meiryo UI" panose="020B0604030504040204" pitchFamily="50" charset="-128"/>
            </a:endParaRPr>
          </a:p>
          <a:p>
            <a:pPr>
              <a:lnSpc>
                <a:spcPct val="150000"/>
              </a:lnSpc>
            </a:pPr>
            <a:r>
              <a:rPr lang="ja-JP" altLang="en-US" sz="800" dirty="0" err="1"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a:t>
            </a:r>
            <a:r>
              <a:rPr lang="ja-JP" altLang="en-US" sz="800" dirty="0" smtClean="0">
                <a:latin typeface="Meiryo UI" panose="020B0604030504040204" pitchFamily="50" charset="-128"/>
                <a:ea typeface="Meiryo UI" panose="020B0604030504040204" pitchFamily="50" charset="-128"/>
              </a:rPr>
              <a:t>テキストテキストテキストテキストテキストテキスト</a:t>
            </a:r>
            <a:endParaRPr lang="ja-JP" altLang="en-US" sz="9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797974" y="8158186"/>
            <a:ext cx="748923" cy="261610"/>
          </a:xfrm>
          <a:prstGeom prst="rect">
            <a:avLst/>
          </a:prstGeom>
          <a:noFill/>
        </p:spPr>
        <p:txBody>
          <a:bodyPr wrap="none" rtlCol="0">
            <a:spAutoFit/>
          </a:bodyPr>
          <a:lstStyle/>
          <a:p>
            <a:r>
              <a:rPr kumimoji="1" lang="ja-JP" altLang="en-US" sz="1100" dirty="0" smtClean="0">
                <a:latin typeface="Meiryo UI" panose="020B0604030504040204" pitchFamily="50" charset="-128"/>
                <a:ea typeface="Meiryo UI" panose="020B0604030504040204" pitchFamily="50" charset="-128"/>
              </a:rPr>
              <a:t>事業内容</a:t>
            </a:r>
            <a:endParaRPr kumimoji="1" lang="en-US" altLang="ja-JP" sz="1100" dirty="0" smtClean="0">
              <a:latin typeface="Meiryo UI" panose="020B0604030504040204" pitchFamily="50" charset="-128"/>
              <a:ea typeface="Meiryo UI" panose="020B0604030504040204" pitchFamily="50" charset="-128"/>
            </a:endParaRPr>
          </a:p>
        </p:txBody>
      </p:sp>
      <p:sp>
        <p:nvSpPr>
          <p:cNvPr id="29" name="正方形/長方形 28"/>
          <p:cNvSpPr/>
          <p:nvPr/>
        </p:nvSpPr>
        <p:spPr>
          <a:xfrm>
            <a:off x="1598304" y="8643661"/>
            <a:ext cx="3112417" cy="1743764"/>
          </a:xfrm>
          <a:prstGeom prst="rect">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rgbClr val="0070C0"/>
                </a:solidFill>
                <a:latin typeface="Meiryo UI" panose="020B0604030504040204" pitchFamily="50" charset="-128"/>
                <a:ea typeface="Meiryo UI" panose="020B0604030504040204" pitchFamily="50" charset="-128"/>
              </a:rPr>
              <a:t>グラフ的な画像</a:t>
            </a:r>
            <a:endParaRPr kumimoji="1" lang="ja-JP" altLang="en-US" sz="1050" dirty="0">
              <a:solidFill>
                <a:srgbClr val="0070C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1283392" y="11103795"/>
            <a:ext cx="3778086" cy="584775"/>
          </a:xfrm>
          <a:prstGeom prst="rect">
            <a:avLst/>
          </a:prstGeom>
          <a:noFill/>
        </p:spPr>
        <p:txBody>
          <a:bodyPr wrap="square" rtlCol="0">
            <a:spAutoFit/>
          </a:bodyPr>
          <a:lstStyle/>
          <a:p>
            <a:r>
              <a:rPr lang="ja-JP" altLang="en-US" sz="800" dirty="0" err="1" smtClean="0">
                <a:latin typeface="Meiryo UI" panose="020B0604030504040204" pitchFamily="50" charset="-128"/>
                <a:ea typeface="Meiryo UI" panose="020B0604030504040204" pitchFamily="50" charset="-128"/>
              </a:rPr>
              <a:t>テキストテキスト</a:t>
            </a:r>
            <a:r>
              <a:rPr lang="ja-JP" altLang="en-US" sz="800" dirty="0" smtClean="0">
                <a:latin typeface="Meiryo UI" panose="020B0604030504040204" pitchFamily="50" charset="-128"/>
                <a:ea typeface="Meiryo UI" panose="020B0604030504040204" pitchFamily="50" charset="-128"/>
              </a:rPr>
              <a:t>テキストテキスト</a:t>
            </a:r>
            <a:r>
              <a:rPr lang="ja-JP" altLang="en-US" sz="800" dirty="0">
                <a:latin typeface="Meiryo UI" panose="020B0604030504040204" pitchFamily="50" charset="-128"/>
                <a:ea typeface="Meiryo UI" panose="020B0604030504040204" pitchFamily="50" charset="-128"/>
              </a:rPr>
              <a:t>テキストテキストテキストテキスト</a:t>
            </a:r>
            <a:endParaRPr lang="en-US" altLang="ja-JP" sz="800" dirty="0">
              <a:latin typeface="Meiryo UI" panose="020B0604030504040204" pitchFamily="50" charset="-128"/>
              <a:ea typeface="Meiryo UI" panose="020B0604030504040204" pitchFamily="50" charset="-128"/>
            </a:endParaRPr>
          </a:p>
          <a:p>
            <a:r>
              <a:rPr lang="ja-JP" altLang="en-US" sz="800" dirty="0" err="1">
                <a:latin typeface="Meiryo UI" panose="020B0604030504040204" pitchFamily="50" charset="-128"/>
                <a:ea typeface="Meiryo UI" panose="020B0604030504040204" pitchFamily="50" charset="-128"/>
              </a:rPr>
              <a:t>テキストテキスト</a:t>
            </a:r>
            <a:r>
              <a:rPr lang="ja-JP" altLang="en-US" sz="800" dirty="0" err="1" smtClean="0">
                <a:latin typeface="Meiryo UI" panose="020B0604030504040204" pitchFamily="50" charset="-128"/>
                <a:ea typeface="Meiryo UI" panose="020B0604030504040204" pitchFamily="50" charset="-128"/>
              </a:rPr>
              <a:t>テキストテキストテキストテキスト</a:t>
            </a:r>
            <a:r>
              <a:rPr lang="ja-JP" altLang="en-US" sz="800" dirty="0" smtClean="0">
                <a:latin typeface="Meiryo UI" panose="020B0604030504040204" pitchFamily="50" charset="-128"/>
                <a:ea typeface="Meiryo UI" panose="020B0604030504040204" pitchFamily="50" charset="-128"/>
              </a:rPr>
              <a:t>テキストテキストテキストテキストテキストテキスト</a:t>
            </a:r>
            <a:endParaRPr lang="en-US" altLang="ja-JP" sz="800" dirty="0">
              <a:latin typeface="Meiryo UI" panose="020B0604030504040204" pitchFamily="50" charset="-128"/>
              <a:ea typeface="Meiryo UI" panose="020B0604030504040204" pitchFamily="50" charset="-128"/>
            </a:endParaRPr>
          </a:p>
          <a:p>
            <a:endParaRPr lang="en-US" altLang="ja-JP" sz="800" dirty="0">
              <a:latin typeface="Meiryo UI" panose="020B0604030504040204" pitchFamily="50" charset="-128"/>
              <a:ea typeface="Meiryo UI" panose="020B0604030504040204" pitchFamily="50" charset="-128"/>
            </a:endParaRPr>
          </a:p>
        </p:txBody>
      </p:sp>
      <p:sp>
        <p:nvSpPr>
          <p:cNvPr id="31" name="正方形/長方形 30"/>
          <p:cNvSpPr/>
          <p:nvPr/>
        </p:nvSpPr>
        <p:spPr>
          <a:xfrm>
            <a:off x="1352598" y="10688952"/>
            <a:ext cx="3655325" cy="24350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latin typeface="Meiryo UI" panose="020B0604030504040204" pitchFamily="50" charset="-128"/>
                <a:ea typeface="Meiryo UI" panose="020B0604030504040204" pitchFamily="50" charset="-128"/>
              </a:rPr>
              <a:t>見出し</a:t>
            </a:r>
            <a:endParaRPr kumimoji="1" lang="ja-JP" altLang="en-US" dirty="0">
              <a:solidFill>
                <a:schemeClr val="tx1"/>
              </a:solidFill>
              <a:latin typeface="Meiryo UI" panose="020B0604030504040204" pitchFamily="50" charset="-128"/>
              <a:ea typeface="Meiryo UI" panose="020B0604030504040204" pitchFamily="50" charset="-128"/>
            </a:endParaRPr>
          </a:p>
        </p:txBody>
      </p:sp>
      <p:grpSp>
        <p:nvGrpSpPr>
          <p:cNvPr id="34" name="Group 48"/>
          <p:cNvGrpSpPr>
            <a:grpSpLocks/>
          </p:cNvGrpSpPr>
          <p:nvPr/>
        </p:nvGrpSpPr>
        <p:grpSpPr bwMode="auto">
          <a:xfrm>
            <a:off x="234765" y="11769251"/>
            <a:ext cx="5906468" cy="285750"/>
            <a:chOff x="1306" y="3233"/>
            <a:chExt cx="3175" cy="345"/>
          </a:xfrm>
        </p:grpSpPr>
        <p:sp>
          <p:nvSpPr>
            <p:cNvPr id="35"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6"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7"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38" name="テキスト ボックス 37"/>
          <p:cNvSpPr txBox="1"/>
          <p:nvPr/>
        </p:nvSpPr>
        <p:spPr>
          <a:xfrm>
            <a:off x="1382160" y="1184730"/>
            <a:ext cx="184731" cy="230832"/>
          </a:xfrm>
          <a:prstGeom prst="rect">
            <a:avLst/>
          </a:prstGeom>
          <a:noFill/>
        </p:spPr>
        <p:txBody>
          <a:bodyPr wrap="none" rtlCol="0">
            <a:spAutoFit/>
          </a:bodyPr>
          <a:lstStyle/>
          <a:p>
            <a:endParaRPr kumimoji="1" lang="ja-JP" altLang="en-US" sz="900" dirty="0">
              <a:solidFill>
                <a:srgbClr val="FF0000"/>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2964686" y="3931872"/>
            <a:ext cx="415498" cy="184666"/>
          </a:xfrm>
          <a:prstGeom prst="rect">
            <a:avLst/>
          </a:prstGeom>
          <a:noFill/>
        </p:spPr>
        <p:txBody>
          <a:bodyPr wrap="none" rtlCol="0">
            <a:spAutoFit/>
          </a:bodyPr>
          <a:lstStyle/>
          <a:p>
            <a:r>
              <a:rPr kumimoji="1" lang="ja-JP" altLang="en-US" sz="600" dirty="0" smtClean="0">
                <a:solidFill>
                  <a:schemeClr val="bg1">
                    <a:lumMod val="65000"/>
                  </a:schemeClr>
                </a:solidFill>
              </a:rPr>
              <a:t>○●○</a:t>
            </a:r>
            <a:endParaRPr kumimoji="1" lang="ja-JP" altLang="en-US" sz="600" dirty="0">
              <a:solidFill>
                <a:schemeClr val="bg1">
                  <a:lumMod val="65000"/>
                </a:schemeClr>
              </a:solidFill>
            </a:endParaRPr>
          </a:p>
        </p:txBody>
      </p:sp>
      <p:sp>
        <p:nvSpPr>
          <p:cNvPr id="39" name="テキスト ボックス 38"/>
          <p:cNvSpPr txBox="1"/>
          <p:nvPr/>
        </p:nvSpPr>
        <p:spPr>
          <a:xfrm>
            <a:off x="1532783" y="1604093"/>
            <a:ext cx="4222631" cy="246221"/>
          </a:xfrm>
          <a:prstGeom prst="rect">
            <a:avLst/>
          </a:prstGeom>
          <a:noFill/>
        </p:spPr>
        <p:txBody>
          <a:bodyPr wrap="none" rtlCol="0">
            <a:spAutoFit/>
          </a:bodyPr>
          <a:lstStyle/>
          <a:p>
            <a:r>
              <a:rPr lang="ja-JP" altLang="en-US" sz="1000" dirty="0" smtClean="0">
                <a:solidFill>
                  <a:srgbClr val="0070C0"/>
                </a:solidFill>
                <a:latin typeface="Meiryo UI" panose="020B0604030504040204" pitchFamily="50" charset="-128"/>
                <a:ea typeface="Meiryo UI" panose="020B0604030504040204" pitchFamily="50" charset="-128"/>
              </a:rPr>
              <a:t>ミッション</a:t>
            </a:r>
            <a:r>
              <a:rPr kumimoji="1" lang="ja-JP" altLang="en-US" sz="1000" dirty="0" smtClean="0">
                <a:latin typeface="Meiryo UI" panose="020B0604030504040204" pitchFamily="50" charset="-128"/>
                <a:ea typeface="Meiryo UI" panose="020B0604030504040204" pitchFamily="50" charset="-128"/>
              </a:rPr>
              <a:t>｜</a:t>
            </a:r>
            <a:r>
              <a:rPr kumimoji="1" lang="ja-JP" altLang="en-US" sz="1000" dirty="0" smtClean="0">
                <a:solidFill>
                  <a:srgbClr val="0070C0"/>
                </a:solidFill>
                <a:latin typeface="Meiryo UI" panose="020B0604030504040204" pitchFamily="50" charset="-128"/>
                <a:ea typeface="Meiryo UI" panose="020B0604030504040204" pitchFamily="50" charset="-128"/>
              </a:rPr>
              <a:t>事業内容</a:t>
            </a:r>
            <a:r>
              <a:rPr kumimoji="1" lang="ja-JP" altLang="en-US" sz="1000" dirty="0" smtClean="0">
                <a:latin typeface="Meiryo UI" panose="020B0604030504040204" pitchFamily="50" charset="-128"/>
                <a:ea typeface="Meiryo UI" panose="020B0604030504040204" pitchFamily="50" charset="-128"/>
              </a:rPr>
              <a:t>｜</a:t>
            </a:r>
            <a:r>
              <a:rPr kumimoji="1" lang="ja-JP" altLang="en-US" sz="1000" dirty="0" smtClean="0">
                <a:solidFill>
                  <a:srgbClr val="0070C0"/>
                </a:solidFill>
                <a:latin typeface="Meiryo UI" panose="020B0604030504040204" pitchFamily="50" charset="-128"/>
                <a:ea typeface="Meiryo UI" panose="020B0604030504040204" pitchFamily="50" charset="-128"/>
              </a:rPr>
              <a:t>お客様の声</a:t>
            </a:r>
            <a:r>
              <a:rPr kumimoji="1" lang="ja-JP" altLang="en-US" sz="1000" dirty="0" smtClean="0">
                <a:latin typeface="Meiryo UI" panose="020B0604030504040204" pitchFamily="50" charset="-128"/>
                <a:ea typeface="Meiryo UI" panose="020B0604030504040204" pitchFamily="50" charset="-128"/>
              </a:rPr>
              <a:t>｜</a:t>
            </a:r>
            <a:r>
              <a:rPr kumimoji="1" lang="ja-JP" altLang="en-US" sz="1000" dirty="0" smtClean="0">
                <a:solidFill>
                  <a:srgbClr val="0070C0"/>
                </a:solidFill>
                <a:latin typeface="Meiryo UI" panose="020B0604030504040204" pitchFamily="50" charset="-128"/>
                <a:ea typeface="Meiryo UI" panose="020B0604030504040204" pitchFamily="50" charset="-128"/>
              </a:rPr>
              <a:t>会社概要</a:t>
            </a:r>
            <a:r>
              <a:rPr lang="ja-JP" altLang="en-US" sz="1000" dirty="0">
                <a:latin typeface="Meiryo UI" panose="020B0604030504040204" pitchFamily="50" charset="-128"/>
                <a:ea typeface="Meiryo UI" panose="020B0604030504040204" pitchFamily="50" charset="-128"/>
              </a:rPr>
              <a:t>｜</a:t>
            </a:r>
            <a:r>
              <a:rPr kumimoji="1" lang="ja-JP" altLang="en-US" sz="1000" dirty="0" smtClean="0">
                <a:solidFill>
                  <a:srgbClr val="0070C0"/>
                </a:solidFill>
                <a:latin typeface="Meiryo UI" panose="020B0604030504040204" pitchFamily="50" charset="-128"/>
                <a:ea typeface="Meiryo UI" panose="020B0604030504040204" pitchFamily="50" charset="-128"/>
              </a:rPr>
              <a:t>それ</a:t>
            </a:r>
            <a:r>
              <a:rPr kumimoji="1" lang="ja-JP" altLang="en-US" sz="1000" dirty="0" err="1" smtClean="0">
                <a:solidFill>
                  <a:srgbClr val="0070C0"/>
                </a:solidFill>
                <a:latin typeface="Meiryo UI" panose="020B0604030504040204" pitchFamily="50" charset="-128"/>
                <a:ea typeface="Meiryo UI" panose="020B0604030504040204" pitchFamily="50" charset="-128"/>
              </a:rPr>
              <a:t>いゆ</a:t>
            </a:r>
            <a:r>
              <a:rPr kumimoji="1" lang="ja-JP" altLang="en-US" sz="1000" dirty="0" smtClean="0">
                <a:solidFill>
                  <a:srgbClr val="0070C0"/>
                </a:solidFill>
                <a:latin typeface="Meiryo UI" panose="020B0604030504040204" pitchFamily="50" charset="-128"/>
                <a:ea typeface="Meiryo UI" panose="020B0604030504040204" pitchFamily="50" charset="-128"/>
              </a:rPr>
              <a:t>通信</a:t>
            </a:r>
            <a:r>
              <a:rPr kumimoji="1" lang="ja-JP" altLang="en-US" sz="1000" dirty="0" smtClean="0">
                <a:latin typeface="Meiryo UI" panose="020B0604030504040204" pitchFamily="50" charset="-128"/>
                <a:ea typeface="Meiryo UI" panose="020B0604030504040204" pitchFamily="50" charset="-128"/>
              </a:rPr>
              <a:t>｜</a:t>
            </a:r>
            <a:r>
              <a:rPr kumimoji="1" lang="ja-JP" altLang="en-US" sz="1000" dirty="0" smtClean="0">
                <a:solidFill>
                  <a:srgbClr val="0070C0"/>
                </a:solidFill>
                <a:latin typeface="Meiryo UI" panose="020B0604030504040204" pitchFamily="50" charset="-128"/>
                <a:ea typeface="Meiryo UI" panose="020B0604030504040204" pitchFamily="50" charset="-128"/>
              </a:rPr>
              <a:t>お問い合わせ</a:t>
            </a:r>
            <a:endParaRPr kumimoji="1" lang="ja-JP" altLang="en-US" sz="1000" dirty="0">
              <a:solidFill>
                <a:srgbClr val="0070C0"/>
              </a:solidFill>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162425" y="11688570"/>
            <a:ext cx="184731" cy="215444"/>
          </a:xfrm>
          <a:prstGeom prst="rect">
            <a:avLst/>
          </a:prstGeom>
          <a:noFill/>
        </p:spPr>
        <p:txBody>
          <a:bodyPr wrap="none" rtlCol="0">
            <a:spAutoFit/>
          </a:bodyPr>
          <a:lstStyle/>
          <a:p>
            <a:endParaRPr kumimoji="1" lang="ja-JP" altLang="en-US" sz="800" dirty="0"/>
          </a:p>
        </p:txBody>
      </p:sp>
      <p:sp>
        <p:nvSpPr>
          <p:cNvPr id="7" name="テキスト ボックス 6"/>
          <p:cNvSpPr txBox="1"/>
          <p:nvPr/>
        </p:nvSpPr>
        <p:spPr>
          <a:xfrm>
            <a:off x="4076700" y="11471992"/>
            <a:ext cx="893193" cy="215444"/>
          </a:xfrm>
          <a:prstGeom prst="rect">
            <a:avLst/>
          </a:prstGeom>
          <a:noFill/>
        </p:spPr>
        <p:txBody>
          <a:bodyPr wrap="none" rtlCol="0">
            <a:spAutoFit/>
          </a:bodyPr>
          <a:lstStyle/>
          <a:p>
            <a:r>
              <a:rPr kumimoji="1" lang="ja-JP" altLang="en-US" sz="800" dirty="0" smtClean="0">
                <a:solidFill>
                  <a:srgbClr val="0070C0"/>
                </a:solidFill>
              </a:rPr>
              <a:t>＞お問い合わせ</a:t>
            </a:r>
            <a:endParaRPr kumimoji="1" lang="ja-JP" altLang="en-US" sz="800" dirty="0">
              <a:solidFill>
                <a:srgbClr val="0070C0"/>
              </a:solidFill>
            </a:endParaRPr>
          </a:p>
        </p:txBody>
      </p:sp>
      <p:sp>
        <p:nvSpPr>
          <p:cNvPr id="13" name="テキスト ボックス 12"/>
          <p:cNvSpPr txBox="1"/>
          <p:nvPr/>
        </p:nvSpPr>
        <p:spPr>
          <a:xfrm>
            <a:off x="2632398" y="3376429"/>
            <a:ext cx="1111202" cy="253916"/>
          </a:xfrm>
          <a:prstGeom prst="rect">
            <a:avLst/>
          </a:prstGeom>
          <a:noFill/>
        </p:spPr>
        <p:txBody>
          <a:bodyPr wrap="none" rtlCol="0">
            <a:spAutoFit/>
          </a:bodyPr>
          <a:lstStyle/>
          <a:p>
            <a:r>
              <a:rPr kumimoji="1" lang="ja-JP" altLang="en-US" sz="1050" dirty="0" smtClean="0">
                <a:solidFill>
                  <a:srgbClr val="0070C0"/>
                </a:solidFill>
              </a:rPr>
              <a:t>＞お問い合わせ</a:t>
            </a:r>
            <a:endParaRPr kumimoji="1" lang="ja-JP" altLang="en-US" sz="1050" dirty="0">
              <a:solidFill>
                <a:srgbClr val="0070C0"/>
              </a:solidFill>
            </a:endParaRPr>
          </a:p>
        </p:txBody>
      </p:sp>
    </p:spTree>
    <p:extLst>
      <p:ext uri="{BB962C8B-B14F-4D97-AF65-F5344CB8AC3E}">
        <p14:creationId xmlns:p14="http://schemas.microsoft.com/office/powerpoint/2010/main" val="147835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30840" y="433137"/>
            <a:ext cx="5786719" cy="112904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812096" y="4474018"/>
            <a:ext cx="748923" cy="261610"/>
          </a:xfrm>
          <a:prstGeom prst="rect">
            <a:avLst/>
          </a:prstGeom>
          <a:noFill/>
        </p:spPr>
        <p:txBody>
          <a:bodyPr wrap="none" rtlCol="0">
            <a:spAutoFit/>
          </a:bodyPr>
          <a:lstStyle/>
          <a:p>
            <a:r>
              <a:rPr kumimoji="1" lang="ja-JP" altLang="en-US" sz="1100" dirty="0" smtClean="0">
                <a:latin typeface="Meiryo UI" panose="020B0604030504040204" pitchFamily="50" charset="-128"/>
                <a:ea typeface="Meiryo UI" panose="020B0604030504040204" pitchFamily="50" charset="-128"/>
              </a:rPr>
              <a:t>会社概要</a:t>
            </a:r>
            <a:endParaRPr kumimoji="1" lang="ja-JP" altLang="en-US" sz="11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894568" y="5089871"/>
            <a:ext cx="2835221" cy="646331"/>
          </a:xfrm>
          <a:prstGeom prst="rect">
            <a:avLst/>
          </a:prstGeom>
          <a:noFill/>
        </p:spPr>
        <p:txBody>
          <a:bodyPr wrap="square" rtlCol="0">
            <a:spAutoFit/>
          </a:bodyPr>
          <a:lstStyle/>
          <a:p>
            <a:pPr>
              <a:lnSpc>
                <a:spcPct val="150000"/>
              </a:lnSpc>
            </a:pPr>
            <a:r>
              <a:rPr lang="ja-JP" altLang="en-US" sz="800" dirty="0" smtClean="0">
                <a:latin typeface="Meiryo UI" panose="020B0604030504040204" pitchFamily="50" charset="-128"/>
                <a:ea typeface="Meiryo UI" panose="020B0604030504040204" pitchFamily="50" charset="-128"/>
              </a:rPr>
              <a:t>温井先生の挨拶・プロフィール的な文章がここに入ります。</a:t>
            </a:r>
            <a:endParaRPr lang="en-US" altLang="ja-JP" sz="800" dirty="0" smtClean="0">
              <a:latin typeface="Meiryo UI" panose="020B0604030504040204" pitchFamily="50" charset="-128"/>
              <a:ea typeface="Meiryo UI" panose="020B0604030504040204" pitchFamily="50" charset="-128"/>
            </a:endParaRPr>
          </a:p>
          <a:p>
            <a:pPr>
              <a:lnSpc>
                <a:spcPct val="150000"/>
              </a:lnSpc>
            </a:pPr>
            <a:r>
              <a:rPr lang="ja-JP" altLang="en-US" sz="800" dirty="0" err="1" smtClean="0">
                <a:latin typeface="Meiryo UI" panose="020B0604030504040204" pitchFamily="50" charset="-128"/>
                <a:ea typeface="Meiryo UI" panose="020B0604030504040204" pitchFamily="50" charset="-128"/>
              </a:rPr>
              <a:t>テキストテキストテキストテキストテキストテキストテキストテキストテキストテキストテキスト</a:t>
            </a:r>
            <a:r>
              <a:rPr lang="ja-JP" altLang="en-US" sz="800" dirty="0" smtClean="0">
                <a:latin typeface="Meiryo UI" panose="020B0604030504040204" pitchFamily="50" charset="-128"/>
                <a:ea typeface="Meiryo UI" panose="020B0604030504040204" pitchFamily="50" charset="-128"/>
              </a:rPr>
              <a:t>テキストテキストテキストテキストテキストテキスト</a:t>
            </a:r>
            <a:endParaRPr lang="ja-JP" altLang="en-US" sz="900" dirty="0">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2812096" y="9050333"/>
            <a:ext cx="938077" cy="261610"/>
          </a:xfrm>
          <a:prstGeom prst="rect">
            <a:avLst/>
          </a:prstGeom>
          <a:noFill/>
        </p:spPr>
        <p:txBody>
          <a:bodyPr wrap="none" rtlCol="0">
            <a:spAutoFit/>
          </a:bodyPr>
          <a:lstStyle/>
          <a:p>
            <a:r>
              <a:rPr kumimoji="1" lang="ja-JP" altLang="en-US" sz="1100" dirty="0" smtClean="0">
                <a:latin typeface="Meiryo UI" panose="020B0604030504040204" pitchFamily="50" charset="-128"/>
                <a:ea typeface="Meiryo UI" panose="020B0604030504040204" pitchFamily="50" charset="-128"/>
              </a:rPr>
              <a:t>お問い合わせ</a:t>
            </a:r>
            <a:endParaRPr kumimoji="1" lang="en-US" altLang="ja-JP" sz="1100" dirty="0" smtClean="0">
              <a:latin typeface="Meiryo UI" panose="020B0604030504040204" pitchFamily="50" charset="-128"/>
              <a:ea typeface="Meiryo UI" panose="020B0604030504040204" pitchFamily="50" charset="-128"/>
            </a:endParaRPr>
          </a:p>
        </p:txBody>
      </p:sp>
      <p:grpSp>
        <p:nvGrpSpPr>
          <p:cNvPr id="38" name="Group 48"/>
          <p:cNvGrpSpPr>
            <a:grpSpLocks/>
          </p:cNvGrpSpPr>
          <p:nvPr/>
        </p:nvGrpSpPr>
        <p:grpSpPr bwMode="auto">
          <a:xfrm>
            <a:off x="170965" y="525381"/>
            <a:ext cx="5906468" cy="285750"/>
            <a:chOff x="1306" y="3233"/>
            <a:chExt cx="3175" cy="345"/>
          </a:xfrm>
        </p:grpSpPr>
        <p:sp>
          <p:nvSpPr>
            <p:cNvPr id="39"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0"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1"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2" name="テキスト ボックス 41"/>
          <p:cNvSpPr txBox="1"/>
          <p:nvPr/>
        </p:nvSpPr>
        <p:spPr>
          <a:xfrm>
            <a:off x="2760914" y="1014994"/>
            <a:ext cx="838691" cy="261610"/>
          </a:xfrm>
          <a:prstGeom prst="rect">
            <a:avLst/>
          </a:prstGeom>
          <a:noFill/>
        </p:spPr>
        <p:txBody>
          <a:bodyPr wrap="none" rtlCol="0">
            <a:spAutoFit/>
          </a:bodyPr>
          <a:lstStyle/>
          <a:p>
            <a:r>
              <a:rPr lang="ja-JP" altLang="en-US" sz="1100" dirty="0">
                <a:latin typeface="Meiryo UI" panose="020B0604030504040204" pitchFamily="50" charset="-128"/>
                <a:ea typeface="Meiryo UI" panose="020B0604030504040204" pitchFamily="50" charset="-128"/>
              </a:rPr>
              <a:t>お客様</a:t>
            </a:r>
            <a:r>
              <a:rPr lang="ja-JP" altLang="en-US" sz="1100" dirty="0" smtClean="0">
                <a:latin typeface="Meiryo UI" panose="020B0604030504040204" pitchFamily="50" charset="-128"/>
                <a:ea typeface="Meiryo UI" panose="020B0604030504040204" pitchFamily="50" charset="-128"/>
              </a:rPr>
              <a:t>の声</a:t>
            </a:r>
            <a:endParaRPr kumimoji="1" lang="ja-JP" altLang="en-US" sz="1100"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561486516"/>
              </p:ext>
            </p:extLst>
          </p:nvPr>
        </p:nvGraphicFramePr>
        <p:xfrm>
          <a:off x="894568" y="1518536"/>
          <a:ext cx="4572000" cy="2233840"/>
        </p:xfrm>
        <a:graphic>
          <a:graphicData uri="http://schemas.openxmlformats.org/drawingml/2006/table">
            <a:tbl>
              <a:tblPr firstRow="1" bandRow="1">
                <a:tableStyleId>{5C22544A-7EE6-4342-B048-85BDC9FD1C3A}</a:tableStyleId>
              </a:tblPr>
              <a:tblGrid>
                <a:gridCol w="1524000"/>
                <a:gridCol w="1524000"/>
                <a:gridCol w="1524000"/>
              </a:tblGrid>
              <a:tr h="1152475">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C000"/>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C000"/>
                    </a:solidFill>
                  </a:tcPr>
                </a:tc>
              </a:tr>
              <a:tr h="1081365">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FFC000"/>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r>
            </a:tbl>
          </a:graphicData>
        </a:graphic>
      </p:graphicFrame>
      <p:sp>
        <p:nvSpPr>
          <p:cNvPr id="44" name="テキスト ボックス 43"/>
          <p:cNvSpPr txBox="1"/>
          <p:nvPr/>
        </p:nvSpPr>
        <p:spPr>
          <a:xfrm>
            <a:off x="1487153" y="2690442"/>
            <a:ext cx="2880060" cy="215444"/>
          </a:xfrm>
          <a:prstGeom prst="rect">
            <a:avLst/>
          </a:prstGeom>
          <a:noFill/>
        </p:spPr>
        <p:txBody>
          <a:bodyPr wrap="square" rtlCol="0">
            <a:spAutoFit/>
          </a:bodyPr>
          <a:lstStyle/>
          <a:p>
            <a:r>
              <a:rPr kumimoji="1" lang="ja-JP" altLang="en-US" sz="800" dirty="0" smtClean="0">
                <a:solidFill>
                  <a:srgbClr val="FF0000"/>
                </a:solidFill>
                <a:latin typeface="Meiryo UI" panose="020B0604030504040204" pitchFamily="50" charset="-128"/>
                <a:ea typeface="Meiryo UI" panose="020B0604030504040204" pitchFamily="50" charset="-128"/>
              </a:rPr>
              <a:t>→ボタン部分はオンマウスで、そのカテゴリの説明文が表示される</a:t>
            </a:r>
            <a:endParaRPr kumimoji="1" lang="en-US" altLang="ja-JP" sz="800" dirty="0" smtClean="0">
              <a:solidFill>
                <a:srgbClr val="FF0000"/>
              </a:solidFill>
              <a:latin typeface="Meiryo UI" panose="020B0604030504040204" pitchFamily="50" charset="-128"/>
              <a:ea typeface="Meiryo UI" panose="020B0604030504040204" pitchFamily="50" charset="-128"/>
            </a:endParaRPr>
          </a:p>
        </p:txBody>
      </p:sp>
      <p:sp>
        <p:nvSpPr>
          <p:cNvPr id="45" name="正方形/長方形 44"/>
          <p:cNvSpPr/>
          <p:nvPr/>
        </p:nvSpPr>
        <p:spPr>
          <a:xfrm>
            <a:off x="3810661" y="5070021"/>
            <a:ext cx="1515979" cy="101065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65000"/>
                  </a:schemeClr>
                </a:solidFill>
                <a:latin typeface="Meiryo UI" panose="020B0604030504040204" pitchFamily="50" charset="-128"/>
                <a:ea typeface="Meiryo UI" panose="020B0604030504040204" pitchFamily="50" charset="-128"/>
              </a:rPr>
              <a:t>先生の写真</a:t>
            </a:r>
            <a:endParaRPr kumimoji="1" lang="ja-JP" altLang="en-US" sz="1050" dirty="0">
              <a:solidFill>
                <a:schemeClr val="bg1">
                  <a:lumMod val="65000"/>
                </a:schemeClr>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190810" y="6507087"/>
            <a:ext cx="2333244" cy="2377574"/>
          </a:xfrm>
          <a:prstGeom prst="rect">
            <a:avLst/>
          </a:prstGeom>
          <a:noFill/>
        </p:spPr>
        <p:txBody>
          <a:bodyPr wrap="square" rtlCol="0">
            <a:spAutoFit/>
          </a:bodyPr>
          <a:lstStyle/>
          <a:p>
            <a:pPr>
              <a:lnSpc>
                <a:spcPct val="150000"/>
              </a:lnSpc>
            </a:pPr>
            <a:r>
              <a:rPr lang="ja-JP" altLang="en-US" sz="900" dirty="0">
                <a:latin typeface="Meiryo UI" panose="020B0604030504040204" pitchFamily="50" charset="-128"/>
                <a:ea typeface="Meiryo UI" panose="020B0604030504040204" pitchFamily="50" charset="-128"/>
              </a:rPr>
              <a:t>法</a:t>
            </a:r>
            <a:r>
              <a:rPr lang="ja-JP" altLang="en-US" sz="900" dirty="0" smtClean="0">
                <a:latin typeface="Meiryo UI" panose="020B0604030504040204" pitchFamily="50" charset="-128"/>
                <a:ea typeface="Meiryo UI" panose="020B0604030504040204" pitchFamily="50" charset="-128"/>
              </a:rPr>
              <a:t>人名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事業内容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社員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事務所名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代表社員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所属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所在地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ja-JP" altLang="en-US" sz="900" dirty="0" smtClean="0">
                <a:latin typeface="Meiryo UI" panose="020B0604030504040204" pitchFamily="50" charset="-128"/>
                <a:ea typeface="Meiryo UI" panose="020B0604030504040204" pitchFamily="50" charset="-128"/>
              </a:rPr>
              <a:t>電話番号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en-US" altLang="ja-JP" sz="900" dirty="0" smtClean="0">
                <a:latin typeface="Meiryo UI" panose="020B0604030504040204" pitchFamily="50" charset="-128"/>
                <a:ea typeface="Meiryo UI" panose="020B0604030504040204" pitchFamily="50" charset="-128"/>
              </a:rPr>
              <a:t>FAX</a:t>
            </a:r>
            <a:r>
              <a:rPr lang="ja-JP" altLang="en-US" sz="900" dirty="0" smtClean="0">
                <a:latin typeface="Meiryo UI" panose="020B0604030504040204" pitchFamily="50" charset="-128"/>
                <a:ea typeface="Meiryo UI" panose="020B0604030504040204" pitchFamily="50" charset="-128"/>
              </a:rPr>
              <a:t>番号　　テキスト</a:t>
            </a:r>
            <a:endParaRPr lang="en-US" altLang="ja-JP" sz="900" dirty="0" smtClean="0">
              <a:latin typeface="Meiryo UI" panose="020B0604030504040204" pitchFamily="50" charset="-128"/>
              <a:ea typeface="Meiryo UI" panose="020B0604030504040204" pitchFamily="50" charset="-128"/>
            </a:endParaRPr>
          </a:p>
          <a:p>
            <a:pPr>
              <a:lnSpc>
                <a:spcPct val="150000"/>
              </a:lnSpc>
            </a:pPr>
            <a:r>
              <a:rPr lang="en-US" altLang="ja-JP" sz="900" dirty="0" smtClean="0">
                <a:latin typeface="Meiryo UI" panose="020B0604030504040204" pitchFamily="50" charset="-128"/>
                <a:ea typeface="Meiryo UI" panose="020B0604030504040204" pitchFamily="50" charset="-128"/>
              </a:rPr>
              <a:t>HP</a:t>
            </a:r>
            <a:r>
              <a:rPr lang="ja-JP" altLang="en-US" sz="900" dirty="0" smtClean="0">
                <a:latin typeface="Meiryo UI" panose="020B0604030504040204" pitchFamily="50" charset="-128"/>
                <a:ea typeface="Meiryo UI" panose="020B0604030504040204" pitchFamily="50" charset="-128"/>
              </a:rPr>
              <a:t>・お問い合わせ　　</a:t>
            </a:r>
            <a:r>
              <a:rPr lang="ja-JP" altLang="en-US" sz="900" dirty="0" smtClean="0">
                <a:solidFill>
                  <a:srgbClr val="0070C0"/>
                </a:solidFill>
                <a:latin typeface="Meiryo UI" panose="020B0604030504040204" pitchFamily="50" charset="-128"/>
                <a:ea typeface="Meiryo UI" panose="020B0604030504040204" pitchFamily="50" charset="-128"/>
              </a:rPr>
              <a:t>テキスト・</a:t>
            </a:r>
            <a:r>
              <a:rPr lang="en-US" altLang="ja-JP" sz="900" dirty="0" smtClean="0">
                <a:solidFill>
                  <a:srgbClr val="0070C0"/>
                </a:solidFill>
                <a:latin typeface="Meiryo UI" panose="020B0604030504040204" pitchFamily="50" charset="-128"/>
                <a:ea typeface="Meiryo UI" panose="020B0604030504040204" pitchFamily="50" charset="-128"/>
              </a:rPr>
              <a:t>URL</a:t>
            </a:r>
          </a:p>
          <a:p>
            <a:pPr>
              <a:lnSpc>
                <a:spcPct val="150000"/>
              </a:lnSpc>
            </a:pPr>
            <a:endParaRPr lang="ja-JP" altLang="en-US" sz="900" dirty="0">
              <a:latin typeface="Meiryo UI" panose="020B0604030504040204" pitchFamily="50" charset="-128"/>
              <a:ea typeface="Meiryo UI" panose="020B0604030504040204" pitchFamily="50" charset="-128"/>
            </a:endParaRPr>
          </a:p>
        </p:txBody>
      </p:sp>
      <p:sp>
        <p:nvSpPr>
          <p:cNvPr id="48" name="正方形/長方形 47"/>
          <p:cNvSpPr/>
          <p:nvPr/>
        </p:nvSpPr>
        <p:spPr>
          <a:xfrm>
            <a:off x="3626595" y="6507087"/>
            <a:ext cx="1749821" cy="107280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accent5"/>
                </a:solidFill>
                <a:latin typeface="Meiryo UI" panose="020B0604030504040204" pitchFamily="50" charset="-128"/>
                <a:ea typeface="Meiryo UI" panose="020B0604030504040204" pitchFamily="50" charset="-128"/>
              </a:rPr>
              <a:t>地図</a:t>
            </a:r>
            <a:endParaRPr kumimoji="1" lang="ja-JP" altLang="en-US" sz="1050" dirty="0">
              <a:solidFill>
                <a:schemeClr val="accent5"/>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3607626" y="7611408"/>
            <a:ext cx="1839973" cy="507831"/>
          </a:xfrm>
          <a:prstGeom prst="rect">
            <a:avLst/>
          </a:prstGeom>
          <a:noFill/>
        </p:spPr>
        <p:txBody>
          <a:bodyPr wrap="square" rtlCol="0">
            <a:spAutoFit/>
          </a:bodyPr>
          <a:lstStyle/>
          <a:p>
            <a:r>
              <a:rPr lang="ja-JP" altLang="en-US" sz="900" dirty="0" smtClean="0">
                <a:latin typeface="Meiryo UI" panose="020B0604030504040204" pitchFamily="50" charset="-128"/>
                <a:ea typeface="Meiryo UI" panose="020B0604030504040204" pitchFamily="50" charset="-128"/>
              </a:rPr>
              <a:t>東京駅</a:t>
            </a:r>
            <a:r>
              <a:rPr lang="ja-JP" altLang="en-US" sz="900" dirty="0">
                <a:latin typeface="Meiryo UI" panose="020B0604030504040204" pitchFamily="50" charset="-128"/>
                <a:ea typeface="Meiryo UI" panose="020B0604030504040204" pitchFamily="50" charset="-128"/>
              </a:rPr>
              <a:t>　</a:t>
            </a:r>
            <a:r>
              <a:rPr lang="ja-JP" altLang="en-US" sz="900" dirty="0" smtClean="0">
                <a:latin typeface="Meiryo UI" panose="020B0604030504040204" pitchFamily="50" charset="-128"/>
                <a:ea typeface="Meiryo UI" panose="020B0604030504040204" pitchFamily="50" charset="-128"/>
              </a:rPr>
              <a:t>●●出口から　徒歩▲分</a:t>
            </a:r>
            <a:endParaRPr lang="en-US" altLang="ja-JP" sz="900" dirty="0" smtClean="0">
              <a:latin typeface="Meiryo UI" panose="020B0604030504040204" pitchFamily="50" charset="-128"/>
              <a:ea typeface="Meiryo UI" panose="020B0604030504040204" pitchFamily="50" charset="-128"/>
            </a:endParaRPr>
          </a:p>
          <a:p>
            <a:r>
              <a:rPr lang="ja-JP" altLang="en-US" sz="900" dirty="0" smtClean="0">
                <a:latin typeface="Meiryo UI" panose="020B0604030504040204" pitchFamily="50" charset="-128"/>
                <a:ea typeface="Meiryo UI" panose="020B0604030504040204" pitchFamily="50" charset="-128"/>
              </a:rPr>
              <a:t>東京駅　●●出口から　徒歩▲分</a:t>
            </a:r>
          </a:p>
          <a:p>
            <a:endParaRPr lang="ja-JP" altLang="en-US" sz="900" dirty="0">
              <a:latin typeface="Meiryo UI" panose="020B0604030504040204" pitchFamily="50" charset="-128"/>
              <a:ea typeface="Meiryo UI"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1003181454"/>
              </p:ext>
            </p:extLst>
          </p:nvPr>
        </p:nvGraphicFramePr>
        <p:xfrm>
          <a:off x="1143000" y="9397217"/>
          <a:ext cx="4572000" cy="1691640"/>
        </p:xfrm>
        <a:graphic>
          <a:graphicData uri="http://schemas.openxmlformats.org/drawingml/2006/table">
            <a:tbl>
              <a:tblPr firstRow="1" bandRow="1">
                <a:tableStyleId>{5C22544A-7EE6-4342-B048-85BDC9FD1C3A}</a:tableStyleId>
              </a:tblPr>
              <a:tblGrid>
                <a:gridCol w="1094874"/>
                <a:gridCol w="3477126"/>
              </a:tblGrid>
              <a:tr h="248361">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dirty="0" smtClean="0"/>
                        <a:t>お問い合わせ</a:t>
                      </a:r>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248361">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420303">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dirty="0" smtClean="0">
                          <a:solidFill>
                            <a:srgbClr val="FF0000"/>
                          </a:solidFill>
                        </a:rPr>
                        <a:t>お問い合わせフォームの</a:t>
                      </a:r>
                      <a:endParaRPr kumimoji="1" lang="en-US" altLang="ja-JP" dirty="0" smtClean="0">
                        <a:solidFill>
                          <a:srgbClr val="FF0000"/>
                        </a:solidFill>
                      </a:endParaRPr>
                    </a:p>
                    <a:p>
                      <a:r>
                        <a:rPr kumimoji="1" lang="ja-JP" altLang="en-US" dirty="0" smtClean="0">
                          <a:solidFill>
                            <a:srgbClr val="FF0000"/>
                          </a:solidFill>
                        </a:rPr>
                        <a:t>画面仕様書を参照</a:t>
                      </a:r>
                      <a:endParaRPr kumimoji="1" lang="ja-JP" altLang="en-US" dirty="0">
                        <a:solidFill>
                          <a:srgbClr val="FF0000"/>
                        </a:solidFill>
                      </a:endParaRPr>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248361">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r h="248361">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kumimoji="1" lang="ja-JP" altLang="en-US" dirty="0"/>
                    </a:p>
                  </a:txBody>
                  <a:tcP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r>
            </a:tbl>
          </a:graphicData>
        </a:graphic>
      </p:graphicFrame>
      <p:sp>
        <p:nvSpPr>
          <p:cNvPr id="51" name="正方形/長方形 50"/>
          <p:cNvSpPr/>
          <p:nvPr/>
        </p:nvSpPr>
        <p:spPr>
          <a:xfrm>
            <a:off x="1143000" y="11163560"/>
            <a:ext cx="1014462" cy="216211"/>
          </a:xfrm>
          <a:prstGeom prst="rect">
            <a:avLst/>
          </a:prstGeom>
          <a:solidFill>
            <a:schemeClr val="accent4"/>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確認画面へ</a:t>
            </a:r>
            <a:endParaRPr kumimoji="1" lang="ja-JP" altLang="en-US" sz="10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757989" y="4932947"/>
            <a:ext cx="5041232" cy="134753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Group 48"/>
          <p:cNvGrpSpPr>
            <a:grpSpLocks/>
          </p:cNvGrpSpPr>
          <p:nvPr/>
        </p:nvGrpSpPr>
        <p:grpSpPr bwMode="auto">
          <a:xfrm>
            <a:off x="201278" y="11610065"/>
            <a:ext cx="5906468" cy="285750"/>
            <a:chOff x="1306" y="3233"/>
            <a:chExt cx="3175" cy="345"/>
          </a:xfrm>
        </p:grpSpPr>
        <p:sp>
          <p:nvSpPr>
            <p:cNvPr id="54"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5"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56"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 name="テキスト ボックス 3"/>
          <p:cNvSpPr txBox="1"/>
          <p:nvPr/>
        </p:nvSpPr>
        <p:spPr>
          <a:xfrm>
            <a:off x="1143000" y="1980611"/>
            <a:ext cx="987771" cy="215444"/>
          </a:xfrm>
          <a:prstGeom prst="rect">
            <a:avLst/>
          </a:prstGeom>
          <a:noFill/>
        </p:spPr>
        <p:txBody>
          <a:bodyPr wrap="none" rtlCol="0">
            <a:spAutoFit/>
          </a:bodyPr>
          <a:lstStyle/>
          <a:p>
            <a:r>
              <a:rPr kumimoji="1" lang="ja-JP" altLang="en-US" sz="800" dirty="0" smtClean="0">
                <a:solidFill>
                  <a:srgbClr val="0070C0"/>
                </a:solidFill>
              </a:rPr>
              <a:t>スタートアップ企業</a:t>
            </a:r>
            <a:endParaRPr kumimoji="1" lang="ja-JP" altLang="en-US" sz="800" dirty="0">
              <a:solidFill>
                <a:srgbClr val="0070C0"/>
              </a:solidFill>
            </a:endParaRPr>
          </a:p>
        </p:txBody>
      </p:sp>
      <p:sp>
        <p:nvSpPr>
          <p:cNvPr id="6" name="テキスト ボックス 5"/>
          <p:cNvSpPr txBox="1"/>
          <p:nvPr/>
        </p:nvSpPr>
        <p:spPr>
          <a:xfrm>
            <a:off x="2784156" y="3028458"/>
            <a:ext cx="792205" cy="338554"/>
          </a:xfrm>
          <a:prstGeom prst="rect">
            <a:avLst/>
          </a:prstGeom>
          <a:noFill/>
        </p:spPr>
        <p:txBody>
          <a:bodyPr wrap="none" rtlCol="0">
            <a:spAutoFit/>
          </a:bodyPr>
          <a:lstStyle/>
          <a:p>
            <a:r>
              <a:rPr kumimoji="1" lang="ja-JP" altLang="en-US" sz="800" dirty="0" smtClean="0">
                <a:solidFill>
                  <a:srgbClr val="0070C0"/>
                </a:solidFill>
              </a:rPr>
              <a:t>中小企業</a:t>
            </a:r>
            <a:endParaRPr kumimoji="1" lang="en-US" altLang="ja-JP" sz="800" dirty="0" smtClean="0">
              <a:solidFill>
                <a:srgbClr val="0070C0"/>
              </a:solidFill>
            </a:endParaRPr>
          </a:p>
          <a:p>
            <a:r>
              <a:rPr lang="ja-JP" altLang="en-US" sz="800" dirty="0" smtClean="0">
                <a:solidFill>
                  <a:srgbClr val="0070C0"/>
                </a:solidFill>
              </a:rPr>
              <a:t>その他の法人</a:t>
            </a:r>
            <a:endParaRPr kumimoji="1" lang="ja-JP" altLang="en-US" sz="800" dirty="0">
              <a:solidFill>
                <a:srgbClr val="0070C0"/>
              </a:solidFill>
            </a:endParaRPr>
          </a:p>
        </p:txBody>
      </p:sp>
      <p:sp>
        <p:nvSpPr>
          <p:cNvPr id="7" name="テキスト ボックス 6"/>
          <p:cNvSpPr txBox="1"/>
          <p:nvPr/>
        </p:nvSpPr>
        <p:spPr>
          <a:xfrm>
            <a:off x="4367213" y="1991702"/>
            <a:ext cx="595035" cy="215444"/>
          </a:xfrm>
          <a:prstGeom prst="rect">
            <a:avLst/>
          </a:prstGeom>
          <a:noFill/>
        </p:spPr>
        <p:txBody>
          <a:bodyPr wrap="none" rtlCol="0">
            <a:spAutoFit/>
          </a:bodyPr>
          <a:lstStyle/>
          <a:p>
            <a:r>
              <a:rPr kumimoji="1" lang="ja-JP" altLang="en-US" sz="800" dirty="0" smtClean="0">
                <a:solidFill>
                  <a:srgbClr val="0070C0"/>
                </a:solidFill>
              </a:rPr>
              <a:t>中堅企業</a:t>
            </a:r>
            <a:endParaRPr kumimoji="1" lang="ja-JP" altLang="en-US" sz="800" dirty="0">
              <a:solidFill>
                <a:srgbClr val="0070C0"/>
              </a:solidFill>
            </a:endParaRPr>
          </a:p>
        </p:txBody>
      </p:sp>
      <p:sp>
        <p:nvSpPr>
          <p:cNvPr id="8" name="テキスト ボックス 7"/>
          <p:cNvSpPr txBox="1"/>
          <p:nvPr/>
        </p:nvSpPr>
        <p:spPr>
          <a:xfrm>
            <a:off x="1390650" y="3136743"/>
            <a:ext cx="389850" cy="215444"/>
          </a:xfrm>
          <a:prstGeom prst="rect">
            <a:avLst/>
          </a:prstGeom>
          <a:noFill/>
        </p:spPr>
        <p:txBody>
          <a:bodyPr wrap="none" rtlCol="0">
            <a:spAutoFit/>
          </a:bodyPr>
          <a:lstStyle/>
          <a:p>
            <a:r>
              <a:rPr kumimoji="1" lang="ja-JP" altLang="en-US" sz="800" dirty="0" smtClean="0"/>
              <a:t>写真</a:t>
            </a:r>
            <a:endParaRPr kumimoji="1" lang="ja-JP" altLang="en-US" sz="800" dirty="0"/>
          </a:p>
        </p:txBody>
      </p:sp>
      <p:sp>
        <p:nvSpPr>
          <p:cNvPr id="9" name="テキスト ボックス 8"/>
          <p:cNvSpPr txBox="1"/>
          <p:nvPr/>
        </p:nvSpPr>
        <p:spPr>
          <a:xfrm>
            <a:off x="2959587" y="1943731"/>
            <a:ext cx="389850" cy="215444"/>
          </a:xfrm>
          <a:prstGeom prst="rect">
            <a:avLst/>
          </a:prstGeom>
          <a:noFill/>
        </p:spPr>
        <p:txBody>
          <a:bodyPr wrap="none" rtlCol="0">
            <a:spAutoFit/>
          </a:bodyPr>
          <a:lstStyle/>
          <a:p>
            <a:r>
              <a:rPr kumimoji="1" lang="ja-JP" altLang="en-US" sz="800" dirty="0" smtClean="0"/>
              <a:t>写真</a:t>
            </a:r>
            <a:endParaRPr kumimoji="1" lang="ja-JP" altLang="en-US" sz="800" dirty="0"/>
          </a:p>
        </p:txBody>
      </p:sp>
      <p:sp>
        <p:nvSpPr>
          <p:cNvPr id="10" name="テキスト ボックス 9"/>
          <p:cNvSpPr txBox="1"/>
          <p:nvPr/>
        </p:nvSpPr>
        <p:spPr>
          <a:xfrm>
            <a:off x="4497685" y="3130744"/>
            <a:ext cx="389850" cy="215444"/>
          </a:xfrm>
          <a:prstGeom prst="rect">
            <a:avLst/>
          </a:prstGeom>
          <a:noFill/>
        </p:spPr>
        <p:txBody>
          <a:bodyPr wrap="none" rtlCol="0">
            <a:spAutoFit/>
          </a:bodyPr>
          <a:lstStyle/>
          <a:p>
            <a:r>
              <a:rPr kumimoji="1" lang="ja-JP" altLang="en-US" sz="800" dirty="0" smtClean="0"/>
              <a:t>写真</a:t>
            </a:r>
            <a:endParaRPr kumimoji="1" lang="ja-JP" altLang="en-US" sz="800" dirty="0"/>
          </a:p>
        </p:txBody>
      </p:sp>
    </p:spTree>
    <p:extLst>
      <p:ext uri="{BB962C8B-B14F-4D97-AF65-F5344CB8AC3E}">
        <p14:creationId xmlns:p14="http://schemas.microsoft.com/office/powerpoint/2010/main" val="1533144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30840" y="433137"/>
            <a:ext cx="5786719" cy="405464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8" name="Group 48"/>
          <p:cNvGrpSpPr>
            <a:grpSpLocks/>
          </p:cNvGrpSpPr>
          <p:nvPr/>
        </p:nvGrpSpPr>
        <p:grpSpPr bwMode="auto">
          <a:xfrm>
            <a:off x="230840" y="478836"/>
            <a:ext cx="5906468" cy="285750"/>
            <a:chOff x="1306" y="3233"/>
            <a:chExt cx="3175" cy="345"/>
          </a:xfrm>
        </p:grpSpPr>
        <p:sp>
          <p:nvSpPr>
            <p:cNvPr id="39" name="Freeform 49"/>
            <p:cNvSpPr>
              <a:spLocks/>
            </p:cNvSpPr>
            <p:nvPr/>
          </p:nvSpPr>
          <p:spPr bwMode="auto">
            <a:xfrm>
              <a:off x="1306" y="3233"/>
              <a:ext cx="3175" cy="345"/>
            </a:xfrm>
            <a:custGeom>
              <a:avLst/>
              <a:gdLst>
                <a:gd name="T0" fmla="*/ 0 w 3175"/>
                <a:gd name="T1" fmla="*/ 231 h 345"/>
                <a:gd name="T2" fmla="*/ 453 w 3175"/>
                <a:gd name="T3" fmla="*/ 4 h 345"/>
                <a:gd name="T4" fmla="*/ 907 w 3175"/>
                <a:gd name="T5" fmla="*/ 231 h 345"/>
                <a:gd name="T6" fmla="*/ 1360 w 3175"/>
                <a:gd name="T7" fmla="*/ 4 h 345"/>
                <a:gd name="T8" fmla="*/ 1814 w 3175"/>
                <a:gd name="T9" fmla="*/ 231 h 345"/>
                <a:gd name="T10" fmla="*/ 2268 w 3175"/>
                <a:gd name="T11" fmla="*/ 4 h 345"/>
                <a:gd name="T12" fmla="*/ 2721 w 3175"/>
                <a:gd name="T13" fmla="*/ 231 h 345"/>
                <a:gd name="T14" fmla="*/ 3175 w 3175"/>
                <a:gd name="T15" fmla="*/ 4 h 345"/>
                <a:gd name="T16" fmla="*/ 3175 w 3175"/>
                <a:gd name="T17" fmla="*/ 118 h 345"/>
                <a:gd name="T18" fmla="*/ 2721 w 3175"/>
                <a:gd name="T19" fmla="*/ 345 h 345"/>
                <a:gd name="T20" fmla="*/ 2268 w 3175"/>
                <a:gd name="T21" fmla="*/ 118 h 345"/>
                <a:gd name="T22" fmla="*/ 1814 w 3175"/>
                <a:gd name="T23" fmla="*/ 345 h 345"/>
                <a:gd name="T24" fmla="*/ 1360 w 3175"/>
                <a:gd name="T25" fmla="*/ 118 h 345"/>
                <a:gd name="T26" fmla="*/ 907 w 3175"/>
                <a:gd name="T27" fmla="*/ 345 h 345"/>
                <a:gd name="T28" fmla="*/ 453 w 3175"/>
                <a:gd name="T29" fmla="*/ 118 h 345"/>
                <a:gd name="T30" fmla="*/ 0 w 3175"/>
                <a:gd name="T31" fmla="*/ 345 h 345"/>
                <a:gd name="T32" fmla="*/ 0 w 3175"/>
                <a:gd name="T33" fmla="*/ 23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75" h="345">
                  <a:moveTo>
                    <a:pt x="0" y="231"/>
                  </a:moveTo>
                  <a:cubicBezTo>
                    <a:pt x="76" y="174"/>
                    <a:pt x="295" y="0"/>
                    <a:pt x="453" y="4"/>
                  </a:cubicBezTo>
                  <a:cubicBezTo>
                    <a:pt x="604" y="4"/>
                    <a:pt x="756" y="231"/>
                    <a:pt x="907" y="231"/>
                  </a:cubicBezTo>
                  <a:cubicBezTo>
                    <a:pt x="1058" y="231"/>
                    <a:pt x="1209" y="4"/>
                    <a:pt x="1360" y="4"/>
                  </a:cubicBezTo>
                  <a:cubicBezTo>
                    <a:pt x="1511" y="4"/>
                    <a:pt x="1663" y="231"/>
                    <a:pt x="1814" y="231"/>
                  </a:cubicBezTo>
                  <a:cubicBezTo>
                    <a:pt x="1965" y="231"/>
                    <a:pt x="2117" y="4"/>
                    <a:pt x="2268" y="4"/>
                  </a:cubicBezTo>
                  <a:cubicBezTo>
                    <a:pt x="2419" y="4"/>
                    <a:pt x="2570" y="231"/>
                    <a:pt x="2721" y="231"/>
                  </a:cubicBezTo>
                  <a:cubicBezTo>
                    <a:pt x="2894" y="229"/>
                    <a:pt x="3088" y="73"/>
                    <a:pt x="3175" y="4"/>
                  </a:cubicBezTo>
                  <a:cubicBezTo>
                    <a:pt x="3175" y="4"/>
                    <a:pt x="3175" y="61"/>
                    <a:pt x="3175" y="118"/>
                  </a:cubicBezTo>
                  <a:cubicBezTo>
                    <a:pt x="3099" y="175"/>
                    <a:pt x="2908" y="334"/>
                    <a:pt x="2721" y="345"/>
                  </a:cubicBezTo>
                  <a:cubicBezTo>
                    <a:pt x="2570" y="345"/>
                    <a:pt x="2419" y="118"/>
                    <a:pt x="2268" y="118"/>
                  </a:cubicBezTo>
                  <a:cubicBezTo>
                    <a:pt x="2117" y="118"/>
                    <a:pt x="1965" y="345"/>
                    <a:pt x="1814" y="345"/>
                  </a:cubicBezTo>
                  <a:cubicBezTo>
                    <a:pt x="1663" y="345"/>
                    <a:pt x="1511" y="118"/>
                    <a:pt x="1360" y="118"/>
                  </a:cubicBezTo>
                  <a:cubicBezTo>
                    <a:pt x="1209" y="118"/>
                    <a:pt x="1058" y="345"/>
                    <a:pt x="907" y="345"/>
                  </a:cubicBezTo>
                  <a:cubicBezTo>
                    <a:pt x="756" y="345"/>
                    <a:pt x="604" y="118"/>
                    <a:pt x="453" y="118"/>
                  </a:cubicBezTo>
                  <a:cubicBezTo>
                    <a:pt x="283" y="120"/>
                    <a:pt x="79" y="286"/>
                    <a:pt x="0" y="345"/>
                  </a:cubicBezTo>
                  <a:cubicBezTo>
                    <a:pt x="0" y="288"/>
                    <a:pt x="0" y="231"/>
                    <a:pt x="0" y="231"/>
                  </a:cubicBezTo>
                  <a:close/>
                </a:path>
              </a:pathLst>
            </a:custGeom>
            <a:solidFill>
              <a:schemeClr val="bg1"/>
            </a:solidFill>
            <a:ln>
              <a:noFill/>
            </a:ln>
            <a:effectLst/>
            <a:extLst>
              <a:ext uri="{91240B29-F687-4F45-9708-019B960494DF}">
                <a14:hiddenLine xmlns:a14="http://schemas.microsoft.com/office/drawing/2010/main" w="9525" cap="flat">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0" name="Freeform 50"/>
            <p:cNvSpPr>
              <a:spLocks/>
            </p:cNvSpPr>
            <p:nvPr/>
          </p:nvSpPr>
          <p:spPr bwMode="auto">
            <a:xfrm>
              <a:off x="1306" y="3237"/>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41" name="Freeform 51"/>
            <p:cNvSpPr>
              <a:spLocks/>
            </p:cNvSpPr>
            <p:nvPr/>
          </p:nvSpPr>
          <p:spPr bwMode="auto">
            <a:xfrm>
              <a:off x="1306" y="3351"/>
              <a:ext cx="3175" cy="227"/>
            </a:xfrm>
            <a:custGeom>
              <a:avLst/>
              <a:gdLst>
                <a:gd name="T0" fmla="*/ 0 w 3175"/>
                <a:gd name="T1" fmla="*/ 454 h 454"/>
                <a:gd name="T2" fmla="*/ 453 w 3175"/>
                <a:gd name="T3" fmla="*/ 0 h 454"/>
                <a:gd name="T4" fmla="*/ 907 w 3175"/>
                <a:gd name="T5" fmla="*/ 454 h 454"/>
                <a:gd name="T6" fmla="*/ 1360 w 3175"/>
                <a:gd name="T7" fmla="*/ 0 h 454"/>
                <a:gd name="T8" fmla="*/ 1814 w 3175"/>
                <a:gd name="T9" fmla="*/ 454 h 454"/>
                <a:gd name="T10" fmla="*/ 2268 w 3175"/>
                <a:gd name="T11" fmla="*/ 0 h 454"/>
                <a:gd name="T12" fmla="*/ 2721 w 3175"/>
                <a:gd name="T13" fmla="*/ 454 h 454"/>
                <a:gd name="T14" fmla="*/ 3175 w 3175"/>
                <a:gd name="T15" fmla="*/ 0 h 4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5" h="454">
                  <a:moveTo>
                    <a:pt x="0" y="454"/>
                  </a:moveTo>
                  <a:cubicBezTo>
                    <a:pt x="151" y="227"/>
                    <a:pt x="302" y="0"/>
                    <a:pt x="453" y="0"/>
                  </a:cubicBezTo>
                  <a:cubicBezTo>
                    <a:pt x="604" y="0"/>
                    <a:pt x="756" y="454"/>
                    <a:pt x="907" y="454"/>
                  </a:cubicBezTo>
                  <a:cubicBezTo>
                    <a:pt x="1058" y="454"/>
                    <a:pt x="1209" y="0"/>
                    <a:pt x="1360" y="0"/>
                  </a:cubicBezTo>
                  <a:cubicBezTo>
                    <a:pt x="1511" y="0"/>
                    <a:pt x="1663" y="454"/>
                    <a:pt x="1814" y="454"/>
                  </a:cubicBezTo>
                  <a:cubicBezTo>
                    <a:pt x="1965" y="454"/>
                    <a:pt x="2117" y="0"/>
                    <a:pt x="2268" y="0"/>
                  </a:cubicBezTo>
                  <a:cubicBezTo>
                    <a:pt x="2419" y="0"/>
                    <a:pt x="2570" y="454"/>
                    <a:pt x="2721" y="454"/>
                  </a:cubicBezTo>
                  <a:cubicBezTo>
                    <a:pt x="2872" y="454"/>
                    <a:pt x="3023" y="227"/>
                    <a:pt x="3175" y="0"/>
                  </a:cubicBezTo>
                </a:path>
              </a:pathLst>
            </a:custGeom>
            <a:noFill/>
            <a:ln w="12700" cap="flat">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 name="正方形/長方形 3"/>
          <p:cNvSpPr/>
          <p:nvPr/>
        </p:nvSpPr>
        <p:spPr>
          <a:xfrm>
            <a:off x="149968" y="1329876"/>
            <a:ext cx="5786719" cy="138363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200" dirty="0" smtClean="0">
              <a:solidFill>
                <a:schemeClr val="bg1"/>
              </a:solidFill>
              <a:latin typeface="Meiryo UI" panose="020B0604030504040204" pitchFamily="50" charset="-128"/>
              <a:ea typeface="Meiryo UI" panose="020B0604030504040204" pitchFamily="50" charset="-128"/>
            </a:endParaRPr>
          </a:p>
          <a:p>
            <a:endParaRPr lang="en-US" altLang="ja-JP" sz="1200" dirty="0">
              <a:solidFill>
                <a:schemeClr val="bg1"/>
              </a:solidFill>
              <a:latin typeface="Meiryo UI" panose="020B0604030504040204" pitchFamily="50" charset="-128"/>
              <a:ea typeface="Meiryo UI" panose="020B0604030504040204" pitchFamily="50" charset="-128"/>
            </a:endParaRPr>
          </a:p>
          <a:p>
            <a:endParaRPr lang="en-US" altLang="ja-JP" sz="1200" dirty="0" smtClean="0">
              <a:solidFill>
                <a:schemeClr val="bg1"/>
              </a:solidFill>
              <a:latin typeface="Meiryo UI" panose="020B0604030504040204" pitchFamily="50" charset="-128"/>
              <a:ea typeface="Meiryo UI" panose="020B0604030504040204" pitchFamily="50" charset="-128"/>
            </a:endParaRPr>
          </a:p>
          <a:p>
            <a:r>
              <a:rPr lang="ja-JP" altLang="en-US" sz="1200" dirty="0" smtClean="0">
                <a:solidFill>
                  <a:schemeClr val="bg1"/>
                </a:solidFill>
                <a:latin typeface="Meiryo UI" panose="020B0604030504040204" pitchFamily="50" charset="-128"/>
                <a:ea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rPr>
              <a:t>社長用ページ</a:t>
            </a:r>
            <a:r>
              <a:rPr lang="ja-JP" altLang="en-US" sz="1200" dirty="0">
                <a:solidFill>
                  <a:schemeClr val="bg1"/>
                </a:solidFill>
                <a:latin typeface="Meiryo UI" panose="020B0604030504040204" pitchFamily="50" charset="-128"/>
                <a:ea typeface="Meiryo UI" panose="020B0604030504040204" pitchFamily="50" charset="-128"/>
              </a:rPr>
              <a:t>　　　　　＞</a:t>
            </a:r>
            <a:r>
              <a:rPr lang="ja-JP" altLang="en-US" sz="1200" dirty="0" smtClean="0">
                <a:solidFill>
                  <a:srgbClr val="0070C0"/>
                </a:solidFill>
                <a:latin typeface="Meiryo UI" panose="020B0604030504040204" pitchFamily="50" charset="-128"/>
                <a:ea typeface="Meiryo UI" panose="020B0604030504040204" pitchFamily="50" charset="-128"/>
              </a:rPr>
              <a:t>お役立ちコーナ</a:t>
            </a:r>
            <a:r>
              <a:rPr lang="ja-JP" altLang="en-US" sz="1200" dirty="0">
                <a:solidFill>
                  <a:srgbClr val="0070C0"/>
                </a:solidFill>
                <a:latin typeface="Meiryo UI" panose="020B0604030504040204" pitchFamily="50" charset="-128"/>
                <a:ea typeface="Meiryo UI" panose="020B0604030504040204" pitchFamily="50" charset="-128"/>
              </a:rPr>
              <a:t>　</a:t>
            </a:r>
            <a:r>
              <a:rPr lang="ja-JP" altLang="en-US" sz="1200" dirty="0">
                <a:solidFill>
                  <a:schemeClr val="bg1"/>
                </a:solidFill>
                <a:latin typeface="Meiryo UI" panose="020B0604030504040204" pitchFamily="50" charset="-128"/>
                <a:ea typeface="Meiryo UI" panose="020B0604030504040204" pitchFamily="50" charset="-128"/>
              </a:rPr>
              <a:t>　　　　　＞</a:t>
            </a:r>
            <a:r>
              <a:rPr lang="ja-JP" altLang="en-US" sz="1200" dirty="0">
                <a:solidFill>
                  <a:srgbClr val="0070C0"/>
                </a:solidFill>
                <a:latin typeface="Meiryo UI" panose="020B0604030504040204" pitchFamily="50" charset="-128"/>
                <a:ea typeface="Meiryo UI" panose="020B0604030504040204" pitchFamily="50" charset="-128"/>
              </a:rPr>
              <a:t>経営革新等</a:t>
            </a:r>
            <a:r>
              <a:rPr lang="ja-JP" altLang="en-US" sz="1200" dirty="0" smtClean="0">
                <a:solidFill>
                  <a:srgbClr val="0070C0"/>
                </a:solidFill>
                <a:latin typeface="Meiryo UI" panose="020B0604030504040204" pitchFamily="50" charset="-128"/>
                <a:ea typeface="Meiryo UI" panose="020B0604030504040204" pitchFamily="50" charset="-128"/>
              </a:rPr>
              <a:t>支援機関</a:t>
            </a:r>
            <a:endParaRPr lang="en-US" altLang="ja-JP" sz="1200" dirty="0" smtClean="0">
              <a:solidFill>
                <a:srgbClr val="0070C0"/>
              </a:solidFill>
              <a:latin typeface="Meiryo UI" panose="020B0604030504040204" pitchFamily="50" charset="-128"/>
              <a:ea typeface="Meiryo UI" panose="020B0604030504040204" pitchFamily="50" charset="-128"/>
            </a:endParaRPr>
          </a:p>
          <a:p>
            <a:endParaRPr lang="en-US" altLang="ja-JP" sz="1400" dirty="0">
              <a:solidFill>
                <a:srgbClr val="0070C0"/>
              </a:solidFill>
              <a:latin typeface="Meiryo UI" panose="020B0604030504040204" pitchFamily="50" charset="-128"/>
              <a:ea typeface="Meiryo UI" panose="020B0604030504040204" pitchFamily="50" charset="-128"/>
            </a:endParaRPr>
          </a:p>
          <a:p>
            <a:r>
              <a:rPr lang="ja-JP" altLang="en-US" sz="1200" dirty="0" smtClean="0">
                <a:solidFill>
                  <a:schemeClr val="bg1"/>
                </a:solidFill>
                <a:latin typeface="Meiryo UI" panose="020B0604030504040204" pitchFamily="50" charset="-128"/>
                <a:ea typeface="Meiryo UI" panose="020B0604030504040204" pitchFamily="50" charset="-128"/>
              </a:rPr>
              <a:t>＞</a:t>
            </a:r>
            <a:r>
              <a:rPr lang="ja-JP" altLang="en-US" sz="1200" dirty="0" smtClean="0">
                <a:solidFill>
                  <a:srgbClr val="0070C0"/>
                </a:solidFill>
                <a:latin typeface="Meiryo UI" panose="020B0604030504040204" pitchFamily="50" charset="-128"/>
                <a:ea typeface="Meiryo UI" panose="020B0604030504040204" pitchFamily="50" charset="-128"/>
              </a:rPr>
              <a:t>経営</a:t>
            </a:r>
            <a:r>
              <a:rPr lang="ja-JP" altLang="en-US" sz="1200" dirty="0">
                <a:solidFill>
                  <a:srgbClr val="0070C0"/>
                </a:solidFill>
                <a:latin typeface="Meiryo UI" panose="020B0604030504040204" pitchFamily="50" charset="-128"/>
                <a:ea typeface="Meiryo UI" panose="020B0604030504040204" pitchFamily="50" charset="-128"/>
              </a:rPr>
              <a:t>改善</a:t>
            </a:r>
            <a:r>
              <a:rPr lang="ja-JP" altLang="en-US" sz="1200" dirty="0" smtClean="0">
                <a:solidFill>
                  <a:srgbClr val="0070C0"/>
                </a:solidFill>
                <a:latin typeface="Meiryo UI" panose="020B0604030504040204" pitchFamily="50" charset="-128"/>
                <a:ea typeface="Meiryo UI" panose="020B0604030504040204" pitchFamily="50" charset="-128"/>
              </a:rPr>
              <a:t>計画の</a:t>
            </a:r>
            <a:r>
              <a:rPr lang="ja-JP" altLang="en-US" sz="1200" dirty="0">
                <a:solidFill>
                  <a:srgbClr val="0070C0"/>
                </a:solidFill>
                <a:latin typeface="Meiryo UI" panose="020B0604030504040204" pitchFamily="50" charset="-128"/>
                <a:ea typeface="Meiryo UI" panose="020B0604030504040204" pitchFamily="50" charset="-128"/>
              </a:rPr>
              <a:t>策定支援　</a:t>
            </a:r>
            <a:r>
              <a:rPr lang="ja-JP" altLang="en-US" sz="1200" dirty="0">
                <a:solidFill>
                  <a:schemeClr val="bg1"/>
                </a:solidFill>
                <a:latin typeface="Meiryo UI" panose="020B0604030504040204" pitchFamily="50" charset="-128"/>
                <a:ea typeface="Meiryo UI" panose="020B0604030504040204" pitchFamily="50" charset="-128"/>
              </a:rPr>
              <a:t>　＞</a:t>
            </a:r>
            <a:r>
              <a:rPr lang="ja-JP" altLang="en-US" sz="1200" dirty="0">
                <a:solidFill>
                  <a:srgbClr val="0070C0"/>
                </a:solidFill>
                <a:latin typeface="Meiryo UI" panose="020B0604030504040204" pitchFamily="50" charset="-128"/>
                <a:ea typeface="Meiryo UI" panose="020B0604030504040204" pitchFamily="50" charset="-128"/>
              </a:rPr>
              <a:t>経営戦略者システム</a:t>
            </a:r>
            <a:r>
              <a:rPr lang="en-US" altLang="ja-JP" sz="1200" dirty="0">
                <a:solidFill>
                  <a:srgbClr val="0070C0"/>
                </a:solidFill>
                <a:latin typeface="Meiryo UI" panose="020B0604030504040204" pitchFamily="50" charset="-128"/>
                <a:ea typeface="Meiryo UI" panose="020B0604030504040204" pitchFamily="50" charset="-128"/>
              </a:rPr>
              <a:t>Q</a:t>
            </a:r>
            <a:r>
              <a:rPr lang="ja-JP" altLang="en-US" sz="1200" dirty="0">
                <a:solidFill>
                  <a:srgbClr val="0070C0"/>
                </a:solidFill>
                <a:latin typeface="Meiryo UI" panose="020B0604030504040204" pitchFamily="50" charset="-128"/>
                <a:ea typeface="Meiryo UI" panose="020B0604030504040204" pitchFamily="50" charset="-128"/>
              </a:rPr>
              <a:t>＆</a:t>
            </a:r>
            <a:r>
              <a:rPr lang="en-US" altLang="ja-JP" sz="1200" dirty="0">
                <a:solidFill>
                  <a:srgbClr val="0070C0"/>
                </a:solidFill>
                <a:latin typeface="Meiryo UI" panose="020B0604030504040204" pitchFamily="50" charset="-128"/>
                <a:ea typeface="Meiryo UI" panose="020B0604030504040204" pitchFamily="50" charset="-128"/>
              </a:rPr>
              <a:t>A</a:t>
            </a:r>
            <a:r>
              <a:rPr lang="ja-JP" altLang="en-US" sz="1200" dirty="0">
                <a:solidFill>
                  <a:schemeClr val="bg1"/>
                </a:solidFill>
                <a:latin typeface="Meiryo UI" panose="020B0604030504040204" pitchFamily="50" charset="-128"/>
                <a:ea typeface="Meiryo UI" panose="020B0604030504040204" pitchFamily="50" charset="-128"/>
              </a:rPr>
              <a:t>　　　＞</a:t>
            </a:r>
            <a:r>
              <a:rPr lang="en-US" altLang="ja-JP" sz="1200" dirty="0">
                <a:solidFill>
                  <a:srgbClr val="0070C0"/>
                </a:solidFill>
                <a:latin typeface="Meiryo UI" panose="020B0604030504040204" pitchFamily="50" charset="-128"/>
                <a:ea typeface="Meiryo UI" panose="020B0604030504040204" pitchFamily="50" charset="-128"/>
              </a:rPr>
              <a:t>FX4</a:t>
            </a:r>
            <a:r>
              <a:rPr lang="ja-JP" altLang="en-US" sz="1200" dirty="0">
                <a:solidFill>
                  <a:srgbClr val="0070C0"/>
                </a:solidFill>
                <a:latin typeface="Meiryo UI" panose="020B0604030504040204" pitchFamily="50" charset="-128"/>
                <a:ea typeface="Meiryo UI" panose="020B0604030504040204" pitchFamily="50" charset="-128"/>
              </a:rPr>
              <a:t>クラウドの紹介</a:t>
            </a:r>
            <a:endParaRPr lang="en-US" altLang="ja-JP" sz="1200" dirty="0">
              <a:solidFill>
                <a:srgbClr val="0070C0"/>
              </a:solidFill>
              <a:latin typeface="Meiryo UI" panose="020B0604030504040204" pitchFamily="50" charset="-128"/>
              <a:ea typeface="Meiryo UI" panose="020B0604030504040204" pitchFamily="50" charset="-128"/>
            </a:endParaRPr>
          </a:p>
          <a:p>
            <a:endParaRPr lang="en-US" altLang="ja-JP" sz="1200" dirty="0">
              <a:solidFill>
                <a:srgbClr val="0070C0"/>
              </a:solidFill>
              <a:latin typeface="Meiryo UI" panose="020B0604030504040204" pitchFamily="50" charset="-128"/>
              <a:ea typeface="Meiryo UI" panose="020B0604030504040204" pitchFamily="50" charset="-128"/>
            </a:endParaRPr>
          </a:p>
        </p:txBody>
      </p:sp>
      <p:sp>
        <p:nvSpPr>
          <p:cNvPr id="6" name="正方形/長方形 5"/>
          <p:cNvSpPr/>
          <p:nvPr/>
        </p:nvSpPr>
        <p:spPr>
          <a:xfrm>
            <a:off x="230840" y="3033697"/>
            <a:ext cx="5786719" cy="1454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65483" y="3321201"/>
            <a:ext cx="1745991" cy="938719"/>
          </a:xfrm>
          <a:prstGeom prst="rect">
            <a:avLst/>
          </a:prstGeom>
          <a:noFill/>
        </p:spPr>
        <p:txBody>
          <a:bodyPr wrap="none" rtlCol="0">
            <a:spAutoFit/>
          </a:bodyPr>
          <a:lstStyle/>
          <a:p>
            <a:r>
              <a:rPr lang="ja-JP" altLang="en-US" sz="1100" dirty="0">
                <a:latin typeface="Meiryo UI" panose="020B0604030504040204" pitchFamily="50" charset="-128"/>
                <a:ea typeface="Meiryo UI" panose="020B0604030504040204" pitchFamily="50" charset="-128"/>
              </a:rPr>
              <a:t>税理士法人　</a:t>
            </a:r>
            <a:r>
              <a:rPr lang="en-US" altLang="ja-JP" sz="1100" dirty="0">
                <a:latin typeface="Meiryo UI" panose="020B0604030504040204" pitchFamily="50" charset="-128"/>
                <a:ea typeface="Meiryo UI" panose="020B0604030504040204" pitchFamily="50" charset="-128"/>
              </a:rPr>
              <a:t>TGN</a:t>
            </a:r>
            <a:r>
              <a:rPr lang="ja-JP" altLang="en-US" sz="1100" dirty="0">
                <a:latin typeface="Meiryo UI" panose="020B0604030504040204" pitchFamily="50" charset="-128"/>
                <a:ea typeface="Meiryo UI" panose="020B0604030504040204" pitchFamily="50" charset="-128"/>
              </a:rPr>
              <a:t>それ</a:t>
            </a:r>
            <a:r>
              <a:rPr lang="ja-JP" altLang="en-US" sz="1100" dirty="0" err="1">
                <a:latin typeface="Meiryo UI" panose="020B0604030504040204" pitchFamily="50" charset="-128"/>
                <a:ea typeface="Meiryo UI" panose="020B0604030504040204" pitchFamily="50" charset="-128"/>
              </a:rPr>
              <a:t>いゆ</a:t>
            </a:r>
            <a:endParaRPr lang="en-US" altLang="ja-JP" sz="1100" dirty="0">
              <a:latin typeface="Meiryo UI" panose="020B0604030504040204" pitchFamily="50" charset="-128"/>
              <a:ea typeface="Meiryo UI" panose="020B0604030504040204" pitchFamily="50" charset="-128"/>
            </a:endParaRPr>
          </a:p>
          <a:p>
            <a:endParaRPr lang="en-US" altLang="ja-JP" sz="1100" dirty="0">
              <a:latin typeface="Meiryo UI" panose="020B0604030504040204" pitchFamily="50" charset="-128"/>
              <a:ea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rPr>
              <a:t>住所</a:t>
            </a:r>
            <a:r>
              <a:rPr lang="en-US" altLang="ja-JP" sz="1100" dirty="0">
                <a:latin typeface="Meiryo UI" panose="020B0604030504040204" pitchFamily="50" charset="-128"/>
                <a:ea typeface="Meiryo UI" panose="020B0604030504040204" pitchFamily="50" charset="-128"/>
              </a:rPr>
              <a:t>(</a:t>
            </a:r>
            <a:r>
              <a:rPr lang="en-US" altLang="ja-JP" sz="1100" dirty="0">
                <a:solidFill>
                  <a:srgbClr val="0070C0"/>
                </a:solidFill>
                <a:latin typeface="Meiryo UI" panose="020B0604030504040204" pitchFamily="50" charset="-128"/>
                <a:ea typeface="Meiryo UI" panose="020B0604030504040204" pitchFamily="50" charset="-128"/>
              </a:rPr>
              <a:t>MAP</a:t>
            </a:r>
            <a:r>
              <a:rPr lang="en-US" altLang="ja-JP" sz="1100" dirty="0">
                <a:latin typeface="Meiryo UI" panose="020B0604030504040204" pitchFamily="50" charset="-128"/>
                <a:ea typeface="Meiryo UI" panose="020B0604030504040204" pitchFamily="50" charset="-128"/>
              </a:rPr>
              <a:t>)</a:t>
            </a:r>
          </a:p>
          <a:p>
            <a:endParaRPr lang="en-US" altLang="ja-JP" sz="1100" dirty="0">
              <a:latin typeface="Meiryo UI" panose="020B0604030504040204" pitchFamily="50" charset="-128"/>
              <a:ea typeface="Meiryo UI" panose="020B0604030504040204" pitchFamily="50" charset="-128"/>
            </a:endParaRPr>
          </a:p>
          <a:p>
            <a:endParaRPr lang="en-US" altLang="ja-JP" sz="1100" dirty="0" smtClean="0">
              <a:latin typeface="Meiryo UI" panose="020B0604030504040204" pitchFamily="50" charset="-128"/>
              <a:ea typeface="Meiryo UI" panose="020B0604030504040204" pitchFamily="50" charset="-128"/>
            </a:endParaRPr>
          </a:p>
        </p:txBody>
      </p:sp>
      <p:sp>
        <p:nvSpPr>
          <p:cNvPr id="29" name="角丸四角形 28"/>
          <p:cNvSpPr/>
          <p:nvPr/>
        </p:nvSpPr>
        <p:spPr>
          <a:xfrm>
            <a:off x="5351046" y="2460457"/>
            <a:ext cx="568492" cy="483002"/>
          </a:xfrm>
          <a:prstGeom prst="roundRect">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TOP</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230840" y="1424298"/>
            <a:ext cx="1489510" cy="584775"/>
          </a:xfrm>
          <a:prstGeom prst="rect">
            <a:avLst/>
          </a:prstGeom>
          <a:noFill/>
        </p:spPr>
        <p:txBody>
          <a:bodyPr wrap="none" rtlCol="0">
            <a:spAutoFit/>
          </a:bodyPr>
          <a:lstStyle/>
          <a:p>
            <a:r>
              <a:rPr lang="ja-JP" altLang="en-US" sz="1400" dirty="0">
                <a:solidFill>
                  <a:schemeClr val="bg1"/>
                </a:solidFill>
                <a:latin typeface="Meiryo UI" panose="020B0604030504040204" pitchFamily="50" charset="-128"/>
                <a:ea typeface="Meiryo UI" panose="020B0604030504040204" pitchFamily="50" charset="-128"/>
              </a:rPr>
              <a:t>お客様専用ページ</a:t>
            </a:r>
            <a:endParaRPr lang="en-US" altLang="ja-JP" sz="1400" dirty="0">
              <a:solidFill>
                <a:schemeClr val="bg1"/>
              </a:solidFill>
              <a:latin typeface="Meiryo UI" panose="020B0604030504040204" pitchFamily="50" charset="-128"/>
              <a:ea typeface="Meiryo UI" panose="020B0604030504040204" pitchFamily="50" charset="-128"/>
            </a:endParaRPr>
          </a:p>
          <a:p>
            <a:endParaRPr kumimoji="1" lang="ja-JP" altLang="en-US" dirty="0"/>
          </a:p>
        </p:txBody>
      </p:sp>
      <p:sp>
        <p:nvSpPr>
          <p:cNvPr id="3" name="テキスト ボックス 2"/>
          <p:cNvSpPr txBox="1"/>
          <p:nvPr/>
        </p:nvSpPr>
        <p:spPr>
          <a:xfrm>
            <a:off x="2599825" y="3298120"/>
            <a:ext cx="3129383" cy="1292662"/>
          </a:xfrm>
          <a:prstGeom prst="rect">
            <a:avLst/>
          </a:prstGeom>
          <a:noFill/>
        </p:spPr>
        <p:txBody>
          <a:bodyPr wrap="none" rtlCol="0">
            <a:spAutoFit/>
          </a:bodyPr>
          <a:lstStyle/>
          <a:p>
            <a:r>
              <a:rPr lang="ja-JP" altLang="en-US" sz="1200" dirty="0">
                <a:solidFill>
                  <a:srgbClr val="0070C0"/>
                </a:solidFill>
                <a:latin typeface="Meiryo UI" panose="020B0604030504040204" pitchFamily="50" charset="-128"/>
                <a:ea typeface="Meiryo UI" panose="020B0604030504040204" pitchFamily="50" charset="-128"/>
              </a:rPr>
              <a:t>ミッション　　　お客様の声　　　お客様専用ページ</a:t>
            </a:r>
            <a:endParaRPr lang="en-US" altLang="ja-JP" sz="1200" dirty="0">
              <a:solidFill>
                <a:srgbClr val="0070C0"/>
              </a:solidFill>
              <a:latin typeface="Meiryo UI" panose="020B0604030504040204" pitchFamily="50" charset="-128"/>
              <a:ea typeface="Meiryo UI" panose="020B0604030504040204" pitchFamily="50" charset="-128"/>
            </a:endParaRPr>
          </a:p>
          <a:p>
            <a:endParaRPr lang="en-US" altLang="ja-JP" sz="1200" dirty="0">
              <a:solidFill>
                <a:srgbClr val="0070C0"/>
              </a:solidFill>
              <a:latin typeface="Meiryo UI" panose="020B0604030504040204" pitchFamily="50" charset="-128"/>
              <a:ea typeface="Meiryo UI" panose="020B0604030504040204" pitchFamily="50" charset="-128"/>
            </a:endParaRPr>
          </a:p>
          <a:p>
            <a:r>
              <a:rPr lang="ja-JP" altLang="en-US" sz="1200" dirty="0">
                <a:solidFill>
                  <a:srgbClr val="0070C0"/>
                </a:solidFill>
                <a:latin typeface="Meiryo UI" panose="020B0604030504040204" pitchFamily="50" charset="-128"/>
                <a:ea typeface="Meiryo UI" panose="020B0604030504040204" pitchFamily="50" charset="-128"/>
              </a:rPr>
              <a:t>事業内容　　それ</a:t>
            </a:r>
            <a:r>
              <a:rPr lang="ja-JP" altLang="en-US" sz="1200" dirty="0" err="1">
                <a:solidFill>
                  <a:srgbClr val="0070C0"/>
                </a:solidFill>
                <a:latin typeface="Meiryo UI" panose="020B0604030504040204" pitchFamily="50" charset="-128"/>
                <a:ea typeface="Meiryo UI" panose="020B0604030504040204" pitchFamily="50" charset="-128"/>
              </a:rPr>
              <a:t>いゆ</a:t>
            </a:r>
            <a:r>
              <a:rPr lang="ja-JP" altLang="en-US" sz="1200" dirty="0">
                <a:solidFill>
                  <a:srgbClr val="0070C0"/>
                </a:solidFill>
                <a:latin typeface="Meiryo UI" panose="020B0604030504040204" pitchFamily="50" charset="-128"/>
                <a:ea typeface="Meiryo UI" panose="020B0604030504040204" pitchFamily="50" charset="-128"/>
              </a:rPr>
              <a:t>通信</a:t>
            </a:r>
            <a:endParaRPr lang="en-US" altLang="ja-JP" sz="1200" dirty="0">
              <a:solidFill>
                <a:srgbClr val="0070C0"/>
              </a:solidFill>
              <a:latin typeface="Meiryo UI" panose="020B0604030504040204" pitchFamily="50" charset="-128"/>
              <a:ea typeface="Meiryo UI" panose="020B0604030504040204" pitchFamily="50" charset="-128"/>
            </a:endParaRPr>
          </a:p>
          <a:p>
            <a:endParaRPr lang="en-US" altLang="ja-JP" sz="1200" dirty="0">
              <a:solidFill>
                <a:srgbClr val="0070C0"/>
              </a:solidFill>
              <a:latin typeface="Meiryo UI" panose="020B0604030504040204" pitchFamily="50" charset="-128"/>
              <a:ea typeface="Meiryo UI" panose="020B0604030504040204" pitchFamily="50" charset="-128"/>
            </a:endParaRPr>
          </a:p>
          <a:p>
            <a:r>
              <a:rPr lang="ja-JP" altLang="en-US" sz="1200" dirty="0">
                <a:solidFill>
                  <a:srgbClr val="0070C0"/>
                </a:solidFill>
                <a:latin typeface="Meiryo UI" panose="020B0604030504040204" pitchFamily="50" charset="-128"/>
                <a:ea typeface="Meiryo UI" panose="020B0604030504040204" pitchFamily="50" charset="-128"/>
              </a:rPr>
              <a:t>会社概要　　お問い合わせ</a:t>
            </a:r>
            <a:endParaRPr lang="en-US" altLang="ja-JP" sz="1200" dirty="0">
              <a:solidFill>
                <a:srgbClr val="0070C0"/>
              </a:solidFill>
              <a:latin typeface="Meiryo UI" panose="020B0604030504040204" pitchFamily="50" charset="-128"/>
              <a:ea typeface="Meiryo UI" panose="020B0604030504040204" pitchFamily="50" charset="-128"/>
            </a:endParaRPr>
          </a:p>
          <a:p>
            <a:endParaRPr kumimoji="1" lang="ja-JP" altLang="en-US" dirty="0">
              <a:solidFill>
                <a:srgbClr val="0070C0"/>
              </a:solidFill>
            </a:endParaRPr>
          </a:p>
        </p:txBody>
      </p:sp>
      <p:sp>
        <p:nvSpPr>
          <p:cNvPr id="8" name="テキスト ボックス 7"/>
          <p:cNvSpPr txBox="1"/>
          <p:nvPr/>
        </p:nvSpPr>
        <p:spPr>
          <a:xfrm>
            <a:off x="2046900" y="4498285"/>
            <a:ext cx="1992853" cy="253916"/>
          </a:xfrm>
          <a:prstGeom prst="rect">
            <a:avLst/>
          </a:prstGeom>
          <a:noFill/>
        </p:spPr>
        <p:txBody>
          <a:bodyPr wrap="none" rtlCol="0">
            <a:spAutoFit/>
          </a:bodyPr>
          <a:lstStyle/>
          <a:p>
            <a:r>
              <a:rPr kumimoji="1" lang="ja-JP" altLang="en-US" sz="1050" dirty="0" smtClean="0">
                <a:solidFill>
                  <a:srgbClr val="0070C0"/>
                </a:solidFill>
              </a:rPr>
              <a:t>プライバシーポリシー</a:t>
            </a:r>
            <a:r>
              <a:rPr kumimoji="1" lang="ja-JP" altLang="en-US" sz="1050" dirty="0" smtClean="0"/>
              <a:t>　</a:t>
            </a:r>
            <a:r>
              <a:rPr kumimoji="1" lang="en-US" altLang="ja-JP" sz="1050" dirty="0" smtClean="0"/>
              <a:t>copyright</a:t>
            </a:r>
            <a:endParaRPr kumimoji="1" lang="ja-JP" altLang="en-US" sz="1050" dirty="0"/>
          </a:p>
        </p:txBody>
      </p:sp>
    </p:spTree>
    <p:extLst>
      <p:ext uri="{BB962C8B-B14F-4D97-AF65-F5344CB8AC3E}">
        <p14:creationId xmlns:p14="http://schemas.microsoft.com/office/powerpoint/2010/main" val="939509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151</Words>
  <Application>Microsoft Office PowerPoint</Application>
  <PresentationFormat>ユーザー設定</PresentationFormat>
  <Paragraphs>75</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Otsuka Tamaki</dc:creator>
  <cp:lastModifiedBy>衣笠恭平</cp:lastModifiedBy>
  <cp:revision>24</cp:revision>
  <dcterms:created xsi:type="dcterms:W3CDTF">2016-02-20T06:29:28Z</dcterms:created>
  <dcterms:modified xsi:type="dcterms:W3CDTF">2016-03-31T14:02:48Z</dcterms:modified>
</cp:coreProperties>
</file>