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56" r:id="rId3"/>
    <p:sldId id="257" r:id="rId4"/>
    <p:sldId id="298" r:id="rId5"/>
    <p:sldId id="301" r:id="rId6"/>
    <p:sldId id="278" r:id="rId7"/>
    <p:sldId id="280" r:id="rId8"/>
    <p:sldId id="284" r:id="rId9"/>
    <p:sldId id="300" r:id="rId10"/>
    <p:sldId id="274" r:id="rId11"/>
    <p:sldId id="288" r:id="rId12"/>
    <p:sldId id="267" r:id="rId13"/>
    <p:sldId id="291" r:id="rId14"/>
    <p:sldId id="296" r:id="rId15"/>
    <p:sldId id="292" r:id="rId16"/>
    <p:sldId id="299" r:id="rId17"/>
    <p:sldId id="293" r:id="rId18"/>
    <p:sldId id="260" r:id="rId19"/>
    <p:sldId id="279" r:id="rId20"/>
    <p:sldId id="290" r:id="rId21"/>
    <p:sldId id="262" r:id="rId22"/>
    <p:sldId id="263" r:id="rId23"/>
    <p:sldId id="265" r:id="rId24"/>
    <p:sldId id="302" r:id="rId25"/>
    <p:sldId id="303" r:id="rId26"/>
    <p:sldId id="304" r:id="rId27"/>
    <p:sldId id="305" r:id="rId28"/>
    <p:sldId id="306" r:id="rId29"/>
    <p:sldId id="307" r:id="rId30"/>
    <p:sldId id="308" r:id="rId31"/>
    <p:sldId id="309" r:id="rId32"/>
    <p:sldId id="272" r:id="rId33"/>
    <p:sldId id="273" r:id="rId34"/>
    <p:sldId id="259" r:id="rId35"/>
    <p:sldId id="281" r:id="rId36"/>
    <p:sldId id="282" r:id="rId37"/>
    <p:sldId id="258" r:id="rId38"/>
    <p:sldId id="297" r:id="rId39"/>
    <p:sldId id="277" r:id="rId40"/>
    <p:sldId id="276" r:id="rId41"/>
    <p:sldId id="285" r:id="rId42"/>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33" autoAdjust="0"/>
  </p:normalViewPr>
  <p:slideViewPr>
    <p:cSldViewPr snapToGrid="0">
      <p:cViewPr varScale="1">
        <p:scale>
          <a:sx n="80" d="100"/>
          <a:sy n="80" d="100"/>
        </p:scale>
        <p:origin x="60" y="864"/>
      </p:cViewPr>
      <p:guideLst/>
    </p:cSldViewPr>
  </p:slid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3C66B9A7-3A61-4E3B-8C5F-60E52B568683}" type="datetimeFigureOut">
              <a:rPr kumimoji="1" lang="ja-JP" altLang="en-US" smtClean="0"/>
              <a:t>2016/11/2</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BFEE939-183F-4D57-90D1-6945FAE14064}" type="slidenum">
              <a:rPr kumimoji="1" lang="ja-JP" altLang="en-US" smtClean="0"/>
              <a:t>‹#›</a:t>
            </a:fld>
            <a:endParaRPr kumimoji="1" lang="ja-JP" altLang="en-US"/>
          </a:p>
        </p:txBody>
      </p:sp>
    </p:spTree>
    <p:extLst>
      <p:ext uri="{BB962C8B-B14F-4D97-AF65-F5344CB8AC3E}">
        <p14:creationId xmlns:p14="http://schemas.microsoft.com/office/powerpoint/2010/main" val="1340297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ご紹介ありがとうございます．</a:t>
            </a:r>
            <a:endParaRPr kumimoji="1" lang="en-US" altLang="ja-JP" dirty="0" smtClean="0"/>
          </a:p>
          <a:p>
            <a:r>
              <a:rPr kumimoji="1" lang="ja-JP" altLang="en-US" dirty="0" smtClean="0"/>
              <a:t>大阪大学大学院情報科学研究科村上が</a:t>
            </a:r>
            <a:r>
              <a:rPr kumimoji="1" lang="en-US" altLang="ja-JP" dirty="0" smtClean="0"/>
              <a:t>『</a:t>
            </a:r>
            <a:r>
              <a:rPr kumimoji="1" lang="ja-JP" altLang="en-US" dirty="0" smtClean="0"/>
              <a:t>無線全二重通信におけるエネルギー消費効率化のための</a:t>
            </a:r>
            <a:r>
              <a:rPr kumimoji="1" lang="en-US" altLang="ja-JP" dirty="0" smtClean="0"/>
              <a:t>MAC </a:t>
            </a:r>
            <a:r>
              <a:rPr kumimoji="1" lang="ja-JP" altLang="en-US" dirty="0" smtClean="0"/>
              <a:t>プロトコルの基礎検討</a:t>
            </a:r>
            <a:r>
              <a:rPr kumimoji="1" lang="en-US" altLang="ja-JP" dirty="0" smtClean="0"/>
              <a:t>』</a:t>
            </a:r>
            <a:r>
              <a:rPr kumimoji="1" lang="ja-JP" altLang="en-US" dirty="0" smtClean="0"/>
              <a:t>を発表します．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a:t>
            </a:fld>
            <a:endParaRPr kumimoji="1" lang="ja-JP" altLang="en-US"/>
          </a:p>
        </p:txBody>
      </p:sp>
    </p:spTree>
    <p:extLst>
      <p:ext uri="{BB962C8B-B14F-4D97-AF65-F5344CB8AC3E}">
        <p14:creationId xmlns:p14="http://schemas.microsoft.com/office/powerpoint/2010/main" val="393527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FDPSM</a:t>
            </a:r>
            <a:r>
              <a:rPr kumimoji="1" lang="ja-JP" altLang="en-US" dirty="0" err="1" smtClean="0"/>
              <a:t>，</a:t>
            </a:r>
            <a:r>
              <a:rPr kumimoji="1" lang="en-US" altLang="ja-JP" dirty="0" smtClean="0"/>
              <a:t>FDPSM+ </a:t>
            </a:r>
            <a:r>
              <a:rPr kumimoji="1" lang="ja-JP" altLang="en-US" dirty="0" smtClean="0"/>
              <a:t>の基本性能を計算機シミュレータを用いて評価しました．</a:t>
            </a:r>
            <a:endParaRPr kumimoji="1" lang="en-US" altLang="ja-JP" dirty="0" smtClean="0"/>
          </a:p>
          <a:p>
            <a:r>
              <a:rPr kumimoji="1" lang="en-US" altLang="ja-JP" dirty="0" smtClean="0"/>
              <a:t>1 </a:t>
            </a:r>
            <a:r>
              <a:rPr kumimoji="1" lang="ja-JP" altLang="en-US" dirty="0" smtClean="0"/>
              <a:t>台のアクセスポイントと </a:t>
            </a:r>
            <a:r>
              <a:rPr kumimoji="1" lang="en-US" altLang="ja-JP" dirty="0" smtClean="0"/>
              <a:t>n  </a:t>
            </a:r>
            <a:r>
              <a:rPr kumimoji="1" lang="ja-JP" altLang="en-US" dirty="0" smtClean="0"/>
              <a:t>台のユーザ端末間で無線通信する環境を想定しました．</a:t>
            </a:r>
            <a:endParaRPr kumimoji="1" lang="en-US" altLang="ja-JP" dirty="0" smtClean="0"/>
          </a:p>
          <a:p>
            <a:r>
              <a:rPr kumimoji="1" lang="ja-JP" altLang="en-US" dirty="0" smtClean="0"/>
              <a:t>提案手法である </a:t>
            </a:r>
            <a:r>
              <a:rPr kumimoji="1" lang="en-US" altLang="ja-JP" dirty="0" smtClean="0"/>
              <a:t>FDPSM</a:t>
            </a:r>
            <a:r>
              <a:rPr kumimoji="1" lang="ja-JP" altLang="en-US" dirty="0" err="1" smtClean="0"/>
              <a:t>，</a:t>
            </a:r>
            <a:r>
              <a:rPr kumimoji="1" lang="en-US" altLang="ja-JP" dirty="0" smtClean="0"/>
              <a:t>FDPSM+</a:t>
            </a:r>
            <a:r>
              <a:rPr kumimoji="1" lang="en-US" altLang="ja-JP" baseline="0" dirty="0" smtClean="0"/>
              <a:t> </a:t>
            </a:r>
            <a:r>
              <a:rPr kumimoji="1" lang="ja-JP" altLang="en-US" baseline="0" dirty="0" smtClean="0"/>
              <a:t>と スリープ制御を行わない無線全二重通信の </a:t>
            </a:r>
            <a:r>
              <a:rPr kumimoji="1" lang="en-US" altLang="ja-JP" baseline="0" dirty="0" smtClean="0"/>
              <a:t>CAMFD </a:t>
            </a:r>
            <a:r>
              <a:rPr kumimoji="1" lang="ja-JP" altLang="en-US" baseline="0" dirty="0" smtClean="0"/>
              <a:t>を比較しました．</a:t>
            </a:r>
            <a:endParaRPr kumimoji="1" lang="en-US" altLang="ja-JP" baseline="0" dirty="0" smtClean="0"/>
          </a:p>
          <a:p>
            <a:r>
              <a:rPr kumimoji="1" lang="ja-JP" altLang="en-US" baseline="0" dirty="0" smtClean="0"/>
              <a:t>エネルギーあたりの送信データ量について評価しました．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10</a:t>
            </a:fld>
            <a:endParaRPr kumimoji="1" lang="ja-JP" altLang="en-US"/>
          </a:p>
        </p:txBody>
      </p:sp>
    </p:spTree>
    <p:extLst>
      <p:ext uri="{BB962C8B-B14F-4D97-AF65-F5344CB8AC3E}">
        <p14:creationId xmlns:p14="http://schemas.microsoft.com/office/powerpoint/2010/main" val="151060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本研究では，</a:t>
            </a:r>
            <a:r>
              <a:rPr kumimoji="1" lang="ja-JP" altLang="ja-JP" sz="1200" kern="1200" dirty="0" smtClean="0">
                <a:solidFill>
                  <a:schemeClr val="tx1"/>
                </a:solidFill>
                <a:effectLst/>
                <a:latin typeface="+mn-lt"/>
                <a:ea typeface="+mn-ea"/>
                <a:cs typeface="+mn-cs"/>
              </a:rPr>
              <a:t>エネルギー消費効率の指標</a:t>
            </a:r>
            <a:r>
              <a:rPr kumimoji="1" lang="ja-JP" altLang="en-US" sz="1200" kern="1200" dirty="0" smtClean="0">
                <a:solidFill>
                  <a:schemeClr val="tx1"/>
                </a:solidFill>
                <a:effectLst/>
                <a:latin typeface="+mn-lt"/>
                <a:ea typeface="+mn-ea"/>
                <a:cs typeface="+mn-cs"/>
              </a:rPr>
              <a:t>として</a:t>
            </a:r>
            <a:r>
              <a:rPr kumimoji="1" lang="ja-JP" altLang="ja-JP" sz="1200" kern="1200" dirty="0" smtClean="0">
                <a:solidFill>
                  <a:schemeClr val="tx1"/>
                </a:solidFill>
                <a:effectLst/>
                <a:latin typeface="+mn-lt"/>
                <a:ea typeface="+mn-ea"/>
                <a:cs typeface="+mn-cs"/>
              </a:rPr>
              <a:t>エネルギーあたりの送信データ量</a:t>
            </a:r>
            <a:r>
              <a:rPr kumimoji="1" lang="ja-JP" altLang="en-US" sz="1200" kern="1200" dirty="0" smtClean="0">
                <a:solidFill>
                  <a:schemeClr val="tx1"/>
                </a:solidFill>
                <a:effectLst/>
                <a:latin typeface="+mn-lt"/>
                <a:ea typeface="+mn-ea"/>
                <a:cs typeface="+mn-cs"/>
              </a:rPr>
              <a:t>を提案します</a:t>
            </a:r>
            <a:r>
              <a:rPr kumimoji="1" lang="ja-JP" altLang="ja-JP" sz="1200" kern="1200" dirty="0" smtClean="0">
                <a:solidFill>
                  <a:schemeClr val="tx1"/>
                </a:solidFill>
                <a:effectLst/>
                <a:latin typeface="+mn-lt"/>
                <a:ea typeface="+mn-ea"/>
                <a:cs typeface="+mn-cs"/>
              </a:rPr>
              <a:t>．</a:t>
            </a:r>
          </a:p>
          <a:p>
            <a:r>
              <a:rPr kumimoji="1" lang="ja-JP" altLang="en-US" sz="1200" kern="1200" dirty="0" smtClean="0">
                <a:solidFill>
                  <a:schemeClr val="tx1"/>
                </a:solidFill>
                <a:effectLst/>
                <a:latin typeface="+mn-lt"/>
                <a:ea typeface="+mn-ea"/>
                <a:cs typeface="+mn-cs"/>
              </a:rPr>
              <a:t>具体的には，</a:t>
            </a:r>
            <a:r>
              <a:rPr kumimoji="1" lang="ja-JP" altLang="ja-JP" sz="1200" kern="1200" dirty="0" smtClean="0">
                <a:solidFill>
                  <a:schemeClr val="tx1"/>
                </a:solidFill>
                <a:effectLst/>
                <a:latin typeface="+mn-lt"/>
                <a:ea typeface="+mn-ea"/>
                <a:cs typeface="+mn-cs"/>
              </a:rPr>
              <a:t>単位エネルギーの消費で送信できるデータ量を示</a:t>
            </a:r>
            <a:r>
              <a:rPr kumimoji="1" lang="ja-JP" altLang="en-US" sz="1200" kern="1200" dirty="0" smtClean="0">
                <a:solidFill>
                  <a:schemeClr val="tx1"/>
                </a:solidFill>
                <a:effectLst/>
                <a:latin typeface="+mn-lt"/>
                <a:ea typeface="+mn-ea"/>
                <a:cs typeface="+mn-cs"/>
              </a:rPr>
              <a:t>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値が大きいほど，一定のエネルギーを消費したときに送信できるデータ量が増加します．</a:t>
            </a:r>
          </a:p>
          <a:p>
            <a:r>
              <a:rPr kumimoji="1" lang="ja-JP" altLang="ja-JP" sz="1200" kern="1200" dirty="0" smtClean="0">
                <a:solidFill>
                  <a:schemeClr val="tx1"/>
                </a:solidFill>
                <a:effectLst/>
                <a:latin typeface="+mn-lt"/>
                <a:ea typeface="+mn-ea"/>
                <a:cs typeface="+mn-cs"/>
              </a:rPr>
              <a:t>エネルギーあたりの送信データ量は送信したデータ量を消費したエネルギーで割ることで求められます．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0040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FDPSM</a:t>
            </a:r>
            <a:r>
              <a:rPr kumimoji="1" lang="ja-JP" altLang="en-US"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en-US" sz="1200" kern="1200" dirty="0" smtClean="0">
                <a:solidFill>
                  <a:schemeClr val="tx1"/>
                </a:solidFill>
                <a:effectLst/>
                <a:latin typeface="+mn-lt"/>
                <a:ea typeface="+mn-ea"/>
                <a:cs typeface="+mn-cs"/>
              </a:rPr>
              <a:t>によるエネルギー消費効率向上の効果はネットワークの状態によって異なると考えられます．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ユーザ端末数を</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10 </a:t>
            </a:r>
            <a:r>
              <a:rPr kumimoji="1" lang="ja-JP" altLang="ja-JP" sz="1200" kern="1200" dirty="0" smtClean="0">
                <a:solidFill>
                  <a:schemeClr val="tx1"/>
                </a:solidFill>
                <a:effectLst/>
                <a:latin typeface="+mn-lt"/>
                <a:ea typeface="+mn-ea"/>
                <a:cs typeface="+mn-cs"/>
              </a:rPr>
              <a:t>に変化させたときのエネルギーあたりの送信データ量</a:t>
            </a:r>
            <a:r>
              <a:rPr kumimoji="1" lang="ja-JP" altLang="en-US" sz="1200" kern="1200" dirty="0" smtClean="0">
                <a:solidFill>
                  <a:schemeClr val="tx1"/>
                </a:solidFill>
                <a:effectLst/>
                <a:latin typeface="+mn-lt"/>
                <a:ea typeface="+mn-ea"/>
                <a:cs typeface="+mn-cs"/>
              </a:rPr>
              <a:t>について</a:t>
            </a:r>
            <a:r>
              <a:rPr kumimoji="1" lang="ja-JP" altLang="ja-JP" sz="1200" kern="1200" dirty="0" smtClean="0">
                <a:solidFill>
                  <a:schemeClr val="tx1"/>
                </a:solidFill>
                <a:effectLst/>
                <a:latin typeface="+mn-lt"/>
                <a:ea typeface="+mn-ea"/>
                <a:cs typeface="+mn-cs"/>
              </a:rPr>
              <a:t>評価</a:t>
            </a:r>
            <a:r>
              <a:rPr kumimoji="1" lang="ja-JP" altLang="en-US" sz="1200" kern="1200" dirty="0" smtClean="0">
                <a:solidFill>
                  <a:schemeClr val="tx1"/>
                </a:solidFill>
                <a:effectLst/>
                <a:latin typeface="+mn-lt"/>
                <a:ea typeface="+mn-ea"/>
                <a:cs typeface="+mn-cs"/>
              </a:rPr>
              <a:t>しました</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無線全二重通信では自己干渉除去が必要です．</a:t>
            </a:r>
            <a:endParaRPr kumimoji="1" lang="ja-JP"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今回は自己干渉除去を行うキャンセル回路の消費電力が </a:t>
            </a:r>
            <a:r>
              <a:rPr kumimoji="1" lang="en-US" altLang="ja-JP" sz="1200" kern="1200" dirty="0" smtClean="0">
                <a:solidFill>
                  <a:schemeClr val="tx1"/>
                </a:solidFill>
                <a:effectLst/>
                <a:latin typeface="+mn-lt"/>
                <a:ea typeface="+mn-ea"/>
                <a:cs typeface="+mn-cs"/>
              </a:rPr>
              <a:t>0.0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の場合について評価しています．</a:t>
            </a:r>
            <a:endParaRPr kumimoji="1" lang="en-US" altLang="ja-JP" sz="1200" kern="1200" dirty="0" smtClean="0">
              <a:solidFill>
                <a:schemeClr val="tx1"/>
              </a:solidFill>
              <a:effectLst/>
              <a:latin typeface="+mn-lt"/>
              <a:ea typeface="+mn-ea"/>
              <a:cs typeface="+mn-cs"/>
            </a:endParaRPr>
          </a:p>
          <a:p>
            <a:r>
              <a:rPr lang="en-US" altLang="ja-JP" dirty="0" smtClean="0"/>
              <a:t>FDPSM</a:t>
            </a:r>
            <a:r>
              <a:rPr lang="ja-JP" altLang="en-US" dirty="0" err="1" smtClean="0"/>
              <a:t>，</a:t>
            </a:r>
            <a:r>
              <a:rPr lang="en-US" altLang="ja-JP" dirty="0" smtClean="0"/>
              <a:t>FDPSM+ </a:t>
            </a:r>
            <a:r>
              <a:rPr lang="ja-JP" altLang="en-US" dirty="0" smtClean="0"/>
              <a:t>ともに</a:t>
            </a:r>
            <a:r>
              <a:rPr lang="en-US" altLang="ja-JP" dirty="0" smtClean="0"/>
              <a:t> CAMFD </a:t>
            </a:r>
            <a:r>
              <a:rPr lang="ja-JP" altLang="en-US" dirty="0" smtClean="0"/>
              <a:t>に対して高いエネルギー消費効率を示していることが分かります．</a:t>
            </a:r>
            <a:endParaRPr lang="en-US" altLang="ja-JP" dirty="0" smtClean="0"/>
          </a:p>
          <a:p>
            <a:r>
              <a:rPr kumimoji="1" lang="ja-JP" altLang="en-US" sz="1200" kern="1200" dirty="0" smtClean="0">
                <a:solidFill>
                  <a:schemeClr val="tx1"/>
                </a:solidFill>
                <a:effectLst/>
                <a:latin typeface="+mn-lt"/>
                <a:ea typeface="+mn-ea"/>
                <a:cs typeface="+mn-cs"/>
              </a:rPr>
              <a:t>これは，スリープ制御によりフレーム送受信時以外の消費電力を削減している影響だと考えられます．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a:t>
            </a:r>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は</a:t>
            </a:r>
            <a:r>
              <a:rPr kumimoji="1" lang="en-US"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と比較して，ユーザ端末数が増加しても高いエネルギー</a:t>
            </a:r>
            <a:r>
              <a:rPr kumimoji="1" lang="ja-JP" altLang="en-US" sz="1200" kern="1200" dirty="0" smtClean="0">
                <a:solidFill>
                  <a:schemeClr val="tx1"/>
                </a:solidFill>
                <a:effectLst/>
                <a:latin typeface="+mn-lt"/>
                <a:ea typeface="+mn-ea"/>
                <a:cs typeface="+mn-cs"/>
              </a:rPr>
              <a:t>消費効率を</a:t>
            </a:r>
            <a:r>
              <a:rPr kumimoji="1" lang="ja-JP" altLang="ja-JP" sz="1200" kern="1200" dirty="0" smtClean="0">
                <a:solidFill>
                  <a:schemeClr val="tx1"/>
                </a:solidFill>
                <a:effectLst/>
                <a:latin typeface="+mn-lt"/>
                <a:ea typeface="+mn-ea"/>
                <a:cs typeface="+mn-cs"/>
              </a:rPr>
              <a:t>維持しています．</a:t>
            </a:r>
          </a:p>
          <a:p>
            <a:r>
              <a:rPr kumimoji="1" lang="ja-JP" altLang="ja-JP" sz="1200" kern="1200" dirty="0" smtClean="0">
                <a:solidFill>
                  <a:schemeClr val="tx1"/>
                </a:solidFill>
                <a:effectLst/>
                <a:latin typeface="+mn-lt"/>
                <a:ea typeface="+mn-ea"/>
                <a:cs typeface="+mn-cs"/>
              </a:rPr>
              <a:t>これは，</a:t>
            </a:r>
            <a:r>
              <a:rPr kumimoji="1" lang="en-US" altLang="ja-JP" sz="1200" kern="1200" dirty="0" smtClean="0">
                <a:solidFill>
                  <a:schemeClr val="tx1"/>
                </a:solidFill>
                <a:effectLst/>
                <a:latin typeface="+mn-lt"/>
                <a:ea typeface="+mn-ea"/>
                <a:cs typeface="+mn-cs"/>
              </a:rPr>
              <a:t>RTS/CTS </a:t>
            </a:r>
            <a:r>
              <a:rPr kumimoji="1" lang="ja-JP" altLang="ja-JP" sz="1200" kern="1200" dirty="0" smtClean="0">
                <a:solidFill>
                  <a:schemeClr val="tx1"/>
                </a:solidFill>
                <a:effectLst/>
                <a:latin typeface="+mn-lt"/>
                <a:ea typeface="+mn-ea"/>
                <a:cs typeface="+mn-cs"/>
              </a:rPr>
              <a:t>機構を用いることで衝突発生時の消費電力を削減している影響だと考えられます．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12</a:t>
            </a:fld>
            <a:endParaRPr kumimoji="1" lang="ja-JP" altLang="en-US"/>
          </a:p>
        </p:txBody>
      </p:sp>
    </p:spTree>
    <p:extLst>
      <p:ext uri="{BB962C8B-B14F-4D97-AF65-F5344CB8AC3E}">
        <p14:creationId xmlns:p14="http://schemas.microsoft.com/office/powerpoint/2010/main" val="66325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自己干渉除去を行うキャンセル回路の消費電力が異なる場合，提案手法によるエネルギー消費効率向上の効果は異なると考えられます．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そこで，</a:t>
            </a:r>
            <a:r>
              <a:rPr kumimoji="1" lang="ja-JP" altLang="ja-JP" sz="1200" kern="1200" dirty="0" smtClean="0">
                <a:solidFill>
                  <a:schemeClr val="tx1"/>
                </a:solidFill>
                <a:effectLst/>
                <a:latin typeface="+mn-lt"/>
                <a:ea typeface="+mn-ea"/>
                <a:cs typeface="+mn-cs"/>
              </a:rPr>
              <a:t>キャンセル回路の消費電力を </a:t>
            </a:r>
            <a:r>
              <a:rPr kumimoji="1" lang="en-US" altLang="ja-JP" sz="1200" kern="1200" dirty="0" smtClean="0">
                <a:solidFill>
                  <a:schemeClr val="tx1"/>
                </a:solidFill>
                <a:effectLst/>
                <a:latin typeface="+mn-lt"/>
                <a:ea typeface="+mn-ea"/>
                <a:cs typeface="+mn-cs"/>
              </a:rPr>
              <a:t>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から </a:t>
            </a:r>
            <a:r>
              <a:rPr kumimoji="1" lang="en-US" altLang="ja-JP" sz="1200" kern="1200" dirty="0" smtClean="0">
                <a:solidFill>
                  <a:schemeClr val="tx1"/>
                </a:solidFill>
                <a:effectLst/>
                <a:latin typeface="+mn-lt"/>
                <a:ea typeface="+mn-ea"/>
                <a:cs typeface="+mn-cs"/>
              </a:rPr>
              <a:t>1,000 [</a:t>
            </a:r>
            <a:r>
              <a:rPr kumimoji="1" lang="en-US" altLang="ja-JP" sz="1200" kern="1200" dirty="0" err="1" smtClean="0">
                <a:solidFill>
                  <a:schemeClr val="tx1"/>
                </a:solidFill>
                <a:effectLst/>
                <a:latin typeface="+mn-lt"/>
                <a:ea typeface="+mn-ea"/>
                <a:cs typeface="+mn-cs"/>
              </a:rPr>
              <a:t>mW</a:t>
            </a:r>
            <a:r>
              <a:rPr kumimoji="1" lang="en-US" altLang="ja-JP" sz="1200" kern="1200" dirty="0" smtClean="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に変化させたときのエネルギーあたりの送信データ量の評価です．</a:t>
            </a:r>
          </a:p>
          <a:p>
            <a:r>
              <a:rPr kumimoji="1" lang="ja-JP" altLang="en-US" sz="1200" kern="1200" dirty="0" smtClean="0">
                <a:solidFill>
                  <a:schemeClr val="tx1"/>
                </a:solidFill>
                <a:effectLst/>
                <a:latin typeface="+mn-lt"/>
                <a:ea typeface="+mn-ea"/>
                <a:cs typeface="+mn-cs"/>
              </a:rPr>
              <a:t>ユーザ端末数が </a:t>
            </a:r>
            <a:r>
              <a:rPr kumimoji="1" lang="en-US" altLang="ja-JP" sz="1200" kern="1200" dirty="0" smtClean="0">
                <a:solidFill>
                  <a:schemeClr val="tx1"/>
                </a:solidFill>
                <a:effectLst/>
                <a:latin typeface="+mn-lt"/>
                <a:ea typeface="+mn-ea"/>
                <a:cs typeface="+mn-cs"/>
              </a:rPr>
              <a:t>4 </a:t>
            </a:r>
            <a:r>
              <a:rPr kumimoji="1" lang="ja-JP" altLang="en-US" sz="1200" kern="1200" dirty="0" smtClean="0">
                <a:solidFill>
                  <a:schemeClr val="tx1"/>
                </a:solidFill>
                <a:effectLst/>
                <a:latin typeface="+mn-lt"/>
                <a:ea typeface="+mn-ea"/>
                <a:cs typeface="+mn-cs"/>
              </a:rPr>
              <a:t>台の場合について評価しました．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キャンセル回路の消費電力が変化しても，エネルギー</a:t>
            </a:r>
            <a:r>
              <a:rPr kumimoji="1" lang="ja-JP" altLang="en-US" sz="1200" kern="1200" dirty="0" smtClean="0">
                <a:solidFill>
                  <a:schemeClr val="tx1"/>
                </a:solidFill>
                <a:effectLst/>
                <a:latin typeface="+mn-lt"/>
                <a:ea typeface="+mn-ea"/>
                <a:cs typeface="+mn-cs"/>
              </a:rPr>
              <a:t>消費効率</a:t>
            </a:r>
            <a:r>
              <a:rPr kumimoji="1" lang="ja-JP" altLang="ja-JP" sz="1200" kern="1200" dirty="0" smtClean="0">
                <a:solidFill>
                  <a:schemeClr val="tx1"/>
                </a:solidFill>
                <a:effectLst/>
                <a:latin typeface="+mn-lt"/>
                <a:ea typeface="+mn-ea"/>
                <a:cs typeface="+mn-cs"/>
              </a:rPr>
              <a:t>が殆ど変化いていません．</a:t>
            </a:r>
          </a:p>
          <a:p>
            <a:r>
              <a:rPr kumimoji="1" lang="ja-JP" altLang="ja-JP" sz="1200" kern="1200" dirty="0" smtClean="0">
                <a:solidFill>
                  <a:schemeClr val="tx1"/>
                </a:solidFill>
                <a:effectLst/>
                <a:latin typeface="+mn-lt"/>
                <a:ea typeface="+mn-ea"/>
                <a:cs typeface="+mn-cs"/>
              </a:rPr>
              <a:t>この結果から，スリープ制御の効果がキャンセル回路の消費電力より支配的であるといえます．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13</a:t>
            </a:fld>
            <a:endParaRPr kumimoji="1" lang="ja-JP" altLang="en-US"/>
          </a:p>
        </p:txBody>
      </p:sp>
    </p:spTree>
    <p:extLst>
      <p:ext uri="{BB962C8B-B14F-4D97-AF65-F5344CB8AC3E}">
        <p14:creationId xmlns:p14="http://schemas.microsoft.com/office/powerpoint/2010/main" val="2644592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本研究では，無線全二重通信におけるエネルギー消費効率向上手法である </a:t>
            </a:r>
            <a:r>
              <a:rPr kumimoji="1" lang="en-US" altLang="ja-JP" sz="1200" kern="1200" dirty="0" smtClean="0">
                <a:solidFill>
                  <a:schemeClr val="tx1"/>
                </a:solidFill>
                <a:effectLst/>
                <a:latin typeface="+mn-lt"/>
                <a:ea typeface="+mn-ea"/>
                <a:cs typeface="+mn-cs"/>
              </a:rPr>
              <a:t>PMFD </a:t>
            </a:r>
            <a:r>
              <a:rPr kumimoji="1" lang="ja-JP" altLang="ja-JP" sz="1200" kern="1200" dirty="0" smtClean="0">
                <a:solidFill>
                  <a:schemeClr val="tx1"/>
                </a:solidFill>
                <a:effectLst/>
                <a:latin typeface="+mn-lt"/>
                <a:ea typeface="+mn-ea"/>
                <a:cs typeface="+mn-cs"/>
              </a:rPr>
              <a:t>を提案致しました．</a:t>
            </a:r>
          </a:p>
          <a:p>
            <a:r>
              <a:rPr kumimoji="1" lang="ja-JP" altLang="ja-JP" sz="1200" kern="1200" dirty="0" smtClean="0">
                <a:solidFill>
                  <a:schemeClr val="tx1"/>
                </a:solidFill>
                <a:effectLst/>
                <a:latin typeface="+mn-lt"/>
                <a:ea typeface="+mn-ea"/>
                <a:cs typeface="+mn-cs"/>
              </a:rPr>
              <a:t>また，</a:t>
            </a:r>
            <a:r>
              <a:rPr kumimoji="1" lang="en-US" altLang="ja-JP" sz="1200" kern="1200" dirty="0" smtClean="0">
                <a:solidFill>
                  <a:schemeClr val="tx1"/>
                </a:solidFill>
                <a:effectLst/>
                <a:latin typeface="+mn-lt"/>
                <a:ea typeface="+mn-ea"/>
                <a:cs typeface="+mn-cs"/>
              </a:rPr>
              <a:t>RTS/CTS </a:t>
            </a:r>
            <a:r>
              <a:rPr kumimoji="1" lang="ja-JP" altLang="ja-JP" sz="1200" kern="1200" dirty="0" smtClean="0">
                <a:solidFill>
                  <a:schemeClr val="tx1"/>
                </a:solidFill>
                <a:effectLst/>
                <a:latin typeface="+mn-lt"/>
                <a:ea typeface="+mn-ea"/>
                <a:cs typeface="+mn-cs"/>
              </a:rPr>
              <a:t>機構を用い</a:t>
            </a:r>
            <a:r>
              <a:rPr kumimoji="1" lang="ja-JP" altLang="en-US" sz="1200" kern="1200" dirty="0" smtClean="0">
                <a:solidFill>
                  <a:schemeClr val="tx1"/>
                </a:solidFill>
                <a:effectLst/>
                <a:latin typeface="+mn-lt"/>
                <a:ea typeface="+mn-ea"/>
                <a:cs typeface="+mn-cs"/>
              </a:rPr>
              <a:t>てデータフレームの衝突を抑制する</a:t>
            </a:r>
            <a:r>
              <a:rPr kumimoji="1" lang="ja-JP"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を提案致しました．</a:t>
            </a:r>
          </a:p>
          <a:p>
            <a:r>
              <a:rPr kumimoji="1" lang="ja-JP" altLang="ja-JP" sz="1200" kern="1200" dirty="0" smtClean="0">
                <a:solidFill>
                  <a:schemeClr val="tx1"/>
                </a:solidFill>
                <a:effectLst/>
                <a:latin typeface="+mn-lt"/>
                <a:ea typeface="+mn-ea"/>
                <a:cs typeface="+mn-cs"/>
              </a:rPr>
              <a:t>エネルギー消費効率の指標としてエネルギーあたりの送信データ量を用いました．</a:t>
            </a:r>
          </a:p>
          <a:p>
            <a:r>
              <a:rPr kumimoji="1" lang="ja-JP" altLang="ja-JP" sz="1200" kern="1200" dirty="0" smtClean="0">
                <a:solidFill>
                  <a:schemeClr val="tx1"/>
                </a:solidFill>
                <a:effectLst/>
                <a:latin typeface="+mn-lt"/>
                <a:ea typeface="+mn-ea"/>
                <a:cs typeface="+mn-cs"/>
              </a:rPr>
              <a:t>今後は</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a:t>
            </a:r>
            <a:r>
              <a:rPr kumimoji="1" lang="ja-JP" altLang="en-US"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en-US" sz="1200" kern="1200" dirty="0" smtClean="0">
                <a:solidFill>
                  <a:schemeClr val="tx1"/>
                </a:solidFill>
                <a:effectLst/>
                <a:latin typeface="+mn-lt"/>
                <a:ea typeface="+mn-ea"/>
                <a:cs typeface="+mn-cs"/>
              </a:rPr>
              <a:t>と </a:t>
            </a:r>
            <a:r>
              <a:rPr kumimoji="1" lang="en-US" altLang="ja-JP" sz="1200" kern="1200" dirty="0" smtClean="0">
                <a:solidFill>
                  <a:schemeClr val="tx1"/>
                </a:solidFill>
                <a:effectLst/>
                <a:latin typeface="+mn-lt"/>
                <a:ea typeface="+mn-ea"/>
                <a:cs typeface="+mn-cs"/>
              </a:rPr>
              <a:t>802.11 </a:t>
            </a:r>
            <a:r>
              <a:rPr kumimoji="1" lang="ja-JP" altLang="en-US" sz="1200" kern="1200" dirty="0" smtClean="0">
                <a:solidFill>
                  <a:schemeClr val="tx1"/>
                </a:solidFill>
                <a:effectLst/>
                <a:latin typeface="+mn-lt"/>
                <a:ea typeface="+mn-ea"/>
                <a:cs typeface="+mn-cs"/>
              </a:rPr>
              <a:t>標準の省電力モードを比較評価する予定です．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実機を用いて</a:t>
            </a:r>
            <a:r>
              <a:rPr kumimoji="1" lang="en-US" altLang="ja-JP" sz="1200" kern="120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FDPSM</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の評価を行</a:t>
            </a:r>
            <a:r>
              <a:rPr kumimoji="1" lang="ja-JP" altLang="en-US" sz="1200" kern="1200" dirty="0" smtClean="0">
                <a:solidFill>
                  <a:schemeClr val="tx1"/>
                </a:solidFill>
                <a:effectLst/>
                <a:latin typeface="+mn-lt"/>
                <a:ea typeface="+mn-ea"/>
                <a:cs typeface="+mn-cs"/>
              </a:rPr>
              <a:t>いたいと考えています</a:t>
            </a:r>
            <a:r>
              <a:rPr kumimoji="1" lang="ja-JP" altLang="ja-JP" sz="1200" kern="1200" dirty="0" smtClean="0">
                <a:solidFill>
                  <a:schemeClr val="tx1"/>
                </a:solidFill>
                <a:effectLst/>
                <a:latin typeface="+mn-lt"/>
                <a:ea typeface="+mn-ea"/>
                <a:cs typeface="+mn-cs"/>
              </a:rPr>
              <a:t>．</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14</a:t>
            </a:fld>
            <a:endParaRPr kumimoji="1" lang="ja-JP" altLang="en-US"/>
          </a:p>
        </p:txBody>
      </p:sp>
    </p:spTree>
    <p:extLst>
      <p:ext uri="{BB962C8B-B14F-4D97-AF65-F5344CB8AC3E}">
        <p14:creationId xmlns:p14="http://schemas.microsoft.com/office/powerpoint/2010/main" val="401733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参考文献はこのようになっております．</a:t>
            </a:r>
          </a:p>
          <a:p>
            <a:r>
              <a:rPr kumimoji="1" lang="ja-JP" altLang="ja-JP" sz="1200" kern="1200" dirty="0" smtClean="0">
                <a:solidFill>
                  <a:schemeClr val="tx1"/>
                </a:solidFill>
                <a:effectLst/>
                <a:latin typeface="+mn-lt"/>
                <a:ea typeface="+mn-ea"/>
                <a:cs typeface="+mn-cs"/>
              </a:rPr>
              <a:t>以上で，発表を終わりに致します．</a:t>
            </a:r>
          </a:p>
          <a:p>
            <a:r>
              <a:rPr kumimoji="1" lang="ja-JP" altLang="ja-JP" sz="1200" kern="1200" dirty="0" smtClean="0">
                <a:solidFill>
                  <a:schemeClr val="tx1"/>
                </a:solidFill>
                <a:effectLst/>
                <a:latin typeface="+mn-lt"/>
                <a:ea typeface="+mn-ea"/>
                <a:cs typeface="+mn-cs"/>
              </a:rPr>
              <a:t>ありがとうございました．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15</a:t>
            </a:fld>
            <a:endParaRPr kumimoji="1" lang="ja-JP" altLang="en-US"/>
          </a:p>
        </p:txBody>
      </p:sp>
    </p:spTree>
    <p:extLst>
      <p:ext uri="{BB962C8B-B14F-4D97-AF65-F5344CB8AC3E}">
        <p14:creationId xmlns:p14="http://schemas.microsoft.com/office/powerpoint/2010/main" val="3361974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このような無線全二重通信では，自己干渉除去や</a:t>
            </a:r>
            <a:r>
              <a:rPr kumimoji="1" lang="en-US" altLang="ja-JP" sz="1200" kern="1200" dirty="0" smtClean="0">
                <a:solidFill>
                  <a:schemeClr val="tx1"/>
                </a:solidFill>
                <a:effectLst/>
                <a:latin typeface="+mn-lt"/>
                <a:ea typeface="+mn-ea"/>
                <a:cs typeface="+mn-cs"/>
              </a:rPr>
              <a:t>MAC</a:t>
            </a:r>
            <a:r>
              <a:rPr kumimoji="1" lang="ja-JP" altLang="ja-JP" sz="1200" kern="1200" dirty="0" smtClean="0">
                <a:solidFill>
                  <a:schemeClr val="tx1"/>
                </a:solidFill>
                <a:effectLst/>
                <a:latin typeface="+mn-lt"/>
                <a:ea typeface="+mn-ea"/>
                <a:cs typeface="+mn-cs"/>
              </a:rPr>
              <a:t>制御を中心に研究がなされています．</a:t>
            </a:r>
          </a:p>
          <a:p>
            <a:r>
              <a:rPr kumimoji="1" lang="ja-JP" altLang="ja-JP" sz="1200" kern="1200" dirty="0" smtClean="0">
                <a:solidFill>
                  <a:schemeClr val="tx1"/>
                </a:solidFill>
                <a:effectLst/>
                <a:latin typeface="+mn-lt"/>
                <a:ea typeface="+mn-ea"/>
                <a:cs typeface="+mn-cs"/>
              </a:rPr>
              <a:t>しかしながら，無線全二重通信ではエネルギー消費効率に関する検討がなされていません．</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3613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次に，ユーザ端末数を</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から</a:t>
            </a:r>
            <a:r>
              <a:rPr kumimoji="1" lang="en-US" altLang="ja-JP" sz="1200" kern="1200" dirty="0" smtClean="0">
                <a:solidFill>
                  <a:schemeClr val="tx1"/>
                </a:solidFill>
                <a:effectLst/>
                <a:latin typeface="+mn-lt"/>
                <a:ea typeface="+mn-ea"/>
                <a:cs typeface="+mn-cs"/>
              </a:rPr>
              <a:t> 10 </a:t>
            </a:r>
            <a:r>
              <a:rPr kumimoji="1" lang="ja-JP" altLang="ja-JP" sz="1200" kern="1200" dirty="0" smtClean="0">
                <a:solidFill>
                  <a:schemeClr val="tx1"/>
                </a:solidFill>
                <a:effectLst/>
                <a:latin typeface="+mn-lt"/>
                <a:ea typeface="+mn-ea"/>
                <a:cs typeface="+mn-cs"/>
              </a:rPr>
              <a:t>に変化させたときのスループットの評価です．</a:t>
            </a:r>
          </a:p>
          <a:p>
            <a:r>
              <a:rPr kumimoji="1" lang="en-US" altLang="ja-JP" sz="1200" kern="1200" dirty="0" smtClean="0">
                <a:solidFill>
                  <a:schemeClr val="tx1"/>
                </a:solidFill>
                <a:effectLst/>
                <a:latin typeface="+mn-lt"/>
                <a:ea typeface="+mn-ea"/>
                <a:cs typeface="+mn-cs"/>
              </a:rPr>
              <a:t>FDPSM</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ともにスループットが</a:t>
            </a:r>
            <a:r>
              <a:rPr kumimoji="1" lang="en-US" altLang="ja-JP" sz="1200" kern="1200" dirty="0" smtClean="0">
                <a:solidFill>
                  <a:schemeClr val="tx1"/>
                </a:solidFill>
                <a:effectLst/>
                <a:latin typeface="+mn-lt"/>
                <a:ea typeface="+mn-ea"/>
                <a:cs typeface="+mn-cs"/>
              </a:rPr>
              <a:t> CAMFD </a:t>
            </a:r>
            <a:r>
              <a:rPr kumimoji="1" lang="ja-JP" altLang="ja-JP" sz="1200" kern="1200" dirty="0" smtClean="0">
                <a:solidFill>
                  <a:schemeClr val="tx1"/>
                </a:solidFill>
                <a:effectLst/>
                <a:latin typeface="+mn-lt"/>
                <a:ea typeface="+mn-ea"/>
                <a:cs typeface="+mn-cs"/>
              </a:rPr>
              <a:t>に対して低下しています．</a:t>
            </a:r>
          </a:p>
          <a:p>
            <a:r>
              <a:rPr kumimoji="1" lang="ja-JP" altLang="ja-JP" sz="1200" kern="1200" dirty="0" smtClean="0">
                <a:solidFill>
                  <a:schemeClr val="tx1"/>
                </a:solidFill>
                <a:effectLst/>
                <a:latin typeface="+mn-lt"/>
                <a:ea typeface="+mn-ea"/>
                <a:cs typeface="+mn-cs"/>
              </a:rPr>
              <a:t>これは</a:t>
            </a:r>
            <a:r>
              <a:rPr kumimoji="1" lang="ja-JP" altLang="ja-JP"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a:t>
            </a:r>
            <a:r>
              <a:rPr kumimoji="1" lang="ja-JP" altLang="ja-JP" sz="1200" kern="1200" dirty="0" err="1"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FDPSM+ </a:t>
            </a:r>
            <a:r>
              <a:rPr kumimoji="1" lang="ja-JP" altLang="ja-JP" sz="1200" kern="1200" dirty="0" smtClean="0">
                <a:solidFill>
                  <a:schemeClr val="tx1"/>
                </a:solidFill>
                <a:effectLst/>
                <a:latin typeface="+mn-lt"/>
                <a:ea typeface="+mn-ea"/>
                <a:cs typeface="+mn-cs"/>
              </a:rPr>
              <a:t>ともにビーコンフレーム</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回の送信につきアップリンクとダウンリンクの送信が最大</a:t>
            </a:r>
            <a:r>
              <a:rPr kumimoji="1" lang="en-US" altLang="ja-JP" sz="1200" kern="1200" dirty="0" smtClean="0">
                <a:solidFill>
                  <a:schemeClr val="tx1"/>
                </a:solidFill>
                <a:effectLst/>
                <a:latin typeface="+mn-lt"/>
                <a:ea typeface="+mn-ea"/>
                <a:cs typeface="+mn-cs"/>
              </a:rPr>
              <a:t> 1 </a:t>
            </a:r>
            <a:r>
              <a:rPr kumimoji="1" lang="ja-JP" altLang="ja-JP" sz="1200" kern="1200" dirty="0" smtClean="0">
                <a:solidFill>
                  <a:schemeClr val="tx1"/>
                </a:solidFill>
                <a:effectLst/>
                <a:latin typeface="+mn-lt"/>
                <a:ea typeface="+mn-ea"/>
                <a:cs typeface="+mn-cs"/>
              </a:rPr>
              <a:t>回になる影響だと考えられます．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19</a:t>
            </a:fld>
            <a:endParaRPr kumimoji="1" lang="ja-JP" altLang="en-US"/>
          </a:p>
        </p:txBody>
      </p:sp>
    </p:spTree>
    <p:extLst>
      <p:ext uri="{BB962C8B-B14F-4D97-AF65-F5344CB8AC3E}">
        <p14:creationId xmlns:p14="http://schemas.microsoft.com/office/powerpoint/2010/main" val="4220165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無線全二重通信の消費電力をモデル化するために，</a:t>
            </a:r>
            <a:r>
              <a:rPr kumimoji="1" lang="ja-JP" altLang="en-US" sz="1200" kern="1200" dirty="0" smtClean="0">
                <a:solidFill>
                  <a:schemeClr val="tx1"/>
                </a:solidFill>
                <a:effectLst/>
                <a:latin typeface="+mn-lt"/>
                <a:ea typeface="+mn-ea"/>
                <a:cs typeface="+mn-cs"/>
              </a:rPr>
              <a:t>無線通信端末に具備されたトランシーバ回路と無線通信端末の状態を検討しました．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トランシーバ回路を検討して，トランシーバ内の回路を </a:t>
            </a:r>
            <a:r>
              <a:rPr kumimoji="1" lang="en-US" altLang="ja-JP" sz="1200" kern="1200" dirty="0" smtClean="0">
                <a:solidFill>
                  <a:schemeClr val="tx1"/>
                </a:solidFill>
                <a:effectLst/>
                <a:latin typeface="+mn-lt"/>
                <a:ea typeface="+mn-ea"/>
                <a:cs typeface="+mn-cs"/>
              </a:rPr>
              <a:t>4 </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回路に大別して定義しました．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また，各回路は独立して </a:t>
            </a:r>
            <a:r>
              <a:rPr kumimoji="1" lang="en-US" altLang="ja-JP" sz="1200" kern="1200" dirty="0" smtClean="0">
                <a:solidFill>
                  <a:schemeClr val="tx1"/>
                </a:solidFill>
                <a:effectLst/>
                <a:latin typeface="+mn-lt"/>
                <a:ea typeface="+mn-ea"/>
                <a:cs typeface="+mn-cs"/>
              </a:rPr>
              <a:t>on/off </a:t>
            </a:r>
            <a:r>
              <a:rPr kumimoji="1" lang="ja-JP" altLang="en-US" sz="1200" kern="1200" dirty="0" smtClean="0">
                <a:solidFill>
                  <a:schemeClr val="tx1"/>
                </a:solidFill>
                <a:effectLst/>
                <a:latin typeface="+mn-lt"/>
                <a:ea typeface="+mn-ea"/>
                <a:cs typeface="+mn-cs"/>
              </a:rPr>
              <a:t>を切り替えるものとしました．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無線通信端末の状態を検討して，各無線通信端末の状態を</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状態として定義しました．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無線通信端末の状態からトランシーバの各回路の </a:t>
            </a:r>
            <a:r>
              <a:rPr kumimoji="1" lang="en-US" altLang="ja-JP" sz="1200" kern="1200" dirty="0" smtClean="0">
                <a:solidFill>
                  <a:schemeClr val="tx1"/>
                </a:solidFill>
                <a:effectLst/>
                <a:latin typeface="+mn-lt"/>
                <a:ea typeface="+mn-ea"/>
                <a:cs typeface="+mn-cs"/>
              </a:rPr>
              <a:t>on/off</a:t>
            </a:r>
            <a:r>
              <a:rPr kumimoji="1" lang="en-US" altLang="ja-JP" sz="1200" kern="1200" baseline="0" dirty="0" smtClean="0">
                <a:solidFill>
                  <a:schemeClr val="tx1"/>
                </a:solidFill>
                <a:effectLst/>
                <a:latin typeface="+mn-lt"/>
                <a:ea typeface="+mn-ea"/>
                <a:cs typeface="+mn-cs"/>
              </a:rPr>
              <a:t> </a:t>
            </a:r>
            <a:r>
              <a:rPr kumimoji="1" lang="ja-JP" altLang="en-US" sz="1200" kern="1200" baseline="0" dirty="0" smtClean="0">
                <a:solidFill>
                  <a:schemeClr val="tx1"/>
                </a:solidFill>
                <a:effectLst/>
                <a:latin typeface="+mn-lt"/>
                <a:ea typeface="+mn-ea"/>
                <a:cs typeface="+mn-cs"/>
              </a:rPr>
              <a:t>は決定されるものとしました．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90885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検討の結果，</a:t>
            </a:r>
            <a:r>
              <a:rPr kumimoji="1" lang="ja-JP" altLang="ja-JP" sz="1200" kern="1200" dirty="0" smtClean="0">
                <a:solidFill>
                  <a:schemeClr val="tx1"/>
                </a:solidFill>
                <a:effectLst/>
                <a:latin typeface="+mn-lt"/>
                <a:ea typeface="+mn-ea"/>
                <a:cs typeface="+mn-cs"/>
              </a:rPr>
              <a:t>無線通信端末に具備されたトランシーバの回路</a:t>
            </a:r>
            <a:r>
              <a:rPr kumimoji="1" lang="ja-JP" altLang="en-US" sz="1200" kern="1200" dirty="0" smtClean="0">
                <a:solidFill>
                  <a:schemeClr val="tx1"/>
                </a:solidFill>
                <a:effectLst/>
                <a:latin typeface="+mn-lt"/>
                <a:ea typeface="+mn-ea"/>
                <a:cs typeface="+mn-cs"/>
              </a:rPr>
              <a:t>は図のように表せると考えられます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MAC</a:t>
            </a:r>
            <a:r>
              <a:rPr kumimoji="1" lang="ja-JP" altLang="en-US" sz="1200" kern="1200" dirty="0" smtClean="0">
                <a:solidFill>
                  <a:schemeClr val="tx1"/>
                </a:solidFill>
                <a:effectLst/>
                <a:latin typeface="+mn-lt"/>
                <a:ea typeface="+mn-ea"/>
                <a:cs typeface="+mn-cs"/>
              </a:rPr>
              <a:t>制御を行う制御回路，データを元に送信電波を生成する送信回路，受信電波を元にデータを生成する受信回路，</a:t>
            </a:r>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送信回路からの信号をもとに，自己干渉除去を行</a:t>
            </a:r>
            <a:r>
              <a:rPr kumimoji="1" lang="ja-JP" altLang="en-US" sz="1200" kern="1200" dirty="0" smtClean="0">
                <a:solidFill>
                  <a:schemeClr val="tx1"/>
                </a:solidFill>
                <a:effectLst/>
                <a:latin typeface="+mn-lt"/>
                <a:ea typeface="+mn-ea"/>
                <a:cs typeface="+mn-cs"/>
              </a:rPr>
              <a:t>う</a:t>
            </a:r>
            <a:r>
              <a:rPr kumimoji="1" lang="ja-JP" altLang="ja-JP" sz="1200" kern="1200" dirty="0" smtClean="0">
                <a:solidFill>
                  <a:schemeClr val="tx1"/>
                </a:solidFill>
                <a:effectLst/>
                <a:latin typeface="+mn-lt"/>
                <a:ea typeface="+mn-ea"/>
                <a:cs typeface="+mn-cs"/>
              </a:rPr>
              <a:t>キャンセル回路</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回路と送信用と受信用の</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本のアンテナがあるものとしました．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3835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近年，</a:t>
            </a:r>
            <a:r>
              <a:rPr kumimoji="1" lang="ja-JP" altLang="ja-JP" sz="1200" kern="1200" dirty="0" smtClean="0">
                <a:solidFill>
                  <a:schemeClr val="tx1"/>
                </a:solidFill>
                <a:effectLst/>
                <a:latin typeface="+mn-lt"/>
                <a:ea typeface="+mn-ea"/>
                <a:cs typeface="+mn-cs"/>
              </a:rPr>
              <a:t>無線トラヒックが増加しています．</a:t>
            </a:r>
          </a:p>
          <a:p>
            <a:r>
              <a:rPr kumimoji="1" lang="en-US" altLang="ja-JP" sz="1200" kern="1200" dirty="0" smtClean="0">
                <a:solidFill>
                  <a:schemeClr val="tx1"/>
                </a:solidFill>
                <a:effectLst/>
                <a:latin typeface="+mn-lt"/>
                <a:ea typeface="+mn-ea"/>
                <a:cs typeface="+mn-cs"/>
              </a:rPr>
              <a:t>2005</a:t>
            </a:r>
            <a:r>
              <a:rPr kumimoji="1" lang="ja-JP" altLang="ja-JP" sz="1200" kern="1200" dirty="0" smtClean="0">
                <a:solidFill>
                  <a:schemeClr val="tx1"/>
                </a:solidFill>
                <a:effectLst/>
                <a:latin typeface="+mn-lt"/>
                <a:ea typeface="+mn-ea"/>
                <a:cs typeface="+mn-cs"/>
              </a:rPr>
              <a:t>年から</a:t>
            </a:r>
            <a:r>
              <a:rPr kumimoji="1" lang="en-US" altLang="ja-JP" sz="1200" kern="1200" dirty="0" smtClean="0">
                <a:solidFill>
                  <a:schemeClr val="tx1"/>
                </a:solidFill>
                <a:effectLst/>
                <a:latin typeface="+mn-lt"/>
                <a:ea typeface="+mn-ea"/>
                <a:cs typeface="+mn-cs"/>
              </a:rPr>
              <a:t>2014</a:t>
            </a:r>
            <a:r>
              <a:rPr kumimoji="1" lang="ja-JP" altLang="ja-JP" sz="1200" kern="1200" dirty="0" smtClean="0">
                <a:solidFill>
                  <a:schemeClr val="tx1"/>
                </a:solidFill>
                <a:effectLst/>
                <a:latin typeface="+mn-lt"/>
                <a:ea typeface="+mn-ea"/>
                <a:cs typeface="+mn-cs"/>
              </a:rPr>
              <a:t>年にかけて国内の無線トラヒックは約</a:t>
            </a:r>
            <a:r>
              <a:rPr kumimoji="1" lang="en-US" altLang="ja-JP" sz="1200" kern="1200" dirty="0" smtClean="0">
                <a:solidFill>
                  <a:schemeClr val="tx1"/>
                </a:solidFill>
                <a:effectLst/>
                <a:latin typeface="+mn-lt"/>
                <a:ea typeface="+mn-ea"/>
                <a:cs typeface="+mn-cs"/>
              </a:rPr>
              <a:t>9.3</a:t>
            </a:r>
            <a:r>
              <a:rPr kumimoji="1" lang="ja-JP" altLang="ja-JP" sz="1200" kern="1200" dirty="0" smtClean="0">
                <a:solidFill>
                  <a:schemeClr val="tx1"/>
                </a:solidFill>
                <a:effectLst/>
                <a:latin typeface="+mn-lt"/>
                <a:ea typeface="+mn-ea"/>
                <a:cs typeface="+mn-cs"/>
              </a:rPr>
              <a:t>倍になっています．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また，スマートフォンやタブレットなどバッテリで動作する無線通信端末が増加しています．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バッテリで動作する無線通信端末は使用できる電力に制限があります．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スマートフォンでは消費電力の半分以上を無線通信が占めています．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これらの要因から高いエネルギー消費効率で無線通信を行うことが求められています．</a:t>
            </a:r>
            <a:endParaRPr kumimoji="1" lang="en-US" altLang="ja-JP" sz="1200" kern="1200" dirty="0" smtClean="0">
              <a:solidFill>
                <a:schemeClr val="tx1"/>
              </a:solidFill>
              <a:effectLst/>
              <a:latin typeface="+mn-lt"/>
              <a:ea typeface="+mn-ea"/>
              <a:cs typeface="+mn-cs"/>
            </a:endParaRPr>
          </a:p>
          <a:p>
            <a:r>
              <a:rPr kumimoji="1" lang="ja-JP" altLang="en-US" dirty="0" smtClean="0"/>
              <a:t>そこで，本研究では送受信時間を半減できる無線全二重通信を用いて無線通信のエネルギー消費効率を向上します．</a:t>
            </a:r>
            <a:endParaRPr kumimoji="1" lang="en-US" altLang="ja-JP" dirty="0" smtClean="0"/>
          </a:p>
          <a:p>
            <a:endParaRPr kumimoji="1" lang="en-US" altLang="ja-JP" dirty="0" smtClean="0"/>
          </a:p>
          <a:p>
            <a:r>
              <a:rPr kumimoji="1" lang="ja-JP" altLang="en-US" dirty="0" smtClean="0"/>
              <a:t>メモ：原子力発電</a:t>
            </a:r>
            <a:r>
              <a:rPr kumimoji="1" lang="en-US" altLang="ja-JP" dirty="0" smtClean="0"/>
              <a:t>1</a:t>
            </a:r>
            <a:r>
              <a:rPr kumimoji="1" lang="ja-JP" altLang="en-US" dirty="0" smtClean="0"/>
              <a:t>基</a:t>
            </a:r>
            <a:r>
              <a:rPr kumimoji="1" lang="en-US" altLang="ja-JP" dirty="0" smtClean="0"/>
              <a:t>3600GWh</a:t>
            </a:r>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403467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無線通信端末の</a:t>
            </a:r>
            <a:r>
              <a:rPr kumimoji="1" lang="en-US" altLang="ja-JP" sz="1200" kern="1200" dirty="0" smtClean="0">
                <a:solidFill>
                  <a:schemeClr val="tx1"/>
                </a:solidFill>
                <a:effectLst/>
                <a:latin typeface="+mn-lt"/>
                <a:ea typeface="+mn-ea"/>
                <a:cs typeface="+mn-cs"/>
              </a:rPr>
              <a:t>4</a:t>
            </a:r>
            <a:r>
              <a:rPr kumimoji="1" lang="ja-JP" altLang="en-US" sz="1200" kern="1200" dirty="0" err="1" smtClean="0">
                <a:solidFill>
                  <a:schemeClr val="tx1"/>
                </a:solidFill>
                <a:effectLst/>
                <a:latin typeface="+mn-lt"/>
                <a:ea typeface="+mn-ea"/>
                <a:cs typeface="+mn-cs"/>
              </a:rPr>
              <a:t>つの</a:t>
            </a:r>
            <a:r>
              <a:rPr kumimoji="1" lang="ja-JP" altLang="ja-JP" sz="1200" kern="1200" dirty="0" smtClean="0">
                <a:solidFill>
                  <a:schemeClr val="tx1"/>
                </a:solidFill>
                <a:effectLst/>
                <a:latin typeface="+mn-lt"/>
                <a:ea typeface="+mn-ea"/>
                <a:cs typeface="+mn-cs"/>
              </a:rPr>
              <a:t>状態と各回路の</a:t>
            </a:r>
            <a:r>
              <a:rPr kumimoji="1" lang="en-US" altLang="ja-JP" sz="1200" kern="1200" dirty="0" smtClean="0">
                <a:solidFill>
                  <a:schemeClr val="tx1"/>
                </a:solidFill>
                <a:effectLst/>
                <a:latin typeface="+mn-lt"/>
                <a:ea typeface="+mn-ea"/>
                <a:cs typeface="+mn-cs"/>
              </a:rPr>
              <a:t>ON/OFF</a:t>
            </a:r>
            <a:r>
              <a:rPr kumimoji="1" lang="ja-JP" altLang="ja-JP" sz="1200" kern="1200" dirty="0" smtClean="0">
                <a:solidFill>
                  <a:schemeClr val="tx1"/>
                </a:solidFill>
                <a:effectLst/>
                <a:latin typeface="+mn-lt"/>
                <a:ea typeface="+mn-ea"/>
                <a:cs typeface="+mn-cs"/>
              </a:rPr>
              <a:t>の関係を表に表します．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一息つく</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0906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a:t>
            </a:r>
            <a:r>
              <a:rPr kumimoji="1" lang="en-US" altLang="ja-JP" dirty="0" smtClean="0"/>
              <a:t>FDPSM</a:t>
            </a:r>
            <a:r>
              <a:rPr kumimoji="1" lang="ja-JP" altLang="en-US" dirty="0" smtClean="0"/>
              <a:t>を</a:t>
            </a:r>
            <a:r>
              <a:rPr kumimoji="1" lang="ja-JP" altLang="en-US" dirty="0" smtClean="0"/>
              <a:t>用いた非対称全二重通信の例です．</a:t>
            </a:r>
            <a:endParaRPr kumimoji="1" lang="en-US" altLang="ja-JP" dirty="0" smtClean="0"/>
          </a:p>
          <a:p>
            <a:r>
              <a:rPr kumimoji="1" lang="ja-JP" altLang="en-US" dirty="0" smtClean="0"/>
              <a:t>対称全二重通信のときと同様にビーコンフレームと </a:t>
            </a:r>
            <a:r>
              <a:rPr kumimoji="1" lang="en-US" altLang="ja-JP" dirty="0" smtClean="0"/>
              <a:t>PS-Poll</a:t>
            </a:r>
            <a:r>
              <a:rPr kumimoji="1" lang="en-US" altLang="ja-JP" baseline="0" dirty="0" smtClean="0"/>
              <a:t> </a:t>
            </a:r>
            <a:r>
              <a:rPr kumimoji="1" lang="ja-JP" altLang="en-US" baseline="0" dirty="0" smtClean="0"/>
              <a:t>フレームの送受信後，アクセスポイントはユーザ端末 </a:t>
            </a:r>
            <a:r>
              <a:rPr kumimoji="1" lang="en-US" altLang="ja-JP" baseline="0" dirty="0" smtClean="0"/>
              <a:t>1 </a:t>
            </a:r>
            <a:r>
              <a:rPr kumimoji="1" lang="ja-JP" altLang="en-US" baseline="0" dirty="0" smtClean="0"/>
              <a:t>へデータフレームを送信します．</a:t>
            </a:r>
            <a:endParaRPr kumimoji="1" lang="en-US" altLang="ja-JP" dirty="0" smtClean="0"/>
          </a:p>
          <a:p>
            <a:r>
              <a:rPr kumimoji="1" lang="ja-JP" altLang="en-US" dirty="0" smtClean="0"/>
              <a:t>同時にユーザ端末 </a:t>
            </a:r>
            <a:r>
              <a:rPr kumimoji="1" lang="en-US" altLang="ja-JP" dirty="0" smtClean="0"/>
              <a:t>2 </a:t>
            </a:r>
            <a:r>
              <a:rPr kumimoji="1" lang="ja-JP" altLang="en-US" dirty="0" smtClean="0"/>
              <a:t>がアクセスポイントへデータフレームを送信することで，非対称性全二重通信を実現しています．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32</a:t>
            </a:fld>
            <a:endParaRPr kumimoji="1" lang="ja-JP" altLang="en-US"/>
          </a:p>
        </p:txBody>
      </p:sp>
    </p:spTree>
    <p:extLst>
      <p:ext uri="{BB962C8B-B14F-4D97-AF65-F5344CB8AC3E}">
        <p14:creationId xmlns:p14="http://schemas.microsoft.com/office/powerpoint/2010/main" val="16987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無線全二重通信では，自身が送信した電波を自身も受信し，他の無線通信端末からの受信電波と干渉する自己干渉が発生します．</a:t>
            </a:r>
            <a:endParaRPr kumimoji="1" lang="ja-JP" altLang="ja-JP" sz="11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そのため，図のように</a:t>
            </a:r>
            <a:r>
              <a:rPr kumimoji="1" lang="ja-JP" altLang="ja-JP" sz="1200" kern="1200" dirty="0" smtClean="0">
                <a:solidFill>
                  <a:schemeClr val="tx1"/>
                </a:solidFill>
                <a:effectLst/>
                <a:latin typeface="+mn-lt"/>
                <a:ea typeface="+mn-ea"/>
                <a:cs typeface="+mn-cs"/>
              </a:rPr>
              <a:t>自己干渉除去</a:t>
            </a:r>
            <a:r>
              <a:rPr kumimoji="1" lang="ja-JP" altLang="en-US" sz="1200" kern="1200" dirty="0" smtClean="0">
                <a:solidFill>
                  <a:schemeClr val="tx1"/>
                </a:solidFill>
                <a:effectLst/>
                <a:latin typeface="+mn-lt"/>
                <a:ea typeface="+mn-ea"/>
                <a:cs typeface="+mn-cs"/>
              </a:rPr>
              <a:t>により</a:t>
            </a:r>
            <a:r>
              <a:rPr kumimoji="1" lang="ja-JP" altLang="ja-JP" sz="1200" kern="1200" dirty="0" smtClean="0">
                <a:solidFill>
                  <a:schemeClr val="tx1"/>
                </a:solidFill>
                <a:effectLst/>
                <a:latin typeface="+mn-lt"/>
                <a:ea typeface="+mn-ea"/>
                <a:cs typeface="+mn-cs"/>
              </a:rPr>
              <a:t>自己干渉を取り除</a:t>
            </a:r>
            <a:r>
              <a:rPr kumimoji="1" lang="ja-JP" altLang="en-US" sz="1200" kern="1200" dirty="0" smtClean="0">
                <a:solidFill>
                  <a:schemeClr val="tx1"/>
                </a:solidFill>
                <a:effectLst/>
                <a:latin typeface="+mn-lt"/>
                <a:ea typeface="+mn-ea"/>
                <a:cs typeface="+mn-cs"/>
              </a:rPr>
              <a:t>きます</a:t>
            </a:r>
            <a:r>
              <a:rPr kumimoji="1" lang="ja-JP" altLang="ja-JP" sz="1200" kern="1200" dirty="0" smtClean="0">
                <a:solidFill>
                  <a:schemeClr val="tx1"/>
                </a:solidFill>
                <a:effectLst/>
                <a:latin typeface="+mn-lt"/>
                <a:ea typeface="+mn-ea"/>
                <a:cs typeface="+mn-cs"/>
              </a:rPr>
              <a:t>．</a:t>
            </a:r>
            <a:endParaRPr kumimoji="1" lang="ja-JP" altLang="ja-JP" sz="11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自己干渉除去では，アナログ回路やデジタル信号処理を用いるため，送受信の電力に加えて自己干渉除去の電力が必要になります．</a:t>
            </a:r>
            <a:endParaRPr kumimoji="1" lang="ja-JP" altLang="ja-JP" sz="11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D545E3-AA61-4469-95BA-74B30F85B7D2}"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79399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現在の無線半二重通信では，同一周波数帯で同時に送受信不可能です．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無線半二重通信で互いにフレームを送信する場合，時分割で送信する必要があります．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しかし，無線全二重では，自己干渉除去を用いることで同一周波数帯で同時に送受信可能です．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全二重通信では，互いにフレームを送信する場合，同時に送信することができます．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A6FB2F-FAB4-4F9C-B2DC-BB9BE6147A9E}"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814809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FDPSM</a:t>
            </a:r>
            <a:r>
              <a:rPr kumimoji="1" lang="en-US" altLang="ja-JP" baseline="0" dirty="0" smtClean="0"/>
              <a:t> </a:t>
            </a:r>
            <a:r>
              <a:rPr kumimoji="1" lang="ja-JP" altLang="en-US" baseline="0" dirty="0" smtClean="0"/>
              <a:t>では，ビーコンフレームの受信後，複数のユーザ端末がアクセスポイントへのデータフレームをバッファしていた場合，衝突が発生します．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40</a:t>
            </a:fld>
            <a:endParaRPr kumimoji="1" lang="ja-JP" altLang="en-US"/>
          </a:p>
        </p:txBody>
      </p:sp>
    </p:spTree>
    <p:extLst>
      <p:ext uri="{BB962C8B-B14F-4D97-AF65-F5344CB8AC3E}">
        <p14:creationId xmlns:p14="http://schemas.microsoft.com/office/powerpoint/2010/main" val="332027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無線全二重通信では，同一周波数帯での同時送受信を実現しています．</a:t>
            </a:r>
            <a:endParaRPr kumimoji="1" lang="en-US" altLang="ja-JP" dirty="0" smtClean="0"/>
          </a:p>
          <a:p>
            <a:r>
              <a:rPr kumimoji="1" lang="ja-JP" altLang="en-US" dirty="0" smtClean="0"/>
              <a:t>無線全二重通信では，自身の送信した電波が通信相手の送信した電波と干渉する自己干渉が発生します．</a:t>
            </a:r>
            <a:endParaRPr kumimoji="1" lang="en-US" altLang="ja-JP" dirty="0" smtClean="0"/>
          </a:p>
          <a:p>
            <a:r>
              <a:rPr kumimoji="1" lang="ja-JP" altLang="en-US" dirty="0" smtClean="0"/>
              <a:t>図のように自己干渉除去により自身の送信した電波を取り除くことで無線全二重通信を実現しています．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3</a:t>
            </a:fld>
            <a:endParaRPr kumimoji="1" lang="ja-JP" altLang="en-US"/>
          </a:p>
        </p:txBody>
      </p:sp>
    </p:spTree>
    <p:extLst>
      <p:ext uri="{BB962C8B-B14F-4D97-AF65-F5344CB8AC3E}">
        <p14:creationId xmlns:p14="http://schemas.microsoft.com/office/powerpoint/2010/main" val="1987788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無線全二重通信の発生割合が増加するにつれてエネルギー消費効率が向上します．</a:t>
            </a:r>
            <a:endParaRPr kumimoji="1" lang="en-US" altLang="ja-JP" dirty="0" smtClean="0"/>
          </a:p>
          <a:p>
            <a:r>
              <a:rPr kumimoji="1" lang="ja-JP" altLang="en-US" dirty="0" smtClean="0"/>
              <a:t>これは，無線全二重通信によってフレームの送受信時間が削減されるためです．</a:t>
            </a:r>
            <a:endParaRPr kumimoji="1" lang="en-US" altLang="ja-JP" dirty="0" smtClean="0"/>
          </a:p>
          <a:p>
            <a:r>
              <a:rPr kumimoji="1" lang="ja-JP" altLang="en-US" dirty="0" smtClean="0"/>
              <a:t>しかしながら，フルバッファではない場合，無線全二重通信の発生割合は少なくなります．</a:t>
            </a:r>
            <a:endParaRPr kumimoji="1" lang="en-US" altLang="ja-JP" dirty="0" smtClean="0"/>
          </a:p>
          <a:p>
            <a:r>
              <a:rPr kumimoji="1" lang="ja-JP" altLang="en-US" dirty="0" smtClean="0"/>
              <a:t>フルバッファとはアクセスポイントとユーザ端末に常にデータフレームが到着している状況のことを示します．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4</a:t>
            </a:fld>
            <a:endParaRPr kumimoji="1" lang="ja-JP" altLang="en-US"/>
          </a:p>
        </p:txBody>
      </p:sp>
    </p:spTree>
    <p:extLst>
      <p:ext uri="{BB962C8B-B14F-4D97-AF65-F5344CB8AC3E}">
        <p14:creationId xmlns:p14="http://schemas.microsoft.com/office/powerpoint/2010/main" val="301691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このことから，無線全二重通信を用いてエネルギー消費効率を向上するためには </a:t>
            </a:r>
            <a:r>
              <a:rPr kumimoji="1" lang="en-US" altLang="ja-JP" dirty="0" smtClean="0"/>
              <a:t>2</a:t>
            </a:r>
            <a:r>
              <a:rPr kumimoji="1" lang="en-US" altLang="ja-JP" baseline="0" dirty="0" smtClean="0"/>
              <a:t> </a:t>
            </a:r>
            <a:r>
              <a:rPr kumimoji="1" lang="ja-JP" altLang="en-US" baseline="0" dirty="0" err="1" smtClean="0"/>
              <a:t>つの</a:t>
            </a:r>
            <a:r>
              <a:rPr kumimoji="1" lang="ja-JP" altLang="en-US" baseline="0" dirty="0" smtClean="0"/>
              <a:t>課題を解決する必要があります．</a:t>
            </a:r>
            <a:endParaRPr kumimoji="1" lang="en-US" altLang="ja-JP" baseline="0" dirty="0" smtClean="0"/>
          </a:p>
          <a:p>
            <a:r>
              <a:rPr kumimoji="1" lang="en-US" altLang="ja-JP" dirty="0" smtClean="0"/>
              <a:t>1 </a:t>
            </a:r>
            <a:r>
              <a:rPr kumimoji="1" lang="ja-JP" altLang="en-US" dirty="0" smtClean="0"/>
              <a:t>つめは，フルバッファでない場合，無線全二重通信の発生割合が少ないことです．</a:t>
            </a:r>
            <a:endParaRPr kumimoji="1" lang="en-US" altLang="ja-JP" dirty="0" smtClean="0"/>
          </a:p>
          <a:p>
            <a:r>
              <a:rPr kumimoji="1" lang="en-US" altLang="ja-JP" dirty="0" smtClean="0"/>
              <a:t>2 </a:t>
            </a:r>
            <a:r>
              <a:rPr kumimoji="1" lang="ja-JP" altLang="en-US" dirty="0" smtClean="0"/>
              <a:t>つめは，無線全二重通信を単純に用いても，フレーム送受信時以外の消費電力を削減することができないことです．</a:t>
            </a:r>
            <a:endParaRPr kumimoji="1" lang="en-US" altLang="ja-JP" dirty="0" smtClean="0"/>
          </a:p>
          <a:p>
            <a:r>
              <a:rPr kumimoji="1" lang="ja-JP" altLang="en-US" dirty="0" smtClean="0"/>
              <a:t>これらの課題を解決するために，無線全二重通信を用いたエネルギー消費効率を向上する手法として</a:t>
            </a:r>
            <a:r>
              <a:rPr kumimoji="1" lang="en-US" altLang="ja-JP" baseline="0" dirty="0" smtClean="0"/>
              <a:t> </a:t>
            </a:r>
            <a:r>
              <a:rPr kumimoji="1" lang="en-US" altLang="ja-JP" baseline="0" dirty="0" smtClean="0"/>
              <a:t>FDPSM </a:t>
            </a:r>
            <a:r>
              <a:rPr kumimoji="1" lang="ja-JP" altLang="en-US" baseline="0" dirty="0" smtClean="0"/>
              <a:t>を提案します．</a:t>
            </a:r>
            <a:endParaRPr kumimoji="1" lang="en-US" altLang="ja-JP" baseline="0" dirty="0" smtClean="0"/>
          </a:p>
          <a:p>
            <a:r>
              <a:rPr kumimoji="1" lang="en-US" altLang="ja-JP" baseline="0" dirty="0" smtClean="0"/>
              <a:t>FDPSM </a:t>
            </a:r>
            <a:r>
              <a:rPr kumimoji="1" lang="ja-JP" altLang="en-US" baseline="0" dirty="0" smtClean="0"/>
              <a:t>ではバッファリングを用いて無線全二重通信発生割合を増加させています</a:t>
            </a:r>
            <a:r>
              <a:rPr kumimoji="1" lang="en-US" altLang="ja-JP" baseline="0" dirty="0" smtClean="0"/>
              <a:t>.</a:t>
            </a:r>
          </a:p>
          <a:p>
            <a:r>
              <a:rPr kumimoji="1" lang="ja-JP" altLang="en-US" baseline="0" dirty="0" smtClean="0"/>
              <a:t>具体的には，ユーザ端末はアクセスポイントのデータフレームをバッファすることでアクセスポイント，ユーザ端末の双方にデータフレームを揃えています．</a:t>
            </a:r>
            <a:endParaRPr kumimoji="1" lang="en-US" altLang="ja-JP" baseline="0" dirty="0" smtClean="0"/>
          </a:p>
          <a:p>
            <a:r>
              <a:rPr kumimoji="1" lang="ja-JP" altLang="en-US" baseline="0" dirty="0" smtClean="0"/>
              <a:t>また</a:t>
            </a:r>
            <a:r>
              <a:rPr kumimoji="1" lang="ja-JP" altLang="en-US" baseline="0" dirty="0" smtClean="0"/>
              <a:t>，</a:t>
            </a:r>
            <a:r>
              <a:rPr kumimoji="1" lang="en-US" altLang="ja-JP" baseline="0" dirty="0" smtClean="0"/>
              <a:t>FDPSM</a:t>
            </a:r>
            <a:r>
              <a:rPr kumimoji="1" lang="ja-JP" altLang="en-US" baseline="0" dirty="0" smtClean="0"/>
              <a:t>では</a:t>
            </a:r>
            <a:r>
              <a:rPr kumimoji="1" lang="ja-JP" altLang="en-US" baseline="0" dirty="0" smtClean="0"/>
              <a:t>ユーザ端末の状態を制御することでフレーム送受信時以外の消費電力を削減しています．</a:t>
            </a:r>
            <a:endParaRPr kumimoji="1" lang="en-US" altLang="ja-JP" baseline="0" dirty="0" smtClean="0"/>
          </a:p>
          <a:p>
            <a:r>
              <a:rPr kumimoji="1" lang="ja-JP" altLang="en-US" baseline="0" dirty="0" smtClean="0"/>
              <a:t>具体的には，</a:t>
            </a:r>
            <a:r>
              <a:rPr kumimoji="1" lang="en-US" altLang="ja-JP" baseline="0" dirty="0" smtClean="0"/>
              <a:t>802.11 </a:t>
            </a:r>
            <a:r>
              <a:rPr kumimoji="1" lang="ja-JP" altLang="en-US" baseline="0" dirty="0" smtClean="0"/>
              <a:t>標準の省電力モードで用いられているスリープ状態を用いることでフレーム送受信時以外の消費電力を削減しています．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5</a:t>
            </a:fld>
            <a:endParaRPr kumimoji="1" lang="ja-JP" altLang="en-US"/>
          </a:p>
        </p:txBody>
      </p:sp>
    </p:spTree>
    <p:extLst>
      <p:ext uri="{BB962C8B-B14F-4D97-AF65-F5344CB8AC3E}">
        <p14:creationId xmlns:p14="http://schemas.microsoft.com/office/powerpoint/2010/main" val="119177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現在の </a:t>
            </a:r>
            <a:r>
              <a:rPr kumimoji="1" lang="en-US" altLang="ja-JP" sz="1200" baseline="0" dirty="0" smtClean="0"/>
              <a:t>802.11 </a:t>
            </a:r>
            <a:r>
              <a:rPr kumimoji="1" lang="ja-JP" altLang="en-US" sz="1200" baseline="0" dirty="0" smtClean="0"/>
              <a:t>標準では，ユーザ端末の消費電力を削減する省電力モードによってエネルギー消費効率を向上させています．</a:t>
            </a:r>
            <a:endParaRPr kumimoji="1" lang="en-US" altLang="ja-JP" sz="1200" baseline="0" dirty="0" smtClean="0"/>
          </a:p>
          <a:p>
            <a:r>
              <a:rPr kumimoji="1" lang="ja-JP" altLang="en-US" sz="1200" baseline="0" dirty="0" smtClean="0"/>
              <a:t>省電力モードでは，スリープ状態を用いてユーザ端末の消費電力を削減しています．</a:t>
            </a:r>
            <a:endParaRPr kumimoji="1" lang="en-US" altLang="ja-JP" sz="1200" baseline="0" dirty="0" smtClean="0"/>
          </a:p>
          <a:p>
            <a:r>
              <a:rPr kumimoji="1" lang="ja-JP" altLang="en-US" sz="1200" dirty="0" smtClean="0"/>
              <a:t>スリープ状態のユーザ端末は無線通信することが不可能です．</a:t>
            </a:r>
            <a:endParaRPr kumimoji="1" lang="en-US" altLang="ja-JP" sz="1200" dirty="0" smtClean="0"/>
          </a:p>
          <a:p>
            <a:r>
              <a:rPr kumimoji="1" lang="ja-JP" altLang="en-US" sz="1200" dirty="0" smtClean="0"/>
              <a:t>そこで，アクセスポイントはスリープ状態のユーザ端末宛のデータフレームをバッファします．</a:t>
            </a:r>
            <a:endParaRPr kumimoji="1" lang="en-US" altLang="ja-JP" sz="1200" dirty="0" smtClean="0"/>
          </a:p>
          <a:p>
            <a:r>
              <a:rPr kumimoji="1" lang="ja-JP" altLang="en-US" sz="1200" dirty="0" smtClean="0"/>
              <a:t>アクセスポイントは一定間隔で全ユーザ端末に向けて送信するビーコンフレームを用いて，ユーザ端末にバッファの状態を通知します．</a:t>
            </a:r>
            <a:endParaRPr kumimoji="1" lang="en-US" altLang="ja-JP" sz="1200" dirty="0" smtClean="0"/>
          </a:p>
          <a:p>
            <a:r>
              <a:rPr kumimoji="1" lang="ja-JP" altLang="en-US" sz="1200" dirty="0" smtClean="0"/>
              <a:t>ユーザ端末は一定間隔でスリープ状態からアウェイク状態へ移行して，アクセスポイントからのビーコンフレームを受信します．</a:t>
            </a:r>
            <a:endParaRPr kumimoji="1" lang="en-US" altLang="ja-JP" sz="1200" dirty="0" smtClean="0"/>
          </a:p>
          <a:p>
            <a:r>
              <a:rPr kumimoji="1" lang="ja-JP" altLang="en-US" sz="1200" dirty="0" smtClean="0"/>
              <a:t>アクセスポイントにデータフレームがバッファされていることを通知されたユーザ端末は</a:t>
            </a:r>
            <a:r>
              <a:rPr kumimoji="1" lang="en-US" altLang="ja-JP" sz="1200" dirty="0" smtClean="0"/>
              <a:t>PS-Poll</a:t>
            </a:r>
            <a:r>
              <a:rPr kumimoji="1" lang="ja-JP" altLang="en-US" sz="1200" dirty="0" smtClean="0"/>
              <a:t>フレームを送信します．</a:t>
            </a:r>
            <a:endParaRPr kumimoji="1" lang="en-US" altLang="ja-JP" sz="1200" dirty="0" smtClean="0"/>
          </a:p>
          <a:p>
            <a:r>
              <a:rPr kumimoji="1" lang="en-US" altLang="ja-JP" sz="1200" dirty="0" smtClean="0"/>
              <a:t>PS-Poll </a:t>
            </a:r>
            <a:r>
              <a:rPr kumimoji="1" lang="ja-JP" altLang="en-US" sz="1200" dirty="0" smtClean="0"/>
              <a:t>フレームを受信したアクセスポイントはバッファされたデータフレームをユーザ端末に送信します．</a:t>
            </a:r>
            <a:endParaRPr kumimoji="1" lang="en-US" altLang="ja-JP" sz="1200"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6</a:t>
            </a:fld>
            <a:endParaRPr kumimoji="1" lang="ja-JP" altLang="en-US"/>
          </a:p>
        </p:txBody>
      </p:sp>
    </p:spTree>
    <p:extLst>
      <p:ext uri="{BB962C8B-B14F-4D97-AF65-F5344CB8AC3E}">
        <p14:creationId xmlns:p14="http://schemas.microsoft.com/office/powerpoint/2010/main" val="1160173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smtClean="0"/>
              <a:t>FDPSM</a:t>
            </a:r>
            <a:r>
              <a:rPr kumimoji="1" lang="en-US" altLang="ja-JP" sz="1200" baseline="0" dirty="0" smtClean="0"/>
              <a:t> </a:t>
            </a:r>
            <a:r>
              <a:rPr kumimoji="1" lang="ja-JP" altLang="en-US" sz="1200" baseline="0" dirty="0" smtClean="0"/>
              <a:t>では，</a:t>
            </a:r>
            <a:r>
              <a:rPr kumimoji="1" lang="en-US" altLang="ja-JP" sz="1200" baseline="0" dirty="0" smtClean="0"/>
              <a:t>802.11 </a:t>
            </a:r>
            <a:r>
              <a:rPr kumimoji="1" lang="ja-JP" altLang="en-US" sz="1200" baseline="0" dirty="0" smtClean="0"/>
              <a:t>標準の省電力モードと同様の手法でユーザ端末のスリープ状態を制御しています．</a:t>
            </a:r>
            <a:endParaRPr kumimoji="1" lang="en-US" altLang="ja-JP" sz="1200" baseline="0" dirty="0" smtClean="0"/>
          </a:p>
          <a:p>
            <a:r>
              <a:rPr kumimoji="1" lang="ja-JP" altLang="en-US" sz="1200" baseline="0" dirty="0" smtClean="0"/>
              <a:t>また，ダウンリンクのデータフレームの送信にあわせてユーザ端末がバッファしていたデータフレームをアクセスポイントへ送信することで無線全二重通信を実現しています．</a:t>
            </a:r>
            <a:endParaRPr kumimoji="1" lang="en-US" altLang="ja-JP" sz="1200" baseline="0" dirty="0" smtClean="0"/>
          </a:p>
          <a:p>
            <a:r>
              <a:rPr kumimoji="1" lang="ja-JP" altLang="en-US" dirty="0" smtClean="0"/>
              <a:t>具体的には，アクセスポイントはビーコンフレームを全ユーザ端末に向けて送信します．</a:t>
            </a:r>
            <a:endParaRPr kumimoji="1" lang="en-US" altLang="ja-JP" dirty="0" smtClean="0"/>
          </a:p>
          <a:p>
            <a:r>
              <a:rPr kumimoji="1" lang="ja-JP" altLang="en-US" dirty="0" smtClean="0"/>
              <a:t>全てのユーザ端末は予めスリープ状態からアウェイク状態へ移行してビーコンフレームを受信します．</a:t>
            </a:r>
            <a:endParaRPr kumimoji="1" lang="en-US" altLang="ja-JP" dirty="0" smtClean="0"/>
          </a:p>
          <a:p>
            <a:r>
              <a:rPr kumimoji="1" lang="ja-JP" altLang="en-US" dirty="0" smtClean="0"/>
              <a:t>ビーコンフレームでアクセスポイントにデータフレームがバッファされたことを通知されたユーザ端末</a:t>
            </a:r>
            <a:r>
              <a:rPr kumimoji="1" lang="en-US" altLang="ja-JP" baseline="0" dirty="0" smtClean="0"/>
              <a:t> 1 </a:t>
            </a:r>
            <a:r>
              <a:rPr kumimoji="1" lang="ja-JP" altLang="en-US" baseline="0" dirty="0" smtClean="0"/>
              <a:t>はアクセスポイントへ </a:t>
            </a:r>
            <a:r>
              <a:rPr kumimoji="1" lang="en-US" altLang="ja-JP" baseline="0" dirty="0" smtClean="0"/>
              <a:t>PS-Poll </a:t>
            </a:r>
            <a:r>
              <a:rPr kumimoji="1" lang="ja-JP" altLang="en-US" baseline="0" dirty="0" smtClean="0"/>
              <a:t>フレームを送信します．</a:t>
            </a:r>
            <a:endParaRPr kumimoji="1" lang="en-US" altLang="ja-JP" baseline="0" dirty="0" smtClean="0"/>
          </a:p>
          <a:p>
            <a:r>
              <a:rPr kumimoji="1" lang="en-US" altLang="ja-JP" baseline="0" dirty="0" smtClean="0"/>
              <a:t>PS-Poll </a:t>
            </a:r>
            <a:r>
              <a:rPr kumimoji="1" lang="ja-JP" altLang="en-US" baseline="0" dirty="0" smtClean="0"/>
              <a:t>フレームを受信したアクセスポイントはバッファしたデータフレームをユーザ端末 </a:t>
            </a:r>
            <a:r>
              <a:rPr kumimoji="1" lang="en-US" altLang="ja-JP" baseline="0" dirty="0" smtClean="0"/>
              <a:t>1 </a:t>
            </a:r>
            <a:r>
              <a:rPr kumimoji="1" lang="ja-JP" altLang="en-US" baseline="0" dirty="0" smtClean="0"/>
              <a:t>へ送信します．</a:t>
            </a:r>
            <a:endParaRPr kumimoji="1" lang="ja-JP" altLang="en-US" dirty="0" smtClean="0"/>
          </a:p>
          <a:p>
            <a:r>
              <a:rPr kumimoji="1" lang="ja-JP" altLang="en-US" sz="1200" dirty="0" smtClean="0"/>
              <a:t>同時にユーザ端末 </a:t>
            </a:r>
            <a:r>
              <a:rPr kumimoji="1" lang="en-US" altLang="ja-JP" sz="1200" dirty="0" smtClean="0"/>
              <a:t>1 </a:t>
            </a:r>
            <a:r>
              <a:rPr kumimoji="1" lang="ja-JP" altLang="en-US" sz="1200" dirty="0" smtClean="0"/>
              <a:t>はアクセスポイントへデータフレームすることで無線全二重通信が発生します．</a:t>
            </a:r>
            <a:endParaRPr kumimoji="1" lang="en-US" altLang="ja-JP" sz="1200" dirty="0" smtClean="0"/>
          </a:p>
          <a:p>
            <a:endParaRPr kumimoji="1" lang="ja-JP" altLang="en-US" sz="1200"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7</a:t>
            </a:fld>
            <a:endParaRPr kumimoji="1" lang="ja-JP" altLang="en-US"/>
          </a:p>
        </p:txBody>
      </p:sp>
    </p:spTree>
    <p:extLst>
      <p:ext uri="{BB962C8B-B14F-4D97-AF65-F5344CB8AC3E}">
        <p14:creationId xmlns:p14="http://schemas.microsoft.com/office/powerpoint/2010/main" val="238515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データフレーム送信中に衝突が発生すると，そのデータフレームを送信するために消費した電力が無駄になってしまいます．</a:t>
            </a:r>
            <a:endParaRPr kumimoji="1" lang="en-US" altLang="ja-JP" dirty="0" smtClean="0"/>
          </a:p>
          <a:p>
            <a:r>
              <a:rPr kumimoji="1" lang="ja-JP" altLang="en-US" dirty="0" smtClean="0"/>
              <a:t>電力の浪費は消費電力を増大させて，エネルギー消費効率を低下させる要因となります．</a:t>
            </a:r>
            <a:endParaRPr kumimoji="1" lang="en-US" altLang="ja-JP" dirty="0" smtClean="0"/>
          </a:p>
          <a:p>
            <a:r>
              <a:rPr kumimoji="1" lang="en-US" altLang="ja-JP" dirty="0" smtClean="0"/>
              <a:t>FDPSM </a:t>
            </a:r>
            <a:r>
              <a:rPr kumimoji="1" lang="ja-JP" altLang="en-US" dirty="0" smtClean="0"/>
              <a:t>では，複数のユーザ端末がアクセスポイントにデータフレームを送信する場合，衝突が発生します．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8</a:t>
            </a:fld>
            <a:endParaRPr kumimoji="1" lang="ja-JP" altLang="en-US"/>
          </a:p>
        </p:txBody>
      </p:sp>
    </p:spTree>
    <p:extLst>
      <p:ext uri="{BB962C8B-B14F-4D97-AF65-F5344CB8AC3E}">
        <p14:creationId xmlns:p14="http://schemas.microsoft.com/office/powerpoint/2010/main" val="2684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そこで，データフレームの衝突を抑制してエネルギー消費効率を向上させる手法として </a:t>
            </a:r>
            <a:r>
              <a:rPr kumimoji="1" lang="en-US" altLang="ja-JP" dirty="0" smtClean="0"/>
              <a:t>FDPSM+ </a:t>
            </a:r>
            <a:r>
              <a:rPr kumimoji="1" lang="ja-JP" altLang="en-US" dirty="0" smtClean="0"/>
              <a:t>を提案します．</a:t>
            </a:r>
            <a:endParaRPr kumimoji="1" lang="en-US" altLang="ja-JP" dirty="0" smtClean="0"/>
          </a:p>
          <a:p>
            <a:r>
              <a:rPr kumimoji="1" lang="ja-JP" altLang="en-US" dirty="0" smtClean="0"/>
              <a:t>具体的には，ユーザ端末がアクセスポイントへデータフレームを送信する場合に </a:t>
            </a:r>
            <a:r>
              <a:rPr kumimoji="1" lang="en-US" altLang="ja-JP" dirty="0" smtClean="0"/>
              <a:t>RTS/CTS </a:t>
            </a:r>
            <a:r>
              <a:rPr kumimoji="1" lang="ja-JP" altLang="en-US" dirty="0" smtClean="0"/>
              <a:t>機構を用いることで，データフレームの衝突を抑制します．</a:t>
            </a:r>
            <a:endParaRPr kumimoji="1" lang="en-US" altLang="ja-JP" dirty="0" smtClean="0"/>
          </a:p>
          <a:p>
            <a:r>
              <a:rPr kumimoji="1" lang="ja-JP" altLang="en-US" sz="1200" kern="1200" dirty="0" smtClean="0">
                <a:solidFill>
                  <a:schemeClr val="tx1"/>
                </a:solidFill>
                <a:effectLst/>
                <a:latin typeface="+mn-lt"/>
                <a:ea typeface="+mn-ea"/>
                <a:cs typeface="+mn-cs"/>
              </a:rPr>
              <a:t>複数のユーザ端末がアクセスポイントへデータフレームの送信を試みる場合，</a:t>
            </a:r>
            <a:r>
              <a:rPr kumimoji="1" lang="en-US" altLang="ja-JP" sz="1200" kern="1200" dirty="0" smtClean="0">
                <a:solidFill>
                  <a:schemeClr val="tx1"/>
                </a:solidFill>
                <a:effectLst/>
                <a:latin typeface="+mn-lt"/>
                <a:ea typeface="+mn-ea"/>
                <a:cs typeface="+mn-cs"/>
              </a:rPr>
              <a:t>RTS </a:t>
            </a:r>
            <a:r>
              <a:rPr kumimoji="1" lang="ja-JP" altLang="ja-JP" sz="1200" kern="1200" dirty="0" smtClean="0">
                <a:solidFill>
                  <a:schemeClr val="tx1"/>
                </a:solidFill>
                <a:effectLst/>
                <a:latin typeface="+mn-lt"/>
                <a:ea typeface="+mn-ea"/>
                <a:cs typeface="+mn-cs"/>
              </a:rPr>
              <a:t>フレーム</a:t>
            </a:r>
            <a:r>
              <a:rPr kumimoji="1" lang="ja-JP" altLang="en-US" sz="1200" kern="1200" dirty="0" smtClean="0">
                <a:solidFill>
                  <a:schemeClr val="tx1"/>
                </a:solidFill>
                <a:effectLst/>
                <a:latin typeface="+mn-lt"/>
                <a:ea typeface="+mn-ea"/>
                <a:cs typeface="+mn-cs"/>
              </a:rPr>
              <a:t>が衝突します</a:t>
            </a:r>
            <a:r>
              <a:rPr kumimoji="1" lang="ja-JP" altLang="ja-JP" sz="1200" kern="1200" dirty="0" smtClean="0">
                <a:solidFill>
                  <a:schemeClr val="tx1"/>
                </a:solidFill>
                <a:effectLst/>
                <a:latin typeface="+mn-lt"/>
                <a:ea typeface="+mn-ea"/>
                <a:cs typeface="+mn-cs"/>
              </a:rPr>
              <a:t>．</a:t>
            </a:r>
          </a:p>
          <a:p>
            <a:r>
              <a:rPr kumimoji="1" lang="ja-JP" altLang="ja-JP" sz="1200" kern="1200" dirty="0" smtClean="0">
                <a:solidFill>
                  <a:schemeClr val="tx1"/>
                </a:solidFill>
                <a:effectLst/>
                <a:latin typeface="+mn-lt"/>
                <a:ea typeface="+mn-ea"/>
                <a:cs typeface="+mn-cs"/>
              </a:rPr>
              <a:t>このような場合，アクセスポイントから</a:t>
            </a:r>
            <a:r>
              <a:rPr kumimoji="1" lang="en-US" altLang="ja-JP" sz="1200" kern="1200" dirty="0" smtClean="0">
                <a:solidFill>
                  <a:schemeClr val="tx1"/>
                </a:solidFill>
                <a:effectLst/>
                <a:latin typeface="+mn-lt"/>
                <a:ea typeface="+mn-ea"/>
                <a:cs typeface="+mn-cs"/>
              </a:rPr>
              <a:t> CTS </a:t>
            </a:r>
            <a:r>
              <a:rPr kumimoji="1" lang="ja-JP" altLang="ja-JP" sz="1200" kern="1200" dirty="0" smtClean="0">
                <a:solidFill>
                  <a:schemeClr val="tx1"/>
                </a:solidFill>
                <a:effectLst/>
                <a:latin typeface="+mn-lt"/>
                <a:ea typeface="+mn-ea"/>
                <a:cs typeface="+mn-cs"/>
              </a:rPr>
              <a:t>フレームが送信されないため，ユーザ端末はデータフレームを送信しません．</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FEE939-183F-4D57-90D1-6945FAE14064}" type="slidenum">
              <a:rPr kumimoji="1" lang="ja-JP" altLang="en-US" smtClean="0"/>
              <a:t>9</a:t>
            </a:fld>
            <a:endParaRPr kumimoji="1" lang="ja-JP" altLang="en-US"/>
          </a:p>
        </p:txBody>
      </p:sp>
    </p:spTree>
    <p:extLst>
      <p:ext uri="{BB962C8B-B14F-4D97-AF65-F5344CB8AC3E}">
        <p14:creationId xmlns:p14="http://schemas.microsoft.com/office/powerpoint/2010/main" val="282575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C9CFE70D-ECC1-43AF-A6ED-D0313BD52A70}" type="slidenum">
              <a:rPr kumimoji="1" lang="ja-JP" altLang="en-US" smtClean="0"/>
              <a:pPr/>
              <a:t>‹#›</a:t>
            </a:fld>
            <a:endParaRPr kumimoji="1" lang="ja-JP" altLang="en-US"/>
          </a:p>
        </p:txBody>
      </p:sp>
    </p:spTree>
    <p:extLst>
      <p:ext uri="{BB962C8B-B14F-4D97-AF65-F5344CB8AC3E}">
        <p14:creationId xmlns:p14="http://schemas.microsoft.com/office/powerpoint/2010/main" val="12340006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970655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351014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FAE59C2-792F-46EE-996F-16947D1E5C81}" type="datetime1">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fld id="{5D3B7EDE-6681-43E1-9546-D98638661BB2}" type="slidenum">
              <a:rPr kumimoji="1" lang="ja-JP" altLang="en-US" smtClean="0"/>
              <a:pPr/>
              <a:t>‹#›</a:t>
            </a:fld>
            <a:endParaRPr kumimoji="1" lang="ja-JP" altLang="en-US"/>
          </a:p>
        </p:txBody>
      </p:sp>
    </p:spTree>
    <p:extLst>
      <p:ext uri="{BB962C8B-B14F-4D97-AF65-F5344CB8AC3E}">
        <p14:creationId xmlns:p14="http://schemas.microsoft.com/office/powerpoint/2010/main" val="40304579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74840"/>
            <a:ext cx="7886700" cy="1325563"/>
          </a:xfrm>
        </p:spPr>
        <p:txBody>
          <a:bodyPr>
            <a:normAutofit/>
          </a:bodyPr>
          <a:lstStyle>
            <a:lvl1pPr>
              <a:defRPr sz="4000">
                <a:solidFill>
                  <a:schemeClr val="accent5">
                    <a:lumMod val="50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8649" y="1465943"/>
            <a:ext cx="8384721" cy="4711020"/>
          </a:xfrm>
        </p:spPr>
        <p:txBody>
          <a:bodyPr>
            <a:normAutofit/>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Ø"/>
              <a:defRPr sz="2000"/>
            </a:lvl2pPr>
            <a:lvl3pPr>
              <a:defRPr sz="2000"/>
            </a:lvl3pPr>
            <a:lvl4pPr>
              <a:defRPr sz="1800"/>
            </a:lvl4pPr>
            <a:lvl5pPr>
              <a:defRPr sz="18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600C8860-C9EE-407E-B75F-21F70F188ECF}" type="datetime1">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600">
                <a:solidFill>
                  <a:schemeClr val="tx1"/>
                </a:solidFill>
                <a:latin typeface="+mj-lt"/>
              </a:defRPr>
            </a:lvl1pPr>
          </a:lstStyle>
          <a:p>
            <a:fld id="{5D3B7EDE-6681-43E1-9546-D98638661BB2}" type="slidenum">
              <a:rPr kumimoji="1" lang="ja-JP" altLang="en-US" smtClean="0"/>
              <a:pPr/>
              <a:t>‹#›</a:t>
            </a:fld>
            <a:endParaRPr kumimoji="1" lang="ja-JP" altLang="en-US"/>
          </a:p>
        </p:txBody>
      </p:sp>
    </p:spTree>
    <p:extLst>
      <p:ext uri="{BB962C8B-B14F-4D97-AF65-F5344CB8AC3E}">
        <p14:creationId xmlns:p14="http://schemas.microsoft.com/office/powerpoint/2010/main" val="39592965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72A6C4-2614-4F18-9842-3809C363EC95}" type="datetime1">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787907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78411A0-B463-45FF-9584-D8EC4412E8C3}" type="datetime1">
              <a:rPr kumimoji="1" lang="ja-JP" altLang="en-US" smtClean="0"/>
              <a:t>2016/11/2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52152556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FD73A4E-CE73-47B6-A126-B4126B4C62F6}" type="datetime1">
              <a:rPr kumimoji="1" lang="ja-JP" altLang="en-US" smtClean="0"/>
              <a:t>2016/11/2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063788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4DAD376-4212-4149-9EC2-07BCFEAE4B3F}" type="datetime1">
              <a:rPr kumimoji="1" lang="ja-JP" altLang="en-US" smtClean="0"/>
              <a:t>2016/11/2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6293735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5AF6A-F0F4-4711-A0A0-630CE58762D8}" type="datetime1">
              <a:rPr kumimoji="1" lang="ja-JP" altLang="en-US" smtClean="0"/>
              <a:t>2016/11/2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9008496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534DE4-2B36-4479-B1E4-FA3919193060}" type="datetime1">
              <a:rPr kumimoji="1" lang="ja-JP" altLang="en-US" smtClean="0"/>
              <a:t>2016/11/2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392648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995149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0C9AACF-2D1F-4F59-BE05-1766024ADB52}" type="datetime1">
              <a:rPr kumimoji="1" lang="ja-JP" altLang="en-US" smtClean="0"/>
              <a:t>2016/11/2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334212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B12FDA-6753-461F-870F-F46116F50A0E}" type="datetime1">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2433373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984440C-1C3B-4A3D-9D72-A32F2834CD2F}" type="datetime1">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7321898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82728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871969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52421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20406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24064615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30661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50F99223-628C-492A-8944-DA7F622ECC54}" type="datetimeFigureOut">
              <a:rPr kumimoji="1" lang="ja-JP" altLang="en-US" smtClean="0"/>
              <a:t>2016/11/2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CFE70D-ECC1-43AF-A6ED-D0313BD52A70}" type="slidenum">
              <a:rPr kumimoji="1" lang="ja-JP" altLang="en-US" smtClean="0"/>
              <a:t>‹#›</a:t>
            </a:fld>
            <a:endParaRPr kumimoji="1" lang="ja-JP" altLang="en-US"/>
          </a:p>
        </p:txBody>
      </p:sp>
    </p:spTree>
    <p:extLst>
      <p:ext uri="{BB962C8B-B14F-4D97-AF65-F5344CB8AC3E}">
        <p14:creationId xmlns:p14="http://schemas.microsoft.com/office/powerpoint/2010/main" val="124643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99223-628C-492A-8944-DA7F622ECC54}" type="datetimeFigureOut">
              <a:rPr kumimoji="1" lang="ja-JP" altLang="en-US" smtClean="0"/>
              <a:t>2016/11/2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a:solidFill>
                  <a:schemeClr val="tx1"/>
                </a:solidFill>
              </a:defRPr>
            </a:lvl1pPr>
          </a:lstStyle>
          <a:p>
            <a:fld id="{C9CFE70D-ECC1-43AF-A6ED-D0313BD52A70}" type="slidenum">
              <a:rPr kumimoji="1" lang="ja-JP" altLang="en-US" smtClean="0"/>
              <a:pPr/>
              <a:t>‹#›</a:t>
            </a:fld>
            <a:endParaRPr kumimoji="1" lang="ja-JP" altLang="en-US"/>
          </a:p>
        </p:txBody>
      </p:sp>
    </p:spTree>
    <p:extLst>
      <p:ext uri="{BB962C8B-B14F-4D97-AF65-F5344CB8AC3E}">
        <p14:creationId xmlns:p14="http://schemas.microsoft.com/office/powerpoint/2010/main" val="182116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p"/>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6D553-C3D8-4A9A-A222-92A7672ADF10}" type="datetime1">
              <a:rPr kumimoji="1" lang="ja-JP" altLang="en-US" smtClean="0"/>
              <a:t>2016/11/2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B7EDE-6681-43E1-9546-D98638661BB2}" type="slidenum">
              <a:rPr kumimoji="1" lang="ja-JP" altLang="en-US" smtClean="0"/>
              <a:t>‹#›</a:t>
            </a:fld>
            <a:endParaRPr kumimoji="1" lang="ja-JP" altLang="en-US"/>
          </a:p>
        </p:txBody>
      </p:sp>
    </p:spTree>
    <p:extLst>
      <p:ext uri="{BB962C8B-B14F-4D97-AF65-F5344CB8AC3E}">
        <p14:creationId xmlns:p14="http://schemas.microsoft.com/office/powerpoint/2010/main" val="10929973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lang="en-US" altLang="ja-JP" sz="3600" dirty="0" smtClean="0"/>
              <a:t>An Energy Efficient MAC</a:t>
            </a:r>
            <a:br>
              <a:rPr lang="en-US" altLang="ja-JP" sz="3600" dirty="0" smtClean="0"/>
            </a:br>
            <a:r>
              <a:rPr lang="en-US" altLang="ja-JP" sz="3600" dirty="0" smtClean="0"/>
              <a:t>for Wireless Full Duplex Networks</a:t>
            </a:r>
            <a:endParaRPr kumimoji="1" lang="ja-JP" altLang="en-US" sz="1800" dirty="0"/>
          </a:p>
        </p:txBody>
      </p:sp>
      <p:sp>
        <p:nvSpPr>
          <p:cNvPr id="3" name="サブタイトル 2"/>
          <p:cNvSpPr>
            <a:spLocks noGrp="1"/>
          </p:cNvSpPr>
          <p:nvPr>
            <p:ph type="subTitle" idx="1"/>
          </p:nvPr>
        </p:nvSpPr>
        <p:spPr>
          <a:xfrm>
            <a:off x="914400" y="3602038"/>
            <a:ext cx="7315200" cy="2185445"/>
          </a:xfrm>
        </p:spPr>
        <p:txBody>
          <a:bodyPr>
            <a:normAutofit fontScale="92500" lnSpcReduction="10000"/>
          </a:bodyPr>
          <a:lstStyle/>
          <a:p>
            <a:pPr lvl="0"/>
            <a:r>
              <a:rPr lang="en-US" altLang="ja-JP" dirty="0" err="1" smtClean="0">
                <a:solidFill>
                  <a:prstClr val="black"/>
                </a:solidFill>
              </a:rPr>
              <a:t>Globecom</a:t>
            </a:r>
            <a:r>
              <a:rPr lang="en-US" altLang="ja-JP" dirty="0" smtClean="0">
                <a:solidFill>
                  <a:prstClr val="black"/>
                </a:solidFill>
              </a:rPr>
              <a:t> 2016 Workshop</a:t>
            </a:r>
            <a:endParaRPr lang="en-US" altLang="ja-JP" dirty="0">
              <a:solidFill>
                <a:prstClr val="black"/>
              </a:solidFill>
            </a:endParaRPr>
          </a:p>
          <a:p>
            <a:pPr lvl="0"/>
            <a:r>
              <a:rPr lang="en-US" altLang="ja-JP" u="sng" dirty="0" smtClean="0">
                <a:solidFill>
                  <a:prstClr val="black"/>
                </a:solidFill>
              </a:rPr>
              <a:t>Ryo Murakami</a:t>
            </a:r>
            <a:r>
              <a:rPr lang="en-US" altLang="ja-JP" dirty="0" smtClean="0">
                <a:solidFill>
                  <a:prstClr val="black"/>
                </a:solidFill>
              </a:rPr>
              <a:t>, Makoto Kobayashi</a:t>
            </a:r>
            <a:br>
              <a:rPr lang="en-US" altLang="ja-JP" dirty="0" smtClean="0">
                <a:solidFill>
                  <a:prstClr val="black"/>
                </a:solidFill>
              </a:rPr>
            </a:br>
            <a:r>
              <a:rPr lang="en-US" altLang="ja-JP" dirty="0" err="1" smtClean="0">
                <a:solidFill>
                  <a:prstClr val="black"/>
                </a:solidFill>
              </a:rPr>
              <a:t>Shunsuke</a:t>
            </a:r>
            <a:r>
              <a:rPr lang="en-US" altLang="ja-JP" dirty="0" smtClean="0">
                <a:solidFill>
                  <a:prstClr val="black"/>
                </a:solidFill>
              </a:rPr>
              <a:t> </a:t>
            </a:r>
            <a:r>
              <a:rPr lang="en-US" altLang="ja-JP" dirty="0" err="1" smtClean="0">
                <a:solidFill>
                  <a:prstClr val="black"/>
                </a:solidFill>
              </a:rPr>
              <a:t>Saruwatari</a:t>
            </a:r>
            <a:r>
              <a:rPr lang="en-US" altLang="ja-JP" dirty="0" smtClean="0">
                <a:solidFill>
                  <a:prstClr val="black"/>
                </a:solidFill>
              </a:rPr>
              <a:t>, Takashi Watanabe</a:t>
            </a:r>
            <a:endParaRPr lang="en-US" altLang="ja-JP" baseline="30000" dirty="0" smtClean="0">
              <a:solidFill>
                <a:prstClr val="black"/>
              </a:solidFill>
            </a:endParaRPr>
          </a:p>
          <a:p>
            <a:pPr lvl="0"/>
            <a:r>
              <a:rPr lang="en-US" altLang="ja-JP" dirty="0"/>
              <a:t>Graduate School of Information Science and Technology, </a:t>
            </a:r>
            <a:r>
              <a:rPr lang="en-US" altLang="ja-JP" dirty="0" smtClean="0"/>
              <a:t/>
            </a:r>
            <a:br>
              <a:rPr lang="en-US" altLang="ja-JP" dirty="0" smtClean="0"/>
            </a:br>
            <a:r>
              <a:rPr lang="en-US" altLang="ja-JP" dirty="0" smtClean="0"/>
              <a:t>Osaka </a:t>
            </a:r>
            <a:r>
              <a:rPr lang="en-US" altLang="ja-JP" dirty="0"/>
              <a:t>University, Japan</a:t>
            </a:r>
            <a:endParaRPr lang="en-US" altLang="ja-JP" dirty="0">
              <a:solidFill>
                <a:prstClr val="black"/>
              </a:solidFill>
            </a:endParaRPr>
          </a:p>
          <a:p>
            <a:pPr lvl="0"/>
            <a:r>
              <a:rPr lang="en-US" altLang="ja-JP" dirty="0" smtClean="0">
                <a:solidFill>
                  <a:prstClr val="black"/>
                </a:solidFill>
              </a:rPr>
              <a:t>2016/12/8</a:t>
            </a:r>
            <a:endParaRPr lang="ja-JP" altLang="en-US" dirty="0">
              <a:solidFill>
                <a:prstClr val="black"/>
              </a:solidFill>
            </a:endParaRPr>
          </a:p>
        </p:txBody>
      </p:sp>
    </p:spTree>
    <p:extLst>
      <p:ext uri="{BB962C8B-B14F-4D97-AF65-F5344CB8AC3E}">
        <p14:creationId xmlns:p14="http://schemas.microsoft.com/office/powerpoint/2010/main" val="2203760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評価条件</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68697" y="1268355"/>
                <a:ext cx="4066277" cy="5469563"/>
              </a:xfrm>
            </p:spPr>
            <p:txBody>
              <a:bodyPr>
                <a:normAutofit fontScale="70000" lnSpcReduction="20000"/>
              </a:bodyPr>
              <a:lstStyle/>
              <a:p>
                <a:r>
                  <a:rPr kumimoji="1" lang="en-US" altLang="ja-JP" dirty="0" smtClean="0"/>
                  <a:t>1 </a:t>
                </a:r>
                <a:r>
                  <a:rPr kumimoji="1" lang="ja-JP" altLang="en-US" dirty="0" smtClean="0"/>
                  <a:t>台の </a:t>
                </a:r>
                <a:r>
                  <a:rPr lang="en-US" altLang="ja-JP" dirty="0" smtClean="0"/>
                  <a:t>AP </a:t>
                </a:r>
                <a:r>
                  <a:rPr lang="ja-JP" altLang="en-US" dirty="0" smtClean="0"/>
                  <a:t>と </a:t>
                </a:r>
                <a14:m>
                  <m:oMath xmlns:m="http://schemas.openxmlformats.org/officeDocument/2006/math">
                    <m:r>
                      <a:rPr lang="en-US" altLang="ja-JP" i="1" dirty="0" smtClean="0">
                        <a:latin typeface="Cambria Math" panose="02040503050406030204" pitchFamily="18" charset="0"/>
                      </a:rPr>
                      <m:t>𝑛</m:t>
                    </m:r>
                  </m:oMath>
                </a14:m>
                <a:r>
                  <a:rPr lang="en-US" altLang="ja-JP" dirty="0" smtClean="0"/>
                  <a:t> </a:t>
                </a:r>
                <a:r>
                  <a:rPr lang="ja-JP" altLang="en-US" dirty="0" smtClean="0"/>
                  <a:t>台のユーザ端末間の</a:t>
                </a:r>
                <a:r>
                  <a:rPr lang="en-US" altLang="ja-JP" dirty="0" smtClean="0"/>
                  <a:t/>
                </a:r>
                <a:br>
                  <a:rPr lang="en-US" altLang="ja-JP" dirty="0" smtClean="0"/>
                </a:br>
                <a:r>
                  <a:rPr lang="ja-JP" altLang="en-US" dirty="0" smtClean="0"/>
                  <a:t>無線通信</a:t>
                </a:r>
                <a:endParaRPr lang="en-US" altLang="ja-JP" dirty="0" smtClean="0"/>
              </a:p>
              <a:p>
                <a:pPr lvl="1"/>
                <a:r>
                  <a:rPr lang="ja-JP" altLang="en-US" dirty="0" smtClean="0"/>
                  <a:t>隠れ端末問題</a:t>
                </a:r>
                <a:r>
                  <a:rPr lang="en-US" altLang="ja-JP" dirty="0" smtClean="0"/>
                  <a:t>: </a:t>
                </a:r>
                <a:r>
                  <a:rPr lang="ja-JP" altLang="en-US" dirty="0" smtClean="0"/>
                  <a:t>なし</a:t>
                </a:r>
                <a:endParaRPr lang="en-US" altLang="ja-JP" dirty="0" smtClean="0"/>
              </a:p>
              <a:p>
                <a:r>
                  <a:rPr lang="ja-JP" altLang="en-US" dirty="0" smtClean="0"/>
                  <a:t>データ</a:t>
                </a:r>
                <a:r>
                  <a:rPr lang="ja-JP" altLang="en-US" dirty="0"/>
                  <a:t>フレーム</a:t>
                </a:r>
                <a:r>
                  <a:rPr kumimoji="1" lang="ja-JP" altLang="en-US" dirty="0" smtClean="0"/>
                  <a:t>到着率</a:t>
                </a:r>
                <a:endParaRPr kumimoji="1" lang="en-US" altLang="ja-JP" dirty="0" smtClean="0"/>
              </a:p>
              <a:p>
                <a:pPr lvl="1"/>
                <a:r>
                  <a:rPr lang="en-US" altLang="ja-JP" dirty="0" smtClean="0"/>
                  <a:t>AP</a:t>
                </a:r>
                <a:r>
                  <a:rPr kumimoji="1" lang="en-US" altLang="ja-JP" dirty="0" smtClean="0"/>
                  <a:t>: 10 [packet/sec.]</a:t>
                </a:r>
              </a:p>
              <a:p>
                <a:pPr lvl="1"/>
                <a:r>
                  <a:rPr lang="en-US" altLang="ja-JP" dirty="0" smtClean="0"/>
                  <a:t>UT(1 </a:t>
                </a:r>
                <a:r>
                  <a:rPr lang="ja-JP" altLang="en-US" dirty="0" smtClean="0"/>
                  <a:t>台毎</a:t>
                </a:r>
                <a:r>
                  <a:rPr lang="en-US" altLang="ja-JP" dirty="0" smtClean="0"/>
                  <a:t>): 3 [packet/sec.]</a:t>
                </a:r>
              </a:p>
              <a:p>
                <a:r>
                  <a:rPr kumimoji="1" lang="ja-JP" altLang="en-US" dirty="0" smtClean="0"/>
                  <a:t>ビーコン間隔</a:t>
                </a:r>
                <a:r>
                  <a:rPr kumimoji="1" lang="en-US" altLang="ja-JP" dirty="0" smtClean="0"/>
                  <a:t>: 100 [msec.]</a:t>
                </a:r>
              </a:p>
              <a:p>
                <a:r>
                  <a:rPr lang="ja-JP" altLang="en-US" dirty="0"/>
                  <a:t>送信</a:t>
                </a:r>
                <a:r>
                  <a:rPr lang="ja-JP" altLang="en-US" dirty="0" smtClean="0"/>
                  <a:t>レート</a:t>
                </a:r>
                <a:endParaRPr lang="en-US" altLang="ja-JP" dirty="0"/>
              </a:p>
              <a:p>
                <a:pPr lvl="1"/>
                <a:r>
                  <a:rPr lang="ja-JP" altLang="en-US" dirty="0" smtClean="0"/>
                  <a:t>データフレーム</a:t>
                </a:r>
                <a:r>
                  <a:rPr lang="en-US" altLang="ja-JP" dirty="0" smtClean="0"/>
                  <a:t>: 54 [Mbps]</a:t>
                </a:r>
              </a:p>
              <a:p>
                <a:pPr lvl="1"/>
                <a:r>
                  <a:rPr lang="ja-JP" altLang="en-US" dirty="0" smtClean="0"/>
                  <a:t>制御フレーム</a:t>
                </a:r>
                <a:r>
                  <a:rPr lang="en-US" altLang="ja-JP" dirty="0" smtClean="0"/>
                  <a:t>: 6 [Mbps]</a:t>
                </a:r>
              </a:p>
              <a:p>
                <a:r>
                  <a:rPr kumimoji="1" lang="ja-JP" altLang="en-US" dirty="0" smtClean="0"/>
                  <a:t>フレームロス率</a:t>
                </a:r>
                <a:r>
                  <a:rPr kumimoji="1" lang="en-US" altLang="ja-JP" dirty="0" smtClean="0"/>
                  <a:t>: 0</a:t>
                </a:r>
              </a:p>
              <a:p>
                <a:r>
                  <a:rPr lang="ja-JP" altLang="en-US" dirty="0"/>
                  <a:t>比較</a:t>
                </a:r>
                <a:r>
                  <a:rPr kumimoji="1" lang="ja-JP" altLang="en-US" dirty="0" smtClean="0"/>
                  <a:t>手法</a:t>
                </a:r>
                <a:endParaRPr kumimoji="1" lang="en-US" altLang="ja-JP" dirty="0" smtClean="0"/>
              </a:p>
              <a:p>
                <a:pPr lvl="1"/>
                <a:r>
                  <a:rPr lang="en-US" altLang="ja-JP" dirty="0" smtClean="0"/>
                  <a:t>FDPSM</a:t>
                </a:r>
                <a:endParaRPr lang="en-US" altLang="ja-JP" dirty="0"/>
              </a:p>
              <a:p>
                <a:pPr lvl="1"/>
                <a:r>
                  <a:rPr lang="en-US" altLang="ja-JP" dirty="0" smtClean="0"/>
                  <a:t>FDPSM+ </a:t>
                </a:r>
                <a:endParaRPr lang="en-US" altLang="ja-JP" dirty="0" smtClean="0"/>
              </a:p>
              <a:p>
                <a:pPr lvl="2"/>
                <a:r>
                  <a:rPr lang="ja-JP" altLang="en-US" dirty="0" smtClean="0"/>
                  <a:t>提案手法</a:t>
                </a:r>
                <a:endParaRPr lang="en-US" altLang="ja-JP" dirty="0" smtClean="0"/>
              </a:p>
              <a:p>
                <a:pPr lvl="1"/>
                <a:r>
                  <a:rPr kumimoji="1" lang="en-US" altLang="ja-JP" dirty="0" smtClean="0"/>
                  <a:t>CAMFD</a:t>
                </a:r>
              </a:p>
              <a:p>
                <a:pPr lvl="2"/>
                <a:r>
                  <a:rPr lang="ja-JP" altLang="en-US" dirty="0"/>
                  <a:t>フレーム</a:t>
                </a:r>
                <a:r>
                  <a:rPr kumimoji="1" lang="ja-JP" altLang="en-US" dirty="0" smtClean="0"/>
                  <a:t>到着時に直ちに送信開始</a:t>
                </a:r>
                <a:endParaRPr kumimoji="1" lang="en-US" altLang="ja-JP" dirty="0" smtClean="0"/>
              </a:p>
              <a:p>
                <a:pPr lvl="2"/>
                <a:r>
                  <a:rPr kumimoji="1" lang="ja-JP" altLang="en-US" dirty="0" smtClean="0"/>
                  <a:t>スリープ制御なし</a:t>
                </a:r>
                <a:endParaRPr kumimoji="1" lang="en-US" altLang="ja-JP" dirty="0" smtClean="0"/>
              </a:p>
              <a:p>
                <a:r>
                  <a:rPr lang="ja-JP" altLang="en-US" dirty="0"/>
                  <a:t>評価</a:t>
                </a:r>
                <a:r>
                  <a:rPr lang="ja-JP" altLang="en-US" dirty="0" smtClean="0"/>
                  <a:t>手法</a:t>
                </a:r>
                <a:endParaRPr lang="en-US" altLang="ja-JP" dirty="0" smtClean="0"/>
              </a:p>
              <a:p>
                <a:pPr lvl="1"/>
                <a:r>
                  <a:rPr lang="ja-JP" altLang="en-US" dirty="0" smtClean="0"/>
                  <a:t>エネルギーあたりの送信データ量 </a:t>
                </a:r>
                <a:r>
                  <a:rPr kumimoji="1" lang="en-US" altLang="ja-JP" dirty="0" smtClean="0"/>
                  <a:t>BPJ</a:t>
                </a:r>
                <a:r>
                  <a:rPr kumimoji="1" lang="ja-JP" altLang="en-US" dirty="0" smtClean="0"/>
                  <a:t>　</a:t>
                </a:r>
                <a:r>
                  <a:rPr kumimoji="1" lang="en-US" altLang="ja-JP" dirty="0" smtClean="0"/>
                  <a:t>[bit/J</a:t>
                </a:r>
                <a:r>
                  <a:rPr lang="en-US" altLang="ja-JP" dirty="0"/>
                  <a:t>]</a:t>
                </a:r>
                <a:endParaRPr kumimoji="1"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68697" y="1268355"/>
                <a:ext cx="4066277" cy="5469563"/>
              </a:xfrm>
              <a:blipFill>
                <a:blip r:embed="rId3"/>
                <a:stretch>
                  <a:fillRect l="-750" t="-16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365956218"/>
                  </p:ext>
                </p:extLst>
              </p:nvPr>
            </p:nvGraphicFramePr>
            <p:xfrm>
              <a:off x="4775021" y="1268355"/>
              <a:ext cx="3669430" cy="1535179"/>
            </p:xfrm>
            <a:graphic>
              <a:graphicData uri="http://schemas.openxmlformats.org/drawingml/2006/table">
                <a:tbl>
                  <a:tblPr firstRow="1" bandRow="1">
                    <a:tableStyleId>{5C22544A-7EE6-4342-B048-85BDC9FD1C3A}</a:tableStyleId>
                  </a:tblPr>
                  <a:tblGrid>
                    <a:gridCol w="1612386">
                      <a:extLst>
                        <a:ext uri="{9D8B030D-6E8A-4147-A177-3AD203B41FA5}">
                          <a16:colId xmlns:a16="http://schemas.microsoft.com/office/drawing/2014/main" val="3518253611"/>
                        </a:ext>
                      </a:extLst>
                    </a:gridCol>
                    <a:gridCol w="1114012">
                      <a:extLst>
                        <a:ext uri="{9D8B030D-6E8A-4147-A177-3AD203B41FA5}">
                          <a16:colId xmlns:a16="http://schemas.microsoft.com/office/drawing/2014/main" val="1722405200"/>
                        </a:ext>
                      </a:extLst>
                    </a:gridCol>
                    <a:gridCol w="943032">
                      <a:extLst>
                        <a:ext uri="{9D8B030D-6E8A-4147-A177-3AD203B41FA5}">
                          <a16:colId xmlns:a16="http://schemas.microsoft.com/office/drawing/2014/main" val="2952240367"/>
                        </a:ext>
                      </a:extLst>
                    </a:gridCol>
                  </a:tblGrid>
                  <a:tr h="305831">
                    <a:tc>
                      <a:txBody>
                        <a:bodyPr/>
                        <a:lstStyle/>
                        <a:p>
                          <a:pPr algn="ctr"/>
                          <a:r>
                            <a:rPr kumimoji="1" lang="ja-JP" altLang="en-US" sz="1400" dirty="0" smtClean="0"/>
                            <a:t>回路</a:t>
                          </a:r>
                          <a:endParaRPr kumimoji="1" lang="ja-JP" altLang="en-US" sz="1400" dirty="0"/>
                        </a:p>
                      </a:txBody>
                      <a:tcPr/>
                    </a:tc>
                    <a:tc>
                      <a:txBody>
                        <a:bodyPr/>
                        <a:lstStyle/>
                        <a:p>
                          <a:pPr algn="ctr"/>
                          <a:r>
                            <a:rPr kumimoji="1" lang="en-US" altLang="ja-JP" sz="1400" dirty="0" smtClean="0"/>
                            <a:t>ON</a:t>
                          </a:r>
                          <a:endParaRPr kumimoji="1" lang="ja-JP" altLang="en-US" sz="1400" dirty="0"/>
                        </a:p>
                      </a:txBody>
                      <a:tcPr/>
                    </a:tc>
                    <a:tc>
                      <a:txBody>
                        <a:bodyPr/>
                        <a:lstStyle/>
                        <a:p>
                          <a:pPr algn="ctr"/>
                          <a:r>
                            <a:rPr kumimoji="1" lang="en-US" altLang="ja-JP" sz="1400" dirty="0" smtClean="0"/>
                            <a:t>OFF</a:t>
                          </a:r>
                          <a:endParaRPr kumimoji="1" lang="ja-JP" altLang="en-US" sz="1400" dirty="0"/>
                        </a:p>
                      </a:txBody>
                      <a:tcPr/>
                    </a:tc>
                    <a:extLst>
                      <a:ext uri="{0D108BD9-81ED-4DB2-BD59-A6C34878D82A}">
                        <a16:rowId xmlns:a16="http://schemas.microsoft.com/office/drawing/2014/main" val="1152599779"/>
                      </a:ext>
                    </a:extLst>
                  </a:tr>
                  <a:tr h="305831">
                    <a:tc>
                      <a:txBody>
                        <a:bodyPr/>
                        <a:lstStyle/>
                        <a:p>
                          <a:pPr algn="ctr"/>
                          <a:r>
                            <a:rPr kumimoji="1" lang="ja-JP" altLang="en-US" sz="1400" dirty="0" smtClean="0"/>
                            <a:t>制御回路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49.5</m:t>
                                </m:r>
                              </m:oMath>
                            </m:oMathPara>
                          </a14:m>
                          <a:endParaRPr kumimoji="1" lang="en-US" altLang="ja-JP" sz="1400" dirty="0" smtClean="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2.00</m:t>
                                </m:r>
                              </m:oMath>
                            </m:oMathPara>
                          </a14:m>
                          <a:endParaRPr kumimoji="1" lang="en-US" altLang="ja-JP" sz="1400" dirty="0" smtClean="0"/>
                        </a:p>
                      </a:txBody>
                      <a:tcPr/>
                    </a:tc>
                    <a:extLst>
                      <a:ext uri="{0D108BD9-81ED-4DB2-BD59-A6C34878D82A}">
                        <a16:rowId xmlns:a16="http://schemas.microsoft.com/office/drawing/2014/main" val="2743962288"/>
                      </a:ext>
                    </a:extLst>
                  </a:tr>
                  <a:tr h="305831">
                    <a:tc>
                      <a:txBody>
                        <a:bodyPr/>
                        <a:lstStyle/>
                        <a:p>
                          <a:pPr algn="ctr"/>
                          <a:r>
                            <a:rPr kumimoji="1" lang="ja-JP" altLang="en-US" sz="1400" dirty="0" smtClean="0"/>
                            <a:t>送信回路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7</m:t>
                                </m:r>
                                <m:r>
                                  <a:rPr kumimoji="1" lang="en-US" altLang="ja-JP" sz="1400" b="0" i="1" dirty="0" smtClean="0">
                                    <a:latin typeface="Cambria Math" panose="02040503050406030204" pitchFamily="18" charset="0"/>
                                  </a:rPr>
                                  <m:t>.</m:t>
                                </m:r>
                                <m:r>
                                  <a:rPr kumimoji="1" lang="en-US" altLang="ja-JP" sz="1400" i="1" dirty="0" smtClean="0">
                                    <a:latin typeface="Cambria Math" panose="02040503050406030204" pitchFamily="18" charset="0"/>
                                  </a:rPr>
                                  <m:t>76</m:t>
                                </m:r>
                                <m:r>
                                  <a:rPr kumimoji="1" lang="en-US" altLang="ja-JP" sz="1400" b="0" i="1" dirty="0" smtClean="0">
                                    <a:latin typeface="Cambria Math" panose="02040503050406030204" pitchFamily="18" charset="0"/>
                                  </a:rPr>
                                  <m:t>×</m:t>
                                </m:r>
                                <m:sSup>
                                  <m:sSupPr>
                                    <m:ctrlPr>
                                      <a:rPr kumimoji="1" lang="en-US" altLang="ja-JP" sz="1400" b="0" i="1" dirty="0" smtClean="0">
                                        <a:latin typeface="Cambria Math" panose="02040503050406030204" pitchFamily="18" charset="0"/>
                                      </a:rPr>
                                    </m:ctrlPr>
                                  </m:sSupPr>
                                  <m:e>
                                    <m:r>
                                      <a:rPr kumimoji="1" lang="en-US" altLang="ja-JP" sz="1400" b="0" i="1" dirty="0" smtClean="0">
                                        <a:latin typeface="Cambria Math" panose="02040503050406030204" pitchFamily="18" charset="0"/>
                                      </a:rPr>
                                      <m:t>10</m:t>
                                    </m:r>
                                  </m:e>
                                  <m:sup>
                                    <m:r>
                                      <a:rPr kumimoji="1" lang="en-US" altLang="ja-JP" sz="1400" b="0" i="1" dirty="0" smtClean="0">
                                        <a:latin typeface="Cambria Math" panose="02040503050406030204" pitchFamily="18" charset="0"/>
                                      </a:rPr>
                                      <m:t>2</m:t>
                                    </m:r>
                                  </m:sup>
                                </m:sSup>
                              </m:oMath>
                            </m:oMathPara>
                          </a14:m>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dirty="0"/>
                        </a:p>
                      </a:txBody>
                      <a:tcPr/>
                    </a:tc>
                    <a:extLst>
                      <a:ext uri="{0D108BD9-81ED-4DB2-BD59-A6C34878D82A}">
                        <a16:rowId xmlns:a16="http://schemas.microsoft.com/office/drawing/2014/main" val="3278457969"/>
                      </a:ext>
                    </a:extLst>
                  </a:tr>
                  <a:tr h="308843">
                    <a:tc>
                      <a:txBody>
                        <a:bodyPr/>
                        <a:lstStyle/>
                        <a:p>
                          <a:pPr algn="ctr"/>
                          <a:r>
                            <a:rPr kumimoji="1" lang="ja-JP" altLang="en-US" sz="1400" dirty="0" smtClean="0"/>
                            <a:t>受信回路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4</m:t>
                                </m:r>
                                <m:r>
                                  <a:rPr kumimoji="1" lang="en-US" altLang="ja-JP" sz="1400" b="0" i="1" dirty="0" smtClean="0">
                                    <a:latin typeface="Cambria Math" panose="02040503050406030204" pitchFamily="18" charset="0"/>
                                  </a:rPr>
                                  <m:t>.</m:t>
                                </m:r>
                                <m:r>
                                  <a:rPr kumimoji="1" lang="en-US" altLang="ja-JP" sz="1400" i="1" dirty="0" smtClean="0">
                                    <a:latin typeface="Cambria Math" panose="02040503050406030204" pitchFamily="18" charset="0"/>
                                  </a:rPr>
                                  <m:t>46</m:t>
                                </m:r>
                                <m:r>
                                  <a:rPr kumimoji="1" lang="en-US" altLang="ja-JP" sz="1400" b="0" i="1" dirty="0" smtClean="0">
                                    <a:latin typeface="Cambria Math" panose="02040503050406030204" pitchFamily="18" charset="0"/>
                                  </a:rPr>
                                  <m:t>×</m:t>
                                </m:r>
                                <m:sSup>
                                  <m:sSupPr>
                                    <m:ctrlPr>
                                      <a:rPr kumimoji="1" lang="en-US" altLang="ja-JP" sz="1400" b="0" i="1" dirty="0" smtClean="0">
                                        <a:latin typeface="Cambria Math" panose="02040503050406030204" pitchFamily="18" charset="0"/>
                                      </a:rPr>
                                    </m:ctrlPr>
                                  </m:sSupPr>
                                  <m:e>
                                    <m:r>
                                      <a:rPr kumimoji="1" lang="en-US" altLang="ja-JP" sz="1400" b="0" i="1" dirty="0" smtClean="0">
                                        <a:latin typeface="Cambria Math" panose="02040503050406030204" pitchFamily="18" charset="0"/>
                                      </a:rPr>
                                      <m:t>10</m:t>
                                    </m:r>
                                  </m:e>
                                  <m:sup>
                                    <m:r>
                                      <a:rPr kumimoji="1" lang="en-US" altLang="ja-JP" sz="1400" b="0" i="1" dirty="0" smtClean="0">
                                        <a:latin typeface="Cambria Math" panose="02040503050406030204" pitchFamily="18" charset="0"/>
                                      </a:rPr>
                                      <m:t>2</m:t>
                                    </m:r>
                                  </m:sup>
                                </m:sSup>
                              </m:oMath>
                            </m:oMathPara>
                          </a14:m>
                          <a:endParaRPr kumimoji="1" lang="ja-JP" altLang="en-US" sz="1400"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i="0" dirty="0"/>
                        </a:p>
                      </a:txBody>
                      <a:tcPr/>
                    </a:tc>
                    <a:extLst>
                      <a:ext uri="{0D108BD9-81ED-4DB2-BD59-A6C34878D82A}">
                        <a16:rowId xmlns:a16="http://schemas.microsoft.com/office/drawing/2014/main" val="2676419900"/>
                      </a:ext>
                    </a:extLst>
                  </a:tr>
                  <a:tr h="308843">
                    <a:tc>
                      <a:txBody>
                        <a:bodyPr/>
                        <a:lstStyle/>
                        <a:p>
                          <a:pPr algn="ctr"/>
                          <a:r>
                            <a:rPr kumimoji="1" lang="ja-JP" altLang="en-US" sz="1400" dirty="0" smtClean="0"/>
                            <a:t>キャンセル回路</a:t>
                          </a:r>
                          <a:endParaRPr kumimoji="1" lang="ja-JP" altLang="en-US"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fd</m:t>
                                    </m:r>
                                  </m:sub>
                                </m:sSub>
                              </m:oMath>
                            </m:oMathPara>
                          </a14:m>
                          <a:endParaRPr kumimoji="1" lang="ja-JP" altLang="en-US" sz="1400"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400" i="1" dirty="0" smtClean="0">
                                    <a:latin typeface="Cambria Math" panose="02040503050406030204" pitchFamily="18" charset="0"/>
                                  </a:rPr>
                                  <m:t>0.00</m:t>
                                </m:r>
                              </m:oMath>
                            </m:oMathPara>
                          </a14:m>
                          <a:endParaRPr kumimoji="1" lang="ja-JP" altLang="en-US" sz="1400" i="0" dirty="0"/>
                        </a:p>
                      </a:txBody>
                      <a:tcPr/>
                    </a:tc>
                    <a:extLst>
                      <a:ext uri="{0D108BD9-81ED-4DB2-BD59-A6C34878D82A}">
                        <a16:rowId xmlns:a16="http://schemas.microsoft.com/office/drawing/2014/main" val="2360273395"/>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365956218"/>
                  </p:ext>
                </p:extLst>
              </p:nvPr>
            </p:nvGraphicFramePr>
            <p:xfrm>
              <a:off x="4775021" y="1268355"/>
              <a:ext cx="3669430" cy="1535179"/>
            </p:xfrm>
            <a:graphic>
              <a:graphicData uri="http://schemas.openxmlformats.org/drawingml/2006/table">
                <a:tbl>
                  <a:tblPr firstRow="1" bandRow="1">
                    <a:tableStyleId>{5C22544A-7EE6-4342-B048-85BDC9FD1C3A}</a:tableStyleId>
                  </a:tblPr>
                  <a:tblGrid>
                    <a:gridCol w="1612386">
                      <a:extLst>
                        <a:ext uri="{9D8B030D-6E8A-4147-A177-3AD203B41FA5}">
                          <a16:colId xmlns:a16="http://schemas.microsoft.com/office/drawing/2014/main" val="3518253611"/>
                        </a:ext>
                      </a:extLst>
                    </a:gridCol>
                    <a:gridCol w="1114012">
                      <a:extLst>
                        <a:ext uri="{9D8B030D-6E8A-4147-A177-3AD203B41FA5}">
                          <a16:colId xmlns:a16="http://schemas.microsoft.com/office/drawing/2014/main" val="1722405200"/>
                        </a:ext>
                      </a:extLst>
                    </a:gridCol>
                    <a:gridCol w="943032">
                      <a:extLst>
                        <a:ext uri="{9D8B030D-6E8A-4147-A177-3AD203B41FA5}">
                          <a16:colId xmlns:a16="http://schemas.microsoft.com/office/drawing/2014/main" val="2952240367"/>
                        </a:ext>
                      </a:extLst>
                    </a:gridCol>
                  </a:tblGrid>
                  <a:tr h="305831">
                    <a:tc>
                      <a:txBody>
                        <a:bodyPr/>
                        <a:lstStyle/>
                        <a:p>
                          <a:pPr algn="ctr"/>
                          <a:r>
                            <a:rPr kumimoji="1" lang="ja-JP" altLang="en-US" sz="1400" dirty="0" smtClean="0"/>
                            <a:t>回路</a:t>
                          </a:r>
                          <a:endParaRPr kumimoji="1" lang="ja-JP" altLang="en-US" sz="1400" dirty="0"/>
                        </a:p>
                      </a:txBody>
                      <a:tcPr/>
                    </a:tc>
                    <a:tc>
                      <a:txBody>
                        <a:bodyPr/>
                        <a:lstStyle/>
                        <a:p>
                          <a:pPr algn="ctr"/>
                          <a:r>
                            <a:rPr kumimoji="1" lang="en-US" altLang="ja-JP" sz="1400" dirty="0" smtClean="0"/>
                            <a:t>ON</a:t>
                          </a:r>
                          <a:endParaRPr kumimoji="1" lang="ja-JP" altLang="en-US" sz="1400" dirty="0"/>
                        </a:p>
                      </a:txBody>
                      <a:tcPr/>
                    </a:tc>
                    <a:tc>
                      <a:txBody>
                        <a:bodyPr/>
                        <a:lstStyle/>
                        <a:p>
                          <a:pPr algn="ctr"/>
                          <a:r>
                            <a:rPr kumimoji="1" lang="en-US" altLang="ja-JP" sz="1400" dirty="0" smtClean="0"/>
                            <a:t>OFF</a:t>
                          </a:r>
                          <a:endParaRPr kumimoji="1" lang="ja-JP" altLang="en-US" sz="1400" dirty="0"/>
                        </a:p>
                      </a:txBody>
                      <a:tcPr/>
                    </a:tc>
                    <a:extLst>
                      <a:ext uri="{0D108BD9-81ED-4DB2-BD59-A6C34878D82A}">
                        <a16:rowId xmlns:a16="http://schemas.microsoft.com/office/drawing/2014/main" val="1152599779"/>
                      </a:ext>
                    </a:extLst>
                  </a:tr>
                  <a:tr h="305831">
                    <a:tc>
                      <a:txBody>
                        <a:bodyPr/>
                        <a:lstStyle/>
                        <a:p>
                          <a:pPr algn="ctr"/>
                          <a:r>
                            <a:rPr kumimoji="1" lang="ja-JP" altLang="en-US" sz="1400" dirty="0" smtClean="0"/>
                            <a:t>制御回路</a:t>
                          </a:r>
                          <a:endParaRPr kumimoji="1" lang="ja-JP" altLang="en-US" sz="1400" dirty="0"/>
                        </a:p>
                      </a:txBody>
                      <a:tcPr/>
                    </a:tc>
                    <a:tc>
                      <a:txBody>
                        <a:bodyPr/>
                        <a:lstStyle/>
                        <a:p>
                          <a:endParaRPr lang="ja-JP"/>
                        </a:p>
                      </a:txBody>
                      <a:tcPr>
                        <a:blipFill>
                          <a:blip r:embed="rId4"/>
                          <a:stretch>
                            <a:fillRect l="-145355" t="-104000" r="-86885" b="-326000"/>
                          </a:stretch>
                        </a:blipFill>
                      </a:tcPr>
                    </a:tc>
                    <a:tc>
                      <a:txBody>
                        <a:bodyPr/>
                        <a:lstStyle/>
                        <a:p>
                          <a:endParaRPr lang="ja-JP"/>
                        </a:p>
                      </a:txBody>
                      <a:tcPr>
                        <a:blipFill>
                          <a:blip r:embed="rId4"/>
                          <a:stretch>
                            <a:fillRect l="-289677" t="-104000" r="-2581" b="-326000"/>
                          </a:stretch>
                        </a:blipFill>
                      </a:tcPr>
                    </a:tc>
                    <a:extLst>
                      <a:ext uri="{0D108BD9-81ED-4DB2-BD59-A6C34878D82A}">
                        <a16:rowId xmlns:a16="http://schemas.microsoft.com/office/drawing/2014/main" val="2743962288"/>
                      </a:ext>
                    </a:extLst>
                  </a:tr>
                  <a:tr h="305831">
                    <a:tc>
                      <a:txBody>
                        <a:bodyPr/>
                        <a:lstStyle/>
                        <a:p>
                          <a:pPr algn="ctr"/>
                          <a:r>
                            <a:rPr kumimoji="1" lang="ja-JP" altLang="en-US" sz="1400" dirty="0" smtClean="0"/>
                            <a:t>送信回路</a:t>
                          </a:r>
                          <a:endParaRPr kumimoji="1" lang="ja-JP" altLang="en-US" sz="1400" dirty="0"/>
                        </a:p>
                      </a:txBody>
                      <a:tcPr/>
                    </a:tc>
                    <a:tc>
                      <a:txBody>
                        <a:bodyPr/>
                        <a:lstStyle/>
                        <a:p>
                          <a:endParaRPr lang="ja-JP"/>
                        </a:p>
                      </a:txBody>
                      <a:tcPr>
                        <a:blipFill>
                          <a:blip r:embed="rId4"/>
                          <a:stretch>
                            <a:fillRect l="-145355" t="-200000" r="-86885" b="-219608"/>
                          </a:stretch>
                        </a:blipFill>
                      </a:tcPr>
                    </a:tc>
                    <a:tc>
                      <a:txBody>
                        <a:bodyPr/>
                        <a:lstStyle/>
                        <a:p>
                          <a:endParaRPr lang="ja-JP"/>
                        </a:p>
                      </a:txBody>
                      <a:tcPr>
                        <a:blipFill>
                          <a:blip r:embed="rId4"/>
                          <a:stretch>
                            <a:fillRect l="-289677" t="-200000" r="-2581" b="-219608"/>
                          </a:stretch>
                        </a:blipFill>
                      </a:tcPr>
                    </a:tc>
                    <a:extLst>
                      <a:ext uri="{0D108BD9-81ED-4DB2-BD59-A6C34878D82A}">
                        <a16:rowId xmlns:a16="http://schemas.microsoft.com/office/drawing/2014/main" val="3278457969"/>
                      </a:ext>
                    </a:extLst>
                  </a:tr>
                  <a:tr h="308843">
                    <a:tc>
                      <a:txBody>
                        <a:bodyPr/>
                        <a:lstStyle/>
                        <a:p>
                          <a:pPr algn="ctr"/>
                          <a:r>
                            <a:rPr kumimoji="1" lang="ja-JP" altLang="en-US" sz="1400" dirty="0" smtClean="0"/>
                            <a:t>受信回路</a:t>
                          </a:r>
                          <a:endParaRPr kumimoji="1" lang="ja-JP" altLang="en-US" sz="1400" dirty="0"/>
                        </a:p>
                      </a:txBody>
                      <a:tcPr/>
                    </a:tc>
                    <a:tc>
                      <a:txBody>
                        <a:bodyPr/>
                        <a:lstStyle/>
                        <a:p>
                          <a:endParaRPr lang="ja-JP"/>
                        </a:p>
                      </a:txBody>
                      <a:tcPr>
                        <a:blipFill>
                          <a:blip r:embed="rId4"/>
                          <a:stretch>
                            <a:fillRect l="-145355" t="-306000" r="-86885" b="-124000"/>
                          </a:stretch>
                        </a:blipFill>
                      </a:tcPr>
                    </a:tc>
                    <a:tc>
                      <a:txBody>
                        <a:bodyPr/>
                        <a:lstStyle/>
                        <a:p>
                          <a:endParaRPr lang="ja-JP"/>
                        </a:p>
                      </a:txBody>
                      <a:tcPr>
                        <a:blipFill>
                          <a:blip r:embed="rId4"/>
                          <a:stretch>
                            <a:fillRect l="-289677" t="-306000" r="-2581" b="-124000"/>
                          </a:stretch>
                        </a:blipFill>
                      </a:tcPr>
                    </a:tc>
                    <a:extLst>
                      <a:ext uri="{0D108BD9-81ED-4DB2-BD59-A6C34878D82A}">
                        <a16:rowId xmlns:a16="http://schemas.microsoft.com/office/drawing/2014/main" val="2676419900"/>
                      </a:ext>
                    </a:extLst>
                  </a:tr>
                  <a:tr h="308843">
                    <a:tc>
                      <a:txBody>
                        <a:bodyPr/>
                        <a:lstStyle/>
                        <a:p>
                          <a:pPr algn="ctr"/>
                          <a:r>
                            <a:rPr kumimoji="1" lang="ja-JP" altLang="en-US" sz="1400" dirty="0" smtClean="0"/>
                            <a:t>キャンセル回路</a:t>
                          </a:r>
                          <a:endParaRPr kumimoji="1" lang="ja-JP" altLang="en-US" sz="1400" dirty="0"/>
                        </a:p>
                      </a:txBody>
                      <a:tcPr/>
                    </a:tc>
                    <a:tc>
                      <a:txBody>
                        <a:bodyPr/>
                        <a:lstStyle/>
                        <a:p>
                          <a:endParaRPr lang="ja-JP"/>
                        </a:p>
                      </a:txBody>
                      <a:tcPr>
                        <a:blipFill>
                          <a:blip r:embed="rId4"/>
                          <a:stretch>
                            <a:fillRect l="-145355" t="-398039" r="-86885" b="-21569"/>
                          </a:stretch>
                        </a:blipFill>
                      </a:tcPr>
                    </a:tc>
                    <a:tc>
                      <a:txBody>
                        <a:bodyPr/>
                        <a:lstStyle/>
                        <a:p>
                          <a:endParaRPr lang="ja-JP"/>
                        </a:p>
                      </a:txBody>
                      <a:tcPr>
                        <a:blipFill>
                          <a:blip r:embed="rId4"/>
                          <a:stretch>
                            <a:fillRect l="-289677" t="-398039" r="-2581" b="-21569"/>
                          </a:stretch>
                        </a:blipFill>
                      </a:tcPr>
                    </a:tc>
                    <a:extLst>
                      <a:ext uri="{0D108BD9-81ED-4DB2-BD59-A6C34878D82A}">
                        <a16:rowId xmlns:a16="http://schemas.microsoft.com/office/drawing/2014/main" val="2360273395"/>
                      </a:ext>
                    </a:extLst>
                  </a:tr>
                </a:tbl>
              </a:graphicData>
            </a:graphic>
          </p:graphicFrame>
        </mc:Fallback>
      </mc:AlternateContent>
      <p:sp>
        <p:nvSpPr>
          <p:cNvPr id="6" name="テキスト ボックス 5"/>
          <p:cNvSpPr txBox="1"/>
          <p:nvPr/>
        </p:nvSpPr>
        <p:spPr>
          <a:xfrm>
            <a:off x="4429814" y="913359"/>
            <a:ext cx="4359843" cy="338554"/>
          </a:xfrm>
          <a:prstGeom prst="rect">
            <a:avLst/>
          </a:prstGeom>
          <a:noFill/>
        </p:spPr>
        <p:txBody>
          <a:bodyPr wrap="square" rtlCol="0">
            <a:spAutoFit/>
          </a:bodyPr>
          <a:lstStyle/>
          <a:p>
            <a:r>
              <a:rPr kumimoji="1" lang="ja-JP" altLang="en-US" sz="1600" dirty="0" smtClean="0"/>
              <a:t>表 </a:t>
            </a:r>
            <a:r>
              <a:rPr kumimoji="1" lang="en-US" altLang="ja-JP" sz="1600" dirty="0" smtClean="0"/>
              <a:t>1</a:t>
            </a:r>
            <a:r>
              <a:rPr kumimoji="1" lang="ja-JP" altLang="en-US" sz="1600" dirty="0" smtClean="0"/>
              <a:t> </a:t>
            </a:r>
            <a:r>
              <a:rPr kumimoji="1" lang="en-US" altLang="ja-JP" sz="1600" dirty="0" smtClean="0"/>
              <a:t>: </a:t>
            </a:r>
            <a:r>
              <a:rPr kumimoji="1" lang="ja-JP" altLang="en-US" sz="1600" dirty="0" smtClean="0"/>
              <a:t>各回路の</a:t>
            </a:r>
            <a:r>
              <a:rPr kumimoji="1" lang="en-US" altLang="ja-JP" sz="1600" dirty="0" smtClean="0"/>
              <a:t>ON/OFF</a:t>
            </a:r>
            <a:r>
              <a:rPr kumimoji="1" lang="ja-JP" altLang="en-US" sz="1600" dirty="0" err="1" smtClean="0"/>
              <a:t>での</a:t>
            </a:r>
            <a:r>
              <a:rPr kumimoji="1" lang="ja-JP" altLang="en-US" sz="1600" dirty="0" smtClean="0"/>
              <a:t>消費電力</a:t>
            </a:r>
            <a:r>
              <a:rPr kumimoji="1" lang="en-US" altLang="ja-JP" sz="1600" dirty="0" smtClean="0"/>
              <a:t>[</a:t>
            </a:r>
            <a:r>
              <a:rPr kumimoji="1" lang="en-US" altLang="ja-JP" sz="1600" dirty="0" err="1" smtClean="0"/>
              <a:t>mW</a:t>
            </a:r>
            <a:r>
              <a:rPr kumimoji="1" lang="en-US" altLang="ja-JP" sz="1600" dirty="0" smtClean="0"/>
              <a:t>] [6]</a:t>
            </a:r>
            <a:endParaRPr kumimoji="1" lang="ja-JP" altLang="en-US" sz="1600" dirty="0"/>
          </a:p>
        </p:txBody>
      </p:sp>
      <p:graphicFrame>
        <p:nvGraphicFramePr>
          <p:cNvPr id="8" name="表 7"/>
          <p:cNvGraphicFramePr>
            <a:graphicFrameLocks noGrp="1"/>
          </p:cNvGraphicFramePr>
          <p:nvPr>
            <p:extLst>
              <p:ext uri="{D42A27DB-BD31-4B8C-83A1-F6EECF244321}">
                <p14:modId xmlns:p14="http://schemas.microsoft.com/office/powerpoint/2010/main" val="3746382900"/>
              </p:ext>
            </p:extLst>
          </p:nvPr>
        </p:nvGraphicFramePr>
        <p:xfrm>
          <a:off x="4970357" y="3820831"/>
          <a:ext cx="3267079" cy="2237249"/>
        </p:xfrm>
        <a:graphic>
          <a:graphicData uri="http://schemas.openxmlformats.org/drawingml/2006/table">
            <a:tbl>
              <a:tblPr firstRow="1" bandRow="1">
                <a:tableStyleId>{69CF1AB2-1976-4502-BF36-3FF5EA218861}</a:tableStyleId>
              </a:tblPr>
              <a:tblGrid>
                <a:gridCol w="1932344">
                  <a:extLst>
                    <a:ext uri="{9D8B030D-6E8A-4147-A177-3AD203B41FA5}">
                      <a16:colId xmlns:a16="http://schemas.microsoft.com/office/drawing/2014/main" val="3036936116"/>
                    </a:ext>
                  </a:extLst>
                </a:gridCol>
                <a:gridCol w="1334735">
                  <a:extLst>
                    <a:ext uri="{9D8B030D-6E8A-4147-A177-3AD203B41FA5}">
                      <a16:colId xmlns:a16="http://schemas.microsoft.com/office/drawing/2014/main" val="3004188174"/>
                    </a:ext>
                  </a:extLst>
                </a:gridCol>
              </a:tblGrid>
              <a:tr h="319607">
                <a:tc>
                  <a:txBody>
                    <a:bodyPr/>
                    <a:lstStyle/>
                    <a:p>
                      <a:pPr algn="ctr"/>
                      <a:r>
                        <a:rPr kumimoji="1" lang="ja-JP" altLang="en-US" sz="1400" b="0" dirty="0" smtClean="0"/>
                        <a:t>データフレーム</a:t>
                      </a:r>
                      <a:endParaRPr kumimoji="1" lang="ja-JP" altLang="en-US" sz="1400" b="0" dirty="0"/>
                    </a:p>
                  </a:txBody>
                  <a:tcPr marL="86134" marR="86134" marT="43067" marB="43067"/>
                </a:tc>
                <a:tc>
                  <a:txBody>
                    <a:bodyPr/>
                    <a:lstStyle/>
                    <a:p>
                      <a:pPr algn="ctr"/>
                      <a:r>
                        <a:rPr kumimoji="1" lang="en-US" altLang="ja-JP" sz="1400" b="0" dirty="0" smtClean="0"/>
                        <a:t>1500 [byte]</a:t>
                      </a:r>
                      <a:endParaRPr kumimoji="1" lang="ja-JP" altLang="en-US" sz="1400" b="0" dirty="0"/>
                    </a:p>
                  </a:txBody>
                  <a:tcPr marL="86134" marR="86134" marT="43067" marB="43067"/>
                </a:tc>
                <a:extLst>
                  <a:ext uri="{0D108BD9-81ED-4DB2-BD59-A6C34878D82A}">
                    <a16:rowId xmlns:a16="http://schemas.microsoft.com/office/drawing/2014/main" val="4156100047"/>
                  </a:ext>
                </a:extLst>
              </a:tr>
              <a:tr h="319607">
                <a:tc>
                  <a:txBody>
                    <a:bodyPr/>
                    <a:lstStyle/>
                    <a:p>
                      <a:pPr algn="ctr"/>
                      <a:r>
                        <a:rPr kumimoji="1" lang="en-US" altLang="ja-JP" sz="1400" dirty="0" smtClean="0"/>
                        <a:t>RTS</a:t>
                      </a:r>
                      <a:endParaRPr kumimoji="1" lang="ja-JP" altLang="en-US" sz="1400" dirty="0"/>
                    </a:p>
                  </a:txBody>
                  <a:tcPr marL="86134" marR="86134" marT="43067" marB="43067"/>
                </a:tc>
                <a:tc>
                  <a:txBody>
                    <a:bodyPr/>
                    <a:lstStyle/>
                    <a:p>
                      <a:pPr algn="ctr"/>
                      <a:r>
                        <a:rPr kumimoji="1" lang="en-US" altLang="ja-JP" sz="1400" dirty="0" smtClean="0"/>
                        <a:t>20 [byte]</a:t>
                      </a:r>
                      <a:endParaRPr kumimoji="1" lang="ja-JP" altLang="en-US" sz="1400" dirty="0"/>
                    </a:p>
                  </a:txBody>
                  <a:tcPr marL="86134" marR="86134" marT="43067" marB="43067"/>
                </a:tc>
                <a:extLst>
                  <a:ext uri="{0D108BD9-81ED-4DB2-BD59-A6C34878D82A}">
                    <a16:rowId xmlns:a16="http://schemas.microsoft.com/office/drawing/2014/main" val="2928718536"/>
                  </a:ext>
                </a:extLst>
              </a:tr>
              <a:tr h="319607">
                <a:tc>
                  <a:txBody>
                    <a:bodyPr/>
                    <a:lstStyle/>
                    <a:p>
                      <a:pPr algn="ctr"/>
                      <a:r>
                        <a:rPr kumimoji="1" lang="en-US" altLang="ja-JP" sz="1400" dirty="0" smtClean="0"/>
                        <a:t>CTS</a:t>
                      </a:r>
                      <a:endParaRPr kumimoji="1" lang="ja-JP" altLang="en-US" sz="1400" dirty="0"/>
                    </a:p>
                  </a:txBody>
                  <a:tcPr marL="86134" marR="86134" marT="43067" marB="43067"/>
                </a:tc>
                <a:tc>
                  <a:txBody>
                    <a:bodyPr/>
                    <a:lstStyle/>
                    <a:p>
                      <a:pPr algn="ctr"/>
                      <a:r>
                        <a:rPr kumimoji="1" lang="en-US" altLang="ja-JP" sz="1400" dirty="0" smtClean="0"/>
                        <a:t>14 [byte]</a:t>
                      </a:r>
                      <a:endParaRPr kumimoji="1" lang="ja-JP" altLang="en-US" sz="1400" dirty="0"/>
                    </a:p>
                  </a:txBody>
                  <a:tcPr marL="86134" marR="86134" marT="43067" marB="43067"/>
                </a:tc>
                <a:extLst>
                  <a:ext uri="{0D108BD9-81ED-4DB2-BD59-A6C34878D82A}">
                    <a16:rowId xmlns:a16="http://schemas.microsoft.com/office/drawing/2014/main" val="3933120836"/>
                  </a:ext>
                </a:extLst>
              </a:tr>
              <a:tr h="319607">
                <a:tc>
                  <a:txBody>
                    <a:bodyPr/>
                    <a:lstStyle/>
                    <a:p>
                      <a:pPr algn="ctr"/>
                      <a:r>
                        <a:rPr kumimoji="1" lang="en-US" altLang="ja-JP" sz="1400" dirty="0" smtClean="0"/>
                        <a:t>ACK</a:t>
                      </a:r>
                      <a:endParaRPr kumimoji="1" lang="ja-JP" altLang="en-US" sz="1400" dirty="0"/>
                    </a:p>
                  </a:txBody>
                  <a:tcPr marL="86134" marR="86134" marT="43067" marB="43067"/>
                </a:tc>
                <a:tc>
                  <a:txBody>
                    <a:bodyPr/>
                    <a:lstStyle/>
                    <a:p>
                      <a:pPr algn="ctr"/>
                      <a:r>
                        <a:rPr kumimoji="1" lang="en-US" altLang="ja-JP" sz="1400" dirty="0" smtClean="0"/>
                        <a:t>14 [byte]</a:t>
                      </a:r>
                      <a:endParaRPr kumimoji="1" lang="ja-JP" altLang="en-US" sz="1400" dirty="0"/>
                    </a:p>
                  </a:txBody>
                  <a:tcPr marL="86134" marR="86134" marT="43067" marB="43067"/>
                </a:tc>
                <a:extLst>
                  <a:ext uri="{0D108BD9-81ED-4DB2-BD59-A6C34878D82A}">
                    <a16:rowId xmlns:a16="http://schemas.microsoft.com/office/drawing/2014/main" val="2420767108"/>
                  </a:ext>
                </a:extLst>
              </a:tr>
              <a:tr h="319607">
                <a:tc>
                  <a:txBody>
                    <a:bodyPr/>
                    <a:lstStyle/>
                    <a:p>
                      <a:pPr algn="ctr"/>
                      <a:r>
                        <a:rPr kumimoji="1" lang="ja-JP" altLang="en-US" sz="1400" dirty="0" smtClean="0"/>
                        <a:t>ビーコンフレーム</a:t>
                      </a:r>
                      <a:endParaRPr kumimoji="1" lang="ja-JP" altLang="en-US" sz="1400" dirty="0"/>
                    </a:p>
                  </a:txBody>
                  <a:tcPr marL="86134" marR="86134" marT="43067" marB="43067"/>
                </a:tc>
                <a:tc>
                  <a:txBody>
                    <a:bodyPr/>
                    <a:lstStyle/>
                    <a:p>
                      <a:pPr algn="ctr"/>
                      <a:r>
                        <a:rPr kumimoji="1" lang="en-US" altLang="ja-JP" sz="1400" dirty="0" smtClean="0"/>
                        <a:t>278 [byte]</a:t>
                      </a:r>
                      <a:endParaRPr kumimoji="1" lang="ja-JP" altLang="en-US" sz="1400" dirty="0"/>
                    </a:p>
                  </a:txBody>
                  <a:tcPr marL="86134" marR="86134" marT="43067" marB="43067"/>
                </a:tc>
                <a:extLst>
                  <a:ext uri="{0D108BD9-81ED-4DB2-BD59-A6C34878D82A}">
                    <a16:rowId xmlns:a16="http://schemas.microsoft.com/office/drawing/2014/main" val="73886419"/>
                  </a:ext>
                </a:extLst>
              </a:tr>
              <a:tr h="319607">
                <a:tc>
                  <a:txBody>
                    <a:bodyPr/>
                    <a:lstStyle/>
                    <a:p>
                      <a:pPr algn="ctr"/>
                      <a:r>
                        <a:rPr kumimoji="1" lang="en-US" altLang="ja-JP" sz="1400" dirty="0" smtClean="0"/>
                        <a:t>PS-Poll </a:t>
                      </a:r>
                      <a:r>
                        <a:rPr kumimoji="1" lang="ja-JP" altLang="en-US" sz="1400" dirty="0" smtClean="0"/>
                        <a:t>フレーム</a:t>
                      </a:r>
                      <a:endParaRPr kumimoji="1" lang="ja-JP" altLang="en-US" sz="1400" dirty="0"/>
                    </a:p>
                  </a:txBody>
                  <a:tcPr marL="86134" marR="86134" marT="43067" marB="43067"/>
                </a:tc>
                <a:tc>
                  <a:txBody>
                    <a:bodyPr/>
                    <a:lstStyle/>
                    <a:p>
                      <a:pPr algn="ctr"/>
                      <a:r>
                        <a:rPr kumimoji="1" lang="en-US" altLang="ja-JP" sz="1400" dirty="0" smtClean="0"/>
                        <a:t>20 [byte]</a:t>
                      </a:r>
                      <a:endParaRPr kumimoji="1" lang="ja-JP" altLang="en-US" sz="1400" dirty="0"/>
                    </a:p>
                  </a:txBody>
                  <a:tcPr marL="86134" marR="86134" marT="43067" marB="43067"/>
                </a:tc>
                <a:extLst>
                  <a:ext uri="{0D108BD9-81ED-4DB2-BD59-A6C34878D82A}">
                    <a16:rowId xmlns:a16="http://schemas.microsoft.com/office/drawing/2014/main" val="3969471132"/>
                  </a:ext>
                </a:extLst>
              </a:tr>
              <a:tr h="319607">
                <a:tc>
                  <a:txBody>
                    <a:bodyPr/>
                    <a:lstStyle/>
                    <a:p>
                      <a:pPr algn="ctr"/>
                      <a:r>
                        <a:rPr kumimoji="1" lang="en-US" altLang="ja-JP" sz="1400" dirty="0" smtClean="0"/>
                        <a:t>SIFS</a:t>
                      </a:r>
                      <a:endParaRPr kumimoji="1" lang="ja-JP" altLang="en-US" sz="1400" dirty="0"/>
                    </a:p>
                  </a:txBody>
                  <a:tcPr marL="86134" marR="86134" marT="43067" marB="43067"/>
                </a:tc>
                <a:tc>
                  <a:txBody>
                    <a:bodyPr/>
                    <a:lstStyle/>
                    <a:p>
                      <a:pPr algn="ctr"/>
                      <a:r>
                        <a:rPr kumimoji="1" lang="en-US" altLang="ja-JP" sz="1400" dirty="0" smtClean="0"/>
                        <a:t>16 [</a:t>
                      </a:r>
                      <a:r>
                        <a:rPr kumimoji="1" lang="en-US" altLang="ja-JP" sz="1400" dirty="0" err="1" smtClean="0"/>
                        <a:t>μsec</a:t>
                      </a:r>
                      <a:r>
                        <a:rPr kumimoji="1" lang="en-US" altLang="ja-JP" sz="1400" dirty="0" smtClean="0"/>
                        <a:t>.]</a:t>
                      </a:r>
                      <a:endParaRPr kumimoji="1" lang="ja-JP" altLang="en-US" sz="1400" dirty="0"/>
                    </a:p>
                  </a:txBody>
                  <a:tcPr marL="86134" marR="86134" marT="43067" marB="43067"/>
                </a:tc>
                <a:extLst>
                  <a:ext uri="{0D108BD9-81ED-4DB2-BD59-A6C34878D82A}">
                    <a16:rowId xmlns:a16="http://schemas.microsoft.com/office/drawing/2014/main" val="4185178221"/>
                  </a:ext>
                </a:extLst>
              </a:tr>
            </a:tbl>
          </a:graphicData>
        </a:graphic>
      </p:graphicFrame>
      <p:sp>
        <p:nvSpPr>
          <p:cNvPr id="9" name="テキスト ボックス 8"/>
          <p:cNvSpPr txBox="1"/>
          <p:nvPr/>
        </p:nvSpPr>
        <p:spPr>
          <a:xfrm>
            <a:off x="4830830" y="3451499"/>
            <a:ext cx="3546135" cy="338554"/>
          </a:xfrm>
          <a:prstGeom prst="rect">
            <a:avLst/>
          </a:prstGeom>
          <a:noFill/>
        </p:spPr>
        <p:txBody>
          <a:bodyPr wrap="square" rtlCol="0">
            <a:spAutoFit/>
          </a:bodyPr>
          <a:lstStyle/>
          <a:p>
            <a:pPr algn="ctr"/>
            <a:r>
              <a:rPr kumimoji="1" lang="ja-JP" altLang="en-US" sz="1600" dirty="0" smtClean="0"/>
              <a:t>表 </a:t>
            </a:r>
            <a:r>
              <a:rPr kumimoji="1" lang="en-US" altLang="ja-JP" sz="1600" dirty="0" smtClean="0"/>
              <a:t>2 : </a:t>
            </a:r>
            <a:r>
              <a:rPr kumimoji="1" lang="ja-JP" altLang="en-US" sz="1600" dirty="0" smtClean="0"/>
              <a:t>各シミュレーション諸元</a:t>
            </a:r>
            <a:endParaRPr kumimoji="1" lang="ja-JP" altLang="en-US" sz="1600" dirty="0"/>
          </a:p>
        </p:txBody>
      </p:sp>
    </p:spTree>
    <p:extLst>
      <p:ext uri="{BB962C8B-B14F-4D97-AF65-F5344CB8AC3E}">
        <p14:creationId xmlns:p14="http://schemas.microsoft.com/office/powerpoint/2010/main" val="291700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98665"/>
            <a:ext cx="7886700" cy="1325563"/>
          </a:xfrm>
        </p:spPr>
        <p:txBody>
          <a:bodyPr>
            <a:noAutofit/>
          </a:bodyPr>
          <a:lstStyle/>
          <a:p>
            <a:r>
              <a:rPr kumimoji="1" lang="ja-JP" altLang="en-US" dirty="0" smtClean="0"/>
              <a:t>エネルギーあたりの送信データ量</a:t>
            </a:r>
            <a:endParaRPr kumimoji="1" lang="ja-JP" altLang="en-US" dirty="0"/>
          </a:p>
        </p:txBody>
      </p:sp>
      <p:sp>
        <p:nvSpPr>
          <p:cNvPr id="3" name="コンテンツ プレースホルダー 2"/>
          <p:cNvSpPr>
            <a:spLocks noGrp="1"/>
          </p:cNvSpPr>
          <p:nvPr>
            <p:ph idx="1"/>
          </p:nvPr>
        </p:nvSpPr>
        <p:spPr>
          <a:xfrm>
            <a:off x="628650" y="1690231"/>
            <a:ext cx="8187546" cy="4711020"/>
          </a:xfrm>
        </p:spPr>
        <p:txBody>
          <a:bodyPr>
            <a:normAutofit/>
          </a:bodyPr>
          <a:lstStyle/>
          <a:p>
            <a:pPr marL="0" indent="0">
              <a:buNone/>
            </a:pPr>
            <a:r>
              <a:rPr lang="ja-JP" altLang="en-US" sz="2800" dirty="0" smtClean="0"/>
              <a:t>評価指標</a:t>
            </a:r>
            <a:r>
              <a:rPr lang="en-US" altLang="ja-JP" sz="2800" dirty="0" smtClean="0"/>
              <a:t>: </a:t>
            </a:r>
            <a:r>
              <a:rPr lang="ja-JP" altLang="en-US" sz="2800" dirty="0" smtClean="0"/>
              <a:t>エネルギーあたりの送信データ量</a:t>
            </a:r>
            <a:r>
              <a:rPr lang="en-US" altLang="ja-JP" sz="2800" dirty="0"/>
              <a:t/>
            </a:r>
            <a:br>
              <a:rPr lang="en-US" altLang="ja-JP" sz="2800" dirty="0"/>
            </a:br>
            <a:r>
              <a:rPr lang="en-US" altLang="ja-JP" sz="2800" dirty="0" smtClean="0"/>
              <a:t>	</a:t>
            </a:r>
            <a:r>
              <a:rPr lang="ja-JP" altLang="en-US" sz="2800" dirty="0" smtClean="0"/>
              <a:t>　　</a:t>
            </a:r>
            <a:r>
              <a:rPr lang="en-US" altLang="ja-JP" sz="2800" dirty="0" smtClean="0"/>
              <a:t>(BPJ : Bit Per Joule)</a:t>
            </a:r>
          </a:p>
          <a:p>
            <a:pPr marL="0" indent="0">
              <a:buNone/>
            </a:pPr>
            <a:endParaRPr lang="en-US" altLang="ja-JP" sz="1000" dirty="0"/>
          </a:p>
          <a:p>
            <a:pPr lvl="1"/>
            <a:r>
              <a:rPr lang="ja-JP" altLang="en-US" sz="2400" dirty="0" smtClean="0"/>
              <a:t>単位エネルギーの消費で送信できるデータ量 </a:t>
            </a:r>
            <a:r>
              <a:rPr lang="en-US" altLang="ja-JP" sz="2400" dirty="0" smtClean="0"/>
              <a:t>[bit/J]</a:t>
            </a:r>
            <a:endParaRPr lang="en-US" altLang="ja-JP" sz="2400" dirty="0"/>
          </a:p>
          <a:p>
            <a:pPr lvl="1"/>
            <a:r>
              <a:rPr lang="ja-JP" altLang="en-US" sz="2400" dirty="0"/>
              <a:t>値</a:t>
            </a:r>
            <a:r>
              <a:rPr lang="ja-JP" altLang="en-US" sz="2400" dirty="0" smtClean="0"/>
              <a:t>が大きいほど一定のエネルギーを消費したときに</a:t>
            </a:r>
            <a:r>
              <a:rPr lang="en-US" altLang="ja-JP" sz="2400" dirty="0" smtClean="0"/>
              <a:t/>
            </a:r>
            <a:br>
              <a:rPr lang="en-US" altLang="ja-JP" sz="2400" dirty="0" smtClean="0"/>
            </a:br>
            <a:r>
              <a:rPr lang="ja-JP" altLang="en-US" sz="2400" dirty="0" smtClean="0"/>
              <a:t>送信できるデータ量が増加</a:t>
            </a:r>
            <a:endParaRPr lang="en-US" altLang="ja-JP" sz="2400" dirty="0"/>
          </a:p>
          <a:p>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797045" y="4025195"/>
                <a:ext cx="7886700" cy="789062"/>
              </a:xfrm>
              <a:prstGeom prst="rect">
                <a:avLst/>
              </a:prstGeom>
              <a:noFill/>
            </p:spPr>
            <p:txBody>
              <a:bodyPr wrap="square" rtlCol="0">
                <a:spAutoFit/>
              </a:bodyPr>
              <a:lstStyle/>
              <a:p>
                <a:pPr lvl="0" algn="ctr"/>
                <a14:m>
                  <m:oMath xmlns:m="http://schemas.openxmlformats.org/officeDocument/2006/math">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𝐵𝑃𝐽</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num>
                      <m:den>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den>
                    </m:f>
                  </m:oMath>
                </a14:m>
                <a:r>
                  <a:rPr kumimoji="1" lang="en-US" altLang="ja-JP" sz="2400" b="0" i="0" u="none" strike="noStrike" kern="1200" cap="none" spc="0" normalizeH="0" baseline="0" noProof="0" dirty="0" smtClean="0">
                    <a:ln>
                      <a:noFill/>
                    </a:ln>
                    <a:solidFill>
                      <a:prstClr val="black"/>
                    </a:solidFill>
                    <a:effectLst/>
                    <a:uLnTx/>
                    <a:uFillTx/>
                    <a:latin typeface="Times New Roman"/>
                    <a:ea typeface="メイリオ"/>
                    <a:cs typeface="+mn-cs"/>
                  </a:rPr>
                  <a:t> [J/bit]</a:t>
                </a:r>
                <a:endParaRPr kumimoji="1" lang="ja-JP" altLang="en-US" sz="3200" b="0" i="0" u="none" strike="noStrike" kern="1200" cap="none" spc="0" normalizeH="0" baseline="0" noProof="0" dirty="0">
                  <a:ln>
                    <a:noFill/>
                  </a:ln>
                  <a:solidFill>
                    <a:prstClr val="black"/>
                  </a:solidFill>
                  <a:effectLst/>
                  <a:uLnTx/>
                  <a:uFillTx/>
                  <a:latin typeface="Times New Roman"/>
                  <a:ea typeface="メイリオ"/>
                  <a:cs typeface="+mn-cs"/>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797045" y="4025195"/>
                <a:ext cx="7886700" cy="7890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2982969" y="5231361"/>
                <a:ext cx="3178062"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a:rPr kumimoji="1" lang="en-US" altLang="ja-JP" sz="2000" b="0" i="1" smtClean="0">
                        <a:solidFill>
                          <a:prstClr val="black"/>
                        </a:solidFill>
                        <a:latin typeface="Cambria Math" panose="02040503050406030204" pitchFamily="18" charset="0"/>
                      </a:rPr>
                      <m:t>𝐷</m:t>
                    </m:r>
                  </m:oMath>
                </a14:m>
                <a:r>
                  <a:rPr kumimoji="1" lang="en-US" altLang="ja-JP" sz="2000" dirty="0">
                    <a:solidFill>
                      <a:prstClr val="black"/>
                    </a:solidFill>
                    <a:latin typeface="メイリオ" panose="020B0604030504040204" pitchFamily="50" charset="-128"/>
                    <a:ea typeface="メイリオ" panose="020B0604030504040204" pitchFamily="50" charset="-128"/>
                  </a:rPr>
                  <a:t>:</a:t>
                </a:r>
                <a:r>
                  <a:rPr kumimoji="1" lang="ja-JP" altLang="en-US" sz="2000" dirty="0">
                    <a:solidFill>
                      <a:prstClr val="black"/>
                    </a:solidFill>
                    <a:latin typeface="メイリオ" panose="020B0604030504040204" pitchFamily="50" charset="-128"/>
                    <a:ea typeface="メイリオ" panose="020B0604030504040204" pitchFamily="50" charset="-128"/>
                  </a:rPr>
                  <a:t>送信した</a:t>
                </a:r>
                <a:r>
                  <a:rPr kumimoji="1" lang="ja-JP" altLang="en-US" sz="2000" dirty="0" smtClean="0">
                    <a:solidFill>
                      <a:prstClr val="black"/>
                    </a:solidFill>
                    <a:latin typeface="メイリオ" panose="020B0604030504040204" pitchFamily="50" charset="-128"/>
                    <a:ea typeface="メイリオ" panose="020B0604030504040204" pitchFamily="50" charset="-128"/>
                  </a:rPr>
                  <a:t>データ量 </a:t>
                </a:r>
                <a:r>
                  <a:rPr kumimoji="1" lang="en-US" altLang="ja-JP" sz="2000" dirty="0" smtClean="0">
                    <a:solidFill>
                      <a:prstClr val="black"/>
                    </a:solidFill>
                    <a:latin typeface="メイリオ" panose="020B0604030504040204" pitchFamily="50" charset="-128"/>
                    <a:ea typeface="メイリオ" panose="020B0604030504040204" pitchFamily="50" charset="-128"/>
                  </a:rPr>
                  <a:t>[</a:t>
                </a:r>
                <a:r>
                  <a:rPr kumimoji="1" lang="en-US" altLang="ja-JP" sz="2000" dirty="0">
                    <a:solidFill>
                      <a:prstClr val="black"/>
                    </a:solidFill>
                    <a:latin typeface="メイリオ" panose="020B0604030504040204" pitchFamily="50" charset="-128"/>
                    <a:ea typeface="メイリオ" panose="020B0604030504040204" pitchFamily="50" charset="-128"/>
                  </a:rPr>
                  <a:t>bit]</a:t>
                </a:r>
              </a:p>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oMath>
                </a14:m>
                <a:r>
                  <a:rPr kumimoji="1" lang="en-US" altLang="ja-JP"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消費したエネルギー </a:t>
                </a:r>
                <a:r>
                  <a:rPr kumimoji="1" lang="en-US" altLang="ja-JP" sz="2000" b="0" i="0" u="none" strike="noStrike" kern="1200" cap="none" spc="0" normalizeH="0" baseline="0" noProof="0" dirty="0" smtClean="0">
                    <a:ln>
                      <a:noFill/>
                    </a:ln>
                    <a:solidFill>
                      <a:prstClr val="black"/>
                    </a:solidFill>
                    <a:effectLst/>
                    <a:uLnTx/>
                    <a:uFillTx/>
                    <a:latin typeface="メイリオ" panose="020B0604030504040204" pitchFamily="50" charset="-128"/>
                    <a:ea typeface="メイリオ" panose="020B0604030504040204" pitchFamily="50" charset="-128"/>
                    <a:cs typeface="+mn-cs"/>
                  </a:rPr>
                  <a:t>[J]</a:t>
                </a: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2982969" y="5231361"/>
                <a:ext cx="3178062" cy="707886"/>
              </a:xfrm>
              <a:prstGeom prst="rect">
                <a:avLst/>
              </a:prstGeom>
              <a:blipFill>
                <a:blip r:embed="rId4"/>
                <a:stretch>
                  <a:fillRect t="-3390" r="-1527" b="-13559"/>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Tree>
    <p:extLst>
      <p:ext uri="{BB962C8B-B14F-4D97-AF65-F5344CB8AC3E}">
        <p14:creationId xmlns:p14="http://schemas.microsoft.com/office/powerpoint/2010/main" val="2195908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stretch>
            <a:fillRect/>
          </a:stretch>
        </p:blipFill>
        <p:spPr>
          <a:xfrm>
            <a:off x="4123765" y="1540264"/>
            <a:ext cx="4890160" cy="4562378"/>
          </a:xfrm>
          <a:prstGeom prst="rect">
            <a:avLst/>
          </a:prstGeom>
        </p:spPr>
      </p:pic>
      <p:sp>
        <p:nvSpPr>
          <p:cNvPr id="2" name="タイトル 1"/>
          <p:cNvSpPr>
            <a:spLocks noGrp="1"/>
          </p:cNvSpPr>
          <p:nvPr>
            <p:ph type="title"/>
          </p:nvPr>
        </p:nvSpPr>
        <p:spPr/>
        <p:txBody>
          <a:bodyPr>
            <a:normAutofit/>
          </a:bodyPr>
          <a:lstStyle/>
          <a:p>
            <a:r>
              <a:rPr lang="ja-JP" altLang="en-US" dirty="0" smtClean="0"/>
              <a:t>評価結果</a:t>
            </a:r>
            <a:r>
              <a:rPr lang="en-US" altLang="ja-JP" dirty="0" smtClean="0"/>
              <a:t>: </a:t>
            </a:r>
            <a:r>
              <a:rPr lang="ja-JP" altLang="en-US" dirty="0" smtClean="0"/>
              <a:t>ユーザ端末数と </a:t>
            </a:r>
            <a:r>
              <a:rPr lang="en-US" altLang="ja-JP" dirty="0" smtClean="0"/>
              <a:t>BPJ</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12</a:t>
            </a:fld>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318887" y="1465943"/>
                <a:ext cx="4240049" cy="4711020"/>
              </a:xfrm>
            </p:spPr>
            <p:txBody>
              <a:bodyPr>
                <a:normAutofit fontScale="92500" lnSpcReduction="10000"/>
              </a:bodyPr>
              <a:lstStyle/>
              <a:p>
                <a:r>
                  <a:rPr kumimoji="1" lang="ja-JP" altLang="en-US" dirty="0" smtClean="0"/>
                  <a:t>縦軸</a:t>
                </a:r>
                <a:r>
                  <a:rPr kumimoji="1" lang="en-US" altLang="ja-JP" dirty="0" smtClean="0"/>
                  <a:t>: </a:t>
                </a:r>
                <a:r>
                  <a:rPr kumimoji="1" lang="ja-JP" altLang="en-US" dirty="0" smtClean="0"/>
                  <a:t>エネルギーあたりの</a:t>
                </a:r>
                <a:r>
                  <a:rPr kumimoji="1" lang="en-US" altLang="ja-JP" dirty="0" smtClean="0"/>
                  <a:t/>
                </a:r>
                <a:br>
                  <a:rPr kumimoji="1" lang="en-US" altLang="ja-JP" dirty="0" smtClean="0"/>
                </a:br>
                <a:r>
                  <a:rPr kumimoji="1" lang="en-US" altLang="ja-JP" dirty="0" smtClean="0"/>
                  <a:t>	 </a:t>
                </a:r>
                <a:r>
                  <a:rPr kumimoji="1" lang="ja-JP" altLang="en-US" dirty="0" smtClean="0"/>
                  <a:t>送信データ </a:t>
                </a:r>
                <a:r>
                  <a:rPr kumimoji="1" lang="en-US" altLang="ja-JP" dirty="0" smtClean="0"/>
                  <a:t>[</a:t>
                </a:r>
                <a:r>
                  <a:rPr kumimoji="1" lang="en-US" altLang="ja-JP" dirty="0" err="1" smtClean="0"/>
                  <a:t>Mbits</a:t>
                </a:r>
                <a:r>
                  <a:rPr kumimoji="1" lang="en-US" altLang="ja-JP" dirty="0" smtClean="0"/>
                  <a:t>/J]</a:t>
                </a:r>
              </a:p>
              <a:p>
                <a:r>
                  <a:rPr lang="ja-JP" altLang="en-US" dirty="0" smtClean="0"/>
                  <a:t>横軸</a:t>
                </a:r>
                <a:r>
                  <a:rPr lang="en-US" altLang="ja-JP" dirty="0" smtClean="0"/>
                  <a:t>: </a:t>
                </a:r>
                <a:r>
                  <a:rPr lang="ja-JP" altLang="en-US" dirty="0"/>
                  <a:t>ユーザ端末</a:t>
                </a:r>
                <a:r>
                  <a:rPr lang="ja-JP" altLang="en-US" dirty="0" smtClean="0"/>
                  <a:t>数 </a:t>
                </a:r>
                <a14:m>
                  <m:oMath xmlns:m="http://schemas.openxmlformats.org/officeDocument/2006/math">
                    <m:r>
                      <a:rPr lang="en-US" altLang="ja-JP" i="1" dirty="0" smtClean="0">
                        <a:latin typeface="Cambria Math" panose="02040503050406030204" pitchFamily="18" charset="0"/>
                      </a:rPr>
                      <m:t>𝑛</m:t>
                    </m:r>
                  </m:oMath>
                </a14:m>
                <a:endParaRPr lang="en-US" altLang="ja-JP" i="1" dirty="0" smtClean="0"/>
              </a:p>
              <a:p>
                <a:r>
                  <a:rPr kumimoji="1" lang="ja-JP" altLang="en-US" dirty="0" smtClean="0"/>
                  <a:t>キャンセル回路 </a:t>
                </a:r>
                <a:r>
                  <a:rPr lang="en-US" altLang="ja-JP" dirty="0" smtClean="0"/>
                  <a:t>(</a:t>
                </a:r>
                <a:r>
                  <a:rPr lang="ja-JP" altLang="en-US" dirty="0"/>
                  <a:t>自己</a:t>
                </a:r>
                <a:r>
                  <a:rPr lang="ja-JP" altLang="en-US" dirty="0" smtClean="0"/>
                  <a:t>干渉</a:t>
                </a:r>
                <a:r>
                  <a:rPr lang="en-US" altLang="ja-JP" dirty="0" smtClean="0"/>
                  <a:t/>
                </a:r>
                <a:br>
                  <a:rPr lang="en-US" altLang="ja-JP" dirty="0" smtClean="0"/>
                </a:br>
                <a:r>
                  <a:rPr lang="ja-JP" altLang="en-US" dirty="0" smtClean="0"/>
                  <a:t>除去</a:t>
                </a:r>
                <a:r>
                  <a:rPr lang="ja-JP" altLang="en-US" dirty="0"/>
                  <a:t>を</a:t>
                </a:r>
                <a:r>
                  <a:rPr lang="ja-JP" altLang="en-US" dirty="0" smtClean="0"/>
                  <a:t>行う回路</a:t>
                </a:r>
                <a:r>
                  <a:rPr lang="en-US" altLang="ja-JP" dirty="0" smtClean="0"/>
                  <a:t>) </a:t>
                </a:r>
                <a:r>
                  <a:rPr kumimoji="1" lang="ja-JP" altLang="en-US" dirty="0" smtClean="0"/>
                  <a:t>の消費電力</a:t>
                </a:r>
                <a:r>
                  <a:rPr kumimoji="1" lang="en-US" altLang="ja-JP" dirty="0" smtClean="0"/>
                  <a:t/>
                </a:r>
                <a:br>
                  <a:rPr kumimoji="1" lang="en-US" altLang="ja-JP" dirty="0" smtClean="0"/>
                </a:b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𝑃</m:t>
                        </m:r>
                      </m:e>
                      <m:sub>
                        <m:r>
                          <m:rPr>
                            <m:sty m:val="p"/>
                          </m:rPr>
                          <a:rPr kumimoji="1" lang="en-US" altLang="ja-JP" i="0" dirty="0" smtClean="0">
                            <a:latin typeface="Cambria Math" panose="02040503050406030204" pitchFamily="18" charset="0"/>
                          </a:rPr>
                          <m:t>fd</m:t>
                        </m:r>
                      </m:sub>
                    </m:sSub>
                    <m:r>
                      <a:rPr kumimoji="1" lang="en-US" altLang="ja-JP" b="0" i="1" dirty="0" smtClean="0">
                        <a:latin typeface="Cambria Math" panose="02040503050406030204" pitchFamily="18" charset="0"/>
                      </a:rPr>
                      <m:t>=50.0</m:t>
                    </m:r>
                  </m:oMath>
                </a14:m>
                <a:r>
                  <a:rPr kumimoji="1" lang="en-US" altLang="ja-JP" dirty="0" smtClean="0"/>
                  <a:t> [</a:t>
                </a:r>
                <a:r>
                  <a:rPr kumimoji="1" lang="en-US" altLang="ja-JP" dirty="0" err="1" smtClean="0"/>
                  <a:t>mW</a:t>
                </a:r>
                <a:r>
                  <a:rPr kumimoji="1" lang="en-US" altLang="ja-JP" dirty="0" smtClean="0"/>
                  <a:t>] </a:t>
                </a:r>
              </a:p>
              <a:p>
                <a:r>
                  <a:rPr lang="en-US" altLang="ja-JP" dirty="0" smtClean="0"/>
                  <a:t>FDPSM</a:t>
                </a:r>
                <a:r>
                  <a:rPr lang="ja-JP" altLang="en-US" dirty="0" err="1" smtClean="0"/>
                  <a:t>，</a:t>
                </a:r>
                <a:r>
                  <a:rPr lang="en-US" altLang="ja-JP" dirty="0" smtClean="0"/>
                  <a:t>FDPSM+ </a:t>
                </a:r>
                <a:r>
                  <a:rPr lang="ja-JP" altLang="en-US" dirty="0" smtClean="0"/>
                  <a:t>ともに</a:t>
                </a:r>
                <a:r>
                  <a:rPr lang="en-US" altLang="ja-JP" dirty="0"/>
                  <a:t> </a:t>
                </a:r>
                <a:r>
                  <a:rPr lang="en-US" altLang="ja-JP" dirty="0" smtClean="0"/>
                  <a:t>CAMFD </a:t>
                </a:r>
                <a:r>
                  <a:rPr lang="ja-JP" altLang="en-US" dirty="0" smtClean="0"/>
                  <a:t>に対してエネルギー消費効率が高くなる</a:t>
                </a:r>
                <a:r>
                  <a:rPr lang="en-US" altLang="ja-JP" dirty="0"/>
                  <a:t/>
                </a:r>
                <a:br>
                  <a:rPr lang="en-US" altLang="ja-JP" dirty="0"/>
                </a:br>
                <a:r>
                  <a:rPr lang="ja-JP" altLang="en-US" dirty="0" smtClean="0"/>
                  <a:t>→スリープ制御の効果</a:t>
                </a:r>
                <a:endParaRPr lang="en-US" altLang="ja-JP" dirty="0" smtClean="0"/>
              </a:p>
              <a:p>
                <a:r>
                  <a:rPr lang="en-US" altLang="ja-JP" dirty="0" smtClean="0"/>
                  <a:t>FDPSM+</a:t>
                </a:r>
                <a:r>
                  <a:rPr lang="ja-JP" altLang="en-US" dirty="0" smtClean="0"/>
                  <a:t> </a:t>
                </a:r>
                <a:r>
                  <a:rPr lang="ja-JP" altLang="en-US" dirty="0" smtClean="0"/>
                  <a:t>は </a:t>
                </a:r>
                <a:r>
                  <a:rPr lang="en-US" altLang="ja-JP" dirty="0" smtClean="0"/>
                  <a:t>FDPSM </a:t>
                </a:r>
                <a:r>
                  <a:rPr lang="ja-JP" altLang="en-US" dirty="0" smtClean="0"/>
                  <a:t>に</a:t>
                </a:r>
                <a:r>
                  <a:rPr lang="en-US" altLang="ja-JP" dirty="0" smtClean="0"/>
                  <a:t/>
                </a:r>
                <a:br>
                  <a:rPr lang="en-US" altLang="ja-JP" dirty="0" smtClean="0"/>
                </a:br>
                <a:r>
                  <a:rPr lang="ja-JP" altLang="en-US" dirty="0" smtClean="0"/>
                  <a:t>対して高いエネルギー消費</a:t>
                </a:r>
                <a:r>
                  <a:rPr lang="en-US" altLang="ja-JP" dirty="0" smtClean="0"/>
                  <a:t/>
                </a:r>
                <a:br>
                  <a:rPr lang="en-US" altLang="ja-JP" dirty="0" smtClean="0"/>
                </a:br>
                <a:r>
                  <a:rPr lang="ja-JP" altLang="en-US" dirty="0" smtClean="0"/>
                  <a:t>効率を維持</a:t>
                </a:r>
                <a:r>
                  <a:rPr lang="en-US" altLang="ja-JP" dirty="0"/>
                  <a:t/>
                </a:r>
                <a:br>
                  <a:rPr lang="en-US" altLang="ja-JP" dirty="0"/>
                </a:br>
                <a:r>
                  <a:rPr lang="ja-JP" altLang="en-US" dirty="0" smtClean="0"/>
                  <a:t>→データフレーム衝突抑制の</a:t>
                </a:r>
                <a:r>
                  <a:rPr lang="en-US" altLang="ja-JP" dirty="0" smtClean="0"/>
                  <a:t/>
                </a:r>
                <a:br>
                  <a:rPr lang="en-US" altLang="ja-JP" dirty="0" smtClean="0"/>
                </a:br>
                <a:r>
                  <a:rPr lang="ja-JP" altLang="en-US" dirty="0" smtClean="0"/>
                  <a:t>　効果</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318887" y="1465943"/>
                <a:ext cx="4240049" cy="4711020"/>
              </a:xfrm>
              <a:blipFill>
                <a:blip r:embed="rId4"/>
                <a:stretch>
                  <a:fillRect l="-1580" t="-2329" b="-12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8187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4238625" y="1297325"/>
            <a:ext cx="4905375" cy="4905375"/>
          </a:xfrm>
          <a:prstGeom prst="rect">
            <a:avLst/>
          </a:prstGeom>
        </p:spPr>
      </p:pic>
      <p:sp>
        <p:nvSpPr>
          <p:cNvPr id="2" name="タイトル 1"/>
          <p:cNvSpPr>
            <a:spLocks noGrp="1"/>
          </p:cNvSpPr>
          <p:nvPr>
            <p:ph type="title"/>
          </p:nvPr>
        </p:nvSpPr>
        <p:spPr/>
        <p:txBody>
          <a:bodyPr>
            <a:normAutofit/>
          </a:bodyPr>
          <a:lstStyle/>
          <a:p>
            <a:r>
              <a:rPr kumimoji="1" lang="ja-JP" altLang="en-US" dirty="0" smtClean="0"/>
              <a:t>評価結果</a:t>
            </a:r>
            <a:r>
              <a:rPr kumimoji="1" lang="en-US" altLang="ja-JP" dirty="0" smtClean="0"/>
              <a:t>: </a:t>
            </a:r>
            <a:r>
              <a:rPr lang="ja-JP" altLang="en-US" dirty="0" smtClean="0"/>
              <a:t>キャンセル</a:t>
            </a:r>
            <a:r>
              <a:rPr lang="ja-JP" altLang="en-US" dirty="0"/>
              <a:t>回路</a:t>
            </a:r>
            <a:r>
              <a:rPr lang="ja-JP" altLang="en-US" dirty="0" smtClean="0"/>
              <a:t>の</a:t>
            </a:r>
            <a:r>
              <a:rPr lang="en-US" altLang="ja-JP" dirty="0"/>
              <a:t/>
            </a:r>
            <a:br>
              <a:rPr lang="en-US" altLang="ja-JP" dirty="0"/>
            </a:br>
            <a:r>
              <a:rPr lang="en-US" altLang="ja-JP" dirty="0" smtClean="0"/>
              <a:t>		</a:t>
            </a:r>
            <a:r>
              <a:rPr lang="ja-JP" altLang="en-US" dirty="0" smtClean="0"/>
              <a:t>　消費</a:t>
            </a:r>
            <a:r>
              <a:rPr lang="ja-JP" altLang="en-US" dirty="0"/>
              <a:t>電力と </a:t>
            </a:r>
            <a:r>
              <a:rPr lang="en-US" altLang="ja-JP" dirty="0" smtClean="0"/>
              <a:t>BPJ</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13</a:t>
            </a:fld>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26571" y="1400403"/>
                <a:ext cx="4138836" cy="4955947"/>
              </a:xfrm>
            </p:spPr>
            <p:txBody>
              <a:bodyPr>
                <a:normAutofit lnSpcReduction="10000"/>
              </a:bodyPr>
              <a:lstStyle/>
              <a:p>
                <a:r>
                  <a:rPr lang="ja-JP" altLang="en-US" dirty="0"/>
                  <a:t>縦軸</a:t>
                </a:r>
                <a:r>
                  <a:rPr lang="en-US" altLang="ja-JP" dirty="0"/>
                  <a:t>: </a:t>
                </a:r>
                <a:r>
                  <a:rPr lang="ja-JP" altLang="en-US" dirty="0" smtClean="0"/>
                  <a:t>エネルギーあたりの</a:t>
                </a:r>
                <a:r>
                  <a:rPr lang="en-US" altLang="ja-JP" dirty="0" smtClean="0"/>
                  <a:t/>
                </a:r>
                <a:br>
                  <a:rPr lang="en-US" altLang="ja-JP" dirty="0" smtClean="0"/>
                </a:br>
                <a:r>
                  <a:rPr lang="en-US" altLang="ja-JP" dirty="0" smtClean="0"/>
                  <a:t>	</a:t>
                </a:r>
                <a:r>
                  <a:rPr lang="ja-JP" altLang="en-US" dirty="0"/>
                  <a:t>  </a:t>
                </a:r>
                <a:r>
                  <a:rPr lang="ja-JP" altLang="en-US" dirty="0" smtClean="0"/>
                  <a:t>送信データ量</a:t>
                </a:r>
                <a:r>
                  <a:rPr lang="en-US" altLang="ja-JP" dirty="0" smtClean="0"/>
                  <a:t> </a:t>
                </a:r>
                <a:br>
                  <a:rPr lang="en-US" altLang="ja-JP" dirty="0" smtClean="0"/>
                </a:br>
                <a:r>
                  <a:rPr lang="en-US" altLang="ja-JP" dirty="0" smtClean="0"/>
                  <a:t>	</a:t>
                </a:r>
                <a:r>
                  <a:rPr lang="ja-JP" altLang="en-US" dirty="0"/>
                  <a:t> </a:t>
                </a:r>
                <a:r>
                  <a:rPr lang="ja-JP" altLang="en-US" dirty="0" smtClean="0"/>
                  <a:t> </a:t>
                </a:r>
                <a:r>
                  <a:rPr lang="en-US" altLang="ja-JP" dirty="0" smtClean="0"/>
                  <a:t>[</a:t>
                </a:r>
                <a:r>
                  <a:rPr lang="en-US" altLang="ja-JP" dirty="0" err="1" smtClean="0"/>
                  <a:t>Mbits</a:t>
                </a:r>
                <a:r>
                  <a:rPr lang="en-US" altLang="ja-JP" dirty="0" smtClean="0"/>
                  <a:t>/J</a:t>
                </a:r>
                <a:r>
                  <a:rPr lang="en-US" altLang="ja-JP" dirty="0"/>
                  <a:t>]</a:t>
                </a:r>
              </a:p>
              <a:p>
                <a:r>
                  <a:rPr lang="ja-JP" altLang="en-US" dirty="0" smtClean="0"/>
                  <a:t>横軸</a:t>
                </a:r>
                <a:r>
                  <a:rPr lang="en-US" altLang="ja-JP" dirty="0" smtClean="0"/>
                  <a:t>: </a:t>
                </a:r>
                <a:r>
                  <a:rPr lang="ja-JP" altLang="en-US" dirty="0" smtClean="0"/>
                  <a:t>キャンセル回路の</a:t>
                </a:r>
                <a:r>
                  <a:rPr lang="en-US" altLang="ja-JP" dirty="0" smtClean="0"/>
                  <a:t/>
                </a:r>
                <a:br>
                  <a:rPr lang="en-US" altLang="ja-JP" dirty="0" smtClean="0"/>
                </a:br>
                <a:r>
                  <a:rPr lang="en-US" altLang="ja-JP" dirty="0" smtClean="0"/>
                  <a:t>	 </a:t>
                </a:r>
                <a:r>
                  <a:rPr lang="ja-JP" altLang="en-US" dirty="0" smtClean="0"/>
                  <a:t>消費電力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m:rPr>
                            <m:sty m:val="p"/>
                          </m:rPr>
                          <a:rPr lang="en-US" altLang="ja-JP">
                            <a:latin typeface="Cambria Math" panose="02040503050406030204" pitchFamily="18" charset="0"/>
                          </a:rPr>
                          <m:t>fd</m:t>
                        </m:r>
                      </m:sub>
                    </m:sSub>
                  </m:oMath>
                </a14:m>
                <a:r>
                  <a:rPr lang="en-US" altLang="ja-JP" i="1" dirty="0" smtClean="0"/>
                  <a:t> </a:t>
                </a:r>
                <a:r>
                  <a:rPr lang="en-US" altLang="ja-JP" dirty="0" smtClean="0"/>
                  <a:t>[</a:t>
                </a:r>
                <a:r>
                  <a:rPr lang="en-US" altLang="ja-JP" dirty="0" err="1" smtClean="0"/>
                  <a:t>mW</a:t>
                </a:r>
                <a:r>
                  <a:rPr lang="en-US" altLang="ja-JP" dirty="0" smtClean="0"/>
                  <a:t>]</a:t>
                </a:r>
                <a:endParaRPr lang="en-US" altLang="ja-JP" dirty="0"/>
              </a:p>
              <a:p>
                <a:r>
                  <a:rPr lang="ja-JP" altLang="en-US" dirty="0"/>
                  <a:t>ユーザ端末</a:t>
                </a:r>
                <a:r>
                  <a:rPr kumimoji="1" lang="ja-JP" altLang="en-US" dirty="0" smtClean="0"/>
                  <a:t>数 </a:t>
                </a:r>
                <a14:m>
                  <m:oMath xmlns:m="http://schemas.openxmlformats.org/officeDocument/2006/math">
                    <m:r>
                      <a:rPr kumimoji="1" lang="en-US" altLang="ja-JP" i="1" dirty="0" smtClean="0">
                        <a:latin typeface="Cambria Math" panose="02040503050406030204" pitchFamily="18" charset="0"/>
                      </a:rPr>
                      <m:t>𝑛</m:t>
                    </m:r>
                    <m:r>
                      <a:rPr kumimoji="1" lang="en-US" altLang="ja-JP" i="1" dirty="0" smtClean="0">
                        <a:latin typeface="Cambria Math" panose="02040503050406030204" pitchFamily="18" charset="0"/>
                      </a:rPr>
                      <m:t> = 4</m:t>
                    </m:r>
                  </m:oMath>
                </a14:m>
                <a:endParaRPr kumimoji="1" lang="en-US" altLang="ja-JP" dirty="0" smtClean="0"/>
              </a:p>
              <a:p>
                <a:r>
                  <a:rPr lang="ja-JP" altLang="en-US" dirty="0" smtClean="0"/>
                  <a:t>キャンセル回路の消費電力が変化しても，エネルギー消費効率は殆ど変化しない</a:t>
                </a:r>
                <a:r>
                  <a:rPr lang="en-US" altLang="ja-JP" dirty="0" smtClean="0"/>
                  <a:t/>
                </a:r>
                <a:br>
                  <a:rPr lang="en-US" altLang="ja-JP" dirty="0" smtClean="0"/>
                </a:br>
                <a:r>
                  <a:rPr lang="ja-JP" altLang="en-US" dirty="0" smtClean="0"/>
                  <a:t>→スリープ制御の効果が</a:t>
                </a:r>
                <a:r>
                  <a:rPr lang="en-US" altLang="ja-JP" dirty="0" smtClean="0"/>
                  <a:t/>
                </a:r>
                <a:br>
                  <a:rPr lang="en-US" altLang="ja-JP" dirty="0" smtClean="0"/>
                </a:br>
                <a:r>
                  <a:rPr lang="ja-JP" altLang="en-US" dirty="0" smtClean="0"/>
                  <a:t>　キャンセル回路の</a:t>
                </a:r>
                <a:r>
                  <a:rPr lang="en-US" altLang="ja-JP" dirty="0" smtClean="0"/>
                  <a:t/>
                </a:r>
                <a:br>
                  <a:rPr lang="en-US" altLang="ja-JP" dirty="0" smtClean="0"/>
                </a:br>
                <a:r>
                  <a:rPr lang="ja-JP" altLang="en-US" dirty="0" smtClean="0"/>
                  <a:t>　消費電力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m:rPr>
                            <m:sty m:val="p"/>
                          </m:rPr>
                          <a:rPr lang="en-US" altLang="ja-JP">
                            <a:latin typeface="Cambria Math" panose="02040503050406030204" pitchFamily="18" charset="0"/>
                          </a:rPr>
                          <m:t>fd</m:t>
                        </m:r>
                      </m:sub>
                    </m:sSub>
                  </m:oMath>
                </a14:m>
                <a:r>
                  <a:rPr lang="ja-JP" altLang="en-US" dirty="0" smtClean="0"/>
                  <a:t> より</a:t>
                </a:r>
                <a:r>
                  <a:rPr lang="en-US" altLang="ja-JP" dirty="0" smtClean="0"/>
                  <a:t/>
                </a:r>
                <a:br>
                  <a:rPr lang="en-US" altLang="ja-JP" dirty="0" smtClean="0"/>
                </a:br>
                <a:r>
                  <a:rPr lang="ja-JP" altLang="en-US" dirty="0" smtClean="0"/>
                  <a:t>　エネルギー消費効率 　</a:t>
                </a:r>
                <a:r>
                  <a:rPr lang="en-US" altLang="ja-JP" dirty="0" smtClean="0"/>
                  <a:t/>
                </a:r>
                <a:br>
                  <a:rPr lang="en-US" altLang="ja-JP" dirty="0" smtClean="0"/>
                </a:br>
                <a:r>
                  <a:rPr lang="ja-JP" altLang="en-US" dirty="0" smtClean="0"/>
                  <a:t>　に対して支配的</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26571" y="1400403"/>
                <a:ext cx="4138836" cy="4955947"/>
              </a:xfrm>
              <a:blipFill>
                <a:blip r:embed="rId4"/>
                <a:stretch>
                  <a:fillRect l="-2062" t="-2583" r="-1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1007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まとめ</a:t>
            </a:r>
            <a:endParaRPr kumimoji="1" lang="en-US" altLang="ja-JP" sz="2800" dirty="0" smtClean="0"/>
          </a:p>
          <a:p>
            <a:pPr lvl="1"/>
            <a:r>
              <a:rPr lang="ja-JP" altLang="en-US" sz="2400" dirty="0" smtClean="0"/>
              <a:t>無線</a:t>
            </a:r>
            <a:r>
              <a:rPr lang="ja-JP" altLang="en-US" sz="2400" dirty="0"/>
              <a:t>全二重</a:t>
            </a:r>
            <a:r>
              <a:rPr lang="ja-JP" altLang="en-US" sz="2400" dirty="0" smtClean="0"/>
              <a:t>通信を用いたエネルギー消費効率向上手法 </a:t>
            </a:r>
            <a:r>
              <a:rPr lang="en-US" altLang="ja-JP" sz="2400" dirty="0" smtClean="0"/>
              <a:t>FDPSM </a:t>
            </a:r>
            <a:r>
              <a:rPr lang="ja-JP" altLang="en-US" sz="2400" dirty="0" smtClean="0"/>
              <a:t>の提案　</a:t>
            </a:r>
            <a:endParaRPr lang="en-US" altLang="ja-JP" sz="2400" dirty="0" smtClean="0"/>
          </a:p>
          <a:p>
            <a:pPr lvl="1"/>
            <a:r>
              <a:rPr lang="en-US" altLang="ja-JP" sz="2400" dirty="0" smtClean="0"/>
              <a:t>RTS/CTS </a:t>
            </a:r>
            <a:r>
              <a:rPr lang="ja-JP" altLang="en-US" sz="2400" dirty="0" smtClean="0"/>
              <a:t>機構を用いてデータフレームの衝突を</a:t>
            </a:r>
            <a:r>
              <a:rPr lang="en-US" altLang="ja-JP" sz="2400" dirty="0" smtClean="0"/>
              <a:t/>
            </a:r>
            <a:br>
              <a:rPr lang="en-US" altLang="ja-JP" sz="2400" dirty="0" smtClean="0"/>
            </a:br>
            <a:r>
              <a:rPr lang="ja-JP" altLang="en-US" sz="2400" dirty="0" smtClean="0"/>
              <a:t>抑制する </a:t>
            </a:r>
            <a:r>
              <a:rPr lang="en-US" altLang="ja-JP" sz="2400" dirty="0" smtClean="0"/>
              <a:t>FDPSM+ </a:t>
            </a:r>
            <a:r>
              <a:rPr lang="ja-JP" altLang="en-US" sz="2400" dirty="0" smtClean="0"/>
              <a:t>の提案</a:t>
            </a:r>
            <a:endParaRPr lang="en-US" altLang="ja-JP" sz="2400" dirty="0" smtClean="0"/>
          </a:p>
          <a:p>
            <a:pPr lvl="1"/>
            <a:r>
              <a:rPr lang="ja-JP" altLang="en-US" sz="2400" dirty="0" smtClean="0"/>
              <a:t>エネルギーあたりの送信データ量 </a:t>
            </a:r>
            <a:r>
              <a:rPr lang="en-US" altLang="ja-JP" sz="2400" dirty="0" smtClean="0"/>
              <a:t>(Bit Per Joule)</a:t>
            </a:r>
          </a:p>
          <a:p>
            <a:endParaRPr lang="en-US" altLang="ja-JP" sz="2800" dirty="0" smtClean="0"/>
          </a:p>
          <a:p>
            <a:r>
              <a:rPr lang="ja-JP" altLang="en-US" sz="2800" dirty="0" smtClean="0"/>
              <a:t>今後の</a:t>
            </a:r>
            <a:r>
              <a:rPr lang="ja-JP" altLang="en-US" sz="2800" dirty="0"/>
              <a:t>課題</a:t>
            </a:r>
            <a:endParaRPr lang="en-US" altLang="ja-JP" sz="2800" dirty="0" smtClean="0"/>
          </a:p>
          <a:p>
            <a:pPr lvl="1"/>
            <a:r>
              <a:rPr lang="en-US" altLang="ja-JP" sz="2400" dirty="0" smtClean="0"/>
              <a:t>802.11 </a:t>
            </a:r>
            <a:r>
              <a:rPr lang="ja-JP" altLang="en-US" sz="2400" dirty="0" smtClean="0"/>
              <a:t>省電力モードとの比較評価</a:t>
            </a:r>
            <a:endParaRPr lang="en-US" altLang="ja-JP" sz="2400" dirty="0" smtClean="0"/>
          </a:p>
          <a:p>
            <a:pPr lvl="1"/>
            <a:r>
              <a:rPr lang="ja-JP" altLang="en-US" sz="2400" dirty="0" smtClean="0"/>
              <a:t>実機を用いた </a:t>
            </a:r>
            <a:r>
              <a:rPr lang="en-US" altLang="ja-JP" sz="2400" dirty="0" smtClean="0"/>
              <a:t>FDPSM, FDPSM+ </a:t>
            </a:r>
            <a:r>
              <a:rPr lang="ja-JP" altLang="en-US" sz="2400" dirty="0" smtClean="0"/>
              <a:t>の評価</a:t>
            </a:r>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14</a:t>
            </a:fld>
            <a:endParaRPr kumimoji="1" lang="ja-JP" altLang="en-US"/>
          </a:p>
        </p:txBody>
      </p:sp>
    </p:spTree>
    <p:extLst>
      <p:ext uri="{BB962C8B-B14F-4D97-AF65-F5344CB8AC3E}">
        <p14:creationId xmlns:p14="http://schemas.microsoft.com/office/powerpoint/2010/main" val="3656582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pPr marL="0" indent="0">
              <a:buNone/>
            </a:pPr>
            <a:r>
              <a:rPr lang="en-US" altLang="ja-JP" dirty="0" smtClean="0">
                <a:solidFill>
                  <a:prstClr val="black"/>
                </a:solidFill>
                <a:latin typeface="+mn-ea"/>
              </a:rPr>
              <a:t>[</a:t>
            </a:r>
            <a:r>
              <a:rPr lang="en-US" altLang="ja-JP" dirty="0">
                <a:solidFill>
                  <a:prstClr val="black"/>
                </a:solidFill>
                <a:latin typeface="+mn-ea"/>
              </a:rPr>
              <a:t>1</a:t>
            </a:r>
            <a:r>
              <a:rPr lang="en-US" altLang="ja-JP" dirty="0" smtClean="0">
                <a:solidFill>
                  <a:prstClr val="black"/>
                </a:solidFill>
                <a:latin typeface="+mn-ea"/>
              </a:rPr>
              <a:t>] H27</a:t>
            </a:r>
            <a:r>
              <a:rPr lang="ja-JP" altLang="en-US" dirty="0">
                <a:solidFill>
                  <a:prstClr val="black"/>
                </a:solidFill>
                <a:latin typeface="+mn-ea"/>
              </a:rPr>
              <a:t>年度 情報</a:t>
            </a:r>
            <a:r>
              <a:rPr lang="ja-JP" altLang="en-US" dirty="0" smtClean="0">
                <a:solidFill>
                  <a:prstClr val="black"/>
                </a:solidFill>
                <a:latin typeface="+mn-ea"/>
              </a:rPr>
              <a:t>通信白書　</a:t>
            </a:r>
            <a:r>
              <a:rPr lang="en-US" altLang="ja-JP" dirty="0" smtClean="0">
                <a:solidFill>
                  <a:prstClr val="black"/>
                </a:solidFill>
                <a:latin typeface="+mn-ea"/>
              </a:rPr>
              <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http://www.soumu.go.jp/johotsusintokei/whitepaper/ja/</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h27/pdf/27point.pdf (2016/06/29 </a:t>
            </a:r>
            <a:r>
              <a:rPr lang="ja-JP" altLang="en-US" dirty="0" smtClean="0">
                <a:solidFill>
                  <a:prstClr val="black"/>
                </a:solidFill>
                <a:latin typeface="+mn-ea"/>
              </a:rPr>
              <a:t>参照</a:t>
            </a:r>
            <a:r>
              <a:rPr lang="en-US" altLang="ja-JP" dirty="0" smtClean="0">
                <a:solidFill>
                  <a:prstClr val="black"/>
                </a:solidFill>
                <a:latin typeface="+mn-ea"/>
              </a:rPr>
              <a:t>)</a:t>
            </a:r>
          </a:p>
          <a:p>
            <a:pPr marL="0" indent="0">
              <a:buNone/>
            </a:pPr>
            <a:r>
              <a:rPr lang="en-US" altLang="ja-JP" dirty="0" smtClean="0">
                <a:solidFill>
                  <a:prstClr val="black"/>
                </a:solidFill>
                <a:latin typeface="+mn-ea"/>
              </a:rPr>
              <a:t>[2] A. </a:t>
            </a:r>
            <a:r>
              <a:rPr lang="en-US" altLang="ja-JP" dirty="0" smtClean="0">
                <a:latin typeface="+mn-ea"/>
              </a:rPr>
              <a:t>Carroll</a:t>
            </a:r>
            <a:r>
              <a:rPr lang="ja-JP" altLang="en-US" dirty="0" err="1" smtClean="0">
                <a:latin typeface="+mn-ea"/>
              </a:rPr>
              <a:t>，</a:t>
            </a:r>
            <a:r>
              <a:rPr lang="en-US" altLang="ja-JP" dirty="0" smtClean="0">
                <a:latin typeface="+mn-ea"/>
              </a:rPr>
              <a:t>et al. “An </a:t>
            </a:r>
            <a:r>
              <a:rPr lang="en-US" altLang="ja-JP" dirty="0">
                <a:latin typeface="+mn-ea"/>
              </a:rPr>
              <a:t>analysis of power consumption </a:t>
            </a:r>
            <a:r>
              <a:rPr lang="en-US" altLang="ja-JP" dirty="0" smtClean="0">
                <a:latin typeface="+mn-ea"/>
              </a:rPr>
              <a:t/>
            </a:r>
            <a:br>
              <a:rPr lang="en-US" altLang="ja-JP" dirty="0" smtClean="0">
                <a:latin typeface="+mn-ea"/>
              </a:rPr>
            </a:br>
            <a:r>
              <a:rPr lang="ja-JP" altLang="en-US" dirty="0" smtClean="0">
                <a:latin typeface="+mn-ea"/>
              </a:rPr>
              <a:t>　　</a:t>
            </a:r>
            <a:r>
              <a:rPr lang="en-US" altLang="ja-JP" dirty="0" smtClean="0">
                <a:latin typeface="+mn-ea"/>
              </a:rPr>
              <a:t>in </a:t>
            </a:r>
            <a:r>
              <a:rPr lang="en-US" altLang="ja-JP" dirty="0">
                <a:latin typeface="+mn-ea"/>
              </a:rPr>
              <a:t>a smartphone</a:t>
            </a:r>
            <a:r>
              <a:rPr lang="en-US" altLang="ja-JP" dirty="0" smtClean="0">
                <a:latin typeface="+mn-ea"/>
              </a:rPr>
              <a:t>.” </a:t>
            </a:r>
            <a:r>
              <a:rPr lang="en-US" altLang="ja-JP" i="1" dirty="0" smtClean="0">
                <a:latin typeface="+mn-ea"/>
              </a:rPr>
              <a:t>in</a:t>
            </a:r>
            <a:r>
              <a:rPr lang="en-US" altLang="ja-JP" dirty="0" smtClean="0">
                <a:latin typeface="+mn-ea"/>
              </a:rPr>
              <a:t> </a:t>
            </a:r>
            <a:r>
              <a:rPr lang="en-US" altLang="ja-JP" i="1" dirty="0" smtClean="0">
                <a:latin typeface="+mn-ea"/>
              </a:rPr>
              <a:t>Proc. </a:t>
            </a:r>
            <a:r>
              <a:rPr lang="en-US" altLang="ja-JP" i="1" dirty="0">
                <a:latin typeface="+mn-ea"/>
              </a:rPr>
              <a:t>of </a:t>
            </a:r>
            <a:r>
              <a:rPr lang="en-US" altLang="ja-JP" i="1" dirty="0" smtClean="0">
                <a:latin typeface="+mn-ea"/>
              </a:rPr>
              <a:t>the USENIX ATC ’10</a:t>
            </a:r>
            <a:endParaRPr lang="en-US" altLang="ja-JP" dirty="0" smtClean="0">
              <a:solidFill>
                <a:prstClr val="black"/>
              </a:solidFill>
              <a:latin typeface="+mn-ea"/>
            </a:endParaRPr>
          </a:p>
          <a:p>
            <a:pPr marL="0" indent="0">
              <a:buNone/>
            </a:pPr>
            <a:r>
              <a:rPr lang="en-US" altLang="ja-JP" dirty="0" smtClean="0">
                <a:solidFill>
                  <a:prstClr val="black"/>
                </a:solidFill>
                <a:latin typeface="+mn-ea"/>
              </a:rPr>
              <a:t>[</a:t>
            </a:r>
            <a:r>
              <a:rPr lang="en-US" altLang="ja-JP" dirty="0">
                <a:solidFill>
                  <a:prstClr val="black"/>
                </a:solidFill>
                <a:latin typeface="+mn-ea"/>
              </a:rPr>
              <a:t>3</a:t>
            </a:r>
            <a:r>
              <a:rPr lang="en-US" altLang="ja-JP" dirty="0" smtClean="0">
                <a:solidFill>
                  <a:prstClr val="black"/>
                </a:solidFill>
                <a:latin typeface="+mn-ea"/>
              </a:rPr>
              <a:t>] </a:t>
            </a:r>
            <a:r>
              <a:rPr lang="en-US" altLang="ja-JP" dirty="0">
                <a:solidFill>
                  <a:prstClr val="black"/>
                </a:solidFill>
                <a:latin typeface="+mn-ea"/>
              </a:rPr>
              <a:t>J. Choi, et al. </a:t>
            </a:r>
            <a:r>
              <a:rPr lang="en-US" altLang="ja-JP" dirty="0" smtClean="0">
                <a:solidFill>
                  <a:prstClr val="black"/>
                </a:solidFill>
                <a:latin typeface="+mn-ea"/>
              </a:rPr>
              <a:t>“Achieving </a:t>
            </a:r>
            <a:r>
              <a:rPr lang="en-US" altLang="ja-JP" dirty="0">
                <a:solidFill>
                  <a:prstClr val="black"/>
                </a:solidFill>
                <a:latin typeface="+mn-ea"/>
              </a:rPr>
              <a:t>single </a:t>
            </a:r>
            <a:r>
              <a:rPr lang="en-US" altLang="ja-JP" dirty="0" smtClean="0">
                <a:solidFill>
                  <a:prstClr val="black"/>
                </a:solidFill>
                <a:latin typeface="+mn-ea"/>
              </a:rPr>
              <a:t>channel, full duplex</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wireless </a:t>
            </a:r>
            <a:r>
              <a:rPr lang="en-US" altLang="ja-JP" dirty="0">
                <a:solidFill>
                  <a:prstClr val="black"/>
                </a:solidFill>
                <a:latin typeface="+mn-ea"/>
              </a:rPr>
              <a:t>communication</a:t>
            </a:r>
            <a:r>
              <a:rPr lang="en-US" altLang="ja-JP" dirty="0" smtClean="0">
                <a:solidFill>
                  <a:prstClr val="black"/>
                </a:solidFill>
                <a:latin typeface="+mn-ea"/>
              </a:rPr>
              <a:t>.” </a:t>
            </a:r>
            <a:r>
              <a:rPr lang="en-US" altLang="ja-JP" dirty="0">
                <a:solidFill>
                  <a:prstClr val="black"/>
                </a:solidFill>
                <a:latin typeface="+mn-ea"/>
              </a:rPr>
              <a:t/>
            </a:r>
            <a:br>
              <a:rPr lang="en-US" altLang="ja-JP" dirty="0">
                <a:solidFill>
                  <a:prstClr val="black"/>
                </a:solidFill>
                <a:latin typeface="+mn-ea"/>
              </a:rPr>
            </a:br>
            <a:r>
              <a:rPr lang="ja-JP" altLang="en-US" dirty="0" smtClean="0">
                <a:solidFill>
                  <a:prstClr val="black"/>
                </a:solidFill>
                <a:latin typeface="+mn-ea"/>
              </a:rPr>
              <a:t>　　</a:t>
            </a:r>
            <a:r>
              <a:rPr lang="en-US" altLang="ja-JP" i="1" dirty="0" smtClean="0">
                <a:solidFill>
                  <a:prstClr val="black"/>
                </a:solidFill>
                <a:latin typeface="+mn-ea"/>
              </a:rPr>
              <a:t>in </a:t>
            </a:r>
            <a:r>
              <a:rPr lang="en-US" altLang="ja-JP" i="1" dirty="0">
                <a:solidFill>
                  <a:prstClr val="black"/>
                </a:solidFill>
                <a:latin typeface="+mn-ea"/>
              </a:rPr>
              <a:t>Proc. of the ACM </a:t>
            </a:r>
            <a:r>
              <a:rPr lang="en-US" altLang="ja-JP" i="1" dirty="0" err="1" smtClean="0">
                <a:solidFill>
                  <a:prstClr val="black"/>
                </a:solidFill>
                <a:latin typeface="+mn-ea"/>
              </a:rPr>
              <a:t>MobiCom</a:t>
            </a:r>
            <a:r>
              <a:rPr lang="en-US" altLang="ja-JP" i="1" dirty="0" smtClean="0">
                <a:solidFill>
                  <a:prstClr val="black"/>
                </a:solidFill>
                <a:latin typeface="+mn-ea"/>
              </a:rPr>
              <a:t> ’10</a:t>
            </a:r>
          </a:p>
          <a:p>
            <a:pPr marL="0" indent="0">
              <a:buNone/>
            </a:pPr>
            <a:r>
              <a:rPr lang="en-US" altLang="ja-JP" dirty="0" smtClean="0">
                <a:solidFill>
                  <a:prstClr val="black"/>
                </a:solidFill>
                <a:latin typeface="+mn-ea"/>
              </a:rPr>
              <a:t>[4] </a:t>
            </a:r>
            <a:r>
              <a:rPr kumimoji="0" lang="en-US" altLang="ja-JP" dirty="0">
                <a:solidFill>
                  <a:prstClr val="black"/>
                </a:solidFill>
                <a:latin typeface="+mn-ea"/>
              </a:rPr>
              <a:t>D. </a:t>
            </a:r>
            <a:r>
              <a:rPr kumimoji="0" lang="en-US" altLang="ja-JP" dirty="0" err="1">
                <a:solidFill>
                  <a:prstClr val="black"/>
                </a:solidFill>
                <a:latin typeface="+mn-ea"/>
              </a:rPr>
              <a:t>Bharadia</a:t>
            </a:r>
            <a:r>
              <a:rPr kumimoji="0" lang="en-US" altLang="ja-JP" dirty="0">
                <a:solidFill>
                  <a:prstClr val="black"/>
                </a:solidFill>
                <a:latin typeface="+mn-ea"/>
              </a:rPr>
              <a:t>, et al. </a:t>
            </a:r>
            <a:r>
              <a:rPr kumimoji="0" lang="en-US" altLang="ja-JP" dirty="0" smtClean="0">
                <a:solidFill>
                  <a:prstClr val="black"/>
                </a:solidFill>
                <a:latin typeface="+mn-ea"/>
              </a:rPr>
              <a:t>“Full </a:t>
            </a:r>
            <a:r>
              <a:rPr kumimoji="0" lang="en-US" altLang="ja-JP" dirty="0">
                <a:solidFill>
                  <a:prstClr val="black"/>
                </a:solidFill>
                <a:latin typeface="+mn-ea"/>
              </a:rPr>
              <a:t>duplex radios</a:t>
            </a:r>
            <a:r>
              <a:rPr kumimoji="0" lang="en-US" altLang="ja-JP" dirty="0" smtClean="0">
                <a:solidFill>
                  <a:prstClr val="black"/>
                </a:solidFill>
                <a:latin typeface="+mn-ea"/>
              </a:rPr>
              <a:t>.” </a:t>
            </a:r>
            <a:br>
              <a:rPr kumimoji="0" lang="en-US" altLang="ja-JP" dirty="0" smtClean="0">
                <a:solidFill>
                  <a:prstClr val="black"/>
                </a:solidFill>
                <a:latin typeface="+mn-ea"/>
              </a:rPr>
            </a:br>
            <a:r>
              <a:rPr kumimoji="0" lang="ja-JP" altLang="en-US" dirty="0" smtClean="0">
                <a:solidFill>
                  <a:prstClr val="black"/>
                </a:solidFill>
                <a:latin typeface="+mn-ea"/>
              </a:rPr>
              <a:t>　　</a:t>
            </a:r>
            <a:r>
              <a:rPr kumimoji="0" lang="en-US" altLang="ja-JP" i="1" dirty="0" smtClean="0">
                <a:solidFill>
                  <a:prstClr val="black"/>
                </a:solidFill>
                <a:latin typeface="+mn-ea"/>
              </a:rPr>
              <a:t>in </a:t>
            </a:r>
            <a:r>
              <a:rPr kumimoji="0" lang="en-US" altLang="ja-JP" i="1" dirty="0">
                <a:solidFill>
                  <a:prstClr val="black"/>
                </a:solidFill>
                <a:latin typeface="+mn-ea"/>
              </a:rPr>
              <a:t>Proc. of the ACM </a:t>
            </a:r>
            <a:r>
              <a:rPr kumimoji="0" lang="en-US" altLang="ja-JP" i="1" dirty="0" smtClean="0">
                <a:solidFill>
                  <a:prstClr val="black"/>
                </a:solidFill>
                <a:latin typeface="+mn-ea"/>
              </a:rPr>
              <a:t>SIGCOMM ’13</a:t>
            </a:r>
            <a:endParaRPr lang="en-US" altLang="ja-JP" dirty="0" smtClean="0">
              <a:solidFill>
                <a:prstClr val="black"/>
              </a:solidFill>
              <a:latin typeface="+mn-ea"/>
            </a:endParaRPr>
          </a:p>
          <a:p>
            <a:pPr marL="0" indent="0">
              <a:buNone/>
            </a:pPr>
            <a:r>
              <a:rPr lang="en-US" altLang="ja-JP" dirty="0" smtClean="0">
                <a:solidFill>
                  <a:prstClr val="black"/>
                </a:solidFill>
                <a:latin typeface="+mn-ea"/>
              </a:rPr>
              <a:t>[5] </a:t>
            </a:r>
            <a:r>
              <a:rPr lang="ja-JP" altLang="ja-JP" dirty="0" smtClean="0">
                <a:latin typeface="+mn-ea"/>
              </a:rPr>
              <a:t>村上</a:t>
            </a:r>
            <a:r>
              <a:rPr lang="ja-JP" altLang="en-US" dirty="0" smtClean="0">
                <a:latin typeface="+mn-ea"/>
              </a:rPr>
              <a:t>，他</a:t>
            </a:r>
            <a:r>
              <a:rPr lang="en-US" altLang="ja-JP" dirty="0">
                <a:latin typeface="+mn-ea"/>
              </a:rPr>
              <a:t>.</a:t>
            </a:r>
            <a:r>
              <a:rPr lang="en-US" altLang="ja-JP" dirty="0" smtClean="0">
                <a:latin typeface="+mn-ea"/>
              </a:rPr>
              <a:t> </a:t>
            </a:r>
            <a:r>
              <a:rPr lang="ja-JP" altLang="en-US" dirty="0" smtClean="0">
                <a:latin typeface="+mn-ea"/>
              </a:rPr>
              <a:t>“</a:t>
            </a:r>
            <a:r>
              <a:rPr lang="ja-JP" altLang="ja-JP" dirty="0" smtClean="0">
                <a:latin typeface="+mn-ea"/>
              </a:rPr>
              <a:t>無線</a:t>
            </a:r>
            <a:r>
              <a:rPr lang="ja-JP" altLang="ja-JP" dirty="0">
                <a:latin typeface="+mn-ea"/>
              </a:rPr>
              <a:t>ネットワークにおける干渉除去</a:t>
            </a:r>
            <a:r>
              <a:rPr lang="ja-JP" altLang="ja-JP" dirty="0" smtClean="0">
                <a:latin typeface="+mn-ea"/>
              </a:rPr>
              <a:t>を</a:t>
            </a:r>
            <a:r>
              <a:rPr lang="en-US" altLang="ja-JP" dirty="0" smtClean="0">
                <a:latin typeface="+mn-ea"/>
              </a:rPr>
              <a:t/>
            </a:r>
            <a:br>
              <a:rPr lang="en-US" altLang="ja-JP" dirty="0" smtClean="0">
                <a:latin typeface="+mn-ea"/>
              </a:rPr>
            </a:br>
            <a:r>
              <a:rPr lang="ja-JP" altLang="en-US" dirty="0" smtClean="0">
                <a:latin typeface="+mn-ea"/>
              </a:rPr>
              <a:t>　　</a:t>
            </a:r>
            <a:r>
              <a:rPr lang="ja-JP" altLang="ja-JP" dirty="0" smtClean="0">
                <a:latin typeface="+mn-ea"/>
              </a:rPr>
              <a:t>用いた省電力化</a:t>
            </a:r>
            <a:r>
              <a:rPr lang="ja-JP" altLang="ja-JP" dirty="0">
                <a:latin typeface="+mn-ea"/>
              </a:rPr>
              <a:t>の</a:t>
            </a:r>
            <a:r>
              <a:rPr lang="ja-JP" altLang="ja-JP" dirty="0" smtClean="0">
                <a:latin typeface="+mn-ea"/>
              </a:rPr>
              <a:t>検討</a:t>
            </a:r>
            <a:r>
              <a:rPr lang="en-US" altLang="ja-JP" dirty="0" smtClean="0">
                <a:latin typeface="+mn-ea"/>
              </a:rPr>
              <a:t>”</a:t>
            </a:r>
            <a:r>
              <a:rPr lang="ja-JP" altLang="en-US" dirty="0" err="1" smtClean="0">
                <a:latin typeface="+mn-ea"/>
              </a:rPr>
              <a:t>，</a:t>
            </a:r>
            <a:r>
              <a:rPr lang="ja-JP" altLang="ja-JP" dirty="0" smtClean="0">
                <a:latin typeface="+mn-ea"/>
              </a:rPr>
              <a:t>情処</a:t>
            </a:r>
            <a:r>
              <a:rPr lang="ja-JP" altLang="en-US" dirty="0">
                <a:latin typeface="+mn-ea"/>
              </a:rPr>
              <a:t>全国</a:t>
            </a:r>
            <a:r>
              <a:rPr lang="ja-JP" altLang="en-US" dirty="0" smtClean="0">
                <a:latin typeface="+mn-ea"/>
              </a:rPr>
              <a:t>大会 </a:t>
            </a:r>
            <a:r>
              <a:rPr lang="en-US" altLang="ja-JP" dirty="0" smtClean="0">
                <a:latin typeface="+mn-ea"/>
              </a:rPr>
              <a:t>’</a:t>
            </a:r>
            <a:r>
              <a:rPr lang="en-US" altLang="ja-JP" i="1" dirty="0" smtClean="0">
                <a:latin typeface="+mn-ea"/>
              </a:rPr>
              <a:t>16</a:t>
            </a:r>
            <a:endParaRPr lang="ja-JP" altLang="ja-JP" i="1" dirty="0">
              <a:latin typeface="+mn-ea"/>
            </a:endParaRPr>
          </a:p>
          <a:p>
            <a:pPr marL="0" indent="0">
              <a:buNone/>
            </a:pPr>
            <a:r>
              <a:rPr lang="en-US" altLang="ja-JP" dirty="0" smtClean="0">
                <a:solidFill>
                  <a:prstClr val="black"/>
                </a:solidFill>
                <a:latin typeface="+mn-ea"/>
              </a:rPr>
              <a:t>[6] </a:t>
            </a:r>
            <a:r>
              <a:rPr lang="en-US" altLang="ja-JP" dirty="0" err="1" smtClean="0">
                <a:solidFill>
                  <a:prstClr val="black"/>
                </a:solidFill>
                <a:latin typeface="+mn-ea"/>
              </a:rPr>
              <a:t>silex</a:t>
            </a:r>
            <a:r>
              <a:rPr lang="en-US" altLang="ja-JP" dirty="0" smtClean="0">
                <a:solidFill>
                  <a:prstClr val="black"/>
                </a:solidFill>
                <a:latin typeface="+mn-ea"/>
              </a:rPr>
              <a:t> </a:t>
            </a:r>
            <a:r>
              <a:rPr lang="en-US" altLang="ja-JP" dirty="0">
                <a:solidFill>
                  <a:prstClr val="black"/>
                </a:solidFill>
                <a:latin typeface="+mn-ea"/>
              </a:rPr>
              <a:t>technology,  </a:t>
            </a:r>
            <a:r>
              <a:rPr lang="en-US" altLang="ja-JP" dirty="0" smtClean="0">
                <a:solidFill>
                  <a:prstClr val="black"/>
                </a:solidFill>
                <a:latin typeface="+mn-ea"/>
              </a:rPr>
              <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“SX-SDCAG </a:t>
            </a:r>
            <a:r>
              <a:rPr lang="en-US" altLang="ja-JP" dirty="0">
                <a:solidFill>
                  <a:prstClr val="black"/>
                </a:solidFill>
                <a:latin typeface="+mn-ea"/>
              </a:rPr>
              <a:t>802.11a/b/g SDIO Card Module</a:t>
            </a:r>
            <a:r>
              <a:rPr lang="en-US" altLang="ja-JP" dirty="0" smtClean="0">
                <a:solidFill>
                  <a:prstClr val="black"/>
                </a:solidFill>
                <a:latin typeface="+mn-ea"/>
              </a:rPr>
              <a:t>.”</a:t>
            </a:r>
            <a:br>
              <a:rPr lang="en-US" altLang="ja-JP" dirty="0" smtClean="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http</a:t>
            </a:r>
            <a:r>
              <a:rPr lang="en-US" altLang="ja-JP" dirty="0">
                <a:solidFill>
                  <a:prstClr val="black"/>
                </a:solidFill>
                <a:latin typeface="+mn-ea"/>
              </a:rPr>
              <a:t>://</a:t>
            </a:r>
            <a:r>
              <a:rPr lang="en-US" altLang="ja-JP" dirty="0" smtClean="0">
                <a:solidFill>
                  <a:prstClr val="black"/>
                </a:solidFill>
                <a:latin typeface="+mn-ea"/>
              </a:rPr>
              <a:t>www.mouser.com/ds/2/367/sx-sdcag_brief-</a:t>
            </a:r>
            <a:r>
              <a:rPr lang="ja-JP" altLang="en-US" dirty="0" smtClean="0">
                <a:solidFill>
                  <a:prstClr val="black"/>
                </a:solidFill>
                <a:latin typeface="+mn-ea"/>
              </a:rPr>
              <a:t>　 </a:t>
            </a:r>
            <a:r>
              <a:rPr lang="en-US" altLang="ja-JP" dirty="0">
                <a:solidFill>
                  <a:prstClr val="black"/>
                </a:solidFill>
                <a:latin typeface="+mn-ea"/>
              </a:rPr>
              <a:t/>
            </a:r>
            <a:br>
              <a:rPr lang="en-US" altLang="ja-JP" dirty="0">
                <a:solidFill>
                  <a:prstClr val="black"/>
                </a:solidFill>
                <a:latin typeface="+mn-ea"/>
              </a:rPr>
            </a:br>
            <a:r>
              <a:rPr lang="ja-JP" altLang="en-US" dirty="0" smtClean="0">
                <a:solidFill>
                  <a:prstClr val="black"/>
                </a:solidFill>
                <a:latin typeface="+mn-ea"/>
              </a:rPr>
              <a:t>　　</a:t>
            </a:r>
            <a:r>
              <a:rPr lang="en-US" altLang="ja-JP" dirty="0" smtClean="0">
                <a:solidFill>
                  <a:prstClr val="black"/>
                </a:solidFill>
                <a:latin typeface="+mn-ea"/>
              </a:rPr>
              <a:t>2825.pdf </a:t>
            </a:r>
            <a:r>
              <a:rPr lang="en-US" altLang="ja-JP" dirty="0">
                <a:solidFill>
                  <a:prstClr val="black"/>
                </a:solidFill>
                <a:latin typeface="+mn-ea"/>
              </a:rPr>
              <a:t>(</a:t>
            </a:r>
            <a:r>
              <a:rPr lang="en-US" altLang="ja-JP" dirty="0" smtClean="0">
                <a:solidFill>
                  <a:prstClr val="black"/>
                </a:solidFill>
                <a:latin typeface="+mn-ea"/>
              </a:rPr>
              <a:t>2016/3/3 </a:t>
            </a:r>
            <a:r>
              <a:rPr lang="ja-JP" altLang="en-US" dirty="0" smtClean="0">
                <a:solidFill>
                  <a:prstClr val="black"/>
                </a:solidFill>
                <a:latin typeface="+mn-ea"/>
              </a:rPr>
              <a:t>参照</a:t>
            </a:r>
            <a:r>
              <a:rPr lang="en-US" altLang="ja-JP" dirty="0">
                <a:solidFill>
                  <a:prstClr val="black"/>
                </a:solidFill>
                <a:latin typeface="+mn-ea"/>
              </a:rPr>
              <a:t>)</a:t>
            </a:r>
          </a:p>
          <a:p>
            <a:pPr marL="0" indent="0">
              <a:buNone/>
            </a:pPr>
            <a:endParaRPr lang="ja-JP" altLang="en-US" dirty="0" smtClean="0">
              <a:solidFill>
                <a:prstClr val="black"/>
              </a:solidFill>
              <a:latin typeface="+mn-ea"/>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15</a:t>
            </a:fld>
            <a:endParaRPr kumimoji="1" lang="ja-JP" altLang="en-US"/>
          </a:p>
        </p:txBody>
      </p:sp>
    </p:spTree>
    <p:extLst>
      <p:ext uri="{BB962C8B-B14F-4D97-AF65-F5344CB8AC3E}">
        <p14:creationId xmlns:p14="http://schemas.microsoft.com/office/powerpoint/2010/main" val="1176418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5D3B7EDE-6681-43E1-9546-D98638661BB2}" type="slidenum">
              <a:rPr kumimoji="1" lang="ja-JP" altLang="en-US" smtClean="0"/>
              <a:t>16</a:t>
            </a:fld>
            <a:endParaRPr kumimoji="1" lang="ja-JP" altLang="en-US"/>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27385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無線全二重通信における</a:t>
            </a:r>
            <a:r>
              <a:rPr kumimoji="1" lang="en-US" altLang="ja-JP" dirty="0" smtClean="0"/>
              <a:t/>
            </a:r>
            <a:br>
              <a:rPr kumimoji="1" lang="en-US" altLang="ja-JP" dirty="0" smtClean="0"/>
            </a:br>
            <a:r>
              <a:rPr kumimoji="1" lang="ja-JP" altLang="en-US" dirty="0" smtClean="0"/>
              <a:t>既存研究</a:t>
            </a:r>
            <a:endParaRPr kumimoji="1" lang="ja-JP" altLang="en-US" dirty="0"/>
          </a:p>
        </p:txBody>
      </p:sp>
      <p:sp>
        <p:nvSpPr>
          <p:cNvPr id="3" name="コンテンツ プレースホルダー 2"/>
          <p:cNvSpPr>
            <a:spLocks noGrp="1"/>
          </p:cNvSpPr>
          <p:nvPr>
            <p:ph idx="1"/>
          </p:nvPr>
        </p:nvSpPr>
        <p:spPr>
          <a:xfrm>
            <a:off x="628650" y="1251529"/>
            <a:ext cx="8032024" cy="4717943"/>
          </a:xfrm>
        </p:spPr>
        <p:txBody>
          <a:bodyPr>
            <a:normAutofit/>
          </a:bodyPr>
          <a:lstStyle/>
          <a:p>
            <a:pPr marL="0" indent="0">
              <a:buNone/>
            </a:pPr>
            <a:r>
              <a:rPr kumimoji="1" lang="zh-TW" altLang="en-US" sz="2000" dirty="0" smtClean="0"/>
              <a:t>無線全二重通信</a:t>
            </a:r>
            <a:r>
              <a:rPr kumimoji="1" lang="ja-JP" altLang="en-US" sz="2000" dirty="0" smtClean="0"/>
              <a:t>では，自己干渉除去，</a:t>
            </a:r>
            <a:r>
              <a:rPr kumimoji="1" lang="en-US" altLang="ja-JP" sz="2000" dirty="0" smtClean="0"/>
              <a:t>MAC</a:t>
            </a:r>
            <a:r>
              <a:rPr kumimoji="1" lang="en-US" altLang="ja-JP" sz="2000" baseline="30000" dirty="0" smtClean="0"/>
              <a:t>*1</a:t>
            </a:r>
            <a:r>
              <a:rPr kumimoji="1" lang="en-US" altLang="ja-JP" sz="2000" dirty="0" smtClean="0"/>
              <a:t> </a:t>
            </a:r>
            <a:r>
              <a:rPr kumimoji="1" lang="ja-JP" altLang="en-US" sz="2000" dirty="0" smtClean="0"/>
              <a:t>制御を中心に研究</a:t>
            </a:r>
            <a:r>
              <a:rPr kumimoji="1" lang="en-US" altLang="ja-JP" sz="2000" dirty="0" smtClean="0"/>
              <a:t>[7]</a:t>
            </a:r>
          </a:p>
          <a:p>
            <a:r>
              <a:rPr lang="ja-JP" altLang="en-US" sz="2000" dirty="0"/>
              <a:t>自己干渉</a:t>
            </a:r>
            <a:r>
              <a:rPr lang="ja-JP" altLang="en-US" sz="2000" dirty="0" smtClean="0"/>
              <a:t>除去</a:t>
            </a:r>
            <a:endParaRPr lang="en-US" altLang="ja-JP" sz="2000" dirty="0" smtClean="0"/>
          </a:p>
          <a:p>
            <a:pPr lvl="1"/>
            <a:r>
              <a:rPr kumimoji="1" lang="ja-JP" altLang="en-US" sz="1800" dirty="0" smtClean="0"/>
              <a:t>アンテナキャンセレーションによる自己干渉除去 </a:t>
            </a:r>
            <a:r>
              <a:rPr kumimoji="1" lang="en-US" altLang="ja-JP" sz="1800" dirty="0" smtClean="0"/>
              <a:t>[3]</a:t>
            </a:r>
          </a:p>
          <a:p>
            <a:pPr lvl="2"/>
            <a:r>
              <a:rPr kumimoji="1" lang="ja-JP" altLang="en-US" sz="1800" dirty="0" smtClean="0"/>
              <a:t>約 </a:t>
            </a:r>
            <a:r>
              <a:rPr kumimoji="1" lang="en-US" altLang="ja-JP" sz="1800" dirty="0" smtClean="0"/>
              <a:t>20 [dB] </a:t>
            </a:r>
            <a:r>
              <a:rPr kumimoji="1" lang="ja-JP" altLang="en-US" sz="1800" dirty="0" smtClean="0"/>
              <a:t>の干渉除去を実現</a:t>
            </a:r>
            <a:endParaRPr kumimoji="1" lang="en-US" altLang="ja-JP" sz="1800" dirty="0" smtClean="0"/>
          </a:p>
          <a:p>
            <a:pPr lvl="1"/>
            <a:r>
              <a:rPr lang="ja-JP" altLang="en-US" sz="1800" dirty="0" smtClean="0"/>
              <a:t>アナログ領域とデジタル領域の </a:t>
            </a:r>
            <a:r>
              <a:rPr lang="en-US" altLang="ja-JP" sz="1800" dirty="0" smtClean="0"/>
              <a:t>2 </a:t>
            </a:r>
            <a:r>
              <a:rPr lang="ja-JP" altLang="en-US" sz="1800" dirty="0" err="1" smtClean="0"/>
              <a:t>つの</a:t>
            </a:r>
            <a:r>
              <a:rPr lang="ja-JP" altLang="en-US" sz="1800" dirty="0" smtClean="0"/>
              <a:t>領域で干渉除去 </a:t>
            </a:r>
            <a:r>
              <a:rPr lang="en-US" altLang="ja-JP" sz="1800" dirty="0" smtClean="0"/>
              <a:t>[</a:t>
            </a:r>
            <a:r>
              <a:rPr lang="en-US" altLang="ja-JP" sz="1800" dirty="0"/>
              <a:t>4]</a:t>
            </a:r>
            <a:endParaRPr lang="en-US" altLang="ja-JP" sz="1800" dirty="0" smtClean="0"/>
          </a:p>
          <a:p>
            <a:pPr lvl="2"/>
            <a:r>
              <a:rPr lang="ja-JP" altLang="en-US" sz="1800" dirty="0" smtClean="0"/>
              <a:t>約 </a:t>
            </a:r>
            <a:r>
              <a:rPr lang="en-US" altLang="ja-JP" sz="1800" dirty="0" smtClean="0"/>
              <a:t>110 [dB]</a:t>
            </a:r>
            <a:r>
              <a:rPr lang="ja-JP" altLang="en-US" sz="1800" dirty="0"/>
              <a:t> </a:t>
            </a:r>
            <a:r>
              <a:rPr lang="ja-JP" altLang="en-US" sz="1800" dirty="0" smtClean="0"/>
              <a:t>の干渉除去を実現</a:t>
            </a:r>
            <a:endParaRPr lang="en-US" altLang="ja-JP" sz="1800" dirty="0" smtClean="0"/>
          </a:p>
          <a:p>
            <a:pPr lvl="2"/>
            <a:r>
              <a:rPr lang="en-US" altLang="ja-JP" sz="1800" dirty="0" smtClean="0"/>
              <a:t>Wi-Fi</a:t>
            </a:r>
            <a:r>
              <a:rPr lang="ja-JP" altLang="en-US" sz="1800" dirty="0" smtClean="0"/>
              <a:t>の送信電力 </a:t>
            </a:r>
            <a:r>
              <a:rPr lang="en-US" altLang="ja-JP" sz="1800" dirty="0" smtClean="0"/>
              <a:t>20 [</a:t>
            </a:r>
            <a:r>
              <a:rPr lang="en-US" altLang="ja-JP" sz="1800" dirty="0" err="1" smtClean="0"/>
              <a:t>dBm</a:t>
            </a:r>
            <a:r>
              <a:rPr lang="en-US" altLang="ja-JP" sz="1800" dirty="0" smtClean="0"/>
              <a:t>] </a:t>
            </a:r>
            <a:r>
              <a:rPr lang="ja-JP" altLang="en-US" sz="1800" dirty="0" smtClean="0"/>
              <a:t>をノイズフロアの </a:t>
            </a:r>
            <a:r>
              <a:rPr lang="en-US" altLang="ja-JP" sz="1800" dirty="0" smtClean="0"/>
              <a:t>-90 [</a:t>
            </a:r>
            <a:r>
              <a:rPr lang="en-US" altLang="ja-JP" sz="1800" dirty="0" err="1" smtClean="0"/>
              <a:t>dBm</a:t>
            </a:r>
            <a:r>
              <a:rPr lang="en-US" altLang="ja-JP" sz="1800" dirty="0" smtClean="0"/>
              <a:t>] </a:t>
            </a:r>
            <a:r>
              <a:rPr lang="ja-JP" altLang="en-US" sz="1800" dirty="0" err="1" smtClean="0"/>
              <a:t>まで</a:t>
            </a:r>
            <a:r>
              <a:rPr lang="ja-JP" altLang="en-US" sz="1800" dirty="0" smtClean="0"/>
              <a:t>除去</a:t>
            </a:r>
            <a:endParaRPr lang="en-US" altLang="ja-JP" sz="1800" dirty="0" smtClean="0"/>
          </a:p>
          <a:p>
            <a:r>
              <a:rPr kumimoji="1" lang="en-US" altLang="ja-JP" sz="2000" dirty="0" smtClean="0"/>
              <a:t>MAC </a:t>
            </a:r>
            <a:r>
              <a:rPr kumimoji="1" lang="ja-JP" altLang="en-US" sz="2000" dirty="0" smtClean="0"/>
              <a:t>制御</a:t>
            </a:r>
            <a:endParaRPr kumimoji="1" lang="en-US" altLang="ja-JP" sz="2000" dirty="0" smtClean="0"/>
          </a:p>
          <a:p>
            <a:pPr lvl="1"/>
            <a:r>
              <a:rPr lang="en-US" altLang="ja-JP" sz="1800" dirty="0" smtClean="0"/>
              <a:t>RTS/FCTS</a:t>
            </a:r>
            <a:r>
              <a:rPr lang="ja-JP" altLang="en-US" sz="1800" dirty="0" smtClean="0"/>
              <a:t>フレームを用いた</a:t>
            </a:r>
            <a:r>
              <a:rPr lang="zh-TW" altLang="en-US" sz="1800" dirty="0" smtClean="0"/>
              <a:t>無線全二重通信</a:t>
            </a:r>
            <a:r>
              <a:rPr lang="ja-JP" altLang="en-US" sz="1800" dirty="0" smtClean="0"/>
              <a:t>の</a:t>
            </a:r>
            <a:r>
              <a:rPr lang="en-US" altLang="ja-JP" sz="1800" dirty="0" smtClean="0"/>
              <a:t>MAC</a:t>
            </a:r>
            <a:r>
              <a:rPr lang="ja-JP" altLang="en-US" sz="1800" dirty="0" smtClean="0"/>
              <a:t>制御 </a:t>
            </a:r>
            <a:r>
              <a:rPr lang="en-US" altLang="ja-JP" sz="1800" dirty="0" smtClean="0"/>
              <a:t>[8]</a:t>
            </a:r>
          </a:p>
          <a:p>
            <a:pPr lvl="1"/>
            <a:r>
              <a:rPr kumimoji="1" lang="ja-JP" altLang="en-US" sz="1800" dirty="0" smtClean="0"/>
              <a:t>送信電力制御によるユーザ間干渉回避 </a:t>
            </a:r>
            <a:r>
              <a:rPr lang="en-US" altLang="ja-JP" sz="1800" dirty="0" smtClean="0"/>
              <a:t>[9]</a:t>
            </a:r>
            <a:endParaRPr kumimoji="1" lang="ja-JP" altLang="en-US" sz="1800"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5" name="テキスト ボックス 4"/>
          <p:cNvSpPr txBox="1"/>
          <p:nvPr/>
        </p:nvSpPr>
        <p:spPr>
          <a:xfrm>
            <a:off x="313099" y="5582593"/>
            <a:ext cx="8517799"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smtClean="0">
                <a:ln>
                  <a:noFill/>
                </a:ln>
                <a:solidFill>
                  <a:prstClr val="black"/>
                </a:solidFill>
                <a:effectLst/>
                <a:uLnTx/>
                <a:uFillTx/>
                <a:ea typeface="メイリオ"/>
                <a:cs typeface="+mn-cs"/>
              </a:rPr>
              <a:t>[3] </a:t>
            </a:r>
            <a:r>
              <a:rPr kumimoji="0" lang="en-US" altLang="ja-JP" sz="1050" b="0" i="0" u="none" strike="noStrike" kern="1200" cap="none" spc="0" normalizeH="0" baseline="0" noProof="0" dirty="0">
                <a:ln>
                  <a:noFill/>
                </a:ln>
                <a:solidFill>
                  <a:prstClr val="black"/>
                </a:solidFill>
                <a:effectLst/>
                <a:uLnTx/>
                <a:uFillTx/>
                <a:ea typeface="メイリオ"/>
                <a:cs typeface="+mn-cs"/>
              </a:rPr>
              <a:t>J.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Choi</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et al. </a:t>
            </a:r>
            <a:r>
              <a:rPr kumimoji="0" lang="en-US" altLang="ja-JP" sz="1050" b="0" i="0" u="none" strike="noStrike" kern="1200" cap="none" spc="0" normalizeH="0" baseline="0" noProof="0" dirty="0">
                <a:ln>
                  <a:noFill/>
                </a:ln>
                <a:solidFill>
                  <a:prstClr val="black"/>
                </a:solidFill>
                <a:effectLst/>
                <a:uLnTx/>
                <a:uFillTx/>
                <a:ea typeface="メイリオ"/>
                <a:cs typeface="+mn-cs"/>
              </a:rPr>
              <a:t>Achieving single channel, full duplex wireless communication.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Proc. </a:t>
            </a:r>
            <a:r>
              <a:rPr kumimoji="0" lang="en-US" altLang="ja-JP" sz="1050" b="0" i="1" u="none" strike="noStrike" kern="1200" cap="none" spc="0" normalizeH="0" baseline="0" noProof="0" dirty="0">
                <a:ln>
                  <a:noFill/>
                </a:ln>
                <a:solidFill>
                  <a:prstClr val="black"/>
                </a:solidFill>
                <a:effectLst/>
                <a:uLnTx/>
                <a:uFillTx/>
                <a:ea typeface="メイリオ"/>
                <a:cs typeface="+mn-cs"/>
              </a:rPr>
              <a:t>of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the ACM </a:t>
            </a:r>
            <a:r>
              <a:rPr kumimoji="0" lang="en-US" altLang="ja-JP" sz="1050" b="0" i="1" u="none" strike="noStrike" kern="1200" cap="none" spc="0" normalizeH="0" baseline="0" noProof="0" dirty="0" err="1" smtClean="0">
                <a:ln>
                  <a:noFill/>
                </a:ln>
                <a:solidFill>
                  <a:prstClr val="black"/>
                </a:solidFill>
                <a:effectLst/>
                <a:uLnTx/>
                <a:uFillTx/>
                <a:ea typeface="メイリオ"/>
                <a:cs typeface="+mn-cs"/>
              </a:rPr>
              <a:t>MobiCom</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 2010</a:t>
            </a:r>
            <a:endParaRPr kumimoji="0"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smtClean="0">
                <a:ln>
                  <a:noFill/>
                </a:ln>
                <a:solidFill>
                  <a:prstClr val="black"/>
                </a:solidFill>
                <a:effectLst/>
                <a:uLnTx/>
                <a:uFillTx/>
                <a:ea typeface="メイリオ"/>
                <a:cs typeface="+mn-cs"/>
              </a:rPr>
              <a:t>[4] </a:t>
            </a:r>
            <a:r>
              <a:rPr kumimoji="0" lang="en-US" altLang="ja-JP" sz="1050" b="0" i="0" u="none" strike="noStrike" kern="1200" cap="none" spc="0" normalizeH="0" baseline="0" noProof="0" dirty="0">
                <a:ln>
                  <a:noFill/>
                </a:ln>
                <a:solidFill>
                  <a:prstClr val="black"/>
                </a:solidFill>
                <a:effectLst/>
                <a:uLnTx/>
                <a:uFillTx/>
                <a:ea typeface="メイリオ"/>
                <a:cs typeface="+mn-cs"/>
              </a:rPr>
              <a:t>D. </a:t>
            </a:r>
            <a:r>
              <a:rPr kumimoji="0" lang="en-US" altLang="ja-JP" sz="1050" b="0" i="0" u="none" strike="noStrike" kern="1200" cap="none" spc="0" normalizeH="0" baseline="0" noProof="0" dirty="0" err="1" smtClean="0">
                <a:ln>
                  <a:noFill/>
                </a:ln>
                <a:solidFill>
                  <a:prstClr val="black"/>
                </a:solidFill>
                <a:effectLst/>
                <a:uLnTx/>
                <a:uFillTx/>
                <a:ea typeface="メイリオ"/>
                <a:cs typeface="+mn-cs"/>
              </a:rPr>
              <a:t>Bharadia</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et al. </a:t>
            </a:r>
            <a:r>
              <a:rPr kumimoji="0" lang="en-US" altLang="ja-JP" sz="1050" b="0" i="0" u="none" strike="noStrike" kern="1200" cap="none" spc="0" normalizeH="0" baseline="0" noProof="0" dirty="0">
                <a:ln>
                  <a:noFill/>
                </a:ln>
                <a:solidFill>
                  <a:prstClr val="black"/>
                </a:solidFill>
                <a:effectLst/>
                <a:uLnTx/>
                <a:uFillTx/>
                <a:ea typeface="メイリオ"/>
                <a:cs typeface="+mn-cs"/>
              </a:rPr>
              <a:t>Full duplex radios.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 Proc. </a:t>
            </a:r>
            <a:r>
              <a:rPr kumimoji="0" lang="en-US" altLang="ja-JP" sz="1050" b="0" i="1" u="none" strike="noStrike" kern="1200" cap="none" spc="0" normalizeH="0" baseline="0" noProof="0" dirty="0">
                <a:ln>
                  <a:noFill/>
                </a:ln>
                <a:solidFill>
                  <a:prstClr val="black"/>
                </a:solidFill>
                <a:effectLst/>
                <a:uLnTx/>
                <a:uFillTx/>
                <a:ea typeface="メイリオ"/>
                <a:cs typeface="+mn-cs"/>
              </a:rPr>
              <a:t>of the ACM SIGCOMM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2013</a:t>
            </a:r>
            <a:endParaRPr kumimoji="0" lang="en-US" altLang="ja-JP" sz="1050" b="0" i="0" u="none" strike="noStrike" kern="1200" cap="none" spc="0" normalizeH="0" baseline="0" noProof="0" dirty="0">
              <a:ln>
                <a:noFill/>
              </a:ln>
              <a:solidFill>
                <a:prstClr val="black"/>
              </a:solidFill>
              <a:effectLst/>
              <a:uLnTx/>
              <a:uFillTx/>
              <a:ea typeface="メイリオ"/>
              <a:cs typeface="+mn-cs"/>
            </a:endParaRPr>
          </a:p>
          <a:p>
            <a:pPr>
              <a:defRPr/>
            </a:pPr>
            <a:r>
              <a:rPr kumimoji="1" lang="en-US" altLang="ja-JP" sz="1050" dirty="0">
                <a:solidFill>
                  <a:prstClr val="black"/>
                </a:solidFill>
              </a:rPr>
              <a:t>[7]</a:t>
            </a:r>
            <a:r>
              <a:rPr lang="en-US" altLang="ja-JP" sz="1050" dirty="0">
                <a:solidFill>
                  <a:prstClr val="black"/>
                </a:solidFill>
              </a:rPr>
              <a:t> D. Kim, et al. A Survey of In-band Full-duplex Transmission: From the Perspective of PHY and MAC Layers. </a:t>
            </a:r>
            <a:br>
              <a:rPr lang="en-US" altLang="ja-JP" sz="1050" dirty="0">
                <a:solidFill>
                  <a:prstClr val="black"/>
                </a:solidFill>
              </a:rPr>
            </a:br>
            <a:r>
              <a:rPr lang="en-US" altLang="ja-JP" sz="1050" dirty="0">
                <a:solidFill>
                  <a:prstClr val="black"/>
                </a:solidFill>
              </a:rPr>
              <a:t>     </a:t>
            </a:r>
            <a:r>
              <a:rPr lang="en-US" altLang="ja-JP" sz="1050" i="1" dirty="0">
                <a:solidFill>
                  <a:prstClr val="black"/>
                </a:solidFill>
              </a:rPr>
              <a:t>IEEE Communications Surveys &amp; Tutorials</a:t>
            </a:r>
            <a:r>
              <a:rPr lang="en-US" altLang="ja-JP" sz="1050" dirty="0">
                <a:solidFill>
                  <a:prstClr val="black"/>
                </a:solidFill>
              </a:rPr>
              <a:t>, 2015 </a:t>
            </a:r>
            <a:endParaRPr kumimoji="1"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smtClean="0">
                <a:ln>
                  <a:noFill/>
                </a:ln>
                <a:solidFill>
                  <a:prstClr val="black"/>
                </a:solidFill>
                <a:effectLst/>
                <a:uLnTx/>
                <a:uFillTx/>
                <a:ea typeface="メイリオ"/>
                <a:cs typeface="+mn-cs"/>
              </a:rPr>
              <a:t>[8] </a:t>
            </a:r>
            <a:r>
              <a:rPr kumimoji="0" lang="en-US" altLang="ja-JP" sz="1050" b="0" i="0" u="none" strike="noStrike" kern="1200" cap="none" spc="0" normalizeH="0" baseline="0" noProof="0" dirty="0">
                <a:ln>
                  <a:noFill/>
                </a:ln>
                <a:solidFill>
                  <a:prstClr val="black"/>
                </a:solidFill>
                <a:effectLst/>
                <a:uLnTx/>
                <a:uFillTx/>
                <a:ea typeface="メイリオ"/>
                <a:cs typeface="+mn-cs"/>
              </a:rPr>
              <a:t>W</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Cheng, et al. </a:t>
            </a:r>
            <a:r>
              <a:rPr kumimoji="0" lang="en-US" altLang="ja-JP" sz="1050" b="0" i="0" u="none" strike="noStrike" kern="1200" cap="none" spc="0" normalizeH="0" baseline="0" noProof="0" dirty="0">
                <a:ln>
                  <a:noFill/>
                </a:ln>
                <a:solidFill>
                  <a:prstClr val="black"/>
                </a:solidFill>
                <a:effectLst/>
                <a:uLnTx/>
                <a:uFillTx/>
                <a:ea typeface="メイリオ"/>
                <a:cs typeface="+mn-cs"/>
              </a:rPr>
              <a:t>RTS / FCTS mechanism based full-duplex MAC protocol for wireless networks.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in Proc. of  the </a:t>
            </a:r>
            <a:r>
              <a:rPr kumimoji="0" lang="en-US" altLang="ja-JP" sz="1050" b="0" i="1" u="none" strike="noStrike" kern="1200" cap="none" spc="0" normalizeH="0" baseline="0" noProof="0" dirty="0">
                <a:ln>
                  <a:noFill/>
                </a:ln>
                <a:solidFill>
                  <a:prstClr val="black"/>
                </a:solidFill>
                <a:effectLst/>
                <a:uLnTx/>
                <a:uFillTx/>
                <a:ea typeface="メイリオ"/>
                <a:cs typeface="+mn-cs"/>
              </a:rPr>
              <a:t>IEEE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GLOBECOM 2013</a:t>
            </a:r>
            <a:endParaRPr kumimoji="0" lang="en-US" altLang="ja-JP" sz="1050" b="0" i="0" u="none" strike="noStrike" kern="1200" cap="none" spc="0" normalizeH="0" baseline="0" noProof="0" dirty="0" smtClean="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050" b="0" i="0" u="none" strike="noStrike" kern="1200" cap="none" spc="0" normalizeH="0" baseline="0" noProof="0" dirty="0" smtClean="0">
                <a:ln>
                  <a:noFill/>
                </a:ln>
                <a:solidFill>
                  <a:prstClr val="black"/>
                </a:solidFill>
                <a:effectLst/>
                <a:uLnTx/>
                <a:uFillTx/>
                <a:ea typeface="メイリオ"/>
                <a:cs typeface="+mn-cs"/>
              </a:rPr>
              <a:t>[9] W. Choi, et al. </a:t>
            </a:r>
            <a:r>
              <a:rPr kumimoji="0" lang="en-US" altLang="ja-JP" sz="1050" b="0" i="0" u="none" strike="noStrike" kern="1200" cap="none" spc="0" normalizeH="0" baseline="0" noProof="0" dirty="0">
                <a:ln>
                  <a:noFill/>
                </a:ln>
                <a:solidFill>
                  <a:prstClr val="black"/>
                </a:solidFill>
                <a:effectLst/>
                <a:uLnTx/>
                <a:uFillTx/>
                <a:ea typeface="メイリオ"/>
                <a:cs typeface="+mn-cs"/>
              </a:rPr>
              <a:t>Power-Controlled Medium Access Control Protocol for Full-Duplex </a:t>
            </a:r>
            <a:r>
              <a:rPr kumimoji="0" lang="en-US" altLang="ja-JP" sz="1050" b="0" i="0" u="none" strike="noStrike" kern="1200" cap="none" spc="0" normalizeH="0" baseline="0" noProof="0" dirty="0" err="1">
                <a:ln>
                  <a:noFill/>
                </a:ln>
                <a:solidFill>
                  <a:prstClr val="black"/>
                </a:solidFill>
                <a:effectLst/>
                <a:uLnTx/>
                <a:uFillTx/>
                <a:ea typeface="メイリオ"/>
                <a:cs typeface="+mn-cs"/>
              </a:rPr>
              <a:t>WiFi</a:t>
            </a:r>
            <a:r>
              <a:rPr kumimoji="0" lang="en-US" altLang="ja-JP" sz="1050" b="0" i="0" u="none" strike="noStrike" kern="1200" cap="none" spc="0" normalizeH="0" baseline="0" noProof="0" dirty="0">
                <a:ln>
                  <a:noFill/>
                </a:ln>
                <a:solidFill>
                  <a:prstClr val="black"/>
                </a:solidFill>
                <a:effectLst/>
                <a:uLnTx/>
                <a:uFillTx/>
                <a:ea typeface="メイリオ"/>
                <a:cs typeface="+mn-cs"/>
              </a:rPr>
              <a:t> Networks.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
            </a:r>
            <a:br>
              <a:rPr kumimoji="0" lang="en-US" altLang="ja-JP" sz="1050" b="0" i="0" u="none" strike="noStrike" kern="1200" cap="none" spc="0" normalizeH="0" baseline="0" noProof="0" dirty="0" smtClean="0">
                <a:ln>
                  <a:noFill/>
                </a:ln>
                <a:solidFill>
                  <a:prstClr val="black"/>
                </a:solidFill>
                <a:effectLst/>
                <a:uLnTx/>
                <a:uFillTx/>
                <a:ea typeface="メイリオ"/>
                <a:cs typeface="+mn-cs"/>
              </a:rPr>
            </a:br>
            <a:r>
              <a:rPr kumimoji="0" lang="ja-JP" altLang="en-US" sz="1050" b="0" i="0" u="none" strike="noStrike" kern="1200" cap="none" spc="0" normalizeH="0" baseline="0" noProof="0" dirty="0" smtClean="0">
                <a:ln>
                  <a:noFill/>
                </a:ln>
                <a:solidFill>
                  <a:prstClr val="black"/>
                </a:solidFill>
                <a:effectLst/>
                <a:uLnTx/>
                <a:uFillTx/>
                <a:ea typeface="メイリオ"/>
                <a:cs typeface="+mn-cs"/>
              </a:rPr>
              <a:t>　</a:t>
            </a:r>
            <a:r>
              <a:rPr kumimoji="0" lang="ja-JP" altLang="en-US" sz="1050" b="0" i="0" u="none" strike="noStrike" kern="1200" cap="none" spc="0" normalizeH="0" noProof="0" dirty="0" smtClean="0">
                <a:ln>
                  <a:noFill/>
                </a:ln>
                <a:solidFill>
                  <a:prstClr val="black"/>
                </a:solidFill>
                <a:effectLst/>
                <a:uLnTx/>
                <a:uFillTx/>
                <a:ea typeface="メイリオ"/>
                <a:cs typeface="+mn-cs"/>
              </a:rPr>
              <a:t> </a:t>
            </a:r>
            <a:r>
              <a:rPr kumimoji="0" lang="en-US" altLang="ja-JP" sz="1050" b="0" i="1" u="none" strike="noStrike" kern="1200" cap="none" spc="0" normalizeH="0" baseline="0" noProof="0" dirty="0" smtClean="0">
                <a:ln>
                  <a:noFill/>
                </a:ln>
                <a:solidFill>
                  <a:prstClr val="black"/>
                </a:solidFill>
                <a:effectLst/>
                <a:uLnTx/>
                <a:uFillTx/>
                <a:ea typeface="メイリオ"/>
                <a:cs typeface="+mn-cs"/>
              </a:rPr>
              <a:t>IEEE </a:t>
            </a:r>
            <a:r>
              <a:rPr kumimoji="0" lang="en-US" altLang="ja-JP" sz="1050" b="0" i="1" u="none" strike="noStrike" kern="1200" cap="none" spc="0" normalizeH="0" baseline="0" noProof="0" dirty="0">
                <a:ln>
                  <a:noFill/>
                </a:ln>
                <a:solidFill>
                  <a:prstClr val="black"/>
                </a:solidFill>
                <a:effectLst/>
                <a:uLnTx/>
                <a:uFillTx/>
                <a:ea typeface="メイリオ"/>
                <a:cs typeface="+mn-cs"/>
              </a:rPr>
              <a:t>Journal on Selected Areas in Communications</a:t>
            </a:r>
            <a:r>
              <a:rPr kumimoji="0" lang="en-US" altLang="ja-JP" sz="1050" b="0" i="0" u="none" strike="noStrike" kern="1200" cap="none" spc="0" normalizeH="0" baseline="0" noProof="0" dirty="0">
                <a:ln>
                  <a:noFill/>
                </a:ln>
                <a:solidFill>
                  <a:prstClr val="black"/>
                </a:solidFill>
                <a:effectLst/>
                <a:uLnTx/>
                <a:uFillTx/>
                <a:ea typeface="メイリオ"/>
                <a:cs typeface="+mn-cs"/>
              </a:rPr>
              <a:t>, </a:t>
            </a:r>
            <a:r>
              <a:rPr kumimoji="0" lang="en-US" altLang="ja-JP" sz="1050" b="0" i="0" u="none" strike="noStrike" kern="1200" cap="none" spc="0" normalizeH="0" baseline="0" noProof="0" dirty="0" smtClean="0">
                <a:ln>
                  <a:noFill/>
                </a:ln>
                <a:solidFill>
                  <a:prstClr val="black"/>
                </a:solidFill>
                <a:effectLst/>
                <a:uLnTx/>
                <a:uFillTx/>
                <a:ea typeface="メイリオ"/>
                <a:cs typeface="+mn-cs"/>
              </a:rPr>
              <a:t>2015</a:t>
            </a:r>
            <a:endParaRPr kumimoji="0" lang="en-US" altLang="ja-JP" sz="1050" b="0" i="0" u="none" strike="noStrike" kern="1200" cap="none" spc="0" normalizeH="0" baseline="0" noProof="0" dirty="0">
              <a:ln>
                <a:noFill/>
              </a:ln>
              <a:solidFill>
                <a:prstClr val="black"/>
              </a:solidFill>
              <a:effectLst/>
              <a:uLnTx/>
              <a:uFillTx/>
              <a:ea typeface="メイリオ"/>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1050" b="0" i="0" u="none" strike="noStrike" kern="1200" cap="none" spc="0" normalizeH="0" baseline="0" noProof="0" dirty="0">
              <a:ln>
                <a:noFill/>
              </a:ln>
              <a:solidFill>
                <a:prstClr val="black"/>
              </a:solidFill>
              <a:effectLst/>
              <a:uLnTx/>
              <a:uFillTx/>
              <a:ea typeface="メイリオ"/>
              <a:cs typeface="+mn-cs"/>
            </a:endParaRPr>
          </a:p>
        </p:txBody>
      </p:sp>
      <p:sp>
        <p:nvSpPr>
          <p:cNvPr id="6" name="角丸四角形 5"/>
          <p:cNvSpPr/>
          <p:nvPr/>
        </p:nvSpPr>
        <p:spPr>
          <a:xfrm>
            <a:off x="989609" y="4584477"/>
            <a:ext cx="7310105" cy="6572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2400" noProof="0" dirty="0" smtClean="0">
                <a:solidFill>
                  <a:prstClr val="black"/>
                </a:solidFill>
                <a:latin typeface="Times New Roman"/>
                <a:ea typeface="メイリオ"/>
              </a:rPr>
              <a:t>エネルギー消費効率</a:t>
            </a: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に関する検討がなされていない</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7" name="テキスト ボックス 6"/>
          <p:cNvSpPr txBox="1"/>
          <p:nvPr/>
        </p:nvSpPr>
        <p:spPr>
          <a:xfrm>
            <a:off x="3160166" y="5295243"/>
            <a:ext cx="265541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*1</a:t>
            </a:r>
            <a:r>
              <a:rPr kumimoji="1" lang="en-US" altLang="ja-JP" sz="1400" dirty="0" smtClean="0"/>
              <a:t>MAC: Medium Access Control</a:t>
            </a:r>
            <a:endParaRPr kumimoji="1" lang="ja-JP" altLang="en-US" sz="1400" dirty="0"/>
          </a:p>
        </p:txBody>
      </p:sp>
    </p:spTree>
    <p:extLst>
      <p:ext uri="{BB962C8B-B14F-4D97-AF65-F5344CB8AC3E}">
        <p14:creationId xmlns:p14="http://schemas.microsoft.com/office/powerpoint/2010/main" val="2727005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無線全二重通信を用いた</a:t>
            </a:r>
            <a:r>
              <a:rPr lang="en-US" altLang="ja-JP" dirty="0"/>
              <a:t/>
            </a:r>
            <a:br>
              <a:rPr lang="en-US" altLang="ja-JP" dirty="0"/>
            </a:br>
            <a:r>
              <a:rPr kumimoji="1" lang="ja-JP" altLang="en-US" dirty="0" smtClean="0"/>
              <a:t>通信形態</a:t>
            </a:r>
            <a:endParaRPr kumimoji="1" lang="ja-JP" altLang="en-US" dirty="0"/>
          </a:p>
        </p:txBody>
      </p:sp>
      <p:sp>
        <p:nvSpPr>
          <p:cNvPr id="3" name="コンテンツ プレースホルダー 2"/>
          <p:cNvSpPr>
            <a:spLocks noGrp="1"/>
          </p:cNvSpPr>
          <p:nvPr>
            <p:ph idx="1"/>
          </p:nvPr>
        </p:nvSpPr>
        <p:spPr>
          <a:xfrm>
            <a:off x="628650" y="1465944"/>
            <a:ext cx="7886700" cy="2909860"/>
          </a:xfrm>
        </p:spPr>
        <p:txBody>
          <a:bodyPr>
            <a:normAutofit lnSpcReduction="10000"/>
          </a:bodyPr>
          <a:lstStyle/>
          <a:p>
            <a:r>
              <a:rPr kumimoji="1" lang="en-US" altLang="ja-JP" dirty="0" smtClean="0"/>
              <a:t>2 </a:t>
            </a:r>
            <a:r>
              <a:rPr kumimoji="1" lang="ja-JP" altLang="en-US" dirty="0" err="1" smtClean="0"/>
              <a:t>つの</a:t>
            </a:r>
            <a:r>
              <a:rPr kumimoji="1" lang="ja-JP" altLang="en-US" dirty="0" smtClean="0"/>
              <a:t>通信形態 </a:t>
            </a:r>
            <a:endParaRPr kumimoji="1" lang="en-US" altLang="ja-JP" dirty="0" smtClean="0"/>
          </a:p>
          <a:p>
            <a:pPr lvl="1"/>
            <a:r>
              <a:rPr lang="zh-CN" altLang="en-US" dirty="0" smtClean="0"/>
              <a:t>対称全二重通信</a:t>
            </a:r>
            <a:endParaRPr lang="en-US" altLang="ja-JP" dirty="0" smtClean="0"/>
          </a:p>
          <a:p>
            <a:pPr lvl="2"/>
            <a:r>
              <a:rPr lang="en-US" altLang="ja-JP" dirty="0" smtClean="0"/>
              <a:t>AP</a:t>
            </a:r>
            <a:r>
              <a:rPr lang="ja-JP" altLang="en-US" dirty="0" err="1" smtClean="0"/>
              <a:t>，</a:t>
            </a:r>
            <a:r>
              <a:rPr lang="en-US" altLang="ja-JP" dirty="0" smtClean="0"/>
              <a:t>UT </a:t>
            </a:r>
            <a:r>
              <a:rPr lang="ja-JP" altLang="en-US" dirty="0" smtClean="0"/>
              <a:t>共に無線全二重通信を使用 </a:t>
            </a:r>
            <a:endParaRPr lang="en-US" altLang="ja-JP" dirty="0" smtClean="0"/>
          </a:p>
          <a:p>
            <a:pPr lvl="2"/>
            <a:r>
              <a:rPr lang="en-US" altLang="ja-JP" dirty="0" smtClean="0"/>
              <a:t>AP</a:t>
            </a:r>
            <a:r>
              <a:rPr lang="ja-JP" altLang="en-US" dirty="0" err="1" smtClean="0"/>
              <a:t>，</a:t>
            </a:r>
            <a:r>
              <a:rPr lang="en-US" altLang="ja-JP" dirty="0" smtClean="0"/>
              <a:t>UT </a:t>
            </a:r>
            <a:r>
              <a:rPr lang="ja-JP" altLang="en-US" dirty="0" smtClean="0"/>
              <a:t>間で互いにフレームを送信</a:t>
            </a:r>
            <a:endParaRPr lang="en-US" altLang="ja-JP" dirty="0" smtClean="0"/>
          </a:p>
          <a:p>
            <a:pPr lvl="1"/>
            <a:r>
              <a:rPr kumimoji="1" lang="zh-CN" altLang="en-US" dirty="0" smtClean="0"/>
              <a:t>非対称全二重通信</a:t>
            </a:r>
            <a:endParaRPr kumimoji="1" lang="en-US" altLang="ja-JP" dirty="0" smtClean="0"/>
          </a:p>
          <a:p>
            <a:pPr lvl="2"/>
            <a:r>
              <a:rPr lang="en-US" altLang="ja-JP" dirty="0" smtClean="0"/>
              <a:t>AP </a:t>
            </a:r>
            <a:r>
              <a:rPr lang="ja-JP" altLang="en-US" dirty="0"/>
              <a:t>のみ</a:t>
            </a:r>
            <a:r>
              <a:rPr lang="ja-JP" altLang="en-US" dirty="0" smtClean="0"/>
              <a:t>無線全二重通信を使用</a:t>
            </a:r>
            <a:endParaRPr lang="en-US" altLang="ja-JP" dirty="0" smtClean="0"/>
          </a:p>
          <a:p>
            <a:pPr lvl="2"/>
            <a:r>
              <a:rPr kumimoji="1" lang="en-US" altLang="ja-JP" dirty="0" smtClean="0"/>
              <a:t>1 </a:t>
            </a:r>
            <a:r>
              <a:rPr kumimoji="1" lang="ja-JP" altLang="en-US" dirty="0" smtClean="0"/>
              <a:t>台の </a:t>
            </a:r>
            <a:r>
              <a:rPr kumimoji="1" lang="en-US" altLang="ja-JP" dirty="0" smtClean="0"/>
              <a:t>UT </a:t>
            </a:r>
            <a:r>
              <a:rPr kumimoji="1" lang="ja-JP" altLang="en-US" dirty="0" smtClean="0"/>
              <a:t>が </a:t>
            </a:r>
            <a:r>
              <a:rPr kumimoji="1" lang="en-US" altLang="ja-JP" dirty="0" smtClean="0"/>
              <a:t>AP </a:t>
            </a:r>
            <a:r>
              <a:rPr kumimoji="1" lang="ja-JP" altLang="en-US" dirty="0" smtClean="0"/>
              <a:t>へフレームを送信，もう </a:t>
            </a:r>
            <a:r>
              <a:rPr kumimoji="1" lang="en-US" altLang="ja-JP" dirty="0" smtClean="0"/>
              <a:t>1 </a:t>
            </a:r>
            <a:r>
              <a:rPr kumimoji="1" lang="ja-JP" altLang="en-US" dirty="0" smtClean="0"/>
              <a:t>台の </a:t>
            </a:r>
            <a:r>
              <a:rPr kumimoji="1" lang="en-US" altLang="ja-JP" dirty="0" smtClean="0"/>
              <a:t>UT </a:t>
            </a:r>
            <a:r>
              <a:rPr kumimoji="1" lang="ja-JP" altLang="en-US" dirty="0" smtClean="0"/>
              <a:t>が </a:t>
            </a:r>
            <a:r>
              <a:rPr kumimoji="1" lang="en-US" altLang="ja-JP" dirty="0" smtClean="0"/>
              <a:t/>
            </a:r>
            <a:br>
              <a:rPr kumimoji="1" lang="en-US" altLang="ja-JP" dirty="0" smtClean="0"/>
            </a:br>
            <a:r>
              <a:rPr kumimoji="1" lang="en-US" altLang="ja-JP" dirty="0" smtClean="0"/>
              <a:t>AP </a:t>
            </a:r>
            <a:r>
              <a:rPr kumimoji="1" lang="ja-JP" altLang="en-US" dirty="0" smtClean="0"/>
              <a:t>からフレームを受信</a:t>
            </a:r>
          </a:p>
          <a:p>
            <a:pPr lvl="2"/>
            <a:r>
              <a:rPr lang="ja-JP" altLang="en-US" dirty="0" smtClean="0"/>
              <a:t>ユーザ間干渉が発生</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18</a:t>
            </a:fld>
            <a:endParaRPr kumimoji="1" lang="ja-JP" altLang="en-US"/>
          </a:p>
        </p:txBody>
      </p:sp>
      <p:grpSp>
        <p:nvGrpSpPr>
          <p:cNvPr id="44" name="グループ化 43"/>
          <p:cNvGrpSpPr/>
          <p:nvPr/>
        </p:nvGrpSpPr>
        <p:grpSpPr>
          <a:xfrm>
            <a:off x="1062291" y="4149994"/>
            <a:ext cx="2766759" cy="2260863"/>
            <a:chOff x="1060658" y="4431467"/>
            <a:chExt cx="2766759" cy="2260863"/>
          </a:xfrm>
        </p:grpSpPr>
        <p:sp>
          <p:nvSpPr>
            <p:cNvPr id="27" name="テキスト ボックス 26"/>
            <p:cNvSpPr txBox="1"/>
            <p:nvPr/>
          </p:nvSpPr>
          <p:spPr>
            <a:xfrm>
              <a:off x="1143236" y="6322998"/>
              <a:ext cx="2684181" cy="369332"/>
            </a:xfrm>
            <a:prstGeom prst="rect">
              <a:avLst/>
            </a:prstGeom>
            <a:noFill/>
          </p:spPr>
          <p:txBody>
            <a:bodyPr wrap="square" rtlCol="0">
              <a:spAutoFit/>
            </a:bodyPr>
            <a:lstStyle/>
            <a:p>
              <a:r>
                <a:rPr kumimoji="1" lang="ja-JP" altLang="en-US" dirty="0" smtClean="0"/>
                <a:t>図</a:t>
              </a:r>
              <a:r>
                <a:rPr kumimoji="1" lang="en-US" altLang="ja-JP" dirty="0"/>
                <a:t> </a:t>
              </a:r>
              <a:r>
                <a:rPr kumimoji="1" lang="en-US" altLang="ja-JP" dirty="0" smtClean="0"/>
                <a:t>1 : </a:t>
              </a:r>
              <a:r>
                <a:rPr kumimoji="1" lang="zh-CN" altLang="en-US" dirty="0" smtClean="0"/>
                <a:t>対称全二重通信</a:t>
              </a:r>
              <a:endParaRPr kumimoji="1" lang="ja-JP" altLang="en-US" dirty="0"/>
            </a:p>
          </p:txBody>
        </p:sp>
        <p:grpSp>
          <p:nvGrpSpPr>
            <p:cNvPr id="43" name="グループ化 42"/>
            <p:cNvGrpSpPr/>
            <p:nvPr/>
          </p:nvGrpSpPr>
          <p:grpSpPr>
            <a:xfrm>
              <a:off x="1060658" y="4431467"/>
              <a:ext cx="2641258" cy="1702815"/>
              <a:chOff x="1060658" y="4431467"/>
              <a:chExt cx="2641258" cy="1702815"/>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593" y="4480561"/>
                <a:ext cx="622809" cy="614163"/>
              </a:xfrm>
              <a:prstGeom prst="rect">
                <a:avLst/>
              </a:prstGeom>
            </p:spPr>
          </p:pic>
          <p:pic>
            <p:nvPicPr>
              <p:cNvPr id="6" name="図 5"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8409" y="5652772"/>
                <a:ext cx="531108" cy="481510"/>
              </a:xfrm>
              <a:prstGeom prst="rect">
                <a:avLst/>
              </a:prstGeom>
            </p:spPr>
          </p:pic>
          <p:pic>
            <p:nvPicPr>
              <p:cNvPr id="7" name="図 6"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5402" y="5652772"/>
                <a:ext cx="531108" cy="481510"/>
              </a:xfrm>
              <a:prstGeom prst="rect">
                <a:avLst/>
              </a:prstGeom>
            </p:spPr>
          </p:pic>
          <p:cxnSp>
            <p:nvCxnSpPr>
              <p:cNvPr id="15" name="直線矢印コネクタ 14"/>
              <p:cNvCxnSpPr>
                <a:stCxn id="6" idx="0"/>
                <a:endCxn id="23" idx="3"/>
              </p:cNvCxnSpPr>
              <p:nvPr/>
            </p:nvCxnSpPr>
            <p:spPr>
              <a:xfrm flipV="1">
                <a:off x="1583963" y="4916984"/>
                <a:ext cx="821680" cy="735788"/>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17" name="直線矢印コネクタ 16"/>
              <p:cNvCxnSpPr>
                <a:stCxn id="5" idx="2"/>
                <a:endCxn id="6" idx="3"/>
              </p:cNvCxnSpPr>
              <p:nvPr/>
            </p:nvCxnSpPr>
            <p:spPr>
              <a:xfrm flipH="1">
                <a:off x="1849517" y="5094724"/>
                <a:ext cx="934481" cy="798803"/>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23" name="テキスト ボックス 22"/>
              <p:cNvSpPr txBox="1"/>
              <p:nvPr/>
            </p:nvSpPr>
            <p:spPr>
              <a:xfrm>
                <a:off x="1243633" y="4747707"/>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4" name="テキスト ボックス 23"/>
              <p:cNvSpPr txBox="1"/>
              <p:nvPr/>
            </p:nvSpPr>
            <p:spPr>
              <a:xfrm>
                <a:off x="2090585" y="5612541"/>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9" name="テキスト ボックス 28"/>
              <p:cNvSpPr txBox="1"/>
              <p:nvPr/>
            </p:nvSpPr>
            <p:spPr>
              <a:xfrm>
                <a:off x="1060658"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0" name="テキスト ボックス 29"/>
              <p:cNvSpPr txBox="1"/>
              <p:nvPr/>
            </p:nvSpPr>
            <p:spPr>
              <a:xfrm>
                <a:off x="2995635"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3" name="テキスト ボックス 32"/>
              <p:cNvSpPr txBox="1"/>
              <p:nvPr/>
            </p:nvSpPr>
            <p:spPr>
              <a:xfrm>
                <a:off x="2318449" y="4431467"/>
                <a:ext cx="706281" cy="307777"/>
              </a:xfrm>
              <a:prstGeom prst="rect">
                <a:avLst/>
              </a:prstGeom>
              <a:noFill/>
            </p:spPr>
            <p:txBody>
              <a:bodyPr wrap="square" rtlCol="0">
                <a:spAutoFit/>
              </a:bodyPr>
              <a:lstStyle/>
              <a:p>
                <a:r>
                  <a:rPr kumimoji="1" lang="en-US" altLang="ja-JP" sz="1400" dirty="0" smtClean="0"/>
                  <a:t>AP</a:t>
                </a:r>
                <a:endParaRPr kumimoji="1" lang="ja-JP" altLang="en-US" sz="1400" dirty="0"/>
              </a:p>
            </p:txBody>
          </p:sp>
        </p:grpSp>
      </p:grpSp>
      <p:grpSp>
        <p:nvGrpSpPr>
          <p:cNvPr id="41" name="グループ化 40"/>
          <p:cNvGrpSpPr/>
          <p:nvPr/>
        </p:nvGrpSpPr>
        <p:grpSpPr>
          <a:xfrm>
            <a:off x="4641008" y="4149994"/>
            <a:ext cx="3232070" cy="2260863"/>
            <a:chOff x="4791559" y="4431467"/>
            <a:chExt cx="3232070" cy="2260863"/>
          </a:xfrm>
        </p:grpSpPr>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3529" y="4480561"/>
              <a:ext cx="622809" cy="614163"/>
            </a:xfrm>
            <a:prstGeom prst="rect">
              <a:avLst/>
            </a:prstGeom>
          </p:spPr>
        </p:pic>
        <p:pic>
          <p:nvPicPr>
            <p:cNvPr id="12" name="図 11"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345" y="5652772"/>
              <a:ext cx="531108" cy="481510"/>
            </a:xfrm>
            <a:prstGeom prst="rect">
              <a:avLst/>
            </a:prstGeom>
          </p:spPr>
        </p:pic>
        <p:pic>
          <p:nvPicPr>
            <p:cNvPr id="13" name="図 12" descr=", ノートパソコン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4396" y="5729717"/>
              <a:ext cx="531108" cy="481510"/>
            </a:xfrm>
            <a:prstGeom prst="rect">
              <a:avLst/>
            </a:prstGeom>
          </p:spPr>
        </p:pic>
        <p:cxnSp>
          <p:nvCxnSpPr>
            <p:cNvPr id="19" name="直線矢印コネクタ 18"/>
            <p:cNvCxnSpPr>
              <a:stCxn id="12" idx="0"/>
              <a:endCxn id="11" idx="1"/>
            </p:cNvCxnSpPr>
            <p:nvPr/>
          </p:nvCxnSpPr>
          <p:spPr>
            <a:xfrm flipV="1">
              <a:off x="5204899" y="4787643"/>
              <a:ext cx="888630" cy="865129"/>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21" name="直線矢印コネクタ 20"/>
            <p:cNvCxnSpPr>
              <a:stCxn id="11" idx="3"/>
              <a:endCxn id="13" idx="0"/>
            </p:cNvCxnSpPr>
            <p:nvPr/>
          </p:nvCxnSpPr>
          <p:spPr>
            <a:xfrm>
              <a:off x="6716338" y="4787643"/>
              <a:ext cx="863612" cy="942074"/>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25" name="テキスト ボックス 24"/>
            <p:cNvSpPr txBox="1"/>
            <p:nvPr/>
          </p:nvSpPr>
          <p:spPr>
            <a:xfrm>
              <a:off x="4798742" y="4933409"/>
              <a:ext cx="116201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6" name="テキスト ボックス 25"/>
            <p:cNvSpPr txBox="1"/>
            <p:nvPr/>
          </p:nvSpPr>
          <p:spPr>
            <a:xfrm>
              <a:off x="6989949" y="4915894"/>
              <a:ext cx="1033680" cy="338554"/>
            </a:xfrm>
            <a:prstGeom prst="rect">
              <a:avLst/>
            </a:prstGeom>
            <a:noFill/>
          </p:spPr>
          <p:txBody>
            <a:bodyPr wrap="square" rtlCol="0">
              <a:spAutoFit/>
            </a:bodyPr>
            <a:lstStyle/>
            <a:p>
              <a:r>
                <a:rPr kumimoji="1" lang="ja-JP" altLang="en-US" sz="1600" dirty="0" smtClean="0"/>
                <a:t>フレーム</a:t>
              </a:r>
              <a:endParaRPr kumimoji="1" lang="ja-JP" altLang="en-US" sz="1600" dirty="0"/>
            </a:p>
          </p:txBody>
        </p:sp>
        <p:sp>
          <p:nvSpPr>
            <p:cNvPr id="28" name="テキスト ボックス 27"/>
            <p:cNvSpPr txBox="1"/>
            <p:nvPr/>
          </p:nvSpPr>
          <p:spPr>
            <a:xfrm>
              <a:off x="5062842" y="6322998"/>
              <a:ext cx="2684181" cy="369332"/>
            </a:xfrm>
            <a:prstGeom prst="rect">
              <a:avLst/>
            </a:prstGeom>
            <a:noFill/>
          </p:spPr>
          <p:txBody>
            <a:bodyPr wrap="square" rtlCol="0">
              <a:spAutoFit/>
            </a:bodyPr>
            <a:lstStyle/>
            <a:p>
              <a:r>
                <a:rPr kumimoji="1" lang="ja-JP" altLang="en-US" dirty="0" smtClean="0"/>
                <a:t>図</a:t>
              </a:r>
              <a:r>
                <a:rPr kumimoji="1" lang="en-US" altLang="ja-JP" dirty="0"/>
                <a:t> 2</a:t>
              </a:r>
              <a:r>
                <a:rPr kumimoji="1" lang="en-US" altLang="ja-JP" dirty="0" smtClean="0"/>
                <a:t> : </a:t>
              </a:r>
              <a:r>
                <a:rPr kumimoji="1" lang="zh-CN" altLang="en-US" dirty="0" smtClean="0"/>
                <a:t>非対称全二重通信</a:t>
              </a:r>
              <a:endParaRPr kumimoji="1" lang="ja-JP" altLang="en-US" dirty="0"/>
            </a:p>
          </p:txBody>
        </p:sp>
        <p:sp>
          <p:nvSpPr>
            <p:cNvPr id="31" name="テキスト ボックス 30"/>
            <p:cNvSpPr txBox="1"/>
            <p:nvPr/>
          </p:nvSpPr>
          <p:spPr>
            <a:xfrm>
              <a:off x="4791559" y="5515732"/>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2" name="テキスト ボックス 31"/>
            <p:cNvSpPr txBox="1"/>
            <p:nvPr/>
          </p:nvSpPr>
          <p:spPr>
            <a:xfrm>
              <a:off x="7090561" y="5618657"/>
              <a:ext cx="706281" cy="307777"/>
            </a:xfrm>
            <a:prstGeom prst="rect">
              <a:avLst/>
            </a:prstGeom>
            <a:noFill/>
          </p:spPr>
          <p:txBody>
            <a:bodyPr wrap="square" rtlCol="0">
              <a:spAutoFit/>
            </a:bodyPr>
            <a:lstStyle/>
            <a:p>
              <a:r>
                <a:rPr kumimoji="1" lang="en-US" altLang="ja-JP" sz="1400" dirty="0" smtClean="0"/>
                <a:t>UT</a:t>
              </a:r>
              <a:endParaRPr kumimoji="1" lang="ja-JP" altLang="en-US" sz="1400" dirty="0"/>
            </a:p>
          </p:txBody>
        </p:sp>
        <p:sp>
          <p:nvSpPr>
            <p:cNvPr id="34" name="テキスト ボックス 33"/>
            <p:cNvSpPr txBox="1"/>
            <p:nvPr/>
          </p:nvSpPr>
          <p:spPr>
            <a:xfrm>
              <a:off x="6010057" y="4431467"/>
              <a:ext cx="706281" cy="307777"/>
            </a:xfrm>
            <a:prstGeom prst="rect">
              <a:avLst/>
            </a:prstGeom>
            <a:noFill/>
          </p:spPr>
          <p:txBody>
            <a:bodyPr wrap="square" rtlCol="0">
              <a:spAutoFit/>
            </a:bodyPr>
            <a:lstStyle/>
            <a:p>
              <a:r>
                <a:rPr kumimoji="1" lang="en-US" altLang="ja-JP" sz="1400" dirty="0" smtClean="0"/>
                <a:t>AP</a:t>
              </a:r>
              <a:endParaRPr kumimoji="1" lang="ja-JP" altLang="en-US" sz="1400" dirty="0"/>
            </a:p>
          </p:txBody>
        </p:sp>
        <p:cxnSp>
          <p:nvCxnSpPr>
            <p:cNvPr id="36" name="直線矢印コネクタ 35"/>
            <p:cNvCxnSpPr>
              <a:stCxn id="12" idx="3"/>
              <a:endCxn id="13" idx="1"/>
            </p:cNvCxnSpPr>
            <p:nvPr/>
          </p:nvCxnSpPr>
          <p:spPr>
            <a:xfrm>
              <a:off x="5470453" y="5893527"/>
              <a:ext cx="1843943" cy="76945"/>
            </a:xfrm>
            <a:prstGeom prst="straightConnector1">
              <a:avLst/>
            </a:prstGeom>
            <a:ln w="9525" cap="flat" cmpd="sng" algn="ctr">
              <a:solidFill>
                <a:schemeClr val="dk1"/>
              </a:solidFill>
              <a:prstDash val="lgDash"/>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37" name="テキスト ボックス 36"/>
            <p:cNvSpPr txBox="1"/>
            <p:nvPr/>
          </p:nvSpPr>
          <p:spPr>
            <a:xfrm>
              <a:off x="5550092" y="5627884"/>
              <a:ext cx="1749606" cy="338554"/>
            </a:xfrm>
            <a:prstGeom prst="rect">
              <a:avLst/>
            </a:prstGeom>
            <a:noFill/>
          </p:spPr>
          <p:txBody>
            <a:bodyPr wrap="square" rtlCol="0">
              <a:spAutoFit/>
            </a:bodyPr>
            <a:lstStyle/>
            <a:p>
              <a:r>
                <a:rPr kumimoji="1" lang="ja-JP" altLang="en-US" sz="1600" dirty="0" smtClean="0"/>
                <a:t>ユーザ間干渉</a:t>
              </a:r>
              <a:endParaRPr kumimoji="1" lang="ja-JP" altLang="en-US" sz="1600" dirty="0"/>
            </a:p>
          </p:txBody>
        </p:sp>
      </p:grpSp>
      <p:sp>
        <p:nvSpPr>
          <p:cNvPr id="42" name="テキスト ボックス 41"/>
          <p:cNvSpPr txBox="1"/>
          <p:nvPr/>
        </p:nvSpPr>
        <p:spPr>
          <a:xfrm>
            <a:off x="2595224" y="6389224"/>
            <a:ext cx="397056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メイリオ"/>
                <a:cs typeface="+mn-cs"/>
              </a:rPr>
              <a:t>AP </a:t>
            </a:r>
            <a:r>
              <a:rPr kumimoji="1" lang="en-US" altLang="ja-JP" sz="1600" b="0" i="0" u="none" strike="noStrike" kern="1200" cap="none" spc="0" normalizeH="0" baseline="0" noProof="0">
                <a:ln>
                  <a:noFill/>
                </a:ln>
                <a:solidFill>
                  <a:prstClr val="black"/>
                </a:solidFill>
                <a:effectLst/>
                <a:uLnTx/>
                <a:uFillTx/>
                <a:latin typeface="Times New Roman"/>
                <a:ea typeface="メイリオ"/>
                <a:cs typeface="+mn-cs"/>
              </a:rPr>
              <a:t>: </a:t>
            </a:r>
            <a:r>
              <a:rPr kumimoji="1" lang="ja-JP" altLang="en-US" sz="1600">
                <a:solidFill>
                  <a:prstClr val="black"/>
                </a:solidFill>
                <a:latin typeface="Times New Roman"/>
                <a:ea typeface="メイリオ"/>
              </a:rPr>
              <a:t>アクセスポイント</a:t>
            </a:r>
            <a:r>
              <a:rPr kumimoji="1" lang="en-US" altLang="ja-JP" sz="1600" b="0" i="0" u="none" strike="noStrike" kern="1200" cap="none" spc="0" normalizeH="0" baseline="0" noProof="0">
                <a:ln>
                  <a:noFill/>
                </a:ln>
                <a:solidFill>
                  <a:prstClr val="black"/>
                </a:solidFill>
                <a:effectLst/>
                <a:uLnTx/>
                <a:uFillTx/>
                <a:latin typeface="Times New Roman"/>
                <a:ea typeface="メイリオ"/>
                <a:cs typeface="+mn-cs"/>
              </a:rPr>
              <a:t> </a:t>
            </a:r>
            <a:r>
              <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rPr>
              <a:t>　</a:t>
            </a:r>
            <a:r>
              <a:rPr kumimoji="1" lang="en-US" altLang="ja-JP" sz="1600" b="0" i="0" u="none" strike="noStrike" kern="1200" cap="none" spc="0" normalizeH="0" baseline="0" noProof="0" dirty="0">
                <a:ln>
                  <a:noFill/>
                </a:ln>
                <a:solidFill>
                  <a:prstClr val="black"/>
                </a:solidFill>
                <a:effectLst/>
                <a:uLnTx/>
                <a:uFillTx/>
                <a:latin typeface="Times New Roman"/>
                <a:ea typeface="メイリオ"/>
                <a:cs typeface="+mn-cs"/>
              </a:rPr>
              <a:t>UT : </a:t>
            </a:r>
            <a:r>
              <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rPr>
              <a:t>ユーザ端末</a:t>
            </a:r>
          </a:p>
        </p:txBody>
      </p:sp>
    </p:spTree>
    <p:extLst>
      <p:ext uri="{BB962C8B-B14F-4D97-AF65-F5344CB8AC3E}">
        <p14:creationId xmlns:p14="http://schemas.microsoft.com/office/powerpoint/2010/main" val="80776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4005262" y="1271588"/>
            <a:ext cx="4905375" cy="4905375"/>
          </a:xfrm>
          <a:prstGeom prst="rect">
            <a:avLst/>
          </a:prstGeom>
        </p:spPr>
      </p:pic>
      <p:sp>
        <p:nvSpPr>
          <p:cNvPr id="2" name="タイトル 1"/>
          <p:cNvSpPr>
            <a:spLocks noGrp="1"/>
          </p:cNvSpPr>
          <p:nvPr>
            <p:ph type="title"/>
          </p:nvPr>
        </p:nvSpPr>
        <p:spPr/>
        <p:txBody>
          <a:bodyPr>
            <a:normAutofit/>
          </a:bodyPr>
          <a:lstStyle/>
          <a:p>
            <a:r>
              <a:rPr kumimoji="1" lang="ja-JP" altLang="en-US" dirty="0" smtClean="0"/>
              <a:t>評価結果</a:t>
            </a:r>
            <a:r>
              <a:rPr kumimoji="1" lang="en-US" altLang="ja-JP" dirty="0" smtClean="0"/>
              <a:t>: </a:t>
            </a:r>
            <a:r>
              <a:rPr lang="ja-JP" altLang="en-US" dirty="0" smtClean="0"/>
              <a:t>ユーザ端末数と</a:t>
            </a:r>
            <a:r>
              <a:rPr lang="en-US" altLang="ja-JP" dirty="0" smtClean="0"/>
              <a:t/>
            </a:r>
            <a:br>
              <a:rPr lang="en-US" altLang="ja-JP" dirty="0" smtClean="0"/>
            </a:br>
            <a:r>
              <a:rPr lang="en-US" altLang="ja-JP" dirty="0" smtClean="0"/>
              <a:t>		</a:t>
            </a:r>
            <a:r>
              <a:rPr lang="ja-JP" altLang="en-US" smtClean="0"/>
              <a:t>　スループット</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465943"/>
                <a:ext cx="3918857" cy="4711020"/>
              </a:xfrm>
            </p:spPr>
            <p:txBody>
              <a:bodyPr>
                <a:normAutofit/>
              </a:bodyPr>
              <a:lstStyle/>
              <a:p>
                <a:r>
                  <a:rPr lang="ja-JP" altLang="en-US" dirty="0" smtClean="0"/>
                  <a:t>縦軸</a:t>
                </a:r>
                <a:r>
                  <a:rPr lang="en-US" altLang="ja-JP" dirty="0" smtClean="0"/>
                  <a:t>: </a:t>
                </a:r>
                <a:r>
                  <a:rPr lang="ja-JP" altLang="en-US" dirty="0" smtClean="0"/>
                  <a:t>スループット </a:t>
                </a:r>
                <a:r>
                  <a:rPr lang="en-US" altLang="ja-JP" dirty="0" smtClean="0"/>
                  <a:t/>
                </a:r>
                <a:br>
                  <a:rPr lang="en-US" altLang="ja-JP" dirty="0" smtClean="0"/>
                </a:br>
                <a:r>
                  <a:rPr lang="en-US" altLang="ja-JP" dirty="0" smtClean="0"/>
                  <a:t>	  [Mbps]</a:t>
                </a:r>
                <a:endParaRPr lang="en-US" altLang="ja-JP" dirty="0"/>
              </a:p>
              <a:p>
                <a:r>
                  <a:rPr lang="ja-JP" altLang="en-US" dirty="0"/>
                  <a:t>横軸 </a:t>
                </a:r>
                <a:r>
                  <a:rPr lang="en-US" altLang="ja-JP" dirty="0"/>
                  <a:t>: </a:t>
                </a:r>
                <a:r>
                  <a:rPr lang="ja-JP" altLang="en-US" dirty="0"/>
                  <a:t>ユーザ端末</a:t>
                </a:r>
                <a:r>
                  <a:rPr lang="ja-JP" altLang="en-US" dirty="0" smtClean="0"/>
                  <a:t>数 </a:t>
                </a:r>
                <a14:m>
                  <m:oMath xmlns:m="http://schemas.openxmlformats.org/officeDocument/2006/math">
                    <m:r>
                      <a:rPr lang="en-US" altLang="ja-JP" i="1" dirty="0" smtClean="0">
                        <a:latin typeface="Cambria Math" panose="02040503050406030204" pitchFamily="18" charset="0"/>
                      </a:rPr>
                      <m:t>𝑛</m:t>
                    </m:r>
                  </m:oMath>
                </a14:m>
                <a:endParaRPr kumimoji="1" lang="en-US" altLang="ja-JP" dirty="0" smtClean="0"/>
              </a:p>
              <a:p>
                <a:r>
                  <a:rPr lang="ja-JP" altLang="en-US" dirty="0"/>
                  <a:t>キャンセル回路</a:t>
                </a:r>
                <a:r>
                  <a:rPr lang="ja-JP" altLang="en-US" dirty="0" smtClean="0"/>
                  <a:t>の</a:t>
                </a:r>
                <a:r>
                  <a:rPr lang="en-US" altLang="ja-JP" dirty="0" smtClean="0"/>
                  <a:t/>
                </a:r>
                <a:br>
                  <a:rPr lang="en-US" altLang="ja-JP" dirty="0" smtClean="0"/>
                </a:br>
                <a:r>
                  <a:rPr lang="ja-JP" altLang="en-US" dirty="0" smtClean="0"/>
                  <a:t>消費</a:t>
                </a:r>
                <a:r>
                  <a:rPr lang="ja-JP" altLang="en-US" dirty="0"/>
                  <a:t>電力</a:t>
                </a:r>
                <a:r>
                  <a:rPr lang="en-US" altLang="ja-JP" dirty="0"/>
                  <a:t/>
                </a:r>
                <a:br>
                  <a:rPr lang="en-US" altLang="ja-JP" dirty="0"/>
                </a:b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𝑃</m:t>
                        </m:r>
                      </m:e>
                      <m:sub>
                        <m:r>
                          <m:rPr>
                            <m:sty m:val="p"/>
                          </m:rPr>
                          <a:rPr lang="en-US" altLang="ja-JP" dirty="0">
                            <a:latin typeface="Cambria Math" panose="02040503050406030204" pitchFamily="18" charset="0"/>
                          </a:rPr>
                          <m:t>fd</m:t>
                        </m:r>
                      </m:sub>
                    </m:sSub>
                    <m:r>
                      <a:rPr lang="en-US" altLang="ja-JP" i="1" dirty="0">
                        <a:latin typeface="Cambria Math" panose="02040503050406030204" pitchFamily="18" charset="0"/>
                      </a:rPr>
                      <m:t>=</m:t>
                    </m:r>
                    <m:r>
                      <a:rPr lang="en-US" altLang="ja-JP" b="0" i="1" dirty="0" smtClean="0">
                        <a:latin typeface="Cambria Math" panose="02040503050406030204" pitchFamily="18" charset="0"/>
                      </a:rPr>
                      <m:t>5</m:t>
                    </m:r>
                    <m:r>
                      <a:rPr lang="en-US" altLang="ja-JP" i="1" dirty="0">
                        <a:latin typeface="Cambria Math" panose="02040503050406030204" pitchFamily="18" charset="0"/>
                      </a:rPr>
                      <m:t>0.0</m:t>
                    </m:r>
                  </m:oMath>
                </a14:m>
                <a:r>
                  <a:rPr lang="en-US" altLang="ja-JP" dirty="0"/>
                  <a:t> [</a:t>
                </a:r>
                <a:r>
                  <a:rPr lang="en-US" altLang="ja-JP" dirty="0" err="1"/>
                  <a:t>mW</a:t>
                </a:r>
                <a:r>
                  <a:rPr lang="en-US" altLang="ja-JP" dirty="0"/>
                  <a:t>] </a:t>
                </a:r>
                <a:endParaRPr kumimoji="1" lang="en-US" altLang="ja-JP" dirty="0" smtClean="0"/>
              </a:p>
              <a:p>
                <a:r>
                  <a:rPr lang="en-US" altLang="ja-JP" dirty="0" smtClean="0"/>
                  <a:t>FDPSM</a:t>
                </a:r>
                <a:r>
                  <a:rPr lang="ja-JP" altLang="en-US" dirty="0" err="1" smtClean="0"/>
                  <a:t>，</a:t>
                </a:r>
                <a:r>
                  <a:rPr lang="en-US" altLang="ja-JP" dirty="0" smtClean="0"/>
                  <a:t>FDPSM+ </a:t>
                </a:r>
                <a:r>
                  <a:rPr lang="en-US" altLang="ja-JP" dirty="0" smtClean="0"/>
                  <a:t/>
                </a:r>
                <a:br>
                  <a:rPr lang="en-US" altLang="ja-JP" dirty="0" smtClean="0"/>
                </a:br>
                <a:r>
                  <a:rPr lang="ja-JP" altLang="en-US" dirty="0" smtClean="0"/>
                  <a:t>共にスループットが</a:t>
                </a:r>
                <a:r>
                  <a:rPr lang="en-US" altLang="ja-JP" dirty="0" smtClean="0"/>
                  <a:t>CAMFD </a:t>
                </a:r>
                <a:r>
                  <a:rPr lang="ja-JP" altLang="en-US" dirty="0" smtClean="0"/>
                  <a:t>に対して低下</a:t>
                </a:r>
                <a:r>
                  <a:rPr lang="en-US" altLang="ja-JP" dirty="0" smtClean="0"/>
                  <a:t/>
                </a:r>
                <a:br>
                  <a:rPr lang="en-US" altLang="ja-JP" dirty="0" smtClean="0"/>
                </a:br>
                <a:r>
                  <a:rPr lang="ja-JP" altLang="en-US" dirty="0" smtClean="0"/>
                  <a:t>→</a:t>
                </a:r>
                <a:r>
                  <a:rPr lang="en-US" altLang="ja-JP" dirty="0" smtClean="0"/>
                  <a:t>FDPSM</a:t>
                </a:r>
                <a:r>
                  <a:rPr lang="ja-JP" altLang="en-US" dirty="0" err="1" smtClean="0"/>
                  <a:t>，</a:t>
                </a:r>
                <a:r>
                  <a:rPr lang="en-US" altLang="ja-JP" dirty="0" smtClean="0"/>
                  <a:t>FDPSM+</a:t>
                </a:r>
                <a:r>
                  <a:rPr lang="ja-JP" altLang="en-US" dirty="0" smtClean="0"/>
                  <a:t> </a:t>
                </a:r>
                <a:r>
                  <a:rPr lang="en-US" altLang="ja-JP" dirty="0" smtClean="0"/>
                  <a:t/>
                </a:r>
                <a:br>
                  <a:rPr lang="en-US" altLang="ja-JP" dirty="0" smtClean="0"/>
                </a:br>
                <a:r>
                  <a:rPr lang="ja-JP" altLang="en-US" dirty="0" smtClean="0"/>
                  <a:t>　では，送信の機会が</a:t>
                </a:r>
                <a:r>
                  <a:rPr lang="en-US" altLang="ja-JP" dirty="0" smtClean="0"/>
                  <a:t/>
                </a:r>
                <a:br>
                  <a:rPr lang="en-US" altLang="ja-JP" dirty="0" smtClean="0"/>
                </a:br>
                <a:r>
                  <a:rPr lang="ja-JP" altLang="en-US" dirty="0" smtClean="0"/>
                  <a:t>　制限されている影響</a:t>
                </a:r>
                <a:endParaRPr lang="en-US" altLang="ja-JP"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465943"/>
                <a:ext cx="3918857" cy="4711020"/>
              </a:xfrm>
              <a:blipFill>
                <a:blip r:embed="rId4"/>
                <a:stretch>
                  <a:fillRect l="-2022" t="-207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19</a:t>
            </a:fld>
            <a:endParaRPr kumimoji="1" lang="ja-JP" altLang="en-US"/>
          </a:p>
        </p:txBody>
      </p:sp>
    </p:spTree>
    <p:extLst>
      <p:ext uri="{BB962C8B-B14F-4D97-AF65-F5344CB8AC3E}">
        <p14:creationId xmlns:p14="http://schemas.microsoft.com/office/powerpoint/2010/main" val="1306780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158789"/>
            <a:ext cx="7886700" cy="1325563"/>
          </a:xfrm>
        </p:spPr>
        <p:txBody>
          <a:bodyPr/>
          <a:lstStyle/>
          <a:p>
            <a:r>
              <a:rPr lang="en-US" altLang="ja-JP" dirty="0" smtClean="0"/>
              <a:t>Background</a:t>
            </a:r>
            <a:endParaRPr kumimoji="1" lang="ja-JP" altLang="en-US" sz="3200" dirty="0"/>
          </a:p>
        </p:txBody>
      </p:sp>
      <p:sp>
        <p:nvSpPr>
          <p:cNvPr id="3" name="コンテンツ プレースホルダー 2"/>
          <p:cNvSpPr>
            <a:spLocks noGrp="1"/>
          </p:cNvSpPr>
          <p:nvPr>
            <p:ph idx="1"/>
          </p:nvPr>
        </p:nvSpPr>
        <p:spPr>
          <a:xfrm>
            <a:off x="628650" y="1453196"/>
            <a:ext cx="7886700" cy="4956272"/>
          </a:xfrm>
        </p:spPr>
        <p:txBody>
          <a:bodyPr>
            <a:normAutofit/>
          </a:bodyPr>
          <a:lstStyle/>
          <a:p>
            <a:r>
              <a:rPr lang="en-US" altLang="ja-JP" dirty="0" smtClean="0"/>
              <a:t>Increasing of wireless traffic</a:t>
            </a:r>
            <a:endParaRPr lang="en-US" altLang="ja-JP" dirty="0" smtClean="0"/>
          </a:p>
          <a:p>
            <a:pPr lvl="1"/>
            <a:r>
              <a:rPr lang="en-US" altLang="ja-JP" dirty="0" smtClean="0"/>
              <a:t>About</a:t>
            </a:r>
            <a:r>
              <a:rPr lang="ja-JP" altLang="en-US" dirty="0" smtClean="0"/>
              <a:t> </a:t>
            </a:r>
            <a:r>
              <a:rPr lang="en-US" altLang="ja-JP" dirty="0" smtClean="0"/>
              <a:t>9.3 </a:t>
            </a:r>
            <a:r>
              <a:rPr lang="en-US" altLang="ja-JP" dirty="0" smtClean="0"/>
              <a:t>times for 9 years[1</a:t>
            </a:r>
            <a:r>
              <a:rPr lang="en-US" altLang="ja-JP" dirty="0" smtClean="0"/>
              <a:t>]</a:t>
            </a:r>
          </a:p>
          <a:p>
            <a:pPr lvl="1"/>
            <a:endParaRPr lang="en-US" altLang="ja-JP" dirty="0" smtClean="0"/>
          </a:p>
          <a:p>
            <a:r>
              <a:rPr lang="en-US" altLang="ja-JP" dirty="0" smtClean="0"/>
              <a:t>Proliferation of battery-powered</a:t>
            </a:r>
            <a:br>
              <a:rPr lang="en-US" altLang="ja-JP" dirty="0" smtClean="0"/>
            </a:br>
            <a:r>
              <a:rPr lang="en-US" altLang="ja-JP" dirty="0" smtClean="0"/>
              <a:t> mobile devices</a:t>
            </a:r>
            <a:endParaRPr lang="en-US" altLang="ja-JP" dirty="0" smtClean="0"/>
          </a:p>
          <a:p>
            <a:pPr lvl="1"/>
            <a:r>
              <a:rPr lang="en-US" altLang="ja-JP" dirty="0" smtClean="0"/>
              <a:t>Limitation of battery capacities</a:t>
            </a:r>
            <a:endParaRPr lang="en-US" altLang="ja-JP" dirty="0" smtClean="0"/>
          </a:p>
          <a:p>
            <a:pPr lvl="1"/>
            <a:r>
              <a:rPr lang="en-US" altLang="ja-JP" dirty="0" smtClean="0"/>
              <a:t>In smartphones, Above 50% </a:t>
            </a:r>
            <a:br>
              <a:rPr lang="en-US" altLang="ja-JP" dirty="0" smtClean="0"/>
            </a:br>
            <a:r>
              <a:rPr lang="en-US" altLang="ja-JP" dirty="0" smtClean="0"/>
              <a:t>energy is consumed </a:t>
            </a:r>
            <a:br>
              <a:rPr lang="en-US" altLang="ja-JP" dirty="0" smtClean="0"/>
            </a:br>
            <a:r>
              <a:rPr lang="en-US" altLang="ja-JP" dirty="0" smtClean="0"/>
              <a:t>for wireless communication[2]</a:t>
            </a:r>
            <a:endParaRPr lang="en-US" altLang="ja-JP" dirty="0" smtClean="0"/>
          </a:p>
          <a:p>
            <a:pPr marL="0" indent="0">
              <a:buNone/>
            </a:pPr>
            <a:r>
              <a:rPr lang="ja-JP" altLang="en-US" sz="2800" b="1" dirty="0" smtClean="0">
                <a:solidFill>
                  <a:srgbClr val="FF0000"/>
                </a:solidFill>
              </a:rPr>
              <a:t>→</a:t>
            </a:r>
            <a:r>
              <a:rPr lang="en-US" altLang="ja-JP" sz="2800" b="1" dirty="0" smtClean="0">
                <a:solidFill>
                  <a:srgbClr val="FF0000"/>
                </a:solidFill>
              </a:rPr>
              <a:t>Needs energy efficient wireless </a:t>
            </a:r>
            <a:br>
              <a:rPr lang="en-US" altLang="ja-JP" sz="2800" b="1" dirty="0" smtClean="0">
                <a:solidFill>
                  <a:srgbClr val="FF0000"/>
                </a:solidFill>
              </a:rPr>
            </a:br>
            <a:r>
              <a:rPr lang="ja-JP" altLang="en-US" sz="2800" b="1" dirty="0" smtClean="0">
                <a:solidFill>
                  <a:srgbClr val="FF0000"/>
                </a:solidFill>
              </a:rPr>
              <a:t>　</a:t>
            </a:r>
            <a:r>
              <a:rPr lang="en-US" altLang="ja-JP" sz="2800" b="1" dirty="0" smtClean="0">
                <a:solidFill>
                  <a:srgbClr val="FF0000"/>
                </a:solidFill>
              </a:rPr>
              <a:t>communication</a:t>
            </a:r>
            <a:endParaRPr lang="en-US" altLang="ja-JP" sz="2800" b="1" dirty="0" smtClean="0">
              <a:solidFill>
                <a:srgbClr val="FF0000"/>
              </a:solidFill>
            </a:endParaRPr>
          </a:p>
          <a:p>
            <a:pPr lvl="1"/>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mn-lt"/>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ja-JP" altLang="en-US" sz="1600" b="0" i="0" u="none" strike="noStrike" kern="1200" cap="none" spc="0" normalizeH="0" baseline="0" noProof="0" dirty="0">
              <a:ln>
                <a:noFill/>
              </a:ln>
              <a:solidFill>
                <a:prstClr val="black"/>
              </a:solidFill>
              <a:effectLst/>
              <a:uLnTx/>
              <a:uFillTx/>
              <a:latin typeface="+mn-lt"/>
              <a:ea typeface="メイリオ"/>
              <a:cs typeface="+mn-cs"/>
            </a:endParaRPr>
          </a:p>
        </p:txBody>
      </p:sp>
      <p:grpSp>
        <p:nvGrpSpPr>
          <p:cNvPr id="5" name="グループ化 4"/>
          <p:cNvGrpSpPr/>
          <p:nvPr/>
        </p:nvGrpSpPr>
        <p:grpSpPr>
          <a:xfrm>
            <a:off x="5247860" y="1636345"/>
            <a:ext cx="3669089" cy="2911574"/>
            <a:chOff x="4613244" y="700447"/>
            <a:chExt cx="4530756" cy="3501059"/>
          </a:xfrm>
        </p:grpSpPr>
        <p:pic>
          <p:nvPicPr>
            <p:cNvPr id="20" name="図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199" y="700447"/>
              <a:ext cx="4049539" cy="3376637"/>
            </a:xfrm>
            <a:prstGeom prst="rect">
              <a:avLst/>
            </a:prstGeom>
          </p:spPr>
        </p:pic>
        <p:sp>
          <p:nvSpPr>
            <p:cNvPr id="6" name="テキスト ボックス 5"/>
            <p:cNvSpPr txBox="1"/>
            <p:nvPr/>
          </p:nvSpPr>
          <p:spPr>
            <a:xfrm>
              <a:off x="4613244" y="2657475"/>
              <a:ext cx="1315626" cy="40640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1,556,589</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2" name="テキスト ボックス 21"/>
            <p:cNvSpPr txBox="1"/>
            <p:nvPr/>
          </p:nvSpPr>
          <p:spPr>
            <a:xfrm>
              <a:off x="7480284" y="812184"/>
              <a:ext cx="1572247" cy="443348"/>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14,524,752</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3" name="テキスト ボックス 22"/>
            <p:cNvSpPr txBox="1"/>
            <p:nvPr/>
          </p:nvSpPr>
          <p:spPr>
            <a:xfrm>
              <a:off x="4706199" y="3758158"/>
              <a:ext cx="913550" cy="443348"/>
            </a:xfrm>
            <a:prstGeom prst="rect">
              <a:avLst/>
            </a:prstGeom>
            <a:solidFill>
              <a:schemeClr val="bg1"/>
            </a:solid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2005</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24" name="テキスト ボックス 23"/>
            <p:cNvSpPr txBox="1"/>
            <p:nvPr/>
          </p:nvSpPr>
          <p:spPr>
            <a:xfrm>
              <a:off x="7765024" y="3710533"/>
              <a:ext cx="1378976" cy="443348"/>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prstClr val="black"/>
                  </a:solidFill>
                  <a:effectLst/>
                  <a:uLnTx/>
                  <a:uFillTx/>
                  <a:latin typeface="Times New Roman"/>
                  <a:ea typeface="メイリオ"/>
                  <a:cs typeface="+mn-cs"/>
                </a:rPr>
                <a:t>2014</a:t>
              </a:r>
              <a:r>
                <a:rPr kumimoji="1" lang="en-US" altLang="ja-JP" sz="1200" dirty="0" smtClean="0">
                  <a:solidFill>
                    <a:prstClr val="black"/>
                  </a:solidFill>
                  <a:latin typeface="Times New Roman"/>
                  <a:ea typeface="メイリオ"/>
                </a:rPr>
                <a:t>(year</a:t>
              </a: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endParaRPr kumimoji="1" lang="ja-JP" altLang="en-US" sz="1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sp>
        <p:nvSpPr>
          <p:cNvPr id="7" name="角丸四角形 6"/>
          <p:cNvSpPr/>
          <p:nvPr/>
        </p:nvSpPr>
        <p:spPr>
          <a:xfrm>
            <a:off x="806914" y="5413927"/>
            <a:ext cx="7530171" cy="100629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400" dirty="0" smtClean="0">
                <a:solidFill>
                  <a:prstClr val="black"/>
                </a:solidFill>
                <a:ea typeface="メイリオ"/>
              </a:rPr>
              <a:t>Improve energy efficiency </a:t>
            </a:r>
            <a:br>
              <a:rPr kumimoji="1" lang="en-US" altLang="ja-JP" sz="2400" dirty="0" smtClean="0">
                <a:solidFill>
                  <a:prstClr val="black"/>
                </a:solidFill>
                <a:ea typeface="メイリオ"/>
              </a:rPr>
            </a:br>
            <a:r>
              <a:rPr kumimoji="1" lang="en-US" altLang="ja-JP" sz="2400" dirty="0" smtClean="0">
                <a:solidFill>
                  <a:prstClr val="black"/>
                </a:solidFill>
              </a:rPr>
              <a:t>using </a:t>
            </a:r>
            <a:r>
              <a:rPr kumimoji="1" lang="en-US" altLang="ja-JP" sz="2400" dirty="0">
                <a:solidFill>
                  <a:prstClr val="black"/>
                </a:solidFill>
              </a:rPr>
              <a:t>full duplex </a:t>
            </a:r>
            <a:r>
              <a:rPr kumimoji="1" lang="en-US" altLang="ja-JP" sz="2400" dirty="0" smtClean="0">
                <a:solidFill>
                  <a:prstClr val="black"/>
                </a:solidFill>
              </a:rPr>
              <a:t>wireless communication </a:t>
            </a:r>
            <a:endParaRPr kumimoji="1" lang="ja-JP" altLang="en-US" sz="2400" dirty="0">
              <a:solidFill>
                <a:prstClr val="black"/>
              </a:solidFill>
              <a:ea typeface="メイリオ"/>
            </a:endParaRPr>
          </a:p>
        </p:txBody>
      </p:sp>
    </p:spTree>
    <p:extLst>
      <p:ext uri="{BB962C8B-B14F-4D97-AF65-F5344CB8AC3E}">
        <p14:creationId xmlns:p14="http://schemas.microsoft.com/office/powerpoint/2010/main" val="3378548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76011"/>
            <a:ext cx="7886700" cy="1325563"/>
          </a:xfrm>
        </p:spPr>
        <p:txBody>
          <a:bodyPr/>
          <a:lstStyle/>
          <a:p>
            <a:r>
              <a:rPr kumimoji="1" lang="ja-JP" altLang="en-US" dirty="0" smtClean="0"/>
              <a:t>無線全二重通信における</a:t>
            </a:r>
            <a:r>
              <a:rPr kumimoji="1" lang="en-US" altLang="ja-JP" dirty="0" smtClean="0"/>
              <a:t/>
            </a:r>
            <a:br>
              <a:rPr kumimoji="1" lang="en-US" altLang="ja-JP" dirty="0" smtClean="0"/>
            </a:br>
            <a:r>
              <a:rPr kumimoji="1" lang="ja-JP" altLang="en-US" dirty="0" smtClean="0"/>
              <a:t>消費電力解析モデル</a:t>
            </a:r>
            <a:endParaRPr kumimoji="1" lang="ja-JP" altLang="en-US" dirty="0"/>
          </a:p>
        </p:txBody>
      </p:sp>
      <p:sp>
        <p:nvSpPr>
          <p:cNvPr id="3" name="コンテンツ プレースホルダー 2"/>
          <p:cNvSpPr>
            <a:spLocks noGrp="1"/>
          </p:cNvSpPr>
          <p:nvPr>
            <p:ph idx="1"/>
          </p:nvPr>
        </p:nvSpPr>
        <p:spPr>
          <a:xfrm>
            <a:off x="628650" y="1895475"/>
            <a:ext cx="7886700" cy="4460875"/>
          </a:xfrm>
        </p:spPr>
        <p:txBody>
          <a:bodyPr>
            <a:normAutofit fontScale="92500" lnSpcReduction="10000"/>
          </a:bodyPr>
          <a:lstStyle/>
          <a:p>
            <a:r>
              <a:rPr lang="ja-JP" altLang="en-US" sz="3200" dirty="0" smtClean="0"/>
              <a:t>無線全二重通信における消費電力を</a:t>
            </a:r>
            <a:r>
              <a:rPr lang="en-US" altLang="ja-JP" sz="3200" dirty="0" smtClean="0"/>
              <a:t/>
            </a:r>
            <a:br>
              <a:rPr lang="en-US" altLang="ja-JP" sz="3200" dirty="0" smtClean="0"/>
            </a:br>
            <a:r>
              <a:rPr lang="ja-JP" altLang="en-US" sz="3200" dirty="0" smtClean="0"/>
              <a:t>モデル化</a:t>
            </a:r>
            <a:endParaRPr lang="en-US" altLang="ja-JP" sz="3200" dirty="0" smtClean="0"/>
          </a:p>
          <a:p>
            <a:pPr lvl="1"/>
            <a:r>
              <a:rPr kumimoji="1" lang="en-US" altLang="ja-JP" sz="2800" dirty="0" smtClean="0"/>
              <a:t>ZigBee</a:t>
            </a:r>
            <a:r>
              <a:rPr lang="ja-JP" altLang="en-US" sz="2800" dirty="0"/>
              <a:t> </a:t>
            </a:r>
            <a:r>
              <a:rPr kumimoji="1" lang="ja-JP" altLang="en-US" sz="2800" dirty="0" smtClean="0"/>
              <a:t>のモデルは存在している </a:t>
            </a:r>
            <a:r>
              <a:rPr kumimoji="1" lang="en-US" altLang="ja-JP" sz="2800" dirty="0" smtClean="0"/>
              <a:t>[10] </a:t>
            </a:r>
            <a:r>
              <a:rPr kumimoji="1" lang="ja-JP" altLang="en-US" sz="2800" dirty="0" smtClean="0"/>
              <a:t>が</a:t>
            </a:r>
            <a:r>
              <a:rPr lang="ja-JP" altLang="en-US" sz="2800" dirty="0" smtClean="0"/>
              <a:t>，</a:t>
            </a:r>
            <a:r>
              <a:rPr lang="en-US" altLang="ja-JP" sz="2800" dirty="0"/>
              <a:t/>
            </a:r>
            <a:br>
              <a:rPr lang="en-US" altLang="ja-JP" sz="2800" dirty="0"/>
            </a:br>
            <a:r>
              <a:rPr lang="ja-JP" altLang="en-US" sz="2800" dirty="0" smtClean="0"/>
              <a:t>無線 </a:t>
            </a:r>
            <a:r>
              <a:rPr lang="en-US" altLang="ja-JP" sz="2800" dirty="0" smtClean="0"/>
              <a:t>LAN (802.11) </a:t>
            </a:r>
            <a:r>
              <a:rPr lang="ja-JP" altLang="en-US" sz="2800" dirty="0" smtClean="0"/>
              <a:t>のモデルはない</a:t>
            </a:r>
            <a:endParaRPr kumimoji="1" lang="en-US" altLang="ja-JP" sz="800" dirty="0" smtClean="0"/>
          </a:p>
          <a:p>
            <a:pPr marL="0" indent="0">
              <a:buNone/>
            </a:pPr>
            <a:endParaRPr kumimoji="1" lang="en-US" altLang="ja-JP" sz="1200" dirty="0" smtClean="0"/>
          </a:p>
          <a:p>
            <a:pPr marL="514350" indent="-514350">
              <a:buFont typeface="+mj-lt"/>
              <a:buAutoNum type="arabicPeriod"/>
            </a:pPr>
            <a:r>
              <a:rPr lang="ja-JP" altLang="en-US" sz="2800" dirty="0" smtClean="0"/>
              <a:t>トランシーバ回路の検討</a:t>
            </a:r>
            <a:endParaRPr lang="en-US" altLang="ja-JP" sz="2800" dirty="0" smtClean="0"/>
          </a:p>
          <a:p>
            <a:pPr lvl="1"/>
            <a:r>
              <a:rPr lang="ja-JP" altLang="en-US" sz="2400" dirty="0" smtClean="0"/>
              <a:t>トランシーバ内を </a:t>
            </a:r>
            <a:r>
              <a:rPr lang="en-US" altLang="ja-JP" sz="2400" dirty="0" smtClean="0"/>
              <a:t>4 </a:t>
            </a:r>
            <a:r>
              <a:rPr lang="ja-JP" altLang="en-US" sz="2400" dirty="0" err="1" smtClean="0"/>
              <a:t>つの</a:t>
            </a:r>
            <a:r>
              <a:rPr lang="ja-JP" altLang="en-US" sz="2400" dirty="0" smtClean="0"/>
              <a:t>回路に大別して定義</a:t>
            </a:r>
            <a:endParaRPr lang="en-US" altLang="ja-JP" sz="2400" dirty="0" smtClean="0"/>
          </a:p>
          <a:p>
            <a:pPr lvl="1"/>
            <a:r>
              <a:rPr lang="ja-JP" altLang="en-US" sz="2400" dirty="0" smtClean="0"/>
              <a:t>各回路は独立して </a:t>
            </a:r>
            <a:r>
              <a:rPr lang="en-US" altLang="ja-JP" sz="2400" dirty="0" smtClean="0"/>
              <a:t>ON/OFF </a:t>
            </a:r>
            <a:r>
              <a:rPr lang="ja-JP" altLang="en-US" sz="2400" dirty="0" smtClean="0"/>
              <a:t>を切替</a:t>
            </a:r>
            <a:endParaRPr lang="en-US" altLang="ja-JP" sz="2400" dirty="0" smtClean="0"/>
          </a:p>
          <a:p>
            <a:pPr lvl="1"/>
            <a:endParaRPr lang="en-US" altLang="ja-JP" sz="1400" dirty="0" smtClean="0"/>
          </a:p>
          <a:p>
            <a:pPr marL="514350" indent="-514350">
              <a:buFont typeface="+mj-lt"/>
              <a:buAutoNum type="arabicPeriod"/>
            </a:pPr>
            <a:r>
              <a:rPr kumimoji="1" lang="ja-JP" altLang="en-US" sz="2800" dirty="0"/>
              <a:t>無線通信</a:t>
            </a:r>
            <a:r>
              <a:rPr kumimoji="1" lang="ja-JP" altLang="en-US" sz="2800" dirty="0" smtClean="0"/>
              <a:t>端末の状態の検討</a:t>
            </a:r>
            <a:endParaRPr kumimoji="1" lang="en-US" altLang="ja-JP" sz="2800" dirty="0" smtClean="0"/>
          </a:p>
          <a:p>
            <a:pPr lvl="1"/>
            <a:r>
              <a:rPr kumimoji="1" lang="ja-JP" altLang="en-US" sz="2400" dirty="0" smtClean="0"/>
              <a:t>無線通信端末の</a:t>
            </a:r>
            <a:r>
              <a:rPr lang="ja-JP" altLang="en-US" sz="2400" dirty="0"/>
              <a:t>状態</a:t>
            </a:r>
            <a:r>
              <a:rPr kumimoji="1" lang="ja-JP" altLang="en-US" sz="2400" dirty="0" smtClean="0"/>
              <a:t>を </a:t>
            </a:r>
            <a:r>
              <a:rPr kumimoji="1" lang="en-US" altLang="ja-JP" sz="2400" dirty="0" smtClean="0"/>
              <a:t>4 </a:t>
            </a:r>
            <a:r>
              <a:rPr kumimoji="1" lang="ja-JP" altLang="en-US" sz="2400" dirty="0" err="1" smtClean="0"/>
              <a:t>つの</a:t>
            </a:r>
            <a:r>
              <a:rPr kumimoji="1" lang="ja-JP" altLang="en-US" sz="2400" dirty="0" smtClean="0"/>
              <a:t>状態として定義</a:t>
            </a:r>
            <a:endParaRPr kumimoji="1" lang="en-US" altLang="ja-JP" sz="2400" dirty="0" smtClean="0"/>
          </a:p>
          <a:p>
            <a:pPr lvl="1"/>
            <a:r>
              <a:rPr kumimoji="1" lang="ja-JP" altLang="en-US" sz="2400" dirty="0" smtClean="0"/>
              <a:t>各回路の </a:t>
            </a:r>
            <a:r>
              <a:rPr kumimoji="1" lang="en-US" altLang="ja-JP" sz="2400" dirty="0" smtClean="0"/>
              <a:t>ON/OFF </a:t>
            </a:r>
            <a:r>
              <a:rPr kumimoji="1" lang="ja-JP" altLang="en-US" sz="2400" dirty="0" smtClean="0"/>
              <a:t>を規定</a:t>
            </a:r>
            <a:endParaRPr kumimoji="1" lang="ja-JP" altLang="en-US" sz="2400"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5" name="テキスト ボックス 4"/>
          <p:cNvSpPr txBox="1"/>
          <p:nvPr/>
        </p:nvSpPr>
        <p:spPr>
          <a:xfrm>
            <a:off x="411581" y="6139646"/>
            <a:ext cx="8372496" cy="523220"/>
          </a:xfrm>
          <a:prstGeom prst="rect">
            <a:avLst/>
          </a:prstGeom>
          <a:noFill/>
        </p:spPr>
        <p:txBody>
          <a:bodyPr wrap="square" rtlCol="0">
            <a:spAutoFit/>
          </a:bodyPr>
          <a:lstStyle/>
          <a:p>
            <a:r>
              <a:rPr lang="en-US" altLang="ja-JP" sz="1400" dirty="0" smtClean="0"/>
              <a:t>[10] </a:t>
            </a:r>
            <a:r>
              <a:rPr lang="en-US" altLang="ja-JP" sz="1400" dirty="0" err="1" smtClean="0"/>
              <a:t>T.Vermeulen</a:t>
            </a:r>
            <a:r>
              <a:rPr lang="en-US" altLang="ja-JP" sz="1400" dirty="0" smtClean="0"/>
              <a:t>, et al. Energy-delay </a:t>
            </a:r>
            <a:r>
              <a:rPr lang="en-US" altLang="ja-JP" sz="1400" dirty="0"/>
              <a:t>analysis of full duplex wireless communication for sensor networks. </a:t>
            </a:r>
            <a:r>
              <a:rPr lang="ja-JP" altLang="en-US" sz="1400" dirty="0" smtClean="0"/>
              <a:t>　　</a:t>
            </a:r>
            <a:r>
              <a:rPr lang="en-US" altLang="ja-JP" sz="1400" dirty="0" smtClean="0"/>
              <a:t/>
            </a:r>
            <a:br>
              <a:rPr lang="en-US" altLang="ja-JP" sz="1400" dirty="0" smtClean="0"/>
            </a:br>
            <a:r>
              <a:rPr lang="ja-JP" altLang="en-US" sz="1400" dirty="0" smtClean="0"/>
              <a:t>　  </a:t>
            </a:r>
            <a:r>
              <a:rPr lang="en-US" altLang="ja-JP" sz="1400" i="1" dirty="0" smtClean="0">
                <a:solidFill>
                  <a:prstClr val="black"/>
                </a:solidFill>
              </a:rPr>
              <a:t>in </a:t>
            </a:r>
            <a:r>
              <a:rPr lang="en-US" altLang="ja-JP" sz="1400" i="1" dirty="0">
                <a:solidFill>
                  <a:prstClr val="black"/>
                </a:solidFill>
              </a:rPr>
              <a:t>Proc. of  the IEEE GLOBECOM </a:t>
            </a:r>
            <a:r>
              <a:rPr lang="en-US" altLang="ja-JP" sz="1400" i="1" dirty="0" smtClean="0">
                <a:solidFill>
                  <a:prstClr val="black"/>
                </a:solidFill>
              </a:rPr>
              <a:t>‘14</a:t>
            </a:r>
            <a:endParaRPr lang="en-US" altLang="ja-JP" sz="1400" dirty="0">
              <a:effectLst/>
            </a:endParaRPr>
          </a:p>
        </p:txBody>
      </p:sp>
    </p:spTree>
    <p:extLst>
      <p:ext uri="{BB962C8B-B14F-4D97-AF65-F5344CB8AC3E}">
        <p14:creationId xmlns:p14="http://schemas.microsoft.com/office/powerpoint/2010/main" val="78439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4865"/>
            <a:ext cx="7886700" cy="1325563"/>
          </a:xfrm>
        </p:spPr>
        <p:txBody>
          <a:bodyPr>
            <a:normAutofit/>
          </a:bodyPr>
          <a:lstStyle/>
          <a:p>
            <a:r>
              <a:rPr kumimoji="1" lang="ja-JP" altLang="en-US" dirty="0" smtClean="0"/>
              <a:t>トランシーバ回路</a:t>
            </a:r>
            <a:endParaRPr kumimoji="1" lang="ja-JP" altLang="en-US" dirty="0"/>
          </a:p>
        </p:txBody>
      </p:sp>
      <p:sp>
        <p:nvSpPr>
          <p:cNvPr id="3" name="コンテンツ プレースホルダー 2"/>
          <p:cNvSpPr>
            <a:spLocks noGrp="1"/>
          </p:cNvSpPr>
          <p:nvPr>
            <p:ph idx="1"/>
          </p:nvPr>
        </p:nvSpPr>
        <p:spPr>
          <a:xfrm>
            <a:off x="628650" y="1520825"/>
            <a:ext cx="3848100" cy="1793875"/>
          </a:xfrm>
        </p:spPr>
        <p:txBody>
          <a:bodyPr>
            <a:normAutofit fontScale="92500"/>
          </a:bodyPr>
          <a:lstStyle/>
          <a:p>
            <a:r>
              <a:rPr lang="en-US" altLang="ja-JP" dirty="0" smtClean="0"/>
              <a:t>4 </a:t>
            </a:r>
            <a:r>
              <a:rPr lang="ja-JP" altLang="en-US" dirty="0" err="1" smtClean="0"/>
              <a:t>つの</a:t>
            </a:r>
            <a:r>
              <a:rPr lang="ja-JP" altLang="en-US" dirty="0" smtClean="0"/>
              <a:t>回路</a:t>
            </a:r>
            <a:endParaRPr lang="en-US" altLang="ja-JP" dirty="0" smtClean="0"/>
          </a:p>
          <a:p>
            <a:pPr lvl="1"/>
            <a:r>
              <a:rPr lang="ja-JP" altLang="en-US" dirty="0" smtClean="0"/>
              <a:t>制御回路 </a:t>
            </a:r>
            <a:r>
              <a:rPr lang="en-US" altLang="ja-JP" dirty="0" smtClean="0"/>
              <a:t>(</a:t>
            </a:r>
            <a:r>
              <a:rPr lang="en-US" altLang="ja-JP" dirty="0"/>
              <a:t>CPU</a:t>
            </a:r>
            <a:r>
              <a:rPr lang="en-US" altLang="ja-JP" dirty="0" smtClean="0"/>
              <a:t>)</a:t>
            </a:r>
          </a:p>
          <a:p>
            <a:pPr lvl="1"/>
            <a:r>
              <a:rPr kumimoji="1" lang="ja-JP" altLang="en-US" dirty="0" smtClean="0"/>
              <a:t>送信回路 </a:t>
            </a:r>
            <a:r>
              <a:rPr lang="en-US" altLang="ja-JP" dirty="0" smtClean="0"/>
              <a:t>(</a:t>
            </a:r>
            <a:r>
              <a:rPr lang="en-US" altLang="ja-JP" dirty="0" err="1" smtClean="0"/>
              <a:t>Tx</a:t>
            </a:r>
            <a:r>
              <a:rPr lang="en-US" altLang="ja-JP" dirty="0" smtClean="0"/>
              <a:t>)</a:t>
            </a:r>
            <a:endParaRPr lang="en-US" altLang="ja-JP" dirty="0"/>
          </a:p>
          <a:p>
            <a:pPr lvl="1"/>
            <a:r>
              <a:rPr lang="ja-JP" altLang="en-US" dirty="0" smtClean="0"/>
              <a:t>受信回路 </a:t>
            </a:r>
            <a:r>
              <a:rPr lang="en-US" altLang="ja-JP" dirty="0" smtClean="0"/>
              <a:t>(Rx)</a:t>
            </a:r>
            <a:endParaRPr lang="en-US" altLang="ja-JP" dirty="0"/>
          </a:p>
          <a:p>
            <a:pPr lvl="1"/>
            <a:r>
              <a:rPr lang="ja-JP" altLang="en-US" dirty="0" smtClean="0"/>
              <a:t>キャンセル回路 </a:t>
            </a:r>
            <a:r>
              <a:rPr lang="en-US" altLang="ja-JP" dirty="0" smtClean="0"/>
              <a:t>(Canceller)</a:t>
            </a:r>
            <a:endParaRPr lang="en-US" altLang="ja-JP"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3C07C6-4E1A-46A3-8F31-009AA7055639}"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6" name="テキスト ボックス 5"/>
          <p:cNvSpPr txBox="1"/>
          <p:nvPr/>
        </p:nvSpPr>
        <p:spPr>
          <a:xfrm>
            <a:off x="4476750" y="1520825"/>
            <a:ext cx="4210050" cy="1383969"/>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en-US" altLang="ja-JP" sz="2400" b="0" i="0" u="none" strike="noStrike" kern="1200" cap="none" spc="0" normalizeH="0" baseline="0" noProof="0" dirty="0" smtClean="0">
                <a:ln>
                  <a:noFill/>
                </a:ln>
                <a:solidFill>
                  <a:prstClr val="black"/>
                </a:solidFill>
                <a:effectLst/>
                <a:uLnTx/>
                <a:uFillTx/>
                <a:latin typeface="+mn-ea"/>
                <a:cs typeface="+mn-cs"/>
              </a:rPr>
              <a:t>2 </a:t>
            </a:r>
            <a:r>
              <a:rPr kumimoji="1" lang="ja-JP" altLang="en-US" sz="2400" b="0" i="0" u="none" strike="noStrike" kern="1200" cap="none" spc="0" normalizeH="0" baseline="0" noProof="0" dirty="0" smtClean="0">
                <a:ln>
                  <a:noFill/>
                </a:ln>
                <a:solidFill>
                  <a:prstClr val="black"/>
                </a:solidFill>
                <a:effectLst/>
                <a:uLnTx/>
                <a:uFillTx/>
                <a:latin typeface="+mn-ea"/>
                <a:cs typeface="+mn-cs"/>
              </a:rPr>
              <a:t>本</a:t>
            </a:r>
            <a:r>
              <a:rPr kumimoji="1" lang="ja-JP" altLang="en-US" sz="2400" b="0" i="0" u="none" strike="noStrike" kern="1200" cap="none" spc="0" normalizeH="0" baseline="0" noProof="0" dirty="0">
                <a:ln>
                  <a:noFill/>
                </a:ln>
                <a:solidFill>
                  <a:prstClr val="black"/>
                </a:solidFill>
                <a:effectLst/>
                <a:uLnTx/>
                <a:uFillTx/>
                <a:latin typeface="+mn-ea"/>
                <a:cs typeface="+mn-cs"/>
              </a:rPr>
              <a:t>のアンテナ</a:t>
            </a:r>
            <a:endParaRPr kumimoji="1" lang="en-US" altLang="ja-JP" sz="2400" b="0" i="0" u="none" strike="noStrike" kern="1200" cap="none" spc="0" normalizeH="0" baseline="0" noProof="0" dirty="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dirty="0">
                <a:ln>
                  <a:noFill/>
                </a:ln>
                <a:solidFill>
                  <a:prstClr val="black"/>
                </a:solidFill>
                <a:effectLst/>
                <a:uLnTx/>
                <a:uFillTx/>
                <a:latin typeface="+mn-ea"/>
                <a:cs typeface="+mn-cs"/>
              </a:rPr>
              <a:t>送信</a:t>
            </a:r>
            <a:r>
              <a:rPr kumimoji="1" lang="ja-JP" altLang="en-US" sz="2000" b="0" i="0" u="none" strike="noStrike" kern="1200" cap="none" spc="0" normalizeH="0" baseline="0" noProof="0" dirty="0" smtClean="0">
                <a:ln>
                  <a:noFill/>
                </a:ln>
                <a:solidFill>
                  <a:prstClr val="black"/>
                </a:solidFill>
                <a:effectLst/>
                <a:uLnTx/>
                <a:uFillTx/>
                <a:latin typeface="+mn-ea"/>
                <a:cs typeface="+mn-cs"/>
              </a:rPr>
              <a:t>アンテナ </a:t>
            </a:r>
            <a:r>
              <a:rPr kumimoji="1" lang="en-US" altLang="ja-JP" sz="2000" b="0" i="0" u="none" strike="noStrike" kern="1200" cap="none" spc="0" normalizeH="0" baseline="0" noProof="0" dirty="0" smtClean="0">
                <a:ln>
                  <a:noFill/>
                </a:ln>
                <a:solidFill>
                  <a:prstClr val="black"/>
                </a:solidFill>
                <a:effectLst/>
                <a:uLnTx/>
                <a:uFillTx/>
                <a:latin typeface="+mn-ea"/>
                <a:cs typeface="+mn-cs"/>
              </a:rPr>
              <a:t>(</a:t>
            </a:r>
            <a:r>
              <a:rPr kumimoji="1" lang="en-US" altLang="ja-JP" sz="2000" b="0" i="0" u="none" strike="noStrike" kern="1200" cap="none" spc="0" normalizeH="0" baseline="0" noProof="0" dirty="0" err="1">
                <a:ln>
                  <a:noFill/>
                </a:ln>
                <a:solidFill>
                  <a:prstClr val="black"/>
                </a:solidFill>
                <a:effectLst/>
                <a:uLnTx/>
                <a:uFillTx/>
                <a:latin typeface="+mn-ea"/>
                <a:cs typeface="+mn-cs"/>
              </a:rPr>
              <a:t>Tx</a:t>
            </a:r>
            <a:r>
              <a:rPr kumimoji="1" lang="en-US" altLang="ja-JP" sz="2000" b="0" i="0" u="none" strike="noStrike" kern="1200" cap="none" spc="0" normalizeH="0" baseline="0" noProof="0" dirty="0">
                <a:ln>
                  <a:noFill/>
                </a:ln>
                <a:solidFill>
                  <a:prstClr val="black"/>
                </a:solidFill>
                <a:effectLst/>
                <a:uLnTx/>
                <a:uFillTx/>
                <a:latin typeface="+mn-ea"/>
                <a:cs typeface="+mn-cs"/>
              </a:rPr>
              <a:t> antenna)</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dirty="0">
                <a:ln>
                  <a:noFill/>
                </a:ln>
                <a:solidFill>
                  <a:prstClr val="black"/>
                </a:solidFill>
                <a:effectLst/>
                <a:uLnTx/>
                <a:uFillTx/>
                <a:latin typeface="+mn-ea"/>
                <a:cs typeface="+mn-cs"/>
              </a:rPr>
              <a:t>受信</a:t>
            </a:r>
            <a:r>
              <a:rPr kumimoji="1" lang="ja-JP" altLang="en-US" sz="2000" b="0" i="0" u="none" strike="noStrike" kern="1200" cap="none" spc="0" normalizeH="0" baseline="0" noProof="0" dirty="0" smtClean="0">
                <a:ln>
                  <a:noFill/>
                </a:ln>
                <a:solidFill>
                  <a:prstClr val="black"/>
                </a:solidFill>
                <a:effectLst/>
                <a:uLnTx/>
                <a:uFillTx/>
                <a:latin typeface="+mn-ea"/>
                <a:cs typeface="+mn-cs"/>
              </a:rPr>
              <a:t>アンテナ </a:t>
            </a:r>
            <a:r>
              <a:rPr kumimoji="1" lang="en-US" altLang="ja-JP" sz="2000" b="0" i="0" u="none" strike="noStrike" kern="1200" cap="none" spc="0" normalizeH="0" baseline="0" noProof="0" dirty="0" smtClean="0">
                <a:ln>
                  <a:noFill/>
                </a:ln>
                <a:solidFill>
                  <a:prstClr val="black"/>
                </a:solidFill>
                <a:effectLst/>
                <a:uLnTx/>
                <a:uFillTx/>
                <a:latin typeface="+mn-ea"/>
                <a:cs typeface="+mn-cs"/>
              </a:rPr>
              <a:t>(</a:t>
            </a:r>
            <a:r>
              <a:rPr kumimoji="1" lang="en-US" altLang="ja-JP" sz="2000" b="0" i="0" u="none" strike="noStrike" kern="1200" cap="none" spc="0" normalizeH="0" baseline="0" noProof="0" dirty="0">
                <a:ln>
                  <a:noFill/>
                </a:ln>
                <a:solidFill>
                  <a:prstClr val="black"/>
                </a:solidFill>
                <a:effectLst/>
                <a:uLnTx/>
                <a:uFillTx/>
                <a:latin typeface="+mn-ea"/>
                <a:cs typeface="+mn-cs"/>
              </a:rPr>
              <a:t>Rx antenna)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sp>
        <p:nvSpPr>
          <p:cNvPr id="50" name="テキスト ボックス 49"/>
          <p:cNvSpPr txBox="1"/>
          <p:nvPr/>
        </p:nvSpPr>
        <p:spPr>
          <a:xfrm>
            <a:off x="7449472" y="4785442"/>
            <a:ext cx="10658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電気信号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2" name="テキスト ボックス 51"/>
          <p:cNvSpPr txBox="1"/>
          <p:nvPr/>
        </p:nvSpPr>
        <p:spPr>
          <a:xfrm>
            <a:off x="7449471" y="5129678"/>
            <a:ext cx="109606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制御信号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8" name="正方形/長方形 7"/>
          <p:cNvSpPr/>
          <p:nvPr/>
        </p:nvSpPr>
        <p:spPr>
          <a:xfrm>
            <a:off x="2306540" y="461147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制御回路</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CPU</a:t>
            </a:r>
            <a:endPar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9" name="正方形/長方形 8"/>
          <p:cNvSpPr/>
          <p:nvPr/>
        </p:nvSpPr>
        <p:spPr>
          <a:xfrm>
            <a:off x="3368916" y="341811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送信回路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err="1" smtClean="0">
                <a:ln>
                  <a:noFill/>
                </a:ln>
                <a:solidFill>
                  <a:prstClr val="black"/>
                </a:solidFill>
                <a:effectLst/>
                <a:uLnTx/>
                <a:uFillTx/>
                <a:latin typeface="+mn-ea"/>
                <a:cs typeface="Times New Roman" panose="02020603050405020304" pitchFamily="18" charset="0"/>
              </a:rPr>
              <a:t>Tx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0" name="正方形/長方形 9"/>
          <p:cNvSpPr/>
          <p:nvPr/>
        </p:nvSpPr>
        <p:spPr>
          <a:xfrm>
            <a:off x="3368916" y="5858228"/>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受信回路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Rx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正方形/長方形 18"/>
          <p:cNvSpPr/>
          <p:nvPr/>
        </p:nvSpPr>
        <p:spPr>
          <a:xfrm>
            <a:off x="4543728" y="4611472"/>
            <a:ext cx="1170451"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キャンセル回路</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Canceller</a:t>
            </a:r>
            <a:endParaRPr kumimoji="0" lang="ja-JP" altLang="en-US" sz="16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テキスト ボックス 19"/>
          <p:cNvSpPr txBox="1"/>
          <p:nvPr/>
        </p:nvSpPr>
        <p:spPr>
          <a:xfrm>
            <a:off x="6085252" y="3343291"/>
            <a:ext cx="1494019"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送信アンテナ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err="1" smtClean="0">
                <a:ln>
                  <a:noFill/>
                </a:ln>
                <a:solidFill>
                  <a:prstClr val="black"/>
                </a:solidFill>
                <a:effectLst/>
                <a:uLnTx/>
                <a:uFillTx/>
                <a:latin typeface="+mn-ea"/>
                <a:cs typeface="Times New Roman" panose="02020603050405020304" pitchFamily="18" charset="0"/>
              </a:rPr>
              <a:t>Tx</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21" name="テキスト ボックス 20"/>
          <p:cNvSpPr txBox="1"/>
          <p:nvPr/>
        </p:nvSpPr>
        <p:spPr>
          <a:xfrm>
            <a:off x="6155378" y="5818791"/>
            <a:ext cx="1425094"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受信アンテナ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Rx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cxnSp>
        <p:nvCxnSpPr>
          <p:cNvPr id="22" name="カギ線コネクタ 21"/>
          <p:cNvCxnSpPr/>
          <p:nvPr/>
        </p:nvCxnSpPr>
        <p:spPr>
          <a:xfrm rot="5400000" flipH="1" flipV="1">
            <a:off x="2549071" y="3799618"/>
            <a:ext cx="965078" cy="658630"/>
          </a:xfrm>
          <a:prstGeom prst="bentConnector3">
            <a:avLst>
              <a:gd name="adj1" fmla="val 10015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4" name="カギ線コネクタ 23"/>
          <p:cNvCxnSpPr>
            <a:stCxn id="8" idx="0"/>
            <a:endCxn id="9" idx="1"/>
          </p:cNvCxnSpPr>
          <p:nvPr/>
        </p:nvCxnSpPr>
        <p:spPr>
          <a:xfrm rot="5400000" flipH="1" flipV="1">
            <a:off x="2742992" y="3985548"/>
            <a:ext cx="774698" cy="477149"/>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628650" y="4611472"/>
            <a:ext cx="674598"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外部</a:t>
            </a:r>
            <a:r>
              <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rPr>
              <a:t>機器</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p:txBody>
      </p:sp>
      <p:cxnSp>
        <p:nvCxnSpPr>
          <p:cNvPr id="28" name="カギ線コネクタ 27"/>
          <p:cNvCxnSpPr/>
          <p:nvPr/>
        </p:nvCxnSpPr>
        <p:spPr>
          <a:xfrm rot="16200000" flipH="1">
            <a:off x="2536218" y="5613215"/>
            <a:ext cx="989367" cy="660046"/>
          </a:xfrm>
          <a:prstGeom prst="bentConnector3">
            <a:avLst>
              <a:gd name="adj1" fmla="val 99843"/>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カギ線コネクタ 28"/>
          <p:cNvCxnSpPr>
            <a:stCxn id="10" idx="1"/>
            <a:endCxn id="8" idx="2"/>
          </p:cNvCxnSpPr>
          <p:nvPr/>
        </p:nvCxnSpPr>
        <p:spPr>
          <a:xfrm rot="10800000">
            <a:off x="2891767" y="5448795"/>
            <a:ext cx="477149" cy="828095"/>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32" name="直線矢印コネクタ 31"/>
          <p:cNvCxnSpPr>
            <a:stCxn id="8" idx="3"/>
            <a:endCxn id="19" idx="1"/>
          </p:cNvCxnSpPr>
          <p:nvPr/>
        </p:nvCxnSpPr>
        <p:spPr>
          <a:xfrm>
            <a:off x="3476992" y="5030134"/>
            <a:ext cx="106673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9" idx="3"/>
          </p:cNvCxnSpPr>
          <p:nvPr/>
        </p:nvCxnSpPr>
        <p:spPr>
          <a:xfrm flipV="1">
            <a:off x="4539367" y="3836773"/>
            <a:ext cx="149816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5" name="直線矢印コネクタ 34"/>
          <p:cNvCxnSpPr/>
          <p:nvPr/>
        </p:nvCxnSpPr>
        <p:spPr>
          <a:xfrm>
            <a:off x="5128954" y="3833958"/>
            <a:ext cx="0" cy="777514"/>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8" name="直線矢印コネクタ 37"/>
          <p:cNvCxnSpPr>
            <a:endCxn id="42" idx="6"/>
          </p:cNvCxnSpPr>
          <p:nvPr/>
        </p:nvCxnSpPr>
        <p:spPr>
          <a:xfrm flipH="1" flipV="1">
            <a:off x="5229622" y="6276889"/>
            <a:ext cx="92837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9" name="直線矢印コネクタ 38"/>
          <p:cNvCxnSpPr>
            <a:stCxn id="19" idx="2"/>
            <a:endCxn id="42" idx="0"/>
          </p:cNvCxnSpPr>
          <p:nvPr/>
        </p:nvCxnSpPr>
        <p:spPr>
          <a:xfrm flipH="1">
            <a:off x="5128953" y="5448795"/>
            <a:ext cx="1" cy="727425"/>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sp>
        <p:nvSpPr>
          <p:cNvPr id="42" name="楕円 41"/>
          <p:cNvSpPr/>
          <p:nvPr/>
        </p:nvSpPr>
        <p:spPr>
          <a:xfrm>
            <a:off x="5028284" y="6176220"/>
            <a:ext cx="201338" cy="2013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ea"/>
              <a:cs typeface="+mn-cs"/>
            </a:endParaRPr>
          </a:p>
        </p:txBody>
      </p:sp>
      <p:cxnSp>
        <p:nvCxnSpPr>
          <p:cNvPr id="43" name="直線矢印コネクタ 42"/>
          <p:cNvCxnSpPr>
            <a:stCxn id="42" idx="2"/>
            <a:endCxn id="10" idx="3"/>
          </p:cNvCxnSpPr>
          <p:nvPr/>
        </p:nvCxnSpPr>
        <p:spPr>
          <a:xfrm flipH="1">
            <a:off x="4539367" y="6276889"/>
            <a:ext cx="488917"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44" name="直線矢印コネクタ 43"/>
          <p:cNvCxnSpPr/>
          <p:nvPr/>
        </p:nvCxnSpPr>
        <p:spPr>
          <a:xfrm flipH="1">
            <a:off x="1303248" y="4885553"/>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a:off x="1303248" y="5142869"/>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7" name="直線矢印コネクタ 46"/>
          <p:cNvCxnSpPr/>
          <p:nvPr/>
        </p:nvCxnSpPr>
        <p:spPr>
          <a:xfrm>
            <a:off x="6962775" y="4567133"/>
            <a:ext cx="537606"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48" name="テキスト ボックス 47"/>
          <p:cNvSpPr txBox="1"/>
          <p:nvPr/>
        </p:nvSpPr>
        <p:spPr>
          <a:xfrm>
            <a:off x="7449471" y="4395045"/>
            <a:ext cx="8658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データ</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49" name="直線矢印コネクタ 48"/>
          <p:cNvCxnSpPr/>
          <p:nvPr/>
        </p:nvCxnSpPr>
        <p:spPr>
          <a:xfrm>
            <a:off x="6962775" y="4926717"/>
            <a:ext cx="537606" cy="0"/>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51" name="直線矢印コネクタ 50"/>
          <p:cNvCxnSpPr/>
          <p:nvPr/>
        </p:nvCxnSpPr>
        <p:spPr>
          <a:xfrm>
            <a:off x="6962775" y="5270954"/>
            <a:ext cx="53760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正方形/長方形 52"/>
          <p:cNvSpPr/>
          <p:nvPr/>
        </p:nvSpPr>
        <p:spPr>
          <a:xfrm>
            <a:off x="6830128" y="4278625"/>
            <a:ext cx="1628957" cy="1246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Times New Roman"/>
              <a:ea typeface="メイリオ"/>
              <a:cs typeface="+mn-cs"/>
            </a:endParaRPr>
          </a:p>
        </p:txBody>
      </p:sp>
      <p:grpSp>
        <p:nvGrpSpPr>
          <p:cNvPr id="31" name="グループ化 30"/>
          <p:cNvGrpSpPr/>
          <p:nvPr/>
        </p:nvGrpSpPr>
        <p:grpSpPr>
          <a:xfrm>
            <a:off x="5695129" y="3004276"/>
            <a:ext cx="594223" cy="848732"/>
            <a:chOff x="5714179" y="2975701"/>
            <a:chExt cx="594223" cy="848732"/>
          </a:xfrm>
        </p:grpSpPr>
        <p:grpSp>
          <p:nvGrpSpPr>
            <p:cNvPr id="11" name="グループ化 10"/>
            <p:cNvGrpSpPr/>
            <p:nvPr/>
          </p:nvGrpSpPr>
          <p:grpSpPr>
            <a:xfrm>
              <a:off x="5717912" y="2975701"/>
              <a:ext cx="590490" cy="848732"/>
              <a:chOff x="9322231" y="1728062"/>
              <a:chExt cx="844657" cy="1681565"/>
            </a:xfrm>
          </p:grpSpPr>
          <p:cxnSp>
            <p:nvCxnSpPr>
              <p:cNvPr id="12" name="直線コネクタ 11"/>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23" name="直線コネクタ 22"/>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4" name="グループ化 53"/>
          <p:cNvGrpSpPr/>
          <p:nvPr/>
        </p:nvGrpSpPr>
        <p:grpSpPr>
          <a:xfrm>
            <a:off x="5840455" y="5468248"/>
            <a:ext cx="594223" cy="848732"/>
            <a:chOff x="5714179" y="2975701"/>
            <a:chExt cx="594223" cy="848732"/>
          </a:xfrm>
        </p:grpSpPr>
        <p:grpSp>
          <p:nvGrpSpPr>
            <p:cNvPr id="55" name="グループ化 54"/>
            <p:cNvGrpSpPr/>
            <p:nvPr/>
          </p:nvGrpSpPr>
          <p:grpSpPr>
            <a:xfrm>
              <a:off x="5717912" y="2975701"/>
              <a:ext cx="590490" cy="848732"/>
              <a:chOff x="9322231" y="1728062"/>
              <a:chExt cx="844657" cy="1681565"/>
            </a:xfrm>
          </p:grpSpPr>
          <p:cxnSp>
            <p:nvCxnSpPr>
              <p:cNvPr id="57" name="直線コネクタ 56"/>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59" name="直線コネクタ 58"/>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56" name="直線コネクタ 55"/>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5841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64488"/>
            <a:ext cx="7886700" cy="1325563"/>
          </a:xfrm>
        </p:spPr>
        <p:txBody>
          <a:bodyPr/>
          <a:lstStyle/>
          <a:p>
            <a:r>
              <a:rPr lang="ja-JP" altLang="en-US" dirty="0" smtClean="0"/>
              <a:t>無線</a:t>
            </a:r>
            <a:r>
              <a:rPr lang="ja-JP" altLang="en-US" dirty="0"/>
              <a:t>全二重</a:t>
            </a:r>
            <a:r>
              <a:rPr lang="ja-JP" altLang="en-US" dirty="0" smtClean="0"/>
              <a:t>通信端末の状態</a:t>
            </a:r>
            <a:endParaRPr kumimoji="1" lang="ja-JP" altLang="en-US" dirty="0"/>
          </a:p>
        </p:txBody>
      </p:sp>
      <p:sp>
        <p:nvSpPr>
          <p:cNvPr id="3" name="コンテンツ プレースホルダー 2"/>
          <p:cNvSpPr>
            <a:spLocks noGrp="1"/>
          </p:cNvSpPr>
          <p:nvPr>
            <p:ph idx="1"/>
          </p:nvPr>
        </p:nvSpPr>
        <p:spPr>
          <a:xfrm>
            <a:off x="498332" y="1638473"/>
            <a:ext cx="7886700" cy="4711020"/>
          </a:xfrm>
        </p:spPr>
        <p:txBody>
          <a:bodyPr>
            <a:normAutofit/>
          </a:bodyPr>
          <a:lstStyle/>
          <a:p>
            <a:r>
              <a:rPr lang="en-US" altLang="ja-JP" dirty="0" smtClean="0"/>
              <a:t>4 </a:t>
            </a:r>
            <a:r>
              <a:rPr lang="ja-JP" altLang="en-US" dirty="0" err="1" smtClean="0"/>
              <a:t>つの</a:t>
            </a:r>
            <a:r>
              <a:rPr lang="ja-JP" altLang="en-US" dirty="0" smtClean="0"/>
              <a:t>状態</a:t>
            </a:r>
            <a:endParaRPr lang="en-US" altLang="ja-JP" dirty="0" smtClean="0"/>
          </a:p>
          <a:p>
            <a:pPr lvl="1"/>
            <a:r>
              <a:rPr lang="ja-JP" altLang="en-US" dirty="0" smtClean="0"/>
              <a:t>スリープ </a:t>
            </a:r>
            <a:r>
              <a:rPr lang="en-US" altLang="ja-JP" dirty="0"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a:t>
            </a:r>
            <a:r>
              <a:rPr lang="en-US" altLang="ja-JP" i="1"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Sn</a:t>
            </a:r>
            <a:r>
              <a:rPr lang="en-US" altLang="ja-JP" baseline="-25000"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sleep</a:t>
            </a:r>
            <a:r>
              <a:rPr lang="en-US" altLang="ja-JP" dirty="0" smtClean="0"/>
              <a:t>)</a:t>
            </a:r>
            <a:endParaRPr lang="en-US" altLang="ja-JP" dirty="0"/>
          </a:p>
          <a:p>
            <a:pPr lvl="1"/>
            <a:r>
              <a:rPr lang="ja-JP" altLang="en-US" dirty="0" smtClean="0"/>
              <a:t>送信 </a:t>
            </a:r>
            <a:r>
              <a:rPr lang="en-US" altLang="ja-JP" dirty="0" smtClean="0">
                <a:latin typeface="Times New Roman" panose="02020603050405020304" pitchFamily="18" charset="0"/>
                <a:cs typeface="Times New Roman" panose="02020603050405020304" pitchFamily="18" charset="0"/>
              </a:rPr>
              <a:t>(</a:t>
            </a:r>
            <a:r>
              <a:rPr lang="en-US" altLang="ja-JP" i="1" dirty="0" err="1">
                <a:latin typeface="Times New Roman" panose="02020603050405020304" pitchFamily="18" charset="0"/>
                <a:cs typeface="Times New Roman" panose="02020603050405020304" pitchFamily="18" charset="0"/>
              </a:rPr>
              <a:t>Sn</a:t>
            </a:r>
            <a:r>
              <a:rPr lang="en-US" altLang="ja-JP" baseline="-25000" dirty="0" err="1">
                <a:latin typeface="Times New Roman" panose="02020603050405020304" pitchFamily="18" charset="0"/>
                <a:cs typeface="Times New Roman" panose="02020603050405020304" pitchFamily="18" charset="0"/>
              </a:rPr>
              <a:t>T</a:t>
            </a:r>
            <a:r>
              <a:rPr lang="en-US" altLang="ja-JP" dirty="0" smtClean="0"/>
              <a:t>)</a:t>
            </a:r>
            <a:endParaRPr lang="en-US" altLang="ja-JP" dirty="0"/>
          </a:p>
          <a:p>
            <a:pPr lvl="1"/>
            <a:r>
              <a:rPr lang="ja-JP" altLang="en-US" dirty="0" smtClean="0"/>
              <a:t>受信 </a:t>
            </a:r>
            <a:r>
              <a:rPr lang="en-US" altLang="ja-JP" dirty="0" smtClean="0">
                <a:latin typeface="Times New Roman" panose="02020603050405020304" pitchFamily="18" charset="0"/>
                <a:cs typeface="Times New Roman" panose="02020603050405020304" pitchFamily="18" charset="0"/>
              </a:rPr>
              <a:t>(</a:t>
            </a:r>
            <a:r>
              <a:rPr lang="en-US" altLang="ja-JP" i="1" dirty="0" err="1" smtClean="0">
                <a:latin typeface="Times New Roman" panose="02020603050405020304" pitchFamily="18" charset="0"/>
                <a:cs typeface="Times New Roman" panose="02020603050405020304" pitchFamily="18" charset="0"/>
              </a:rPr>
              <a:t>Sn</a:t>
            </a:r>
            <a:r>
              <a:rPr lang="en-US" altLang="ja-JP" i="1" baseline="-25000" dirty="0" err="1" smtClean="0">
                <a:latin typeface="Times New Roman" panose="02020603050405020304" pitchFamily="18" charset="0"/>
                <a:cs typeface="Times New Roman" panose="02020603050405020304" pitchFamily="18" charset="0"/>
              </a:rPr>
              <a:t>R</a:t>
            </a:r>
            <a:r>
              <a:rPr lang="en-US" altLang="ja-JP" dirty="0" smtClean="0"/>
              <a:t>)</a:t>
            </a:r>
            <a:endParaRPr lang="en-US" altLang="ja-JP" dirty="0"/>
          </a:p>
          <a:p>
            <a:pPr lvl="1"/>
            <a:r>
              <a:rPr lang="ja-JP" altLang="en-US" dirty="0"/>
              <a:t>全二重</a:t>
            </a:r>
            <a:r>
              <a:rPr lang="ja-JP" altLang="en-US" dirty="0" smtClean="0"/>
              <a:t>通信 </a:t>
            </a:r>
            <a:r>
              <a:rPr lang="en-US" altLang="ja-JP" dirty="0" smtClean="0"/>
              <a:t>(</a:t>
            </a:r>
            <a:r>
              <a:rPr lang="en-US" altLang="ja-JP" i="1" dirty="0" err="1" smtClean="0">
                <a:latin typeface="Times New Roman" panose="02020603050405020304" pitchFamily="18" charset="0"/>
                <a:cs typeface="Times New Roman" panose="02020603050405020304" pitchFamily="18" charset="0"/>
              </a:rPr>
              <a:t>Sn</a:t>
            </a:r>
            <a:r>
              <a:rPr lang="en-US" altLang="ja-JP" baseline="-25000" dirty="0" err="1" smtClean="0">
                <a:latin typeface="Times New Roman" panose="02020603050405020304" pitchFamily="18" charset="0"/>
                <a:cs typeface="Times New Roman" panose="02020603050405020304" pitchFamily="18" charset="0"/>
              </a:rPr>
              <a:t>FD</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graphicFrame>
        <p:nvGraphicFramePr>
          <p:cNvPr id="5" name="表 4"/>
          <p:cNvGraphicFramePr>
            <a:graphicFrameLocks noGrp="1"/>
          </p:cNvGraphicFramePr>
          <p:nvPr>
            <p:extLst>
              <p:ext uri="{D42A27DB-BD31-4B8C-83A1-F6EECF244321}">
                <p14:modId xmlns:p14="http://schemas.microsoft.com/office/powerpoint/2010/main" val="1099586929"/>
              </p:ext>
            </p:extLst>
          </p:nvPr>
        </p:nvGraphicFramePr>
        <p:xfrm>
          <a:off x="3417551" y="1575006"/>
          <a:ext cx="5671170" cy="184912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2185371415"/>
                    </a:ext>
                  </a:extLst>
                </a:gridCol>
                <a:gridCol w="684000">
                  <a:extLst>
                    <a:ext uri="{9D8B030D-6E8A-4147-A177-3AD203B41FA5}">
                      <a16:colId xmlns:a16="http://schemas.microsoft.com/office/drawing/2014/main" val="1380915590"/>
                    </a:ext>
                  </a:extLst>
                </a:gridCol>
                <a:gridCol w="684000">
                  <a:extLst>
                    <a:ext uri="{9D8B030D-6E8A-4147-A177-3AD203B41FA5}">
                      <a16:colId xmlns:a16="http://schemas.microsoft.com/office/drawing/2014/main" val="3777188089"/>
                    </a:ext>
                  </a:extLst>
                </a:gridCol>
                <a:gridCol w="684000">
                  <a:extLst>
                    <a:ext uri="{9D8B030D-6E8A-4147-A177-3AD203B41FA5}">
                      <a16:colId xmlns:a16="http://schemas.microsoft.com/office/drawing/2014/main" val="3893720379"/>
                    </a:ext>
                  </a:extLst>
                </a:gridCol>
                <a:gridCol w="1495170">
                  <a:extLst>
                    <a:ext uri="{9D8B030D-6E8A-4147-A177-3AD203B41FA5}">
                      <a16:colId xmlns:a16="http://schemas.microsoft.com/office/drawing/2014/main" val="4086091564"/>
                    </a:ext>
                  </a:extLst>
                </a:gridCol>
              </a:tblGrid>
              <a:tr h="0">
                <a:tc>
                  <a:txBody>
                    <a:bodyPr/>
                    <a:lstStyle/>
                    <a:p>
                      <a:pPr algn="ctr"/>
                      <a:r>
                        <a:rPr kumimoji="1" lang="ja-JP" altLang="en-US" sz="1800" dirty="0" smtClean="0"/>
                        <a:t>状態</a:t>
                      </a:r>
                      <a:endParaRPr kumimoji="1" lang="ja-JP" altLang="en-US" sz="1800" dirty="0"/>
                    </a:p>
                  </a:txBody>
                  <a:tcPr/>
                </a:tc>
                <a:tc>
                  <a:txBody>
                    <a:bodyPr/>
                    <a:lstStyle/>
                    <a:p>
                      <a:pPr algn="ctr"/>
                      <a:r>
                        <a:rPr kumimoji="1" lang="en-US" altLang="ja-JP" sz="1800" dirty="0" smtClean="0"/>
                        <a:t>CPU</a:t>
                      </a:r>
                      <a:endParaRPr kumimoji="1" lang="ja-JP" altLang="en-US" sz="1800" dirty="0"/>
                    </a:p>
                  </a:txBody>
                  <a:tcPr/>
                </a:tc>
                <a:tc>
                  <a:txBody>
                    <a:bodyPr/>
                    <a:lstStyle/>
                    <a:p>
                      <a:pPr algn="ctr"/>
                      <a:r>
                        <a:rPr kumimoji="1" lang="en-US" altLang="ja-JP" sz="1800" dirty="0" err="1" smtClean="0"/>
                        <a:t>Tx</a:t>
                      </a:r>
                      <a:endParaRPr kumimoji="1" lang="ja-JP" altLang="en-US" sz="1800" dirty="0"/>
                    </a:p>
                  </a:txBody>
                  <a:tcPr/>
                </a:tc>
                <a:tc>
                  <a:txBody>
                    <a:bodyPr/>
                    <a:lstStyle/>
                    <a:p>
                      <a:pPr algn="ctr"/>
                      <a:r>
                        <a:rPr kumimoji="1" lang="en-US" altLang="ja-JP" sz="1800" dirty="0" smtClean="0"/>
                        <a:t>Rx</a:t>
                      </a:r>
                      <a:endParaRPr kumimoji="1" lang="ja-JP" altLang="en-US" sz="1800" dirty="0"/>
                    </a:p>
                  </a:txBody>
                  <a:tcPr/>
                </a:tc>
                <a:tc>
                  <a:txBody>
                    <a:bodyPr/>
                    <a:lstStyle/>
                    <a:p>
                      <a:pPr algn="ctr"/>
                      <a:r>
                        <a:rPr kumimoji="1" lang="en-US" altLang="ja-JP" sz="1800" dirty="0" smtClean="0"/>
                        <a:t>Canceller</a:t>
                      </a:r>
                      <a:endParaRPr kumimoji="1" lang="ja-JP" altLang="en-US" sz="1800" dirty="0"/>
                    </a:p>
                  </a:txBody>
                  <a:tcPr/>
                </a:tc>
                <a:extLst>
                  <a:ext uri="{0D108BD9-81ED-4DB2-BD59-A6C34878D82A}">
                    <a16:rowId xmlns:a16="http://schemas.microsoft.com/office/drawing/2014/main" val="4278852314"/>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t>スリープ </a:t>
                      </a:r>
                      <a:r>
                        <a:rPr lang="en-US" altLang="ja-JP" sz="1800" dirty="0"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a:t>
                      </a:r>
                      <a:r>
                        <a:rPr lang="en-US" altLang="ja-JP" sz="1800" i="1"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Sn</a:t>
                      </a:r>
                      <a:r>
                        <a:rPr lang="en-US" altLang="ja-JP" sz="1800" baseline="-25000" dirty="0" err="1" smtClean="0">
                          <a:solidFill>
                            <a:prstClr val="black"/>
                          </a:solidFill>
                          <a:latin typeface="Times New Roman" panose="02020603050405020304" pitchFamily="18" charset="0"/>
                          <a:ea typeface="HGP明朝B" panose="02020800000000000000" pitchFamily="18" charset="-128"/>
                          <a:cs typeface="Times New Roman" panose="02020603050405020304" pitchFamily="18" charset="0"/>
                        </a:rPr>
                        <a:t>sleep</a:t>
                      </a:r>
                      <a:r>
                        <a:rPr lang="en-US" altLang="ja-JP" sz="1800" dirty="0" smtClean="0"/>
                        <a:t>)</a:t>
                      </a:r>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tc>
                  <a:txBody>
                    <a:bodyPr/>
                    <a:lstStyle/>
                    <a:p>
                      <a:pPr algn="ctr"/>
                      <a:r>
                        <a:rPr kumimoji="1" lang="en-US" altLang="ja-JP" sz="1800" dirty="0" smtClean="0"/>
                        <a:t>OFF</a:t>
                      </a:r>
                      <a:endParaRPr kumimoji="1" lang="ja-JP" altLang="en-US" sz="1800" dirty="0"/>
                    </a:p>
                  </a:txBody>
                  <a:tcPr/>
                </a:tc>
                <a:extLst>
                  <a:ext uri="{0D108BD9-81ED-4DB2-BD59-A6C34878D82A}">
                    <a16:rowId xmlns:a16="http://schemas.microsoft.com/office/drawing/2014/main" val="1927603373"/>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tx1"/>
                          </a:solidFill>
                        </a:rPr>
                        <a:t>送信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baseline="-25000" dirty="0" err="1" smtClean="0">
                          <a:solidFill>
                            <a:schemeClr val="tx1"/>
                          </a:solidFill>
                          <a:latin typeface="Times New Roman" panose="02020603050405020304" pitchFamily="18" charset="0"/>
                          <a:cs typeface="Times New Roman" panose="02020603050405020304" pitchFamily="18" charset="0"/>
                        </a:rPr>
                        <a:t>T</a:t>
                      </a:r>
                      <a:r>
                        <a:rPr lang="en-US" altLang="ja-JP" sz="1800" dirty="0" smtClean="0">
                          <a:solidFill>
                            <a:schemeClr val="tx1"/>
                          </a:solidFill>
                        </a:rPr>
                        <a:t>)</a:t>
                      </a: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extLst>
                  <a:ext uri="{0D108BD9-81ED-4DB2-BD59-A6C34878D82A}">
                    <a16:rowId xmlns:a16="http://schemas.microsoft.com/office/drawing/2014/main" val="3818448868"/>
                  </a:ext>
                </a:extLst>
              </a:tr>
              <a:tr h="370840">
                <a:tc>
                  <a:txBody>
                    <a:bodyPr/>
                    <a:lstStyle/>
                    <a:p>
                      <a:pPr algn="ctr"/>
                      <a:r>
                        <a:rPr lang="ja-JP" altLang="en-US" sz="1800" dirty="0" smtClean="0">
                          <a:solidFill>
                            <a:schemeClr val="tx1"/>
                          </a:solidFill>
                        </a:rPr>
                        <a:t>受信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i="1" baseline="-25000" dirty="0" err="1" smtClean="0">
                          <a:solidFill>
                            <a:schemeClr val="tx1"/>
                          </a:solidFill>
                          <a:latin typeface="Times New Roman" panose="02020603050405020304" pitchFamily="18" charset="0"/>
                          <a:cs typeface="Times New Roman" panose="02020603050405020304" pitchFamily="18" charset="0"/>
                        </a:rPr>
                        <a:t>R</a:t>
                      </a:r>
                      <a:r>
                        <a:rPr lang="en-US" altLang="ja-JP" sz="1800" dirty="0" smtClean="0">
                          <a:solidFill>
                            <a:schemeClr val="tx1"/>
                          </a:solidFill>
                        </a:rPr>
                        <a:t>)</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OFF</a:t>
                      </a:r>
                      <a:endParaRPr kumimoji="1" lang="ja-JP" altLang="en-US" sz="1800" dirty="0">
                        <a:solidFill>
                          <a:schemeClr val="tx1"/>
                        </a:solidFill>
                      </a:endParaRPr>
                    </a:p>
                  </a:txBody>
                  <a:tcPr/>
                </a:tc>
                <a:extLst>
                  <a:ext uri="{0D108BD9-81ED-4DB2-BD59-A6C34878D82A}">
                    <a16:rowId xmlns:a16="http://schemas.microsoft.com/office/drawing/2014/main" val="2296168543"/>
                  </a:ext>
                </a:extLst>
              </a:tr>
              <a:tr h="37084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ja-JP" altLang="en-US" sz="1800" dirty="0" smtClean="0">
                          <a:solidFill>
                            <a:schemeClr val="tx1"/>
                          </a:solidFill>
                        </a:rPr>
                        <a:t>全二重通信 </a:t>
                      </a:r>
                      <a:r>
                        <a:rPr lang="en-US" altLang="ja-JP" sz="1800" dirty="0" smtClean="0">
                          <a:solidFill>
                            <a:schemeClr val="tx1"/>
                          </a:solidFill>
                          <a:latin typeface="Times New Roman" panose="02020603050405020304" pitchFamily="18" charset="0"/>
                          <a:cs typeface="Times New Roman" panose="02020603050405020304" pitchFamily="18" charset="0"/>
                        </a:rPr>
                        <a:t>(</a:t>
                      </a:r>
                      <a:r>
                        <a:rPr lang="en-US" altLang="ja-JP" sz="1800" i="1" dirty="0" err="1" smtClean="0">
                          <a:solidFill>
                            <a:schemeClr val="tx1"/>
                          </a:solidFill>
                          <a:latin typeface="Times New Roman" panose="02020603050405020304" pitchFamily="18" charset="0"/>
                          <a:cs typeface="Times New Roman" panose="02020603050405020304" pitchFamily="18" charset="0"/>
                        </a:rPr>
                        <a:t>Sn</a:t>
                      </a:r>
                      <a:r>
                        <a:rPr lang="en-US" altLang="ja-JP" sz="1800" baseline="-25000" dirty="0" err="1" smtClean="0">
                          <a:solidFill>
                            <a:schemeClr val="tx1"/>
                          </a:solidFill>
                          <a:latin typeface="Times New Roman" panose="02020603050405020304" pitchFamily="18" charset="0"/>
                          <a:cs typeface="Times New Roman" panose="02020603050405020304" pitchFamily="18" charset="0"/>
                        </a:rPr>
                        <a:t>FD</a:t>
                      </a:r>
                      <a:r>
                        <a:rPr lang="en-US" altLang="ja-JP" sz="1800" dirty="0" smtClean="0">
                          <a:solidFill>
                            <a:schemeClr val="tx1"/>
                          </a:solidFill>
                        </a:rPr>
                        <a:t>)</a:t>
                      </a: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tc>
                  <a:txBody>
                    <a:bodyPr/>
                    <a:lstStyle/>
                    <a:p>
                      <a:pPr algn="ctr"/>
                      <a:r>
                        <a:rPr kumimoji="1" lang="en-US" altLang="ja-JP" sz="1800" dirty="0" smtClean="0">
                          <a:solidFill>
                            <a:schemeClr val="tx1"/>
                          </a:solidFill>
                        </a:rPr>
                        <a:t>ON</a:t>
                      </a:r>
                      <a:endParaRPr kumimoji="1" lang="ja-JP" altLang="en-US" sz="1800" dirty="0">
                        <a:solidFill>
                          <a:schemeClr val="tx1"/>
                        </a:solidFill>
                      </a:endParaRPr>
                    </a:p>
                  </a:txBody>
                  <a:tcPr/>
                </a:tc>
                <a:extLst>
                  <a:ext uri="{0D108BD9-81ED-4DB2-BD59-A6C34878D82A}">
                    <a16:rowId xmlns:a16="http://schemas.microsoft.com/office/drawing/2014/main" val="3705129206"/>
                  </a:ext>
                </a:extLst>
              </a:tr>
            </a:tbl>
          </a:graphicData>
        </a:graphic>
      </p:graphicFrame>
      <p:sp>
        <p:nvSpPr>
          <p:cNvPr id="7" name="テキスト ボックス 6"/>
          <p:cNvSpPr txBox="1"/>
          <p:nvPr/>
        </p:nvSpPr>
        <p:spPr>
          <a:xfrm>
            <a:off x="3655437" y="1224949"/>
            <a:ext cx="525338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Times New Roman"/>
                <a:ea typeface="メイリオ"/>
                <a:cs typeface="+mn-cs"/>
              </a:rPr>
              <a:t>表</a:t>
            </a:r>
            <a:r>
              <a:rPr kumimoji="1" lang="en-US" altLang="ja-JP" sz="20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2000" b="0" i="0" u="none" strike="noStrike" kern="1200" cap="none" spc="0" normalizeH="0" baseline="0" noProof="0" dirty="0" smtClean="0">
                <a:ln>
                  <a:noFill/>
                </a:ln>
                <a:solidFill>
                  <a:prstClr val="black"/>
                </a:solidFill>
                <a:effectLst/>
                <a:uLnTx/>
                <a:uFillTx/>
                <a:latin typeface="Times New Roman"/>
                <a:ea typeface="メイリオ"/>
                <a:cs typeface="+mn-cs"/>
              </a:rPr>
              <a:t>無線通信端末の状態と各回路の </a:t>
            </a:r>
            <a:r>
              <a:rPr kumimoji="1" lang="en-US" altLang="ja-JP" sz="2000" b="0" i="0" u="none" strike="noStrike" kern="1200" cap="none" spc="0" normalizeH="0" baseline="0" noProof="0" dirty="0" smtClean="0">
                <a:ln>
                  <a:noFill/>
                </a:ln>
                <a:solidFill>
                  <a:prstClr val="black"/>
                </a:solidFill>
                <a:effectLst/>
                <a:uLnTx/>
                <a:uFillTx/>
                <a:ea typeface="メイリオ"/>
                <a:cs typeface="+mn-cs"/>
              </a:rPr>
              <a:t>ON/OFF</a:t>
            </a:r>
            <a:endParaRPr kumimoji="1" lang="ja-JP" altLang="en-US" sz="2000" b="0" i="0" u="none" strike="noStrike" kern="1200" cap="none" spc="0" normalizeH="0" baseline="0" noProof="0" dirty="0">
              <a:ln>
                <a:noFill/>
              </a:ln>
              <a:solidFill>
                <a:prstClr val="black"/>
              </a:solidFill>
              <a:effectLst/>
              <a:uLnTx/>
              <a:uFillTx/>
              <a:ea typeface="メイリオ"/>
              <a:cs typeface="+mn-cs"/>
            </a:endParaRPr>
          </a:p>
        </p:txBody>
      </p:sp>
      <p:sp>
        <p:nvSpPr>
          <p:cNvPr id="8" name="正方形/長方形 7"/>
          <p:cNvSpPr/>
          <p:nvPr/>
        </p:nvSpPr>
        <p:spPr>
          <a:xfrm>
            <a:off x="2737862" y="4697737"/>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制御回路</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CPU</a:t>
            </a:r>
            <a:endPar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9" name="正方形/長方形 8"/>
          <p:cNvSpPr/>
          <p:nvPr/>
        </p:nvSpPr>
        <p:spPr>
          <a:xfrm>
            <a:off x="3800238" y="3504377"/>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送信回路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err="1" smtClean="0">
                <a:ln>
                  <a:noFill/>
                </a:ln>
                <a:solidFill>
                  <a:prstClr val="black"/>
                </a:solidFill>
                <a:effectLst/>
                <a:uLnTx/>
                <a:uFillTx/>
                <a:latin typeface="+mn-ea"/>
                <a:cs typeface="Times New Roman" panose="02020603050405020304" pitchFamily="18" charset="0"/>
              </a:rPr>
              <a:t>Tx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0" name="正方形/長方形 9"/>
          <p:cNvSpPr/>
          <p:nvPr/>
        </p:nvSpPr>
        <p:spPr>
          <a:xfrm>
            <a:off x="3800238" y="5944493"/>
            <a:ext cx="1170451"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受信回路</a:t>
            </a:r>
            <a:endPar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25000" noProof="0" dirty="0" smtClean="0">
                <a:ln>
                  <a:noFill/>
                </a:ln>
                <a:solidFill>
                  <a:prstClr val="black"/>
                </a:solidFill>
                <a:effectLst/>
                <a:uLnTx/>
                <a:uFillTx/>
                <a:latin typeface="+mn-ea"/>
                <a:cs typeface="Times New Roman" panose="02020603050405020304" pitchFamily="18" charset="0"/>
              </a:rPr>
              <a:t>Rx</a:t>
            </a:r>
            <a:endParaRPr kumimoji="0" lang="ja-JP" altLang="en-US" sz="28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正方形/長方形 18"/>
          <p:cNvSpPr/>
          <p:nvPr/>
        </p:nvSpPr>
        <p:spPr>
          <a:xfrm>
            <a:off x="4917117" y="4697737"/>
            <a:ext cx="1278086" cy="837323"/>
          </a:xfrm>
          <a:prstGeom prst="rect">
            <a:avLst/>
          </a:prstGeom>
          <a:no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キャンセル</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回路</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r>
            <a:b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b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Canceller</a:t>
            </a:r>
            <a:endParaRPr kumimoji="0" lang="ja-JP" altLang="en-US" sz="1600" b="0" i="0" u="none" strike="noStrike" kern="120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テキスト ボックス 19"/>
          <p:cNvSpPr txBox="1"/>
          <p:nvPr/>
        </p:nvSpPr>
        <p:spPr>
          <a:xfrm>
            <a:off x="6532444" y="3586140"/>
            <a:ext cx="1522706"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送信アンテナ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err="1" smtClean="0">
                <a:ln>
                  <a:noFill/>
                </a:ln>
                <a:solidFill>
                  <a:prstClr val="black"/>
                </a:solidFill>
                <a:effectLst/>
                <a:uLnTx/>
                <a:uFillTx/>
                <a:latin typeface="+mn-ea"/>
                <a:cs typeface="Times New Roman" panose="02020603050405020304" pitchFamily="18" charset="0"/>
              </a:rPr>
              <a:t>Tx</a:t>
            </a: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
        <p:nvSpPr>
          <p:cNvPr id="21" name="テキスト ボックス 20"/>
          <p:cNvSpPr txBox="1"/>
          <p:nvPr/>
        </p:nvSpPr>
        <p:spPr>
          <a:xfrm>
            <a:off x="6630056" y="6025189"/>
            <a:ext cx="1425094" cy="584775"/>
          </a:xfrm>
          <a:prstGeom prst="rect">
            <a:avLst/>
          </a:prstGeom>
          <a:noFill/>
          <a:ln w="28575">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受信アンテナ</a:t>
            </a:r>
            <a:endParaRPr kumimoji="1"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6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Rx antenna</a:t>
            </a:r>
            <a:endParaRPr kumimoji="1" lang="ja-JP"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cxnSp>
        <p:nvCxnSpPr>
          <p:cNvPr id="22" name="カギ線コネクタ 21"/>
          <p:cNvCxnSpPr/>
          <p:nvPr/>
        </p:nvCxnSpPr>
        <p:spPr>
          <a:xfrm rot="5400000" flipH="1" flipV="1">
            <a:off x="2980393" y="3885883"/>
            <a:ext cx="965078" cy="658630"/>
          </a:xfrm>
          <a:prstGeom prst="bentConnector3">
            <a:avLst>
              <a:gd name="adj1" fmla="val 10015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4" name="カギ線コネクタ 23"/>
          <p:cNvCxnSpPr>
            <a:stCxn id="8" idx="0"/>
            <a:endCxn id="9" idx="1"/>
          </p:cNvCxnSpPr>
          <p:nvPr/>
        </p:nvCxnSpPr>
        <p:spPr>
          <a:xfrm rot="5400000" flipH="1" flipV="1">
            <a:off x="3174314" y="4071813"/>
            <a:ext cx="774698" cy="477149"/>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26" name="正方形/長方形 25"/>
          <p:cNvSpPr/>
          <p:nvPr/>
        </p:nvSpPr>
        <p:spPr>
          <a:xfrm>
            <a:off x="1059972" y="4697737"/>
            <a:ext cx="674598" cy="837323"/>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rPr>
              <a:t>外部</a:t>
            </a:r>
            <a:r>
              <a:rPr kumimoji="0" lang="ja-JP" altLang="en-US" sz="1800" b="0" i="0" u="none" strike="noStrike" kern="1200" cap="none" spc="0" normalizeH="0" baseline="0" noProof="0" dirty="0">
                <a:ln>
                  <a:noFill/>
                </a:ln>
                <a:solidFill>
                  <a:prstClr val="black"/>
                </a:solidFill>
                <a:effectLst/>
                <a:uLnTx/>
                <a:uFillTx/>
                <a:latin typeface="+mn-ea"/>
                <a:cs typeface="Times New Roman" panose="02020603050405020304" pitchFamily="18" charset="0"/>
              </a:rPr>
              <a:t>機器</a:t>
            </a:r>
            <a:endParaRPr kumimoji="0" lang="en-US" altLang="ja-JP" sz="1800" b="0" i="0" u="none" strike="noStrike" kern="1200" cap="none" spc="0" normalizeH="0" baseline="0" noProof="0" dirty="0" smtClean="0">
              <a:ln>
                <a:noFill/>
              </a:ln>
              <a:solidFill>
                <a:prstClr val="black"/>
              </a:solidFill>
              <a:effectLst/>
              <a:uLnTx/>
              <a:uFillTx/>
              <a:latin typeface="+mn-ea"/>
              <a:cs typeface="Times New Roman" panose="02020603050405020304" pitchFamily="18" charset="0"/>
            </a:endParaRPr>
          </a:p>
        </p:txBody>
      </p:sp>
      <p:cxnSp>
        <p:nvCxnSpPr>
          <p:cNvPr id="28" name="カギ線コネクタ 27"/>
          <p:cNvCxnSpPr/>
          <p:nvPr/>
        </p:nvCxnSpPr>
        <p:spPr>
          <a:xfrm rot="16200000" flipH="1">
            <a:off x="2967540" y="5699480"/>
            <a:ext cx="989367" cy="660046"/>
          </a:xfrm>
          <a:prstGeom prst="bentConnector3">
            <a:avLst>
              <a:gd name="adj1" fmla="val 99843"/>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カギ線コネクタ 28"/>
          <p:cNvCxnSpPr>
            <a:stCxn id="10" idx="1"/>
            <a:endCxn id="8" idx="2"/>
          </p:cNvCxnSpPr>
          <p:nvPr/>
        </p:nvCxnSpPr>
        <p:spPr>
          <a:xfrm rot="10800000">
            <a:off x="3323089" y="5535060"/>
            <a:ext cx="477149" cy="828095"/>
          </a:xfrm>
          <a:prstGeom prst="bentConnector2">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32" name="直線矢印コネクタ 31"/>
          <p:cNvCxnSpPr>
            <a:stCxn id="8" idx="3"/>
            <a:endCxn id="19" idx="1"/>
          </p:cNvCxnSpPr>
          <p:nvPr/>
        </p:nvCxnSpPr>
        <p:spPr>
          <a:xfrm>
            <a:off x="3908313" y="5116399"/>
            <a:ext cx="1008804"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9" idx="3"/>
          </p:cNvCxnSpPr>
          <p:nvPr/>
        </p:nvCxnSpPr>
        <p:spPr>
          <a:xfrm flipV="1">
            <a:off x="4970689" y="3923038"/>
            <a:ext cx="149816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5" name="直線矢印コネクタ 34"/>
          <p:cNvCxnSpPr/>
          <p:nvPr/>
        </p:nvCxnSpPr>
        <p:spPr>
          <a:xfrm>
            <a:off x="5538596" y="3920223"/>
            <a:ext cx="0" cy="777514"/>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8" name="直線矢印コネクタ 37"/>
          <p:cNvCxnSpPr>
            <a:endCxn id="42" idx="6"/>
          </p:cNvCxnSpPr>
          <p:nvPr/>
        </p:nvCxnSpPr>
        <p:spPr>
          <a:xfrm flipH="1" flipV="1">
            <a:off x="5660944" y="6363154"/>
            <a:ext cx="928379"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39" name="直線矢印コネクタ 38"/>
          <p:cNvCxnSpPr>
            <a:stCxn id="19" idx="2"/>
            <a:endCxn id="42" idx="0"/>
          </p:cNvCxnSpPr>
          <p:nvPr/>
        </p:nvCxnSpPr>
        <p:spPr>
          <a:xfrm>
            <a:off x="5556160" y="5535060"/>
            <a:ext cx="4115" cy="727425"/>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sp>
        <p:nvSpPr>
          <p:cNvPr id="42" name="楕円 41"/>
          <p:cNvSpPr/>
          <p:nvPr/>
        </p:nvSpPr>
        <p:spPr>
          <a:xfrm>
            <a:off x="5459606" y="6262485"/>
            <a:ext cx="201338" cy="20133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mn-ea"/>
                <a:cs typeface="+mn-cs"/>
              </a:rPr>
              <a:t>+</a:t>
            </a:r>
            <a:endParaRPr kumimoji="1" lang="ja-JP" altLang="en-US" sz="1200" b="0" i="0" u="none" strike="noStrike" kern="1200" cap="none" spc="0" normalizeH="0" baseline="0" noProof="0" dirty="0">
              <a:ln>
                <a:noFill/>
              </a:ln>
              <a:solidFill>
                <a:prstClr val="black"/>
              </a:solidFill>
              <a:effectLst/>
              <a:uLnTx/>
              <a:uFillTx/>
              <a:latin typeface="+mn-ea"/>
              <a:cs typeface="+mn-cs"/>
            </a:endParaRPr>
          </a:p>
        </p:txBody>
      </p:sp>
      <p:cxnSp>
        <p:nvCxnSpPr>
          <p:cNvPr id="43" name="直線矢印コネクタ 42"/>
          <p:cNvCxnSpPr>
            <a:stCxn id="42" idx="2"/>
            <a:endCxn id="10" idx="3"/>
          </p:cNvCxnSpPr>
          <p:nvPr/>
        </p:nvCxnSpPr>
        <p:spPr>
          <a:xfrm flipH="1">
            <a:off x="4970689" y="6363154"/>
            <a:ext cx="488917" cy="1"/>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44" name="直線矢印コネクタ 43"/>
          <p:cNvCxnSpPr/>
          <p:nvPr/>
        </p:nvCxnSpPr>
        <p:spPr>
          <a:xfrm flipH="1">
            <a:off x="1734570" y="4971818"/>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a:off x="1734570" y="5229134"/>
            <a:ext cx="1003292"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7449472" y="4837201"/>
            <a:ext cx="10658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電気信号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48" name="テキスト ボックス 47"/>
          <p:cNvSpPr txBox="1"/>
          <p:nvPr/>
        </p:nvSpPr>
        <p:spPr>
          <a:xfrm>
            <a:off x="7449471" y="5129678"/>
            <a:ext cx="109606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制御信号</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49" name="直線矢印コネクタ 48"/>
          <p:cNvCxnSpPr/>
          <p:nvPr/>
        </p:nvCxnSpPr>
        <p:spPr>
          <a:xfrm>
            <a:off x="6962775" y="4567133"/>
            <a:ext cx="537606" cy="0"/>
          </a:xfrm>
          <a:prstGeom prst="straightConnector1">
            <a:avLst/>
          </a:prstGeom>
          <a:ln w="114300" cmpd="dbl">
            <a:tailEnd type="triangle" w="sm" len="sm"/>
          </a:ln>
        </p:spPr>
        <p:style>
          <a:lnRef idx="1">
            <a:schemeClr val="dk1"/>
          </a:lnRef>
          <a:fillRef idx="0">
            <a:schemeClr val="dk1"/>
          </a:fillRef>
          <a:effectRef idx="0">
            <a:schemeClr val="dk1"/>
          </a:effectRef>
          <a:fontRef idx="minor">
            <a:schemeClr val="tx1"/>
          </a:fontRef>
        </p:style>
      </p:cxnSp>
      <p:sp>
        <p:nvSpPr>
          <p:cNvPr id="50" name="テキスト ボックス 49"/>
          <p:cNvSpPr txBox="1"/>
          <p:nvPr/>
        </p:nvSpPr>
        <p:spPr>
          <a:xfrm>
            <a:off x="7449471" y="4395045"/>
            <a:ext cx="86585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prstClr val="black"/>
                </a:solidFill>
                <a:effectLst/>
                <a:uLnTx/>
                <a:uFillTx/>
                <a:latin typeface="Times New Roman"/>
                <a:ea typeface="メイリオ"/>
                <a:cs typeface="+mn-cs"/>
              </a:rPr>
              <a:t>:</a:t>
            </a:r>
            <a:r>
              <a:rPr kumimoji="1" lang="ja-JP" altLang="en-US" sz="1600" b="0" i="0" u="none" strike="noStrike" kern="1200" cap="none" spc="0" normalizeH="0" baseline="0" noProof="0" dirty="0" smtClean="0">
                <a:ln>
                  <a:noFill/>
                </a:ln>
                <a:solidFill>
                  <a:prstClr val="black"/>
                </a:solidFill>
                <a:effectLst/>
                <a:uLnTx/>
                <a:uFillTx/>
                <a:latin typeface="Times New Roman"/>
                <a:ea typeface="メイリオ"/>
                <a:cs typeface="+mn-cs"/>
              </a:rPr>
              <a:t>データ</a:t>
            </a:r>
            <a:endParaRPr kumimoji="1" lang="ja-JP" altLang="en-US" sz="1600" b="0" i="0" u="none" strike="noStrike" kern="1200" cap="none" spc="0" normalizeH="0" baseline="0" noProof="0" dirty="0">
              <a:ln>
                <a:noFill/>
              </a:ln>
              <a:solidFill>
                <a:prstClr val="black"/>
              </a:solidFill>
              <a:effectLst/>
              <a:uLnTx/>
              <a:uFillTx/>
              <a:latin typeface="Times New Roman"/>
              <a:ea typeface="メイリオ"/>
              <a:cs typeface="+mn-cs"/>
            </a:endParaRPr>
          </a:p>
        </p:txBody>
      </p:sp>
      <p:cxnSp>
        <p:nvCxnSpPr>
          <p:cNvPr id="51" name="直線矢印コネクタ 50"/>
          <p:cNvCxnSpPr/>
          <p:nvPr/>
        </p:nvCxnSpPr>
        <p:spPr>
          <a:xfrm>
            <a:off x="6962775" y="4978476"/>
            <a:ext cx="537606" cy="0"/>
          </a:xfrm>
          <a:prstGeom prst="straightConnector1">
            <a:avLst/>
          </a:prstGeom>
          <a:ln w="63500" cap="flat" cmpd="sng" algn="ctr">
            <a:solidFill>
              <a:schemeClr val="dk1"/>
            </a:solidFill>
            <a:prstDash val="solid"/>
            <a:round/>
            <a:headEnd type="none" w="sm" len="lg"/>
            <a:tailEnd type="triangle" w="med" len="sm"/>
          </a:ln>
        </p:spPr>
        <p:style>
          <a:lnRef idx="0">
            <a:scrgbClr r="0" g="0" b="0"/>
          </a:lnRef>
          <a:fillRef idx="0">
            <a:scrgbClr r="0" g="0" b="0"/>
          </a:fillRef>
          <a:effectRef idx="0">
            <a:scrgbClr r="0" g="0" b="0"/>
          </a:effectRef>
          <a:fontRef idx="minor">
            <a:schemeClr val="tx1"/>
          </a:fontRef>
        </p:style>
      </p:cxnSp>
      <p:cxnSp>
        <p:nvCxnSpPr>
          <p:cNvPr id="52" name="直線矢印コネクタ 51"/>
          <p:cNvCxnSpPr/>
          <p:nvPr/>
        </p:nvCxnSpPr>
        <p:spPr>
          <a:xfrm>
            <a:off x="6962775" y="5270954"/>
            <a:ext cx="537606" cy="0"/>
          </a:xfrm>
          <a:prstGeom prst="straightConnector1">
            <a:avLst/>
          </a:prstGeom>
          <a:ln w="28575" cap="flat" cmpd="sng" algn="ctr">
            <a:solidFill>
              <a:schemeClr val="dk1"/>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正方形/長方形 52"/>
          <p:cNvSpPr/>
          <p:nvPr/>
        </p:nvSpPr>
        <p:spPr>
          <a:xfrm>
            <a:off x="6830128" y="4278625"/>
            <a:ext cx="1628957" cy="1246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Times New Roman"/>
              <a:ea typeface="メイリオ"/>
              <a:cs typeface="+mn-cs"/>
            </a:endParaRPr>
          </a:p>
        </p:txBody>
      </p:sp>
      <p:grpSp>
        <p:nvGrpSpPr>
          <p:cNvPr id="46" name="グループ化 45"/>
          <p:cNvGrpSpPr/>
          <p:nvPr/>
        </p:nvGrpSpPr>
        <p:grpSpPr>
          <a:xfrm>
            <a:off x="6118586" y="3463657"/>
            <a:ext cx="594223" cy="472120"/>
            <a:chOff x="5714179" y="2975701"/>
            <a:chExt cx="594223" cy="848732"/>
          </a:xfrm>
        </p:grpSpPr>
        <p:grpSp>
          <p:nvGrpSpPr>
            <p:cNvPr id="54" name="グループ化 53"/>
            <p:cNvGrpSpPr/>
            <p:nvPr/>
          </p:nvGrpSpPr>
          <p:grpSpPr>
            <a:xfrm>
              <a:off x="5717912" y="2975701"/>
              <a:ext cx="590490" cy="848732"/>
              <a:chOff x="9322231" y="1728062"/>
              <a:chExt cx="844657" cy="1681565"/>
            </a:xfrm>
          </p:grpSpPr>
          <p:cxnSp>
            <p:nvCxnSpPr>
              <p:cNvPr id="56" name="直線コネクタ 55"/>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58" name="直線コネクタ 57"/>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55" name="直線コネクタ 54"/>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9" name="グループ化 58"/>
          <p:cNvGrpSpPr/>
          <p:nvPr/>
        </p:nvGrpSpPr>
        <p:grpSpPr>
          <a:xfrm>
            <a:off x="6253136" y="5919589"/>
            <a:ext cx="594223" cy="472120"/>
            <a:chOff x="5714179" y="2975701"/>
            <a:chExt cx="594223" cy="848732"/>
          </a:xfrm>
        </p:grpSpPr>
        <p:grpSp>
          <p:nvGrpSpPr>
            <p:cNvPr id="60" name="グループ化 59"/>
            <p:cNvGrpSpPr/>
            <p:nvPr/>
          </p:nvGrpSpPr>
          <p:grpSpPr>
            <a:xfrm>
              <a:off x="5717912" y="2975701"/>
              <a:ext cx="590490" cy="848732"/>
              <a:chOff x="9322231" y="1728062"/>
              <a:chExt cx="844657" cy="1681565"/>
            </a:xfrm>
          </p:grpSpPr>
          <p:cxnSp>
            <p:nvCxnSpPr>
              <p:cNvPr id="62" name="直線コネクタ 61"/>
              <p:cNvCxnSpPr/>
              <p:nvPr/>
            </p:nvCxnSpPr>
            <p:spPr>
              <a:xfrm flipV="1">
                <a:off x="9779431" y="1728062"/>
                <a:ext cx="0" cy="1681565"/>
              </a:xfrm>
              <a:prstGeom prst="line">
                <a:avLst/>
              </a:prstGeom>
              <a:ln w="57150"/>
            </p:spPr>
            <p:style>
              <a:lnRef idx="1">
                <a:schemeClr val="dk1"/>
              </a:lnRef>
              <a:fillRef idx="0">
                <a:schemeClr val="dk1"/>
              </a:fillRef>
              <a:effectRef idx="0">
                <a:schemeClr val="dk1"/>
              </a:effectRef>
              <a:fontRef idx="minor">
                <a:schemeClr val="tx1"/>
              </a:fontRef>
            </p:style>
          </p:cxnSp>
          <p:cxnSp>
            <p:nvCxnSpPr>
              <p:cNvPr id="63" name="直線コネクタ 62"/>
              <p:cNvCxnSpPr/>
              <p:nvPr/>
            </p:nvCxnSpPr>
            <p:spPr>
              <a:xfrm flipH="1" flipV="1">
                <a:off x="9322231" y="1728062"/>
                <a:ext cx="457200" cy="464948"/>
              </a:xfrm>
              <a:prstGeom prst="line">
                <a:avLst/>
              </a:prstGeom>
              <a:ln w="57150"/>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flipV="1">
                <a:off x="9779431" y="1728062"/>
                <a:ext cx="387457" cy="464948"/>
              </a:xfrm>
              <a:prstGeom prst="line">
                <a:avLst/>
              </a:prstGeom>
              <a:ln w="57150"/>
            </p:spPr>
            <p:style>
              <a:lnRef idx="1">
                <a:schemeClr val="dk1"/>
              </a:lnRef>
              <a:fillRef idx="0">
                <a:schemeClr val="dk1"/>
              </a:fillRef>
              <a:effectRef idx="0">
                <a:schemeClr val="dk1"/>
              </a:effectRef>
              <a:fontRef idx="minor">
                <a:schemeClr val="tx1"/>
              </a:fontRef>
            </p:style>
          </p:cxnSp>
        </p:grpSp>
        <p:cxnSp>
          <p:nvCxnSpPr>
            <p:cNvPr id="61" name="直線コネクタ 60"/>
            <p:cNvCxnSpPr/>
            <p:nvPr/>
          </p:nvCxnSpPr>
          <p:spPr>
            <a:xfrm>
              <a:off x="5714179" y="2985226"/>
              <a:ext cx="594223" cy="0"/>
            </a:xfrm>
            <a:prstGeom prst="line">
              <a:avLst/>
            </a:prstGeom>
            <a:ln w="571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37845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回路構成</a:t>
            </a:r>
            <a:endParaRPr kumimoji="1" lang="ja-JP" altLang="en-US" dirty="0"/>
          </a:p>
        </p:txBody>
      </p:sp>
      <p:graphicFrame>
        <p:nvGraphicFramePr>
          <p:cNvPr id="6" name="オブジェクト 5"/>
          <p:cNvGraphicFramePr>
            <a:graphicFrameLocks noChangeAspect="1"/>
          </p:cNvGraphicFramePr>
          <p:nvPr>
            <p:extLst/>
          </p:nvPr>
        </p:nvGraphicFramePr>
        <p:xfrm>
          <a:off x="1374596" y="1493807"/>
          <a:ext cx="6024267" cy="5167312"/>
        </p:xfrm>
        <a:graphic>
          <a:graphicData uri="http://schemas.openxmlformats.org/presentationml/2006/ole">
            <mc:AlternateContent xmlns:mc="http://schemas.openxmlformats.org/markup-compatibility/2006">
              <mc:Choice xmlns:v="urn:schemas-microsoft-com:vml" Requires="v">
                <p:oleObj spid="_x0000_s2090" r:id="rId3" imgW="6374707" imgH="5466691" progId="Visio.Drawing.11">
                  <p:embed/>
                </p:oleObj>
              </mc:Choice>
              <mc:Fallback>
                <p:oleObj r:id="rId3" imgW="6374707" imgH="5466691" progId="Visio.Drawing.11">
                  <p:embed/>
                  <p:pic>
                    <p:nvPicPr>
                      <p:cNvPr id="6" name="オブジェクト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596" y="1493807"/>
                        <a:ext cx="6024267" cy="5167312"/>
                      </a:xfrm>
                      <a:prstGeom prst="rect">
                        <a:avLst/>
                      </a:prstGeom>
                      <a:noFill/>
                    </p:spPr>
                  </p:pic>
                </p:oleObj>
              </mc:Fallback>
            </mc:AlternateContent>
          </a:graphicData>
        </a:graphic>
      </p:graphicFrame>
    </p:spTree>
    <p:extLst>
      <p:ext uri="{BB962C8B-B14F-4D97-AF65-F5344CB8AC3E}">
        <p14:creationId xmlns:p14="http://schemas.microsoft.com/office/powerpoint/2010/main" val="1195518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パッシブキャンセラ</a:t>
            </a:r>
            <a:r>
              <a:rPr kumimoji="1" lang="en-US" altLang="ja-JP" dirty="0" smtClean="0"/>
              <a:t>: </a:t>
            </a:r>
            <a:r>
              <a:rPr kumimoji="1" lang="ja-JP" altLang="en-US" dirty="0" smtClean="0"/>
              <a:t>回路図</a:t>
            </a:r>
            <a:endParaRPr kumimoji="1" lang="ja-JP" altLang="en-US" dirty="0"/>
          </a:p>
        </p:txBody>
      </p:sp>
      <p:grpSp>
        <p:nvGrpSpPr>
          <p:cNvPr id="4" name="グループ化 3"/>
          <p:cNvGrpSpPr/>
          <p:nvPr/>
        </p:nvGrpSpPr>
        <p:grpSpPr>
          <a:xfrm>
            <a:off x="110206" y="1350824"/>
            <a:ext cx="8923588" cy="4728765"/>
            <a:chOff x="660401" y="727060"/>
            <a:chExt cx="8923588" cy="4728765"/>
          </a:xfrm>
        </p:grpSpPr>
        <p:graphicFrame>
          <p:nvGraphicFramePr>
            <p:cNvPr id="5" name="オブジェクト 4"/>
            <p:cNvGraphicFramePr>
              <a:graphicFrameLocks noChangeAspect="1"/>
            </p:cNvGraphicFramePr>
            <p:nvPr>
              <p:extLst/>
            </p:nvPr>
          </p:nvGraphicFramePr>
          <p:xfrm>
            <a:off x="660401" y="741775"/>
            <a:ext cx="8923588" cy="4714050"/>
          </p:xfrm>
          <a:graphic>
            <a:graphicData uri="http://schemas.openxmlformats.org/presentationml/2006/ole">
              <mc:AlternateContent xmlns:mc="http://schemas.openxmlformats.org/markup-compatibility/2006">
                <mc:Choice xmlns:v="urn:schemas-microsoft-com:vml" Requires="v">
                  <p:oleObj spid="_x0000_s3114" r:id="rId3" imgW="6887588" imgH="3641302" progId="Visio.Drawing.11">
                    <p:embed/>
                  </p:oleObj>
                </mc:Choice>
                <mc:Fallback>
                  <p:oleObj r:id="rId3" imgW="6887588" imgH="3641302" progId="Visio.Drawing.11">
                    <p:embed/>
                    <p:pic>
                      <p:nvPicPr>
                        <p:cNvPr id="5" name="オブジェクト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1" y="741775"/>
                          <a:ext cx="8923588" cy="4714050"/>
                        </a:xfrm>
                        <a:prstGeom prst="rect">
                          <a:avLst/>
                        </a:prstGeom>
                        <a:noFill/>
                      </p:spPr>
                    </p:pic>
                  </p:oleObj>
                </mc:Fallback>
              </mc:AlternateContent>
            </a:graphicData>
          </a:graphic>
        </p:graphicFrame>
        <p:sp>
          <p:nvSpPr>
            <p:cNvPr id="6" name="正方形/長方形 5"/>
            <p:cNvSpPr/>
            <p:nvPr/>
          </p:nvSpPr>
          <p:spPr>
            <a:xfrm>
              <a:off x="2946400" y="1058333"/>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 name="正方形/長方形 6"/>
            <p:cNvSpPr/>
            <p:nvPr/>
          </p:nvSpPr>
          <p:spPr>
            <a:xfrm>
              <a:off x="2946400" y="2226954"/>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 name="正方形/長方形 7"/>
            <p:cNvSpPr/>
            <p:nvPr/>
          </p:nvSpPr>
          <p:spPr>
            <a:xfrm>
              <a:off x="2946400" y="3374125"/>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 name="正方形/長方形 8"/>
            <p:cNvSpPr/>
            <p:nvPr/>
          </p:nvSpPr>
          <p:spPr>
            <a:xfrm>
              <a:off x="2946400" y="4514699"/>
              <a:ext cx="626533" cy="321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0" name="テキスト ボックス 9"/>
            <p:cNvSpPr txBox="1"/>
            <p:nvPr/>
          </p:nvSpPr>
          <p:spPr>
            <a:xfrm>
              <a:off x="2829982" y="1075196"/>
              <a:ext cx="859368" cy="276999"/>
            </a:xfrm>
            <a:prstGeom prst="rect">
              <a:avLst/>
            </a:prstGeom>
            <a:noFill/>
          </p:spPr>
          <p:txBody>
            <a:bodyPr wrap="square" rtlCol="0">
              <a:spAutoFit/>
            </a:bodyPr>
            <a:lstStyle/>
            <a:p>
              <a:pPr algn="ctr"/>
              <a:r>
                <a:rPr lang="ja-JP" altLang="en-US" sz="1200" dirty="0" smtClean="0"/>
                <a:t>移相</a:t>
              </a:r>
              <a:r>
                <a:rPr kumimoji="1" lang="ja-JP" altLang="en-US" sz="1200" dirty="0" smtClean="0"/>
                <a:t>器</a:t>
              </a:r>
              <a:endParaRPr kumimoji="1" lang="ja-JP" altLang="en-US" sz="1200" dirty="0"/>
            </a:p>
          </p:txBody>
        </p:sp>
        <p:sp>
          <p:nvSpPr>
            <p:cNvPr id="11" name="テキスト ボックス 10"/>
            <p:cNvSpPr txBox="1"/>
            <p:nvPr/>
          </p:nvSpPr>
          <p:spPr>
            <a:xfrm>
              <a:off x="2829982" y="2255622"/>
              <a:ext cx="859368" cy="276999"/>
            </a:xfrm>
            <a:prstGeom prst="rect">
              <a:avLst/>
            </a:prstGeom>
            <a:noFill/>
          </p:spPr>
          <p:txBody>
            <a:bodyPr wrap="square" rtlCol="0">
              <a:spAutoFit/>
            </a:bodyPr>
            <a:lstStyle/>
            <a:p>
              <a:pPr algn="ctr"/>
              <a:r>
                <a:rPr lang="ja-JP" altLang="en-US" sz="1200" dirty="0"/>
                <a:t>移相器</a:t>
              </a:r>
            </a:p>
          </p:txBody>
        </p:sp>
        <p:sp>
          <p:nvSpPr>
            <p:cNvPr id="12" name="テキスト ボックス 11"/>
            <p:cNvSpPr txBox="1"/>
            <p:nvPr/>
          </p:nvSpPr>
          <p:spPr>
            <a:xfrm>
              <a:off x="2829982" y="3429000"/>
              <a:ext cx="859368" cy="276999"/>
            </a:xfrm>
            <a:prstGeom prst="rect">
              <a:avLst/>
            </a:prstGeom>
            <a:noFill/>
          </p:spPr>
          <p:txBody>
            <a:bodyPr wrap="square" rtlCol="0">
              <a:spAutoFit/>
            </a:bodyPr>
            <a:lstStyle/>
            <a:p>
              <a:pPr algn="ctr"/>
              <a:r>
                <a:rPr lang="ja-JP" altLang="en-US" sz="1200" dirty="0"/>
                <a:t>移相器</a:t>
              </a:r>
            </a:p>
          </p:txBody>
        </p:sp>
        <p:sp>
          <p:nvSpPr>
            <p:cNvPr id="13" name="テキスト ボックス 12"/>
            <p:cNvSpPr txBox="1"/>
            <p:nvPr/>
          </p:nvSpPr>
          <p:spPr>
            <a:xfrm>
              <a:off x="2829982" y="4597633"/>
              <a:ext cx="859368" cy="276999"/>
            </a:xfrm>
            <a:prstGeom prst="rect">
              <a:avLst/>
            </a:prstGeom>
            <a:noFill/>
          </p:spPr>
          <p:txBody>
            <a:bodyPr wrap="square" rtlCol="0">
              <a:spAutoFit/>
            </a:bodyPr>
            <a:lstStyle/>
            <a:p>
              <a:pPr algn="ctr"/>
              <a:r>
                <a:rPr lang="ja-JP" altLang="en-US" sz="1200" dirty="0"/>
                <a:t>移相器</a:t>
              </a:r>
            </a:p>
          </p:txBody>
        </p:sp>
        <p:sp>
          <p:nvSpPr>
            <p:cNvPr id="14" name="正方形/長方形 13"/>
            <p:cNvSpPr/>
            <p:nvPr/>
          </p:nvSpPr>
          <p:spPr>
            <a:xfrm>
              <a:off x="4140200" y="2236491"/>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5" name="正方形/長方形 14"/>
            <p:cNvSpPr/>
            <p:nvPr/>
          </p:nvSpPr>
          <p:spPr>
            <a:xfrm>
              <a:off x="4140200" y="3368951"/>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正方形/長方形 15"/>
            <p:cNvSpPr/>
            <p:nvPr/>
          </p:nvSpPr>
          <p:spPr>
            <a:xfrm>
              <a:off x="4140200" y="4514699"/>
              <a:ext cx="347133" cy="326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7" name="テキスト ボックス 16"/>
            <p:cNvSpPr txBox="1"/>
            <p:nvPr/>
          </p:nvSpPr>
          <p:spPr>
            <a:xfrm>
              <a:off x="4004732" y="2145667"/>
              <a:ext cx="618067" cy="461665"/>
            </a:xfrm>
            <a:prstGeom prst="rect">
              <a:avLst/>
            </a:prstGeom>
            <a:noFill/>
          </p:spPr>
          <p:txBody>
            <a:bodyPr wrap="square" rtlCol="0">
              <a:spAutoFit/>
            </a:bodyPr>
            <a:lstStyle/>
            <a:p>
              <a:r>
                <a:rPr kumimoji="1" lang="en-US" altLang="ja-JP" sz="1200" dirty="0" smtClean="0"/>
                <a:t>Delay</a:t>
              </a:r>
            </a:p>
            <a:p>
              <a:r>
                <a:rPr lang="en-US" altLang="ja-JP" sz="1200" dirty="0"/>
                <a:t>1.4</a:t>
              </a:r>
              <a:r>
                <a:rPr lang="ja-JP" altLang="en-US" sz="1200" dirty="0"/>
                <a:t>度</a:t>
              </a:r>
              <a:endParaRPr kumimoji="1" lang="ja-JP" altLang="en-US" sz="1200" dirty="0"/>
            </a:p>
          </p:txBody>
        </p:sp>
        <p:sp>
          <p:nvSpPr>
            <p:cNvPr id="18" name="テキスト ボックス 17"/>
            <p:cNvSpPr txBox="1"/>
            <p:nvPr/>
          </p:nvSpPr>
          <p:spPr>
            <a:xfrm>
              <a:off x="4004732" y="3285424"/>
              <a:ext cx="618067" cy="461665"/>
            </a:xfrm>
            <a:prstGeom prst="rect">
              <a:avLst/>
            </a:prstGeom>
            <a:noFill/>
          </p:spPr>
          <p:txBody>
            <a:bodyPr wrap="square" rtlCol="0">
              <a:spAutoFit/>
            </a:bodyPr>
            <a:lstStyle/>
            <a:p>
              <a:r>
                <a:rPr kumimoji="1" lang="en-US" altLang="ja-JP" sz="1200" dirty="0" smtClean="0"/>
                <a:t>Delay</a:t>
              </a:r>
            </a:p>
            <a:p>
              <a:r>
                <a:rPr lang="en-US" altLang="ja-JP" sz="1200" dirty="0" smtClean="0"/>
                <a:t>2.8</a:t>
              </a:r>
              <a:r>
                <a:rPr lang="ja-JP" altLang="en-US" sz="1200" dirty="0" smtClean="0"/>
                <a:t>度</a:t>
              </a:r>
              <a:endParaRPr kumimoji="1" lang="ja-JP" altLang="en-US" sz="1200" dirty="0"/>
            </a:p>
          </p:txBody>
        </p:sp>
        <p:sp>
          <p:nvSpPr>
            <p:cNvPr id="19" name="テキスト ボックス 18"/>
            <p:cNvSpPr txBox="1"/>
            <p:nvPr/>
          </p:nvSpPr>
          <p:spPr>
            <a:xfrm>
              <a:off x="4004732" y="4425181"/>
              <a:ext cx="618067" cy="461665"/>
            </a:xfrm>
            <a:prstGeom prst="rect">
              <a:avLst/>
            </a:prstGeom>
            <a:noFill/>
          </p:spPr>
          <p:txBody>
            <a:bodyPr wrap="square" rtlCol="0">
              <a:spAutoFit/>
            </a:bodyPr>
            <a:lstStyle/>
            <a:p>
              <a:r>
                <a:rPr kumimoji="1" lang="en-US" altLang="ja-JP" sz="1200" dirty="0" smtClean="0"/>
                <a:t>Delay</a:t>
              </a:r>
            </a:p>
            <a:p>
              <a:r>
                <a:rPr lang="en-US" altLang="ja-JP" sz="1200" dirty="0" smtClean="0"/>
                <a:t>4.2</a:t>
              </a:r>
              <a:r>
                <a:rPr lang="ja-JP" altLang="en-US" sz="1200" dirty="0" smtClean="0"/>
                <a:t>度</a:t>
              </a:r>
              <a:endParaRPr kumimoji="1" lang="ja-JP" altLang="en-US" sz="1200" dirty="0"/>
            </a:p>
          </p:txBody>
        </p:sp>
        <p:sp>
          <p:nvSpPr>
            <p:cNvPr id="20" name="正方形/長方形 19"/>
            <p:cNvSpPr/>
            <p:nvPr/>
          </p:nvSpPr>
          <p:spPr>
            <a:xfrm>
              <a:off x="5029197" y="1034580"/>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1" name="正方形/長方形 20"/>
            <p:cNvSpPr/>
            <p:nvPr/>
          </p:nvSpPr>
          <p:spPr>
            <a:xfrm>
              <a:off x="5029197" y="2196395"/>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p:cNvSpPr/>
            <p:nvPr/>
          </p:nvSpPr>
          <p:spPr>
            <a:xfrm>
              <a:off x="5029197" y="3353156"/>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正方形/長方形 22"/>
            <p:cNvSpPr/>
            <p:nvPr/>
          </p:nvSpPr>
          <p:spPr>
            <a:xfrm>
              <a:off x="5029197" y="4524814"/>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4" name="正方形/長方形 23"/>
            <p:cNvSpPr/>
            <p:nvPr/>
          </p:nvSpPr>
          <p:spPr>
            <a:xfrm>
              <a:off x="5029197" y="1026113"/>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p:cNvSpPr/>
            <p:nvPr/>
          </p:nvSpPr>
          <p:spPr>
            <a:xfrm>
              <a:off x="5029197" y="2187928"/>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p:cNvSpPr/>
            <p:nvPr/>
          </p:nvSpPr>
          <p:spPr>
            <a:xfrm>
              <a:off x="5029197" y="3344689"/>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p:cNvSpPr/>
            <p:nvPr/>
          </p:nvSpPr>
          <p:spPr>
            <a:xfrm>
              <a:off x="5029197" y="4516347"/>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p:cNvSpPr/>
            <p:nvPr/>
          </p:nvSpPr>
          <p:spPr>
            <a:xfrm>
              <a:off x="6456142" y="1026113"/>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9" name="正方形/長方形 28"/>
            <p:cNvSpPr/>
            <p:nvPr/>
          </p:nvSpPr>
          <p:spPr>
            <a:xfrm>
              <a:off x="6456142" y="2187928"/>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p:cNvSpPr/>
            <p:nvPr/>
          </p:nvSpPr>
          <p:spPr>
            <a:xfrm>
              <a:off x="6456142" y="3344689"/>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p:cNvSpPr/>
            <p:nvPr/>
          </p:nvSpPr>
          <p:spPr>
            <a:xfrm>
              <a:off x="6456142" y="4516347"/>
              <a:ext cx="829734" cy="403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2" name="テキスト ボックス 31"/>
            <p:cNvSpPr txBox="1"/>
            <p:nvPr/>
          </p:nvSpPr>
          <p:spPr>
            <a:xfrm>
              <a:off x="4948017" y="4572479"/>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3" name="テキスト ボックス 32"/>
            <p:cNvSpPr txBox="1"/>
            <p:nvPr/>
          </p:nvSpPr>
          <p:spPr>
            <a:xfrm>
              <a:off x="4916722" y="3402197"/>
              <a:ext cx="1422400" cy="261610"/>
            </a:xfrm>
            <a:prstGeom prst="rect">
              <a:avLst/>
            </a:prstGeom>
            <a:noFill/>
          </p:spPr>
          <p:txBody>
            <a:bodyPr wrap="square" rtlCol="0">
              <a:spAutoFit/>
            </a:bodyPr>
            <a:lstStyle/>
            <a:p>
              <a:r>
                <a:rPr lang="ja-JP" altLang="en-US" sz="1100" dirty="0"/>
                <a:t>アッテネータ</a:t>
              </a:r>
              <a:endParaRPr kumimoji="1" lang="ja-JP" altLang="en-US" sz="1100" dirty="0"/>
            </a:p>
          </p:txBody>
        </p:sp>
        <p:sp>
          <p:nvSpPr>
            <p:cNvPr id="34" name="テキスト ボックス 33"/>
            <p:cNvSpPr txBox="1"/>
            <p:nvPr/>
          </p:nvSpPr>
          <p:spPr>
            <a:xfrm>
              <a:off x="4962522" y="2262850"/>
              <a:ext cx="1028698"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35" name="テキスト ボックス 34"/>
            <p:cNvSpPr txBox="1"/>
            <p:nvPr/>
          </p:nvSpPr>
          <p:spPr>
            <a:xfrm>
              <a:off x="4927733" y="1120540"/>
              <a:ext cx="1422400" cy="261610"/>
            </a:xfrm>
            <a:prstGeom prst="rect">
              <a:avLst/>
            </a:prstGeom>
            <a:noFill/>
          </p:spPr>
          <p:txBody>
            <a:bodyPr wrap="square" rtlCol="0">
              <a:spAutoFit/>
            </a:bodyPr>
            <a:lstStyle/>
            <a:p>
              <a:r>
                <a:rPr lang="ja-JP" altLang="en-US" sz="1100" dirty="0" smtClean="0"/>
                <a:t>アッテネータ</a:t>
              </a:r>
              <a:endParaRPr kumimoji="1" lang="ja-JP" altLang="en-US" sz="1100" dirty="0"/>
            </a:p>
          </p:txBody>
        </p:sp>
        <p:sp>
          <p:nvSpPr>
            <p:cNvPr id="36" name="テキスト ボックス 35"/>
            <p:cNvSpPr txBox="1"/>
            <p:nvPr/>
          </p:nvSpPr>
          <p:spPr>
            <a:xfrm>
              <a:off x="6339122" y="4572479"/>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7" name="テキスト ボックス 36"/>
            <p:cNvSpPr txBox="1"/>
            <p:nvPr/>
          </p:nvSpPr>
          <p:spPr>
            <a:xfrm>
              <a:off x="6354543" y="3422440"/>
              <a:ext cx="1422400" cy="261610"/>
            </a:xfrm>
            <a:prstGeom prst="rect">
              <a:avLst/>
            </a:prstGeom>
            <a:noFill/>
          </p:spPr>
          <p:txBody>
            <a:bodyPr wrap="square" rtlCol="0">
              <a:spAutoFit/>
            </a:bodyPr>
            <a:lstStyle/>
            <a:p>
              <a:r>
                <a:rPr lang="ja-JP" altLang="en-US" sz="1050" dirty="0"/>
                <a:t>アッテネータ</a:t>
              </a:r>
              <a:endParaRPr kumimoji="1" lang="ja-JP" altLang="en-US" sz="1050" dirty="0"/>
            </a:p>
          </p:txBody>
        </p:sp>
        <p:sp>
          <p:nvSpPr>
            <p:cNvPr id="38" name="テキスト ボックス 37"/>
            <p:cNvSpPr txBox="1"/>
            <p:nvPr/>
          </p:nvSpPr>
          <p:spPr>
            <a:xfrm>
              <a:off x="6354543" y="2262915"/>
              <a:ext cx="1422400"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39" name="テキスト ボックス 38"/>
            <p:cNvSpPr txBox="1"/>
            <p:nvPr/>
          </p:nvSpPr>
          <p:spPr>
            <a:xfrm>
              <a:off x="6370417" y="1093013"/>
              <a:ext cx="1054849" cy="261610"/>
            </a:xfrm>
            <a:prstGeom prst="rect">
              <a:avLst/>
            </a:prstGeom>
            <a:noFill/>
          </p:spPr>
          <p:txBody>
            <a:bodyPr wrap="square" rtlCol="0">
              <a:spAutoFit/>
            </a:bodyPr>
            <a:lstStyle/>
            <a:p>
              <a:r>
                <a:rPr lang="ja-JP" altLang="en-US" sz="1050" dirty="0" smtClean="0"/>
                <a:t>アッテネータ</a:t>
              </a:r>
              <a:endParaRPr kumimoji="1" lang="ja-JP" altLang="en-US" sz="1050" dirty="0"/>
            </a:p>
          </p:txBody>
        </p:sp>
        <p:sp>
          <p:nvSpPr>
            <p:cNvPr id="40" name="正方形/長方形 39"/>
            <p:cNvSpPr/>
            <p:nvPr/>
          </p:nvSpPr>
          <p:spPr>
            <a:xfrm>
              <a:off x="4072465" y="796520"/>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1" name="正方形/長方形 40"/>
            <p:cNvSpPr/>
            <p:nvPr/>
          </p:nvSpPr>
          <p:spPr>
            <a:xfrm>
              <a:off x="4072465" y="1962739"/>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p:cNvSpPr/>
            <p:nvPr/>
          </p:nvSpPr>
          <p:spPr>
            <a:xfrm>
              <a:off x="4072465" y="3122166"/>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正方形/長方形 42"/>
            <p:cNvSpPr/>
            <p:nvPr/>
          </p:nvSpPr>
          <p:spPr>
            <a:xfrm>
              <a:off x="4072465" y="4290368"/>
              <a:ext cx="482600" cy="1348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4" name="テキスト ボックス 43"/>
            <p:cNvSpPr txBox="1"/>
            <p:nvPr/>
          </p:nvSpPr>
          <p:spPr>
            <a:xfrm>
              <a:off x="2829982" y="727060"/>
              <a:ext cx="1058332" cy="276999"/>
            </a:xfrm>
            <a:prstGeom prst="rect">
              <a:avLst/>
            </a:prstGeom>
            <a:noFill/>
          </p:spPr>
          <p:txBody>
            <a:bodyPr wrap="square" rtlCol="0">
              <a:spAutoFit/>
            </a:bodyPr>
            <a:lstStyle/>
            <a:p>
              <a:r>
                <a:rPr kumimoji="1" lang="ja-JP" altLang="en-US" sz="1200" dirty="0" smtClean="0"/>
                <a:t>回路</a:t>
              </a:r>
              <a:r>
                <a:rPr kumimoji="1" lang="en-US" altLang="ja-JP" sz="1200" dirty="0" smtClean="0"/>
                <a:t>1</a:t>
              </a:r>
              <a:endParaRPr kumimoji="1" lang="ja-JP" altLang="en-US" sz="1600" dirty="0"/>
            </a:p>
          </p:txBody>
        </p:sp>
        <p:sp>
          <p:nvSpPr>
            <p:cNvPr id="45" name="テキスト ボックス 44"/>
            <p:cNvSpPr txBox="1"/>
            <p:nvPr/>
          </p:nvSpPr>
          <p:spPr>
            <a:xfrm>
              <a:off x="2829982" y="1886456"/>
              <a:ext cx="1058332" cy="276999"/>
            </a:xfrm>
            <a:prstGeom prst="rect">
              <a:avLst/>
            </a:prstGeom>
            <a:noFill/>
          </p:spPr>
          <p:txBody>
            <a:bodyPr wrap="square" rtlCol="0">
              <a:spAutoFit/>
            </a:bodyPr>
            <a:lstStyle/>
            <a:p>
              <a:r>
                <a:rPr kumimoji="1" lang="ja-JP" altLang="en-US" sz="1200" dirty="0" smtClean="0"/>
                <a:t>回路</a:t>
              </a:r>
              <a:r>
                <a:rPr lang="en-US" altLang="ja-JP" sz="1200" dirty="0" smtClean="0"/>
                <a:t>2</a:t>
              </a:r>
              <a:endParaRPr kumimoji="1" lang="ja-JP" altLang="en-US" sz="1600" dirty="0"/>
            </a:p>
          </p:txBody>
        </p:sp>
        <p:sp>
          <p:nvSpPr>
            <p:cNvPr id="46" name="テキスト ボックス 45"/>
            <p:cNvSpPr txBox="1"/>
            <p:nvPr/>
          </p:nvSpPr>
          <p:spPr>
            <a:xfrm>
              <a:off x="2829982" y="3061174"/>
              <a:ext cx="1058332" cy="276999"/>
            </a:xfrm>
            <a:prstGeom prst="rect">
              <a:avLst/>
            </a:prstGeom>
            <a:noFill/>
          </p:spPr>
          <p:txBody>
            <a:bodyPr wrap="square" rtlCol="0">
              <a:spAutoFit/>
            </a:bodyPr>
            <a:lstStyle/>
            <a:p>
              <a:r>
                <a:rPr kumimoji="1" lang="ja-JP" altLang="en-US" sz="1200" dirty="0" smtClean="0"/>
                <a:t>回路</a:t>
              </a:r>
              <a:r>
                <a:rPr lang="en-US" altLang="ja-JP" sz="1200" dirty="0"/>
                <a:t>3</a:t>
              </a:r>
              <a:endParaRPr kumimoji="1" lang="ja-JP" altLang="en-US" sz="1600" dirty="0"/>
            </a:p>
          </p:txBody>
        </p:sp>
        <p:sp>
          <p:nvSpPr>
            <p:cNvPr id="47" name="テキスト ボックス 46"/>
            <p:cNvSpPr txBox="1"/>
            <p:nvPr/>
          </p:nvSpPr>
          <p:spPr>
            <a:xfrm>
              <a:off x="2829982" y="4224101"/>
              <a:ext cx="1058332" cy="276999"/>
            </a:xfrm>
            <a:prstGeom prst="rect">
              <a:avLst/>
            </a:prstGeom>
            <a:noFill/>
          </p:spPr>
          <p:txBody>
            <a:bodyPr wrap="square" rtlCol="0">
              <a:spAutoFit/>
            </a:bodyPr>
            <a:lstStyle/>
            <a:p>
              <a:r>
                <a:rPr kumimoji="1" lang="ja-JP" altLang="en-US" sz="1200" dirty="0" smtClean="0"/>
                <a:t>回路</a:t>
              </a:r>
              <a:r>
                <a:rPr lang="en-US" altLang="ja-JP" sz="1200" dirty="0"/>
                <a:t>4</a:t>
              </a:r>
              <a:endParaRPr kumimoji="1" lang="ja-JP" altLang="en-US" sz="1600" dirty="0"/>
            </a:p>
          </p:txBody>
        </p:sp>
        <p:sp>
          <p:nvSpPr>
            <p:cNvPr id="48" name="正方形/長方形 47"/>
            <p:cNvSpPr/>
            <p:nvPr/>
          </p:nvSpPr>
          <p:spPr>
            <a:xfrm>
              <a:off x="2269067" y="1667933"/>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9" name="正方形/長方形 48"/>
            <p:cNvSpPr/>
            <p:nvPr/>
          </p:nvSpPr>
          <p:spPr>
            <a:xfrm>
              <a:off x="2269067" y="3995562"/>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0" name="正方形/長方形 49"/>
            <p:cNvSpPr/>
            <p:nvPr/>
          </p:nvSpPr>
          <p:spPr>
            <a:xfrm>
              <a:off x="7611841" y="3995562"/>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1" name="正方形/長方形 50"/>
            <p:cNvSpPr/>
            <p:nvPr/>
          </p:nvSpPr>
          <p:spPr>
            <a:xfrm>
              <a:off x="7611841" y="1658209"/>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2" name="正方形/長方形 51"/>
            <p:cNvSpPr/>
            <p:nvPr/>
          </p:nvSpPr>
          <p:spPr>
            <a:xfrm>
              <a:off x="8077508" y="2799237"/>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正方形/長方形 52"/>
            <p:cNvSpPr/>
            <p:nvPr/>
          </p:nvSpPr>
          <p:spPr>
            <a:xfrm>
              <a:off x="1769841" y="2799237"/>
              <a:ext cx="372533" cy="2948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4" name="テキスト ボックス 53"/>
            <p:cNvSpPr txBox="1"/>
            <p:nvPr/>
          </p:nvSpPr>
          <p:spPr>
            <a:xfrm>
              <a:off x="1696034" y="2746115"/>
              <a:ext cx="812798" cy="400110"/>
            </a:xfrm>
            <a:prstGeom prst="rect">
              <a:avLst/>
            </a:prstGeom>
            <a:noFill/>
          </p:spPr>
          <p:txBody>
            <a:bodyPr wrap="square" rtlCol="0">
              <a:spAutoFit/>
            </a:bodyPr>
            <a:lstStyle/>
            <a:p>
              <a:r>
                <a:rPr kumimoji="1" lang="ja-JP" altLang="en-US" sz="1000" dirty="0" smtClean="0"/>
                <a:t>スプ</a:t>
              </a:r>
              <a:endParaRPr kumimoji="1" lang="en-US" altLang="ja-JP" sz="1000" dirty="0" smtClean="0"/>
            </a:p>
            <a:p>
              <a:r>
                <a:rPr kumimoji="1" lang="ja-JP" altLang="en-US" sz="1000" dirty="0" smtClean="0"/>
                <a:t>リッタ</a:t>
              </a:r>
              <a:endParaRPr kumimoji="1" lang="ja-JP" altLang="en-US" sz="1000" dirty="0"/>
            </a:p>
          </p:txBody>
        </p:sp>
        <p:sp>
          <p:nvSpPr>
            <p:cNvPr id="55" name="テキスト ボックス 54"/>
            <p:cNvSpPr txBox="1"/>
            <p:nvPr/>
          </p:nvSpPr>
          <p:spPr>
            <a:xfrm>
              <a:off x="2149783" y="1574044"/>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6" name="テキスト ボックス 55"/>
            <p:cNvSpPr txBox="1"/>
            <p:nvPr/>
          </p:nvSpPr>
          <p:spPr>
            <a:xfrm>
              <a:off x="2159308" y="3914818"/>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7" name="テキスト ボックス 56"/>
            <p:cNvSpPr txBox="1"/>
            <p:nvPr/>
          </p:nvSpPr>
          <p:spPr>
            <a:xfrm>
              <a:off x="7503894" y="1593094"/>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8" name="テキスト ボックス 57"/>
            <p:cNvSpPr txBox="1"/>
            <p:nvPr/>
          </p:nvSpPr>
          <p:spPr>
            <a:xfrm>
              <a:off x="7532469" y="3924343"/>
              <a:ext cx="812798" cy="430887"/>
            </a:xfrm>
            <a:prstGeom prst="rect">
              <a:avLst/>
            </a:prstGeom>
            <a:noFill/>
          </p:spPr>
          <p:txBody>
            <a:bodyPr wrap="square" rtlCol="0">
              <a:spAutoFit/>
            </a:bodyPr>
            <a:lstStyle/>
            <a:p>
              <a:r>
                <a:rPr kumimoji="1" lang="ja-JP" altLang="en-US" sz="1050" dirty="0" smtClean="0"/>
                <a:t>スプ</a:t>
              </a:r>
              <a:endParaRPr kumimoji="1" lang="en-US" altLang="ja-JP" sz="1050" dirty="0" smtClean="0"/>
            </a:p>
            <a:p>
              <a:r>
                <a:rPr kumimoji="1" lang="ja-JP" altLang="en-US" sz="1050" dirty="0" smtClean="0"/>
                <a:t>リッタ</a:t>
              </a:r>
              <a:endParaRPr kumimoji="1" lang="ja-JP" altLang="en-US" sz="1050" dirty="0"/>
            </a:p>
          </p:txBody>
        </p:sp>
        <p:sp>
          <p:nvSpPr>
            <p:cNvPr id="59" name="テキスト ボックス 58"/>
            <p:cNvSpPr txBox="1"/>
            <p:nvPr/>
          </p:nvSpPr>
          <p:spPr>
            <a:xfrm>
              <a:off x="7979081" y="2746115"/>
              <a:ext cx="812798" cy="400110"/>
            </a:xfrm>
            <a:prstGeom prst="rect">
              <a:avLst/>
            </a:prstGeom>
            <a:noFill/>
          </p:spPr>
          <p:txBody>
            <a:bodyPr wrap="square" rtlCol="0">
              <a:spAutoFit/>
            </a:bodyPr>
            <a:lstStyle/>
            <a:p>
              <a:r>
                <a:rPr kumimoji="1" lang="ja-JP" altLang="en-US" sz="1000" dirty="0" smtClean="0"/>
                <a:t>スプ</a:t>
              </a:r>
              <a:endParaRPr kumimoji="1" lang="en-US" altLang="ja-JP" sz="1000" dirty="0" smtClean="0"/>
            </a:p>
            <a:p>
              <a:r>
                <a:rPr kumimoji="1" lang="ja-JP" altLang="en-US" sz="1000" dirty="0" smtClean="0"/>
                <a:t>リッタ</a:t>
              </a:r>
              <a:endParaRPr kumimoji="1" lang="ja-JP" altLang="en-US" sz="1000" dirty="0"/>
            </a:p>
          </p:txBody>
        </p:sp>
        <p:sp>
          <p:nvSpPr>
            <p:cNvPr id="60" name="正方形/長方形 59"/>
            <p:cNvSpPr/>
            <p:nvPr/>
          </p:nvSpPr>
          <p:spPr>
            <a:xfrm>
              <a:off x="2743200" y="5083529"/>
              <a:ext cx="4682067" cy="346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1" name="正方形/長方形 60"/>
            <p:cNvSpPr/>
            <p:nvPr/>
          </p:nvSpPr>
          <p:spPr>
            <a:xfrm>
              <a:off x="2743200" y="3920226"/>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2" name="正方形/長方形 61"/>
            <p:cNvSpPr/>
            <p:nvPr/>
          </p:nvSpPr>
          <p:spPr>
            <a:xfrm>
              <a:off x="2743200" y="2759411"/>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正方形/長方形 62"/>
            <p:cNvSpPr/>
            <p:nvPr/>
          </p:nvSpPr>
          <p:spPr>
            <a:xfrm>
              <a:off x="2743200" y="1598066"/>
              <a:ext cx="4682067" cy="294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4" name="正方形/長方形 63"/>
            <p:cNvSpPr/>
            <p:nvPr/>
          </p:nvSpPr>
          <p:spPr>
            <a:xfrm>
              <a:off x="2946400" y="1483408"/>
              <a:ext cx="4339476" cy="740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5" name="正方形/長方形 64"/>
            <p:cNvSpPr/>
            <p:nvPr/>
          </p:nvSpPr>
          <p:spPr>
            <a:xfrm>
              <a:off x="2946400" y="2643243"/>
              <a:ext cx="4339476" cy="82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6" name="正方形/長方形 65"/>
            <p:cNvSpPr/>
            <p:nvPr/>
          </p:nvSpPr>
          <p:spPr>
            <a:xfrm>
              <a:off x="2946400" y="3811745"/>
              <a:ext cx="4339476" cy="7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7" name="正方形/長方形 66"/>
            <p:cNvSpPr/>
            <p:nvPr/>
          </p:nvSpPr>
          <p:spPr>
            <a:xfrm>
              <a:off x="2946400" y="4971213"/>
              <a:ext cx="4339476" cy="755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8" name="正方形/長方形 67"/>
            <p:cNvSpPr/>
            <p:nvPr/>
          </p:nvSpPr>
          <p:spPr>
            <a:xfrm>
              <a:off x="838200" y="2799237"/>
              <a:ext cx="643467" cy="44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9" name="正方形/長方形 68"/>
            <p:cNvSpPr/>
            <p:nvPr/>
          </p:nvSpPr>
          <p:spPr>
            <a:xfrm>
              <a:off x="8782768" y="2799237"/>
              <a:ext cx="643467" cy="44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70" name="テキスト ボックス 69"/>
            <p:cNvSpPr txBox="1"/>
            <p:nvPr/>
          </p:nvSpPr>
          <p:spPr>
            <a:xfrm>
              <a:off x="1216027" y="2814389"/>
              <a:ext cx="379939" cy="276999"/>
            </a:xfrm>
            <a:prstGeom prst="rect">
              <a:avLst/>
            </a:prstGeom>
            <a:noFill/>
          </p:spPr>
          <p:txBody>
            <a:bodyPr wrap="square" rtlCol="0">
              <a:spAutoFit/>
            </a:bodyPr>
            <a:lstStyle/>
            <a:p>
              <a:r>
                <a:rPr kumimoji="1" lang="en-US" altLang="ja-JP" sz="1200" dirty="0" smtClean="0"/>
                <a:t>IN</a:t>
              </a:r>
              <a:endParaRPr kumimoji="1" lang="ja-JP" altLang="en-US" sz="1200" dirty="0"/>
            </a:p>
          </p:txBody>
        </p:sp>
        <p:sp>
          <p:nvSpPr>
            <p:cNvPr id="71" name="テキスト ボックス 70"/>
            <p:cNvSpPr txBox="1"/>
            <p:nvPr/>
          </p:nvSpPr>
          <p:spPr>
            <a:xfrm>
              <a:off x="8702084" y="2814389"/>
              <a:ext cx="551644" cy="276999"/>
            </a:xfrm>
            <a:prstGeom prst="rect">
              <a:avLst/>
            </a:prstGeom>
            <a:noFill/>
          </p:spPr>
          <p:txBody>
            <a:bodyPr wrap="square" rtlCol="0">
              <a:spAutoFit/>
            </a:bodyPr>
            <a:lstStyle/>
            <a:p>
              <a:r>
                <a:rPr kumimoji="1" lang="en-US" altLang="ja-JP" sz="1200" dirty="0" smtClean="0"/>
                <a:t>OUT</a:t>
              </a:r>
              <a:endParaRPr kumimoji="1" lang="ja-JP" altLang="en-US" sz="1200" dirty="0"/>
            </a:p>
          </p:txBody>
        </p:sp>
      </p:grpSp>
      <p:sp>
        <p:nvSpPr>
          <p:cNvPr id="72" name="右中かっこ 71"/>
          <p:cNvSpPr/>
          <p:nvPr/>
        </p:nvSpPr>
        <p:spPr>
          <a:xfrm rot="5400000">
            <a:off x="3003396" y="4987372"/>
            <a:ext cx="345597" cy="17928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3" name="テキスト ボックス 2"/>
          <p:cNvSpPr txBox="1"/>
          <p:nvPr/>
        </p:nvSpPr>
        <p:spPr>
          <a:xfrm>
            <a:off x="2193005" y="6174223"/>
            <a:ext cx="2071498" cy="372234"/>
          </a:xfrm>
          <a:prstGeom prst="rect">
            <a:avLst/>
          </a:prstGeom>
          <a:noFill/>
        </p:spPr>
        <p:txBody>
          <a:bodyPr wrap="square" rtlCol="0">
            <a:spAutoFit/>
          </a:bodyPr>
          <a:lstStyle/>
          <a:p>
            <a:r>
              <a:rPr kumimoji="1" lang="ja-JP" altLang="en-US" dirty="0" smtClean="0"/>
              <a:t>位相の調整</a:t>
            </a:r>
            <a:endParaRPr kumimoji="1" lang="ja-JP" altLang="en-US" dirty="0"/>
          </a:p>
        </p:txBody>
      </p:sp>
      <p:sp>
        <p:nvSpPr>
          <p:cNvPr id="209" name="右中かっこ 208"/>
          <p:cNvSpPr/>
          <p:nvPr/>
        </p:nvSpPr>
        <p:spPr>
          <a:xfrm rot="5400000">
            <a:off x="5489419" y="4670928"/>
            <a:ext cx="345597" cy="24257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p:sp>
        <p:nvSpPr>
          <p:cNvPr id="210" name="テキスト ボックス 209"/>
          <p:cNvSpPr txBox="1"/>
          <p:nvPr/>
        </p:nvSpPr>
        <p:spPr>
          <a:xfrm>
            <a:off x="4901251" y="6174223"/>
            <a:ext cx="2071498" cy="372234"/>
          </a:xfrm>
          <a:prstGeom prst="rect">
            <a:avLst/>
          </a:prstGeom>
          <a:noFill/>
        </p:spPr>
        <p:txBody>
          <a:bodyPr wrap="square" rtlCol="0">
            <a:spAutoFit/>
          </a:bodyPr>
          <a:lstStyle/>
          <a:p>
            <a:r>
              <a:rPr lang="ja-JP" altLang="en-US" dirty="0"/>
              <a:t>振幅</a:t>
            </a:r>
            <a:r>
              <a:rPr kumimoji="1" lang="ja-JP" altLang="en-US" dirty="0" smtClean="0"/>
              <a:t>の調整</a:t>
            </a:r>
            <a:endParaRPr kumimoji="1" lang="ja-JP" altLang="en-US" dirty="0"/>
          </a:p>
        </p:txBody>
      </p:sp>
    </p:spTree>
    <p:extLst>
      <p:ext uri="{BB962C8B-B14F-4D97-AF65-F5344CB8AC3E}">
        <p14:creationId xmlns:p14="http://schemas.microsoft.com/office/powerpoint/2010/main" val="73796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267" y="2076450"/>
            <a:ext cx="4258733" cy="319405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571999" y="2076450"/>
            <a:ext cx="4258733" cy="3194050"/>
          </a:xfrm>
          <a:prstGeom prst="rect">
            <a:avLst/>
          </a:prstGeom>
        </p:spPr>
      </p:pic>
    </p:spTree>
    <p:extLst>
      <p:ext uri="{BB962C8B-B14F-4D97-AF65-F5344CB8AC3E}">
        <p14:creationId xmlns:p14="http://schemas.microsoft.com/office/powerpoint/2010/main" val="145544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箱</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1667" y="2051050"/>
            <a:ext cx="6104466" cy="4578350"/>
          </a:xfrm>
          <a:prstGeom prst="rect">
            <a:avLst/>
          </a:prstGeom>
        </p:spPr>
      </p:pic>
    </p:spTree>
    <p:extLst>
      <p:ext uri="{BB962C8B-B14F-4D97-AF65-F5344CB8AC3E}">
        <p14:creationId xmlns:p14="http://schemas.microsoft.com/office/powerpoint/2010/main" val="311238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無線全二重通信機</a:t>
            </a:r>
            <a:r>
              <a:rPr kumimoji="1" lang="en-US" altLang="ja-JP" dirty="0" smtClean="0"/>
              <a:t>: </a:t>
            </a:r>
            <a:r>
              <a:rPr kumimoji="1" lang="ja-JP" altLang="en-US" dirty="0" smtClean="0"/>
              <a:t>回路</a:t>
            </a:r>
            <a:endParaRPr kumimoji="1" lang="ja-JP" altLang="en-US"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900" y="1690689"/>
            <a:ext cx="6426200" cy="4819652"/>
          </a:xfrm>
          <a:prstGeom prst="rect">
            <a:avLst/>
          </a:prstGeom>
        </p:spPr>
      </p:pic>
    </p:spTree>
    <p:extLst>
      <p:ext uri="{BB962C8B-B14F-4D97-AF65-F5344CB8AC3E}">
        <p14:creationId xmlns:p14="http://schemas.microsoft.com/office/powerpoint/2010/main" val="3404791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無線全二重通信機</a:t>
            </a:r>
            <a:r>
              <a:rPr kumimoji="1" lang="en-US" altLang="ja-JP" dirty="0" smtClean="0"/>
              <a:t>: </a:t>
            </a:r>
            <a:br>
              <a:rPr kumimoji="1" lang="en-US" altLang="ja-JP" dirty="0" smtClean="0"/>
            </a:br>
            <a:r>
              <a:rPr kumimoji="1" lang="ja-JP" altLang="en-US" dirty="0" smtClean="0"/>
              <a:t>パッシブキャンセラ取り外し後</a:t>
            </a:r>
            <a:endParaRPr kumimoji="1" lang="ja-JP" altLang="en-US"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1690689"/>
            <a:ext cx="6858000" cy="5143500"/>
          </a:xfrm>
          <a:prstGeom prst="rect">
            <a:avLst/>
          </a:prstGeom>
        </p:spPr>
      </p:pic>
    </p:spTree>
    <p:extLst>
      <p:ext uri="{BB962C8B-B14F-4D97-AF65-F5344CB8AC3E}">
        <p14:creationId xmlns:p14="http://schemas.microsoft.com/office/powerpoint/2010/main" val="273694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46201" y="1582737"/>
            <a:ext cx="6451600" cy="4838702"/>
          </a:xfrm>
        </p:spPr>
      </p:pic>
      <p:sp>
        <p:nvSpPr>
          <p:cNvPr id="5" name="タイトル 1"/>
          <p:cNvSpPr>
            <a:spLocks noGrp="1"/>
          </p:cNvSpPr>
          <p:nvPr>
            <p:ph type="title"/>
          </p:nvPr>
        </p:nvSpPr>
        <p:spPr/>
        <p:txBody>
          <a:bodyPr/>
          <a:lstStyle/>
          <a:p>
            <a:r>
              <a:rPr kumimoji="1" lang="ja-JP" altLang="en-US" dirty="0" smtClean="0"/>
              <a:t>パッシブキャンセラ</a:t>
            </a:r>
            <a:r>
              <a:rPr kumimoji="1" lang="en-US" altLang="ja-JP" dirty="0" smtClean="0"/>
              <a:t>: </a:t>
            </a:r>
            <a:r>
              <a:rPr kumimoji="1" lang="ja-JP" altLang="en-US" dirty="0" smtClean="0"/>
              <a:t>回路</a:t>
            </a:r>
            <a:endParaRPr kumimoji="1" lang="ja-JP" altLang="en-US" dirty="0"/>
          </a:p>
        </p:txBody>
      </p:sp>
    </p:spTree>
    <p:extLst>
      <p:ext uri="{BB962C8B-B14F-4D97-AF65-F5344CB8AC3E}">
        <p14:creationId xmlns:p14="http://schemas.microsoft.com/office/powerpoint/2010/main" val="147274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Full </a:t>
            </a:r>
            <a:r>
              <a:rPr lang="en-US" altLang="ja-JP" dirty="0"/>
              <a:t>d</a:t>
            </a:r>
            <a:r>
              <a:rPr lang="en-US" altLang="ja-JP" dirty="0" smtClean="0"/>
              <a:t>uplex (FD)</a:t>
            </a:r>
            <a:br>
              <a:rPr lang="en-US" altLang="ja-JP" dirty="0" smtClean="0"/>
            </a:br>
            <a:r>
              <a:rPr lang="en-US" altLang="ja-JP" dirty="0" smtClean="0"/>
              <a:t>wireless communication</a:t>
            </a:r>
            <a:endParaRPr kumimoji="1" lang="ja-JP" altLang="en-US" dirty="0"/>
          </a:p>
        </p:txBody>
      </p:sp>
      <p:sp>
        <p:nvSpPr>
          <p:cNvPr id="3" name="コンテンツ プレースホルダー 2"/>
          <p:cNvSpPr>
            <a:spLocks noGrp="1"/>
          </p:cNvSpPr>
          <p:nvPr>
            <p:ph idx="1"/>
          </p:nvPr>
        </p:nvSpPr>
        <p:spPr>
          <a:xfrm>
            <a:off x="576398" y="1544398"/>
            <a:ext cx="7886700" cy="1788306"/>
          </a:xfrm>
        </p:spPr>
        <p:txBody>
          <a:bodyPr>
            <a:normAutofit/>
          </a:bodyPr>
          <a:lstStyle/>
          <a:p>
            <a:pPr marL="0" indent="0">
              <a:buNone/>
            </a:pPr>
            <a:r>
              <a:rPr kumimoji="1" lang="en-US" altLang="ja-JP" sz="2800" dirty="0" smtClean="0"/>
              <a:t>Transmit and receive data </a:t>
            </a:r>
            <a:br>
              <a:rPr kumimoji="1" lang="en-US" altLang="ja-JP" sz="2800" dirty="0" smtClean="0"/>
            </a:br>
            <a:r>
              <a:rPr kumimoji="1" lang="en-US" altLang="ja-JP" sz="2800" dirty="0" smtClean="0"/>
              <a:t>at the same time at the same frequency</a:t>
            </a:r>
            <a:endParaRPr kumimoji="1" lang="en-US" altLang="ja-JP" sz="2800" dirty="0" smtClean="0"/>
          </a:p>
          <a:p>
            <a:r>
              <a:rPr lang="ja-JP" altLang="en-US" dirty="0" smtClean="0"/>
              <a:t> </a:t>
            </a:r>
            <a:r>
              <a:rPr lang="en-US" altLang="ja-JP" dirty="0" smtClean="0"/>
              <a:t>Self-Interference Cancellation (SIC)</a:t>
            </a:r>
            <a:endParaRPr lang="en-US" altLang="ja-JP" dirty="0" smtClean="0"/>
          </a:p>
          <a:p>
            <a:pPr lvl="1"/>
            <a:r>
              <a:rPr lang="en-US" altLang="ja-JP" dirty="0" smtClean="0">
                <a:latin typeface="+mn-ea"/>
              </a:rPr>
              <a:t>Remove the radio wave sent by itself</a:t>
            </a:r>
            <a:endParaRPr lang="en-US" altLang="ja-JP" sz="2400" dirty="0">
              <a:latin typeface="+mn-ea"/>
            </a:endParaRPr>
          </a:p>
          <a:p>
            <a:pPr lvl="1"/>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a:t>
            </a:fld>
            <a:endParaRPr kumimoji="1" lang="ja-JP" altLang="en-US"/>
          </a:p>
        </p:txBody>
      </p:sp>
      <p:grpSp>
        <p:nvGrpSpPr>
          <p:cNvPr id="5" name="グループ化 4"/>
          <p:cNvGrpSpPr/>
          <p:nvPr/>
        </p:nvGrpSpPr>
        <p:grpSpPr>
          <a:xfrm>
            <a:off x="5910390" y="100154"/>
            <a:ext cx="3434087" cy="2632782"/>
            <a:chOff x="4388313" y="3460146"/>
            <a:chExt cx="3815849" cy="2881401"/>
          </a:xfrm>
        </p:grpSpPr>
        <p:grpSp>
          <p:nvGrpSpPr>
            <p:cNvPr id="6" name="グループ化 5"/>
            <p:cNvGrpSpPr>
              <a:grpSpLocks noChangeAspect="1"/>
            </p:cNvGrpSpPr>
            <p:nvPr/>
          </p:nvGrpSpPr>
          <p:grpSpPr>
            <a:xfrm>
              <a:off x="4388313" y="3460146"/>
              <a:ext cx="3815849" cy="2762689"/>
              <a:chOff x="2124572" y="1061878"/>
              <a:chExt cx="7249176" cy="5248435"/>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4028" y="1475020"/>
                <a:ext cx="1091452" cy="1078035"/>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532" y="4630567"/>
                <a:ext cx="1091452" cy="1078032"/>
              </a:xfrm>
              <a:prstGeom prst="rect">
                <a:avLst/>
              </a:prstGeom>
            </p:spPr>
          </p:pic>
          <p:grpSp>
            <p:nvGrpSpPr>
              <p:cNvPr id="10" name="グループ化 9"/>
              <p:cNvGrpSpPr/>
              <p:nvPr/>
            </p:nvGrpSpPr>
            <p:grpSpPr>
              <a:xfrm>
                <a:off x="2124572" y="2553056"/>
                <a:ext cx="4843961" cy="2616527"/>
                <a:chOff x="2124572" y="2553056"/>
                <a:chExt cx="4843961" cy="2616527"/>
              </a:xfrm>
            </p:grpSpPr>
            <p:cxnSp>
              <p:nvCxnSpPr>
                <p:cNvPr id="16" name="曲線コネクタ 15"/>
                <p:cNvCxnSpPr>
                  <a:stCxn id="9" idx="1"/>
                  <a:endCxn id="8" idx="2"/>
                </p:cNvCxnSpPr>
                <p:nvPr/>
              </p:nvCxnSpPr>
              <p:spPr>
                <a:xfrm rot="10800000">
                  <a:off x="4319755" y="2553056"/>
                  <a:ext cx="2648778" cy="261652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124572" y="4297171"/>
                  <a:ext cx="3706002" cy="76789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11" name="テキスト ボックス 10"/>
              <p:cNvSpPr txBox="1"/>
              <p:nvPr/>
            </p:nvSpPr>
            <p:spPr>
              <a:xfrm>
                <a:off x="2970806" y="1061878"/>
                <a:ext cx="2381630"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nvGrpSpPr>
              <p:cNvPr id="12" name="グループ化 11"/>
              <p:cNvGrpSpPr/>
              <p:nvPr/>
            </p:nvGrpSpPr>
            <p:grpSpPr>
              <a:xfrm>
                <a:off x="4865481" y="1456320"/>
                <a:ext cx="4508267" cy="3174245"/>
                <a:chOff x="4865481" y="1456320"/>
                <a:chExt cx="4508267" cy="3174245"/>
              </a:xfrm>
            </p:grpSpPr>
            <p:cxnSp>
              <p:nvCxnSpPr>
                <p:cNvPr id="14" name="曲線コネクタ 13"/>
                <p:cNvCxnSpPr>
                  <a:stCxn id="8" idx="3"/>
                  <a:endCxn id="9" idx="0"/>
                </p:cNvCxnSpPr>
                <p:nvPr/>
              </p:nvCxnSpPr>
              <p:spPr>
                <a:xfrm>
                  <a:off x="4865481" y="2014038"/>
                  <a:ext cx="2648777" cy="2616527"/>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644146" y="1456320"/>
                  <a:ext cx="3729602" cy="767898"/>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91" name="テキスト ボックス 90"/>
              <p:cNvSpPr txBox="1"/>
              <p:nvPr/>
            </p:nvSpPr>
            <p:spPr>
              <a:xfrm>
                <a:off x="6067504" y="5542415"/>
                <a:ext cx="2637031"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sp>
          <p:nvSpPr>
            <p:cNvPr id="7" name="テキスト ボックス 6"/>
            <p:cNvSpPr txBox="1"/>
            <p:nvPr/>
          </p:nvSpPr>
          <p:spPr>
            <a:xfrm>
              <a:off x="6251118" y="5941437"/>
              <a:ext cx="1277972" cy="400110"/>
            </a:xfrm>
            <a:prstGeom prst="rect">
              <a:avLst/>
            </a:prstGeom>
            <a:noFill/>
          </p:spPr>
          <p:txBody>
            <a:bodyPr wrap="square" rtlCol="0">
              <a:spAutoFit/>
            </a:bodyPr>
            <a:lstStyle/>
            <a:p>
              <a:endParaRPr kumimoji="1" lang="ja-JP" altLang="en-US" sz="2000" dirty="0"/>
            </a:p>
          </p:txBody>
        </p:sp>
      </p:grpSp>
      <p:grpSp>
        <p:nvGrpSpPr>
          <p:cNvPr id="81" name="グループ化 80"/>
          <p:cNvGrpSpPr>
            <a:grpSpLocks noChangeAspect="1"/>
          </p:cNvGrpSpPr>
          <p:nvPr/>
        </p:nvGrpSpPr>
        <p:grpSpPr>
          <a:xfrm>
            <a:off x="1365760" y="3659330"/>
            <a:ext cx="6412480" cy="3062146"/>
            <a:chOff x="628650" y="1627964"/>
            <a:chExt cx="7465801" cy="3565138"/>
          </a:xfrm>
        </p:grpSpPr>
        <p:sp>
          <p:nvSpPr>
            <p:cNvPr id="82" name="正方形/長方形 81"/>
            <p:cNvSpPr/>
            <p:nvPr/>
          </p:nvSpPr>
          <p:spPr>
            <a:xfrm>
              <a:off x="628650" y="4111151"/>
              <a:ext cx="5099290" cy="10819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imes New Roman"/>
                <a:ea typeface="メイリオ"/>
                <a:cs typeface="+mn-cs"/>
              </a:endParaRPr>
            </a:p>
          </p:txBody>
        </p:sp>
        <p:sp>
          <p:nvSpPr>
            <p:cNvPr id="83" name="正方形/長方形 82"/>
            <p:cNvSpPr/>
            <p:nvPr/>
          </p:nvSpPr>
          <p:spPr>
            <a:xfrm>
              <a:off x="914400"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84" name="直線コネクタ 83"/>
            <p:cNvCxnSpPr/>
            <p:nvPr/>
          </p:nvCxnSpPr>
          <p:spPr>
            <a:xfrm flipH="1">
              <a:off x="1981201" y="2378556"/>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正方形/長方形 84"/>
            <p:cNvSpPr/>
            <p:nvPr/>
          </p:nvSpPr>
          <p:spPr>
            <a:xfrm>
              <a:off x="914400"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grpSp>
          <p:nvGrpSpPr>
            <p:cNvPr id="86" name="グループ化 85"/>
            <p:cNvGrpSpPr/>
            <p:nvPr/>
          </p:nvGrpSpPr>
          <p:grpSpPr>
            <a:xfrm>
              <a:off x="2376487" y="2777885"/>
              <a:ext cx="485775" cy="695327"/>
              <a:chOff x="2724150" y="2667000"/>
              <a:chExt cx="485775" cy="695327"/>
            </a:xfrm>
          </p:grpSpPr>
          <p:cxnSp>
            <p:nvCxnSpPr>
              <p:cNvPr id="132" name="直線コネクタ 131"/>
              <p:cNvCxnSpPr/>
              <p:nvPr/>
            </p:nvCxnSpPr>
            <p:spPr>
              <a:xfrm flipV="1">
                <a:off x="2971800" y="2667000"/>
                <a:ext cx="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flipV="1">
                <a:off x="2971800" y="2667000"/>
                <a:ext cx="238125" cy="266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直線コネクタ 86"/>
            <p:cNvCxnSpPr/>
            <p:nvPr/>
          </p:nvCxnSpPr>
          <p:spPr>
            <a:xfrm flipH="1">
              <a:off x="1981201" y="3454160"/>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正方形/長方形 87"/>
            <p:cNvSpPr/>
            <p:nvPr/>
          </p:nvSpPr>
          <p:spPr>
            <a:xfrm>
              <a:off x="6753225"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89" name="直線コネクタ 88"/>
            <p:cNvCxnSpPr/>
            <p:nvPr/>
          </p:nvCxnSpPr>
          <p:spPr>
            <a:xfrm flipH="1">
              <a:off x="6143625" y="2378556"/>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6753225"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92" name="直線コネクタ 91"/>
            <p:cNvCxnSpPr/>
            <p:nvPr/>
          </p:nvCxnSpPr>
          <p:spPr>
            <a:xfrm flipH="1">
              <a:off x="6143625" y="345416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フリーフォーム 92"/>
            <p:cNvSpPr/>
            <p:nvPr/>
          </p:nvSpPr>
          <p:spPr>
            <a:xfrm>
              <a:off x="2862262" y="1627964"/>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4" name="正方形/長方形 93"/>
            <p:cNvSpPr/>
            <p:nvPr/>
          </p:nvSpPr>
          <p:spPr>
            <a:xfrm>
              <a:off x="628650" y="1702280"/>
              <a:ext cx="1590675" cy="216235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95" name="正方形/長方形 94"/>
            <p:cNvSpPr/>
            <p:nvPr/>
          </p:nvSpPr>
          <p:spPr>
            <a:xfrm>
              <a:off x="6496049" y="1702281"/>
              <a:ext cx="1590675" cy="2162355"/>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96" name="フリーフォーム 95"/>
            <p:cNvSpPr/>
            <p:nvPr/>
          </p:nvSpPr>
          <p:spPr>
            <a:xfrm>
              <a:off x="4905375" y="1627964"/>
              <a:ext cx="952500" cy="764982"/>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7" name="フリーフォーム 96"/>
            <p:cNvSpPr/>
            <p:nvPr/>
          </p:nvSpPr>
          <p:spPr>
            <a:xfrm>
              <a:off x="4905375" y="2749310"/>
              <a:ext cx="952500" cy="70485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98" name="フリーフォーム 97"/>
            <p:cNvSpPr/>
            <p:nvPr/>
          </p:nvSpPr>
          <p:spPr>
            <a:xfrm>
              <a:off x="2862262" y="2749310"/>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99" name="直線矢印コネクタ 98"/>
            <p:cNvCxnSpPr/>
            <p:nvPr/>
          </p:nvCxnSpPr>
          <p:spPr>
            <a:xfrm>
              <a:off x="34290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p:nvPr/>
          </p:nvCxnSpPr>
          <p:spPr>
            <a:xfrm>
              <a:off x="53721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フリーフォーム 100"/>
            <p:cNvSpPr/>
            <p:nvPr/>
          </p:nvSpPr>
          <p:spPr>
            <a:xfrm>
              <a:off x="4852987" y="2995825"/>
              <a:ext cx="1066800" cy="2286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102" name="フリーフォーム 101"/>
            <p:cNvSpPr/>
            <p:nvPr/>
          </p:nvSpPr>
          <p:spPr>
            <a:xfrm>
              <a:off x="2928937" y="2995825"/>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103" name="直線矢印コネクタ 102"/>
            <p:cNvCxnSpPr/>
            <p:nvPr/>
          </p:nvCxnSpPr>
          <p:spPr>
            <a:xfrm flipH="1">
              <a:off x="3929062" y="2378556"/>
              <a:ext cx="923926" cy="39932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p:cNvCxnSpPr/>
            <p:nvPr/>
          </p:nvCxnSpPr>
          <p:spPr>
            <a:xfrm>
              <a:off x="3929062" y="2392946"/>
              <a:ext cx="923925" cy="35636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フリーフォーム 104"/>
            <p:cNvSpPr/>
            <p:nvPr/>
          </p:nvSpPr>
          <p:spPr>
            <a:xfrm>
              <a:off x="917005" y="4255579"/>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06" name="フリーフォーム 105"/>
            <p:cNvSpPr/>
            <p:nvPr/>
          </p:nvSpPr>
          <p:spPr>
            <a:xfrm>
              <a:off x="98368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cxnSp>
          <p:nvCxnSpPr>
            <p:cNvPr id="107" name="直線矢印コネクタ 106"/>
            <p:cNvCxnSpPr>
              <a:stCxn id="85" idx="2"/>
            </p:cNvCxnSpPr>
            <p:nvPr/>
          </p:nvCxnSpPr>
          <p:spPr>
            <a:xfrm>
              <a:off x="1452563" y="3720860"/>
              <a:ext cx="0" cy="3902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8" name="テキスト ボックス 107"/>
            <p:cNvSpPr txBox="1"/>
            <p:nvPr/>
          </p:nvSpPr>
          <p:spPr>
            <a:xfrm>
              <a:off x="2050480" y="4337289"/>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smtClean="0">
                  <a:ln>
                    <a:noFill/>
                  </a:ln>
                  <a:solidFill>
                    <a:prstClr val="black"/>
                  </a:solidFill>
                  <a:effectLst/>
                  <a:uLnTx/>
                  <a:uFillTx/>
                  <a:latin typeface="Times New Roman"/>
                  <a:ea typeface="メイリオ"/>
                  <a:cs typeface="+mn-cs"/>
                </a:rPr>
                <a:t>ー</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109" name="フリーフォーム 108"/>
            <p:cNvSpPr/>
            <p:nvPr/>
          </p:nvSpPr>
          <p:spPr>
            <a:xfrm>
              <a:off x="2760093" y="4214497"/>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10" name="テキスト ボックス 109"/>
            <p:cNvSpPr txBox="1"/>
            <p:nvPr/>
          </p:nvSpPr>
          <p:spPr>
            <a:xfrm>
              <a:off x="3802989" y="4247695"/>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Times New Roman"/>
                  <a:ea typeface="メイリオ"/>
                  <a:cs typeface="+mn-cs"/>
                </a:rPr>
                <a:t>＝</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111" name="フリーフォーム 110"/>
            <p:cNvSpPr/>
            <p:nvPr/>
          </p:nvSpPr>
          <p:spPr>
            <a:xfrm>
              <a:off x="441960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112" name="テキスト ボックス 111"/>
            <p:cNvSpPr txBox="1"/>
            <p:nvPr/>
          </p:nvSpPr>
          <p:spPr>
            <a:xfrm>
              <a:off x="5715627" y="4476543"/>
              <a:ext cx="2378824" cy="5374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400" dirty="0" smtClean="0">
                  <a:solidFill>
                    <a:prstClr val="black"/>
                  </a:solidFill>
                  <a:ea typeface="メイリオ"/>
                  <a:cs typeface="Segoe WP Semibold" panose="020B0702040204020203" pitchFamily="34" charset="0"/>
                </a:rPr>
                <a:t>SIC</a:t>
              </a:r>
              <a:endParaRPr kumimoji="1" lang="ja-JP" altLang="en-US" sz="2400" b="0" i="0" u="none" strike="noStrike" kern="1200" cap="none" spc="0" normalizeH="0" baseline="0" noProof="0" dirty="0">
                <a:ln>
                  <a:noFill/>
                </a:ln>
                <a:solidFill>
                  <a:prstClr val="black"/>
                </a:solidFill>
                <a:effectLst/>
                <a:uLnTx/>
                <a:uFillTx/>
                <a:ea typeface="メイリオ"/>
                <a:cs typeface="Segoe WP Semibold" panose="020B0702040204020203" pitchFamily="34" charset="0"/>
              </a:endParaRPr>
            </a:p>
          </p:txBody>
        </p:sp>
        <p:grpSp>
          <p:nvGrpSpPr>
            <p:cNvPr id="113" name="グループ化 112"/>
            <p:cNvGrpSpPr/>
            <p:nvPr/>
          </p:nvGrpSpPr>
          <p:grpSpPr>
            <a:xfrm>
              <a:off x="2376487" y="1679421"/>
              <a:ext cx="485775" cy="718186"/>
              <a:chOff x="2376487" y="1679421"/>
              <a:chExt cx="485775" cy="718186"/>
            </a:xfrm>
          </p:grpSpPr>
          <p:grpSp>
            <p:nvGrpSpPr>
              <p:cNvPr id="127" name="グループ化 126"/>
              <p:cNvGrpSpPr/>
              <p:nvPr/>
            </p:nvGrpSpPr>
            <p:grpSpPr>
              <a:xfrm>
                <a:off x="2376487" y="1702280"/>
                <a:ext cx="485775" cy="695327"/>
                <a:chOff x="2724150" y="2666999"/>
                <a:chExt cx="485775" cy="695327"/>
              </a:xfrm>
            </p:grpSpPr>
            <p:cxnSp>
              <p:nvCxnSpPr>
                <p:cNvPr id="129" name="直線コネクタ 12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直線コネクタ 127"/>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直線コネクタ 113"/>
            <p:cNvCxnSpPr/>
            <p:nvPr/>
          </p:nvCxnSpPr>
          <p:spPr>
            <a:xfrm>
              <a:off x="2376487" y="2777885"/>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5" name="グループ化 114"/>
            <p:cNvGrpSpPr/>
            <p:nvPr/>
          </p:nvGrpSpPr>
          <p:grpSpPr>
            <a:xfrm>
              <a:off x="5900737" y="1679421"/>
              <a:ext cx="485775" cy="718186"/>
              <a:chOff x="2376487" y="1679421"/>
              <a:chExt cx="485775" cy="718186"/>
            </a:xfrm>
          </p:grpSpPr>
          <p:grpSp>
            <p:nvGrpSpPr>
              <p:cNvPr id="122" name="グループ化 121"/>
              <p:cNvGrpSpPr/>
              <p:nvPr/>
            </p:nvGrpSpPr>
            <p:grpSpPr>
              <a:xfrm>
                <a:off x="2376487" y="1702280"/>
                <a:ext cx="485775" cy="695327"/>
                <a:chOff x="2724150" y="2666999"/>
                <a:chExt cx="485775" cy="695327"/>
              </a:xfrm>
            </p:grpSpPr>
            <p:cxnSp>
              <p:nvCxnSpPr>
                <p:cNvPr id="124" name="直線コネクタ 123"/>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直線コネクタ 122"/>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a:off x="5900737" y="2735974"/>
              <a:ext cx="485775" cy="718186"/>
              <a:chOff x="2376487" y="1679421"/>
              <a:chExt cx="485775" cy="718186"/>
            </a:xfrm>
          </p:grpSpPr>
          <p:grpSp>
            <p:nvGrpSpPr>
              <p:cNvPr id="117" name="グループ化 116"/>
              <p:cNvGrpSpPr/>
              <p:nvPr/>
            </p:nvGrpSpPr>
            <p:grpSpPr>
              <a:xfrm>
                <a:off x="2376487" y="1702280"/>
                <a:ext cx="485775" cy="695327"/>
                <a:chOff x="2724150" y="2666999"/>
                <a:chExt cx="485775" cy="695327"/>
              </a:xfrm>
            </p:grpSpPr>
            <p:cxnSp>
              <p:nvCxnSpPr>
                <p:cNvPr id="119" name="直線コネクタ 11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直線コネクタ 117"/>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91625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96305"/>
            <a:ext cx="7886700" cy="1325563"/>
          </a:xfrm>
        </p:spPr>
        <p:txBody>
          <a:bodyPr/>
          <a:lstStyle/>
          <a:p>
            <a:r>
              <a:rPr kumimoji="1" lang="ja-JP" altLang="en-US" dirty="0" smtClean="0"/>
              <a:t>エネルギーあたりの送信量が</a:t>
            </a:r>
            <a:r>
              <a:rPr kumimoji="1" lang="en-US" altLang="ja-JP" dirty="0" smtClean="0"/>
              <a:t/>
            </a:r>
            <a:br>
              <a:rPr kumimoji="1" lang="en-US" altLang="ja-JP" dirty="0" smtClean="0"/>
            </a:br>
            <a:r>
              <a:rPr lang="ja-JP" altLang="en-US" dirty="0" smtClean="0"/>
              <a:t>増加した場合</a:t>
            </a:r>
            <a:r>
              <a:rPr kumimoji="1" lang="ja-JP" altLang="en-US" dirty="0" smtClean="0"/>
              <a:t>与える影響</a:t>
            </a:r>
            <a:endParaRPr kumimoji="1" lang="ja-JP" altLang="en-US" dirty="0"/>
          </a:p>
        </p:txBody>
      </p:sp>
      <p:sp>
        <p:nvSpPr>
          <p:cNvPr id="3" name="コンテンツ プレースホルダー 2"/>
          <p:cNvSpPr>
            <a:spLocks noGrp="1"/>
          </p:cNvSpPr>
          <p:nvPr>
            <p:ph idx="1"/>
          </p:nvPr>
        </p:nvSpPr>
        <p:spPr>
          <a:xfrm>
            <a:off x="628649" y="1740155"/>
            <a:ext cx="8384721" cy="4711020"/>
          </a:xfrm>
        </p:spPr>
        <p:txBody>
          <a:bodyPr/>
          <a:lstStyle/>
          <a:p>
            <a:r>
              <a:rPr lang="ja-JP" altLang="en-US" dirty="0" smtClean="0"/>
              <a:t>単 </a:t>
            </a:r>
            <a:r>
              <a:rPr lang="en-US" altLang="ja-JP" dirty="0" smtClean="0"/>
              <a:t>3 </a:t>
            </a:r>
            <a:r>
              <a:rPr lang="ja-JP" altLang="en-US" dirty="0" smtClean="0"/>
              <a:t>形</a:t>
            </a:r>
            <a:r>
              <a:rPr kumimoji="1" lang="ja-JP" altLang="en-US" dirty="0" smtClean="0"/>
              <a:t>乾電池 </a:t>
            </a:r>
            <a:r>
              <a:rPr kumimoji="1" lang="en-US" altLang="ja-JP" dirty="0" smtClean="0"/>
              <a:t>1 </a:t>
            </a:r>
            <a:r>
              <a:rPr kumimoji="1" lang="ja-JP" altLang="en-US" dirty="0" smtClean="0"/>
              <a:t>本によって動作する無線通信端末を想定</a:t>
            </a:r>
            <a:endParaRPr kumimoji="1" lang="en-US" altLang="ja-JP" dirty="0" smtClean="0"/>
          </a:p>
          <a:p>
            <a:pPr lvl="1"/>
            <a:r>
              <a:rPr lang="ja-JP" altLang="en-US" dirty="0" smtClean="0"/>
              <a:t>単 </a:t>
            </a:r>
            <a:r>
              <a:rPr lang="en-US" altLang="ja-JP" dirty="0" smtClean="0"/>
              <a:t>3 </a:t>
            </a:r>
            <a:r>
              <a:rPr lang="ja-JP" altLang="en-US" dirty="0" smtClean="0"/>
              <a:t>形乾電池 </a:t>
            </a:r>
            <a:r>
              <a:rPr lang="en-US" altLang="ja-JP" dirty="0" smtClean="0"/>
              <a:t>1 </a:t>
            </a:r>
            <a:r>
              <a:rPr lang="ja-JP" altLang="en-US" dirty="0" smtClean="0"/>
              <a:t>本あたりの放電容量</a:t>
            </a:r>
            <a:r>
              <a:rPr lang="en-US" altLang="ja-JP" dirty="0" smtClean="0"/>
              <a:t>: 2 [Ah]</a:t>
            </a:r>
          </a:p>
          <a:p>
            <a:pPr lvl="1"/>
            <a:r>
              <a:rPr kumimoji="1" lang="en-US" altLang="ja-JP" dirty="0" smtClean="0"/>
              <a:t>1.5 [V] </a:t>
            </a:r>
            <a:r>
              <a:rPr kumimoji="1" lang="ja-JP" altLang="en-US" dirty="0" smtClean="0"/>
              <a:t>で無線通信端末が動作した場合，</a:t>
            </a:r>
            <a:r>
              <a:rPr kumimoji="1" lang="en-US" altLang="ja-JP" dirty="0" smtClean="0"/>
              <a:t>10800 [J] </a:t>
            </a:r>
            <a:r>
              <a:rPr kumimoji="1" lang="ja-JP" altLang="en-US" dirty="0" smtClean="0"/>
              <a:t>の</a:t>
            </a:r>
            <a:r>
              <a:rPr kumimoji="1" lang="en-US" altLang="ja-JP" dirty="0" smtClean="0"/>
              <a:t/>
            </a:r>
            <a:br>
              <a:rPr kumimoji="1" lang="en-US" altLang="ja-JP" dirty="0" smtClean="0"/>
            </a:br>
            <a:r>
              <a:rPr kumimoji="1" lang="ja-JP" altLang="en-US" dirty="0" smtClean="0"/>
              <a:t>エネルギーを持つ</a:t>
            </a:r>
            <a:endParaRPr kumimoji="1" lang="en-US" altLang="ja-JP" dirty="0" smtClean="0"/>
          </a:p>
          <a:p>
            <a:endParaRPr kumimoji="1" lang="en-US" altLang="ja-JP" dirty="0" smtClean="0"/>
          </a:p>
          <a:p>
            <a:r>
              <a:rPr kumimoji="1" lang="ja-JP" altLang="en-US" dirty="0" smtClean="0"/>
              <a:t>エネルギーあたりの送信データ量が </a:t>
            </a:r>
            <a:r>
              <a:rPr kumimoji="1" lang="en-US" altLang="ja-JP" dirty="0" smtClean="0"/>
              <a:t>1 [</a:t>
            </a:r>
            <a:r>
              <a:rPr kumimoji="1" lang="en-US" altLang="ja-JP" dirty="0" err="1" smtClean="0"/>
              <a:t>Mbits</a:t>
            </a:r>
            <a:r>
              <a:rPr kumimoji="1" lang="en-US" altLang="ja-JP" dirty="0" smtClean="0"/>
              <a:t>/J] </a:t>
            </a:r>
            <a:br>
              <a:rPr kumimoji="1" lang="en-US" altLang="ja-JP" dirty="0" smtClean="0"/>
            </a:br>
            <a:r>
              <a:rPr lang="ja-JP" altLang="en-US" dirty="0"/>
              <a:t>増加した</a:t>
            </a:r>
            <a:r>
              <a:rPr kumimoji="1" lang="ja-JP" altLang="en-US" dirty="0" smtClean="0"/>
              <a:t>場合</a:t>
            </a:r>
            <a:endParaRPr kumimoji="1" lang="en-US" altLang="ja-JP" dirty="0" smtClean="0"/>
          </a:p>
          <a:p>
            <a:pPr lvl="1"/>
            <a:r>
              <a:rPr kumimoji="1" lang="ja-JP" altLang="en-US" dirty="0" smtClean="0"/>
              <a:t>単 </a:t>
            </a:r>
            <a:r>
              <a:rPr kumimoji="1" lang="en-US" altLang="ja-JP" dirty="0" smtClean="0"/>
              <a:t>3 </a:t>
            </a:r>
            <a:r>
              <a:rPr kumimoji="1" lang="ja-JP" altLang="en-US" dirty="0" smtClean="0"/>
              <a:t>形乾電池 </a:t>
            </a:r>
            <a:r>
              <a:rPr kumimoji="1" lang="en-US" altLang="ja-JP" dirty="0" smtClean="0"/>
              <a:t>1 </a:t>
            </a:r>
            <a:r>
              <a:rPr kumimoji="1" lang="ja-JP" altLang="en-US" dirty="0" smtClean="0"/>
              <a:t>本で送信できる</a:t>
            </a:r>
            <a:r>
              <a:rPr lang="ja-JP" altLang="en-US" dirty="0" smtClean="0"/>
              <a:t>データ量の増加量</a:t>
            </a:r>
            <a:r>
              <a:rPr lang="en-US" altLang="ja-JP" dirty="0" smtClean="0"/>
              <a:t>: 1.35 [</a:t>
            </a:r>
            <a:r>
              <a:rPr lang="en-US" altLang="ja-JP" dirty="0" err="1" smtClean="0"/>
              <a:t>Gbyte</a:t>
            </a:r>
            <a:r>
              <a:rPr lang="en-US" altLang="ja-JP" dirty="0" smtClean="0"/>
              <a:t>]</a:t>
            </a:r>
          </a:p>
          <a:p>
            <a:pPr lvl="1"/>
            <a:r>
              <a:rPr lang="ja-JP" altLang="en-US" dirty="0" smtClean="0"/>
              <a:t>データフレーム長さが </a:t>
            </a:r>
            <a:r>
              <a:rPr lang="en-US" altLang="ja-JP" dirty="0" smtClean="0"/>
              <a:t>1500 [byte] </a:t>
            </a:r>
            <a:r>
              <a:rPr lang="ja-JP" altLang="en-US" dirty="0" smtClean="0"/>
              <a:t>の場合，データフレームを</a:t>
            </a:r>
            <a:r>
              <a:rPr lang="en-US" altLang="ja-JP" dirty="0" smtClean="0"/>
              <a:t/>
            </a:r>
            <a:br>
              <a:rPr lang="en-US" altLang="ja-JP" dirty="0" smtClean="0"/>
            </a:br>
            <a:r>
              <a:rPr lang="ja-JP" altLang="en-US" dirty="0" smtClean="0"/>
              <a:t>送信できる回数が </a:t>
            </a:r>
            <a:r>
              <a:rPr lang="en-US" altLang="ja-JP" dirty="0" smtClean="0"/>
              <a:t>90 </a:t>
            </a:r>
            <a:r>
              <a:rPr lang="ja-JP" altLang="en-US" dirty="0" smtClean="0"/>
              <a:t>万回増加</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30</a:t>
            </a:fld>
            <a:endParaRPr kumimoji="1" lang="ja-JP" altLang="en-US"/>
          </a:p>
        </p:txBody>
      </p:sp>
    </p:spTree>
    <p:extLst>
      <p:ext uri="{BB962C8B-B14F-4D97-AF65-F5344CB8AC3E}">
        <p14:creationId xmlns:p14="http://schemas.microsoft.com/office/powerpoint/2010/main" val="23942303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r>
              <a:rPr kumimoji="1" lang="en-US" altLang="ja-JP" dirty="0" smtClean="0"/>
              <a:t>RTS/CTS </a:t>
            </a:r>
            <a:r>
              <a:rPr kumimoji="1" lang="ja-JP" altLang="en-US" dirty="0" smtClean="0"/>
              <a:t>機構</a:t>
            </a:r>
            <a:endParaRPr kumimoji="1" lang="ja-JP" altLang="en-US" dirty="0"/>
          </a:p>
        </p:txBody>
      </p:sp>
      <p:sp>
        <p:nvSpPr>
          <p:cNvPr id="3" name="コンテンツ プレースホルダー 2"/>
          <p:cNvSpPr>
            <a:spLocks noGrp="1"/>
          </p:cNvSpPr>
          <p:nvPr>
            <p:ph idx="1"/>
          </p:nvPr>
        </p:nvSpPr>
        <p:spPr>
          <a:xfrm>
            <a:off x="628650" y="1144172"/>
            <a:ext cx="7886700" cy="1791425"/>
          </a:xfrm>
        </p:spPr>
        <p:txBody>
          <a:bodyPr>
            <a:noAutofit/>
          </a:bodyPr>
          <a:lstStyle/>
          <a:p>
            <a:pPr marL="685800" lvl="1" indent="-342900">
              <a:buFont typeface="+mj-lt"/>
              <a:buAutoNum type="arabicPeriod"/>
            </a:pPr>
            <a:r>
              <a:rPr lang="ja-JP" altLang="en-US" sz="2200" dirty="0" smtClean="0"/>
              <a:t>送信側は</a:t>
            </a:r>
            <a:r>
              <a:rPr lang="en-US" altLang="ja-JP" sz="2200" dirty="0" smtClean="0"/>
              <a:t>RTS</a:t>
            </a:r>
            <a:r>
              <a:rPr lang="ja-JP" altLang="en-US" sz="2200" dirty="0" smtClean="0"/>
              <a:t>フレームを送信し，フレームの送信許可を求める</a:t>
            </a:r>
            <a:endParaRPr lang="en-US" altLang="ja-JP" sz="2200" dirty="0" smtClean="0"/>
          </a:p>
          <a:p>
            <a:pPr marL="685800" lvl="1" indent="-342900">
              <a:buFont typeface="+mj-lt"/>
              <a:buAutoNum type="arabicPeriod"/>
            </a:pPr>
            <a:r>
              <a:rPr lang="ja-JP" altLang="en-US" sz="2200" dirty="0" smtClean="0"/>
              <a:t>受信側は</a:t>
            </a:r>
            <a:r>
              <a:rPr lang="en-US" altLang="ja-JP" sz="2200" dirty="0" smtClean="0"/>
              <a:t>CTS</a:t>
            </a:r>
            <a:r>
              <a:rPr lang="ja-JP" altLang="en-US" sz="2200" dirty="0" smtClean="0"/>
              <a:t>フレームを返信</a:t>
            </a:r>
            <a:endParaRPr lang="en-US" altLang="ja-JP" sz="2200" dirty="0" smtClean="0"/>
          </a:p>
          <a:p>
            <a:pPr marL="685800" lvl="1" indent="-342900">
              <a:buFont typeface="+mj-lt"/>
              <a:buAutoNum type="arabicPeriod"/>
            </a:pPr>
            <a:r>
              <a:rPr lang="en-US" altLang="ja-JP" sz="2200" dirty="0" smtClean="0"/>
              <a:t>CTS</a:t>
            </a:r>
            <a:r>
              <a:rPr lang="ja-JP" altLang="en-US" sz="2200" dirty="0" smtClean="0"/>
              <a:t>フレームを受信した送信側はデータフレームを送信</a:t>
            </a:r>
            <a:endParaRPr lang="en-US" altLang="ja-JP" sz="2200" dirty="0" smtClean="0"/>
          </a:p>
          <a:p>
            <a:pPr marL="685800" lvl="1" indent="-342900">
              <a:buFont typeface="+mj-lt"/>
              <a:buAutoNum type="arabicPeriod"/>
            </a:pPr>
            <a:r>
              <a:rPr lang="ja-JP" altLang="en-US" sz="2200" dirty="0" smtClean="0"/>
              <a:t>フレームを受信した受信側は</a:t>
            </a:r>
            <a:r>
              <a:rPr lang="en-US" altLang="ja-JP" sz="2200" dirty="0" smtClean="0"/>
              <a:t>ACK</a:t>
            </a:r>
            <a:r>
              <a:rPr lang="ja-JP" altLang="en-US" sz="2200" dirty="0" smtClean="0"/>
              <a:t>を</a:t>
            </a:r>
            <a:r>
              <a:rPr lang="ja-JP" altLang="en-US" sz="2200" dirty="0"/>
              <a:t>返信</a:t>
            </a:r>
            <a:endParaRPr lang="en-US" altLang="ja-JP" sz="2200" dirty="0" smtClean="0"/>
          </a:p>
          <a:p>
            <a:pPr marL="685800" lvl="1" indent="-342900">
              <a:buFont typeface="+mj-lt"/>
              <a:buAutoNum type="arabicPeriod"/>
            </a:pPr>
            <a:r>
              <a:rPr lang="ja-JP" altLang="en-US" sz="2200" dirty="0" smtClean="0"/>
              <a:t>各フレームを受信した無線通信端末は</a:t>
            </a:r>
            <a:r>
              <a:rPr lang="en-US" altLang="ja-JP" sz="2200" dirty="0" smtClean="0"/>
              <a:t>NAV</a:t>
            </a:r>
            <a:r>
              <a:rPr lang="ja-JP" altLang="en-US" sz="2200" dirty="0" smtClean="0"/>
              <a:t>を設定し，</a:t>
            </a:r>
            <a:r>
              <a:rPr lang="en-US" altLang="ja-JP" sz="2200" dirty="0" smtClean="0"/>
              <a:t/>
            </a:r>
            <a:br>
              <a:rPr lang="en-US" altLang="ja-JP" sz="2200" dirty="0" smtClean="0"/>
            </a:br>
            <a:r>
              <a:rPr lang="en-US" altLang="ja-JP" sz="2200" dirty="0" smtClean="0"/>
              <a:t>NAV </a:t>
            </a:r>
            <a:r>
              <a:rPr lang="ja-JP" altLang="en-US" sz="2200" dirty="0" smtClean="0"/>
              <a:t>で示されたフレームを送信しない</a:t>
            </a:r>
            <a:endParaRPr lang="en-US" altLang="ja-JP" sz="2200" dirty="0"/>
          </a:p>
        </p:txBody>
      </p:sp>
      <p:sp>
        <p:nvSpPr>
          <p:cNvPr id="4" name="スライド番号プレースホルダー 3"/>
          <p:cNvSpPr>
            <a:spLocks noGrp="1"/>
          </p:cNvSpPr>
          <p:nvPr>
            <p:ph type="sldNum" sz="quarter" idx="12"/>
          </p:nvPr>
        </p:nvSpPr>
        <p:spPr/>
        <p:txBody>
          <a:bodyPr/>
          <a:lstStyle/>
          <a:p>
            <a:fld id="{35DCB070-9471-4F47-A37B-4025853D7FB2}" type="slidenum">
              <a:rPr lang="ja-JP" altLang="en-US" smtClean="0"/>
              <a:pPr/>
              <a:t>31</a:t>
            </a:fld>
            <a:endParaRPr lang="ja-JP" altLang="en-US" dirty="0"/>
          </a:p>
        </p:txBody>
      </p:sp>
      <p:grpSp>
        <p:nvGrpSpPr>
          <p:cNvPr id="28" name="グループ化 27"/>
          <p:cNvGrpSpPr/>
          <p:nvPr/>
        </p:nvGrpSpPr>
        <p:grpSpPr>
          <a:xfrm>
            <a:off x="2027715" y="3890913"/>
            <a:ext cx="4964371" cy="369332"/>
            <a:chOff x="872115" y="4735063"/>
            <a:chExt cx="7512032" cy="369331"/>
          </a:xfrm>
        </p:grpSpPr>
        <p:cxnSp>
          <p:nvCxnSpPr>
            <p:cNvPr id="29" name="直線矢印コネクタ 28"/>
            <p:cNvCxnSpPr>
              <a:stCxn id="31" idx="3"/>
            </p:cNvCxnSpPr>
            <p:nvPr/>
          </p:nvCxnSpPr>
          <p:spPr>
            <a:xfrm>
              <a:off x="1293751" y="4919729"/>
              <a:ext cx="70903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p:cNvSpPr txBox="1"/>
            <p:nvPr/>
          </p:nvSpPr>
          <p:spPr>
            <a:xfrm>
              <a:off x="872115" y="4735063"/>
              <a:ext cx="421636" cy="369331"/>
            </a:xfrm>
            <a:prstGeom prst="rect">
              <a:avLst/>
            </a:prstGeom>
            <a:noFill/>
          </p:spPr>
          <p:txBody>
            <a:bodyPr wrap="square" rtlCol="0">
              <a:spAutoFit/>
            </a:bodyPr>
            <a:lstStyle/>
            <a:p>
              <a:pPr algn="ctr"/>
              <a:r>
                <a:rPr lang="en-US" altLang="ja-JP" dirty="0" smtClean="0"/>
                <a:t>A</a:t>
              </a:r>
              <a:endParaRPr lang="ja-JP" altLang="en-US" dirty="0"/>
            </a:p>
          </p:txBody>
        </p:sp>
      </p:grpSp>
      <p:grpSp>
        <p:nvGrpSpPr>
          <p:cNvPr id="36" name="グループ化 35"/>
          <p:cNvGrpSpPr/>
          <p:nvPr/>
        </p:nvGrpSpPr>
        <p:grpSpPr>
          <a:xfrm>
            <a:off x="2027715" y="5626493"/>
            <a:ext cx="4964371" cy="369332"/>
            <a:chOff x="872115" y="4735063"/>
            <a:chExt cx="7512032" cy="369331"/>
          </a:xfrm>
        </p:grpSpPr>
        <p:cxnSp>
          <p:nvCxnSpPr>
            <p:cNvPr id="37" name="直線矢印コネクタ 36"/>
            <p:cNvCxnSpPr>
              <a:stCxn id="38" idx="3"/>
            </p:cNvCxnSpPr>
            <p:nvPr/>
          </p:nvCxnSpPr>
          <p:spPr>
            <a:xfrm>
              <a:off x="1293751" y="4919728"/>
              <a:ext cx="709039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p:cNvSpPr txBox="1"/>
            <p:nvPr/>
          </p:nvSpPr>
          <p:spPr>
            <a:xfrm>
              <a:off x="872115" y="4735063"/>
              <a:ext cx="421636" cy="369331"/>
            </a:xfrm>
            <a:prstGeom prst="rect">
              <a:avLst/>
            </a:prstGeom>
            <a:noFill/>
          </p:spPr>
          <p:txBody>
            <a:bodyPr wrap="square" rtlCol="0">
              <a:spAutoFit/>
            </a:bodyPr>
            <a:lstStyle/>
            <a:p>
              <a:pPr algn="ctr"/>
              <a:r>
                <a:rPr lang="en-US" altLang="ja-JP" dirty="0" smtClean="0"/>
                <a:t>C</a:t>
              </a:r>
              <a:endParaRPr lang="ja-JP" altLang="en-US" dirty="0"/>
            </a:p>
          </p:txBody>
        </p:sp>
      </p:grpSp>
      <p:grpSp>
        <p:nvGrpSpPr>
          <p:cNvPr id="39" name="グループ化 38"/>
          <p:cNvGrpSpPr/>
          <p:nvPr/>
        </p:nvGrpSpPr>
        <p:grpSpPr>
          <a:xfrm>
            <a:off x="2027715" y="4540010"/>
            <a:ext cx="4964371" cy="369332"/>
            <a:chOff x="872115" y="4735063"/>
            <a:chExt cx="7512032" cy="369331"/>
          </a:xfrm>
        </p:grpSpPr>
        <p:cxnSp>
          <p:nvCxnSpPr>
            <p:cNvPr id="40" name="直線矢印コネクタ 39"/>
            <p:cNvCxnSpPr>
              <a:stCxn id="41" idx="3"/>
            </p:cNvCxnSpPr>
            <p:nvPr/>
          </p:nvCxnSpPr>
          <p:spPr>
            <a:xfrm>
              <a:off x="1293750" y="4919728"/>
              <a:ext cx="7090397"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872115" y="4735063"/>
              <a:ext cx="421635" cy="369331"/>
            </a:xfrm>
            <a:prstGeom prst="rect">
              <a:avLst/>
            </a:prstGeom>
            <a:noFill/>
          </p:spPr>
          <p:txBody>
            <a:bodyPr wrap="square" rtlCol="0">
              <a:spAutoFit/>
            </a:bodyPr>
            <a:lstStyle/>
            <a:p>
              <a:pPr algn="ctr"/>
              <a:r>
                <a:rPr lang="en-US" altLang="ja-JP" dirty="0"/>
                <a:t>B</a:t>
              </a:r>
              <a:endParaRPr lang="ja-JP" altLang="en-US" dirty="0"/>
            </a:p>
          </p:txBody>
        </p:sp>
      </p:grpSp>
      <p:grpSp>
        <p:nvGrpSpPr>
          <p:cNvPr id="42" name="グループ化 41"/>
          <p:cNvGrpSpPr/>
          <p:nvPr/>
        </p:nvGrpSpPr>
        <p:grpSpPr>
          <a:xfrm>
            <a:off x="2027715" y="6266192"/>
            <a:ext cx="4964371" cy="369332"/>
            <a:chOff x="872115" y="4735063"/>
            <a:chExt cx="7512032" cy="369331"/>
          </a:xfrm>
        </p:grpSpPr>
        <p:cxnSp>
          <p:nvCxnSpPr>
            <p:cNvPr id="43" name="直線矢印コネクタ 42"/>
            <p:cNvCxnSpPr>
              <a:stCxn id="44" idx="3"/>
            </p:cNvCxnSpPr>
            <p:nvPr/>
          </p:nvCxnSpPr>
          <p:spPr>
            <a:xfrm>
              <a:off x="1293751" y="4919729"/>
              <a:ext cx="7090396"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872115" y="4735063"/>
              <a:ext cx="421636" cy="369331"/>
            </a:xfrm>
            <a:prstGeom prst="rect">
              <a:avLst/>
            </a:prstGeom>
            <a:noFill/>
          </p:spPr>
          <p:txBody>
            <a:bodyPr wrap="square" rtlCol="0">
              <a:spAutoFit/>
            </a:bodyPr>
            <a:lstStyle/>
            <a:p>
              <a:pPr algn="ctr"/>
              <a:r>
                <a:rPr lang="en-US" altLang="ja-JP" dirty="0" smtClean="0"/>
                <a:t>D</a:t>
              </a:r>
              <a:endParaRPr lang="ja-JP" altLang="en-US" dirty="0"/>
            </a:p>
          </p:txBody>
        </p:sp>
      </p:grpSp>
      <p:sp>
        <p:nvSpPr>
          <p:cNvPr id="45" name="正方形/長方形 44"/>
          <p:cNvSpPr/>
          <p:nvPr/>
        </p:nvSpPr>
        <p:spPr>
          <a:xfrm>
            <a:off x="4184817" y="4725710"/>
            <a:ext cx="1054623" cy="2838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sp>
        <p:nvSpPr>
          <p:cNvPr id="46" name="正方形/長方形 45"/>
          <p:cNvSpPr/>
          <p:nvPr/>
        </p:nvSpPr>
        <p:spPr>
          <a:xfrm>
            <a:off x="4184817" y="3796907"/>
            <a:ext cx="1054623" cy="2838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sp>
        <p:nvSpPr>
          <p:cNvPr id="47" name="正方形/長方形 46"/>
          <p:cNvSpPr/>
          <p:nvPr/>
        </p:nvSpPr>
        <p:spPr>
          <a:xfrm>
            <a:off x="4184817" y="5811155"/>
            <a:ext cx="1054623" cy="283866"/>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DATA1</a:t>
            </a:r>
            <a:endParaRPr lang="ja-JP" altLang="en-US" dirty="0"/>
          </a:p>
        </p:txBody>
      </p:sp>
      <p:grpSp>
        <p:nvGrpSpPr>
          <p:cNvPr id="48" name="グループ化 47"/>
          <p:cNvGrpSpPr/>
          <p:nvPr/>
        </p:nvGrpSpPr>
        <p:grpSpPr>
          <a:xfrm>
            <a:off x="5041726" y="3464915"/>
            <a:ext cx="683186" cy="3295285"/>
            <a:chOff x="1494054" y="1610808"/>
            <a:chExt cx="683186" cy="3295285"/>
          </a:xfrm>
        </p:grpSpPr>
        <p:cxnSp>
          <p:nvCxnSpPr>
            <p:cNvPr id="49" name="直線コネクタ 48"/>
            <p:cNvCxnSpPr/>
            <p:nvPr/>
          </p:nvCxnSpPr>
          <p:spPr>
            <a:xfrm flipV="1">
              <a:off x="1694081" y="1870343"/>
              <a:ext cx="0" cy="27305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0" name="直線コネクタ 49"/>
            <p:cNvCxnSpPr/>
            <p:nvPr/>
          </p:nvCxnSpPr>
          <p:spPr>
            <a:xfrm flipV="1">
              <a:off x="1945459" y="1870342"/>
              <a:ext cx="0" cy="303575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1" name="テキスト ボックス 50"/>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52" name="正方形/長方形 51"/>
          <p:cNvSpPr/>
          <p:nvPr/>
        </p:nvSpPr>
        <p:spPr>
          <a:xfrm>
            <a:off x="5490818" y="4077054"/>
            <a:ext cx="558800" cy="308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53" name="直線矢印コネクタ 52"/>
          <p:cNvCxnSpPr>
            <a:stCxn id="46" idx="1"/>
          </p:cNvCxnSpPr>
          <p:nvPr/>
        </p:nvCxnSpPr>
        <p:spPr>
          <a:xfrm>
            <a:off x="4184817" y="3938840"/>
            <a:ext cx="0" cy="79889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4" name="正方形/長方形 53"/>
          <p:cNvSpPr/>
          <p:nvPr/>
        </p:nvSpPr>
        <p:spPr>
          <a:xfrm>
            <a:off x="5490818" y="6450213"/>
            <a:ext cx="558800" cy="293163"/>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55" name="直線矢印コネクタ 54"/>
          <p:cNvCxnSpPr>
            <a:stCxn id="73" idx="1"/>
          </p:cNvCxnSpPr>
          <p:nvPr/>
        </p:nvCxnSpPr>
        <p:spPr>
          <a:xfrm flipV="1">
            <a:off x="5490818" y="4075580"/>
            <a:ext cx="2947" cy="50495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5239440" y="5053038"/>
            <a:ext cx="801470" cy="5002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a:t>NAV</a:t>
            </a:r>
            <a:r>
              <a:rPr lang="en-US" altLang="ja-JP" sz="1400" dirty="0" smtClean="0"/>
              <a:t>/</a:t>
            </a:r>
            <a:br>
              <a:rPr lang="en-US" altLang="ja-JP" sz="1400" dirty="0" smtClean="0"/>
            </a:br>
            <a:r>
              <a:rPr lang="en-US" altLang="ja-JP" sz="1400" dirty="0" smtClean="0"/>
              <a:t>DATA1</a:t>
            </a:r>
            <a:endParaRPr lang="ja-JP" altLang="en-US" sz="1400" dirty="0"/>
          </a:p>
        </p:txBody>
      </p:sp>
      <p:sp>
        <p:nvSpPr>
          <p:cNvPr id="57" name="正方形/長方形 56"/>
          <p:cNvSpPr/>
          <p:nvPr/>
        </p:nvSpPr>
        <p:spPr>
          <a:xfrm>
            <a:off x="3374992" y="4427677"/>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sp>
        <p:nvSpPr>
          <p:cNvPr id="58" name="テキスト ボックス 57"/>
          <p:cNvSpPr txBox="1"/>
          <p:nvPr/>
        </p:nvSpPr>
        <p:spPr>
          <a:xfrm>
            <a:off x="6369150" y="364376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9" name="テキスト ボックス 58"/>
          <p:cNvSpPr txBox="1"/>
          <p:nvPr/>
        </p:nvSpPr>
        <p:spPr>
          <a:xfrm>
            <a:off x="6356656" y="4308351"/>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60" name="テキスト ボックス 59"/>
          <p:cNvSpPr txBox="1"/>
          <p:nvPr/>
        </p:nvSpPr>
        <p:spPr>
          <a:xfrm>
            <a:off x="6369150" y="539406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61" name="テキスト ボックス 60"/>
          <p:cNvSpPr txBox="1"/>
          <p:nvPr/>
        </p:nvSpPr>
        <p:spPr>
          <a:xfrm>
            <a:off x="6369150" y="603164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grpSp>
        <p:nvGrpSpPr>
          <p:cNvPr id="62" name="グループ化 61"/>
          <p:cNvGrpSpPr/>
          <p:nvPr/>
        </p:nvGrpSpPr>
        <p:grpSpPr>
          <a:xfrm>
            <a:off x="3735832" y="3464915"/>
            <a:ext cx="683186" cy="3142669"/>
            <a:chOff x="1494054" y="1610808"/>
            <a:chExt cx="683186" cy="3142669"/>
          </a:xfrm>
        </p:grpSpPr>
        <p:cxnSp>
          <p:nvCxnSpPr>
            <p:cNvPr id="63" name="直線コネクタ 62"/>
            <p:cNvCxnSpPr>
              <a:stCxn id="72" idx="3"/>
            </p:cNvCxnSpPr>
            <p:nvPr/>
          </p:nvCxnSpPr>
          <p:spPr>
            <a:xfrm flipV="1">
              <a:off x="1692014" y="1908435"/>
              <a:ext cx="0" cy="28450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4" name="直線コネクタ 63"/>
            <p:cNvCxnSpPr/>
            <p:nvPr/>
          </p:nvCxnSpPr>
          <p:spPr>
            <a:xfrm flipV="1">
              <a:off x="1943039" y="1870342"/>
              <a:ext cx="0" cy="273051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66" name="正方形/長方形 65"/>
          <p:cNvSpPr/>
          <p:nvPr/>
        </p:nvSpPr>
        <p:spPr>
          <a:xfrm>
            <a:off x="3377059" y="4080410"/>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cxnSp>
        <p:nvCxnSpPr>
          <p:cNvPr id="67" name="直線矢印コネクタ 66"/>
          <p:cNvCxnSpPr/>
          <p:nvPr/>
        </p:nvCxnSpPr>
        <p:spPr>
          <a:xfrm flipV="1">
            <a:off x="3377944" y="4075580"/>
            <a:ext cx="0" cy="534980"/>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pSp>
        <p:nvGrpSpPr>
          <p:cNvPr id="68" name="グループ化 67"/>
          <p:cNvGrpSpPr/>
          <p:nvPr/>
        </p:nvGrpSpPr>
        <p:grpSpPr>
          <a:xfrm>
            <a:off x="2925682" y="3464915"/>
            <a:ext cx="683186" cy="2990053"/>
            <a:chOff x="1494054" y="1610808"/>
            <a:chExt cx="683186" cy="2990053"/>
          </a:xfrm>
        </p:grpSpPr>
        <p:cxnSp>
          <p:nvCxnSpPr>
            <p:cNvPr id="69" name="直線コネクタ 68"/>
            <p:cNvCxnSpPr/>
            <p:nvPr/>
          </p:nvCxnSpPr>
          <p:spPr>
            <a:xfrm flipV="1">
              <a:off x="1694081" y="1870343"/>
              <a:ext cx="0" cy="273051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1953074" y="1863621"/>
              <a:ext cx="0" cy="272136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1494054" y="1610808"/>
              <a:ext cx="683186" cy="338554"/>
            </a:xfrm>
            <a:prstGeom prst="rect">
              <a:avLst/>
            </a:prstGeom>
            <a:noFill/>
          </p:spPr>
          <p:txBody>
            <a:bodyPr wrap="square" rtlCol="0">
              <a:spAutoFit/>
            </a:bodyPr>
            <a:lstStyle/>
            <a:p>
              <a:pPr algn="ctr"/>
              <a:r>
                <a:rPr kumimoji="1" lang="en-US" altLang="ja-JP" sz="1600" dirty="0" smtClean="0"/>
                <a:t>SIFS</a:t>
              </a:r>
              <a:endParaRPr kumimoji="1" lang="ja-JP" altLang="en-US" sz="1600" dirty="0"/>
            </a:p>
          </p:txBody>
        </p:sp>
      </p:grpSp>
      <p:sp>
        <p:nvSpPr>
          <p:cNvPr id="72" name="正方形/長方形 71"/>
          <p:cNvSpPr/>
          <p:nvPr/>
        </p:nvSpPr>
        <p:spPr>
          <a:xfrm>
            <a:off x="3374992" y="6454968"/>
            <a:ext cx="558800" cy="305232"/>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smtClean="0"/>
              <a:t>CTS</a:t>
            </a:r>
            <a:endParaRPr lang="ja-JP" altLang="en-US" sz="1200" dirty="0"/>
          </a:p>
        </p:txBody>
      </p:sp>
      <p:sp>
        <p:nvSpPr>
          <p:cNvPr id="73" name="正方形/長方形 72"/>
          <p:cNvSpPr/>
          <p:nvPr/>
        </p:nvSpPr>
        <p:spPr>
          <a:xfrm>
            <a:off x="5490818" y="4426238"/>
            <a:ext cx="558800" cy="308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74" name="正方形/長方形 73"/>
          <p:cNvSpPr/>
          <p:nvPr/>
        </p:nvSpPr>
        <p:spPr>
          <a:xfrm>
            <a:off x="2570354" y="3775605"/>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sp>
        <p:nvSpPr>
          <p:cNvPr id="75" name="正方形/長方形 74"/>
          <p:cNvSpPr/>
          <p:nvPr/>
        </p:nvSpPr>
        <p:spPr>
          <a:xfrm>
            <a:off x="2570354" y="4726395"/>
            <a:ext cx="558800" cy="3052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sp>
        <p:nvSpPr>
          <p:cNvPr id="76" name="正方形/長方形 75"/>
          <p:cNvSpPr/>
          <p:nvPr/>
        </p:nvSpPr>
        <p:spPr>
          <a:xfrm>
            <a:off x="2570354" y="5809558"/>
            <a:ext cx="558800" cy="305232"/>
          </a:xfrm>
          <a:prstGeom prst="rect">
            <a:avLst/>
          </a:prstGeom>
          <a:ln>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R</a:t>
            </a:r>
            <a:r>
              <a:rPr lang="en-US" altLang="ja-JP" sz="1200" dirty="0" smtClean="0"/>
              <a:t>TS</a:t>
            </a:r>
            <a:endParaRPr lang="ja-JP" altLang="en-US" sz="1200" dirty="0"/>
          </a:p>
        </p:txBody>
      </p:sp>
      <p:cxnSp>
        <p:nvCxnSpPr>
          <p:cNvPr id="77" name="直線矢印コネクタ 76"/>
          <p:cNvCxnSpPr>
            <a:stCxn id="74" idx="1"/>
          </p:cNvCxnSpPr>
          <p:nvPr/>
        </p:nvCxnSpPr>
        <p:spPr>
          <a:xfrm>
            <a:off x="2570354" y="3928221"/>
            <a:ext cx="0" cy="80468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78" name="正方形/長方形 77"/>
          <p:cNvSpPr/>
          <p:nvPr/>
        </p:nvSpPr>
        <p:spPr>
          <a:xfrm>
            <a:off x="3132896" y="5559406"/>
            <a:ext cx="2916722" cy="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NAV/RTS</a:t>
            </a:r>
            <a:endParaRPr lang="ja-JP" altLang="en-US" sz="1400" dirty="0"/>
          </a:p>
        </p:txBody>
      </p:sp>
      <p:sp>
        <p:nvSpPr>
          <p:cNvPr id="79" name="正方形/長方形 78"/>
          <p:cNvSpPr/>
          <p:nvPr/>
        </p:nvSpPr>
        <p:spPr>
          <a:xfrm>
            <a:off x="3933792" y="6197414"/>
            <a:ext cx="2115826" cy="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400" dirty="0" smtClean="0"/>
              <a:t>NAV/CTS</a:t>
            </a:r>
            <a:endParaRPr lang="ja-JP" altLang="en-US" sz="1400" dirty="0"/>
          </a:p>
        </p:txBody>
      </p:sp>
      <p:cxnSp>
        <p:nvCxnSpPr>
          <p:cNvPr id="80" name="直線コネクタ 79"/>
          <p:cNvCxnSpPr>
            <a:stCxn id="52" idx="3"/>
            <a:endCxn id="54" idx="3"/>
          </p:cNvCxnSpPr>
          <p:nvPr/>
        </p:nvCxnSpPr>
        <p:spPr>
          <a:xfrm>
            <a:off x="6049618" y="4231348"/>
            <a:ext cx="0" cy="23654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69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正方形/長方形 81"/>
          <p:cNvSpPr/>
          <p:nvPr/>
        </p:nvSpPr>
        <p:spPr>
          <a:xfrm>
            <a:off x="4327751" y="4485679"/>
            <a:ext cx="2183703"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80" name="正方形/長方形 79"/>
          <p:cNvSpPr/>
          <p:nvPr/>
        </p:nvSpPr>
        <p:spPr>
          <a:xfrm>
            <a:off x="3224507" y="4478636"/>
            <a:ext cx="1094472"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9461" y="74840"/>
            <a:ext cx="7886700" cy="1325563"/>
          </a:xfrm>
        </p:spPr>
        <p:txBody>
          <a:bodyPr>
            <a:normAutofit/>
          </a:bodyPr>
          <a:lstStyle/>
          <a:p>
            <a:r>
              <a:rPr kumimoji="1" lang="en-US" altLang="ja-JP" sz="4000" dirty="0" smtClean="0"/>
              <a:t>FDPSM: </a:t>
            </a:r>
            <a:r>
              <a:rPr kumimoji="1" lang="ja-JP" altLang="en-US" sz="4000" dirty="0" smtClean="0"/>
              <a:t>非対称全二重通信</a:t>
            </a:r>
            <a:endParaRPr kumimoji="1" lang="ja-JP" altLang="en-US" sz="4000" dirty="0"/>
          </a:p>
        </p:txBody>
      </p:sp>
      <p:sp>
        <p:nvSpPr>
          <p:cNvPr id="3" name="コンテンツ プレースホルダー 2"/>
          <p:cNvSpPr>
            <a:spLocks noGrp="1"/>
          </p:cNvSpPr>
          <p:nvPr>
            <p:ph idx="1"/>
          </p:nvPr>
        </p:nvSpPr>
        <p:spPr>
          <a:xfrm>
            <a:off x="589461" y="1121083"/>
            <a:ext cx="7886700" cy="2259818"/>
          </a:xfrm>
        </p:spPr>
        <p:txBody>
          <a:bodyPr>
            <a:normAutofit fontScale="77500" lnSpcReduction="20000"/>
          </a:bodyPr>
          <a:lstStyle/>
          <a:p>
            <a:pPr marL="457200" indent="-457200">
              <a:buFont typeface="+mj-lt"/>
              <a:buAutoNum type="arabicPeriod"/>
            </a:pPr>
            <a:r>
              <a:rPr lang="en-US" altLang="ja-JP" dirty="0"/>
              <a:t>AP </a:t>
            </a:r>
            <a:r>
              <a:rPr lang="ja-JP" altLang="en-US" dirty="0"/>
              <a:t>はビーコンフレーム</a:t>
            </a:r>
            <a:r>
              <a:rPr lang="ja-JP" altLang="en-US" dirty="0" smtClean="0"/>
              <a:t>を全ユーザ</a:t>
            </a:r>
            <a:r>
              <a:rPr lang="ja-JP" altLang="en-US" dirty="0"/>
              <a:t>端末へ送信</a:t>
            </a:r>
            <a:endParaRPr lang="en-US" altLang="ja-JP" dirty="0"/>
          </a:p>
          <a:p>
            <a:pPr marL="914400" lvl="1" indent="-457200">
              <a:buFont typeface="+mj-lt"/>
              <a:buAutoNum type="alphaLcPeriod"/>
            </a:pPr>
            <a:r>
              <a:rPr lang="ja-JP" altLang="en-US" dirty="0"/>
              <a:t>ユーザ端末はスリープ状態からアウェイク状態へ移行して，</a:t>
            </a:r>
            <a:r>
              <a:rPr lang="en-US" altLang="ja-JP" dirty="0"/>
              <a:t/>
            </a:r>
            <a:br>
              <a:rPr lang="en-US" altLang="ja-JP" dirty="0"/>
            </a:br>
            <a:r>
              <a:rPr lang="ja-JP" altLang="en-US" dirty="0"/>
              <a:t>ビーコンフレームを受信</a:t>
            </a:r>
            <a:endParaRPr lang="en-US" altLang="ja-JP" dirty="0"/>
          </a:p>
          <a:p>
            <a:pPr marL="914400" lvl="1" indent="-457200">
              <a:buFont typeface="+mj-lt"/>
              <a:buAutoNum type="alphaLcPeriod"/>
            </a:pPr>
            <a:r>
              <a:rPr lang="ja-JP" altLang="en-US" dirty="0"/>
              <a:t>ユーザ端末 </a:t>
            </a:r>
            <a:r>
              <a:rPr lang="en-US" altLang="ja-JP" dirty="0"/>
              <a:t>1 </a:t>
            </a:r>
            <a:r>
              <a:rPr lang="ja-JP" altLang="en-US" dirty="0"/>
              <a:t>に </a:t>
            </a:r>
            <a:r>
              <a:rPr lang="en-US" altLang="ja-JP" dirty="0"/>
              <a:t>AP </a:t>
            </a:r>
            <a:r>
              <a:rPr lang="ja-JP" altLang="en-US" dirty="0"/>
              <a:t>にデータフレームがバッファされていることを通知</a:t>
            </a:r>
            <a:endParaRPr lang="en-US" altLang="ja-JP" dirty="0"/>
          </a:p>
          <a:p>
            <a:pPr marL="457200" indent="-457200">
              <a:buFont typeface="+mj-lt"/>
              <a:buAutoNum type="arabicPeriod"/>
            </a:pPr>
            <a:r>
              <a:rPr lang="ja-JP" altLang="en-US" dirty="0"/>
              <a:t>ビーコンフレームを受信したユーザ端末 </a:t>
            </a:r>
            <a:r>
              <a:rPr lang="en-US" altLang="ja-JP" dirty="0"/>
              <a:t>1 </a:t>
            </a:r>
            <a:r>
              <a:rPr lang="ja-JP" altLang="en-US" dirty="0" smtClean="0"/>
              <a:t>は </a:t>
            </a:r>
            <a:r>
              <a:rPr lang="en-US" altLang="ja-JP" dirty="0" smtClean="0"/>
              <a:t>PS-Poll</a:t>
            </a:r>
            <a:r>
              <a:rPr lang="ja-JP" altLang="en-US" dirty="0" smtClean="0"/>
              <a:t>フレームを</a:t>
            </a:r>
            <a:r>
              <a:rPr lang="en-US" altLang="ja-JP" dirty="0"/>
              <a:t>AP </a:t>
            </a:r>
            <a:r>
              <a:rPr lang="ja-JP" altLang="en-US" dirty="0"/>
              <a:t>へ</a:t>
            </a:r>
            <a:r>
              <a:rPr lang="ja-JP" altLang="en-US" dirty="0" smtClean="0"/>
              <a:t>送信</a:t>
            </a:r>
            <a:endParaRPr lang="en-US" altLang="ja-JP" dirty="0"/>
          </a:p>
          <a:p>
            <a:pPr marL="457200" indent="-457200">
              <a:buFont typeface="+mj-lt"/>
              <a:buAutoNum type="arabicPeriod"/>
            </a:pPr>
            <a:r>
              <a:rPr lang="en-US" altLang="ja-JP" dirty="0"/>
              <a:t>PS-Poll </a:t>
            </a:r>
            <a:r>
              <a:rPr lang="ja-JP" altLang="en-US" dirty="0"/>
              <a:t>フレームを受信した </a:t>
            </a:r>
            <a:r>
              <a:rPr lang="en-US" altLang="ja-JP" dirty="0"/>
              <a:t>AP </a:t>
            </a:r>
            <a:r>
              <a:rPr lang="ja-JP" altLang="en-US" dirty="0"/>
              <a:t>はバッファしたデータフレームをユーザ端末 </a:t>
            </a:r>
            <a:r>
              <a:rPr lang="en-US" altLang="ja-JP" dirty="0"/>
              <a:t>1 </a:t>
            </a:r>
            <a:r>
              <a:rPr lang="ja-JP" altLang="en-US" dirty="0"/>
              <a:t>に送信</a:t>
            </a:r>
            <a:endParaRPr lang="en-US" altLang="ja-JP" dirty="0"/>
          </a:p>
          <a:p>
            <a:pPr marL="914400" lvl="1" indent="-457200">
              <a:buFont typeface="+mj-lt"/>
              <a:buAutoNum type="alphaLcPeriod"/>
            </a:pPr>
            <a:r>
              <a:rPr lang="ja-JP" altLang="en-US" dirty="0"/>
              <a:t>同時にユーザ端末 </a:t>
            </a:r>
            <a:r>
              <a:rPr lang="en-US" altLang="ja-JP" dirty="0" smtClean="0"/>
              <a:t>2 </a:t>
            </a:r>
            <a:r>
              <a:rPr lang="ja-JP" altLang="en-US" dirty="0"/>
              <a:t>が </a:t>
            </a:r>
            <a:r>
              <a:rPr lang="en-US" altLang="ja-JP" dirty="0"/>
              <a:t>AP </a:t>
            </a:r>
            <a:r>
              <a:rPr lang="ja-JP" altLang="en-US" dirty="0"/>
              <a:t>へデータフレームを送信</a:t>
            </a:r>
            <a:endParaRPr lang="en-US" altLang="ja-JP"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32</a:t>
            </a:fld>
            <a:endParaRPr kumimoji="1" lang="ja-JP" altLang="en-US"/>
          </a:p>
        </p:txBody>
      </p:sp>
      <p:sp>
        <p:nvSpPr>
          <p:cNvPr id="5" name="正方形/長方形 4"/>
          <p:cNvSpPr/>
          <p:nvPr/>
        </p:nvSpPr>
        <p:spPr>
          <a:xfrm>
            <a:off x="6503375" y="4478636"/>
            <a:ext cx="56515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507658" y="5367623"/>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321905" y="5367623"/>
            <a:ext cx="2172006"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072260" y="5368486"/>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 name="正方形/長方形 10"/>
          <p:cNvSpPr/>
          <p:nvPr/>
        </p:nvSpPr>
        <p:spPr>
          <a:xfrm>
            <a:off x="7069380" y="5723579"/>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2" name="正方形/長方形 11"/>
          <p:cNvSpPr/>
          <p:nvPr/>
        </p:nvSpPr>
        <p:spPr>
          <a:xfrm>
            <a:off x="1402617" y="5370287"/>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3" name="正方形/長方形 12"/>
          <p:cNvSpPr/>
          <p:nvPr/>
        </p:nvSpPr>
        <p:spPr>
          <a:xfrm>
            <a:off x="1401901" y="5725380"/>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4" name="正方形/長方形 13"/>
          <p:cNvSpPr/>
          <p:nvPr/>
        </p:nvSpPr>
        <p:spPr>
          <a:xfrm>
            <a:off x="7079341" y="4485679"/>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15" name="正方形/長方形 14"/>
          <p:cNvSpPr/>
          <p:nvPr/>
        </p:nvSpPr>
        <p:spPr>
          <a:xfrm>
            <a:off x="1408616" y="4485679"/>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6" name="正方形/長方形 15"/>
          <p:cNvSpPr/>
          <p:nvPr/>
        </p:nvSpPr>
        <p:spPr>
          <a:xfrm>
            <a:off x="1408616" y="4837612"/>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7" name="正方形/長方形 16"/>
          <p:cNvSpPr/>
          <p:nvPr/>
        </p:nvSpPr>
        <p:spPr>
          <a:xfrm>
            <a:off x="7079341" y="4838419"/>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18" name="正方形/長方形 17"/>
          <p:cNvSpPr/>
          <p:nvPr/>
        </p:nvSpPr>
        <p:spPr>
          <a:xfrm>
            <a:off x="2106959" y="4485679"/>
            <a:ext cx="1121219"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9" name="正方形/長方形 18"/>
          <p:cNvSpPr/>
          <p:nvPr/>
        </p:nvSpPr>
        <p:spPr>
          <a:xfrm>
            <a:off x="2106959" y="5370265"/>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20" name="直線コネクタ 19"/>
          <p:cNvCxnSpPr/>
          <p:nvPr/>
        </p:nvCxnSpPr>
        <p:spPr>
          <a:xfrm flipV="1">
            <a:off x="4071040" y="3467728"/>
            <a:ext cx="0" cy="136645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V="1">
            <a:off x="4322419" y="3482035"/>
            <a:ext cx="0" cy="16287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flipV="1">
            <a:off x="2970574" y="3482035"/>
            <a:ext cx="0" cy="23819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6513462" y="3467728"/>
            <a:ext cx="0" cy="135596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H="1">
            <a:off x="7068524" y="3830311"/>
            <a:ext cx="1354" cy="1895069"/>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25" name="グループ化 24"/>
          <p:cNvGrpSpPr/>
          <p:nvPr/>
        </p:nvGrpSpPr>
        <p:grpSpPr>
          <a:xfrm>
            <a:off x="313487" y="3884207"/>
            <a:ext cx="7920030" cy="369332"/>
            <a:chOff x="487822" y="4740982"/>
            <a:chExt cx="6652003" cy="369331"/>
          </a:xfrm>
        </p:grpSpPr>
        <p:cxnSp>
          <p:nvCxnSpPr>
            <p:cNvPr id="26" name="直線矢印コネクタ 25"/>
            <p:cNvCxnSpPr>
              <a:stCxn id="27" idx="3"/>
            </p:cNvCxnSpPr>
            <p:nvPr/>
          </p:nvCxnSpPr>
          <p:spPr>
            <a:xfrm>
              <a:off x="1327674" y="4925648"/>
              <a:ext cx="5812151"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7" name="テキスト ボックス 26"/>
            <p:cNvSpPr txBox="1"/>
            <p:nvPr/>
          </p:nvSpPr>
          <p:spPr>
            <a:xfrm>
              <a:off x="487822" y="4740982"/>
              <a:ext cx="839852" cy="369331"/>
            </a:xfrm>
            <a:prstGeom prst="rect">
              <a:avLst/>
            </a:prstGeom>
            <a:noFill/>
          </p:spPr>
          <p:txBody>
            <a:bodyPr wrap="square" rtlCol="0">
              <a:spAutoFit/>
            </a:bodyPr>
            <a:lstStyle/>
            <a:p>
              <a:pPr algn="ctr"/>
              <a:r>
                <a:rPr lang="en-US" altLang="ja-JP" dirty="0"/>
                <a:t>AP</a:t>
              </a:r>
              <a:endParaRPr lang="ja-JP" altLang="en-US" dirty="0"/>
            </a:p>
          </p:txBody>
        </p:sp>
      </p:grpSp>
      <p:sp>
        <p:nvSpPr>
          <p:cNvPr id="28" name="正方形/長方形 27"/>
          <p:cNvSpPr/>
          <p:nvPr/>
        </p:nvSpPr>
        <p:spPr>
          <a:xfrm>
            <a:off x="3231203" y="4559098"/>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29" name="正方形/長方形 28"/>
          <p:cNvSpPr/>
          <p:nvPr/>
        </p:nvSpPr>
        <p:spPr>
          <a:xfrm>
            <a:off x="4322419" y="378345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30" name="正方形/長方形 29"/>
          <p:cNvSpPr/>
          <p:nvPr/>
        </p:nvSpPr>
        <p:spPr>
          <a:xfrm>
            <a:off x="6513462" y="4072555"/>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31" name="正方形/長方形 30"/>
          <p:cNvSpPr/>
          <p:nvPr/>
        </p:nvSpPr>
        <p:spPr>
          <a:xfrm>
            <a:off x="2100735" y="378165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2" name="テキスト ボックス 31"/>
          <p:cNvSpPr txBox="1"/>
          <p:nvPr/>
        </p:nvSpPr>
        <p:spPr>
          <a:xfrm>
            <a:off x="1789699" y="3242592"/>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33" name="直線矢印コネクタ 32"/>
          <p:cNvCxnSpPr>
            <a:endCxn id="18" idx="1"/>
          </p:cNvCxnSpPr>
          <p:nvPr/>
        </p:nvCxnSpPr>
        <p:spPr>
          <a:xfrm>
            <a:off x="2100734" y="3834413"/>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34" name="正方形/長方形 33"/>
          <p:cNvSpPr/>
          <p:nvPr/>
        </p:nvSpPr>
        <p:spPr>
          <a:xfrm>
            <a:off x="2106959" y="4836976"/>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5" name="正方形/長方形 34"/>
          <p:cNvSpPr/>
          <p:nvPr/>
        </p:nvSpPr>
        <p:spPr>
          <a:xfrm>
            <a:off x="2106959" y="572539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6" name="正方形/長方形 35"/>
          <p:cNvSpPr/>
          <p:nvPr/>
        </p:nvSpPr>
        <p:spPr>
          <a:xfrm>
            <a:off x="3228178" y="4067496"/>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37" name="正方形/長方形 36"/>
          <p:cNvSpPr/>
          <p:nvPr/>
        </p:nvSpPr>
        <p:spPr>
          <a:xfrm>
            <a:off x="4322419" y="4826911"/>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38" name="グループ化 37"/>
          <p:cNvGrpSpPr/>
          <p:nvPr/>
        </p:nvGrpSpPr>
        <p:grpSpPr>
          <a:xfrm>
            <a:off x="313487" y="5394707"/>
            <a:ext cx="7920031" cy="646331"/>
            <a:chOff x="839660" y="4596308"/>
            <a:chExt cx="7130332" cy="646329"/>
          </a:xfrm>
        </p:grpSpPr>
        <p:cxnSp>
          <p:nvCxnSpPr>
            <p:cNvPr id="39" name="直線矢印コネクタ 38"/>
            <p:cNvCxnSpPr>
              <a:stCxn id="40" idx="3"/>
            </p:cNvCxnSpPr>
            <p:nvPr/>
          </p:nvCxnSpPr>
          <p:spPr>
            <a:xfrm flipV="1">
              <a:off x="1689695" y="4908683"/>
              <a:ext cx="6280297" cy="1079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41" name="正方形/長方形 40"/>
          <p:cNvSpPr/>
          <p:nvPr/>
        </p:nvSpPr>
        <p:spPr>
          <a:xfrm>
            <a:off x="6513462" y="4543046"/>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42" name="グループ化 41"/>
          <p:cNvGrpSpPr/>
          <p:nvPr/>
        </p:nvGrpSpPr>
        <p:grpSpPr>
          <a:xfrm>
            <a:off x="313487" y="4503745"/>
            <a:ext cx="7920031" cy="646331"/>
            <a:chOff x="438100" y="4591303"/>
            <a:chExt cx="7509851" cy="646329"/>
          </a:xfrm>
        </p:grpSpPr>
        <p:cxnSp>
          <p:nvCxnSpPr>
            <p:cNvPr id="43" name="直線矢印コネクタ 42"/>
            <p:cNvCxnSpPr>
              <a:stCxn id="44" idx="3"/>
            </p:cNvCxnSpPr>
            <p:nvPr/>
          </p:nvCxnSpPr>
          <p:spPr>
            <a:xfrm>
              <a:off x="1318450" y="4914468"/>
              <a:ext cx="662950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4" name="テキスト ボックス 43"/>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45" name="直線矢印コネクタ 44"/>
          <p:cNvCxnSpPr/>
          <p:nvPr/>
        </p:nvCxnSpPr>
        <p:spPr>
          <a:xfrm flipV="1">
            <a:off x="6513462" y="4058853"/>
            <a:ext cx="0" cy="775328"/>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46" name="直線コネクタ 45"/>
          <p:cNvCxnSpPr/>
          <p:nvPr/>
        </p:nvCxnSpPr>
        <p:spPr>
          <a:xfrm flipV="1">
            <a:off x="6260076" y="3482035"/>
            <a:ext cx="0" cy="224334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7" name="テキスト ボックス 46"/>
          <p:cNvSpPr txBox="1"/>
          <p:nvPr/>
        </p:nvSpPr>
        <p:spPr>
          <a:xfrm>
            <a:off x="3862615" y="325831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8" name="テキスト ボックス 47"/>
          <p:cNvSpPr txBox="1"/>
          <p:nvPr/>
        </p:nvSpPr>
        <p:spPr>
          <a:xfrm>
            <a:off x="2771345" y="3262712"/>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9" name="テキスト ボックス 48"/>
          <p:cNvSpPr txBox="1"/>
          <p:nvPr/>
        </p:nvSpPr>
        <p:spPr>
          <a:xfrm>
            <a:off x="6031916" y="325831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50" name="テキスト ボックス 49"/>
          <p:cNvSpPr txBox="1"/>
          <p:nvPr/>
        </p:nvSpPr>
        <p:spPr>
          <a:xfrm>
            <a:off x="7880984" y="363364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1" name="テキスト ボックス 50"/>
          <p:cNvSpPr txBox="1"/>
          <p:nvPr/>
        </p:nvSpPr>
        <p:spPr>
          <a:xfrm>
            <a:off x="7880984" y="440343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52" name="テキスト ボックス 51"/>
          <p:cNvSpPr txBox="1"/>
          <p:nvPr/>
        </p:nvSpPr>
        <p:spPr>
          <a:xfrm>
            <a:off x="7880984" y="529016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57" name="直線コネクタ 56"/>
          <p:cNvCxnSpPr/>
          <p:nvPr/>
        </p:nvCxnSpPr>
        <p:spPr>
          <a:xfrm flipH="1" flipV="1">
            <a:off x="3228959" y="3467728"/>
            <a:ext cx="1" cy="136645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58" name="直線矢印コネクタ 57"/>
          <p:cNvCxnSpPr/>
          <p:nvPr/>
        </p:nvCxnSpPr>
        <p:spPr>
          <a:xfrm flipV="1">
            <a:off x="3228178" y="4058853"/>
            <a:ext cx="0" cy="778123"/>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9" name="直線矢印コネクタ 58"/>
          <p:cNvCxnSpPr/>
          <p:nvPr/>
        </p:nvCxnSpPr>
        <p:spPr>
          <a:xfrm>
            <a:off x="2100734" y="3837745"/>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60" name="正方形/長方形 59"/>
          <p:cNvSpPr/>
          <p:nvPr/>
        </p:nvSpPr>
        <p:spPr>
          <a:xfrm>
            <a:off x="4322420" y="5431039"/>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sp>
        <p:nvSpPr>
          <p:cNvPr id="61" name="正方形/長方形 60"/>
          <p:cNvSpPr/>
          <p:nvPr/>
        </p:nvSpPr>
        <p:spPr>
          <a:xfrm>
            <a:off x="4322935" y="4076915"/>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cxnSp>
        <p:nvCxnSpPr>
          <p:cNvPr id="62" name="直線矢印コネクタ 61"/>
          <p:cNvCxnSpPr/>
          <p:nvPr/>
        </p:nvCxnSpPr>
        <p:spPr>
          <a:xfrm>
            <a:off x="4322419" y="3835831"/>
            <a:ext cx="0" cy="991080"/>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63" name="正方形/長方形 62"/>
          <p:cNvSpPr/>
          <p:nvPr/>
        </p:nvSpPr>
        <p:spPr>
          <a:xfrm>
            <a:off x="6503374" y="5721693"/>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64" name="正方形/長方形 63"/>
          <p:cNvSpPr/>
          <p:nvPr/>
        </p:nvSpPr>
        <p:spPr>
          <a:xfrm>
            <a:off x="6513460" y="3781653"/>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69" name="直線矢印コネクタ 68"/>
          <p:cNvCxnSpPr>
            <a:stCxn id="19" idx="3"/>
          </p:cNvCxnSpPr>
          <p:nvPr/>
        </p:nvCxnSpPr>
        <p:spPr>
          <a:xfrm flipV="1">
            <a:off x="4321905" y="4058853"/>
            <a:ext cx="0" cy="1659914"/>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flipH="1">
            <a:off x="6503374" y="4072555"/>
            <a:ext cx="12097" cy="1633108"/>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grpSp>
        <p:nvGrpSpPr>
          <p:cNvPr id="71" name="グループ化 70"/>
          <p:cNvGrpSpPr/>
          <p:nvPr/>
        </p:nvGrpSpPr>
        <p:grpSpPr>
          <a:xfrm>
            <a:off x="2234993" y="6121162"/>
            <a:ext cx="5236960" cy="707971"/>
            <a:chOff x="2234993" y="5751117"/>
            <a:chExt cx="5236960" cy="707971"/>
          </a:xfrm>
        </p:grpSpPr>
        <p:sp>
          <p:nvSpPr>
            <p:cNvPr id="72" name="正方形/長方形 71"/>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74" name="正方形/長方形 73"/>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75" name="テキスト ボックス 74"/>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76" name="正方形/長方形 75"/>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78" name="正方形/長方形 77"/>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grpSp>
        <p:nvGrpSpPr>
          <p:cNvPr id="90" name="グループ化 89"/>
          <p:cNvGrpSpPr>
            <a:grpSpLocks noChangeAspect="1"/>
          </p:cNvGrpSpPr>
          <p:nvPr/>
        </p:nvGrpSpPr>
        <p:grpSpPr>
          <a:xfrm>
            <a:off x="6743647" y="2966"/>
            <a:ext cx="2550402" cy="1598064"/>
            <a:chOff x="4730712" y="4431467"/>
            <a:chExt cx="3479287" cy="2180098"/>
          </a:xfrm>
        </p:grpSpPr>
        <p:pic>
          <p:nvPicPr>
            <p:cNvPr id="91" name="図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3529" y="4480561"/>
              <a:ext cx="622809" cy="614163"/>
            </a:xfrm>
            <a:prstGeom prst="rect">
              <a:avLst/>
            </a:prstGeom>
          </p:spPr>
        </p:pic>
        <p:pic>
          <p:nvPicPr>
            <p:cNvPr id="92" name="図 91" descr=", ノートパソコン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9345" y="5652772"/>
              <a:ext cx="531108" cy="481510"/>
            </a:xfrm>
            <a:prstGeom prst="rect">
              <a:avLst/>
            </a:prstGeom>
          </p:spPr>
        </p:pic>
        <p:pic>
          <p:nvPicPr>
            <p:cNvPr id="93" name="図 92" descr=", ノートパソコン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4396" y="5729717"/>
              <a:ext cx="531108" cy="481510"/>
            </a:xfrm>
            <a:prstGeom prst="rect">
              <a:avLst/>
            </a:prstGeom>
          </p:spPr>
        </p:pic>
        <p:cxnSp>
          <p:nvCxnSpPr>
            <p:cNvPr id="94" name="直線矢印コネクタ 93"/>
            <p:cNvCxnSpPr/>
            <p:nvPr/>
          </p:nvCxnSpPr>
          <p:spPr>
            <a:xfrm flipV="1">
              <a:off x="5391085" y="4965382"/>
              <a:ext cx="702443" cy="646089"/>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cxnSp>
          <p:nvCxnSpPr>
            <p:cNvPr id="95" name="直線矢印コネクタ 94"/>
            <p:cNvCxnSpPr/>
            <p:nvPr/>
          </p:nvCxnSpPr>
          <p:spPr>
            <a:xfrm>
              <a:off x="6695609" y="4940927"/>
              <a:ext cx="805612" cy="816676"/>
            </a:xfrm>
            <a:prstGeom prst="straightConnector1">
              <a:avLst/>
            </a:prstGeom>
            <a:ln w="9525" cap="flat" cmpd="sng" algn="ctr">
              <a:solidFill>
                <a:schemeClr val="dk1"/>
              </a:solidFill>
              <a:prstDash val="solid"/>
              <a:round/>
              <a:headEnd type="none" w="lg" len="lg"/>
              <a:tailEnd type="arrow" w="lg" len="lg"/>
            </a:ln>
          </p:spPr>
          <p:style>
            <a:lnRef idx="0">
              <a:scrgbClr r="0" g="0" b="0"/>
            </a:lnRef>
            <a:fillRef idx="0">
              <a:scrgbClr r="0" g="0" b="0"/>
            </a:fillRef>
            <a:effectRef idx="0">
              <a:scrgbClr r="0" g="0" b="0"/>
            </a:effectRef>
            <a:fontRef idx="minor">
              <a:schemeClr val="tx1"/>
            </a:fontRef>
          </p:style>
        </p:cxnSp>
        <p:sp>
          <p:nvSpPr>
            <p:cNvPr id="96" name="テキスト ボックス 95"/>
            <p:cNvSpPr txBox="1"/>
            <p:nvPr/>
          </p:nvSpPr>
          <p:spPr>
            <a:xfrm>
              <a:off x="4798742" y="4933409"/>
              <a:ext cx="1162010" cy="276999"/>
            </a:xfrm>
            <a:prstGeom prst="rect">
              <a:avLst/>
            </a:prstGeom>
            <a:noFill/>
          </p:spPr>
          <p:txBody>
            <a:bodyPr wrap="square" rtlCol="0">
              <a:spAutoFit/>
            </a:bodyPr>
            <a:lstStyle/>
            <a:p>
              <a:r>
                <a:rPr kumimoji="1" lang="ja-JP" altLang="en-US" sz="1200" dirty="0" smtClean="0"/>
                <a:t>フレーム</a:t>
              </a:r>
              <a:endParaRPr kumimoji="1" lang="ja-JP" altLang="en-US" sz="1200" dirty="0"/>
            </a:p>
          </p:txBody>
        </p:sp>
        <p:sp>
          <p:nvSpPr>
            <p:cNvPr id="97" name="テキスト ボックス 96"/>
            <p:cNvSpPr txBox="1"/>
            <p:nvPr/>
          </p:nvSpPr>
          <p:spPr>
            <a:xfrm>
              <a:off x="6926861" y="4958923"/>
              <a:ext cx="1176442" cy="377885"/>
            </a:xfrm>
            <a:prstGeom prst="rect">
              <a:avLst/>
            </a:prstGeom>
            <a:noFill/>
          </p:spPr>
          <p:txBody>
            <a:bodyPr wrap="square" rtlCol="0">
              <a:spAutoFit/>
            </a:bodyPr>
            <a:lstStyle/>
            <a:p>
              <a:r>
                <a:rPr kumimoji="1" lang="ja-JP" altLang="en-US" sz="1200" dirty="0" smtClean="0"/>
                <a:t>フレーム</a:t>
              </a:r>
              <a:endParaRPr kumimoji="1" lang="ja-JP" altLang="en-US" sz="1200" dirty="0"/>
            </a:p>
          </p:txBody>
        </p:sp>
        <p:sp>
          <p:nvSpPr>
            <p:cNvPr id="98" name="テキスト ボックス 97"/>
            <p:cNvSpPr txBox="1"/>
            <p:nvPr/>
          </p:nvSpPr>
          <p:spPr>
            <a:xfrm>
              <a:off x="5142680" y="6191692"/>
              <a:ext cx="2862616" cy="419873"/>
            </a:xfrm>
            <a:prstGeom prst="rect">
              <a:avLst/>
            </a:prstGeom>
            <a:noFill/>
          </p:spPr>
          <p:txBody>
            <a:bodyPr wrap="square" rtlCol="0">
              <a:spAutoFit/>
            </a:bodyPr>
            <a:lstStyle/>
            <a:p>
              <a:r>
                <a:rPr kumimoji="1" lang="ja-JP" altLang="en-US" sz="1400" dirty="0" smtClean="0"/>
                <a:t>図</a:t>
              </a:r>
              <a:r>
                <a:rPr kumimoji="1" lang="en-US" altLang="ja-JP" sz="1400" dirty="0" smtClean="0"/>
                <a:t> : </a:t>
              </a:r>
              <a:r>
                <a:rPr kumimoji="1" lang="zh-CN" altLang="en-US" sz="1400" dirty="0" smtClean="0"/>
                <a:t>非対称全二重通信</a:t>
              </a:r>
              <a:endParaRPr kumimoji="1" lang="ja-JP" altLang="en-US" sz="1400" dirty="0"/>
            </a:p>
          </p:txBody>
        </p:sp>
        <p:sp>
          <p:nvSpPr>
            <p:cNvPr id="99" name="テキスト ボックス 98"/>
            <p:cNvSpPr txBox="1"/>
            <p:nvPr/>
          </p:nvSpPr>
          <p:spPr>
            <a:xfrm>
              <a:off x="4730712" y="5515732"/>
              <a:ext cx="706280" cy="276999"/>
            </a:xfrm>
            <a:prstGeom prst="rect">
              <a:avLst/>
            </a:prstGeom>
            <a:noFill/>
          </p:spPr>
          <p:txBody>
            <a:bodyPr wrap="square" rtlCol="0">
              <a:spAutoFit/>
            </a:bodyPr>
            <a:lstStyle/>
            <a:p>
              <a:r>
                <a:rPr kumimoji="1" lang="en-US" altLang="ja-JP" sz="1200" dirty="0" smtClean="0"/>
                <a:t>UT</a:t>
              </a:r>
              <a:endParaRPr kumimoji="1" lang="ja-JP" altLang="en-US" sz="1200" dirty="0"/>
            </a:p>
          </p:txBody>
        </p:sp>
        <p:sp>
          <p:nvSpPr>
            <p:cNvPr id="100" name="テキスト ボックス 99"/>
            <p:cNvSpPr txBox="1"/>
            <p:nvPr/>
          </p:nvSpPr>
          <p:spPr>
            <a:xfrm>
              <a:off x="7503718" y="5458652"/>
              <a:ext cx="706281" cy="276999"/>
            </a:xfrm>
            <a:prstGeom prst="rect">
              <a:avLst/>
            </a:prstGeom>
            <a:noFill/>
          </p:spPr>
          <p:txBody>
            <a:bodyPr wrap="square" rtlCol="0">
              <a:spAutoFit/>
            </a:bodyPr>
            <a:lstStyle/>
            <a:p>
              <a:r>
                <a:rPr kumimoji="1" lang="en-US" altLang="ja-JP" sz="1200" dirty="0" smtClean="0"/>
                <a:t>UT</a:t>
              </a:r>
              <a:endParaRPr kumimoji="1" lang="ja-JP" altLang="en-US" sz="1200" dirty="0"/>
            </a:p>
          </p:txBody>
        </p:sp>
        <p:sp>
          <p:nvSpPr>
            <p:cNvPr id="101" name="テキスト ボックス 100"/>
            <p:cNvSpPr txBox="1"/>
            <p:nvPr/>
          </p:nvSpPr>
          <p:spPr>
            <a:xfrm>
              <a:off x="5897013" y="4431467"/>
              <a:ext cx="706280" cy="276999"/>
            </a:xfrm>
            <a:prstGeom prst="rect">
              <a:avLst/>
            </a:prstGeom>
            <a:noFill/>
          </p:spPr>
          <p:txBody>
            <a:bodyPr wrap="square" rtlCol="0">
              <a:spAutoFit/>
            </a:bodyPr>
            <a:lstStyle/>
            <a:p>
              <a:r>
                <a:rPr kumimoji="1" lang="en-US" altLang="ja-JP" sz="1200" dirty="0" smtClean="0"/>
                <a:t>AP</a:t>
              </a:r>
              <a:endParaRPr kumimoji="1" lang="ja-JP" altLang="en-US" sz="1200" dirty="0"/>
            </a:p>
          </p:txBody>
        </p:sp>
      </p:grpSp>
    </p:spTree>
    <p:extLst>
      <p:ext uri="{BB962C8B-B14F-4D97-AF65-F5344CB8AC3E}">
        <p14:creationId xmlns:p14="http://schemas.microsoft.com/office/powerpoint/2010/main" val="347420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自己干渉除去</a:t>
            </a:r>
            <a:endParaRPr kumimoji="1" lang="ja-JP" altLang="en-US" dirty="0"/>
          </a:p>
        </p:txBody>
      </p:sp>
      <p:sp>
        <p:nvSpPr>
          <p:cNvPr id="3" name="コンテンツ プレースホルダー 2"/>
          <p:cNvSpPr>
            <a:spLocks noGrp="1"/>
          </p:cNvSpPr>
          <p:nvPr>
            <p:ph idx="1"/>
          </p:nvPr>
        </p:nvSpPr>
        <p:spPr>
          <a:xfrm>
            <a:off x="628650" y="1155940"/>
            <a:ext cx="7886700" cy="564256"/>
          </a:xfrm>
        </p:spPr>
        <p:txBody>
          <a:bodyPr>
            <a:normAutofit/>
          </a:bodyPr>
          <a:lstStyle/>
          <a:p>
            <a:r>
              <a:rPr lang="zh-TW" altLang="en-US" dirty="0" smtClean="0"/>
              <a:t>無線全二重通信</a:t>
            </a:r>
            <a:r>
              <a:rPr kumimoji="1" lang="ja-JP" altLang="en-US" dirty="0" smtClean="0"/>
              <a:t>では，</a:t>
            </a:r>
            <a:r>
              <a:rPr lang="ja-JP" altLang="en-US" dirty="0"/>
              <a:t>自己</a:t>
            </a:r>
            <a:r>
              <a:rPr lang="ja-JP" altLang="en-US" dirty="0" smtClean="0"/>
              <a:t>干渉が発生</a:t>
            </a:r>
            <a:endParaRPr lang="en-US" altLang="ja-JP" dirty="0" smtClean="0"/>
          </a:p>
          <a:p>
            <a:endParaRPr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D3B7EDE-6681-43E1-9546-D98638661BB2}" type="slidenum">
              <a:rPr kumimoji="1" lang="ja-JP" altLang="en-US" sz="1600" b="0" i="0" u="none" strike="noStrike" kern="1200" cap="none" spc="0" normalizeH="0" baseline="0" noProof="0" smtClean="0">
                <a:ln>
                  <a:noFill/>
                </a:ln>
                <a:solidFill>
                  <a:prstClr val="black"/>
                </a:solidFill>
                <a:effectLst/>
                <a:uLnTx/>
                <a:uFillTx/>
                <a:latin typeface="+mj-lt"/>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1" lang="ja-JP" altLang="en-US" sz="1600" b="0" i="0" u="none" strike="noStrike" kern="1200" cap="none" spc="0" normalizeH="0" baseline="0" noProof="0" dirty="0">
              <a:ln>
                <a:noFill/>
              </a:ln>
              <a:solidFill>
                <a:prstClr val="black"/>
              </a:solidFill>
              <a:effectLst/>
              <a:uLnTx/>
              <a:uFillTx/>
              <a:latin typeface="+mj-lt"/>
              <a:ea typeface="メイリオ"/>
              <a:cs typeface="+mn-cs"/>
            </a:endParaRPr>
          </a:p>
        </p:txBody>
      </p:sp>
      <p:sp>
        <p:nvSpPr>
          <p:cNvPr id="6" name="テキスト ボックス 5"/>
          <p:cNvSpPr txBox="1"/>
          <p:nvPr/>
        </p:nvSpPr>
        <p:spPr>
          <a:xfrm>
            <a:off x="628650" y="5419240"/>
            <a:ext cx="7886700" cy="11069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ja-JP" altLang="en-US" sz="2400" b="0" i="0" u="none" strike="noStrike" kern="1200" cap="none" spc="0" normalizeH="0" baseline="0" noProof="0">
                <a:ln>
                  <a:noFill/>
                </a:ln>
                <a:solidFill>
                  <a:prstClr val="black"/>
                </a:solidFill>
                <a:effectLst/>
                <a:uLnTx/>
                <a:uFillTx/>
                <a:latin typeface="Times New Roman"/>
                <a:ea typeface="メイリオ"/>
                <a:cs typeface="+mn-cs"/>
              </a:rPr>
              <a:t>自己干渉除去により自己干渉を除去</a:t>
            </a:r>
            <a:endParaRPr kumimoji="1" lang="en-US" altLang="ja-JP" sz="2400" b="0" i="0" u="none" strike="noStrike" kern="1200" cap="none" spc="0" normalizeH="0" baseline="0" noProof="0">
              <a:ln>
                <a:noFill/>
              </a:ln>
              <a:solidFill>
                <a:prstClr val="black"/>
              </a:solidFill>
              <a:effectLst/>
              <a:uLnTx/>
              <a:uFillTx/>
              <a:latin typeface="Times New Roman"/>
              <a:ea typeface="メイリオ"/>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0" i="0" u="none" strike="noStrike" kern="1200" cap="none" spc="0" normalizeH="0" baseline="0" noProof="0">
                <a:ln>
                  <a:noFill/>
                </a:ln>
                <a:solidFill>
                  <a:prstClr val="black"/>
                </a:solidFill>
                <a:effectLst/>
                <a:uLnTx/>
                <a:uFillTx/>
                <a:latin typeface="Times New Roman"/>
                <a:ea typeface="メイリオ"/>
                <a:cs typeface="+mn-cs"/>
              </a:rPr>
              <a:t>アナログ回路やデジタル信号処理を使用</a:t>
            </a:r>
            <a:endParaRPr kumimoji="1" lang="en-US" altLang="ja-JP" sz="2000" b="0" i="0" u="none" strike="noStrike" kern="1200" cap="none" spc="0" normalizeH="0" baseline="0" noProof="0">
              <a:ln>
                <a:noFill/>
              </a:ln>
              <a:solidFill>
                <a:prstClr val="black"/>
              </a:solidFill>
              <a:effectLst/>
              <a:uLnTx/>
              <a:uFillTx/>
              <a:latin typeface="Times New Roman"/>
              <a:ea typeface="メイリオ"/>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000" b="1" i="0" u="sng" strike="noStrike" kern="1200" cap="none" spc="0" normalizeH="0" baseline="0" noProof="0">
                <a:ln>
                  <a:noFill/>
                </a:ln>
                <a:solidFill>
                  <a:prstClr val="black"/>
                </a:solidFill>
                <a:effectLst/>
                <a:uLnTx/>
                <a:uFillTx/>
                <a:latin typeface="Times New Roman"/>
                <a:ea typeface="メイリオ"/>
                <a:cs typeface="+mn-cs"/>
              </a:rPr>
              <a:t>自己干渉除去に電力が必要</a:t>
            </a:r>
            <a:endParaRPr kumimoji="1" lang="en-US" altLang="ja-JP" sz="2000" b="1" i="0" u="sng"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10" name="グループ化 9"/>
          <p:cNvGrpSpPr/>
          <p:nvPr/>
        </p:nvGrpSpPr>
        <p:grpSpPr>
          <a:xfrm>
            <a:off x="628650" y="1627964"/>
            <a:ext cx="7465801" cy="3565138"/>
            <a:chOff x="628650" y="1627964"/>
            <a:chExt cx="7465801" cy="3565138"/>
          </a:xfrm>
        </p:grpSpPr>
        <p:sp>
          <p:nvSpPr>
            <p:cNvPr id="5" name="正方形/長方形 4"/>
            <p:cNvSpPr/>
            <p:nvPr/>
          </p:nvSpPr>
          <p:spPr>
            <a:xfrm>
              <a:off x="628650" y="4111151"/>
              <a:ext cx="5099290" cy="108195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Times New Roman"/>
                <a:ea typeface="メイリオ"/>
                <a:cs typeface="+mn-cs"/>
              </a:endParaRPr>
            </a:p>
          </p:txBody>
        </p:sp>
        <p:sp>
          <p:nvSpPr>
            <p:cNvPr id="7" name="正方形/長方形 6"/>
            <p:cNvSpPr/>
            <p:nvPr/>
          </p:nvSpPr>
          <p:spPr>
            <a:xfrm>
              <a:off x="914400"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16" name="直線コネクタ 15"/>
            <p:cNvCxnSpPr/>
            <p:nvPr/>
          </p:nvCxnSpPr>
          <p:spPr>
            <a:xfrm flipH="1">
              <a:off x="1981201" y="2378556"/>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914400"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grpSp>
          <p:nvGrpSpPr>
            <p:cNvPr id="19" name="グループ化 18"/>
            <p:cNvGrpSpPr/>
            <p:nvPr/>
          </p:nvGrpSpPr>
          <p:grpSpPr>
            <a:xfrm>
              <a:off x="2376487" y="2777885"/>
              <a:ext cx="485775" cy="695327"/>
              <a:chOff x="2724150" y="2667000"/>
              <a:chExt cx="485775" cy="695327"/>
            </a:xfrm>
          </p:grpSpPr>
          <p:cxnSp>
            <p:nvCxnSpPr>
              <p:cNvPr id="20" name="直線コネクタ 19"/>
              <p:cNvCxnSpPr/>
              <p:nvPr/>
            </p:nvCxnSpPr>
            <p:spPr>
              <a:xfrm flipV="1">
                <a:off x="2971800" y="2667000"/>
                <a:ext cx="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2971800" y="2667000"/>
                <a:ext cx="238125" cy="2667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直線コネクタ 22"/>
            <p:cNvCxnSpPr/>
            <p:nvPr/>
          </p:nvCxnSpPr>
          <p:spPr>
            <a:xfrm flipH="1">
              <a:off x="1981201" y="3454160"/>
              <a:ext cx="642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6753225" y="1845156"/>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err="1" smtClean="0">
                  <a:ln>
                    <a:noFill/>
                  </a:ln>
                  <a:solidFill>
                    <a:prstClr val="black"/>
                  </a:solidFill>
                  <a:effectLst/>
                  <a:uLnTx/>
                  <a:uFillTx/>
                  <a:latin typeface="+mj-lt"/>
                  <a:ea typeface="メイリオ"/>
                  <a:cs typeface="+mn-cs"/>
                </a:rPr>
                <a:t>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29" name="直線コネクタ 28"/>
            <p:cNvCxnSpPr/>
            <p:nvPr/>
          </p:nvCxnSpPr>
          <p:spPr>
            <a:xfrm flipH="1">
              <a:off x="6143625" y="2378556"/>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6753225" y="2920760"/>
              <a:ext cx="1076325" cy="8001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4000" b="0" i="0" u="none" strike="noStrike" kern="1200" cap="none" spc="0" normalizeH="0" baseline="0" noProof="0" dirty="0">
                  <a:ln>
                    <a:noFill/>
                  </a:ln>
                  <a:solidFill>
                    <a:prstClr val="black"/>
                  </a:solidFill>
                  <a:effectLst/>
                  <a:uLnTx/>
                  <a:uFillTx/>
                  <a:latin typeface="+mj-lt"/>
                  <a:ea typeface="メイリオ"/>
                  <a:cs typeface="+mn-cs"/>
                </a:rPr>
                <a:t>R</a:t>
              </a:r>
              <a:r>
                <a:rPr kumimoji="1" lang="en-US" altLang="ja-JP" sz="4000" b="0" i="0" u="none" strike="noStrike" kern="1200" cap="none" spc="0" normalizeH="0" baseline="0" noProof="0" dirty="0" smtClean="0">
                  <a:ln>
                    <a:noFill/>
                  </a:ln>
                  <a:solidFill>
                    <a:prstClr val="black"/>
                  </a:solidFill>
                  <a:effectLst/>
                  <a:uLnTx/>
                  <a:uFillTx/>
                  <a:latin typeface="+mj-lt"/>
                  <a:ea typeface="メイリオ"/>
                  <a:cs typeface="+mn-cs"/>
                </a:rPr>
                <a:t>x</a:t>
              </a:r>
              <a:endParaRPr kumimoji="1" lang="ja-JP" altLang="en-US" sz="4000" b="0" i="0" u="none" strike="noStrike" kern="1200" cap="none" spc="0" normalizeH="0" baseline="0" noProof="0" dirty="0">
                <a:ln>
                  <a:noFill/>
                </a:ln>
                <a:solidFill>
                  <a:prstClr val="black"/>
                </a:solidFill>
                <a:effectLst/>
                <a:uLnTx/>
                <a:uFillTx/>
                <a:latin typeface="+mj-lt"/>
                <a:ea typeface="メイリオ"/>
                <a:cs typeface="+mn-cs"/>
              </a:endParaRPr>
            </a:p>
          </p:txBody>
        </p:sp>
        <p:cxnSp>
          <p:nvCxnSpPr>
            <p:cNvPr id="35" name="直線コネクタ 34"/>
            <p:cNvCxnSpPr/>
            <p:nvPr/>
          </p:nvCxnSpPr>
          <p:spPr>
            <a:xfrm flipH="1">
              <a:off x="6143625" y="345416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フリーフォーム 35"/>
            <p:cNvSpPr/>
            <p:nvPr/>
          </p:nvSpPr>
          <p:spPr>
            <a:xfrm>
              <a:off x="2862262" y="1627964"/>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37" name="正方形/長方形 36"/>
            <p:cNvSpPr/>
            <p:nvPr/>
          </p:nvSpPr>
          <p:spPr>
            <a:xfrm>
              <a:off x="628650" y="1702280"/>
              <a:ext cx="1590675" cy="2162356"/>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40" name="正方形/長方形 39"/>
            <p:cNvSpPr/>
            <p:nvPr/>
          </p:nvSpPr>
          <p:spPr>
            <a:xfrm>
              <a:off x="6496049" y="1702281"/>
              <a:ext cx="1590675" cy="2162355"/>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j-lt"/>
                <a:ea typeface="メイリオ"/>
                <a:cs typeface="+mn-cs"/>
              </a:endParaRPr>
            </a:p>
          </p:txBody>
        </p:sp>
        <p:sp>
          <p:nvSpPr>
            <p:cNvPr id="45" name="フリーフォーム 44"/>
            <p:cNvSpPr/>
            <p:nvPr/>
          </p:nvSpPr>
          <p:spPr>
            <a:xfrm>
              <a:off x="4905375" y="1627964"/>
              <a:ext cx="952500" cy="764982"/>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46" name="フリーフォーム 45"/>
            <p:cNvSpPr/>
            <p:nvPr/>
          </p:nvSpPr>
          <p:spPr>
            <a:xfrm>
              <a:off x="4905375" y="2749310"/>
              <a:ext cx="952500" cy="70485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47" name="フリーフォーム 46"/>
            <p:cNvSpPr/>
            <p:nvPr/>
          </p:nvSpPr>
          <p:spPr>
            <a:xfrm>
              <a:off x="2862262" y="2749310"/>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49" name="直線矢印コネクタ 48"/>
            <p:cNvCxnSpPr/>
            <p:nvPr/>
          </p:nvCxnSpPr>
          <p:spPr>
            <a:xfrm>
              <a:off x="34290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5372100" y="2392946"/>
              <a:ext cx="0" cy="384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フリーフォーム 50"/>
            <p:cNvSpPr/>
            <p:nvPr/>
          </p:nvSpPr>
          <p:spPr>
            <a:xfrm>
              <a:off x="4852987" y="2995825"/>
              <a:ext cx="1066800" cy="2286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sp>
          <p:nvSpPr>
            <p:cNvPr id="52" name="フリーフォーム 51"/>
            <p:cNvSpPr/>
            <p:nvPr/>
          </p:nvSpPr>
          <p:spPr>
            <a:xfrm>
              <a:off x="2928937" y="2995825"/>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j-lt"/>
                <a:ea typeface="メイリオ"/>
                <a:cs typeface="+mn-cs"/>
              </a:endParaRPr>
            </a:p>
          </p:txBody>
        </p:sp>
        <p:cxnSp>
          <p:nvCxnSpPr>
            <p:cNvPr id="54" name="直線矢印コネクタ 53"/>
            <p:cNvCxnSpPr/>
            <p:nvPr/>
          </p:nvCxnSpPr>
          <p:spPr>
            <a:xfrm flipH="1">
              <a:off x="3929062" y="2378556"/>
              <a:ext cx="923926" cy="39932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a:off x="3929062" y="2392946"/>
              <a:ext cx="923925" cy="356364"/>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フリーフォーム 52"/>
            <p:cNvSpPr/>
            <p:nvPr/>
          </p:nvSpPr>
          <p:spPr>
            <a:xfrm>
              <a:off x="917005" y="4255579"/>
              <a:ext cx="1066800" cy="723900"/>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55" name="フリーフォーム 54"/>
            <p:cNvSpPr/>
            <p:nvPr/>
          </p:nvSpPr>
          <p:spPr>
            <a:xfrm>
              <a:off x="98368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cxnSp>
          <p:nvCxnSpPr>
            <p:cNvPr id="42" name="直線矢印コネクタ 41"/>
            <p:cNvCxnSpPr>
              <a:stCxn id="18" idx="2"/>
            </p:cNvCxnSpPr>
            <p:nvPr/>
          </p:nvCxnSpPr>
          <p:spPr>
            <a:xfrm>
              <a:off x="1452563" y="3720860"/>
              <a:ext cx="0" cy="3902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テキスト ボックス 43"/>
            <p:cNvSpPr txBox="1"/>
            <p:nvPr/>
          </p:nvSpPr>
          <p:spPr>
            <a:xfrm>
              <a:off x="2050480" y="4337289"/>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smtClean="0">
                  <a:ln>
                    <a:noFill/>
                  </a:ln>
                  <a:solidFill>
                    <a:prstClr val="black"/>
                  </a:solidFill>
                  <a:effectLst/>
                  <a:uLnTx/>
                  <a:uFillTx/>
                  <a:latin typeface="Times New Roman"/>
                  <a:ea typeface="メイリオ"/>
                  <a:cs typeface="+mn-cs"/>
                </a:rPr>
                <a:t>ー</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7" name="フリーフォーム 56"/>
            <p:cNvSpPr/>
            <p:nvPr/>
          </p:nvSpPr>
          <p:spPr>
            <a:xfrm>
              <a:off x="2760093" y="4214497"/>
              <a:ext cx="1066800" cy="764982"/>
            </a:xfrm>
            <a:custGeom>
              <a:avLst/>
              <a:gdLst>
                <a:gd name="connsiteX0" fmla="*/ 0 w 1066800"/>
                <a:gd name="connsiteY0" fmla="*/ 436267 h 764982"/>
                <a:gd name="connsiteX1" fmla="*/ 257175 w 1066800"/>
                <a:gd name="connsiteY1" fmla="*/ 7642 h 764982"/>
                <a:gd name="connsiteX2" fmla="*/ 447675 w 1066800"/>
                <a:gd name="connsiteY2" fmla="*/ 760117 h 764982"/>
                <a:gd name="connsiteX3" fmla="*/ 581025 w 1066800"/>
                <a:gd name="connsiteY3" fmla="*/ 350542 h 764982"/>
                <a:gd name="connsiteX4" fmla="*/ 733425 w 1066800"/>
                <a:gd name="connsiteY4" fmla="*/ 750592 h 764982"/>
                <a:gd name="connsiteX5" fmla="*/ 857250 w 1066800"/>
                <a:gd name="connsiteY5" fmla="*/ 17167 h 764982"/>
                <a:gd name="connsiteX6" fmla="*/ 1066800 w 1066800"/>
                <a:gd name="connsiteY6" fmla="*/ 426742 h 76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6800" h="764982">
                  <a:moveTo>
                    <a:pt x="0" y="436267"/>
                  </a:moveTo>
                  <a:cubicBezTo>
                    <a:pt x="91281" y="194967"/>
                    <a:pt x="182563" y="-46333"/>
                    <a:pt x="257175" y="7642"/>
                  </a:cubicBezTo>
                  <a:cubicBezTo>
                    <a:pt x="331787" y="61617"/>
                    <a:pt x="393700" y="702967"/>
                    <a:pt x="447675" y="760117"/>
                  </a:cubicBezTo>
                  <a:cubicBezTo>
                    <a:pt x="501650" y="817267"/>
                    <a:pt x="533400" y="352129"/>
                    <a:pt x="581025" y="350542"/>
                  </a:cubicBezTo>
                  <a:cubicBezTo>
                    <a:pt x="628650" y="348955"/>
                    <a:pt x="687388" y="806154"/>
                    <a:pt x="733425" y="750592"/>
                  </a:cubicBezTo>
                  <a:cubicBezTo>
                    <a:pt x="779462" y="695030"/>
                    <a:pt x="801688" y="71142"/>
                    <a:pt x="857250" y="17167"/>
                  </a:cubicBezTo>
                  <a:cubicBezTo>
                    <a:pt x="912812" y="-36808"/>
                    <a:pt x="989806" y="194967"/>
                    <a:pt x="1066800" y="426742"/>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58" name="テキスト ボックス 57"/>
            <p:cNvSpPr txBox="1"/>
            <p:nvPr/>
          </p:nvSpPr>
          <p:spPr>
            <a:xfrm>
              <a:off x="3802989" y="4247695"/>
              <a:ext cx="93821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600" b="0" i="0" u="none" strike="noStrike" kern="1200" cap="none" spc="0" normalizeH="0" baseline="0" noProof="0" dirty="0">
                  <a:ln>
                    <a:noFill/>
                  </a:ln>
                  <a:solidFill>
                    <a:prstClr val="black"/>
                  </a:solidFill>
                  <a:effectLst/>
                  <a:uLnTx/>
                  <a:uFillTx/>
                  <a:latin typeface="Times New Roman"/>
                  <a:ea typeface="メイリオ"/>
                  <a:cs typeface="+mn-cs"/>
                </a:rPr>
                <a:t>＝</a:t>
              </a:r>
              <a:endParaRPr kumimoji="1" lang="ja-JP" altLang="en-US" sz="1800" b="0" i="0" u="none" strike="noStrike" kern="1200" cap="none" spc="0" normalizeH="0" baseline="0" noProof="0" dirty="0">
                <a:ln>
                  <a:noFill/>
                </a:ln>
                <a:solidFill>
                  <a:prstClr val="black"/>
                </a:solidFill>
                <a:effectLst/>
                <a:uLnTx/>
                <a:uFillTx/>
                <a:latin typeface="Times New Roman"/>
                <a:ea typeface="メイリオ"/>
                <a:cs typeface="+mn-cs"/>
              </a:endParaRPr>
            </a:p>
          </p:txBody>
        </p:sp>
        <p:sp>
          <p:nvSpPr>
            <p:cNvPr id="59" name="フリーフォーム 58"/>
            <p:cNvSpPr/>
            <p:nvPr/>
          </p:nvSpPr>
          <p:spPr>
            <a:xfrm>
              <a:off x="4419600" y="4502094"/>
              <a:ext cx="952500" cy="228600"/>
            </a:xfrm>
            <a:custGeom>
              <a:avLst/>
              <a:gdLst>
                <a:gd name="connsiteX0" fmla="*/ 952500 w 952500"/>
                <a:gd name="connsiteY0" fmla="*/ 426760 h 960955"/>
                <a:gd name="connsiteX1" fmla="*/ 771525 w 952500"/>
                <a:gd name="connsiteY1" fmla="*/ 950635 h 960955"/>
                <a:gd name="connsiteX2" fmla="*/ 552450 w 952500"/>
                <a:gd name="connsiteY2" fmla="*/ 7660 h 960955"/>
                <a:gd name="connsiteX3" fmla="*/ 323850 w 952500"/>
                <a:gd name="connsiteY3" fmla="*/ 922060 h 960955"/>
                <a:gd name="connsiteX4" fmla="*/ 171450 w 952500"/>
                <a:gd name="connsiteY4" fmla="*/ 7660 h 960955"/>
                <a:gd name="connsiteX5" fmla="*/ 0 w 952500"/>
                <a:gd name="connsiteY5" fmla="*/ 560110 h 96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960955">
                  <a:moveTo>
                    <a:pt x="952500" y="426760"/>
                  </a:moveTo>
                  <a:cubicBezTo>
                    <a:pt x="895350" y="723622"/>
                    <a:pt x="838200" y="1020485"/>
                    <a:pt x="771525" y="950635"/>
                  </a:cubicBezTo>
                  <a:cubicBezTo>
                    <a:pt x="704850" y="880785"/>
                    <a:pt x="627062" y="12422"/>
                    <a:pt x="552450" y="7660"/>
                  </a:cubicBezTo>
                  <a:cubicBezTo>
                    <a:pt x="477837" y="2897"/>
                    <a:pt x="387350" y="922060"/>
                    <a:pt x="323850" y="922060"/>
                  </a:cubicBezTo>
                  <a:cubicBezTo>
                    <a:pt x="260350" y="922060"/>
                    <a:pt x="225425" y="67985"/>
                    <a:pt x="171450" y="7660"/>
                  </a:cubicBezTo>
                  <a:cubicBezTo>
                    <a:pt x="117475" y="-52665"/>
                    <a:pt x="58737" y="253722"/>
                    <a:pt x="0" y="56011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Times New Roman"/>
                <a:ea typeface="メイリオ"/>
                <a:cs typeface="+mn-cs"/>
              </a:endParaRPr>
            </a:p>
          </p:txBody>
        </p:sp>
        <p:sp>
          <p:nvSpPr>
            <p:cNvPr id="8" name="テキスト ボックス 7"/>
            <p:cNvSpPr txBox="1"/>
            <p:nvPr/>
          </p:nvSpPr>
          <p:spPr>
            <a:xfrm>
              <a:off x="5715627" y="4476543"/>
              <a:ext cx="237882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smtClean="0">
                  <a:ln>
                    <a:noFill/>
                  </a:ln>
                  <a:solidFill>
                    <a:prstClr val="black"/>
                  </a:solidFill>
                  <a:effectLst/>
                  <a:uLnTx/>
                  <a:uFillTx/>
                  <a:latin typeface="Times New Roman"/>
                  <a:ea typeface="メイリオ"/>
                  <a:cs typeface="+mn-cs"/>
                </a:rPr>
                <a:t>自己干渉除去</a:t>
              </a:r>
              <a:endParaRPr kumimoji="1" lang="ja-JP" altLang="en-US" sz="2400" b="0" i="0" u="none" strike="noStrike" kern="1200" cap="none" spc="0" normalizeH="0" baseline="0" noProof="0" dirty="0">
                <a:ln>
                  <a:noFill/>
                </a:ln>
                <a:solidFill>
                  <a:prstClr val="black"/>
                </a:solidFill>
                <a:effectLst/>
                <a:uLnTx/>
                <a:uFillTx/>
                <a:latin typeface="Times New Roman"/>
                <a:ea typeface="メイリオ"/>
                <a:cs typeface="+mn-cs"/>
              </a:endParaRPr>
            </a:p>
          </p:txBody>
        </p:sp>
        <p:grpSp>
          <p:nvGrpSpPr>
            <p:cNvPr id="62" name="グループ化 61"/>
            <p:cNvGrpSpPr/>
            <p:nvPr/>
          </p:nvGrpSpPr>
          <p:grpSpPr>
            <a:xfrm>
              <a:off x="2376487" y="1679421"/>
              <a:ext cx="485775" cy="718186"/>
              <a:chOff x="2376487" y="1679421"/>
              <a:chExt cx="485775" cy="718186"/>
            </a:xfrm>
          </p:grpSpPr>
          <p:grpSp>
            <p:nvGrpSpPr>
              <p:cNvPr id="14" name="グループ化 13"/>
              <p:cNvGrpSpPr/>
              <p:nvPr/>
            </p:nvGrpSpPr>
            <p:grpSpPr>
              <a:xfrm>
                <a:off x="2376487" y="1702280"/>
                <a:ext cx="485775" cy="695327"/>
                <a:chOff x="2724150" y="2666999"/>
                <a:chExt cx="485775" cy="695327"/>
              </a:xfrm>
            </p:grpSpPr>
            <p:cxnSp>
              <p:nvCxnSpPr>
                <p:cNvPr id="9" name="直線コネクタ 8"/>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線コネクタ 16"/>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0" name="直線コネクタ 59"/>
            <p:cNvCxnSpPr/>
            <p:nvPr/>
          </p:nvCxnSpPr>
          <p:spPr>
            <a:xfrm>
              <a:off x="2376487" y="2777885"/>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グループ化 62"/>
            <p:cNvGrpSpPr/>
            <p:nvPr/>
          </p:nvGrpSpPr>
          <p:grpSpPr>
            <a:xfrm>
              <a:off x="5900737" y="1679421"/>
              <a:ext cx="485775" cy="718186"/>
              <a:chOff x="2376487" y="1679421"/>
              <a:chExt cx="485775" cy="718186"/>
            </a:xfrm>
          </p:grpSpPr>
          <p:grpSp>
            <p:nvGrpSpPr>
              <p:cNvPr id="64" name="グループ化 63"/>
              <p:cNvGrpSpPr/>
              <p:nvPr/>
            </p:nvGrpSpPr>
            <p:grpSpPr>
              <a:xfrm>
                <a:off x="2376487" y="1702280"/>
                <a:ext cx="485775" cy="695327"/>
                <a:chOff x="2724150" y="2666999"/>
                <a:chExt cx="485775" cy="695327"/>
              </a:xfrm>
            </p:grpSpPr>
            <p:cxnSp>
              <p:nvCxnSpPr>
                <p:cNvPr id="66" name="直線コネクタ 65"/>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直線コネクタ 64"/>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9" name="グループ化 68"/>
            <p:cNvGrpSpPr/>
            <p:nvPr/>
          </p:nvGrpSpPr>
          <p:grpSpPr>
            <a:xfrm>
              <a:off x="5900737" y="2735974"/>
              <a:ext cx="485775" cy="718186"/>
              <a:chOff x="2376487" y="1679421"/>
              <a:chExt cx="485775" cy="718186"/>
            </a:xfrm>
          </p:grpSpPr>
          <p:grpSp>
            <p:nvGrpSpPr>
              <p:cNvPr id="70" name="グループ化 69"/>
              <p:cNvGrpSpPr/>
              <p:nvPr/>
            </p:nvGrpSpPr>
            <p:grpSpPr>
              <a:xfrm>
                <a:off x="2376487" y="1702280"/>
                <a:ext cx="485775" cy="695327"/>
                <a:chOff x="2724150" y="2666999"/>
                <a:chExt cx="485775" cy="695327"/>
              </a:xfrm>
            </p:grpSpPr>
            <p:cxnSp>
              <p:nvCxnSpPr>
                <p:cNvPr id="72" name="直線コネクタ 71"/>
                <p:cNvCxnSpPr/>
                <p:nvPr/>
              </p:nvCxnSpPr>
              <p:spPr>
                <a:xfrm flipV="1">
                  <a:off x="2971800" y="2666999"/>
                  <a:ext cx="19050" cy="6953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flipH="1" flipV="1">
                  <a:off x="2724150" y="2667000"/>
                  <a:ext cx="266700" cy="2667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flipV="1">
                  <a:off x="2971800" y="2666999"/>
                  <a:ext cx="238125" cy="2667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直線コネクタ 70"/>
              <p:cNvCxnSpPr/>
              <p:nvPr/>
            </p:nvCxnSpPr>
            <p:spPr>
              <a:xfrm>
                <a:off x="2376487" y="1679421"/>
                <a:ext cx="485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9429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kumimoji="1" lang="ja-JP" altLang="en-US" dirty="0" smtClean="0"/>
              <a:t>省電力モード</a:t>
            </a:r>
            <a:r>
              <a:rPr kumimoji="1" lang="en-US" altLang="ja-JP" dirty="0" smtClean="0"/>
              <a:t>: </a:t>
            </a:r>
            <a:r>
              <a:rPr lang="en-US" altLang="ja-JP" dirty="0" smtClean="0"/>
              <a:t>AP </a:t>
            </a:r>
            <a:r>
              <a:rPr lang="ja-JP" altLang="en-US" dirty="0" smtClean="0"/>
              <a:t>の動作</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常に</a:t>
            </a:r>
            <a:r>
              <a:rPr lang="ja-JP" altLang="en-US" dirty="0"/>
              <a:t>アウェイク状態</a:t>
            </a:r>
            <a:endParaRPr lang="en-US" altLang="ja-JP" dirty="0"/>
          </a:p>
          <a:p>
            <a:pPr marL="457200" indent="-457200">
              <a:buFont typeface="+mj-lt"/>
              <a:buAutoNum type="arabicPeriod"/>
            </a:pPr>
            <a:r>
              <a:rPr lang="ja-JP" altLang="en-US" dirty="0"/>
              <a:t>スリープ状態の </a:t>
            </a:r>
            <a:r>
              <a:rPr lang="en-US" altLang="ja-JP" dirty="0"/>
              <a:t>UT </a:t>
            </a:r>
            <a:r>
              <a:rPr lang="ja-JP" altLang="en-US" dirty="0"/>
              <a:t>宛のデータフレーム</a:t>
            </a:r>
            <a:r>
              <a:rPr lang="ja-JP" altLang="en-US" dirty="0" smtClean="0"/>
              <a:t>をバッファ</a:t>
            </a:r>
            <a:endParaRPr lang="en-US" altLang="ja-JP" dirty="0"/>
          </a:p>
          <a:p>
            <a:pPr marL="457200" indent="-457200">
              <a:buFont typeface="+mj-lt"/>
              <a:buAutoNum type="arabicPeriod"/>
            </a:pPr>
            <a:r>
              <a:rPr lang="ja-JP" altLang="en-US" dirty="0"/>
              <a:t>一定間隔で全 </a:t>
            </a:r>
            <a:r>
              <a:rPr lang="en-US" altLang="ja-JP" dirty="0"/>
              <a:t>UT </a:t>
            </a:r>
            <a:r>
              <a:rPr lang="ja-JP" altLang="en-US" dirty="0"/>
              <a:t>に向けて送信するビーコンフレーム中</a:t>
            </a:r>
            <a:r>
              <a:rPr lang="ja-JP" altLang="en-US" dirty="0" smtClean="0"/>
              <a:t>のトラフィック</a:t>
            </a:r>
            <a:r>
              <a:rPr lang="ja-JP" altLang="en-US" dirty="0"/>
              <a:t>通知マップ </a:t>
            </a:r>
            <a:r>
              <a:rPr lang="en-US" altLang="ja-JP" dirty="0"/>
              <a:t>(TIM) </a:t>
            </a:r>
            <a:r>
              <a:rPr lang="ja-JP" altLang="en-US" dirty="0"/>
              <a:t>を用いて </a:t>
            </a:r>
            <a:r>
              <a:rPr lang="en-US" altLang="ja-JP" dirty="0"/>
              <a:t>UT </a:t>
            </a:r>
            <a:r>
              <a:rPr lang="ja-JP" altLang="en-US" dirty="0"/>
              <a:t>へバッファ</a:t>
            </a:r>
            <a:r>
              <a:rPr lang="ja-JP" altLang="en-US" dirty="0" smtClean="0"/>
              <a:t>の状態</a:t>
            </a:r>
            <a:r>
              <a:rPr lang="ja-JP" altLang="en-US" dirty="0"/>
              <a:t>を通知</a:t>
            </a:r>
            <a:endParaRPr lang="en-US" altLang="ja-JP" dirty="0"/>
          </a:p>
          <a:p>
            <a:pPr marL="457200" indent="-457200">
              <a:buFont typeface="+mj-lt"/>
              <a:buAutoNum type="arabicPeriod"/>
            </a:pPr>
            <a:r>
              <a:rPr lang="en-US" altLang="ja-JP" dirty="0"/>
              <a:t>PS-Poll </a:t>
            </a:r>
            <a:r>
              <a:rPr lang="ja-JP" altLang="en-US" dirty="0"/>
              <a:t>フレームを受信後</a:t>
            </a:r>
            <a:r>
              <a:rPr lang="ja-JP" altLang="en-US" dirty="0" smtClean="0"/>
              <a:t>，</a:t>
            </a:r>
            <a:r>
              <a:rPr lang="en-US" altLang="ja-JP" dirty="0" smtClean="0"/>
              <a:t>SIFS </a:t>
            </a:r>
            <a:r>
              <a:rPr lang="ja-JP" altLang="en-US" dirty="0" smtClean="0"/>
              <a:t>時間</a:t>
            </a:r>
            <a:r>
              <a:rPr lang="ja-JP" altLang="en-US" dirty="0"/>
              <a:t>待機した後</a:t>
            </a:r>
            <a:r>
              <a:rPr lang="ja-JP" altLang="en-US" dirty="0" smtClean="0"/>
              <a:t>に</a:t>
            </a:r>
            <a:r>
              <a:rPr lang="en-US" altLang="ja-JP" dirty="0" smtClean="0"/>
              <a:t/>
            </a:r>
            <a:br>
              <a:rPr lang="en-US" altLang="ja-JP" dirty="0" smtClean="0"/>
            </a:br>
            <a:r>
              <a:rPr lang="ja-JP" altLang="en-US" dirty="0" smtClean="0"/>
              <a:t>データフレーム</a:t>
            </a:r>
            <a:r>
              <a:rPr lang="ja-JP" altLang="en-US" dirty="0"/>
              <a:t>を </a:t>
            </a:r>
            <a:r>
              <a:rPr lang="en-US" altLang="ja-JP" dirty="0"/>
              <a:t>PS-Poll </a:t>
            </a:r>
            <a:r>
              <a:rPr lang="ja-JP" altLang="en-US" dirty="0"/>
              <a:t>フレームの送信元に送信</a:t>
            </a:r>
            <a:endParaRPr lang="en-US" altLang="ja-JP" dirty="0"/>
          </a:p>
          <a:p>
            <a:pPr marL="457200" indent="-457200">
              <a:buFont typeface="+mj-lt"/>
              <a:buAutoNum type="arabicPeriod"/>
            </a:pPr>
            <a:r>
              <a:rPr lang="ja-JP" altLang="en-US" dirty="0"/>
              <a:t>データフレームを受信後，</a:t>
            </a:r>
            <a:r>
              <a:rPr lang="en-US" altLang="ja-JP" dirty="0"/>
              <a:t>ACK </a:t>
            </a:r>
            <a:r>
              <a:rPr lang="ja-JP" altLang="en-US" dirty="0"/>
              <a:t>を返信</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34</a:t>
            </a:fld>
            <a:endParaRPr kumimoji="1" lang="ja-JP" altLang="en-US"/>
          </a:p>
        </p:txBody>
      </p:sp>
    </p:spTree>
    <p:extLst>
      <p:ext uri="{BB962C8B-B14F-4D97-AF65-F5344CB8AC3E}">
        <p14:creationId xmlns:p14="http://schemas.microsoft.com/office/powerpoint/2010/main" val="422812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kumimoji="1" lang="ja-JP" altLang="en-US" dirty="0" smtClean="0"/>
              <a:t>省電力モード</a:t>
            </a:r>
            <a:r>
              <a:rPr kumimoji="1" lang="en-US" altLang="ja-JP" dirty="0" smtClean="0"/>
              <a:t>:  </a:t>
            </a:r>
            <a:br>
              <a:rPr kumimoji="1" lang="en-US" altLang="ja-JP" dirty="0" smtClean="0"/>
            </a:br>
            <a:r>
              <a:rPr kumimoji="1" lang="ja-JP" altLang="en-US" dirty="0" smtClean="0"/>
              <a:t>ユーザ端末の動作</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lang="ja-JP" altLang="en-US" dirty="0" smtClean="0"/>
              <a:t>基本的</a:t>
            </a:r>
            <a:r>
              <a:rPr lang="ja-JP" altLang="en-US" dirty="0"/>
              <a:t>にはスリープ状態</a:t>
            </a:r>
            <a:endParaRPr lang="en-US" altLang="ja-JP" dirty="0"/>
          </a:p>
          <a:p>
            <a:pPr marL="457200" indent="-457200">
              <a:buFont typeface="+mj-lt"/>
              <a:buAutoNum type="arabicPeriod"/>
            </a:pPr>
            <a:r>
              <a:rPr lang="ja-JP" altLang="en-US" dirty="0"/>
              <a:t>一定間隔でアウェイク状態に移行して</a:t>
            </a:r>
            <a:r>
              <a:rPr lang="ja-JP" altLang="en-US" dirty="0" smtClean="0"/>
              <a:t>，</a:t>
            </a:r>
            <a:r>
              <a:rPr lang="en-US" altLang="ja-JP" dirty="0" smtClean="0"/>
              <a:t/>
            </a:r>
            <a:br>
              <a:rPr lang="en-US" altLang="ja-JP" dirty="0" smtClean="0"/>
            </a:br>
            <a:r>
              <a:rPr lang="ja-JP" altLang="en-US" dirty="0" smtClean="0"/>
              <a:t>ビーコンフレーム</a:t>
            </a:r>
            <a:r>
              <a:rPr lang="ja-JP" altLang="en-US" dirty="0"/>
              <a:t>を受信</a:t>
            </a:r>
            <a:endParaRPr lang="en-US" altLang="ja-JP" dirty="0"/>
          </a:p>
          <a:p>
            <a:pPr marL="457200" indent="-457200">
              <a:buFont typeface="+mj-lt"/>
              <a:buAutoNum type="arabicPeriod"/>
            </a:pPr>
            <a:r>
              <a:rPr lang="ja-JP" altLang="en-US" dirty="0"/>
              <a:t>ビーコンフレーム</a:t>
            </a:r>
            <a:r>
              <a:rPr lang="ja-JP" altLang="en-US" dirty="0" smtClean="0"/>
              <a:t>受信後の動作</a:t>
            </a:r>
            <a:endParaRPr lang="en-US" altLang="ja-JP" dirty="0" smtClean="0"/>
          </a:p>
          <a:p>
            <a:pPr marL="914400" lvl="1" indent="-457200">
              <a:buFont typeface="+mj-lt"/>
              <a:buAutoNum type="alphaLcPeriod"/>
            </a:pPr>
            <a:r>
              <a:rPr lang="ja-JP" altLang="en-US" dirty="0"/>
              <a:t>ビーコンフレームにより </a:t>
            </a:r>
            <a:r>
              <a:rPr lang="en-US" altLang="ja-JP" dirty="0"/>
              <a:t>AP </a:t>
            </a:r>
            <a:r>
              <a:rPr lang="ja-JP" altLang="en-US" dirty="0"/>
              <a:t>にデータフレームがバッファ</a:t>
            </a:r>
            <a:r>
              <a:rPr lang="en-US" altLang="ja-JP" dirty="0"/>
              <a:t/>
            </a:r>
            <a:br>
              <a:rPr lang="en-US" altLang="ja-JP" dirty="0"/>
            </a:br>
            <a:r>
              <a:rPr lang="ja-JP" altLang="en-US" dirty="0"/>
              <a:t>されていることを通知された場合</a:t>
            </a:r>
            <a:r>
              <a:rPr lang="en-US" altLang="ja-JP" dirty="0"/>
              <a:t/>
            </a:r>
            <a:br>
              <a:rPr lang="en-US" altLang="ja-JP" dirty="0"/>
            </a:br>
            <a:r>
              <a:rPr lang="ja-JP" altLang="en-US" dirty="0"/>
              <a:t>→</a:t>
            </a:r>
            <a:r>
              <a:rPr lang="en-US" altLang="ja-JP" dirty="0"/>
              <a:t>PS-Poll </a:t>
            </a:r>
            <a:r>
              <a:rPr lang="ja-JP" altLang="en-US" dirty="0"/>
              <a:t>フレームを </a:t>
            </a:r>
            <a:r>
              <a:rPr lang="en-US" altLang="ja-JP" dirty="0"/>
              <a:t>AP </a:t>
            </a:r>
            <a:r>
              <a:rPr lang="ja-JP" altLang="en-US" dirty="0"/>
              <a:t>へ</a:t>
            </a:r>
            <a:r>
              <a:rPr lang="ja-JP" altLang="en-US" dirty="0" smtClean="0"/>
              <a:t>送信</a:t>
            </a:r>
            <a:endParaRPr lang="en-US" altLang="ja-JP" dirty="0" smtClean="0"/>
          </a:p>
          <a:p>
            <a:pPr marL="914400" lvl="1" indent="-457200">
              <a:buFont typeface="+mj-lt"/>
              <a:buAutoNum type="alphaLcPeriod"/>
            </a:pPr>
            <a:r>
              <a:rPr lang="ja-JP" altLang="en-US" dirty="0" smtClean="0"/>
              <a:t>その他の場合</a:t>
            </a:r>
            <a:r>
              <a:rPr lang="en-US" altLang="ja-JP" dirty="0" smtClean="0"/>
              <a:t/>
            </a:r>
            <a:br>
              <a:rPr lang="en-US" altLang="ja-JP" dirty="0" smtClean="0"/>
            </a:br>
            <a:r>
              <a:rPr lang="ja-JP" altLang="en-US" dirty="0" smtClean="0"/>
              <a:t>→スリープ状態に移行</a:t>
            </a:r>
            <a:endParaRPr lang="en-US" altLang="ja-JP" dirty="0" smtClean="0"/>
          </a:p>
          <a:p>
            <a:pPr marL="457200" indent="-457200">
              <a:buFont typeface="+mj-lt"/>
              <a:buAutoNum type="arabicPeriod"/>
            </a:pPr>
            <a:r>
              <a:rPr lang="ja-JP" altLang="en-US" dirty="0" smtClean="0"/>
              <a:t>上位層からのパケット到着時，アウェイク状態に</a:t>
            </a:r>
            <a:r>
              <a:rPr lang="en-US" altLang="ja-JP" dirty="0" smtClean="0"/>
              <a:t/>
            </a:r>
            <a:br>
              <a:rPr lang="en-US" altLang="ja-JP" dirty="0" smtClean="0"/>
            </a:br>
            <a:r>
              <a:rPr lang="ja-JP" altLang="en-US" dirty="0" smtClean="0"/>
              <a:t>移行してデータフレームを </a:t>
            </a:r>
            <a:r>
              <a:rPr lang="en-US" altLang="ja-JP" dirty="0" smtClean="0"/>
              <a:t>AP </a:t>
            </a:r>
            <a:r>
              <a:rPr lang="ja-JP" altLang="en-US" dirty="0" smtClean="0"/>
              <a:t>へ送信</a:t>
            </a:r>
            <a:endParaRPr lang="en-US" altLang="ja-JP" dirty="0" smtClean="0"/>
          </a:p>
          <a:p>
            <a:pPr marL="457200" indent="-457200">
              <a:buFont typeface="+mj-lt"/>
              <a:buAutoNum type="arabicPeriod"/>
            </a:pPr>
            <a:r>
              <a:rPr lang="ja-JP" altLang="en-US" dirty="0" smtClean="0"/>
              <a:t>データフレーム</a:t>
            </a:r>
            <a:r>
              <a:rPr lang="ja-JP" altLang="en-US" dirty="0"/>
              <a:t>を受信後，</a:t>
            </a:r>
            <a:r>
              <a:rPr lang="en-US" altLang="ja-JP" dirty="0"/>
              <a:t>ACK </a:t>
            </a:r>
            <a:r>
              <a:rPr lang="ja-JP" altLang="en-US" dirty="0"/>
              <a:t>を返信</a:t>
            </a:r>
            <a:endParaRPr lang="en-US" altLang="ja-JP" dirty="0"/>
          </a:p>
          <a:p>
            <a:pPr marL="457200" indent="-457200">
              <a:buFont typeface="+mj-lt"/>
              <a:buAutoNum type="arabicPeriod"/>
            </a:pPr>
            <a:r>
              <a:rPr lang="en-US" altLang="ja-JP" dirty="0"/>
              <a:t>ACK </a:t>
            </a:r>
            <a:r>
              <a:rPr lang="ja-JP" altLang="en-US" dirty="0"/>
              <a:t>の送受信後，スリープ状態へ移行</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35</a:t>
            </a:fld>
            <a:endParaRPr kumimoji="1" lang="ja-JP" altLang="en-US"/>
          </a:p>
        </p:txBody>
      </p:sp>
    </p:spTree>
    <p:extLst>
      <p:ext uri="{BB962C8B-B14F-4D97-AF65-F5344CB8AC3E}">
        <p14:creationId xmlns:p14="http://schemas.microsoft.com/office/powerpoint/2010/main" val="106388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AEB2850-5537-4029-9DDD-70A7A7F9FDDF}" type="slidenum">
              <a:rPr kumimoji="1" lang="ja-JP" altLang="en-US" sz="1600" b="0" i="0" u="none" strike="noStrike" kern="1200" cap="none" spc="0" normalizeH="0" baseline="0" noProof="0" smtClean="0">
                <a:ln>
                  <a:noFill/>
                </a:ln>
                <a:solidFill>
                  <a:prstClr val="black"/>
                </a:solidFill>
                <a:effectLst/>
                <a:uLnTx/>
                <a:uFillTx/>
                <a:latin typeface="Times New Roman"/>
                <a:ea typeface="メイリオ"/>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1" lang="ja-JP" altLang="en-US" sz="1600" b="0" i="0" u="none" strike="noStrike" kern="1200" cap="none" spc="0" normalizeH="0" baseline="0" noProof="0">
              <a:ln>
                <a:noFill/>
              </a:ln>
              <a:solidFill>
                <a:prstClr val="black"/>
              </a:solidFill>
              <a:effectLst/>
              <a:uLnTx/>
              <a:uFillTx/>
              <a:latin typeface="Times New Roman"/>
              <a:ea typeface="メイリオ"/>
              <a:cs typeface="+mn-cs"/>
            </a:endParaRPr>
          </a:p>
        </p:txBody>
      </p:sp>
      <p:sp>
        <p:nvSpPr>
          <p:cNvPr id="20" name="タイトル 1"/>
          <p:cNvSpPr>
            <a:spLocks noGrp="1"/>
          </p:cNvSpPr>
          <p:nvPr>
            <p:ph type="title"/>
          </p:nvPr>
        </p:nvSpPr>
        <p:spPr>
          <a:xfrm>
            <a:off x="628650" y="217715"/>
            <a:ext cx="7886700" cy="1325563"/>
          </a:xfrm>
        </p:spPr>
        <p:txBody>
          <a:bodyPr>
            <a:normAutofit/>
          </a:bodyPr>
          <a:lstStyle/>
          <a:p>
            <a:r>
              <a:rPr kumimoji="1" lang="zh-TW" altLang="en-US" dirty="0" smtClean="0">
                <a:latin typeface="メイリオ" panose="020B0604030504040204" pitchFamily="50" charset="-128"/>
                <a:ea typeface="メイリオ" panose="020B0604030504040204" pitchFamily="50" charset="-128"/>
              </a:rPr>
              <a:t>無線全二重通信</a:t>
            </a:r>
            <a:endParaRPr kumimoji="1" lang="ja-JP" altLang="en-US" dirty="0"/>
          </a:p>
        </p:txBody>
      </p:sp>
      <p:sp>
        <p:nvSpPr>
          <p:cNvPr id="17" name="コンテンツ プレースホルダー 2"/>
          <p:cNvSpPr txBox="1">
            <a:spLocks/>
          </p:cNvSpPr>
          <p:nvPr/>
        </p:nvSpPr>
        <p:spPr>
          <a:xfrm>
            <a:off x="605516" y="1303209"/>
            <a:ext cx="6349092" cy="49539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ja-JP" altLang="en-US" sz="2800" b="0" i="0" u="none" strike="noStrike" kern="1200" cap="none" spc="0" normalizeH="0" baseline="0" noProof="0" dirty="0" smtClean="0">
                <a:ln>
                  <a:noFill/>
                </a:ln>
                <a:solidFill>
                  <a:prstClr val="black"/>
                </a:solidFill>
                <a:effectLst/>
                <a:uLnTx/>
                <a:uFillTx/>
                <a:latin typeface="+mn-ea"/>
                <a:cs typeface="+mn-cs"/>
              </a:rPr>
              <a:t>無線半二重通信 </a:t>
            </a:r>
            <a:r>
              <a:rPr kumimoji="1" lang="en-US" altLang="ja-JP" sz="2800" b="0" i="0" u="none" strike="noStrike" kern="1200" cap="none" spc="0" normalizeH="0" baseline="0" noProof="0" dirty="0" smtClean="0">
                <a:ln>
                  <a:noFill/>
                </a:ln>
                <a:solidFill>
                  <a:prstClr val="black"/>
                </a:solidFill>
                <a:effectLst/>
                <a:uLnTx/>
                <a:uFillTx/>
                <a:latin typeface="+mn-ea"/>
                <a:cs typeface="+mn-cs"/>
              </a:rPr>
              <a:t>(HD: Half-Duplex)</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同一周波数帯で同時に</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送受信不可能</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互いにフレームを送信する</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場合，時分割で送信</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1" lang="en-US" altLang="ja-JP" sz="1050" b="0" i="0" u="none" strike="noStrike" kern="1200" cap="none" spc="0" normalizeH="0" baseline="0" noProof="0" dirty="0">
              <a:ln>
                <a:noFill/>
              </a:ln>
              <a:solidFill>
                <a:prstClr val="black"/>
              </a:solidFill>
              <a:effectLst/>
              <a:uLnTx/>
              <a:uFillTx/>
              <a:latin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p"/>
              <a:tabLst/>
              <a:defRPr/>
            </a:pPr>
            <a:r>
              <a:rPr kumimoji="1" lang="zh-TW" altLang="en-US" sz="2800" b="0" i="0" u="none" strike="noStrike" kern="1200" cap="none" spc="0" normalizeH="0" baseline="0" noProof="0" dirty="0" smtClean="0">
                <a:ln>
                  <a:noFill/>
                </a:ln>
                <a:solidFill>
                  <a:prstClr val="black"/>
                </a:solidFill>
                <a:effectLst/>
                <a:uLnTx/>
                <a:uFillTx/>
                <a:latin typeface="+mn-ea"/>
                <a:cs typeface="+mn-cs"/>
              </a:rPr>
              <a:t>無線全二重通信</a:t>
            </a:r>
            <a:r>
              <a:rPr kumimoji="1" lang="en-US" altLang="zh-TW" sz="2800" b="0" i="0" u="none" strike="noStrike" kern="1200" cap="none" spc="0" normalizeH="0" baseline="0" noProof="0" dirty="0" smtClean="0">
                <a:ln>
                  <a:noFill/>
                </a:ln>
                <a:solidFill>
                  <a:prstClr val="black"/>
                </a:solidFill>
                <a:effectLst/>
                <a:uLnTx/>
                <a:uFillTx/>
                <a:latin typeface="+mn-ea"/>
                <a:cs typeface="+mn-cs"/>
              </a:rPr>
              <a:t/>
            </a:r>
            <a:br>
              <a:rPr kumimoji="1" lang="en-US" altLang="zh-TW" sz="2800" b="0" i="0" u="none" strike="noStrike" kern="1200" cap="none" spc="0" normalizeH="0" baseline="0" noProof="0" dirty="0" smtClean="0">
                <a:ln>
                  <a:noFill/>
                </a:ln>
                <a:solidFill>
                  <a:prstClr val="black"/>
                </a:solidFill>
                <a:effectLst/>
                <a:uLnTx/>
                <a:uFillTx/>
                <a:latin typeface="+mn-ea"/>
                <a:cs typeface="+mn-cs"/>
              </a:rPr>
            </a:br>
            <a:r>
              <a:rPr kumimoji="1" lang="en-US" altLang="ja-JP" sz="2800" b="0" i="0" u="none" strike="noStrike" kern="1200" cap="none" spc="0" normalizeH="0" baseline="0" noProof="0" dirty="0" smtClean="0">
                <a:ln>
                  <a:noFill/>
                </a:ln>
                <a:solidFill>
                  <a:prstClr val="black"/>
                </a:solidFill>
                <a:effectLst/>
                <a:uLnTx/>
                <a:uFillTx/>
                <a:latin typeface="+mn-ea"/>
                <a:cs typeface="+mn-cs"/>
              </a:rPr>
              <a:t>(FD: Full-Duplex</a:t>
            </a:r>
            <a:r>
              <a:rPr kumimoji="1" lang="en-US" altLang="ja-JP" sz="2800" b="0" i="0" u="none" strike="noStrike" kern="1200" cap="none" spc="0" normalizeH="0" baseline="0" noProof="0" dirty="0">
                <a:ln>
                  <a:noFill/>
                </a:ln>
                <a:solidFill>
                  <a:prstClr val="black"/>
                </a:solidFill>
                <a:effectLst/>
                <a:uLnTx/>
                <a:uFillTx/>
                <a:latin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同一周波数帯で同時に</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送受信可能</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自身の送信した電波を</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取り除く</a:t>
            </a:r>
            <a:r>
              <a:rPr kumimoji="1" lang="ja-JP" altLang="en-US" sz="2400" b="1" i="0" u="none" strike="noStrike" kern="1200" cap="none" spc="0" normalizeH="0" baseline="0" noProof="0" dirty="0" smtClean="0">
                <a:ln>
                  <a:noFill/>
                </a:ln>
                <a:solidFill>
                  <a:prstClr val="black"/>
                </a:solidFill>
                <a:effectLst/>
                <a:uLnTx/>
                <a:uFillTx/>
                <a:latin typeface="+mn-ea"/>
                <a:cs typeface="+mn-cs"/>
              </a:rPr>
              <a:t>自己干渉除去</a:t>
            </a:r>
            <a:r>
              <a:rPr kumimoji="1" lang="ja-JP" altLang="en-US" sz="2400" b="0" i="0" u="none" strike="noStrike" kern="1200" cap="none" spc="0" normalizeH="0" baseline="0" noProof="0" dirty="0" smtClean="0">
                <a:ln>
                  <a:noFill/>
                </a:ln>
                <a:solidFill>
                  <a:prstClr val="black"/>
                </a:solidFill>
                <a:effectLst/>
                <a:uLnTx/>
                <a:uFillTx/>
                <a:latin typeface="+mn-ea"/>
                <a:cs typeface="+mn-cs"/>
              </a:rPr>
              <a:t>が必要</a:t>
            </a:r>
            <a:endParaRPr kumimoji="1" lang="en-US" altLang="ja-JP" sz="2400" b="0" i="0" u="none" strike="noStrike" kern="1200" cap="none" spc="0" normalizeH="0" baseline="0" noProof="0" dirty="0" smtClean="0">
              <a:ln>
                <a:noFill/>
              </a:ln>
              <a:solidFill>
                <a:prstClr val="black"/>
              </a:solidFill>
              <a:effectLst/>
              <a:uLnTx/>
              <a:uFillTx/>
              <a:latin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kumimoji="1" lang="ja-JP" altLang="en-US" sz="2400" b="0" i="0" u="none" strike="noStrike" kern="1200" cap="none" spc="0" normalizeH="0" baseline="0" noProof="0" dirty="0" smtClean="0">
                <a:ln>
                  <a:noFill/>
                </a:ln>
                <a:solidFill>
                  <a:prstClr val="black"/>
                </a:solidFill>
                <a:effectLst/>
                <a:uLnTx/>
                <a:uFillTx/>
                <a:latin typeface="+mn-ea"/>
                <a:cs typeface="+mn-cs"/>
              </a:rPr>
              <a:t>互いにフレームを送信する</a:t>
            </a:r>
            <a:r>
              <a:rPr kumimoji="1" lang="en-US" altLang="ja-JP" sz="2400" b="0" i="0" u="none" strike="noStrike" kern="1200" cap="none" spc="0" normalizeH="0" baseline="0" noProof="0" dirty="0" smtClean="0">
                <a:ln>
                  <a:noFill/>
                </a:ln>
                <a:solidFill>
                  <a:prstClr val="black"/>
                </a:solidFill>
                <a:effectLst/>
                <a:uLnTx/>
                <a:uFillTx/>
                <a:latin typeface="+mn-ea"/>
                <a:cs typeface="+mn-cs"/>
              </a:rPr>
              <a:t/>
            </a:r>
            <a:br>
              <a:rPr kumimoji="1" lang="en-US" altLang="ja-JP" sz="2400" b="0" i="0" u="none" strike="noStrike" kern="1200" cap="none" spc="0" normalizeH="0" baseline="0" noProof="0" dirty="0" smtClean="0">
                <a:ln>
                  <a:noFill/>
                </a:ln>
                <a:solidFill>
                  <a:prstClr val="black"/>
                </a:solidFill>
                <a:effectLst/>
                <a:uLnTx/>
                <a:uFillTx/>
                <a:latin typeface="+mn-ea"/>
                <a:cs typeface="+mn-cs"/>
              </a:rPr>
            </a:br>
            <a:r>
              <a:rPr kumimoji="1" lang="ja-JP" altLang="en-US" sz="2400" b="0" i="0" u="none" strike="noStrike" kern="1200" cap="none" spc="0" normalizeH="0" baseline="0" noProof="0" dirty="0" smtClean="0">
                <a:ln>
                  <a:noFill/>
                </a:ln>
                <a:solidFill>
                  <a:prstClr val="black"/>
                </a:solidFill>
                <a:effectLst/>
                <a:uLnTx/>
                <a:uFillTx/>
                <a:latin typeface="+mn-ea"/>
                <a:cs typeface="+mn-cs"/>
              </a:rPr>
              <a:t>場合，同時に</a:t>
            </a:r>
            <a:r>
              <a:rPr kumimoji="1" lang="ja-JP" altLang="en-US" sz="2400" b="0" i="0" u="none" strike="noStrike" kern="1200" cap="none" spc="0" normalizeH="0" baseline="0" noProof="0" dirty="0">
                <a:ln>
                  <a:noFill/>
                </a:ln>
                <a:solidFill>
                  <a:prstClr val="black"/>
                </a:solidFill>
                <a:effectLst/>
                <a:uLnTx/>
                <a:uFillTx/>
                <a:latin typeface="+mn-ea"/>
                <a:cs typeface="+mn-cs"/>
              </a:rPr>
              <a:t>送受信</a:t>
            </a:r>
            <a:endParaRPr kumimoji="1" lang="en-US" altLang="ja-JP" sz="24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800" b="0" i="0" u="none" strike="noStrike" kern="1200" cap="none" spc="0" normalizeH="0" baseline="0" noProof="0" dirty="0" smtClean="0">
              <a:ln>
                <a:noFill/>
              </a:ln>
              <a:solidFill>
                <a:prstClr val="black"/>
              </a:solidFill>
              <a:effectLst/>
              <a:uLnTx/>
              <a:uFillTx/>
              <a:latin typeface="+mn-ea"/>
              <a:cs typeface="+mn-cs"/>
            </a:endParaRPr>
          </a:p>
        </p:txBody>
      </p:sp>
      <p:grpSp>
        <p:nvGrpSpPr>
          <p:cNvPr id="26" name="グループ化 25"/>
          <p:cNvGrpSpPr/>
          <p:nvPr/>
        </p:nvGrpSpPr>
        <p:grpSpPr>
          <a:xfrm>
            <a:off x="4619275" y="1656308"/>
            <a:ext cx="4536898" cy="2416820"/>
            <a:chOff x="4456199" y="1391582"/>
            <a:chExt cx="4536898" cy="2416820"/>
          </a:xfrm>
        </p:grpSpPr>
        <p:grpSp>
          <p:nvGrpSpPr>
            <p:cNvPr id="2" name="グループ化 1"/>
            <p:cNvGrpSpPr/>
            <p:nvPr/>
          </p:nvGrpSpPr>
          <p:grpSpPr>
            <a:xfrm>
              <a:off x="4456199" y="1391582"/>
              <a:ext cx="4536898" cy="2163322"/>
              <a:chOff x="4456199" y="1391582"/>
              <a:chExt cx="4536898" cy="2163322"/>
            </a:xfrm>
          </p:grpSpPr>
          <p:grpSp>
            <p:nvGrpSpPr>
              <p:cNvPr id="21" name="グループ化 20"/>
              <p:cNvGrpSpPr>
                <a:grpSpLocks noChangeAspect="1"/>
              </p:cNvGrpSpPr>
              <p:nvPr/>
            </p:nvGrpSpPr>
            <p:grpSpPr>
              <a:xfrm>
                <a:off x="4456199" y="1455608"/>
                <a:ext cx="2364117" cy="2099296"/>
                <a:chOff x="4026276" y="1825625"/>
                <a:chExt cx="4491244" cy="3988148"/>
              </a:xfrm>
            </p:grpSpPr>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24" name="グループ化 23"/>
                <p:cNvGrpSpPr/>
                <p:nvPr/>
              </p:nvGrpSpPr>
              <p:grpSpPr>
                <a:xfrm>
                  <a:off x="4026276" y="2364642"/>
                  <a:ext cx="2914648" cy="2371098"/>
                  <a:chOff x="4026276" y="2364642"/>
                  <a:chExt cx="2914648" cy="2371098"/>
                </a:xfrm>
              </p:grpSpPr>
              <p:cxnSp>
                <p:nvCxnSpPr>
                  <p:cNvPr id="30" name="曲線コネクタ 29"/>
                  <p:cNvCxnSpPr>
                    <a:stCxn id="23" idx="0"/>
                    <a:endCxn id="22" idx="1"/>
                  </p:cNvCxnSpPr>
                  <p:nvPr/>
                </p:nvCxnSpPr>
                <p:spPr>
                  <a:xfrm rot="5400000" flipH="1" flipV="1">
                    <a:off x="4843776" y="2638592"/>
                    <a:ext cx="2371098" cy="1823198"/>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4026276" y="2694210"/>
                    <a:ext cx="1730185" cy="701640"/>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25" name="テキスト ボックス 24"/>
                <p:cNvSpPr txBox="1"/>
                <p:nvPr/>
              </p:nvSpPr>
              <p:spPr>
                <a:xfrm>
                  <a:off x="6577465" y="2814964"/>
                  <a:ext cx="1940055"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grpSp>
            <p:nvGrpSpPr>
              <p:cNvPr id="32" name="グループ化 31"/>
              <p:cNvGrpSpPr>
                <a:grpSpLocks noChangeAspect="1"/>
              </p:cNvGrpSpPr>
              <p:nvPr/>
            </p:nvGrpSpPr>
            <p:grpSpPr>
              <a:xfrm>
                <a:off x="6724648" y="1391582"/>
                <a:ext cx="2268449" cy="2099296"/>
                <a:chOff x="4268603" y="1825625"/>
                <a:chExt cx="4309499" cy="3988148"/>
              </a:xfrm>
            </p:grpSpPr>
            <p:pic>
              <p:nvPicPr>
                <p:cNvPr id="33" name="図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37" name="グループ化 36"/>
                <p:cNvGrpSpPr/>
                <p:nvPr/>
              </p:nvGrpSpPr>
              <p:grpSpPr>
                <a:xfrm>
                  <a:off x="5663453" y="2903657"/>
                  <a:ext cx="2914649" cy="2371099"/>
                  <a:chOff x="5663453" y="2903657"/>
                  <a:chExt cx="2914649" cy="2371099"/>
                </a:xfrm>
              </p:grpSpPr>
              <p:cxnSp>
                <p:nvCxnSpPr>
                  <p:cNvPr id="39" name="曲線コネクタ 38"/>
                  <p:cNvCxnSpPr>
                    <a:stCxn id="33" idx="2"/>
                    <a:endCxn id="34" idx="3"/>
                  </p:cNvCxnSpPr>
                  <p:nvPr/>
                </p:nvCxnSpPr>
                <p:spPr>
                  <a:xfrm rot="5400000">
                    <a:off x="5389502" y="3177608"/>
                    <a:ext cx="2371099" cy="1823198"/>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6940925" y="4366408"/>
                    <a:ext cx="1637177" cy="7016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38" name="テキスト ボックス 37"/>
                <p:cNvSpPr txBox="1"/>
                <p:nvPr/>
              </p:nvSpPr>
              <p:spPr>
                <a:xfrm>
                  <a:off x="4268603" y="4222299"/>
                  <a:ext cx="1698247"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grpSp>
        <p:sp>
          <p:nvSpPr>
            <p:cNvPr id="9" name="テキスト ボックス 8"/>
            <p:cNvSpPr txBox="1"/>
            <p:nvPr/>
          </p:nvSpPr>
          <p:spPr>
            <a:xfrm>
              <a:off x="5317981" y="3408292"/>
              <a:ext cx="98209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1</a:t>
              </a:r>
            </a:p>
          </p:txBody>
        </p:sp>
        <p:sp>
          <p:nvSpPr>
            <p:cNvPr id="35" name="テキスト ボックス 34"/>
            <p:cNvSpPr txBox="1"/>
            <p:nvPr/>
          </p:nvSpPr>
          <p:spPr>
            <a:xfrm>
              <a:off x="7458873" y="3408292"/>
              <a:ext cx="101412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2</a:t>
              </a:r>
            </a:p>
          </p:txBody>
        </p:sp>
      </p:grpSp>
      <p:grpSp>
        <p:nvGrpSpPr>
          <p:cNvPr id="15" name="グループ化 14"/>
          <p:cNvGrpSpPr/>
          <p:nvPr/>
        </p:nvGrpSpPr>
        <p:grpSpPr>
          <a:xfrm>
            <a:off x="4972448" y="4162717"/>
            <a:ext cx="3516110" cy="2479376"/>
            <a:chOff x="4972448" y="3862171"/>
            <a:chExt cx="3516110" cy="2479376"/>
          </a:xfrm>
        </p:grpSpPr>
        <p:grpSp>
          <p:nvGrpSpPr>
            <p:cNvPr id="3" name="グループ化 2"/>
            <p:cNvGrpSpPr>
              <a:grpSpLocks noChangeAspect="1"/>
            </p:cNvGrpSpPr>
            <p:nvPr/>
          </p:nvGrpSpPr>
          <p:grpSpPr>
            <a:xfrm>
              <a:off x="4972448" y="3862171"/>
              <a:ext cx="3516110" cy="2099296"/>
              <a:chOff x="3234292" y="1825625"/>
              <a:chExt cx="6679749" cy="3988148"/>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924" y="1825625"/>
                <a:ext cx="1091452" cy="1078033"/>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4735740"/>
                <a:ext cx="1091452" cy="1078033"/>
              </a:xfrm>
              <a:prstGeom prst="rect">
                <a:avLst/>
              </a:prstGeom>
            </p:spPr>
          </p:pic>
          <p:grpSp>
            <p:nvGrpSpPr>
              <p:cNvPr id="13" name="グループ化 12"/>
              <p:cNvGrpSpPr/>
              <p:nvPr/>
            </p:nvGrpSpPr>
            <p:grpSpPr>
              <a:xfrm>
                <a:off x="4213718" y="2364642"/>
                <a:ext cx="2727206" cy="2371098"/>
                <a:chOff x="4213718" y="2364642"/>
                <a:chExt cx="2727206" cy="2371098"/>
              </a:xfrm>
            </p:grpSpPr>
            <p:cxnSp>
              <p:nvCxnSpPr>
                <p:cNvPr id="8" name="曲線コネクタ 7"/>
                <p:cNvCxnSpPr>
                  <a:stCxn id="6" idx="0"/>
                  <a:endCxn id="5" idx="1"/>
                </p:cNvCxnSpPr>
                <p:nvPr/>
              </p:nvCxnSpPr>
              <p:spPr>
                <a:xfrm rot="5400000" flipH="1" flipV="1">
                  <a:off x="4843776" y="2638592"/>
                  <a:ext cx="2371098" cy="1823198"/>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213718" y="2911352"/>
                  <a:ext cx="1730186" cy="7016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4" name="テキスト ボックス 13"/>
              <p:cNvSpPr txBox="1"/>
              <p:nvPr/>
            </p:nvSpPr>
            <p:spPr>
              <a:xfrm>
                <a:off x="7973986" y="2013820"/>
                <a:ext cx="1940055" cy="70164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nvGrpSpPr>
              <p:cNvPr id="19" name="グループ化 18"/>
              <p:cNvGrpSpPr/>
              <p:nvPr/>
            </p:nvGrpSpPr>
            <p:grpSpPr>
              <a:xfrm>
                <a:off x="5663453" y="2903657"/>
                <a:ext cx="2914649" cy="2371099"/>
                <a:chOff x="5663453" y="2903657"/>
                <a:chExt cx="2914649" cy="2371099"/>
              </a:xfrm>
            </p:grpSpPr>
            <p:cxnSp>
              <p:nvCxnSpPr>
                <p:cNvPr id="11" name="曲線コネクタ 10"/>
                <p:cNvCxnSpPr>
                  <a:stCxn id="5" idx="2"/>
                  <a:endCxn id="6" idx="3"/>
                </p:cNvCxnSpPr>
                <p:nvPr/>
              </p:nvCxnSpPr>
              <p:spPr>
                <a:xfrm rot="5400000">
                  <a:off x="5389502" y="3177608"/>
                  <a:ext cx="2371099" cy="1823198"/>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940925" y="4366408"/>
                  <a:ext cx="1637177" cy="7016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smtClean="0">
                      <a:ln>
                        <a:noFill/>
                      </a:ln>
                      <a:solidFill>
                        <a:prstClr val="black"/>
                      </a:solidFill>
                      <a:effectLst/>
                      <a:uLnTx/>
                      <a:uFillTx/>
                      <a:latin typeface="+mn-ea"/>
                      <a:cs typeface="+mn-cs"/>
                    </a:rPr>
                    <a:t>送信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8" name="テキスト ボックス 17"/>
              <p:cNvSpPr txBox="1"/>
              <p:nvPr/>
            </p:nvSpPr>
            <p:spPr>
              <a:xfrm>
                <a:off x="3234292" y="5068047"/>
                <a:ext cx="1698246" cy="70164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smtClean="0">
                    <a:ln>
                      <a:noFill/>
                    </a:ln>
                    <a:solidFill>
                      <a:prstClr val="black"/>
                    </a:solidFill>
                    <a:effectLst/>
                    <a:uLnTx/>
                    <a:uFillTx/>
                    <a:latin typeface="+mn-ea"/>
                    <a:cs typeface="+mn-cs"/>
                  </a:rPr>
                  <a:t>受信</a:t>
                </a:r>
                <a:endParaRPr kumimoji="1" lang="ja-JP" altLang="en-US" sz="1800" b="0" i="0" u="none" strike="noStrike" kern="1200" cap="none" spc="0" normalizeH="0" baseline="0" noProof="0" dirty="0">
                  <a:ln>
                    <a:noFill/>
                  </a:ln>
                  <a:solidFill>
                    <a:prstClr val="black"/>
                  </a:solidFill>
                  <a:effectLst/>
                  <a:uLnTx/>
                  <a:uFillTx/>
                  <a:latin typeface="+mn-ea"/>
                  <a:cs typeface="+mn-cs"/>
                </a:endParaRPr>
              </a:p>
            </p:txBody>
          </p:sp>
        </p:grpSp>
        <p:sp>
          <p:nvSpPr>
            <p:cNvPr id="10" name="テキスト ボックス 9"/>
            <p:cNvSpPr txBox="1"/>
            <p:nvPr/>
          </p:nvSpPr>
          <p:spPr>
            <a:xfrm>
              <a:off x="6251118" y="5941437"/>
              <a:ext cx="127797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smtClean="0">
                  <a:ln>
                    <a:noFill/>
                  </a:ln>
                  <a:solidFill>
                    <a:prstClr val="black"/>
                  </a:solidFill>
                  <a:effectLst/>
                  <a:uLnTx/>
                  <a:uFillTx/>
                  <a:latin typeface="+mn-ea"/>
                  <a:cs typeface="+mn-cs"/>
                </a:rPr>
                <a:t>Slot 1</a:t>
              </a:r>
              <a:endParaRPr kumimoji="1" lang="ja-JP" altLang="en-US" sz="2000" b="0" i="0" u="none" strike="noStrike" kern="1200" cap="none" spc="0" normalizeH="0" baseline="0" noProof="0" dirty="0">
                <a:ln>
                  <a:noFill/>
                </a:ln>
                <a:solidFill>
                  <a:prstClr val="black"/>
                </a:solidFill>
                <a:effectLst/>
                <a:uLnTx/>
                <a:uFillTx/>
                <a:latin typeface="+mn-ea"/>
                <a:cs typeface="+mn-cs"/>
              </a:endParaRPr>
            </a:p>
          </p:txBody>
        </p:sp>
      </p:grpSp>
    </p:spTree>
    <p:extLst>
      <p:ext uri="{BB962C8B-B14F-4D97-AF65-F5344CB8AC3E}">
        <p14:creationId xmlns:p14="http://schemas.microsoft.com/office/powerpoint/2010/main" val="77795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lang="ja-JP" altLang="en-US" dirty="0" smtClean="0"/>
              <a:t>省電力モード</a:t>
            </a:r>
            <a:endParaRPr kumimoji="1" lang="ja-JP" altLang="en-US" dirty="0"/>
          </a:p>
        </p:txBody>
      </p:sp>
      <p:sp>
        <p:nvSpPr>
          <p:cNvPr id="3" name="コンテンツ プレースホルダー 2"/>
          <p:cNvSpPr>
            <a:spLocks noGrp="1"/>
          </p:cNvSpPr>
          <p:nvPr>
            <p:ph idx="1"/>
          </p:nvPr>
        </p:nvSpPr>
        <p:spPr>
          <a:xfrm>
            <a:off x="628650" y="1465943"/>
            <a:ext cx="7886700" cy="4711020"/>
          </a:xfrm>
        </p:spPr>
        <p:txBody>
          <a:bodyPr>
            <a:normAutofit fontScale="92500" lnSpcReduction="10000"/>
          </a:bodyPr>
          <a:lstStyle/>
          <a:p>
            <a:pPr marL="457200" indent="-457200">
              <a:buFont typeface="+mj-lt"/>
              <a:buAutoNum type="arabicPeriod"/>
            </a:pPr>
            <a:r>
              <a:rPr lang="en-US" altLang="ja-JP" dirty="0" smtClean="0"/>
              <a:t>AP </a:t>
            </a:r>
            <a:r>
              <a:rPr kumimoji="1" lang="ja-JP" altLang="en-US" dirty="0" smtClean="0"/>
              <a:t>はスリープ状態のユーザ端末宛のデータフレームをバッファ</a:t>
            </a:r>
            <a:endParaRPr kumimoji="1" lang="en-US" altLang="ja-JP" dirty="0" smtClean="0"/>
          </a:p>
          <a:p>
            <a:pPr marL="457200" indent="-457200">
              <a:buFont typeface="+mj-lt"/>
              <a:buAutoNum type="arabicPeriod"/>
            </a:pPr>
            <a:r>
              <a:rPr lang="en-US" altLang="ja-JP" dirty="0" smtClean="0"/>
              <a:t>AP </a:t>
            </a:r>
            <a:r>
              <a:rPr lang="ja-JP" altLang="en-US" dirty="0" smtClean="0"/>
              <a:t>は，一定</a:t>
            </a:r>
            <a:r>
              <a:rPr lang="ja-JP" altLang="en-US" dirty="0"/>
              <a:t>間隔で</a:t>
            </a:r>
            <a:r>
              <a:rPr lang="ja-JP" altLang="en-US" dirty="0" smtClean="0"/>
              <a:t>全ユーザ端末へ送信する</a:t>
            </a:r>
            <a:r>
              <a:rPr lang="en-US" altLang="ja-JP" dirty="0" smtClean="0"/>
              <a:t/>
            </a:r>
            <a:br>
              <a:rPr lang="en-US" altLang="ja-JP" dirty="0" smtClean="0"/>
            </a:br>
            <a:r>
              <a:rPr lang="ja-JP" altLang="en-US" dirty="0" smtClean="0"/>
              <a:t>ビーコンフレーム中の </a:t>
            </a:r>
            <a:r>
              <a:rPr lang="en-US" altLang="ja-JP" dirty="0" smtClean="0"/>
              <a:t>TIM</a:t>
            </a:r>
            <a:r>
              <a:rPr lang="en-US" altLang="ja-JP" baseline="30000" dirty="0" smtClean="0"/>
              <a:t>*3</a:t>
            </a:r>
            <a:r>
              <a:rPr lang="en-US" altLang="ja-JP" dirty="0" smtClean="0"/>
              <a:t> </a:t>
            </a:r>
            <a:r>
              <a:rPr lang="ja-JP" altLang="en-US" dirty="0"/>
              <a:t>を</a:t>
            </a:r>
            <a:r>
              <a:rPr lang="ja-JP" altLang="en-US" dirty="0" smtClean="0"/>
              <a:t>用いてユーザ端末へ</a:t>
            </a:r>
            <a:r>
              <a:rPr lang="en-US" altLang="ja-JP" dirty="0"/>
              <a:t> </a:t>
            </a:r>
            <a:r>
              <a:rPr lang="en-US" altLang="ja-JP" dirty="0" smtClean="0"/>
              <a:t>AP </a:t>
            </a:r>
            <a:r>
              <a:rPr lang="ja-JP" altLang="en-US" dirty="0" smtClean="0"/>
              <a:t>のバッファ状態</a:t>
            </a:r>
            <a:r>
              <a:rPr lang="ja-JP" altLang="en-US" dirty="0"/>
              <a:t>を通知</a:t>
            </a:r>
            <a:endParaRPr lang="en-US" altLang="ja-JP" dirty="0"/>
          </a:p>
          <a:p>
            <a:pPr marL="457200" indent="-457200">
              <a:buFont typeface="+mj-lt"/>
              <a:buAutoNum type="arabicPeriod"/>
            </a:pPr>
            <a:r>
              <a:rPr lang="ja-JP" altLang="en-US" dirty="0"/>
              <a:t>ユーザ端末</a:t>
            </a:r>
            <a:r>
              <a:rPr lang="ja-JP" altLang="en-US" dirty="0" smtClean="0"/>
              <a:t>は一定間隔でスリープ状態からアウェイク</a:t>
            </a:r>
            <a:r>
              <a:rPr lang="en-US" altLang="ja-JP" dirty="0" smtClean="0"/>
              <a:t/>
            </a:r>
            <a:br>
              <a:rPr lang="en-US" altLang="ja-JP" dirty="0" smtClean="0"/>
            </a:br>
            <a:r>
              <a:rPr lang="ja-JP" altLang="en-US" dirty="0" smtClean="0"/>
              <a:t>状態へ移行して，ビーコンフレームを受信</a:t>
            </a:r>
            <a:endParaRPr lang="en-US" altLang="ja-JP" dirty="0" smtClean="0"/>
          </a:p>
          <a:p>
            <a:pPr marL="914400" lvl="1" indent="-457200">
              <a:buFont typeface="+mj-lt"/>
              <a:buAutoNum type="alphaLcPeriod"/>
            </a:pPr>
            <a:r>
              <a:rPr lang="en-US" altLang="ja-JP" dirty="0" smtClean="0"/>
              <a:t>AP </a:t>
            </a:r>
            <a:r>
              <a:rPr lang="ja-JP" altLang="en-US" dirty="0" smtClean="0"/>
              <a:t>にデータフレームがバッファされている場合， </a:t>
            </a:r>
            <a:r>
              <a:rPr lang="en-US" altLang="ja-JP" dirty="0" smtClean="0"/>
              <a:t/>
            </a:r>
            <a:br>
              <a:rPr lang="en-US" altLang="ja-JP" dirty="0" smtClean="0"/>
            </a:br>
            <a:r>
              <a:rPr lang="ja-JP" altLang="en-US" dirty="0" smtClean="0"/>
              <a:t>ユーザ</a:t>
            </a:r>
            <a:r>
              <a:rPr lang="ja-JP" altLang="en-US" dirty="0"/>
              <a:t>端末</a:t>
            </a:r>
            <a:r>
              <a:rPr lang="ja-JP" altLang="en-US" dirty="0" smtClean="0"/>
              <a:t>は</a:t>
            </a:r>
            <a:r>
              <a:rPr lang="en-US" altLang="ja-JP" dirty="0" smtClean="0"/>
              <a:t>AP </a:t>
            </a:r>
            <a:r>
              <a:rPr lang="ja-JP" altLang="en-US" dirty="0" smtClean="0"/>
              <a:t>へ </a:t>
            </a:r>
            <a:r>
              <a:rPr lang="en-US" altLang="ja-JP" dirty="0" smtClean="0"/>
              <a:t>PS-Poll </a:t>
            </a:r>
            <a:r>
              <a:rPr lang="ja-JP" altLang="en-US" dirty="0" smtClean="0"/>
              <a:t>フレームを送信</a:t>
            </a:r>
            <a:endParaRPr lang="en-US" altLang="ja-JP" dirty="0" smtClean="0"/>
          </a:p>
          <a:p>
            <a:pPr marL="914400" lvl="1" indent="-457200">
              <a:buFont typeface="+mj-lt"/>
              <a:buAutoNum type="alphaLcPeriod"/>
            </a:pPr>
            <a:r>
              <a:rPr lang="en-US" altLang="ja-JP" dirty="0" smtClean="0"/>
              <a:t>AP </a:t>
            </a:r>
            <a:r>
              <a:rPr lang="ja-JP" altLang="en-US" dirty="0" smtClean="0"/>
              <a:t>にデータフレームがバッファされていない場合，</a:t>
            </a:r>
            <a:r>
              <a:rPr lang="en-US" altLang="ja-JP" dirty="0" smtClean="0"/>
              <a:t/>
            </a:r>
            <a:br>
              <a:rPr lang="en-US" altLang="ja-JP" dirty="0" smtClean="0"/>
            </a:br>
            <a:r>
              <a:rPr lang="ja-JP" altLang="en-US" dirty="0" smtClean="0"/>
              <a:t>ユーザ</a:t>
            </a:r>
            <a:r>
              <a:rPr lang="ja-JP" altLang="en-US" dirty="0"/>
              <a:t>端末</a:t>
            </a:r>
            <a:r>
              <a:rPr lang="ja-JP" altLang="en-US" dirty="0" smtClean="0"/>
              <a:t>はスリープ状態へ</a:t>
            </a:r>
            <a:r>
              <a:rPr lang="ja-JP" altLang="en-US" dirty="0"/>
              <a:t>移行</a:t>
            </a:r>
            <a:endParaRPr lang="en-US" altLang="ja-JP" dirty="0" smtClean="0"/>
          </a:p>
          <a:p>
            <a:pPr marL="457200" indent="-457200">
              <a:buFont typeface="+mj-lt"/>
              <a:buAutoNum type="arabicPeriod"/>
            </a:pPr>
            <a:r>
              <a:rPr lang="ja-JP" altLang="en-US" dirty="0"/>
              <a:t>ユーザ端末</a:t>
            </a:r>
            <a:r>
              <a:rPr kumimoji="1" lang="ja-JP" altLang="en-US" dirty="0" smtClean="0"/>
              <a:t>からの </a:t>
            </a:r>
            <a:r>
              <a:rPr kumimoji="1" lang="en-US" altLang="ja-JP" dirty="0" smtClean="0"/>
              <a:t>PS-Poll </a:t>
            </a:r>
            <a:r>
              <a:rPr kumimoji="1" lang="ja-JP" altLang="en-US" dirty="0" smtClean="0"/>
              <a:t>フレームを受信した</a:t>
            </a:r>
            <a:r>
              <a:rPr lang="en-US" altLang="ja-JP" dirty="0"/>
              <a:t> </a:t>
            </a:r>
            <a:r>
              <a:rPr kumimoji="1" lang="en-US" altLang="ja-JP" dirty="0" smtClean="0"/>
              <a:t>AP </a:t>
            </a:r>
            <a:r>
              <a:rPr kumimoji="1" lang="ja-JP" altLang="en-US" dirty="0" smtClean="0"/>
              <a:t>は ユーザ端末にバッファしたデータフレームを返信</a:t>
            </a:r>
            <a:endParaRPr kumimoji="1" lang="en-US" altLang="ja-JP" dirty="0" smtClean="0"/>
          </a:p>
          <a:p>
            <a:pPr marL="457200" indent="-457200">
              <a:buFont typeface="+mj-lt"/>
              <a:buAutoNum type="arabicPeriod"/>
            </a:pPr>
            <a:r>
              <a:rPr kumimoji="1" lang="en-US" altLang="ja-JP" dirty="0" smtClean="0"/>
              <a:t>AP </a:t>
            </a:r>
            <a:r>
              <a:rPr kumimoji="1" lang="ja-JP" altLang="en-US" dirty="0" smtClean="0"/>
              <a:t>からのデータフレームを受信したユーザ端末</a:t>
            </a:r>
            <a:r>
              <a:rPr lang="ja-JP" altLang="en-US" dirty="0" smtClean="0"/>
              <a:t>は </a:t>
            </a:r>
            <a:r>
              <a:rPr lang="en-US" altLang="ja-JP" dirty="0" smtClean="0"/>
              <a:t>ACK </a:t>
            </a:r>
            <a:r>
              <a:rPr lang="ja-JP" altLang="en-US" dirty="0" smtClean="0"/>
              <a:t>を返信後，スリープ状態へ移行</a:t>
            </a:r>
            <a:endParaRPr kumimoji="1" lang="ja-JP" altLang="en-US"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37</a:t>
            </a:fld>
            <a:endParaRPr kumimoji="1" lang="ja-JP" altLang="en-US"/>
          </a:p>
        </p:txBody>
      </p:sp>
      <p:sp>
        <p:nvSpPr>
          <p:cNvPr id="5" name="テキスト ボックス 4"/>
          <p:cNvSpPr txBox="1"/>
          <p:nvPr/>
        </p:nvSpPr>
        <p:spPr>
          <a:xfrm>
            <a:off x="3281135" y="6176963"/>
            <a:ext cx="25817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a:t>
            </a:r>
            <a:r>
              <a:rPr kumimoji="1" lang="en-US" altLang="ja-JP" sz="1400" baseline="30000" dirty="0"/>
              <a:t>3</a:t>
            </a:r>
            <a:r>
              <a:rPr kumimoji="1" lang="en-US" altLang="ja-JP" sz="1400" dirty="0" smtClean="0"/>
              <a:t>TIM</a:t>
            </a:r>
            <a:r>
              <a:rPr kumimoji="1" lang="en-US" altLang="ja-JP" sz="1400" dirty="0"/>
              <a:t>: </a:t>
            </a:r>
            <a:r>
              <a:rPr kumimoji="1" lang="ja-JP" altLang="en-US" sz="1400" dirty="0"/>
              <a:t>トラヒック通知</a:t>
            </a:r>
            <a:r>
              <a:rPr kumimoji="1" lang="ja-JP" altLang="en-US" sz="1400" dirty="0" smtClean="0"/>
              <a:t>マップ</a:t>
            </a:r>
            <a:endParaRPr kumimoji="1" lang="ja-JP" altLang="en-US" sz="1400" dirty="0"/>
          </a:p>
        </p:txBody>
      </p:sp>
    </p:spTree>
    <p:extLst>
      <p:ext uri="{BB962C8B-B14F-4D97-AF65-F5344CB8AC3E}">
        <p14:creationId xmlns:p14="http://schemas.microsoft.com/office/powerpoint/2010/main" val="656002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FDPSM: </a:t>
            </a:r>
            <a:r>
              <a:rPr lang="en-US" altLang="ja-JP" dirty="0" smtClean="0"/>
              <a:t>AP </a:t>
            </a:r>
            <a:r>
              <a:rPr lang="ja-JP" altLang="en-US" dirty="0" smtClean="0"/>
              <a:t>の</a:t>
            </a:r>
            <a:r>
              <a:rPr kumimoji="1" lang="ja-JP" altLang="en-US" dirty="0" smtClean="0"/>
              <a:t>動作</a:t>
            </a:r>
            <a:endParaRPr kumimoji="1" lang="ja-JP" altLang="en-US" dirty="0"/>
          </a:p>
        </p:txBody>
      </p:sp>
      <p:sp>
        <p:nvSpPr>
          <p:cNvPr id="3" name="コンテンツ プレースホルダー 2"/>
          <p:cNvSpPr>
            <a:spLocks noGrp="1"/>
          </p:cNvSpPr>
          <p:nvPr>
            <p:ph idx="1"/>
          </p:nvPr>
        </p:nvSpPr>
        <p:spPr>
          <a:xfrm>
            <a:off x="628650" y="1465943"/>
            <a:ext cx="7992836" cy="4711020"/>
          </a:xfrm>
        </p:spPr>
        <p:txBody>
          <a:bodyPr>
            <a:normAutofit/>
          </a:bodyPr>
          <a:lstStyle/>
          <a:p>
            <a:pPr marL="457200" indent="-457200">
              <a:buFont typeface="+mj-lt"/>
              <a:buAutoNum type="arabicPeriod"/>
            </a:pPr>
            <a:r>
              <a:rPr kumimoji="1" lang="en-US" altLang="ja-JP" dirty="0" smtClean="0"/>
              <a:t>AP </a:t>
            </a:r>
            <a:r>
              <a:rPr kumimoji="1" lang="ja-JP" altLang="en-US" dirty="0" smtClean="0"/>
              <a:t>は常にアウェイク状態</a:t>
            </a:r>
            <a:endParaRPr kumimoji="1" lang="en-US" altLang="ja-JP" dirty="0" smtClean="0"/>
          </a:p>
          <a:p>
            <a:pPr marL="457200" indent="-457200">
              <a:buFont typeface="+mj-lt"/>
              <a:buAutoNum type="arabicPeriod"/>
            </a:pPr>
            <a:r>
              <a:rPr kumimoji="1" lang="ja-JP" altLang="en-US" dirty="0" smtClean="0"/>
              <a:t>スリープ状態の</a:t>
            </a:r>
            <a:r>
              <a:rPr lang="ja-JP" altLang="en-US" dirty="0"/>
              <a:t>ユーザ端末</a:t>
            </a:r>
            <a:r>
              <a:rPr kumimoji="1" lang="ja-JP" altLang="en-US" dirty="0" smtClean="0"/>
              <a:t>宛のデータフレームを</a:t>
            </a:r>
            <a:r>
              <a:rPr kumimoji="1" lang="en-US" altLang="ja-JP" dirty="0" smtClean="0"/>
              <a:t/>
            </a:r>
            <a:br>
              <a:rPr kumimoji="1" lang="en-US" altLang="ja-JP" dirty="0" smtClean="0"/>
            </a:br>
            <a:r>
              <a:rPr kumimoji="1" lang="ja-JP" altLang="en-US" dirty="0" smtClean="0"/>
              <a:t>バッファ</a:t>
            </a:r>
            <a:endParaRPr kumimoji="1" lang="en-US" altLang="ja-JP" dirty="0" smtClean="0"/>
          </a:p>
          <a:p>
            <a:pPr marL="457200" indent="-457200">
              <a:buFont typeface="+mj-lt"/>
              <a:buAutoNum type="arabicPeriod"/>
            </a:pPr>
            <a:r>
              <a:rPr lang="ja-JP" altLang="en-US" dirty="0"/>
              <a:t>一定</a:t>
            </a:r>
            <a:r>
              <a:rPr lang="ja-JP" altLang="en-US" dirty="0" smtClean="0"/>
              <a:t>間隔で全ユーザ端末へ送信するビーコンフレーム中の</a:t>
            </a:r>
            <a:r>
              <a:rPr lang="en-US" altLang="ja-JP" dirty="0" smtClean="0"/>
              <a:t>TIM </a:t>
            </a:r>
            <a:r>
              <a:rPr lang="ja-JP" altLang="en-US" dirty="0" smtClean="0"/>
              <a:t>を用いてユーザ端末へバッファの状態を通知</a:t>
            </a:r>
            <a:endParaRPr lang="en-US" altLang="ja-JP" dirty="0" smtClean="0"/>
          </a:p>
          <a:p>
            <a:pPr marL="457200" indent="-457200">
              <a:buFont typeface="+mj-lt"/>
              <a:buAutoNum type="arabicPeriod"/>
            </a:pPr>
            <a:r>
              <a:rPr lang="en-US" altLang="ja-JP" dirty="0" smtClean="0"/>
              <a:t>PS-Poll </a:t>
            </a:r>
            <a:r>
              <a:rPr lang="ja-JP" altLang="en-US" dirty="0" smtClean="0"/>
              <a:t>フレームを受信後，</a:t>
            </a:r>
            <a:r>
              <a:rPr lang="en-US" altLang="ja-JP" dirty="0" smtClean="0"/>
              <a:t>SIFS </a:t>
            </a:r>
            <a:r>
              <a:rPr lang="ja-JP" altLang="en-US" dirty="0" smtClean="0"/>
              <a:t>時間待機した後に</a:t>
            </a:r>
            <a:r>
              <a:rPr lang="en-US" altLang="ja-JP" dirty="0" smtClean="0"/>
              <a:t/>
            </a:r>
            <a:br>
              <a:rPr lang="en-US" altLang="ja-JP" dirty="0" smtClean="0"/>
            </a:br>
            <a:r>
              <a:rPr lang="ja-JP" altLang="en-US" dirty="0" smtClean="0"/>
              <a:t>データフレームを </a:t>
            </a:r>
            <a:r>
              <a:rPr lang="en-US" altLang="ja-JP" dirty="0" smtClean="0"/>
              <a:t>PS-Poll </a:t>
            </a:r>
            <a:r>
              <a:rPr lang="ja-JP" altLang="en-US" dirty="0" smtClean="0"/>
              <a:t>フレームの送信元に送信</a:t>
            </a:r>
            <a:endParaRPr lang="en-US" altLang="ja-JP" dirty="0"/>
          </a:p>
          <a:p>
            <a:pPr marL="457200" indent="-457200">
              <a:buFont typeface="+mj-lt"/>
              <a:buAutoNum type="arabicPeriod"/>
            </a:pPr>
            <a:r>
              <a:rPr lang="ja-JP" altLang="en-US" dirty="0" smtClean="0"/>
              <a:t>データフレームを受信後，</a:t>
            </a:r>
            <a:r>
              <a:rPr lang="en-US" altLang="ja-JP" dirty="0" smtClean="0"/>
              <a:t>ACK </a:t>
            </a:r>
            <a:r>
              <a:rPr lang="ja-JP" altLang="en-US" dirty="0" smtClean="0"/>
              <a:t>を返信</a:t>
            </a:r>
            <a:endParaRPr lang="en-US" altLang="ja-JP" dirty="0" smtClean="0"/>
          </a:p>
        </p:txBody>
      </p:sp>
      <p:sp>
        <p:nvSpPr>
          <p:cNvPr id="4" name="スライド番号プレースホルダー 3"/>
          <p:cNvSpPr>
            <a:spLocks noGrp="1"/>
          </p:cNvSpPr>
          <p:nvPr>
            <p:ph type="sldNum" sz="quarter" idx="12"/>
          </p:nvPr>
        </p:nvSpPr>
        <p:spPr/>
        <p:txBody>
          <a:bodyPr/>
          <a:lstStyle/>
          <a:p>
            <a:fld id="{4E193E28-46DA-4FA3-83DA-FD1CD7D2E8B7}" type="slidenum">
              <a:rPr kumimoji="1" lang="ja-JP" altLang="en-US" smtClean="0"/>
              <a:t>38</a:t>
            </a:fld>
            <a:endParaRPr kumimoji="1" lang="ja-JP" altLang="en-US"/>
          </a:p>
        </p:txBody>
      </p:sp>
    </p:spTree>
    <p:extLst>
      <p:ext uri="{BB962C8B-B14F-4D97-AF65-F5344CB8AC3E}">
        <p14:creationId xmlns:p14="http://schemas.microsoft.com/office/powerpoint/2010/main" val="334368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FDPSM: </a:t>
            </a:r>
            <a:r>
              <a:rPr lang="ja-JP" altLang="en-US" dirty="0"/>
              <a:t>ユーザ端末</a:t>
            </a:r>
            <a:r>
              <a:rPr kumimoji="1" lang="ja-JP" altLang="en-US" dirty="0" smtClean="0"/>
              <a:t>の動作</a:t>
            </a:r>
            <a:endParaRPr kumimoji="1" lang="ja-JP" altLang="en-US" dirty="0"/>
          </a:p>
        </p:txBody>
      </p:sp>
      <p:sp>
        <p:nvSpPr>
          <p:cNvPr id="3" name="コンテンツ プレースホルダー 2"/>
          <p:cNvSpPr>
            <a:spLocks noGrp="1"/>
          </p:cNvSpPr>
          <p:nvPr>
            <p:ph idx="1"/>
          </p:nvPr>
        </p:nvSpPr>
        <p:spPr>
          <a:xfrm>
            <a:off x="628650" y="1543507"/>
            <a:ext cx="7886700" cy="4864608"/>
          </a:xfrm>
        </p:spPr>
        <p:txBody>
          <a:bodyPr>
            <a:normAutofit fontScale="92500" lnSpcReduction="10000"/>
          </a:bodyPr>
          <a:lstStyle/>
          <a:p>
            <a:pPr marL="457200" indent="-457200">
              <a:buFont typeface="+mj-lt"/>
              <a:buAutoNum type="arabicPeriod"/>
            </a:pPr>
            <a:r>
              <a:rPr kumimoji="1" lang="ja-JP" altLang="en-US" dirty="0" smtClean="0"/>
              <a:t>基本的にはスリープ状態</a:t>
            </a:r>
            <a:endParaRPr kumimoji="1" lang="en-US" altLang="ja-JP" dirty="0" smtClean="0"/>
          </a:p>
          <a:p>
            <a:pPr marL="457200" indent="-457200">
              <a:buFont typeface="+mj-lt"/>
              <a:buAutoNum type="arabicPeriod"/>
            </a:pPr>
            <a:r>
              <a:rPr kumimoji="1" lang="en-US" altLang="ja-JP" b="1" dirty="0" smtClean="0">
                <a:solidFill>
                  <a:srgbClr val="FF0000"/>
                </a:solidFill>
              </a:rPr>
              <a:t>AP </a:t>
            </a:r>
            <a:r>
              <a:rPr kumimoji="1" lang="ja-JP" altLang="en-US" b="1" dirty="0" smtClean="0">
                <a:solidFill>
                  <a:srgbClr val="FF0000"/>
                </a:solidFill>
              </a:rPr>
              <a:t>宛のフレームをバッファ</a:t>
            </a:r>
            <a:endParaRPr kumimoji="1" lang="en-US" altLang="ja-JP" b="1" dirty="0" smtClean="0">
              <a:solidFill>
                <a:srgbClr val="FF0000"/>
              </a:solidFill>
            </a:endParaRPr>
          </a:p>
          <a:p>
            <a:pPr marL="457200" indent="-457200">
              <a:buFont typeface="+mj-lt"/>
              <a:buAutoNum type="arabicPeriod"/>
            </a:pPr>
            <a:r>
              <a:rPr lang="ja-JP" altLang="en-US" dirty="0"/>
              <a:t>一定間隔</a:t>
            </a:r>
            <a:r>
              <a:rPr lang="ja-JP" altLang="en-US" dirty="0" smtClean="0"/>
              <a:t>でアウェイク状態に移行して，ビーコン</a:t>
            </a:r>
            <a:r>
              <a:rPr lang="en-US" altLang="ja-JP" dirty="0" smtClean="0"/>
              <a:t/>
            </a:r>
            <a:br>
              <a:rPr lang="en-US" altLang="ja-JP" dirty="0" smtClean="0"/>
            </a:br>
            <a:r>
              <a:rPr lang="ja-JP" altLang="en-US" dirty="0" smtClean="0"/>
              <a:t>フレームを受信</a:t>
            </a:r>
            <a:endParaRPr lang="en-US" altLang="ja-JP" dirty="0" smtClean="0"/>
          </a:p>
          <a:p>
            <a:pPr marL="457200" indent="-457200">
              <a:buFont typeface="+mj-lt"/>
              <a:buAutoNum type="arabicPeriod"/>
            </a:pPr>
            <a:r>
              <a:rPr kumimoji="1" lang="ja-JP" altLang="en-US" dirty="0" smtClean="0"/>
              <a:t>ビーコンフレーム受信後の動作</a:t>
            </a:r>
            <a:endParaRPr kumimoji="1" lang="en-US" altLang="ja-JP" dirty="0" smtClean="0"/>
          </a:p>
          <a:p>
            <a:pPr marL="914400" lvl="1" indent="-457200">
              <a:buFont typeface="+mj-lt"/>
              <a:buAutoNum type="alphaLcPeriod"/>
            </a:pPr>
            <a:r>
              <a:rPr kumimoji="1" lang="ja-JP" altLang="en-US" dirty="0" smtClean="0"/>
              <a:t>ビーコンフレームにより </a:t>
            </a:r>
            <a:r>
              <a:rPr kumimoji="1" lang="en-US" altLang="ja-JP" dirty="0" smtClean="0"/>
              <a:t>AP </a:t>
            </a:r>
            <a:r>
              <a:rPr kumimoji="1" lang="ja-JP" altLang="en-US" dirty="0" smtClean="0"/>
              <a:t>にデータフレームがバッファ</a:t>
            </a:r>
            <a:r>
              <a:rPr kumimoji="1" lang="en-US" altLang="ja-JP" dirty="0" smtClean="0"/>
              <a:t/>
            </a:r>
            <a:br>
              <a:rPr kumimoji="1" lang="en-US" altLang="ja-JP" dirty="0" smtClean="0"/>
            </a:br>
            <a:r>
              <a:rPr kumimoji="1" lang="ja-JP" altLang="en-US" dirty="0" smtClean="0"/>
              <a:t>されていることを通知された場合</a:t>
            </a:r>
            <a:r>
              <a:rPr kumimoji="1" lang="en-US" altLang="ja-JP" dirty="0" smtClean="0"/>
              <a:t/>
            </a:r>
            <a:br>
              <a:rPr kumimoji="1" lang="en-US" altLang="ja-JP" dirty="0" smtClean="0"/>
            </a:br>
            <a:r>
              <a:rPr kumimoji="1" lang="ja-JP" altLang="en-US" dirty="0" smtClean="0"/>
              <a:t>→</a:t>
            </a:r>
            <a:r>
              <a:rPr lang="en-US" altLang="ja-JP" dirty="0" smtClean="0"/>
              <a:t>PS-Poll </a:t>
            </a:r>
            <a:r>
              <a:rPr lang="ja-JP" altLang="en-US" dirty="0" smtClean="0"/>
              <a:t>フレームを </a:t>
            </a:r>
            <a:r>
              <a:rPr lang="en-US" altLang="ja-JP" dirty="0" smtClean="0"/>
              <a:t>AP </a:t>
            </a:r>
            <a:r>
              <a:rPr lang="ja-JP" altLang="en-US" dirty="0" smtClean="0"/>
              <a:t>へ送信</a:t>
            </a:r>
            <a:endParaRPr kumimoji="1" lang="en-US" altLang="ja-JP" dirty="0" smtClean="0"/>
          </a:p>
          <a:p>
            <a:pPr marL="914400" lvl="1" indent="-457200">
              <a:buFont typeface="+mj-lt"/>
              <a:buAutoNum type="alphaLcPeriod"/>
            </a:pPr>
            <a:r>
              <a:rPr lang="en-US" altLang="ja-JP" b="1" dirty="0" smtClean="0">
                <a:solidFill>
                  <a:srgbClr val="FF0000"/>
                </a:solidFill>
              </a:rPr>
              <a:t>AP </a:t>
            </a:r>
            <a:r>
              <a:rPr lang="ja-JP" altLang="en-US" b="1" dirty="0">
                <a:solidFill>
                  <a:srgbClr val="FF0000"/>
                </a:solidFill>
              </a:rPr>
              <a:t>宛</a:t>
            </a:r>
            <a:r>
              <a:rPr lang="ja-JP" altLang="en-US" b="1" dirty="0" smtClean="0">
                <a:solidFill>
                  <a:srgbClr val="FF0000"/>
                </a:solidFill>
              </a:rPr>
              <a:t>のフレームをバッファしている場合</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a:t>
            </a:r>
            <a:r>
              <a:rPr lang="en-US" altLang="ja-JP" b="1" dirty="0" smtClean="0">
                <a:solidFill>
                  <a:srgbClr val="FF0000"/>
                </a:solidFill>
              </a:rPr>
              <a:t>PS-Poll </a:t>
            </a:r>
            <a:r>
              <a:rPr lang="ja-JP" altLang="en-US" b="1" dirty="0" smtClean="0">
                <a:solidFill>
                  <a:srgbClr val="FF0000"/>
                </a:solidFill>
              </a:rPr>
              <a:t>フレームの伝送時間と </a:t>
            </a:r>
            <a:r>
              <a:rPr lang="en-US" altLang="ja-JP" b="1" dirty="0" smtClean="0">
                <a:solidFill>
                  <a:srgbClr val="FF0000"/>
                </a:solidFill>
              </a:rPr>
              <a:t>SIFS </a:t>
            </a:r>
            <a:r>
              <a:rPr lang="ja-JP" altLang="en-US" b="1" dirty="0" smtClean="0">
                <a:solidFill>
                  <a:srgbClr val="FF0000"/>
                </a:solidFill>
              </a:rPr>
              <a:t>時間 </a:t>
            </a:r>
            <a:r>
              <a:rPr lang="en-US" altLang="ja-JP" b="1" dirty="0" smtClean="0">
                <a:solidFill>
                  <a:srgbClr val="FF0000"/>
                </a:solidFill>
              </a:rPr>
              <a:t>2 </a:t>
            </a:r>
            <a:r>
              <a:rPr lang="ja-JP" altLang="en-US" b="1" dirty="0" smtClean="0">
                <a:solidFill>
                  <a:srgbClr val="FF0000"/>
                </a:solidFill>
              </a:rPr>
              <a:t>つ分待機後，</a:t>
            </a:r>
            <a:r>
              <a:rPr lang="en-US" altLang="ja-JP" b="1" dirty="0" smtClean="0">
                <a:solidFill>
                  <a:srgbClr val="FF0000"/>
                </a:solidFill>
              </a:rPr>
              <a:t/>
            </a:r>
            <a:br>
              <a:rPr lang="en-US" altLang="ja-JP" b="1" dirty="0" smtClean="0">
                <a:solidFill>
                  <a:srgbClr val="FF0000"/>
                </a:solidFill>
              </a:rPr>
            </a:br>
            <a:r>
              <a:rPr lang="ja-JP" altLang="en-US" b="1" dirty="0" smtClean="0">
                <a:solidFill>
                  <a:srgbClr val="FF0000"/>
                </a:solidFill>
              </a:rPr>
              <a:t>　</a:t>
            </a:r>
            <a:r>
              <a:rPr lang="en-US" altLang="ja-JP" b="1" dirty="0" smtClean="0">
                <a:solidFill>
                  <a:srgbClr val="FF0000"/>
                </a:solidFill>
              </a:rPr>
              <a:t>AP </a:t>
            </a:r>
            <a:r>
              <a:rPr lang="ja-JP" altLang="en-US" b="1" dirty="0" smtClean="0">
                <a:solidFill>
                  <a:srgbClr val="FF0000"/>
                </a:solidFill>
              </a:rPr>
              <a:t>へデータフレームを送信</a:t>
            </a:r>
            <a:endParaRPr lang="en-US" altLang="ja-JP" b="1" dirty="0" smtClean="0">
              <a:solidFill>
                <a:srgbClr val="FF0000"/>
              </a:solidFill>
            </a:endParaRPr>
          </a:p>
          <a:p>
            <a:pPr marL="914400" lvl="1" indent="-457200">
              <a:buFont typeface="+mj-lt"/>
              <a:buAutoNum type="alphaLcPeriod"/>
            </a:pPr>
            <a:r>
              <a:rPr lang="ja-JP" altLang="en-US" dirty="0"/>
              <a:t>その他</a:t>
            </a:r>
            <a:r>
              <a:rPr lang="ja-JP" altLang="en-US" dirty="0" smtClean="0"/>
              <a:t>の場合</a:t>
            </a:r>
            <a:r>
              <a:rPr lang="en-US" altLang="ja-JP" dirty="0" smtClean="0"/>
              <a:t/>
            </a:r>
            <a:br>
              <a:rPr lang="en-US" altLang="ja-JP" dirty="0" smtClean="0"/>
            </a:br>
            <a:r>
              <a:rPr lang="ja-JP" altLang="en-US" dirty="0" smtClean="0"/>
              <a:t>→スリープ状態に移行</a:t>
            </a:r>
            <a:endParaRPr lang="en-US" altLang="ja-JP" dirty="0" smtClean="0"/>
          </a:p>
          <a:p>
            <a:pPr marL="457200" indent="-457200">
              <a:buFont typeface="+mj-lt"/>
              <a:buAutoNum type="arabicPeriod"/>
            </a:pPr>
            <a:r>
              <a:rPr lang="ja-JP" altLang="en-US" dirty="0" smtClean="0"/>
              <a:t>データフレームを受信後，</a:t>
            </a:r>
            <a:r>
              <a:rPr lang="en-US" altLang="ja-JP" dirty="0" smtClean="0"/>
              <a:t>ACK </a:t>
            </a:r>
            <a:r>
              <a:rPr lang="ja-JP" altLang="en-US" dirty="0" smtClean="0"/>
              <a:t>を返信</a:t>
            </a:r>
            <a:endParaRPr lang="en-US" altLang="ja-JP" dirty="0" smtClean="0"/>
          </a:p>
          <a:p>
            <a:pPr marL="457200" indent="-457200">
              <a:buFont typeface="+mj-lt"/>
              <a:buAutoNum type="arabicPeriod"/>
            </a:pPr>
            <a:r>
              <a:rPr lang="en-US" altLang="ja-JP" dirty="0" smtClean="0"/>
              <a:t>ACK </a:t>
            </a:r>
            <a:r>
              <a:rPr lang="ja-JP" altLang="en-US" dirty="0" smtClean="0"/>
              <a:t>の送受信後，スリープ状態へ移行</a:t>
            </a:r>
            <a:endParaRPr lang="en-US" altLang="ja-JP" dirty="0" smtClean="0"/>
          </a:p>
        </p:txBody>
      </p:sp>
      <p:sp>
        <p:nvSpPr>
          <p:cNvPr id="4" name="スライド番号プレースホルダー 3"/>
          <p:cNvSpPr>
            <a:spLocks noGrp="1"/>
          </p:cNvSpPr>
          <p:nvPr>
            <p:ph type="sldNum" sz="quarter" idx="12"/>
          </p:nvPr>
        </p:nvSpPr>
        <p:spPr/>
        <p:txBody>
          <a:bodyPr/>
          <a:lstStyle/>
          <a:p>
            <a:fld id="{4E193E28-46DA-4FA3-83DA-FD1CD7D2E8B7}" type="slidenum">
              <a:rPr kumimoji="1" lang="ja-JP" altLang="en-US" smtClean="0"/>
              <a:t>39</a:t>
            </a:fld>
            <a:endParaRPr kumimoji="1" lang="ja-JP" altLang="en-US"/>
          </a:p>
        </p:txBody>
      </p:sp>
    </p:spTree>
    <p:extLst>
      <p:ext uri="{BB962C8B-B14F-4D97-AF65-F5344CB8AC3E}">
        <p14:creationId xmlns:p14="http://schemas.microsoft.com/office/powerpoint/2010/main" val="3672224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Full Duplex (FD) </a:t>
            </a:r>
            <a:br>
              <a:rPr lang="en-US" altLang="ja-JP" dirty="0" smtClean="0"/>
            </a:br>
            <a:r>
              <a:rPr lang="en-US" altLang="ja-JP" dirty="0" smtClean="0"/>
              <a:t>wireless communication</a:t>
            </a:r>
            <a:endParaRPr kumimoji="1" lang="ja-JP" altLang="en-US" dirty="0"/>
          </a:p>
        </p:txBody>
      </p:sp>
      <p:sp>
        <p:nvSpPr>
          <p:cNvPr id="3" name="コンテンツ プレースホルダー 2"/>
          <p:cNvSpPr>
            <a:spLocks noGrp="1"/>
          </p:cNvSpPr>
          <p:nvPr>
            <p:ph idx="1"/>
          </p:nvPr>
        </p:nvSpPr>
        <p:spPr>
          <a:xfrm>
            <a:off x="576398" y="1262366"/>
            <a:ext cx="7886700" cy="2396963"/>
          </a:xfrm>
        </p:spPr>
        <p:txBody>
          <a:bodyPr>
            <a:normAutofit/>
          </a:bodyPr>
          <a:lstStyle/>
          <a:p>
            <a:pPr marL="0" indent="0">
              <a:buNone/>
            </a:pPr>
            <a:r>
              <a:rPr lang="en-US" altLang="ja-JP" sz="2800" dirty="0"/>
              <a:t>Transmit and receive data </a:t>
            </a:r>
            <a:br>
              <a:rPr lang="en-US" altLang="ja-JP" sz="2800" dirty="0"/>
            </a:br>
            <a:r>
              <a:rPr lang="en-US" altLang="ja-JP" sz="2800" dirty="0"/>
              <a:t>at the same time at the same frequency</a:t>
            </a:r>
          </a:p>
          <a:p>
            <a:r>
              <a:rPr lang="en-US" altLang="zh-TW" b="1" dirty="0" smtClean="0">
                <a:solidFill>
                  <a:srgbClr val="FF0000"/>
                </a:solidFill>
                <a:latin typeface="+mn-ea"/>
              </a:rPr>
              <a:t>Improve energy efficiency as increasing percentage of FD wireless communication</a:t>
            </a:r>
            <a:r>
              <a:rPr lang="en-US" altLang="ja-JP" dirty="0" smtClean="0"/>
              <a:t>[5</a:t>
            </a:r>
            <a:r>
              <a:rPr lang="en-US" altLang="ja-JP" dirty="0" smtClean="0"/>
              <a:t>]</a:t>
            </a:r>
          </a:p>
          <a:p>
            <a:pPr lvl="1"/>
            <a:r>
              <a:rPr lang="en-US" altLang="ja-JP" dirty="0" smtClean="0">
                <a:latin typeface="+mn-ea"/>
              </a:rPr>
              <a:t>Because of decreasing of frame transmission time</a:t>
            </a:r>
            <a:endParaRPr lang="en-US" altLang="ja-JP" dirty="0" smtClean="0">
              <a:latin typeface="+mn-ea"/>
            </a:endParaRPr>
          </a:p>
          <a:p>
            <a:pPr lvl="1"/>
            <a:r>
              <a:rPr lang="en-US" altLang="zh-TW" dirty="0" smtClean="0">
                <a:latin typeface="+mn-ea"/>
              </a:rPr>
              <a:t>Less percentage of FD unless full-buffer</a:t>
            </a:r>
            <a:endParaRPr lang="en-US" altLang="zh-TW" dirty="0" smtClean="0">
              <a:latin typeface="+mn-ea"/>
            </a:endParaRPr>
          </a:p>
          <a:p>
            <a:pPr lvl="1"/>
            <a:endParaRPr lang="en-US" altLang="ja-JP" sz="2400" dirty="0" smtClean="0">
              <a:latin typeface="+mn-ea"/>
            </a:endParaRPr>
          </a:p>
          <a:p>
            <a:pPr lvl="1"/>
            <a:endParaRPr lang="en-US" altLang="ja-JP" sz="2400" dirty="0">
              <a:latin typeface="+mn-ea"/>
            </a:endParaRPr>
          </a:p>
          <a:p>
            <a:pPr lvl="1"/>
            <a:endParaRPr lang="en-US" altLang="ja-JP" sz="2400"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4</a:t>
            </a:fld>
            <a:endParaRPr kumimoji="1" lang="ja-JP" altLang="en-US"/>
          </a:p>
        </p:txBody>
      </p:sp>
      <p:grpSp>
        <p:nvGrpSpPr>
          <p:cNvPr id="80" name="グループ化 79"/>
          <p:cNvGrpSpPr/>
          <p:nvPr/>
        </p:nvGrpSpPr>
        <p:grpSpPr>
          <a:xfrm>
            <a:off x="432315" y="3535604"/>
            <a:ext cx="8279370" cy="2945438"/>
            <a:chOff x="212563" y="3947068"/>
            <a:chExt cx="8279370" cy="2945438"/>
          </a:xfrm>
        </p:grpSpPr>
        <p:grpSp>
          <p:nvGrpSpPr>
            <p:cNvPr id="18" name="グループ化 17"/>
            <p:cNvGrpSpPr/>
            <p:nvPr/>
          </p:nvGrpSpPr>
          <p:grpSpPr>
            <a:xfrm>
              <a:off x="212563" y="3947068"/>
              <a:ext cx="8279370" cy="2945438"/>
              <a:chOff x="447863" y="2711389"/>
              <a:chExt cx="8279370" cy="2945438"/>
            </a:xfrm>
          </p:grpSpPr>
          <p:grpSp>
            <p:nvGrpSpPr>
              <p:cNvPr id="19" name="グループ化 18"/>
              <p:cNvGrpSpPr/>
              <p:nvPr/>
            </p:nvGrpSpPr>
            <p:grpSpPr>
              <a:xfrm>
                <a:off x="447863" y="4408284"/>
                <a:ext cx="8279370" cy="1248543"/>
                <a:chOff x="8672930" y="3248878"/>
                <a:chExt cx="8279370" cy="1248543"/>
              </a:xfrm>
            </p:grpSpPr>
            <p:grpSp>
              <p:nvGrpSpPr>
                <p:cNvPr id="51" name="グループ化 50"/>
                <p:cNvGrpSpPr/>
                <p:nvPr/>
              </p:nvGrpSpPr>
              <p:grpSpPr>
                <a:xfrm>
                  <a:off x="8672930" y="3589799"/>
                  <a:ext cx="8279370" cy="338554"/>
                  <a:chOff x="747590" y="4735063"/>
                  <a:chExt cx="7850577" cy="338554"/>
                </a:xfrm>
              </p:grpSpPr>
              <p:cxnSp>
                <p:nvCxnSpPr>
                  <p:cNvPr id="72" name="直線矢印コネクタ 71"/>
                  <p:cNvCxnSpPr/>
                  <p:nvPr/>
                </p:nvCxnSpPr>
                <p:spPr>
                  <a:xfrm>
                    <a:off x="1468192" y="4919729"/>
                    <a:ext cx="7129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テキスト ボックス 72"/>
                  <p:cNvSpPr txBox="1"/>
                  <p:nvPr/>
                </p:nvSpPr>
                <p:spPr>
                  <a:xfrm>
                    <a:off x="747590" y="4735063"/>
                    <a:ext cx="720602" cy="338554"/>
                  </a:xfrm>
                  <a:prstGeom prst="rect">
                    <a:avLst/>
                  </a:prstGeom>
                  <a:noFill/>
                </p:spPr>
                <p:txBody>
                  <a:bodyPr wrap="square" rtlCol="0">
                    <a:spAutoFit/>
                  </a:bodyPr>
                  <a:lstStyle/>
                  <a:p>
                    <a:pPr algn="ctr"/>
                    <a:r>
                      <a:rPr kumimoji="1" lang="en-US" altLang="ja-JP" sz="1600" dirty="0" smtClean="0"/>
                      <a:t>AP</a:t>
                    </a:r>
                    <a:endParaRPr kumimoji="1" lang="ja-JP" altLang="en-US" sz="1600" dirty="0"/>
                  </a:p>
                </p:txBody>
              </p:sp>
            </p:grpSp>
            <p:grpSp>
              <p:nvGrpSpPr>
                <p:cNvPr id="52" name="グループ化 51"/>
                <p:cNvGrpSpPr/>
                <p:nvPr/>
              </p:nvGrpSpPr>
              <p:grpSpPr>
                <a:xfrm>
                  <a:off x="8672930" y="4039319"/>
                  <a:ext cx="8279370" cy="338554"/>
                  <a:chOff x="747590" y="4735063"/>
                  <a:chExt cx="7850577" cy="338554"/>
                </a:xfrm>
              </p:grpSpPr>
              <p:cxnSp>
                <p:nvCxnSpPr>
                  <p:cNvPr id="70" name="直線矢印コネクタ 69"/>
                  <p:cNvCxnSpPr/>
                  <p:nvPr/>
                </p:nvCxnSpPr>
                <p:spPr>
                  <a:xfrm>
                    <a:off x="1468192" y="4919729"/>
                    <a:ext cx="71299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テキスト ボックス 70"/>
                  <p:cNvSpPr txBox="1"/>
                  <p:nvPr/>
                </p:nvSpPr>
                <p:spPr>
                  <a:xfrm>
                    <a:off x="747590" y="4735063"/>
                    <a:ext cx="720602" cy="338554"/>
                  </a:xfrm>
                  <a:prstGeom prst="rect">
                    <a:avLst/>
                  </a:prstGeom>
                  <a:noFill/>
                </p:spPr>
                <p:txBody>
                  <a:bodyPr wrap="square" rtlCol="0">
                    <a:spAutoFit/>
                  </a:bodyPr>
                  <a:lstStyle/>
                  <a:p>
                    <a:pPr algn="ctr"/>
                    <a:r>
                      <a:rPr lang="en-US" altLang="ja-JP" sz="1600" dirty="0" smtClean="0"/>
                      <a:t>UT</a:t>
                    </a:r>
                    <a:endParaRPr kumimoji="1" lang="ja-JP" altLang="en-US" sz="1600" dirty="0"/>
                  </a:p>
                </p:txBody>
              </p:sp>
            </p:grpSp>
            <p:sp>
              <p:nvSpPr>
                <p:cNvPr id="53" name="正方形/長方形 52"/>
                <p:cNvSpPr/>
                <p:nvPr/>
              </p:nvSpPr>
              <p:spPr>
                <a:xfrm>
                  <a:off x="9564094" y="351992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4" name="正方形/長方形 53"/>
                <p:cNvSpPr/>
                <p:nvPr/>
              </p:nvSpPr>
              <p:spPr>
                <a:xfrm>
                  <a:off x="9977990" y="396944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5" name="正方形/長方形 54"/>
                <p:cNvSpPr/>
                <p:nvPr/>
              </p:nvSpPr>
              <p:spPr>
                <a:xfrm>
                  <a:off x="10833594" y="3528668"/>
                  <a:ext cx="1786606" cy="246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DATA1</a:t>
                  </a:r>
                  <a:endParaRPr kumimoji="1" lang="ja-JP" altLang="en-US" sz="1600" dirty="0"/>
                </a:p>
              </p:txBody>
            </p:sp>
            <p:sp>
              <p:nvSpPr>
                <p:cNvPr id="56" name="正方形/長方形 55"/>
                <p:cNvSpPr/>
                <p:nvPr/>
              </p:nvSpPr>
              <p:spPr>
                <a:xfrm>
                  <a:off x="12814429" y="396944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7" name="正方形/長方形 56"/>
                <p:cNvSpPr/>
                <p:nvPr/>
              </p:nvSpPr>
              <p:spPr>
                <a:xfrm>
                  <a:off x="10825854" y="3969448"/>
                  <a:ext cx="1792738"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DATA2</a:t>
                  </a:r>
                  <a:endParaRPr kumimoji="1" lang="ja-JP" altLang="en-US" sz="1600" dirty="0"/>
                </a:p>
              </p:txBody>
            </p:sp>
            <p:sp>
              <p:nvSpPr>
                <p:cNvPr id="58" name="正方形/長方形 57"/>
                <p:cNvSpPr/>
                <p:nvPr/>
              </p:nvSpPr>
              <p:spPr>
                <a:xfrm>
                  <a:off x="12801919" y="3520849"/>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59" name="テキスト ボックス 58"/>
                <p:cNvSpPr txBox="1"/>
                <p:nvPr/>
              </p:nvSpPr>
              <p:spPr>
                <a:xfrm>
                  <a:off x="9427074" y="3251044"/>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60" name="テキスト ボックス 59"/>
                <p:cNvSpPr txBox="1"/>
                <p:nvPr/>
              </p:nvSpPr>
              <p:spPr>
                <a:xfrm>
                  <a:off x="9795902" y="4189644"/>
                  <a:ext cx="704399" cy="307777"/>
                </a:xfrm>
                <a:prstGeom prst="rect">
                  <a:avLst/>
                </a:prstGeom>
                <a:noFill/>
              </p:spPr>
              <p:txBody>
                <a:bodyPr wrap="square" rtlCol="0">
                  <a:spAutoFit/>
                </a:bodyPr>
                <a:lstStyle/>
                <a:p>
                  <a:pPr algn="ctr"/>
                  <a:r>
                    <a:rPr lang="en-US" altLang="ja-JP" sz="1400" dirty="0" smtClean="0"/>
                    <a:t>FC</a:t>
                  </a:r>
                  <a:r>
                    <a:rPr kumimoji="1" lang="en-US" altLang="ja-JP" sz="1400" dirty="0" smtClean="0"/>
                    <a:t>TS</a:t>
                  </a:r>
                  <a:endParaRPr kumimoji="1" lang="ja-JP" altLang="en-US" sz="1400" dirty="0"/>
                </a:p>
              </p:txBody>
            </p:sp>
            <p:sp>
              <p:nvSpPr>
                <p:cNvPr id="61" name="テキスト ボックス 60"/>
                <p:cNvSpPr txBox="1"/>
                <p:nvPr/>
              </p:nvSpPr>
              <p:spPr>
                <a:xfrm>
                  <a:off x="12605770" y="4189644"/>
                  <a:ext cx="657770"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62" name="直線矢印コネクタ 61"/>
                <p:cNvCxnSpPr/>
                <p:nvPr/>
              </p:nvCxnSpPr>
              <p:spPr>
                <a:xfrm>
                  <a:off x="9564515" y="3774465"/>
                  <a:ext cx="0" cy="449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p:cNvCxnSpPr/>
                <p:nvPr/>
              </p:nvCxnSpPr>
              <p:spPr>
                <a:xfrm flipV="1">
                  <a:off x="9979098" y="3774465"/>
                  <a:ext cx="0" cy="19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テキスト ボックス 63"/>
                <p:cNvSpPr txBox="1"/>
                <p:nvPr/>
              </p:nvSpPr>
              <p:spPr>
                <a:xfrm>
                  <a:off x="12502692" y="3248878"/>
                  <a:ext cx="654785"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65" name="直線矢印コネクタ 64"/>
                <p:cNvCxnSpPr/>
                <p:nvPr/>
              </p:nvCxnSpPr>
              <p:spPr>
                <a:xfrm flipV="1">
                  <a:off x="10821074" y="3774880"/>
                  <a:ext cx="1" cy="444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正方形/長方形 65"/>
                <p:cNvSpPr/>
                <p:nvPr/>
              </p:nvSpPr>
              <p:spPr>
                <a:xfrm>
                  <a:off x="10408058" y="351992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67" name="テキスト ボックス 66"/>
                <p:cNvSpPr txBox="1"/>
                <p:nvPr/>
              </p:nvSpPr>
              <p:spPr>
                <a:xfrm>
                  <a:off x="10252203" y="3251044"/>
                  <a:ext cx="676666" cy="307777"/>
                </a:xfrm>
                <a:prstGeom prst="rect">
                  <a:avLst/>
                </a:prstGeom>
                <a:noFill/>
              </p:spPr>
              <p:txBody>
                <a:bodyPr wrap="square" rtlCol="0">
                  <a:spAutoFit/>
                </a:bodyPr>
                <a:lstStyle/>
                <a:p>
                  <a:pPr algn="ctr"/>
                  <a:r>
                    <a:rPr kumimoji="1" lang="en-US" altLang="ja-JP" sz="1400" dirty="0"/>
                    <a:t>F</a:t>
                  </a:r>
                  <a:r>
                    <a:rPr kumimoji="1" lang="en-US" altLang="ja-JP" sz="1400" dirty="0" smtClean="0"/>
                    <a:t>CTS</a:t>
                  </a:r>
                  <a:endParaRPr kumimoji="1" lang="ja-JP" altLang="en-US" sz="1400" dirty="0"/>
                </a:p>
              </p:txBody>
            </p:sp>
            <p:cxnSp>
              <p:nvCxnSpPr>
                <p:cNvPr id="68" name="直線矢印コネクタ 67"/>
                <p:cNvCxnSpPr/>
                <p:nvPr/>
              </p:nvCxnSpPr>
              <p:spPr>
                <a:xfrm>
                  <a:off x="10406346" y="3774465"/>
                  <a:ext cx="0" cy="449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矢印コネクタ 68"/>
                <p:cNvCxnSpPr/>
                <p:nvPr/>
              </p:nvCxnSpPr>
              <p:spPr>
                <a:xfrm flipV="1">
                  <a:off x="12804672" y="3774880"/>
                  <a:ext cx="1" cy="4441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20" name="グループ化 19"/>
              <p:cNvGrpSpPr/>
              <p:nvPr/>
            </p:nvGrpSpPr>
            <p:grpSpPr>
              <a:xfrm>
                <a:off x="449267" y="2982978"/>
                <a:ext cx="8277966" cy="1244110"/>
                <a:chOff x="475958" y="4442031"/>
                <a:chExt cx="8277966" cy="1244110"/>
              </a:xfrm>
            </p:grpSpPr>
            <p:grpSp>
              <p:nvGrpSpPr>
                <p:cNvPr id="23" name="グループ化 22"/>
                <p:cNvGrpSpPr/>
                <p:nvPr/>
              </p:nvGrpSpPr>
              <p:grpSpPr>
                <a:xfrm>
                  <a:off x="505900" y="4782366"/>
                  <a:ext cx="8248024" cy="338554"/>
                  <a:chOff x="789510" y="4735063"/>
                  <a:chExt cx="7820855" cy="338554"/>
                </a:xfrm>
              </p:grpSpPr>
              <p:cxnSp>
                <p:nvCxnSpPr>
                  <p:cNvPr id="49" name="直線矢印コネクタ 48"/>
                  <p:cNvCxnSpPr/>
                  <p:nvPr/>
                </p:nvCxnSpPr>
                <p:spPr>
                  <a:xfrm>
                    <a:off x="1468192" y="4919729"/>
                    <a:ext cx="71421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テキスト ボックス 49"/>
                  <p:cNvSpPr txBox="1"/>
                  <p:nvPr/>
                </p:nvSpPr>
                <p:spPr>
                  <a:xfrm>
                    <a:off x="789510" y="4735063"/>
                    <a:ext cx="678683" cy="338554"/>
                  </a:xfrm>
                  <a:prstGeom prst="rect">
                    <a:avLst/>
                  </a:prstGeom>
                  <a:noFill/>
                </p:spPr>
                <p:txBody>
                  <a:bodyPr wrap="square" rtlCol="0">
                    <a:spAutoFit/>
                  </a:bodyPr>
                  <a:lstStyle/>
                  <a:p>
                    <a:pPr algn="ctr"/>
                    <a:r>
                      <a:rPr kumimoji="1" lang="en-US" altLang="ja-JP" sz="1600" dirty="0" smtClean="0"/>
                      <a:t>AP</a:t>
                    </a:r>
                    <a:r>
                      <a:rPr kumimoji="1" lang="en-US" altLang="ja-JP" sz="1600" baseline="30000" dirty="0" smtClean="0"/>
                      <a:t>*1</a:t>
                    </a:r>
                    <a:endParaRPr kumimoji="1" lang="ja-JP" altLang="en-US" sz="1600" baseline="30000" dirty="0"/>
                  </a:p>
                </p:txBody>
              </p:sp>
            </p:grpSp>
            <p:grpSp>
              <p:nvGrpSpPr>
                <p:cNvPr id="24" name="グループ化 23"/>
                <p:cNvGrpSpPr/>
                <p:nvPr/>
              </p:nvGrpSpPr>
              <p:grpSpPr>
                <a:xfrm>
                  <a:off x="475958" y="5228039"/>
                  <a:ext cx="8277966" cy="338554"/>
                  <a:chOff x="761119" y="4735063"/>
                  <a:chExt cx="7849246" cy="338554"/>
                </a:xfrm>
              </p:grpSpPr>
              <p:cxnSp>
                <p:nvCxnSpPr>
                  <p:cNvPr id="47" name="直線矢印コネクタ 46"/>
                  <p:cNvCxnSpPr/>
                  <p:nvPr/>
                </p:nvCxnSpPr>
                <p:spPr>
                  <a:xfrm>
                    <a:off x="1468192" y="4919729"/>
                    <a:ext cx="71421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テキスト ボックス 47"/>
                  <p:cNvSpPr txBox="1"/>
                  <p:nvPr/>
                </p:nvSpPr>
                <p:spPr>
                  <a:xfrm>
                    <a:off x="761119" y="4735063"/>
                    <a:ext cx="707073" cy="338554"/>
                  </a:xfrm>
                  <a:prstGeom prst="rect">
                    <a:avLst/>
                  </a:prstGeom>
                  <a:noFill/>
                </p:spPr>
                <p:txBody>
                  <a:bodyPr wrap="square" rtlCol="0">
                    <a:spAutoFit/>
                  </a:bodyPr>
                  <a:lstStyle/>
                  <a:p>
                    <a:pPr algn="ctr"/>
                    <a:r>
                      <a:rPr lang="en-US" altLang="ja-JP" sz="1600" dirty="0" smtClean="0"/>
                      <a:t>UT</a:t>
                    </a:r>
                    <a:r>
                      <a:rPr lang="en-US" altLang="ja-JP" sz="1600" baseline="30000" dirty="0" smtClean="0"/>
                      <a:t>*2</a:t>
                    </a:r>
                    <a:endParaRPr kumimoji="1" lang="ja-JP" altLang="en-US" sz="1600" baseline="30000" dirty="0"/>
                  </a:p>
                </p:txBody>
              </p:sp>
            </p:grpSp>
            <p:sp>
              <p:nvSpPr>
                <p:cNvPr id="25" name="正方形/長方形 24"/>
                <p:cNvSpPr/>
                <p:nvPr/>
              </p:nvSpPr>
              <p:spPr>
                <a:xfrm>
                  <a:off x="1352854" y="4712495"/>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6" name="正方形/長方形 25"/>
                <p:cNvSpPr/>
                <p:nvPr/>
              </p:nvSpPr>
              <p:spPr>
                <a:xfrm>
                  <a:off x="1766750"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7" name="正方形/長方形 26"/>
                <p:cNvSpPr/>
                <p:nvPr/>
              </p:nvSpPr>
              <p:spPr>
                <a:xfrm>
                  <a:off x="2188591" y="4720820"/>
                  <a:ext cx="1786606" cy="2462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DATA1</a:t>
                  </a:r>
                  <a:endParaRPr kumimoji="1" lang="ja-JP" altLang="en-US" sz="1600" dirty="0"/>
                </a:p>
              </p:txBody>
            </p:sp>
            <p:sp>
              <p:nvSpPr>
                <p:cNvPr id="28" name="正方形/長方形 27"/>
                <p:cNvSpPr/>
                <p:nvPr/>
              </p:nvSpPr>
              <p:spPr>
                <a:xfrm>
                  <a:off x="4189217"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29" name="正方形/長方形 28"/>
                <p:cNvSpPr/>
                <p:nvPr/>
              </p:nvSpPr>
              <p:spPr>
                <a:xfrm>
                  <a:off x="4922480" y="5158168"/>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0" name="正方形/長方形 29"/>
                <p:cNvSpPr/>
                <p:nvPr/>
              </p:nvSpPr>
              <p:spPr>
                <a:xfrm>
                  <a:off x="5367953" y="4712494"/>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1" name="正方形/長方形 30"/>
                <p:cNvSpPr/>
                <p:nvPr/>
              </p:nvSpPr>
              <p:spPr>
                <a:xfrm>
                  <a:off x="5876802" y="5158168"/>
                  <a:ext cx="1786607"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600" dirty="0" smtClean="0"/>
                    <a:t>DATA2</a:t>
                  </a:r>
                  <a:endParaRPr kumimoji="1" lang="ja-JP" altLang="en-US" sz="1600" dirty="0"/>
                </a:p>
              </p:txBody>
            </p:sp>
            <p:sp>
              <p:nvSpPr>
                <p:cNvPr id="32" name="正方形/長方形 31"/>
                <p:cNvSpPr/>
                <p:nvPr/>
              </p:nvSpPr>
              <p:spPr>
                <a:xfrm>
                  <a:off x="7882580" y="4713159"/>
                  <a:ext cx="271156" cy="2545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600" dirty="0"/>
                </a:p>
              </p:txBody>
            </p:sp>
            <p:sp>
              <p:nvSpPr>
                <p:cNvPr id="33" name="テキスト ボックス 32"/>
                <p:cNvSpPr txBox="1"/>
                <p:nvPr/>
              </p:nvSpPr>
              <p:spPr>
                <a:xfrm>
                  <a:off x="1215834" y="4443611"/>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34" name="テキスト ボックス 33"/>
                <p:cNvSpPr txBox="1"/>
                <p:nvPr/>
              </p:nvSpPr>
              <p:spPr>
                <a:xfrm>
                  <a:off x="1611481" y="5378364"/>
                  <a:ext cx="557725" cy="307777"/>
                </a:xfrm>
                <a:prstGeom prst="rect">
                  <a:avLst/>
                </a:prstGeom>
                <a:noFill/>
              </p:spPr>
              <p:txBody>
                <a:bodyPr wrap="square" rtlCol="0">
                  <a:spAutoFit/>
                </a:bodyPr>
                <a:lstStyle/>
                <a:p>
                  <a:pPr algn="ctr"/>
                  <a:r>
                    <a:rPr lang="en-US" altLang="ja-JP" sz="1400" dirty="0"/>
                    <a:t>C</a:t>
                  </a:r>
                  <a:r>
                    <a:rPr kumimoji="1" lang="en-US" altLang="ja-JP" sz="1400" dirty="0" smtClean="0"/>
                    <a:t>TS</a:t>
                  </a:r>
                  <a:endParaRPr kumimoji="1" lang="ja-JP" altLang="en-US" sz="1400" dirty="0"/>
                </a:p>
              </p:txBody>
            </p:sp>
            <p:sp>
              <p:nvSpPr>
                <p:cNvPr id="35" name="テキスト ボックス 34"/>
                <p:cNvSpPr txBox="1"/>
                <p:nvPr/>
              </p:nvSpPr>
              <p:spPr>
                <a:xfrm>
                  <a:off x="3975197" y="5378364"/>
                  <a:ext cx="622196"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sp>
              <p:nvSpPr>
                <p:cNvPr id="36" name="テキスト ボックス 35"/>
                <p:cNvSpPr txBox="1"/>
                <p:nvPr/>
              </p:nvSpPr>
              <p:spPr>
                <a:xfrm>
                  <a:off x="4829685" y="5378364"/>
                  <a:ext cx="545196" cy="307777"/>
                </a:xfrm>
                <a:prstGeom prst="rect">
                  <a:avLst/>
                </a:prstGeom>
                <a:noFill/>
              </p:spPr>
              <p:txBody>
                <a:bodyPr wrap="square" rtlCol="0">
                  <a:spAutoFit/>
                </a:bodyPr>
                <a:lstStyle/>
                <a:p>
                  <a:pPr algn="ctr"/>
                  <a:r>
                    <a:rPr kumimoji="1" lang="en-US" altLang="ja-JP" sz="1400" dirty="0" smtClean="0"/>
                    <a:t>RTS</a:t>
                  </a:r>
                  <a:endParaRPr kumimoji="1" lang="ja-JP" altLang="en-US" sz="1400" dirty="0"/>
                </a:p>
              </p:txBody>
            </p:sp>
            <p:sp>
              <p:nvSpPr>
                <p:cNvPr id="37" name="テキスト ボックス 36"/>
                <p:cNvSpPr txBox="1"/>
                <p:nvPr/>
              </p:nvSpPr>
              <p:spPr>
                <a:xfrm>
                  <a:off x="5236048" y="4442031"/>
                  <a:ext cx="640505" cy="307777"/>
                </a:xfrm>
                <a:prstGeom prst="rect">
                  <a:avLst/>
                </a:prstGeom>
                <a:noFill/>
              </p:spPr>
              <p:txBody>
                <a:bodyPr wrap="square" rtlCol="0">
                  <a:spAutoFit/>
                </a:bodyPr>
                <a:lstStyle/>
                <a:p>
                  <a:pPr algn="ctr"/>
                  <a:r>
                    <a:rPr lang="en-US" altLang="ja-JP" sz="1400" dirty="0"/>
                    <a:t>C</a:t>
                  </a:r>
                  <a:r>
                    <a:rPr kumimoji="1" lang="en-US" altLang="ja-JP" sz="1400" dirty="0" smtClean="0"/>
                    <a:t>TS</a:t>
                  </a:r>
                  <a:endParaRPr kumimoji="1" lang="ja-JP" altLang="en-US" sz="1400" dirty="0"/>
                </a:p>
              </p:txBody>
            </p:sp>
            <p:sp>
              <p:nvSpPr>
                <p:cNvPr id="38" name="テキスト ボックス 37"/>
                <p:cNvSpPr txBox="1"/>
                <p:nvPr/>
              </p:nvSpPr>
              <p:spPr>
                <a:xfrm>
                  <a:off x="7699081" y="4442031"/>
                  <a:ext cx="638154" cy="307777"/>
                </a:xfrm>
                <a:prstGeom prst="rect">
                  <a:avLst/>
                </a:prstGeom>
                <a:noFill/>
              </p:spPr>
              <p:txBody>
                <a:bodyPr wrap="square" rtlCol="0">
                  <a:spAutoFit/>
                </a:bodyPr>
                <a:lstStyle/>
                <a:p>
                  <a:pPr algn="ctr"/>
                  <a:r>
                    <a:rPr lang="en-US" altLang="ja-JP" sz="1400" dirty="0" smtClean="0"/>
                    <a:t>ACK</a:t>
                  </a:r>
                  <a:endParaRPr kumimoji="1" lang="ja-JP" altLang="en-US" sz="1400" dirty="0"/>
                </a:p>
              </p:txBody>
            </p:sp>
            <p:cxnSp>
              <p:nvCxnSpPr>
                <p:cNvPr id="39" name="直線矢印コネクタ 38"/>
                <p:cNvCxnSpPr/>
                <p:nvPr/>
              </p:nvCxnSpPr>
              <p:spPr>
                <a:xfrm>
                  <a:off x="1352854" y="4967032"/>
                  <a:ext cx="0" cy="445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p:nvPr/>
              </p:nvCxnSpPr>
              <p:spPr>
                <a:xfrm flipV="1">
                  <a:off x="1770555" y="4967031"/>
                  <a:ext cx="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p:cNvCxnSpPr/>
                <p:nvPr/>
              </p:nvCxnSpPr>
              <p:spPr>
                <a:xfrm>
                  <a:off x="2188591" y="4975357"/>
                  <a:ext cx="0" cy="4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p:cNvCxnSpPr/>
                <p:nvPr/>
              </p:nvCxnSpPr>
              <p:spPr>
                <a:xfrm flipV="1">
                  <a:off x="4189217" y="4967031"/>
                  <a:ext cx="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p:cNvCxnSpPr/>
                <p:nvPr/>
              </p:nvCxnSpPr>
              <p:spPr>
                <a:xfrm>
                  <a:off x="7880295" y="4975357"/>
                  <a:ext cx="0" cy="437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p:nvPr/>
              </p:nvCxnSpPr>
              <p:spPr>
                <a:xfrm>
                  <a:off x="5367953" y="4956664"/>
                  <a:ext cx="0" cy="456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p:nvPr/>
              </p:nvCxnSpPr>
              <p:spPr>
                <a:xfrm flipH="1" flipV="1">
                  <a:off x="4929797" y="4967031"/>
                  <a:ext cx="2910"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矢印コネクタ 45"/>
                <p:cNvCxnSpPr/>
                <p:nvPr/>
              </p:nvCxnSpPr>
              <p:spPr>
                <a:xfrm flipV="1">
                  <a:off x="5876554" y="4967031"/>
                  <a:ext cx="3087" cy="191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テキスト ボックス 20"/>
              <p:cNvSpPr txBox="1"/>
              <p:nvPr/>
            </p:nvSpPr>
            <p:spPr>
              <a:xfrm>
                <a:off x="627017" y="2711389"/>
                <a:ext cx="4215488" cy="369332"/>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dirty="0" smtClean="0"/>
                  <a:t>Half duplex wireless communication</a:t>
                </a:r>
                <a:endParaRPr kumimoji="1" lang="ja-JP" altLang="en-US" dirty="0"/>
              </a:p>
            </p:txBody>
          </p:sp>
          <p:sp>
            <p:nvSpPr>
              <p:cNvPr id="22" name="テキスト ボックス 21"/>
              <p:cNvSpPr txBox="1"/>
              <p:nvPr/>
            </p:nvSpPr>
            <p:spPr>
              <a:xfrm>
                <a:off x="627017" y="4125845"/>
                <a:ext cx="4121222" cy="369332"/>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dirty="0" smtClean="0"/>
                  <a:t>Full duplex wireless communication</a:t>
                </a:r>
                <a:endParaRPr kumimoji="1" lang="ja-JP" altLang="en-US" dirty="0"/>
              </a:p>
            </p:txBody>
          </p:sp>
        </p:grpSp>
        <p:cxnSp>
          <p:nvCxnSpPr>
            <p:cNvPr id="74" name="直線矢印コネクタ 73"/>
            <p:cNvCxnSpPr/>
            <p:nvPr/>
          </p:nvCxnSpPr>
          <p:spPr>
            <a:xfrm>
              <a:off x="4607205" y="5770742"/>
              <a:ext cx="3281456" cy="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5023328" y="5539910"/>
              <a:ext cx="2421922"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en-US" altLang="ja-JP" sz="2400" dirty="0" smtClean="0"/>
                <a:t>Deceasing time</a:t>
              </a:r>
              <a:endParaRPr kumimoji="1" lang="ja-JP" altLang="en-US" sz="2400" dirty="0"/>
            </a:p>
          </p:txBody>
        </p:sp>
        <p:sp>
          <p:nvSpPr>
            <p:cNvPr id="76" name="正方形/長方形 75"/>
            <p:cNvSpPr/>
            <p:nvPr/>
          </p:nvSpPr>
          <p:spPr>
            <a:xfrm>
              <a:off x="4623438" y="6253870"/>
              <a:ext cx="3265223" cy="3625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latin typeface="+mj-lt"/>
                  <a:cs typeface="Times New Roman" panose="02020603050405020304" pitchFamily="18" charset="0"/>
                </a:rPr>
                <a:t>sleep</a:t>
              </a:r>
            </a:p>
          </p:txBody>
        </p:sp>
        <p:cxnSp>
          <p:nvCxnSpPr>
            <p:cNvPr id="77" name="直線コネクタ 76"/>
            <p:cNvCxnSpPr/>
            <p:nvPr/>
          </p:nvCxnSpPr>
          <p:spPr>
            <a:xfrm flipV="1">
              <a:off x="4613050" y="4765365"/>
              <a:ext cx="0" cy="172414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V="1">
              <a:off x="7888661" y="4742995"/>
              <a:ext cx="0" cy="174651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79" name="テキスト ボックス 78"/>
          <p:cNvSpPr txBox="1"/>
          <p:nvPr/>
        </p:nvSpPr>
        <p:spPr>
          <a:xfrm>
            <a:off x="5026864" y="6251720"/>
            <a:ext cx="209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*1</a:t>
            </a:r>
            <a:r>
              <a:rPr kumimoji="1" lang="en-US" altLang="ja-JP" sz="1400" dirty="0" smtClean="0"/>
              <a:t>AP: </a:t>
            </a:r>
            <a:r>
              <a:rPr kumimoji="1" lang="en-US" altLang="ja-JP" sz="1400" dirty="0" smtClean="0"/>
              <a:t>Access Point</a:t>
            </a:r>
            <a:endParaRPr kumimoji="1" lang="en-US" altLang="ja-JP" sz="1400" dirty="0" smtClean="0"/>
          </a:p>
          <a:p>
            <a:r>
              <a:rPr kumimoji="1" lang="en-US" altLang="ja-JP" sz="1400" baseline="30000" dirty="0" smtClean="0"/>
              <a:t>*2</a:t>
            </a:r>
            <a:r>
              <a:rPr kumimoji="1" lang="en-US" altLang="ja-JP" sz="1400" dirty="0" smtClean="0"/>
              <a:t>UT: </a:t>
            </a:r>
            <a:r>
              <a:rPr kumimoji="1" lang="en-US" altLang="ja-JP" sz="1400" dirty="0" smtClean="0"/>
              <a:t>User Terminal</a:t>
            </a:r>
            <a:endParaRPr kumimoji="1" lang="ja-JP" altLang="en-US" sz="1400" dirty="0"/>
          </a:p>
        </p:txBody>
      </p:sp>
      <p:grpSp>
        <p:nvGrpSpPr>
          <p:cNvPr id="81" name="グループ化 80"/>
          <p:cNvGrpSpPr/>
          <p:nvPr/>
        </p:nvGrpSpPr>
        <p:grpSpPr>
          <a:xfrm>
            <a:off x="5576235" y="14271"/>
            <a:ext cx="3794170" cy="2632782"/>
            <a:chOff x="3988200" y="3460146"/>
            <a:chExt cx="4215962" cy="2881401"/>
          </a:xfrm>
        </p:grpSpPr>
        <p:grpSp>
          <p:nvGrpSpPr>
            <p:cNvPr id="82" name="グループ化 81"/>
            <p:cNvGrpSpPr>
              <a:grpSpLocks noChangeAspect="1"/>
            </p:cNvGrpSpPr>
            <p:nvPr/>
          </p:nvGrpSpPr>
          <p:grpSpPr>
            <a:xfrm>
              <a:off x="3988200" y="3460146"/>
              <a:ext cx="4215962" cy="2762689"/>
              <a:chOff x="1364456" y="1061878"/>
              <a:chExt cx="8009292" cy="5248435"/>
            </a:xfrm>
          </p:grpSpPr>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4028" y="1475020"/>
                <a:ext cx="1091452" cy="1078035"/>
              </a:xfrm>
              <a:prstGeom prst="rect">
                <a:avLst/>
              </a:prstGeom>
            </p:spPr>
          </p:pic>
          <p:pic>
            <p:nvPicPr>
              <p:cNvPr id="85" name="図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8532" y="4630567"/>
                <a:ext cx="1091452" cy="1078032"/>
              </a:xfrm>
              <a:prstGeom prst="rect">
                <a:avLst/>
              </a:prstGeom>
            </p:spPr>
          </p:pic>
          <p:grpSp>
            <p:nvGrpSpPr>
              <p:cNvPr id="86" name="グループ化 85"/>
              <p:cNvGrpSpPr/>
              <p:nvPr/>
            </p:nvGrpSpPr>
            <p:grpSpPr>
              <a:xfrm>
                <a:off x="1364456" y="2553056"/>
                <a:ext cx="5604077" cy="2616527"/>
                <a:chOff x="1364456" y="2553056"/>
                <a:chExt cx="5604077" cy="2616527"/>
              </a:xfrm>
            </p:grpSpPr>
            <p:cxnSp>
              <p:nvCxnSpPr>
                <p:cNvPr id="93" name="曲線コネクタ 92"/>
                <p:cNvCxnSpPr>
                  <a:stCxn id="85" idx="1"/>
                  <a:endCxn id="84" idx="2"/>
                </p:cNvCxnSpPr>
                <p:nvPr/>
              </p:nvCxnSpPr>
              <p:spPr>
                <a:xfrm rot="10800000">
                  <a:off x="4319755" y="2553056"/>
                  <a:ext cx="2648778" cy="261652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テキスト ボックス 93"/>
                <p:cNvSpPr txBox="1"/>
                <p:nvPr/>
              </p:nvSpPr>
              <p:spPr>
                <a:xfrm>
                  <a:off x="1364456" y="3688914"/>
                  <a:ext cx="3706002" cy="767898"/>
                </a:xfrm>
                <a:prstGeom prst="rect">
                  <a:avLst/>
                </a:prstGeom>
                <a:noFill/>
              </p:spPr>
              <p:txBody>
                <a:bodyPr wrap="square" rtlCol="0">
                  <a:spAutoFit/>
                </a:bodyPr>
                <a:lstStyle/>
                <a:p>
                  <a:r>
                    <a:rPr kumimoji="1"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87" name="テキスト ボックス 86"/>
              <p:cNvSpPr txBox="1"/>
              <p:nvPr/>
            </p:nvSpPr>
            <p:spPr>
              <a:xfrm>
                <a:off x="2970806" y="1061878"/>
                <a:ext cx="2381630"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nvGrpSpPr>
              <p:cNvPr id="88" name="グループ化 87"/>
              <p:cNvGrpSpPr/>
              <p:nvPr/>
            </p:nvGrpSpPr>
            <p:grpSpPr>
              <a:xfrm>
                <a:off x="4865481" y="1456320"/>
                <a:ext cx="4508267" cy="3174245"/>
                <a:chOff x="4865481" y="1456320"/>
                <a:chExt cx="4508267" cy="3174245"/>
              </a:xfrm>
            </p:grpSpPr>
            <p:cxnSp>
              <p:nvCxnSpPr>
                <p:cNvPr id="90" name="曲線コネクタ 89"/>
                <p:cNvCxnSpPr>
                  <a:stCxn id="84" idx="3"/>
                  <a:endCxn id="85" idx="0"/>
                </p:cNvCxnSpPr>
                <p:nvPr/>
              </p:nvCxnSpPr>
              <p:spPr>
                <a:xfrm>
                  <a:off x="4865481" y="2014038"/>
                  <a:ext cx="2648777" cy="2616527"/>
                </a:xfrm>
                <a:prstGeom prst="curved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5644146" y="1456320"/>
                  <a:ext cx="3729602" cy="767898"/>
                </a:xfrm>
                <a:prstGeom prst="rect">
                  <a:avLst/>
                </a:prstGeom>
                <a:noFill/>
              </p:spPr>
              <p:txBody>
                <a:bodyPr wrap="square" rtlCol="0">
                  <a:spAutoFit/>
                </a:bodyPr>
                <a:lstStyle/>
                <a:p>
                  <a:r>
                    <a:rPr lang="en-US" altLang="ja-JP" dirty="0" smtClean="0">
                      <a:latin typeface="メイリオ" panose="020B0604030504040204" pitchFamily="50" charset="-128"/>
                      <a:ea typeface="メイリオ" panose="020B0604030504040204" pitchFamily="50" charset="-128"/>
                    </a:rPr>
                    <a:t>Transmission</a:t>
                  </a:r>
                  <a:endParaRPr kumimoji="1" lang="ja-JP" altLang="en-US" dirty="0">
                    <a:latin typeface="メイリオ" panose="020B0604030504040204" pitchFamily="50" charset="-128"/>
                    <a:ea typeface="メイリオ" panose="020B0604030504040204" pitchFamily="50" charset="-128"/>
                  </a:endParaRPr>
                </a:p>
              </p:txBody>
            </p:sp>
          </p:grpSp>
          <p:sp>
            <p:nvSpPr>
              <p:cNvPr id="89" name="テキスト ボックス 88"/>
              <p:cNvSpPr txBox="1"/>
              <p:nvPr/>
            </p:nvSpPr>
            <p:spPr>
              <a:xfrm>
                <a:off x="6067504" y="5542415"/>
                <a:ext cx="2637031" cy="767898"/>
              </a:xfrm>
              <a:prstGeom prst="rect">
                <a:avLst/>
              </a:prstGeom>
              <a:noFill/>
            </p:spPr>
            <p:txBody>
              <a:bodyPr wrap="square" rtlCol="0">
                <a:spAutoFit/>
              </a:bodyPr>
              <a:lstStyle/>
              <a:p>
                <a:pPr algn="ctr"/>
                <a:r>
                  <a:rPr kumimoji="1" lang="en-US" altLang="ja-JP" dirty="0">
                    <a:latin typeface="メイリオ" panose="020B0604030504040204" pitchFamily="50" charset="-128"/>
                    <a:ea typeface="メイリオ" panose="020B0604030504040204" pitchFamily="50" charset="-128"/>
                  </a:rPr>
                  <a:t>R</a:t>
                </a:r>
                <a:r>
                  <a:rPr kumimoji="1" lang="en-US" altLang="ja-JP" dirty="0" smtClean="0">
                    <a:latin typeface="メイリオ" panose="020B0604030504040204" pitchFamily="50" charset="-128"/>
                    <a:ea typeface="メイリオ" panose="020B0604030504040204" pitchFamily="50" charset="-128"/>
                  </a:rPr>
                  <a:t>eceive</a:t>
                </a:r>
                <a:endParaRPr kumimoji="1" lang="ja-JP" altLang="en-US" dirty="0">
                  <a:latin typeface="メイリオ" panose="020B0604030504040204" pitchFamily="50" charset="-128"/>
                  <a:ea typeface="メイリオ" panose="020B0604030504040204" pitchFamily="50" charset="-128"/>
                </a:endParaRPr>
              </a:p>
            </p:txBody>
          </p:sp>
        </p:grpSp>
        <p:sp>
          <p:nvSpPr>
            <p:cNvPr id="83" name="テキスト ボックス 82"/>
            <p:cNvSpPr txBox="1"/>
            <p:nvPr/>
          </p:nvSpPr>
          <p:spPr>
            <a:xfrm>
              <a:off x="6251118" y="5941437"/>
              <a:ext cx="1277972" cy="400110"/>
            </a:xfrm>
            <a:prstGeom prst="rect">
              <a:avLst/>
            </a:prstGeom>
            <a:noFill/>
          </p:spPr>
          <p:txBody>
            <a:bodyPr wrap="square" rtlCol="0">
              <a:spAutoFit/>
            </a:bodyPr>
            <a:lstStyle/>
            <a:p>
              <a:endParaRPr kumimoji="1" lang="ja-JP" altLang="en-US" sz="2000" dirty="0"/>
            </a:p>
          </p:txBody>
        </p:sp>
      </p:grpSp>
    </p:spTree>
    <p:extLst>
      <p:ext uri="{BB962C8B-B14F-4D97-AF65-F5344CB8AC3E}">
        <p14:creationId xmlns:p14="http://schemas.microsoft.com/office/powerpoint/2010/main" val="24310977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FDPSM: </a:t>
            </a:r>
            <a:r>
              <a:rPr kumimoji="1" lang="ja-JP" altLang="en-US" dirty="0" smtClean="0"/>
              <a:t>衝突発生</a:t>
            </a:r>
            <a:endParaRPr kumimoji="1" lang="ja-JP" altLang="en-US" dirty="0"/>
          </a:p>
        </p:txBody>
      </p:sp>
      <p:sp>
        <p:nvSpPr>
          <p:cNvPr id="3" name="コンテンツ プレースホルダー 2"/>
          <p:cNvSpPr>
            <a:spLocks noGrp="1"/>
          </p:cNvSpPr>
          <p:nvPr>
            <p:ph idx="1"/>
          </p:nvPr>
        </p:nvSpPr>
        <p:spPr>
          <a:xfrm>
            <a:off x="628650" y="1097280"/>
            <a:ext cx="7886700" cy="2440355"/>
          </a:xfrm>
        </p:spPr>
        <p:txBody>
          <a:bodyPr>
            <a:normAutofit fontScale="77500" lnSpcReduction="20000"/>
          </a:bodyPr>
          <a:lstStyle/>
          <a:p>
            <a:pPr marL="457200" indent="-457200">
              <a:buFont typeface="+mj-lt"/>
              <a:buAutoNum type="arabicPeriod"/>
            </a:pPr>
            <a:r>
              <a:rPr lang="en-US" altLang="ja-JP" dirty="0"/>
              <a:t>AP </a:t>
            </a:r>
            <a:r>
              <a:rPr lang="ja-JP" altLang="en-US" dirty="0"/>
              <a:t>はビーコンフレームを全ユーザ端末へ送信</a:t>
            </a:r>
            <a:endParaRPr lang="en-US" altLang="ja-JP" dirty="0"/>
          </a:p>
          <a:p>
            <a:pPr marL="914400" lvl="1" indent="-457200">
              <a:buFont typeface="+mj-lt"/>
              <a:buAutoNum type="alphaLcPeriod"/>
            </a:pPr>
            <a:r>
              <a:rPr lang="ja-JP" altLang="en-US" dirty="0"/>
              <a:t>ユーザ端末はスリープ状態からアウェイク状態へ移行して</a:t>
            </a:r>
            <a:r>
              <a:rPr lang="ja-JP" altLang="en-US" dirty="0" smtClean="0"/>
              <a:t>，ビーコン</a:t>
            </a:r>
            <a:r>
              <a:rPr lang="en-US" altLang="ja-JP" dirty="0" smtClean="0"/>
              <a:t/>
            </a:r>
            <a:br>
              <a:rPr lang="en-US" altLang="ja-JP" dirty="0" smtClean="0"/>
            </a:br>
            <a:r>
              <a:rPr lang="ja-JP" altLang="en-US" dirty="0" smtClean="0"/>
              <a:t>フレーム</a:t>
            </a:r>
            <a:r>
              <a:rPr lang="ja-JP" altLang="en-US" dirty="0"/>
              <a:t>を受信</a:t>
            </a:r>
            <a:endParaRPr lang="en-US" altLang="ja-JP" dirty="0"/>
          </a:p>
          <a:p>
            <a:pPr marL="914400" lvl="1" indent="-457200">
              <a:buFont typeface="+mj-lt"/>
              <a:buAutoNum type="alphaLcPeriod"/>
            </a:pPr>
            <a:r>
              <a:rPr lang="ja-JP" altLang="en-US" dirty="0"/>
              <a:t>ユーザ端末 </a:t>
            </a:r>
            <a:r>
              <a:rPr lang="en-US" altLang="ja-JP" dirty="0"/>
              <a:t>1 </a:t>
            </a:r>
            <a:r>
              <a:rPr lang="ja-JP" altLang="en-US" dirty="0"/>
              <a:t>に </a:t>
            </a:r>
            <a:r>
              <a:rPr lang="en-US" altLang="ja-JP" dirty="0"/>
              <a:t>AP </a:t>
            </a:r>
            <a:r>
              <a:rPr lang="ja-JP" altLang="en-US" dirty="0"/>
              <a:t>にデータフレームがバッファされていることを通知</a:t>
            </a:r>
            <a:endParaRPr lang="en-US" altLang="ja-JP" dirty="0"/>
          </a:p>
          <a:p>
            <a:pPr marL="457200" indent="-457200">
              <a:buFont typeface="+mj-lt"/>
              <a:buAutoNum type="arabicPeriod"/>
            </a:pPr>
            <a:r>
              <a:rPr lang="ja-JP" altLang="en-US" dirty="0"/>
              <a:t>ビーコンフレームを受信したユーザ端末 </a:t>
            </a:r>
            <a:r>
              <a:rPr lang="en-US" altLang="ja-JP" dirty="0"/>
              <a:t>1 </a:t>
            </a:r>
            <a:r>
              <a:rPr lang="ja-JP" altLang="en-US" dirty="0" smtClean="0"/>
              <a:t>は </a:t>
            </a:r>
            <a:r>
              <a:rPr lang="en-US" altLang="ja-JP" dirty="0" smtClean="0"/>
              <a:t>PS-Poll </a:t>
            </a:r>
            <a:r>
              <a:rPr lang="ja-JP" altLang="en-US" dirty="0" smtClean="0"/>
              <a:t>フレームを</a:t>
            </a:r>
            <a:r>
              <a:rPr lang="en-US" altLang="ja-JP" dirty="0" smtClean="0"/>
              <a:t/>
            </a:r>
            <a:br>
              <a:rPr lang="en-US" altLang="ja-JP" dirty="0" smtClean="0"/>
            </a:br>
            <a:r>
              <a:rPr lang="ja-JP" altLang="en-US" dirty="0"/>
              <a:t> </a:t>
            </a:r>
            <a:r>
              <a:rPr lang="en-US" altLang="ja-JP" dirty="0"/>
              <a:t>AP </a:t>
            </a:r>
            <a:r>
              <a:rPr lang="ja-JP" altLang="en-US" dirty="0"/>
              <a:t>へ</a:t>
            </a:r>
            <a:r>
              <a:rPr lang="ja-JP" altLang="en-US" dirty="0" smtClean="0"/>
              <a:t>送信</a:t>
            </a:r>
            <a:endParaRPr lang="en-US" altLang="ja-JP" dirty="0"/>
          </a:p>
          <a:p>
            <a:pPr marL="457200" indent="-457200">
              <a:buFont typeface="+mj-lt"/>
              <a:buAutoNum type="arabicPeriod"/>
            </a:pPr>
            <a:r>
              <a:rPr lang="en-US" altLang="ja-JP" dirty="0"/>
              <a:t>PS-Poll </a:t>
            </a:r>
            <a:r>
              <a:rPr lang="ja-JP" altLang="en-US" dirty="0"/>
              <a:t>フレームを受信した </a:t>
            </a:r>
            <a:r>
              <a:rPr lang="en-US" altLang="ja-JP" dirty="0"/>
              <a:t>AP </a:t>
            </a:r>
            <a:r>
              <a:rPr lang="ja-JP" altLang="en-US" dirty="0"/>
              <a:t>はバッファしたデータフレームをユーザ端末 </a:t>
            </a:r>
            <a:r>
              <a:rPr lang="en-US" altLang="ja-JP" dirty="0"/>
              <a:t>1 </a:t>
            </a:r>
            <a:r>
              <a:rPr lang="ja-JP" altLang="en-US" dirty="0"/>
              <a:t>に送信</a:t>
            </a:r>
            <a:endParaRPr lang="en-US" altLang="ja-JP" dirty="0"/>
          </a:p>
          <a:p>
            <a:pPr marL="914400" lvl="1" indent="-457200">
              <a:buFont typeface="+mj-lt"/>
              <a:buAutoNum type="alphaLcPeriod"/>
            </a:pPr>
            <a:r>
              <a:rPr lang="ja-JP" altLang="en-US" dirty="0"/>
              <a:t>同時</a:t>
            </a:r>
            <a:r>
              <a:rPr lang="ja-JP" altLang="en-US" dirty="0" smtClean="0"/>
              <a:t>にユーザ端末 </a:t>
            </a:r>
            <a:r>
              <a:rPr lang="en-US" altLang="ja-JP" dirty="0" smtClean="0"/>
              <a:t>1 </a:t>
            </a:r>
            <a:r>
              <a:rPr lang="ja-JP" altLang="en-US" dirty="0" smtClean="0"/>
              <a:t>とユーザ</a:t>
            </a:r>
            <a:r>
              <a:rPr lang="ja-JP" altLang="en-US" dirty="0"/>
              <a:t>端末 </a:t>
            </a:r>
            <a:r>
              <a:rPr lang="en-US" altLang="ja-JP" dirty="0"/>
              <a:t>2 </a:t>
            </a:r>
            <a:r>
              <a:rPr lang="ja-JP" altLang="en-US" dirty="0"/>
              <a:t>が </a:t>
            </a:r>
            <a:r>
              <a:rPr lang="en-US" altLang="ja-JP" dirty="0"/>
              <a:t>AP </a:t>
            </a:r>
            <a:r>
              <a:rPr lang="ja-JP" altLang="en-US" dirty="0"/>
              <a:t>へデータフレームを</a:t>
            </a:r>
            <a:r>
              <a:rPr lang="ja-JP" altLang="en-US" dirty="0" smtClean="0"/>
              <a:t>送信</a:t>
            </a:r>
            <a:r>
              <a:rPr lang="en-US" altLang="ja-JP" dirty="0" smtClean="0"/>
              <a:t/>
            </a:r>
            <a:br>
              <a:rPr lang="en-US" altLang="ja-JP" dirty="0" smtClean="0"/>
            </a:br>
            <a:r>
              <a:rPr lang="ja-JP" altLang="en-US" dirty="0" smtClean="0"/>
              <a:t>→</a:t>
            </a:r>
            <a:r>
              <a:rPr lang="ja-JP" altLang="en-US" b="1" dirty="0" smtClean="0">
                <a:solidFill>
                  <a:srgbClr val="FF0000"/>
                </a:solidFill>
              </a:rPr>
              <a:t>衝突発生</a:t>
            </a:r>
            <a:endParaRPr lang="en-US" altLang="ja-JP" b="1" dirty="0">
              <a:solidFill>
                <a:srgbClr val="FF0000"/>
              </a:solidFill>
            </a:endParaRPr>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40</a:t>
            </a:fld>
            <a:endParaRPr kumimoji="1" lang="ja-JP" altLang="en-US"/>
          </a:p>
        </p:txBody>
      </p:sp>
      <p:grpSp>
        <p:nvGrpSpPr>
          <p:cNvPr id="5" name="グループ化 4"/>
          <p:cNvGrpSpPr/>
          <p:nvPr/>
        </p:nvGrpSpPr>
        <p:grpSpPr>
          <a:xfrm>
            <a:off x="596052" y="3304583"/>
            <a:ext cx="8081573" cy="2838723"/>
            <a:chOff x="596052" y="3304583"/>
            <a:chExt cx="8081573" cy="2838723"/>
          </a:xfrm>
        </p:grpSpPr>
        <p:sp>
          <p:nvSpPr>
            <p:cNvPr id="71" name="正方形/長方形 70"/>
            <p:cNvSpPr/>
            <p:nvPr/>
          </p:nvSpPr>
          <p:spPr>
            <a:xfrm>
              <a:off x="6804870" y="5379306"/>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4617399" y="4496399"/>
              <a:ext cx="2750882" cy="697004"/>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3504082" y="4496468"/>
              <a:ext cx="1100388"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7361906" y="449736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5" name="正方形/長方形 74"/>
            <p:cNvSpPr/>
            <p:nvPr/>
          </p:nvSpPr>
          <p:spPr>
            <a:xfrm>
              <a:off x="1691181" y="449736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1691181" y="484929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7" name="正方形/長方形 76"/>
            <p:cNvSpPr/>
            <p:nvPr/>
          </p:nvSpPr>
          <p:spPr>
            <a:xfrm>
              <a:off x="7361906" y="485010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78" name="正方形/長方形 77"/>
            <p:cNvSpPr/>
            <p:nvPr/>
          </p:nvSpPr>
          <p:spPr>
            <a:xfrm>
              <a:off x="2389524" y="4497362"/>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79" name="直線コネクタ 78"/>
            <p:cNvCxnSpPr/>
            <p:nvPr/>
          </p:nvCxnSpPr>
          <p:spPr>
            <a:xfrm flipV="1">
              <a:off x="4353605" y="3503981"/>
              <a:ext cx="0" cy="134188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0" name="直線コネクタ 79"/>
            <p:cNvCxnSpPr/>
            <p:nvPr/>
          </p:nvCxnSpPr>
          <p:spPr>
            <a:xfrm flipV="1">
              <a:off x="4604984"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2" name="直線コネクタ 81"/>
            <p:cNvCxnSpPr/>
            <p:nvPr/>
          </p:nvCxnSpPr>
          <p:spPr>
            <a:xfrm flipV="1">
              <a:off x="6796027" y="3503981"/>
              <a:ext cx="0" cy="133139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3" name="直線コネクタ 82"/>
            <p:cNvCxnSpPr>
              <a:stCxn id="89" idx="3"/>
            </p:cNvCxnSpPr>
            <p:nvPr/>
          </p:nvCxnSpPr>
          <p:spPr>
            <a:xfrm>
              <a:off x="7354827" y="425742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4" name="グループ化 83"/>
            <p:cNvGrpSpPr/>
            <p:nvPr/>
          </p:nvGrpSpPr>
          <p:grpSpPr>
            <a:xfrm>
              <a:off x="596053" y="3930473"/>
              <a:ext cx="7919298" cy="369332"/>
              <a:chOff x="440345" y="4740982"/>
              <a:chExt cx="7470433" cy="369331"/>
            </a:xfrm>
          </p:grpSpPr>
          <p:cxnSp>
            <p:nvCxnSpPr>
              <p:cNvPr id="85" name="直線矢印コネクタ 84"/>
              <p:cNvCxnSpPr>
                <a:stCxn id="86"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6" name="テキスト ボックス 85"/>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87" name="正方形/長方形 86"/>
            <p:cNvSpPr/>
            <p:nvPr/>
          </p:nvSpPr>
          <p:spPr>
            <a:xfrm>
              <a:off x="3513768" y="457078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8" name="正方形/長方形 87"/>
            <p:cNvSpPr/>
            <p:nvPr/>
          </p:nvSpPr>
          <p:spPr>
            <a:xfrm>
              <a:off x="4604984" y="3829722"/>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89" name="正方形/長方形 88"/>
            <p:cNvSpPr/>
            <p:nvPr/>
          </p:nvSpPr>
          <p:spPr>
            <a:xfrm>
              <a:off x="6796027" y="411882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0" name="正方形/長方形 89"/>
            <p:cNvSpPr/>
            <p:nvPr/>
          </p:nvSpPr>
          <p:spPr>
            <a:xfrm>
              <a:off x="2383300" y="3827919"/>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1" name="テキスト ボックス 90"/>
            <p:cNvSpPr txBox="1"/>
            <p:nvPr/>
          </p:nvSpPr>
          <p:spPr>
            <a:xfrm>
              <a:off x="2072264" y="3356541"/>
              <a:ext cx="1317074" cy="523220"/>
            </a:xfrm>
            <a:prstGeom prst="rect">
              <a:avLst/>
            </a:prstGeom>
            <a:noFill/>
          </p:spPr>
          <p:txBody>
            <a:bodyPr wrap="square" rtlCol="0">
              <a:spAutoFit/>
            </a:bodyPr>
            <a:lstStyle/>
            <a:p>
              <a:pPr algn="ctr"/>
              <a:r>
                <a:rPr kumimoji="1" lang="en-US" altLang="ja-JP" sz="1400" dirty="0" smtClean="0"/>
                <a:t>TIM</a:t>
              </a:r>
            </a:p>
            <a:p>
              <a:pPr algn="ctr"/>
              <a:r>
                <a:rPr kumimoji="1" lang="en-US" altLang="ja-JP" sz="1400" dirty="0" smtClean="0"/>
                <a:t>To: UT 1</a:t>
              </a:r>
              <a:endParaRPr kumimoji="1" lang="ja-JP" altLang="en-US" sz="1400" dirty="0"/>
            </a:p>
          </p:txBody>
        </p:sp>
        <p:cxnSp>
          <p:nvCxnSpPr>
            <p:cNvPr id="92" name="直線矢印コネクタ 91"/>
            <p:cNvCxnSpPr>
              <a:endCxn id="78" idx="1"/>
            </p:cNvCxnSpPr>
            <p:nvPr/>
          </p:nvCxnSpPr>
          <p:spPr>
            <a:xfrm>
              <a:off x="2383299" y="384609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3" name="正方形/長方形 92"/>
            <p:cNvSpPr/>
            <p:nvPr/>
          </p:nvSpPr>
          <p:spPr>
            <a:xfrm>
              <a:off x="2389524" y="484865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4" name="正方形/長方形 93"/>
            <p:cNvSpPr/>
            <p:nvPr/>
          </p:nvSpPr>
          <p:spPr>
            <a:xfrm>
              <a:off x="3510743" y="411376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5" name="正方形/長方形 94"/>
            <p:cNvSpPr/>
            <p:nvPr/>
          </p:nvSpPr>
          <p:spPr>
            <a:xfrm>
              <a:off x="4604984" y="483859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6" name="正方形/長方形 95"/>
            <p:cNvSpPr/>
            <p:nvPr/>
          </p:nvSpPr>
          <p:spPr>
            <a:xfrm>
              <a:off x="6796027" y="455472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97" name="グループ化 96"/>
            <p:cNvGrpSpPr/>
            <p:nvPr/>
          </p:nvGrpSpPr>
          <p:grpSpPr>
            <a:xfrm>
              <a:off x="596052" y="4515428"/>
              <a:ext cx="7919297" cy="646331"/>
              <a:chOff x="438100" y="4591303"/>
              <a:chExt cx="7509155" cy="646329"/>
            </a:xfrm>
          </p:grpSpPr>
          <p:cxnSp>
            <p:nvCxnSpPr>
              <p:cNvPr id="98" name="直線矢印コネクタ 97"/>
              <p:cNvCxnSpPr>
                <a:stCxn id="99"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9" name="テキスト ボックス 98"/>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100" name="直線矢印コネクタ 99"/>
            <p:cNvCxnSpPr/>
            <p:nvPr/>
          </p:nvCxnSpPr>
          <p:spPr>
            <a:xfrm flipV="1">
              <a:off x="6796027" y="4113762"/>
              <a:ext cx="0" cy="732102"/>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flipV="1">
              <a:off x="6542641"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02" name="テキスト ボックス 101"/>
            <p:cNvSpPr txBox="1"/>
            <p:nvPr/>
          </p:nvSpPr>
          <p:spPr>
            <a:xfrm>
              <a:off x="4145180"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3" name="テキスト ボックス 102"/>
            <p:cNvSpPr txBox="1"/>
            <p:nvPr/>
          </p:nvSpPr>
          <p:spPr>
            <a:xfrm>
              <a:off x="3053910" y="330897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4" name="テキスト ボックス 103"/>
            <p:cNvSpPr txBox="1"/>
            <p:nvPr/>
          </p:nvSpPr>
          <p:spPr>
            <a:xfrm>
              <a:off x="6314481"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5" name="テキスト ボックス 104"/>
            <p:cNvSpPr txBox="1"/>
            <p:nvPr/>
          </p:nvSpPr>
          <p:spPr>
            <a:xfrm>
              <a:off x="8046946" y="367991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06" name="テキスト ボックス 105"/>
            <p:cNvSpPr txBox="1"/>
            <p:nvPr/>
          </p:nvSpPr>
          <p:spPr>
            <a:xfrm>
              <a:off x="8046946" y="441511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07" name="直線コネクタ 106"/>
            <p:cNvCxnSpPr/>
            <p:nvPr/>
          </p:nvCxnSpPr>
          <p:spPr>
            <a:xfrm flipV="1">
              <a:off x="3511524" y="3503981"/>
              <a:ext cx="0" cy="134188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8" name="直線矢印コネクタ 107"/>
            <p:cNvCxnSpPr/>
            <p:nvPr/>
          </p:nvCxnSpPr>
          <p:spPr>
            <a:xfrm flipV="1">
              <a:off x="3510743" y="3841995"/>
              <a:ext cx="0" cy="1006664"/>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09" name="正方形/長方形 108"/>
            <p:cNvSpPr/>
            <p:nvPr/>
          </p:nvSpPr>
          <p:spPr>
            <a:xfrm>
              <a:off x="4607428" y="455570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sp>
          <p:nvSpPr>
            <p:cNvPr id="110" name="正方形/長方形 109"/>
            <p:cNvSpPr/>
            <p:nvPr/>
          </p:nvSpPr>
          <p:spPr>
            <a:xfrm>
              <a:off x="4605500" y="4123181"/>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Collision</a:t>
              </a:r>
              <a:endParaRPr lang="ja-JP" altLang="en-US" dirty="0">
                <a:solidFill>
                  <a:srgbClr val="FF0000"/>
                </a:solidFill>
              </a:endParaRPr>
            </a:p>
          </p:txBody>
        </p:sp>
        <p:cxnSp>
          <p:nvCxnSpPr>
            <p:cNvPr id="111" name="直線矢印コネクタ 110"/>
            <p:cNvCxnSpPr/>
            <p:nvPr/>
          </p:nvCxnSpPr>
          <p:spPr>
            <a:xfrm>
              <a:off x="4604984" y="3847514"/>
              <a:ext cx="0" cy="991080"/>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12" name="正方形/長方形 111"/>
            <p:cNvSpPr/>
            <p:nvPr/>
          </p:nvSpPr>
          <p:spPr>
            <a:xfrm>
              <a:off x="4604470" y="5379306"/>
              <a:ext cx="220040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7354825" y="5380169"/>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4" name="正方形/長方形 113"/>
            <p:cNvSpPr/>
            <p:nvPr/>
          </p:nvSpPr>
          <p:spPr>
            <a:xfrm>
              <a:off x="7351945" y="5735262"/>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5" name="正方形/長方形 114"/>
            <p:cNvSpPr/>
            <p:nvPr/>
          </p:nvSpPr>
          <p:spPr>
            <a:xfrm>
              <a:off x="1685182" y="538197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6" name="正方形/長方形 115"/>
            <p:cNvSpPr/>
            <p:nvPr/>
          </p:nvSpPr>
          <p:spPr>
            <a:xfrm>
              <a:off x="1684466" y="573706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7" name="正方形/長方形 116"/>
            <p:cNvSpPr/>
            <p:nvPr/>
          </p:nvSpPr>
          <p:spPr>
            <a:xfrm>
              <a:off x="2389524" y="5381948"/>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p:cNvSpPr/>
            <p:nvPr/>
          </p:nvSpPr>
          <p:spPr>
            <a:xfrm>
              <a:off x="2389524" y="573708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119" name="テキスト ボックス 118"/>
            <p:cNvSpPr txBox="1"/>
            <p:nvPr/>
          </p:nvSpPr>
          <p:spPr>
            <a:xfrm>
              <a:off x="8054689" y="531230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20" name="正方形/長方形 119"/>
            <p:cNvSpPr/>
            <p:nvPr/>
          </p:nvSpPr>
          <p:spPr>
            <a:xfrm>
              <a:off x="4604985" y="5442722"/>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grpSp>
          <p:nvGrpSpPr>
            <p:cNvPr id="121" name="グループ化 8"/>
            <p:cNvGrpSpPr/>
            <p:nvPr/>
          </p:nvGrpSpPr>
          <p:grpSpPr>
            <a:xfrm>
              <a:off x="596052" y="5406390"/>
              <a:ext cx="7920031" cy="646331"/>
              <a:chOff x="839660" y="4596308"/>
              <a:chExt cx="7130332" cy="646329"/>
            </a:xfrm>
          </p:grpSpPr>
          <p:cxnSp>
            <p:nvCxnSpPr>
              <p:cNvPr id="122" name="直線矢印コネクタ 121"/>
              <p:cNvCxnSpPr/>
              <p:nvPr/>
            </p:nvCxnSpPr>
            <p:spPr>
              <a:xfrm>
                <a:off x="1689695" y="4919473"/>
                <a:ext cx="6280297" cy="75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3" name="テキスト ボックス 122"/>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cxnSp>
          <p:nvCxnSpPr>
            <p:cNvPr id="124" name="直線矢印コネクタ 123"/>
            <p:cNvCxnSpPr/>
            <p:nvPr/>
          </p:nvCxnSpPr>
          <p:spPr>
            <a:xfrm flipH="1" flipV="1">
              <a:off x="4603928" y="3849428"/>
              <a:ext cx="542" cy="1881022"/>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25" name="直線矢印コネクタ 124"/>
            <p:cNvCxnSpPr/>
            <p:nvPr/>
          </p:nvCxnSpPr>
          <p:spPr>
            <a:xfrm>
              <a:off x="2383299" y="384942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a:xfrm flipV="1">
              <a:off x="3253139" y="3503981"/>
              <a:ext cx="0" cy="23716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grpSp>
        <p:nvGrpSpPr>
          <p:cNvPr id="69" name="グループ化 68"/>
          <p:cNvGrpSpPr/>
          <p:nvPr/>
        </p:nvGrpSpPr>
        <p:grpSpPr>
          <a:xfrm>
            <a:off x="2234993" y="6121162"/>
            <a:ext cx="5236960" cy="707971"/>
            <a:chOff x="2234993" y="5751117"/>
            <a:chExt cx="5236960" cy="707971"/>
          </a:xfrm>
        </p:grpSpPr>
        <p:sp>
          <p:nvSpPr>
            <p:cNvPr id="70" name="正方形/長方形 69"/>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127" name="正方形/長方形 126"/>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128" name="テキスト ボックス 127"/>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129" name="正方形/長方形 128"/>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131" name="正方形/長方形 130"/>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Tree>
    <p:extLst>
      <p:ext uri="{BB962C8B-B14F-4D97-AF65-F5344CB8AC3E}">
        <p14:creationId xmlns:p14="http://schemas.microsoft.com/office/powerpoint/2010/main" val="253367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Proposal</a:t>
            </a:r>
            <a:r>
              <a:rPr kumimoji="1" lang="ja-JP" altLang="en-US" dirty="0" smtClean="0"/>
              <a:t> </a:t>
            </a:r>
            <a:r>
              <a:rPr kumimoji="1" lang="en-US" altLang="ja-JP" dirty="0" smtClean="0"/>
              <a:t>1: </a:t>
            </a:r>
            <a:r>
              <a:rPr kumimoji="1" lang="en-US" altLang="ja-JP" dirty="0" smtClean="0"/>
              <a:t>FDPSM</a:t>
            </a:r>
            <a:endParaRPr kumimoji="1" lang="ja-JP" altLang="en-US" dirty="0"/>
          </a:p>
        </p:txBody>
      </p:sp>
      <p:sp>
        <p:nvSpPr>
          <p:cNvPr id="3" name="コンテンツ プレースホルダー 2"/>
          <p:cNvSpPr>
            <a:spLocks noGrp="1"/>
          </p:cNvSpPr>
          <p:nvPr>
            <p:ph idx="1"/>
          </p:nvPr>
        </p:nvSpPr>
        <p:spPr>
          <a:xfrm>
            <a:off x="628649" y="1291494"/>
            <a:ext cx="8515351" cy="5231853"/>
          </a:xfrm>
        </p:spPr>
        <p:txBody>
          <a:bodyPr>
            <a:normAutofit/>
          </a:bodyPr>
          <a:lstStyle/>
          <a:p>
            <a:r>
              <a:rPr lang="ja-JP" altLang="en-US" b="1" dirty="0" smtClean="0"/>
              <a:t> </a:t>
            </a:r>
            <a:r>
              <a:rPr lang="en-US" altLang="ja-JP" dirty="0" smtClean="0"/>
              <a:t>Challenge</a:t>
            </a:r>
            <a:endParaRPr lang="en-US" altLang="ja-JP" dirty="0"/>
          </a:p>
          <a:p>
            <a:pPr marL="914400" lvl="1" indent="-457200">
              <a:buFont typeface="+mj-lt"/>
              <a:buAutoNum type="arabicPeriod"/>
            </a:pPr>
            <a:r>
              <a:rPr lang="en-US" altLang="ja-JP" dirty="0" smtClean="0"/>
              <a:t>Less percentage of FD unless full-buffer</a:t>
            </a:r>
            <a:endParaRPr lang="en-US" altLang="ja-JP" dirty="0" smtClean="0"/>
          </a:p>
          <a:p>
            <a:pPr marL="914400" lvl="1" indent="-457200">
              <a:buFont typeface="+mj-lt"/>
              <a:buAutoNum type="arabicPeriod"/>
            </a:pPr>
            <a:r>
              <a:rPr lang="en-US" altLang="ja-JP" dirty="0" smtClean="0"/>
              <a:t>Decreasing power consumption when </a:t>
            </a:r>
            <a:r>
              <a:rPr lang="en-US" altLang="ja-JP" dirty="0" smtClean="0"/>
              <a:t>UTs are idle</a:t>
            </a:r>
            <a:endParaRPr lang="en-US" altLang="ja-JP" dirty="0" smtClean="0"/>
          </a:p>
          <a:p>
            <a:pPr marL="914400" lvl="1" indent="-457200">
              <a:buFont typeface="+mj-lt"/>
              <a:buAutoNum type="arabicPeriod"/>
            </a:pPr>
            <a:endParaRPr lang="en-US" altLang="ja-JP" dirty="0"/>
          </a:p>
          <a:p>
            <a:r>
              <a:rPr lang="en-US" altLang="ja-JP" b="1" dirty="0" smtClean="0"/>
              <a:t> </a:t>
            </a:r>
            <a:r>
              <a:rPr lang="en-US" altLang="ja-JP" dirty="0" smtClean="0"/>
              <a:t>Proposal</a:t>
            </a:r>
            <a:r>
              <a:rPr lang="en-US" altLang="ja-JP" b="1" dirty="0" smtClean="0"/>
              <a:t> </a:t>
            </a:r>
            <a:r>
              <a:rPr lang="en-US" altLang="ja-JP" dirty="0" smtClean="0"/>
              <a:t>method:</a:t>
            </a:r>
            <a:r>
              <a:rPr lang="ja-JP" altLang="en-US" dirty="0" smtClean="0"/>
              <a:t> </a:t>
            </a:r>
            <a:r>
              <a:rPr lang="en-US" altLang="ja-JP" dirty="0" smtClean="0"/>
              <a:t>FDPSM</a:t>
            </a:r>
            <a:endParaRPr lang="en-US" altLang="ja-JP" dirty="0" smtClean="0"/>
          </a:p>
          <a:p>
            <a:pPr marL="914400" lvl="1" indent="-457200">
              <a:buFont typeface="+mj-lt"/>
              <a:buAutoNum type="arabicPeriod"/>
            </a:pPr>
            <a:r>
              <a:rPr lang="ja-JP" altLang="en-US" dirty="0" smtClean="0"/>
              <a:t> </a:t>
            </a:r>
            <a:r>
              <a:rPr lang="en-US" altLang="ja-JP" b="1" dirty="0" smtClean="0">
                <a:solidFill>
                  <a:srgbClr val="FF0000"/>
                </a:solidFill>
              </a:rPr>
              <a:t>Increasing percentage of FD using buffering techniques</a:t>
            </a:r>
            <a:endParaRPr lang="en-US" altLang="ja-JP" b="1" dirty="0" smtClean="0">
              <a:solidFill>
                <a:srgbClr val="FF0000"/>
              </a:solidFill>
            </a:endParaRPr>
          </a:p>
          <a:p>
            <a:pPr lvl="2">
              <a:buFont typeface="Wingdings" panose="05000000000000000000" pitchFamily="2" charset="2"/>
              <a:buChar char="Ø"/>
            </a:pPr>
            <a:r>
              <a:rPr lang="en-US" altLang="ja-JP" dirty="0" smtClean="0"/>
              <a:t>Both AP and UTs buffer data</a:t>
            </a:r>
            <a:endParaRPr lang="en-US" altLang="ja-JP" dirty="0" smtClean="0"/>
          </a:p>
          <a:p>
            <a:pPr lvl="3"/>
            <a:r>
              <a:rPr lang="en-US" altLang="ja-JP" sz="2000" dirty="0" smtClean="0"/>
              <a:t>Make both AP and UTs have data</a:t>
            </a:r>
            <a:endParaRPr lang="en-US" altLang="ja-JP" sz="2000" dirty="0" smtClean="0"/>
          </a:p>
          <a:p>
            <a:pPr marL="914400" lvl="1" indent="-457200">
              <a:buFont typeface="+mj-lt"/>
              <a:buAutoNum type="arabicPeriod"/>
            </a:pPr>
            <a:r>
              <a:rPr lang="ja-JP" altLang="en-US" dirty="0" smtClean="0"/>
              <a:t> </a:t>
            </a:r>
            <a:r>
              <a:rPr lang="en-US" altLang="ja-JP" b="1" dirty="0" smtClean="0">
                <a:solidFill>
                  <a:srgbClr val="FF0000"/>
                </a:solidFill>
              </a:rPr>
              <a:t>Decreasing power consumption when UTs are idle </a:t>
            </a:r>
            <a:br>
              <a:rPr lang="en-US" altLang="ja-JP" b="1" dirty="0" smtClean="0">
                <a:solidFill>
                  <a:srgbClr val="FF0000"/>
                </a:solidFill>
              </a:rPr>
            </a:br>
            <a:r>
              <a:rPr lang="en-US" altLang="ja-JP" b="1" dirty="0" smtClean="0">
                <a:solidFill>
                  <a:srgbClr val="FF0000"/>
                </a:solidFill>
              </a:rPr>
              <a:t>by controlling UTs’ state </a:t>
            </a:r>
            <a:endParaRPr lang="en-US" altLang="ja-JP" b="1" dirty="0" smtClean="0">
              <a:solidFill>
                <a:srgbClr val="FF0000"/>
              </a:solidFill>
            </a:endParaRPr>
          </a:p>
          <a:p>
            <a:pPr lvl="2">
              <a:buFont typeface="Wingdings" panose="05000000000000000000" pitchFamily="2" charset="2"/>
              <a:buChar char="Ø"/>
            </a:pPr>
            <a:r>
              <a:rPr lang="en-US" altLang="ja-JP" dirty="0" smtClean="0"/>
              <a:t>UTs turn to </a:t>
            </a:r>
            <a:r>
              <a:rPr lang="en-US" altLang="ja-JP" b="1" dirty="0" smtClean="0">
                <a:solidFill>
                  <a:srgbClr val="FF0000"/>
                </a:solidFill>
              </a:rPr>
              <a:t>sleep state </a:t>
            </a:r>
            <a:r>
              <a:rPr lang="en-US" altLang="ja-JP" dirty="0" smtClean="0"/>
              <a:t>when it is idle</a:t>
            </a:r>
            <a:endParaRPr lang="en-US" altLang="ja-JP" b="1" dirty="0" smtClean="0">
              <a:solidFill>
                <a:srgbClr val="FF0000"/>
              </a:solidFill>
            </a:endParaRPr>
          </a:p>
          <a:p>
            <a:pPr lvl="3"/>
            <a:r>
              <a:rPr lang="en-US" altLang="ja-JP" dirty="0" smtClean="0"/>
              <a:t>In 802.11 power saving mode, sleep state is used </a:t>
            </a:r>
            <a:br>
              <a:rPr lang="en-US" altLang="ja-JP" dirty="0" smtClean="0"/>
            </a:br>
            <a:r>
              <a:rPr lang="en-US" altLang="ja-JP" dirty="0" smtClean="0"/>
              <a:t>for decreasing power consumption</a:t>
            </a:r>
            <a:endParaRPr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5</a:t>
            </a:fld>
            <a:endParaRPr kumimoji="1" lang="ja-JP" altLang="en-US"/>
          </a:p>
        </p:txBody>
      </p:sp>
    </p:spTree>
    <p:extLst>
      <p:ext uri="{BB962C8B-B14F-4D97-AF65-F5344CB8AC3E}">
        <p14:creationId xmlns:p14="http://schemas.microsoft.com/office/powerpoint/2010/main" val="2601358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802.11 </a:t>
            </a:r>
            <a:r>
              <a:rPr lang="ja-JP" altLang="en-US" dirty="0" smtClean="0"/>
              <a:t>省電力モード</a:t>
            </a:r>
            <a:endParaRPr kumimoji="1" lang="ja-JP" altLang="en-US" dirty="0"/>
          </a:p>
        </p:txBody>
      </p:sp>
      <p:sp>
        <p:nvSpPr>
          <p:cNvPr id="3" name="コンテンツ プレースホルダー 2"/>
          <p:cNvSpPr>
            <a:spLocks noGrp="1"/>
          </p:cNvSpPr>
          <p:nvPr>
            <p:ph idx="1"/>
          </p:nvPr>
        </p:nvSpPr>
        <p:spPr>
          <a:xfrm>
            <a:off x="628650" y="1029549"/>
            <a:ext cx="8159750" cy="2485107"/>
          </a:xfrm>
        </p:spPr>
        <p:txBody>
          <a:bodyPr>
            <a:normAutofit lnSpcReduction="10000"/>
          </a:bodyPr>
          <a:lstStyle/>
          <a:p>
            <a:pPr marL="0" indent="0">
              <a:buNone/>
            </a:pPr>
            <a:r>
              <a:rPr lang="ja-JP" altLang="en-US" dirty="0" smtClean="0"/>
              <a:t>ユーザ</a:t>
            </a:r>
            <a:r>
              <a:rPr lang="ja-JP" altLang="en-US" dirty="0"/>
              <a:t>端末の消費</a:t>
            </a:r>
            <a:r>
              <a:rPr lang="ja-JP" altLang="en-US" dirty="0" smtClean="0"/>
              <a:t>電力を削減するモード</a:t>
            </a:r>
            <a:endParaRPr lang="en-US" altLang="ja-JP" dirty="0"/>
          </a:p>
          <a:p>
            <a:r>
              <a:rPr lang="ja-JP" altLang="en-US" sz="2000" b="1" dirty="0" smtClean="0"/>
              <a:t> </a:t>
            </a:r>
            <a:r>
              <a:rPr lang="ja-JP" altLang="en-US" sz="2000" b="1" dirty="0" smtClean="0">
                <a:solidFill>
                  <a:srgbClr val="FF0000"/>
                </a:solidFill>
              </a:rPr>
              <a:t>スリープ</a:t>
            </a:r>
            <a:r>
              <a:rPr lang="ja-JP" altLang="en-US" sz="2000" b="1" dirty="0">
                <a:solidFill>
                  <a:srgbClr val="FF0000"/>
                </a:solidFill>
              </a:rPr>
              <a:t>状態</a:t>
            </a:r>
            <a:r>
              <a:rPr lang="ja-JP" altLang="en-US" sz="2000" dirty="0"/>
              <a:t>を用いてユーザ端末の消費電力を削減</a:t>
            </a:r>
            <a:endParaRPr lang="en-US" altLang="ja-JP" sz="2000" dirty="0"/>
          </a:p>
          <a:p>
            <a:r>
              <a:rPr lang="ja-JP" altLang="en-US" sz="2000" dirty="0" smtClean="0"/>
              <a:t> スリープ</a:t>
            </a:r>
            <a:r>
              <a:rPr lang="ja-JP" altLang="en-US" sz="2000" dirty="0"/>
              <a:t>状態のユーザ端末は無線通信不可能</a:t>
            </a:r>
            <a:endParaRPr lang="en-US" altLang="ja-JP" sz="2000" dirty="0"/>
          </a:p>
          <a:p>
            <a:pPr lvl="1"/>
            <a:r>
              <a:rPr lang="en-US" altLang="ja-JP" dirty="0" smtClean="0"/>
              <a:t>AP</a:t>
            </a:r>
            <a:r>
              <a:rPr lang="en-US" altLang="ja-JP" baseline="30000" dirty="0" smtClean="0"/>
              <a:t> </a:t>
            </a:r>
            <a:r>
              <a:rPr lang="ja-JP" altLang="en-US" dirty="0"/>
              <a:t>はスリープ状態のユーザ端末宛のデータフレーム</a:t>
            </a:r>
            <a:r>
              <a:rPr lang="ja-JP" altLang="en-US" dirty="0" smtClean="0"/>
              <a:t>をバッファ</a:t>
            </a:r>
            <a:endParaRPr lang="en-US" altLang="ja-JP" dirty="0" smtClean="0"/>
          </a:p>
          <a:p>
            <a:pPr lvl="1"/>
            <a:r>
              <a:rPr lang="ja-JP" altLang="en-US" dirty="0" smtClean="0"/>
              <a:t>ビーコンフレームを用いて </a:t>
            </a:r>
            <a:r>
              <a:rPr lang="en-US" altLang="ja-JP" dirty="0" smtClean="0"/>
              <a:t>AP </a:t>
            </a:r>
            <a:r>
              <a:rPr lang="ja-JP" altLang="en-US" dirty="0" smtClean="0"/>
              <a:t>のバッファ状態を通知</a:t>
            </a:r>
            <a:endParaRPr lang="en-US" altLang="ja-JP" dirty="0" smtClean="0"/>
          </a:p>
          <a:p>
            <a:pPr lvl="1"/>
            <a:r>
              <a:rPr lang="ja-JP" altLang="en-US" dirty="0"/>
              <a:t>ユーザ</a:t>
            </a:r>
            <a:r>
              <a:rPr lang="ja-JP" altLang="en-US" dirty="0" smtClean="0"/>
              <a:t>端末は一定間隔でアウェイク状態へ移行して，</a:t>
            </a:r>
            <a:r>
              <a:rPr lang="en-US" altLang="ja-JP" dirty="0" smtClean="0"/>
              <a:t/>
            </a:r>
            <a:br>
              <a:rPr lang="en-US" altLang="ja-JP" dirty="0" smtClean="0"/>
            </a:br>
            <a:r>
              <a:rPr lang="en-US" altLang="ja-JP" dirty="0" smtClean="0"/>
              <a:t>AP </a:t>
            </a:r>
            <a:r>
              <a:rPr lang="ja-JP" altLang="en-US" dirty="0" smtClean="0"/>
              <a:t>からのビーコンフレームを受信</a:t>
            </a:r>
            <a:endParaRPr lang="en-US" altLang="ja-JP" dirty="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6</a:t>
            </a:fld>
            <a:endParaRPr kumimoji="1" lang="ja-JP" altLang="en-US"/>
          </a:p>
        </p:txBody>
      </p:sp>
      <p:sp>
        <p:nvSpPr>
          <p:cNvPr id="5" name="テキスト ボックス 4"/>
          <p:cNvSpPr txBox="1"/>
          <p:nvPr/>
        </p:nvSpPr>
        <p:spPr>
          <a:xfrm>
            <a:off x="5994119" y="6381310"/>
            <a:ext cx="1853552" cy="31287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baseline="30000" dirty="0" smtClean="0"/>
              <a:t>*</a:t>
            </a:r>
            <a:r>
              <a:rPr kumimoji="1" lang="en-US" altLang="ja-JP" sz="1400" baseline="30000" dirty="0"/>
              <a:t>3</a:t>
            </a:r>
            <a:r>
              <a:rPr kumimoji="1" lang="en-US" altLang="ja-JP" sz="1400" dirty="0" smtClean="0"/>
              <a:t>PSM: </a:t>
            </a:r>
            <a:r>
              <a:rPr kumimoji="1" lang="ja-JP" altLang="en-US" sz="1400" dirty="0" smtClean="0"/>
              <a:t>省電力モード</a:t>
            </a:r>
            <a:endParaRPr kumimoji="1" lang="ja-JP" altLang="en-US" sz="1400" dirty="0"/>
          </a:p>
        </p:txBody>
      </p:sp>
      <p:grpSp>
        <p:nvGrpSpPr>
          <p:cNvPr id="46" name="グループ化 45"/>
          <p:cNvGrpSpPr/>
          <p:nvPr/>
        </p:nvGrpSpPr>
        <p:grpSpPr>
          <a:xfrm>
            <a:off x="881133" y="6352524"/>
            <a:ext cx="5186018" cy="383570"/>
            <a:chOff x="2183000" y="4815023"/>
            <a:chExt cx="5186018" cy="383570"/>
          </a:xfrm>
        </p:grpSpPr>
        <p:sp>
          <p:nvSpPr>
            <p:cNvPr id="49" name="正方形/長方形 48"/>
            <p:cNvSpPr/>
            <p:nvPr/>
          </p:nvSpPr>
          <p:spPr>
            <a:xfrm>
              <a:off x="2183000" y="4829260"/>
              <a:ext cx="528410" cy="355095"/>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2690059" y="4815023"/>
              <a:ext cx="1910218" cy="369332"/>
            </a:xfrm>
            <a:prstGeom prst="rect">
              <a:avLst/>
            </a:prstGeom>
            <a:noFill/>
          </p:spPr>
          <p:txBody>
            <a:bodyPr wrap="square" rtlCol="0">
              <a:spAutoFit/>
            </a:bodyPr>
            <a:lstStyle/>
            <a:p>
              <a:r>
                <a:rPr kumimoji="1" lang="en-US" altLang="ja-JP" dirty="0" smtClean="0"/>
                <a:t>: </a:t>
              </a:r>
              <a:r>
                <a:rPr kumimoji="1" lang="ja-JP" altLang="en-US" dirty="0" smtClean="0"/>
                <a:t>アウェイク状態</a:t>
              </a:r>
              <a:endParaRPr kumimoji="1" lang="ja-JP" altLang="en-US" dirty="0"/>
            </a:p>
          </p:txBody>
        </p:sp>
        <p:sp>
          <p:nvSpPr>
            <p:cNvPr id="51" name="正方形/長方形 50"/>
            <p:cNvSpPr/>
            <p:nvPr/>
          </p:nvSpPr>
          <p:spPr>
            <a:xfrm>
              <a:off x="4833970" y="4829260"/>
              <a:ext cx="754222" cy="3550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dirty="0" smtClean="0">
                  <a:cs typeface="Times New Roman" panose="02020603050405020304" pitchFamily="18" charset="0"/>
                </a:rPr>
                <a:t>sleep</a:t>
              </a:r>
              <a:endParaRPr kumimoji="1" lang="ja-JP" altLang="en-US" dirty="0">
                <a:cs typeface="Times New Roman" panose="02020603050405020304" pitchFamily="18" charset="0"/>
              </a:endParaRPr>
            </a:p>
          </p:txBody>
        </p:sp>
        <p:sp>
          <p:nvSpPr>
            <p:cNvPr id="52" name="テキスト ボックス 51"/>
            <p:cNvSpPr txBox="1"/>
            <p:nvPr/>
          </p:nvSpPr>
          <p:spPr>
            <a:xfrm>
              <a:off x="5588192" y="4829261"/>
              <a:ext cx="1780826"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grpSp>
      <p:grpSp>
        <p:nvGrpSpPr>
          <p:cNvPr id="59" name="グループ化 58"/>
          <p:cNvGrpSpPr/>
          <p:nvPr/>
        </p:nvGrpSpPr>
        <p:grpSpPr>
          <a:xfrm>
            <a:off x="218139" y="3376352"/>
            <a:ext cx="8297211" cy="2871979"/>
            <a:chOff x="423394" y="2916656"/>
            <a:chExt cx="8297211" cy="2871979"/>
          </a:xfrm>
        </p:grpSpPr>
        <p:sp>
          <p:nvSpPr>
            <p:cNvPr id="7" name="正方形/長方形 6"/>
            <p:cNvSpPr/>
            <p:nvPr/>
          </p:nvSpPr>
          <p:spPr>
            <a:xfrm>
              <a:off x="3310451" y="5043244"/>
              <a:ext cx="4789743"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8" name="正方形/長方形 7"/>
            <p:cNvSpPr/>
            <p:nvPr/>
          </p:nvSpPr>
          <p:spPr>
            <a:xfrm>
              <a:off x="3310450" y="5395177"/>
              <a:ext cx="4787217"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9" name="正方形/長方形 8"/>
            <p:cNvSpPr/>
            <p:nvPr/>
          </p:nvSpPr>
          <p:spPr>
            <a:xfrm>
              <a:off x="2440247" y="5042431"/>
              <a:ext cx="86361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741904" y="5043244"/>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1" name="正方形/長方形 10"/>
            <p:cNvSpPr/>
            <p:nvPr/>
          </p:nvSpPr>
          <p:spPr>
            <a:xfrm>
              <a:off x="1741904" y="5395177"/>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12" name="正方形/長方形 11"/>
            <p:cNvSpPr/>
            <p:nvPr/>
          </p:nvSpPr>
          <p:spPr>
            <a:xfrm>
              <a:off x="7412629" y="4162192"/>
              <a:ext cx="689941" cy="342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dirty="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13" name="正方形/長方形 12"/>
            <p:cNvSpPr/>
            <p:nvPr/>
          </p:nvSpPr>
          <p:spPr>
            <a:xfrm>
              <a:off x="1741904" y="4166215"/>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4" name="正方形/長方形 13"/>
            <p:cNvSpPr/>
            <p:nvPr/>
          </p:nvSpPr>
          <p:spPr>
            <a:xfrm>
              <a:off x="1741904" y="4518148"/>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cs typeface="Times New Roman" panose="02020603050405020304" pitchFamily="18" charset="0"/>
                </a:rPr>
                <a:t>sleep</a:t>
              </a:r>
            </a:p>
          </p:txBody>
        </p:sp>
        <p:sp>
          <p:nvSpPr>
            <p:cNvPr id="15" name="正方形/長方形 14"/>
            <p:cNvSpPr/>
            <p:nvPr/>
          </p:nvSpPr>
          <p:spPr>
            <a:xfrm>
              <a:off x="7412629" y="4515780"/>
              <a:ext cx="689941"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6" name="正方形/長方形 15"/>
            <p:cNvSpPr/>
            <p:nvPr/>
          </p:nvSpPr>
          <p:spPr>
            <a:xfrm>
              <a:off x="2440247" y="4166215"/>
              <a:ext cx="496530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直線コネクタ 16"/>
            <p:cNvCxnSpPr/>
            <p:nvPr/>
          </p:nvCxnSpPr>
          <p:spPr>
            <a:xfrm flipV="1">
              <a:off x="4404328" y="3235506"/>
              <a:ext cx="0" cy="127921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8" name="直線コネクタ 17"/>
            <p:cNvCxnSpPr>
              <a:stCxn id="34" idx="1"/>
            </p:cNvCxnSpPr>
            <p:nvPr/>
          </p:nvCxnSpPr>
          <p:spPr>
            <a:xfrm flipV="1">
              <a:off x="4655707" y="3173198"/>
              <a:ext cx="0" cy="147618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V="1">
              <a:off x="3303862" y="3235506"/>
              <a:ext cx="0" cy="234783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直線コネクタ 19"/>
            <p:cNvCxnSpPr>
              <a:stCxn id="36" idx="1"/>
            </p:cNvCxnSpPr>
            <p:nvPr/>
          </p:nvCxnSpPr>
          <p:spPr>
            <a:xfrm flipV="1">
              <a:off x="6846750" y="3235506"/>
              <a:ext cx="0" cy="113642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1" name="直線コネクタ 20"/>
            <p:cNvCxnSpPr>
              <a:stCxn id="25" idx="3"/>
              <a:endCxn id="36" idx="3"/>
            </p:cNvCxnSpPr>
            <p:nvPr/>
          </p:nvCxnSpPr>
          <p:spPr>
            <a:xfrm>
              <a:off x="7405550" y="3901820"/>
              <a:ext cx="0" cy="47011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22" name="グループ化 21"/>
            <p:cNvGrpSpPr/>
            <p:nvPr/>
          </p:nvGrpSpPr>
          <p:grpSpPr>
            <a:xfrm>
              <a:off x="423394" y="3584384"/>
              <a:ext cx="8142680" cy="369331"/>
              <a:chOff x="229624" y="4740982"/>
              <a:chExt cx="7681154" cy="369331"/>
            </a:xfrm>
          </p:grpSpPr>
          <p:cxnSp>
            <p:nvCxnSpPr>
              <p:cNvPr id="57" name="直線矢印コネクタ 56"/>
              <p:cNvCxnSpPr>
                <a:stCxn id="58" idx="3"/>
              </p:cNvCxnSpPr>
              <p:nvPr/>
            </p:nvCxnSpPr>
            <p:spPr>
              <a:xfrm>
                <a:off x="1327673" y="4925648"/>
                <a:ext cx="6583105" cy="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8" name="テキスト ボックス 57"/>
              <p:cNvSpPr txBox="1"/>
              <p:nvPr/>
            </p:nvSpPr>
            <p:spPr>
              <a:xfrm>
                <a:off x="229624" y="4740982"/>
                <a:ext cx="1098049" cy="369331"/>
              </a:xfrm>
              <a:prstGeom prst="rect">
                <a:avLst/>
              </a:prstGeom>
              <a:noFill/>
            </p:spPr>
            <p:txBody>
              <a:bodyPr wrap="square" rtlCol="0">
                <a:spAutoFit/>
              </a:bodyPr>
              <a:lstStyle/>
              <a:p>
                <a:pPr algn="ctr"/>
                <a:r>
                  <a:rPr lang="en-US" altLang="ja-JP" dirty="0"/>
                  <a:t>AP</a:t>
                </a:r>
                <a:endParaRPr lang="ja-JP" altLang="en-US" dirty="0"/>
              </a:p>
            </p:txBody>
          </p:sp>
        </p:grpSp>
        <p:sp>
          <p:nvSpPr>
            <p:cNvPr id="23" name="正方形/長方形 22"/>
            <p:cNvSpPr/>
            <p:nvPr/>
          </p:nvSpPr>
          <p:spPr>
            <a:xfrm>
              <a:off x="3555607" y="4239634"/>
              <a:ext cx="849087"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24" name="正方形/長方形 23"/>
            <p:cNvSpPr/>
            <p:nvPr/>
          </p:nvSpPr>
          <p:spPr>
            <a:xfrm>
              <a:off x="4655707" y="348364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25" name="正方形/長方形 24"/>
            <p:cNvSpPr/>
            <p:nvPr/>
          </p:nvSpPr>
          <p:spPr>
            <a:xfrm>
              <a:off x="6846750" y="3763220"/>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26" name="直線矢印コネクタ 25"/>
            <p:cNvCxnSpPr/>
            <p:nvPr/>
          </p:nvCxnSpPr>
          <p:spPr>
            <a:xfrm>
              <a:off x="4655707" y="3516367"/>
              <a:ext cx="0" cy="991080"/>
            </a:xfrm>
            <a:prstGeom prst="straightConnector1">
              <a:avLst/>
            </a:prstGeom>
            <a:ln w="19050">
              <a:solidFill>
                <a:schemeClr val="dk1"/>
              </a:solidFill>
              <a:tailEnd type="triangle" w="lg" len="lg"/>
            </a:ln>
          </p:spPr>
          <p:style>
            <a:lnRef idx="1">
              <a:schemeClr val="dk1"/>
            </a:lnRef>
            <a:fillRef idx="0">
              <a:schemeClr val="dk1"/>
            </a:fillRef>
            <a:effectRef idx="0">
              <a:schemeClr val="dk1"/>
            </a:effectRef>
            <a:fontRef idx="minor">
              <a:schemeClr val="tx1"/>
            </a:fontRef>
          </p:style>
        </p:cxnSp>
        <p:sp>
          <p:nvSpPr>
            <p:cNvPr id="27" name="正方形/長方形 26"/>
            <p:cNvSpPr/>
            <p:nvPr/>
          </p:nvSpPr>
          <p:spPr>
            <a:xfrm>
              <a:off x="2434023" y="3481843"/>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28" name="テキスト ボックス 27"/>
            <p:cNvSpPr txBox="1"/>
            <p:nvPr/>
          </p:nvSpPr>
          <p:spPr>
            <a:xfrm>
              <a:off x="2122987" y="2916656"/>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29" name="直線矢印コネクタ 28"/>
            <p:cNvCxnSpPr/>
            <p:nvPr/>
          </p:nvCxnSpPr>
          <p:spPr>
            <a:xfrm>
              <a:off x="2434022" y="3518281"/>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30" name="直線矢印コネクタ 29"/>
            <p:cNvCxnSpPr>
              <a:endCxn id="16" idx="1"/>
            </p:cNvCxnSpPr>
            <p:nvPr/>
          </p:nvCxnSpPr>
          <p:spPr>
            <a:xfrm>
              <a:off x="2434022" y="3514949"/>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31" name="正方形/長方形 30"/>
            <p:cNvSpPr/>
            <p:nvPr/>
          </p:nvSpPr>
          <p:spPr>
            <a:xfrm>
              <a:off x="2440247" y="451751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2" name="正方形/長方形 31"/>
            <p:cNvSpPr/>
            <p:nvPr/>
          </p:nvSpPr>
          <p:spPr>
            <a:xfrm>
              <a:off x="2440247" y="5405935"/>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33" name="正方形/長方形 32"/>
            <p:cNvSpPr/>
            <p:nvPr/>
          </p:nvSpPr>
          <p:spPr>
            <a:xfrm>
              <a:off x="3561466" y="3767686"/>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34" name="正方形/長方形 33"/>
            <p:cNvSpPr/>
            <p:nvPr/>
          </p:nvSpPr>
          <p:spPr>
            <a:xfrm>
              <a:off x="4655707" y="4507447"/>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35" name="グループ化 34"/>
            <p:cNvGrpSpPr/>
            <p:nvPr/>
          </p:nvGrpSpPr>
          <p:grpSpPr>
            <a:xfrm>
              <a:off x="423394" y="5075229"/>
              <a:ext cx="8142678" cy="646329"/>
              <a:chOff x="638552" y="4596308"/>
              <a:chExt cx="7330780" cy="646329"/>
            </a:xfrm>
          </p:grpSpPr>
          <p:cxnSp>
            <p:nvCxnSpPr>
              <p:cNvPr id="55" name="直線矢印コネクタ 54"/>
              <p:cNvCxnSpPr>
                <a:stCxn id="56" idx="3"/>
              </p:cNvCxnSpPr>
              <p:nvPr/>
            </p:nvCxnSpPr>
            <p:spPr>
              <a:xfrm>
                <a:off x="1689695" y="4919473"/>
                <a:ext cx="6279637"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6" name="テキスト ボックス 55"/>
              <p:cNvSpPr txBox="1"/>
              <p:nvPr/>
            </p:nvSpPr>
            <p:spPr>
              <a:xfrm>
                <a:off x="638552" y="4596308"/>
                <a:ext cx="1051143"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36" name="正方形/長方形 35"/>
            <p:cNvSpPr/>
            <p:nvPr/>
          </p:nvSpPr>
          <p:spPr>
            <a:xfrm>
              <a:off x="6846750" y="4239633"/>
              <a:ext cx="558800" cy="26459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37" name="グループ化 36"/>
            <p:cNvGrpSpPr/>
            <p:nvPr/>
          </p:nvGrpSpPr>
          <p:grpSpPr>
            <a:xfrm>
              <a:off x="423394" y="4184267"/>
              <a:ext cx="8142678" cy="646329"/>
              <a:chOff x="226288" y="4591303"/>
              <a:chExt cx="7720967" cy="646329"/>
            </a:xfrm>
          </p:grpSpPr>
          <p:cxnSp>
            <p:nvCxnSpPr>
              <p:cNvPr id="53" name="直線矢印コネクタ 52"/>
              <p:cNvCxnSpPr>
                <a:stCxn id="54" idx="3"/>
              </p:cNvCxnSpPr>
              <p:nvPr/>
            </p:nvCxnSpPr>
            <p:spPr>
              <a:xfrm>
                <a:off x="1318450" y="4914468"/>
                <a:ext cx="6628805"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54" name="テキスト ボックス 53"/>
              <p:cNvSpPr txBox="1"/>
              <p:nvPr/>
            </p:nvSpPr>
            <p:spPr>
              <a:xfrm>
                <a:off x="226288" y="4591303"/>
                <a:ext cx="1092162"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r>
                  <a:rPr lang="en-US" altLang="ja-JP" baseline="30000" dirty="0" smtClean="0"/>
                  <a:t>*3</a:t>
                </a:r>
                <a:r>
                  <a:rPr lang="en-US" altLang="ja-JP" dirty="0" smtClean="0"/>
                  <a:t>)</a:t>
                </a:r>
                <a:endParaRPr lang="ja-JP" altLang="en-US" dirty="0"/>
              </a:p>
            </p:txBody>
          </p:sp>
        </p:grpSp>
        <p:cxnSp>
          <p:nvCxnSpPr>
            <p:cNvPr id="38" name="直線矢印コネクタ 37"/>
            <p:cNvCxnSpPr/>
            <p:nvPr/>
          </p:nvCxnSpPr>
          <p:spPr>
            <a:xfrm flipV="1">
              <a:off x="6846750" y="3759043"/>
              <a:ext cx="0" cy="755674"/>
            </a:xfrm>
            <a:prstGeom prst="straightConnector1">
              <a:avLst/>
            </a:prstGeom>
            <a:ln w="19050">
              <a:solidFill>
                <a:schemeClr val="dk1"/>
              </a:solidFill>
              <a:tailEnd type="triangle" w="lg" len="lg"/>
            </a:ln>
          </p:spPr>
          <p:style>
            <a:lnRef idx="1">
              <a:schemeClr val="dk1"/>
            </a:lnRef>
            <a:fillRef idx="0">
              <a:schemeClr val="dk1"/>
            </a:fillRef>
            <a:effectRef idx="0">
              <a:schemeClr val="dk1"/>
            </a:effectRef>
            <a:fontRef idx="minor">
              <a:schemeClr val="tx1"/>
            </a:fontRef>
          </p:style>
        </p:cxnSp>
        <p:cxnSp>
          <p:nvCxnSpPr>
            <p:cNvPr id="39" name="直線コネクタ 38"/>
            <p:cNvCxnSpPr/>
            <p:nvPr/>
          </p:nvCxnSpPr>
          <p:spPr>
            <a:xfrm flipV="1">
              <a:off x="6593364" y="3235506"/>
              <a:ext cx="0" cy="1555807"/>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40" name="テキスト ボックス 39"/>
            <p:cNvSpPr txBox="1"/>
            <p:nvPr/>
          </p:nvSpPr>
          <p:spPr>
            <a:xfrm>
              <a:off x="4195903" y="295850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1" name="テキスト ボックス 40"/>
            <p:cNvSpPr txBox="1"/>
            <p:nvPr/>
          </p:nvSpPr>
          <p:spPr>
            <a:xfrm>
              <a:off x="3104633" y="2962902"/>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2" name="テキスト ボックス 41"/>
            <p:cNvSpPr txBox="1"/>
            <p:nvPr/>
          </p:nvSpPr>
          <p:spPr>
            <a:xfrm>
              <a:off x="6365204" y="2958507"/>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43" name="テキスト ボックス 42"/>
            <p:cNvSpPr txBox="1"/>
            <p:nvPr/>
          </p:nvSpPr>
          <p:spPr>
            <a:xfrm>
              <a:off x="8097669" y="332077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44" name="テキスト ボックス 43"/>
            <p:cNvSpPr txBox="1"/>
            <p:nvPr/>
          </p:nvSpPr>
          <p:spPr>
            <a:xfrm>
              <a:off x="8097669" y="407090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45" name="テキスト ボックス 44"/>
            <p:cNvSpPr txBox="1"/>
            <p:nvPr/>
          </p:nvSpPr>
          <p:spPr>
            <a:xfrm>
              <a:off x="8097669" y="495763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47" name="直線コネクタ 46"/>
            <p:cNvCxnSpPr/>
            <p:nvPr/>
          </p:nvCxnSpPr>
          <p:spPr>
            <a:xfrm flipV="1">
              <a:off x="3562247" y="3173198"/>
              <a:ext cx="0" cy="134152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8" name="直線矢印コネクタ 47"/>
            <p:cNvCxnSpPr/>
            <p:nvPr/>
          </p:nvCxnSpPr>
          <p:spPr>
            <a:xfrm flipV="1">
              <a:off x="3561466" y="3759043"/>
              <a:ext cx="0" cy="758469"/>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8845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4449937" y="4436182"/>
            <a:ext cx="2757434" cy="692981"/>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370368" y="4436182"/>
            <a:ext cx="1079569" cy="692981"/>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en-US" altLang="ja-JP" sz="4000" dirty="0" smtClean="0"/>
              <a:t>FDPSM: </a:t>
            </a:r>
            <a:r>
              <a:rPr lang="ja-JP" altLang="en-US" dirty="0" smtClean="0"/>
              <a:t>動作例</a:t>
            </a:r>
            <a:endParaRPr kumimoji="1" lang="ja-JP" altLang="en-US" sz="4000" dirty="0"/>
          </a:p>
        </p:txBody>
      </p:sp>
      <p:sp>
        <p:nvSpPr>
          <p:cNvPr id="3" name="コンテンツ プレースホルダー 2"/>
          <p:cNvSpPr>
            <a:spLocks noGrp="1"/>
          </p:cNvSpPr>
          <p:nvPr>
            <p:ph idx="1"/>
          </p:nvPr>
        </p:nvSpPr>
        <p:spPr>
          <a:xfrm>
            <a:off x="659404" y="1103730"/>
            <a:ext cx="7886700" cy="2315561"/>
          </a:xfrm>
        </p:spPr>
        <p:txBody>
          <a:bodyPr>
            <a:normAutofit/>
          </a:bodyPr>
          <a:lstStyle/>
          <a:p>
            <a:r>
              <a:rPr lang="ja-JP" altLang="en-US" dirty="0" smtClean="0"/>
              <a:t>スリープ状態の制御</a:t>
            </a:r>
            <a:endParaRPr lang="en-US" altLang="ja-JP" dirty="0" smtClean="0"/>
          </a:p>
          <a:p>
            <a:pPr lvl="1"/>
            <a:r>
              <a:rPr kumimoji="1" lang="en-US" altLang="ja-JP" dirty="0" smtClean="0"/>
              <a:t>802.11 </a:t>
            </a:r>
            <a:r>
              <a:rPr kumimoji="1" lang="ja-JP" altLang="en-US" dirty="0" smtClean="0"/>
              <a:t>省電力モードと同様の手法でユーザ端末の</a:t>
            </a:r>
            <a:r>
              <a:rPr kumimoji="1" lang="en-US" altLang="ja-JP" dirty="0" smtClean="0"/>
              <a:t/>
            </a:r>
            <a:br>
              <a:rPr kumimoji="1" lang="en-US" altLang="ja-JP" dirty="0" smtClean="0"/>
            </a:br>
            <a:r>
              <a:rPr kumimoji="1" lang="ja-JP" altLang="en-US" dirty="0" smtClean="0"/>
              <a:t>スリープ状態を制御</a:t>
            </a:r>
          </a:p>
          <a:p>
            <a:r>
              <a:rPr lang="ja-JP" altLang="en-US" dirty="0" smtClean="0"/>
              <a:t>無線全二重通信の実現</a:t>
            </a:r>
            <a:endParaRPr lang="en-US" altLang="ja-JP" dirty="0"/>
          </a:p>
          <a:p>
            <a:pPr lvl="1"/>
            <a:r>
              <a:rPr kumimoji="1" lang="ja-JP" altLang="en-US" dirty="0" smtClean="0"/>
              <a:t>ダウンリンクのデータフレームの送信にあわせて，</a:t>
            </a:r>
            <a:r>
              <a:rPr kumimoji="1" lang="en-US" altLang="ja-JP" dirty="0" smtClean="0"/>
              <a:t/>
            </a:r>
            <a:br>
              <a:rPr kumimoji="1" lang="en-US" altLang="ja-JP" dirty="0" smtClean="0"/>
            </a:br>
            <a:r>
              <a:rPr kumimoji="1" lang="ja-JP" altLang="en-US" dirty="0" smtClean="0"/>
              <a:t>ユーザ端末がバッファしていたデータフレームを </a:t>
            </a:r>
            <a:r>
              <a:rPr kumimoji="1" lang="en-US" altLang="ja-JP" dirty="0" smtClean="0"/>
              <a:t>AP </a:t>
            </a:r>
            <a:r>
              <a:rPr kumimoji="1" lang="ja-JP" altLang="en-US" dirty="0" smtClean="0"/>
              <a:t>へ送信</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7</a:t>
            </a:fld>
            <a:endParaRPr kumimoji="1" lang="ja-JP" altLang="en-US"/>
          </a:p>
        </p:txBody>
      </p:sp>
      <p:sp>
        <p:nvSpPr>
          <p:cNvPr id="73" name="正方形/長方形 72"/>
          <p:cNvSpPr/>
          <p:nvPr/>
        </p:nvSpPr>
        <p:spPr>
          <a:xfrm>
            <a:off x="3098607" y="5318989"/>
            <a:ext cx="4797053"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4" name="正方形/長方形 73"/>
          <p:cNvSpPr/>
          <p:nvPr/>
        </p:nvSpPr>
        <p:spPr>
          <a:xfrm>
            <a:off x="3097890" y="5674082"/>
            <a:ext cx="4794523"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5" name="正方形/長方形 74"/>
          <p:cNvSpPr/>
          <p:nvPr/>
        </p:nvSpPr>
        <p:spPr>
          <a:xfrm>
            <a:off x="1530650" y="532079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1529934" y="567588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7" name="正方形/長方形 76"/>
          <p:cNvSpPr/>
          <p:nvPr/>
        </p:nvSpPr>
        <p:spPr>
          <a:xfrm>
            <a:off x="7207374" y="443618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8" name="正方形/長方形 77"/>
          <p:cNvSpPr/>
          <p:nvPr/>
        </p:nvSpPr>
        <p:spPr>
          <a:xfrm>
            <a:off x="1536649" y="443618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9" name="正方形/長方形 78"/>
          <p:cNvSpPr/>
          <p:nvPr/>
        </p:nvSpPr>
        <p:spPr>
          <a:xfrm>
            <a:off x="1536649" y="478811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80" name="正方形/長方形 79"/>
          <p:cNvSpPr/>
          <p:nvPr/>
        </p:nvSpPr>
        <p:spPr>
          <a:xfrm>
            <a:off x="7207374" y="478892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81" name="正方形/長方形 80"/>
          <p:cNvSpPr/>
          <p:nvPr/>
        </p:nvSpPr>
        <p:spPr>
          <a:xfrm>
            <a:off x="2234992" y="4436182"/>
            <a:ext cx="1128298"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2234992" y="5320768"/>
            <a:ext cx="86361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3" name="直線コネクタ 82"/>
          <p:cNvCxnSpPr/>
          <p:nvPr/>
        </p:nvCxnSpPr>
        <p:spPr>
          <a:xfrm flipV="1">
            <a:off x="4199073" y="3416198"/>
            <a:ext cx="0" cy="136848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V="1">
            <a:off x="4450452" y="3506030"/>
            <a:ext cx="0" cy="155525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V="1">
            <a:off x="3098607" y="3506030"/>
            <a:ext cx="0" cy="230843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6" name="直線コネクタ 85"/>
          <p:cNvCxnSpPr/>
          <p:nvPr/>
        </p:nvCxnSpPr>
        <p:spPr>
          <a:xfrm flipH="1" flipV="1">
            <a:off x="6641493" y="3506030"/>
            <a:ext cx="2" cy="126816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7" name="直線コネクタ 86"/>
          <p:cNvCxnSpPr>
            <a:stCxn id="93" idx="3"/>
          </p:cNvCxnSpPr>
          <p:nvPr/>
        </p:nvCxnSpPr>
        <p:spPr>
          <a:xfrm>
            <a:off x="7200295" y="4181869"/>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8" name="グループ化 87"/>
          <p:cNvGrpSpPr/>
          <p:nvPr/>
        </p:nvGrpSpPr>
        <p:grpSpPr>
          <a:xfrm>
            <a:off x="441521" y="3854921"/>
            <a:ext cx="7919298" cy="369332"/>
            <a:chOff x="440345" y="4740982"/>
            <a:chExt cx="7470433" cy="369331"/>
          </a:xfrm>
        </p:grpSpPr>
        <p:cxnSp>
          <p:nvCxnSpPr>
            <p:cNvPr id="89" name="直線矢印コネクタ 88"/>
            <p:cNvCxnSpPr>
              <a:stCxn id="90"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91" name="正方形/長方形 90"/>
          <p:cNvSpPr/>
          <p:nvPr/>
        </p:nvSpPr>
        <p:spPr>
          <a:xfrm>
            <a:off x="3359236" y="450960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92" name="正方形/長方形 91"/>
          <p:cNvSpPr/>
          <p:nvPr/>
        </p:nvSpPr>
        <p:spPr>
          <a:xfrm>
            <a:off x="4450452" y="3741107"/>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sp>
        <p:nvSpPr>
          <p:cNvPr id="93" name="正方形/長方形 92"/>
          <p:cNvSpPr/>
          <p:nvPr/>
        </p:nvSpPr>
        <p:spPr>
          <a:xfrm>
            <a:off x="6641495" y="4043269"/>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4" name="正方形/長方形 93"/>
          <p:cNvSpPr/>
          <p:nvPr/>
        </p:nvSpPr>
        <p:spPr>
          <a:xfrm>
            <a:off x="2228768" y="3771221"/>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5" name="テキスト ボックス 94"/>
          <p:cNvSpPr txBox="1"/>
          <p:nvPr/>
        </p:nvSpPr>
        <p:spPr>
          <a:xfrm>
            <a:off x="1917732" y="3199417"/>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96" name="直線矢印コネクタ 95"/>
          <p:cNvCxnSpPr>
            <a:endCxn id="81" idx="1"/>
          </p:cNvCxnSpPr>
          <p:nvPr/>
        </p:nvCxnSpPr>
        <p:spPr>
          <a:xfrm>
            <a:off x="2228767" y="378491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7" name="正方形/長方形 96"/>
          <p:cNvSpPr/>
          <p:nvPr/>
        </p:nvSpPr>
        <p:spPr>
          <a:xfrm>
            <a:off x="2234992" y="478747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8" name="正方形/長方形 97"/>
          <p:cNvSpPr/>
          <p:nvPr/>
        </p:nvSpPr>
        <p:spPr>
          <a:xfrm>
            <a:off x="2234992" y="567590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t>Beacon</a:t>
            </a:r>
            <a:endParaRPr lang="ja-JP" altLang="en-US" sz="1400" dirty="0"/>
          </a:p>
        </p:txBody>
      </p:sp>
      <p:sp>
        <p:nvSpPr>
          <p:cNvPr id="99" name="正方形/長方形 98"/>
          <p:cNvSpPr/>
          <p:nvPr/>
        </p:nvSpPr>
        <p:spPr>
          <a:xfrm>
            <a:off x="3356211" y="4038210"/>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t>PS-Poll</a:t>
            </a:r>
            <a:endParaRPr lang="ja-JP" altLang="en-US" sz="1400" dirty="0"/>
          </a:p>
        </p:txBody>
      </p:sp>
      <p:sp>
        <p:nvSpPr>
          <p:cNvPr id="100" name="正方形/長方形 99"/>
          <p:cNvSpPr/>
          <p:nvPr/>
        </p:nvSpPr>
        <p:spPr>
          <a:xfrm>
            <a:off x="4450452" y="477741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UT1</a:t>
            </a:r>
            <a:endParaRPr lang="ja-JP" altLang="en-US" dirty="0"/>
          </a:p>
        </p:txBody>
      </p:sp>
      <p:grpSp>
        <p:nvGrpSpPr>
          <p:cNvPr id="101" name="グループ化 100"/>
          <p:cNvGrpSpPr/>
          <p:nvPr/>
        </p:nvGrpSpPr>
        <p:grpSpPr>
          <a:xfrm>
            <a:off x="441520" y="5345210"/>
            <a:ext cx="7919297" cy="646331"/>
            <a:chOff x="839660" y="4596308"/>
            <a:chExt cx="7129672" cy="646329"/>
          </a:xfrm>
        </p:grpSpPr>
        <p:cxnSp>
          <p:nvCxnSpPr>
            <p:cNvPr id="102" name="直線矢印コネクタ 101"/>
            <p:cNvCxnSpPr>
              <a:stCxn id="103" idx="3"/>
            </p:cNvCxnSpPr>
            <p:nvPr/>
          </p:nvCxnSpPr>
          <p:spPr>
            <a:xfrm>
              <a:off x="1689695" y="4919473"/>
              <a:ext cx="627963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sp>
        <p:nvSpPr>
          <p:cNvPr id="104" name="正方形/長方形 103"/>
          <p:cNvSpPr/>
          <p:nvPr/>
        </p:nvSpPr>
        <p:spPr>
          <a:xfrm>
            <a:off x="6641495" y="449354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105" name="グループ化 104"/>
          <p:cNvGrpSpPr/>
          <p:nvPr/>
        </p:nvGrpSpPr>
        <p:grpSpPr>
          <a:xfrm>
            <a:off x="441520" y="4454248"/>
            <a:ext cx="7919297" cy="646331"/>
            <a:chOff x="438100" y="4591303"/>
            <a:chExt cx="7509155" cy="646329"/>
          </a:xfrm>
        </p:grpSpPr>
        <p:cxnSp>
          <p:nvCxnSpPr>
            <p:cNvPr id="106" name="直線矢印コネクタ 105"/>
            <p:cNvCxnSpPr>
              <a:stCxn id="107"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7" name="テキスト ボックス 106"/>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108" name="直線矢印コネクタ 107"/>
          <p:cNvCxnSpPr/>
          <p:nvPr/>
        </p:nvCxnSpPr>
        <p:spPr>
          <a:xfrm flipH="1" flipV="1">
            <a:off x="6634992" y="4047629"/>
            <a:ext cx="6503" cy="737055"/>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09" name="直線コネクタ 108"/>
          <p:cNvCxnSpPr/>
          <p:nvPr/>
        </p:nvCxnSpPr>
        <p:spPr>
          <a:xfrm flipV="1">
            <a:off x="6388109" y="3506030"/>
            <a:ext cx="0" cy="155525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10" name="テキスト ボックス 109"/>
          <p:cNvSpPr txBox="1"/>
          <p:nvPr/>
        </p:nvSpPr>
        <p:spPr>
          <a:xfrm>
            <a:off x="3990648" y="3229031"/>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1" name="テキスト ボックス 110"/>
          <p:cNvSpPr txBox="1"/>
          <p:nvPr/>
        </p:nvSpPr>
        <p:spPr>
          <a:xfrm>
            <a:off x="2899378" y="3233426"/>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2" name="テキスト ボックス 111"/>
          <p:cNvSpPr txBox="1"/>
          <p:nvPr/>
        </p:nvSpPr>
        <p:spPr>
          <a:xfrm>
            <a:off x="6159949" y="3229031"/>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13" name="テキスト ボックス 112"/>
          <p:cNvSpPr txBox="1"/>
          <p:nvPr/>
        </p:nvSpPr>
        <p:spPr>
          <a:xfrm>
            <a:off x="7892414" y="3604362"/>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4" name="テキスト ボックス 113"/>
          <p:cNvSpPr txBox="1"/>
          <p:nvPr/>
        </p:nvSpPr>
        <p:spPr>
          <a:xfrm>
            <a:off x="7892414" y="435393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5" name="テキスト ボックス 114"/>
          <p:cNvSpPr txBox="1"/>
          <p:nvPr/>
        </p:nvSpPr>
        <p:spPr>
          <a:xfrm>
            <a:off x="7892414" y="5240668"/>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16" name="直線コネクタ 115"/>
          <p:cNvCxnSpPr/>
          <p:nvPr/>
        </p:nvCxnSpPr>
        <p:spPr>
          <a:xfrm flipV="1">
            <a:off x="3356992" y="3506030"/>
            <a:ext cx="0" cy="127865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7" name="直線矢印コネクタ 116"/>
          <p:cNvCxnSpPr/>
          <p:nvPr/>
        </p:nvCxnSpPr>
        <p:spPr>
          <a:xfrm flipV="1">
            <a:off x="3356211" y="4029567"/>
            <a:ext cx="0" cy="757912"/>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8" name="直線矢印コネクタ 117"/>
          <p:cNvCxnSpPr/>
          <p:nvPr/>
        </p:nvCxnSpPr>
        <p:spPr>
          <a:xfrm>
            <a:off x="2228767" y="378824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119" name="正方形/長方形 118"/>
          <p:cNvSpPr/>
          <p:nvPr/>
        </p:nvSpPr>
        <p:spPr>
          <a:xfrm>
            <a:off x="4452896" y="449452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sp>
        <p:nvSpPr>
          <p:cNvPr id="120" name="正方形/長方形 119"/>
          <p:cNvSpPr/>
          <p:nvPr/>
        </p:nvSpPr>
        <p:spPr>
          <a:xfrm>
            <a:off x="4450968" y="4034566"/>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AP</a:t>
            </a:r>
            <a:endParaRPr lang="ja-JP" altLang="en-US" dirty="0"/>
          </a:p>
        </p:txBody>
      </p:sp>
      <p:cxnSp>
        <p:nvCxnSpPr>
          <p:cNvPr id="121" name="直線矢印コネクタ 120"/>
          <p:cNvCxnSpPr/>
          <p:nvPr/>
        </p:nvCxnSpPr>
        <p:spPr>
          <a:xfrm>
            <a:off x="4450452" y="4029567"/>
            <a:ext cx="0" cy="747847"/>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22" name="正方形/長方形 121"/>
          <p:cNvSpPr/>
          <p:nvPr/>
        </p:nvSpPr>
        <p:spPr>
          <a:xfrm>
            <a:off x="6641493" y="4782414"/>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123" name="正方形/長方形 122"/>
          <p:cNvSpPr/>
          <p:nvPr/>
        </p:nvSpPr>
        <p:spPr>
          <a:xfrm>
            <a:off x="6641493" y="3752367"/>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5" name="グループ化 4"/>
          <p:cNvGrpSpPr/>
          <p:nvPr/>
        </p:nvGrpSpPr>
        <p:grpSpPr>
          <a:xfrm>
            <a:off x="2234993" y="6121162"/>
            <a:ext cx="5236960" cy="707971"/>
            <a:chOff x="2234993" y="5751117"/>
            <a:chExt cx="5236960" cy="707971"/>
          </a:xfrm>
        </p:grpSpPr>
        <p:sp>
          <p:nvSpPr>
            <p:cNvPr id="127" name="正方形/長方形 126"/>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129" name="正方形/長方形 128"/>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130" name="テキスト ボックス 129"/>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131" name="正方形/長方形 130"/>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133" name="正方形/長方形 132"/>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テキスト ボックス 133"/>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Tree>
    <p:extLst>
      <p:ext uri="{BB962C8B-B14F-4D97-AF65-F5344CB8AC3E}">
        <p14:creationId xmlns:p14="http://schemas.microsoft.com/office/powerpoint/2010/main" val="1281282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FDPSM</a:t>
            </a:r>
            <a:r>
              <a:rPr lang="en-US" altLang="ja-JP" dirty="0" smtClean="0"/>
              <a:t>: </a:t>
            </a:r>
            <a:r>
              <a:rPr lang="ja-JP" altLang="en-US" dirty="0" smtClean="0"/>
              <a:t>衝突発生時</a:t>
            </a:r>
            <a:endParaRPr kumimoji="1" lang="ja-JP" altLang="en-US" dirty="0"/>
          </a:p>
        </p:txBody>
      </p:sp>
      <p:sp>
        <p:nvSpPr>
          <p:cNvPr id="3" name="コンテンツ プレースホルダー 2"/>
          <p:cNvSpPr>
            <a:spLocks noGrp="1"/>
          </p:cNvSpPr>
          <p:nvPr>
            <p:ph idx="1"/>
          </p:nvPr>
        </p:nvSpPr>
        <p:spPr>
          <a:xfrm>
            <a:off x="628650" y="1151467"/>
            <a:ext cx="7886700" cy="2235631"/>
          </a:xfrm>
        </p:spPr>
        <p:txBody>
          <a:bodyPr>
            <a:normAutofit/>
          </a:bodyPr>
          <a:lstStyle/>
          <a:p>
            <a:pPr marL="0" indent="0">
              <a:buNone/>
            </a:pPr>
            <a:r>
              <a:rPr lang="ja-JP" altLang="en-US" sz="2800" dirty="0" smtClean="0"/>
              <a:t>データフレームの送信中に衝突が発生すると，電力を</a:t>
            </a:r>
            <a:r>
              <a:rPr lang="ja-JP" altLang="en-US" sz="2800" dirty="0"/>
              <a:t>浪費</a:t>
            </a:r>
            <a:endParaRPr lang="en-US" altLang="ja-JP" sz="2800" dirty="0" smtClean="0"/>
          </a:p>
          <a:p>
            <a:r>
              <a:rPr lang="ja-JP" altLang="en-US" b="1" dirty="0" smtClean="0"/>
              <a:t> </a:t>
            </a:r>
            <a:r>
              <a:rPr lang="ja-JP" altLang="en-US" b="1" dirty="0" smtClean="0">
                <a:solidFill>
                  <a:srgbClr val="FF0000"/>
                </a:solidFill>
              </a:rPr>
              <a:t>エネルギー消費効率低下の要因</a:t>
            </a:r>
            <a:endParaRPr lang="en-US" altLang="ja-JP" b="1" dirty="0" smtClean="0">
              <a:solidFill>
                <a:srgbClr val="FF0000"/>
              </a:solidFill>
            </a:endParaRPr>
          </a:p>
          <a:p>
            <a:r>
              <a:rPr lang="ja-JP" altLang="en-US" dirty="0" smtClean="0"/>
              <a:t> 複数のユーザ端末が </a:t>
            </a:r>
            <a:r>
              <a:rPr lang="en-US" altLang="ja-JP" dirty="0" smtClean="0"/>
              <a:t>AP </a:t>
            </a:r>
            <a:r>
              <a:rPr lang="ja-JP" altLang="en-US" dirty="0" smtClean="0"/>
              <a:t>にデータフレームを送信する</a:t>
            </a:r>
            <a:r>
              <a:rPr lang="en-US" altLang="ja-JP" dirty="0" smtClean="0"/>
              <a:t/>
            </a:r>
            <a:br>
              <a:rPr lang="en-US" altLang="ja-JP" dirty="0" smtClean="0"/>
            </a:br>
            <a:r>
              <a:rPr lang="en-US" altLang="ja-JP" dirty="0" smtClean="0"/>
              <a:t> </a:t>
            </a:r>
            <a:r>
              <a:rPr lang="ja-JP" altLang="en-US" dirty="0" smtClean="0"/>
              <a:t>場合，衝突が発生</a:t>
            </a:r>
            <a:endParaRPr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8</a:t>
            </a:fld>
            <a:endParaRPr kumimoji="1" lang="ja-JP" altLang="en-US" dirty="0"/>
          </a:p>
        </p:txBody>
      </p:sp>
      <p:grpSp>
        <p:nvGrpSpPr>
          <p:cNvPr id="58" name="グループ化 57"/>
          <p:cNvGrpSpPr/>
          <p:nvPr/>
        </p:nvGrpSpPr>
        <p:grpSpPr>
          <a:xfrm>
            <a:off x="2234993" y="6121162"/>
            <a:ext cx="5236960" cy="707971"/>
            <a:chOff x="2234993" y="5751117"/>
            <a:chExt cx="5236960" cy="707971"/>
          </a:xfrm>
        </p:grpSpPr>
        <p:sp>
          <p:nvSpPr>
            <p:cNvPr id="59" name="正方形/長方形 58"/>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61" name="正方形/長方形 60"/>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62" name="テキスト ボックス 61"/>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63" name="正方形/長方形 62"/>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65" name="正方形/長方形 64"/>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grpSp>
        <p:nvGrpSpPr>
          <p:cNvPr id="67" name="グループ化 66"/>
          <p:cNvGrpSpPr/>
          <p:nvPr/>
        </p:nvGrpSpPr>
        <p:grpSpPr>
          <a:xfrm>
            <a:off x="596052" y="3278163"/>
            <a:ext cx="8081573" cy="2865143"/>
            <a:chOff x="596052" y="3278163"/>
            <a:chExt cx="8081573" cy="2865143"/>
          </a:xfrm>
        </p:grpSpPr>
        <p:sp>
          <p:nvSpPr>
            <p:cNvPr id="68" name="正方形/長方形 67"/>
            <p:cNvSpPr/>
            <p:nvPr/>
          </p:nvSpPr>
          <p:spPr>
            <a:xfrm>
              <a:off x="6804870" y="5379306"/>
              <a:ext cx="563411"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617399" y="4496399"/>
              <a:ext cx="2750882" cy="697004"/>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504082" y="4496468"/>
              <a:ext cx="1100388"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7361906" y="4497362"/>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lang="en-US" altLang="ja-JP" sz="1600" smtClean="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2" name="正方形/長方形 71"/>
            <p:cNvSpPr/>
            <p:nvPr/>
          </p:nvSpPr>
          <p:spPr>
            <a:xfrm>
              <a:off x="1691181" y="449736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3" name="正方形/長方形 72"/>
            <p:cNvSpPr/>
            <p:nvPr/>
          </p:nvSpPr>
          <p:spPr>
            <a:xfrm>
              <a:off x="1691181" y="484929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4" name="正方形/長方形 73"/>
            <p:cNvSpPr/>
            <p:nvPr/>
          </p:nvSpPr>
          <p:spPr>
            <a:xfrm>
              <a:off x="7361906" y="4850102"/>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smtClean="0">
                  <a:latin typeface="+mj-lt"/>
                  <a:cs typeface="Times New Roman" panose="02020603050405020304" pitchFamily="18" charset="0"/>
                </a:rPr>
                <a:t>sleep</a:t>
              </a:r>
              <a:endParaRPr kumimoji="1" lang="en-US" altLang="ja-JP" sz="1600" dirty="0" smtClean="0">
                <a:latin typeface="+mj-lt"/>
                <a:cs typeface="Times New Roman" panose="02020603050405020304" pitchFamily="18" charset="0"/>
              </a:endParaRPr>
            </a:p>
          </p:txBody>
        </p:sp>
        <p:sp>
          <p:nvSpPr>
            <p:cNvPr id="75" name="正方形/長方形 74"/>
            <p:cNvSpPr/>
            <p:nvPr/>
          </p:nvSpPr>
          <p:spPr>
            <a:xfrm>
              <a:off x="2389524" y="4497362"/>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76" name="直線コネクタ 75"/>
            <p:cNvCxnSpPr/>
            <p:nvPr/>
          </p:nvCxnSpPr>
          <p:spPr>
            <a:xfrm flipV="1">
              <a:off x="4353605" y="3503981"/>
              <a:ext cx="0" cy="134188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7" name="直線コネクタ 76"/>
            <p:cNvCxnSpPr/>
            <p:nvPr/>
          </p:nvCxnSpPr>
          <p:spPr>
            <a:xfrm flipV="1">
              <a:off x="4604984"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8" name="直線コネクタ 77"/>
            <p:cNvCxnSpPr/>
            <p:nvPr/>
          </p:nvCxnSpPr>
          <p:spPr>
            <a:xfrm flipV="1">
              <a:off x="6796027" y="3503981"/>
              <a:ext cx="0" cy="1331396"/>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9" name="直線コネクタ 78"/>
            <p:cNvCxnSpPr>
              <a:stCxn id="83" idx="3"/>
            </p:cNvCxnSpPr>
            <p:nvPr/>
          </p:nvCxnSpPr>
          <p:spPr>
            <a:xfrm>
              <a:off x="7354827" y="4257421"/>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grpSp>
          <p:nvGrpSpPr>
            <p:cNvPr id="80" name="グループ化 79"/>
            <p:cNvGrpSpPr/>
            <p:nvPr/>
          </p:nvGrpSpPr>
          <p:grpSpPr>
            <a:xfrm>
              <a:off x="596053" y="3930473"/>
              <a:ext cx="7919298" cy="369332"/>
              <a:chOff x="440345" y="4740982"/>
              <a:chExt cx="7470433" cy="369331"/>
            </a:xfrm>
          </p:grpSpPr>
          <p:cxnSp>
            <p:nvCxnSpPr>
              <p:cNvPr id="121" name="直線矢印コネクタ 120"/>
              <p:cNvCxnSpPr>
                <a:stCxn id="122" idx="3"/>
              </p:cNvCxnSpPr>
              <p:nvPr/>
            </p:nvCxnSpPr>
            <p:spPr>
              <a:xfrm>
                <a:off x="1327672" y="4925648"/>
                <a:ext cx="6583106" cy="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2" name="テキスト ボックス 121"/>
              <p:cNvSpPr txBox="1"/>
              <p:nvPr/>
            </p:nvSpPr>
            <p:spPr>
              <a:xfrm>
                <a:off x="440345" y="4740982"/>
                <a:ext cx="887328" cy="369331"/>
              </a:xfrm>
              <a:prstGeom prst="rect">
                <a:avLst/>
              </a:prstGeom>
              <a:noFill/>
            </p:spPr>
            <p:txBody>
              <a:bodyPr wrap="square" rtlCol="0">
                <a:spAutoFit/>
              </a:bodyPr>
              <a:lstStyle/>
              <a:p>
                <a:pPr algn="ctr"/>
                <a:r>
                  <a:rPr lang="en-US" altLang="ja-JP" dirty="0"/>
                  <a:t>AP</a:t>
                </a:r>
                <a:endParaRPr lang="ja-JP" altLang="en-US" dirty="0"/>
              </a:p>
            </p:txBody>
          </p:sp>
        </p:grpSp>
        <p:sp>
          <p:nvSpPr>
            <p:cNvPr id="81" name="正方形/長方形 80"/>
            <p:cNvSpPr/>
            <p:nvPr/>
          </p:nvSpPr>
          <p:spPr>
            <a:xfrm>
              <a:off x="3513768" y="4570781"/>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2" name="正方形/長方形 81"/>
            <p:cNvSpPr/>
            <p:nvPr/>
          </p:nvSpPr>
          <p:spPr>
            <a:xfrm>
              <a:off x="4604984" y="3829722"/>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83" name="正方形/長方形 82"/>
            <p:cNvSpPr/>
            <p:nvPr/>
          </p:nvSpPr>
          <p:spPr>
            <a:xfrm>
              <a:off x="6796027" y="4118821"/>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84" name="正方形/長方形 83"/>
            <p:cNvSpPr/>
            <p:nvPr/>
          </p:nvSpPr>
          <p:spPr>
            <a:xfrm>
              <a:off x="2383300" y="3827919"/>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85" name="テキスト ボックス 84"/>
            <p:cNvSpPr txBox="1"/>
            <p:nvPr/>
          </p:nvSpPr>
          <p:spPr>
            <a:xfrm>
              <a:off x="2124516" y="3278163"/>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86" name="直線矢印コネクタ 85"/>
            <p:cNvCxnSpPr>
              <a:endCxn id="75" idx="1"/>
            </p:cNvCxnSpPr>
            <p:nvPr/>
          </p:nvCxnSpPr>
          <p:spPr>
            <a:xfrm>
              <a:off x="2383299" y="3846096"/>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87" name="正方形/長方形 86"/>
            <p:cNvSpPr/>
            <p:nvPr/>
          </p:nvSpPr>
          <p:spPr>
            <a:xfrm>
              <a:off x="2389524" y="4848659"/>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88" name="正方形/長方形 87"/>
            <p:cNvSpPr/>
            <p:nvPr/>
          </p:nvSpPr>
          <p:spPr>
            <a:xfrm>
              <a:off x="3510743" y="4113762"/>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89" name="正方形/長方形 88"/>
            <p:cNvSpPr/>
            <p:nvPr/>
          </p:nvSpPr>
          <p:spPr>
            <a:xfrm>
              <a:off x="4604984" y="4838594"/>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0" name="正方形/長方形 89"/>
            <p:cNvSpPr/>
            <p:nvPr/>
          </p:nvSpPr>
          <p:spPr>
            <a:xfrm>
              <a:off x="6796027" y="4554729"/>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grpSp>
          <p:nvGrpSpPr>
            <p:cNvPr id="91" name="グループ化 90"/>
            <p:cNvGrpSpPr/>
            <p:nvPr/>
          </p:nvGrpSpPr>
          <p:grpSpPr>
            <a:xfrm>
              <a:off x="596052" y="4515428"/>
              <a:ext cx="7919297" cy="646331"/>
              <a:chOff x="438100" y="4591303"/>
              <a:chExt cx="7509155" cy="646329"/>
            </a:xfrm>
          </p:grpSpPr>
          <p:cxnSp>
            <p:nvCxnSpPr>
              <p:cNvPr id="119" name="直線矢印コネクタ 118"/>
              <p:cNvCxnSpPr>
                <a:stCxn id="120" idx="3"/>
              </p:cNvCxnSpPr>
              <p:nvPr/>
            </p:nvCxnSpPr>
            <p:spPr>
              <a:xfrm>
                <a:off x="1318450" y="4914468"/>
                <a:ext cx="662880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0" name="テキスト ボックス 119"/>
              <p:cNvSpPr txBox="1"/>
              <p:nvPr/>
            </p:nvSpPr>
            <p:spPr>
              <a:xfrm>
                <a:off x="438100" y="4591303"/>
                <a:ext cx="880350" cy="646329"/>
              </a:xfrm>
              <a:prstGeom prst="rect">
                <a:avLst/>
              </a:prstGeom>
              <a:noFill/>
            </p:spPr>
            <p:txBody>
              <a:bodyPr wrap="square" rtlCol="0">
                <a:spAutoFit/>
              </a:bodyPr>
              <a:lstStyle/>
              <a:p>
                <a:pPr algn="ctr"/>
                <a:r>
                  <a:rPr lang="en-US" altLang="ja-JP" dirty="0" smtClean="0"/>
                  <a:t>UT 1</a:t>
                </a:r>
              </a:p>
              <a:p>
                <a:pPr algn="ctr"/>
                <a:r>
                  <a:rPr lang="en-US" altLang="ja-JP" dirty="0" smtClean="0"/>
                  <a:t>(PSM)</a:t>
                </a:r>
                <a:endParaRPr lang="ja-JP" altLang="en-US" dirty="0"/>
              </a:p>
            </p:txBody>
          </p:sp>
        </p:grpSp>
        <p:cxnSp>
          <p:nvCxnSpPr>
            <p:cNvPr id="92" name="直線矢印コネクタ 91"/>
            <p:cNvCxnSpPr/>
            <p:nvPr/>
          </p:nvCxnSpPr>
          <p:spPr>
            <a:xfrm flipV="1">
              <a:off x="6796027" y="4113762"/>
              <a:ext cx="0" cy="732102"/>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6542641" y="3503981"/>
              <a:ext cx="0" cy="1618479"/>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4145180"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5" name="テキスト ボックス 94"/>
            <p:cNvSpPr txBox="1"/>
            <p:nvPr/>
          </p:nvSpPr>
          <p:spPr>
            <a:xfrm>
              <a:off x="3053910" y="330897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6" name="テキスト ボックス 95"/>
            <p:cNvSpPr txBox="1"/>
            <p:nvPr/>
          </p:nvSpPr>
          <p:spPr>
            <a:xfrm>
              <a:off x="6314481" y="330458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97" name="テキスト ボックス 96"/>
            <p:cNvSpPr txBox="1"/>
            <p:nvPr/>
          </p:nvSpPr>
          <p:spPr>
            <a:xfrm>
              <a:off x="8046946" y="3679914"/>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98" name="テキスト ボックス 97"/>
            <p:cNvSpPr txBox="1"/>
            <p:nvPr/>
          </p:nvSpPr>
          <p:spPr>
            <a:xfrm>
              <a:off x="8046946" y="4415113"/>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99" name="直線コネクタ 98"/>
            <p:cNvCxnSpPr/>
            <p:nvPr/>
          </p:nvCxnSpPr>
          <p:spPr>
            <a:xfrm flipV="1">
              <a:off x="3511524" y="3503981"/>
              <a:ext cx="0" cy="134188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00" name="直線矢印コネクタ 99"/>
            <p:cNvCxnSpPr/>
            <p:nvPr/>
          </p:nvCxnSpPr>
          <p:spPr>
            <a:xfrm flipV="1">
              <a:off x="3510743" y="4123181"/>
              <a:ext cx="0" cy="72547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01" name="正方形/長方形 100"/>
            <p:cNvSpPr/>
            <p:nvPr/>
          </p:nvSpPr>
          <p:spPr>
            <a:xfrm>
              <a:off x="4607428" y="4555708"/>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sp>
          <p:nvSpPr>
            <p:cNvPr id="102" name="正方形/長方形 101"/>
            <p:cNvSpPr/>
            <p:nvPr/>
          </p:nvSpPr>
          <p:spPr>
            <a:xfrm>
              <a:off x="4605500" y="4123181"/>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smtClean="0">
                  <a:solidFill>
                    <a:srgbClr val="FF0000"/>
                  </a:solidFill>
                </a:rPr>
                <a:t>Collision</a:t>
              </a:r>
              <a:endParaRPr lang="ja-JP" altLang="en-US" b="1" dirty="0">
                <a:solidFill>
                  <a:srgbClr val="FF0000"/>
                </a:solidFill>
              </a:endParaRPr>
            </a:p>
          </p:txBody>
        </p:sp>
        <p:cxnSp>
          <p:nvCxnSpPr>
            <p:cNvPr id="103" name="直線矢印コネクタ 102"/>
            <p:cNvCxnSpPr/>
            <p:nvPr/>
          </p:nvCxnSpPr>
          <p:spPr>
            <a:xfrm>
              <a:off x="4604984" y="4396021"/>
              <a:ext cx="0" cy="442573"/>
            </a:xfrm>
            <a:prstGeom prst="straightConnector1">
              <a:avLst/>
            </a:prstGeom>
            <a:ln w="19050">
              <a:solidFill>
                <a:schemeClr val="dk1"/>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04" name="正方形/長方形 103"/>
            <p:cNvSpPr/>
            <p:nvPr/>
          </p:nvSpPr>
          <p:spPr>
            <a:xfrm>
              <a:off x="4604470" y="5379306"/>
              <a:ext cx="2200400"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p:cNvSpPr/>
            <p:nvPr/>
          </p:nvSpPr>
          <p:spPr>
            <a:xfrm>
              <a:off x="7354825" y="5380169"/>
              <a:ext cx="695367"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6" name="正方形/長方形 105"/>
            <p:cNvSpPr/>
            <p:nvPr/>
          </p:nvSpPr>
          <p:spPr>
            <a:xfrm>
              <a:off x="7351945" y="5735262"/>
              <a:ext cx="69500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7" name="正方形/長方形 106"/>
            <p:cNvSpPr/>
            <p:nvPr/>
          </p:nvSpPr>
          <p:spPr>
            <a:xfrm>
              <a:off x="1685182" y="5381970"/>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8" name="正方形/長方形 107"/>
            <p:cNvSpPr/>
            <p:nvPr/>
          </p:nvSpPr>
          <p:spPr>
            <a:xfrm>
              <a:off x="1684466" y="5737063"/>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109" name="正方形/長方形 108"/>
            <p:cNvSpPr/>
            <p:nvPr/>
          </p:nvSpPr>
          <p:spPr>
            <a:xfrm>
              <a:off x="2389524" y="5381948"/>
              <a:ext cx="22149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2389524" y="5737082"/>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111" name="テキスト ボックス 110"/>
            <p:cNvSpPr txBox="1"/>
            <p:nvPr/>
          </p:nvSpPr>
          <p:spPr>
            <a:xfrm>
              <a:off x="8054689" y="5312309"/>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2" name="正方形/長方形 111"/>
            <p:cNvSpPr/>
            <p:nvPr/>
          </p:nvSpPr>
          <p:spPr>
            <a:xfrm>
              <a:off x="4604985" y="5442722"/>
              <a:ext cx="1945576"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rgbClr val="FF0000"/>
                  </a:solidFill>
                </a:rPr>
                <a:t>DATA to AP</a:t>
              </a:r>
              <a:endParaRPr lang="ja-JP" altLang="en-US" dirty="0">
                <a:solidFill>
                  <a:srgbClr val="FF0000"/>
                </a:solidFill>
              </a:endParaRPr>
            </a:p>
          </p:txBody>
        </p:sp>
        <p:grpSp>
          <p:nvGrpSpPr>
            <p:cNvPr id="113" name="グループ化 8"/>
            <p:cNvGrpSpPr/>
            <p:nvPr/>
          </p:nvGrpSpPr>
          <p:grpSpPr>
            <a:xfrm>
              <a:off x="596052" y="5406390"/>
              <a:ext cx="7920031" cy="646331"/>
              <a:chOff x="839660" y="4596308"/>
              <a:chExt cx="7130332" cy="646329"/>
            </a:xfrm>
          </p:grpSpPr>
          <p:cxnSp>
            <p:nvCxnSpPr>
              <p:cNvPr id="117" name="直線矢印コネクタ 116"/>
              <p:cNvCxnSpPr/>
              <p:nvPr/>
            </p:nvCxnSpPr>
            <p:spPr>
              <a:xfrm>
                <a:off x="1689695" y="4919473"/>
                <a:ext cx="6280297" cy="750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18" name="テキスト ボックス 117"/>
              <p:cNvSpPr txBox="1"/>
              <p:nvPr/>
            </p:nvSpPr>
            <p:spPr>
              <a:xfrm>
                <a:off x="839660" y="4596308"/>
                <a:ext cx="850035" cy="646329"/>
              </a:xfrm>
              <a:prstGeom prst="rect">
                <a:avLst/>
              </a:prstGeom>
              <a:noFill/>
            </p:spPr>
            <p:txBody>
              <a:bodyPr wrap="square" rtlCol="0">
                <a:spAutoFit/>
              </a:bodyPr>
              <a:lstStyle/>
              <a:p>
                <a:pPr algn="ctr"/>
                <a:r>
                  <a:rPr lang="en-US" altLang="ja-JP" dirty="0" smtClean="0"/>
                  <a:t>UT 2 (PSM)</a:t>
                </a:r>
                <a:endParaRPr lang="ja-JP" altLang="en-US" dirty="0"/>
              </a:p>
            </p:txBody>
          </p:sp>
        </p:grpSp>
        <p:cxnSp>
          <p:nvCxnSpPr>
            <p:cNvPr id="114" name="直線矢印コネクタ 113"/>
            <p:cNvCxnSpPr/>
            <p:nvPr/>
          </p:nvCxnSpPr>
          <p:spPr>
            <a:xfrm flipV="1">
              <a:off x="4604470" y="4123181"/>
              <a:ext cx="0" cy="1607269"/>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15" name="直線矢印コネクタ 114"/>
            <p:cNvCxnSpPr/>
            <p:nvPr/>
          </p:nvCxnSpPr>
          <p:spPr>
            <a:xfrm>
              <a:off x="2383299" y="3849428"/>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flipV="1">
              <a:off x="3253139" y="3503981"/>
              <a:ext cx="0" cy="2371661"/>
            </a:xfrm>
            <a:prstGeom prst="line">
              <a:avLst/>
            </a:prstGeom>
            <a:ln w="19050">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48987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 </a:t>
            </a:r>
            <a:r>
              <a:rPr kumimoji="1" lang="en-US" altLang="ja-JP" dirty="0" smtClean="0"/>
              <a:t>2: </a:t>
            </a:r>
            <a:r>
              <a:rPr kumimoji="1" lang="en-US" altLang="ja-JP" dirty="0" smtClean="0"/>
              <a:t>FDPSM+</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 </a:t>
            </a:r>
            <a:r>
              <a:rPr kumimoji="1" lang="en-US" altLang="ja-JP" dirty="0" smtClean="0"/>
              <a:t>FDPSM </a:t>
            </a:r>
            <a:r>
              <a:rPr kumimoji="1" lang="ja-JP" altLang="en-US" dirty="0" smtClean="0"/>
              <a:t>では，衝突発生時にデータフレームを送信   </a:t>
            </a:r>
            <a:r>
              <a:rPr kumimoji="1" lang="en-US" altLang="ja-JP" dirty="0" smtClean="0"/>
              <a:t/>
            </a:r>
            <a:br>
              <a:rPr kumimoji="1" lang="en-US" altLang="ja-JP" dirty="0" smtClean="0"/>
            </a:br>
            <a:r>
              <a:rPr kumimoji="1" lang="en-US" altLang="ja-JP" dirty="0" smtClean="0"/>
              <a:t> </a:t>
            </a:r>
            <a:r>
              <a:rPr kumimoji="1" lang="ja-JP" altLang="en-US" dirty="0" smtClean="0"/>
              <a:t>するための電力を</a:t>
            </a:r>
            <a:r>
              <a:rPr lang="ja-JP" altLang="en-US" dirty="0"/>
              <a:t>浪費</a:t>
            </a:r>
            <a:endParaRPr kumimoji="1" lang="en-US" altLang="ja-JP" dirty="0" smtClean="0"/>
          </a:p>
          <a:p>
            <a:r>
              <a:rPr lang="ja-JP" altLang="en-US" b="1" dirty="0" smtClean="0"/>
              <a:t> </a:t>
            </a:r>
            <a:r>
              <a:rPr lang="ja-JP" altLang="en-US" b="1" dirty="0" smtClean="0">
                <a:solidFill>
                  <a:srgbClr val="FF0000"/>
                </a:solidFill>
              </a:rPr>
              <a:t>データフレームの衝突を抑制</a:t>
            </a:r>
            <a:endParaRPr kumimoji="1" lang="en-US" altLang="ja-JP" b="1" dirty="0" smtClean="0">
              <a:solidFill>
                <a:srgbClr val="FF0000"/>
              </a:solidFill>
            </a:endParaRPr>
          </a:p>
          <a:p>
            <a:pPr lvl="1"/>
            <a:r>
              <a:rPr lang="ja-JP" altLang="en-US" dirty="0" smtClean="0"/>
              <a:t>ユーザ</a:t>
            </a:r>
            <a:r>
              <a:rPr lang="ja-JP" altLang="en-US" dirty="0"/>
              <a:t>端末</a:t>
            </a:r>
            <a:r>
              <a:rPr kumimoji="1" lang="ja-JP" altLang="en-US" dirty="0" smtClean="0"/>
              <a:t>から </a:t>
            </a:r>
            <a:r>
              <a:rPr kumimoji="1" lang="en-US" altLang="ja-JP" dirty="0" smtClean="0"/>
              <a:t>AP </a:t>
            </a:r>
            <a:r>
              <a:rPr kumimoji="1" lang="ja-JP" altLang="en-US" dirty="0" smtClean="0"/>
              <a:t>へデータフレームを送信する場合，</a:t>
            </a:r>
            <a:r>
              <a:rPr kumimoji="1" lang="en-US" altLang="ja-JP" dirty="0" smtClean="0"/>
              <a:t/>
            </a:r>
            <a:br>
              <a:rPr kumimoji="1" lang="en-US" altLang="ja-JP" dirty="0" smtClean="0"/>
            </a:br>
            <a:r>
              <a:rPr kumimoji="1" lang="en-US" altLang="ja-JP" b="1" dirty="0" smtClean="0">
                <a:solidFill>
                  <a:srgbClr val="FF0000"/>
                </a:solidFill>
              </a:rPr>
              <a:t>RTS/CTS </a:t>
            </a:r>
            <a:r>
              <a:rPr kumimoji="1" lang="ja-JP" altLang="en-US" b="1" dirty="0" smtClean="0">
                <a:solidFill>
                  <a:srgbClr val="FF0000"/>
                </a:solidFill>
              </a:rPr>
              <a:t>機構</a:t>
            </a:r>
            <a:r>
              <a:rPr kumimoji="1" lang="ja-JP" altLang="en-US" dirty="0" smtClean="0"/>
              <a:t>を使用</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5D3B7EDE-6681-43E1-9546-D98638661BB2}" type="slidenum">
              <a:rPr kumimoji="1" lang="ja-JP" altLang="en-US" smtClean="0"/>
              <a:pPr/>
              <a:t>9</a:t>
            </a:fld>
            <a:endParaRPr kumimoji="1" lang="ja-JP" altLang="en-US" dirty="0"/>
          </a:p>
        </p:txBody>
      </p:sp>
      <p:grpSp>
        <p:nvGrpSpPr>
          <p:cNvPr id="58" name="グループ化 57"/>
          <p:cNvGrpSpPr/>
          <p:nvPr/>
        </p:nvGrpSpPr>
        <p:grpSpPr>
          <a:xfrm>
            <a:off x="2234993" y="6121162"/>
            <a:ext cx="5236960" cy="707971"/>
            <a:chOff x="2234993" y="5751117"/>
            <a:chExt cx="5236960" cy="707971"/>
          </a:xfrm>
        </p:grpSpPr>
        <p:sp>
          <p:nvSpPr>
            <p:cNvPr id="59" name="正方形/長方形 58"/>
            <p:cNvSpPr/>
            <p:nvPr/>
          </p:nvSpPr>
          <p:spPr>
            <a:xfrm>
              <a:off x="2249907" y="5768253"/>
              <a:ext cx="661520" cy="30860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2933424" y="5768253"/>
              <a:ext cx="1315297" cy="369332"/>
            </a:xfrm>
            <a:prstGeom prst="rect">
              <a:avLst/>
            </a:prstGeom>
            <a:noFill/>
          </p:spPr>
          <p:txBody>
            <a:bodyPr wrap="square" rtlCol="0">
              <a:spAutoFit/>
            </a:bodyPr>
            <a:lstStyle/>
            <a:p>
              <a:r>
                <a:rPr kumimoji="1" lang="en-US" altLang="ja-JP" dirty="0" smtClean="0"/>
                <a:t>: </a:t>
              </a:r>
              <a:r>
                <a:rPr kumimoji="1" lang="ja-JP" altLang="en-US" dirty="0" smtClean="0"/>
                <a:t>受信状態</a:t>
              </a:r>
              <a:endParaRPr kumimoji="1" lang="ja-JP" altLang="en-US" dirty="0"/>
            </a:p>
          </p:txBody>
        </p:sp>
        <p:sp>
          <p:nvSpPr>
            <p:cNvPr id="61" name="正方形/長方形 60"/>
            <p:cNvSpPr/>
            <p:nvPr/>
          </p:nvSpPr>
          <p:spPr>
            <a:xfrm>
              <a:off x="5074249" y="6125561"/>
              <a:ext cx="661520" cy="2665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altLang="ja-JP" sz="1400" dirty="0" smtClean="0">
                  <a:latin typeface="+mj-lt"/>
                  <a:cs typeface="Times New Roman" panose="02020603050405020304" pitchFamily="18" charset="0"/>
                </a:rPr>
                <a:t>sleep</a:t>
              </a:r>
              <a:endParaRPr kumimoji="1" lang="ja-JP" altLang="en-US" sz="1400" dirty="0">
                <a:latin typeface="+mj-lt"/>
                <a:cs typeface="Times New Roman" panose="02020603050405020304" pitchFamily="18" charset="0"/>
              </a:endParaRPr>
            </a:p>
          </p:txBody>
        </p:sp>
        <p:sp>
          <p:nvSpPr>
            <p:cNvPr id="62" name="テキスト ボックス 61"/>
            <p:cNvSpPr txBox="1"/>
            <p:nvPr/>
          </p:nvSpPr>
          <p:spPr>
            <a:xfrm>
              <a:off x="5757766" y="6074193"/>
              <a:ext cx="1714187" cy="369332"/>
            </a:xfrm>
            <a:prstGeom prst="rect">
              <a:avLst/>
            </a:prstGeom>
            <a:noFill/>
          </p:spPr>
          <p:txBody>
            <a:bodyPr wrap="square" rtlCol="0">
              <a:spAutoFit/>
            </a:bodyPr>
            <a:lstStyle/>
            <a:p>
              <a:r>
                <a:rPr kumimoji="1" lang="en-US" altLang="ja-JP" dirty="0" smtClean="0"/>
                <a:t>: </a:t>
              </a:r>
              <a:r>
                <a:rPr kumimoji="1" lang="ja-JP" altLang="en-US" dirty="0" smtClean="0"/>
                <a:t>スリープ状態</a:t>
              </a:r>
              <a:endParaRPr kumimoji="1" lang="ja-JP" altLang="en-US" dirty="0"/>
            </a:p>
          </p:txBody>
        </p:sp>
        <p:sp>
          <p:nvSpPr>
            <p:cNvPr id="63" name="正方形/長方形 62"/>
            <p:cNvSpPr/>
            <p:nvPr/>
          </p:nvSpPr>
          <p:spPr>
            <a:xfrm>
              <a:off x="5074249" y="5767435"/>
              <a:ext cx="661520" cy="306758"/>
            </a:xfrm>
            <a:prstGeom prst="rect">
              <a:avLst/>
            </a:prstGeom>
            <a:pattFill prst="wdUpDiag">
              <a:fgClr>
                <a:schemeClr val="accent2">
                  <a:lumMod val="75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5757766" y="5751117"/>
              <a:ext cx="1395847" cy="369332"/>
            </a:xfrm>
            <a:prstGeom prst="rect">
              <a:avLst/>
            </a:prstGeom>
            <a:noFill/>
          </p:spPr>
          <p:txBody>
            <a:bodyPr wrap="square" rtlCol="0">
              <a:spAutoFit/>
            </a:bodyPr>
            <a:lstStyle/>
            <a:p>
              <a:r>
                <a:rPr kumimoji="1" lang="en-US" altLang="ja-JP" dirty="0" smtClean="0"/>
                <a:t>: </a:t>
              </a:r>
              <a:r>
                <a:rPr kumimoji="1" lang="ja-JP" altLang="en-US" dirty="0" smtClean="0"/>
                <a:t>送信状態</a:t>
              </a:r>
              <a:endParaRPr kumimoji="1" lang="ja-JP" altLang="en-US" dirty="0"/>
            </a:p>
          </p:txBody>
        </p:sp>
        <p:sp>
          <p:nvSpPr>
            <p:cNvPr id="65" name="正方形/長方形 64"/>
            <p:cNvSpPr/>
            <p:nvPr/>
          </p:nvSpPr>
          <p:spPr>
            <a:xfrm>
              <a:off x="2234993" y="6125561"/>
              <a:ext cx="676434" cy="266596"/>
            </a:xfrm>
            <a:prstGeom prst="rect">
              <a:avLst/>
            </a:prstGeom>
            <a:pattFill prst="dkVert">
              <a:fgClr>
                <a:schemeClr val="accent6">
                  <a:lumMod val="75000"/>
                </a:schemeClr>
              </a:fgClr>
              <a:bgClr>
                <a:schemeClr val="bg1"/>
              </a:bgClr>
            </a:patt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2911427" y="6089756"/>
              <a:ext cx="1921829" cy="369332"/>
            </a:xfrm>
            <a:prstGeom prst="rect">
              <a:avLst/>
            </a:prstGeom>
            <a:noFill/>
          </p:spPr>
          <p:txBody>
            <a:bodyPr wrap="square" rtlCol="0">
              <a:spAutoFit/>
            </a:bodyPr>
            <a:lstStyle/>
            <a:p>
              <a:r>
                <a:rPr kumimoji="1" lang="en-US" altLang="ja-JP" dirty="0" smtClean="0"/>
                <a:t>: </a:t>
              </a:r>
              <a:r>
                <a:rPr kumimoji="1" lang="ja-JP" altLang="en-US" dirty="0"/>
                <a:t>全二重</a:t>
              </a:r>
              <a:r>
                <a:rPr kumimoji="1" lang="ja-JP" altLang="en-US" dirty="0" smtClean="0"/>
                <a:t>通信状態</a:t>
              </a:r>
              <a:endParaRPr kumimoji="1" lang="ja-JP" altLang="en-US" dirty="0"/>
            </a:p>
          </p:txBody>
        </p:sp>
      </p:grpSp>
      <p:sp>
        <p:nvSpPr>
          <p:cNvPr id="67" name="正方形/長方形 66"/>
          <p:cNvSpPr/>
          <p:nvPr/>
        </p:nvSpPr>
        <p:spPr>
          <a:xfrm>
            <a:off x="2535502" y="4471890"/>
            <a:ext cx="1835591"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68" name="正方形/長方形 67"/>
          <p:cNvSpPr/>
          <p:nvPr/>
        </p:nvSpPr>
        <p:spPr>
          <a:xfrm>
            <a:off x="7337141" y="4468761"/>
            <a:ext cx="557726"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83105" y="5357370"/>
            <a:ext cx="75551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3627491" y="5355591"/>
            <a:ext cx="754117" cy="697004"/>
          </a:xfrm>
          <a:prstGeom prst="rect">
            <a:avLst/>
          </a:prstGeom>
          <a:pattFill prst="wdUpDiag">
            <a:fgClr>
              <a:schemeClr val="accent2">
                <a:lumMod val="60000"/>
                <a:lumOff val="40000"/>
              </a:schemeClr>
            </a:fgClr>
            <a:bgClr>
              <a:schemeClr val="bg1"/>
            </a:bgClr>
          </a:patt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71" name="正方形/長方形 70"/>
          <p:cNvSpPr/>
          <p:nvPr/>
        </p:nvSpPr>
        <p:spPr>
          <a:xfrm>
            <a:off x="4384348" y="4469247"/>
            <a:ext cx="2944639" cy="699577"/>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5137218" y="5355591"/>
            <a:ext cx="3443115"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73" name="正方形/長方形 72"/>
          <p:cNvSpPr/>
          <p:nvPr/>
        </p:nvSpPr>
        <p:spPr>
          <a:xfrm>
            <a:off x="5137223" y="5710684"/>
            <a:ext cx="3443110"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74" name="正方形/長方形 73"/>
          <p:cNvSpPr/>
          <p:nvPr/>
        </p:nvSpPr>
        <p:spPr>
          <a:xfrm>
            <a:off x="716603" y="5357392"/>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5" name="正方形/長方形 74"/>
          <p:cNvSpPr/>
          <p:nvPr/>
        </p:nvSpPr>
        <p:spPr>
          <a:xfrm>
            <a:off x="715887" y="5712485"/>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6" name="正方形/長方形 75"/>
          <p:cNvSpPr/>
          <p:nvPr/>
        </p:nvSpPr>
        <p:spPr>
          <a:xfrm>
            <a:off x="7894872" y="4472784"/>
            <a:ext cx="689941" cy="3380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endParaRPr kumimoji="1" lang="ja-JP" altLang="en-US" sz="1600" dirty="0">
              <a:latin typeface="+mj-lt"/>
              <a:cs typeface="Times New Roman" panose="02020603050405020304" pitchFamily="18" charset="0"/>
            </a:endParaRPr>
          </a:p>
        </p:txBody>
      </p:sp>
      <p:sp>
        <p:nvSpPr>
          <p:cNvPr id="77" name="正方形/長方形 76"/>
          <p:cNvSpPr/>
          <p:nvPr/>
        </p:nvSpPr>
        <p:spPr>
          <a:xfrm>
            <a:off x="722602" y="4472784"/>
            <a:ext cx="692119" cy="3380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8" name="正方形/長方形 77"/>
          <p:cNvSpPr/>
          <p:nvPr/>
        </p:nvSpPr>
        <p:spPr>
          <a:xfrm>
            <a:off x="722602" y="4824717"/>
            <a:ext cx="691754" cy="341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smtClean="0">
                <a:latin typeface="+mj-lt"/>
                <a:cs typeface="Times New Roman" panose="02020603050405020304" pitchFamily="18" charset="0"/>
              </a:rPr>
              <a:t>sleep</a:t>
            </a:r>
          </a:p>
        </p:txBody>
      </p:sp>
      <p:sp>
        <p:nvSpPr>
          <p:cNvPr id="79" name="正方形/長方形 78"/>
          <p:cNvSpPr/>
          <p:nvPr/>
        </p:nvSpPr>
        <p:spPr>
          <a:xfrm>
            <a:off x="7894872" y="4825524"/>
            <a:ext cx="689941" cy="343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b"/>
          <a:lstStyle/>
          <a:p>
            <a:pPr algn="ctr"/>
            <a:r>
              <a:rPr kumimoji="1" lang="en-US" altLang="ja-JP" sz="1600" dirty="0">
                <a:latin typeface="+mj-lt"/>
                <a:cs typeface="Times New Roman" panose="02020603050405020304" pitchFamily="18" charset="0"/>
              </a:rPr>
              <a:t>sleep</a:t>
            </a:r>
          </a:p>
        </p:txBody>
      </p:sp>
      <p:sp>
        <p:nvSpPr>
          <p:cNvPr id="80" name="正方形/長方形 79"/>
          <p:cNvSpPr/>
          <p:nvPr/>
        </p:nvSpPr>
        <p:spPr>
          <a:xfrm>
            <a:off x="1420945" y="4472784"/>
            <a:ext cx="1114845"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sp>
        <p:nvSpPr>
          <p:cNvPr id="81" name="正方形/長方形 80"/>
          <p:cNvSpPr/>
          <p:nvPr/>
        </p:nvSpPr>
        <p:spPr>
          <a:xfrm>
            <a:off x="1420945" y="5357370"/>
            <a:ext cx="2206546" cy="697004"/>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mj-lt"/>
            </a:endParaRPr>
          </a:p>
        </p:txBody>
      </p:sp>
      <p:cxnSp>
        <p:nvCxnSpPr>
          <p:cNvPr id="82" name="直線コネクタ 81"/>
          <p:cNvCxnSpPr/>
          <p:nvPr/>
        </p:nvCxnSpPr>
        <p:spPr>
          <a:xfrm flipV="1">
            <a:off x="3385026" y="3510663"/>
            <a:ext cx="0" cy="131062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3" name="直線コネクタ 82"/>
          <p:cNvCxnSpPr/>
          <p:nvPr/>
        </p:nvCxnSpPr>
        <p:spPr>
          <a:xfrm flipV="1">
            <a:off x="5137950" y="3510663"/>
            <a:ext cx="0" cy="1587219"/>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4" name="直線コネクタ 83"/>
          <p:cNvCxnSpPr/>
          <p:nvPr/>
        </p:nvCxnSpPr>
        <p:spPr>
          <a:xfrm flipH="1" flipV="1">
            <a:off x="2284560" y="3510663"/>
            <a:ext cx="1" cy="23404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5" name="直線コネクタ 84"/>
          <p:cNvCxnSpPr/>
          <p:nvPr/>
        </p:nvCxnSpPr>
        <p:spPr>
          <a:xfrm flipV="1">
            <a:off x="7328993" y="3510663"/>
            <a:ext cx="0" cy="130013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6" name="直線コネクタ 85"/>
          <p:cNvCxnSpPr>
            <a:stCxn id="91" idx="3"/>
          </p:cNvCxnSpPr>
          <p:nvPr/>
        </p:nvCxnSpPr>
        <p:spPr>
          <a:xfrm>
            <a:off x="7887793" y="4218302"/>
            <a:ext cx="0" cy="85060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87" name="直線矢印コネクタ 86"/>
          <p:cNvCxnSpPr>
            <a:stCxn id="88" idx="3"/>
          </p:cNvCxnSpPr>
          <p:nvPr/>
        </p:nvCxnSpPr>
        <p:spPr>
          <a:xfrm>
            <a:off x="568117" y="4060631"/>
            <a:ext cx="8530620" cy="1538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8" name="テキスト ボックス 87"/>
          <p:cNvSpPr txBox="1"/>
          <p:nvPr/>
        </p:nvSpPr>
        <p:spPr>
          <a:xfrm>
            <a:off x="86517" y="3891354"/>
            <a:ext cx="481600" cy="338554"/>
          </a:xfrm>
          <a:prstGeom prst="rect">
            <a:avLst/>
          </a:prstGeom>
          <a:noFill/>
        </p:spPr>
        <p:txBody>
          <a:bodyPr wrap="square" rtlCol="0">
            <a:spAutoFit/>
          </a:bodyPr>
          <a:lstStyle/>
          <a:p>
            <a:r>
              <a:rPr lang="en-US" altLang="ja-JP" sz="1600" dirty="0"/>
              <a:t>AP</a:t>
            </a:r>
            <a:endParaRPr lang="ja-JP" altLang="en-US" sz="1600" dirty="0"/>
          </a:p>
        </p:txBody>
      </p:sp>
      <p:sp>
        <p:nvSpPr>
          <p:cNvPr id="89" name="正方形/長方形 88"/>
          <p:cNvSpPr/>
          <p:nvPr/>
        </p:nvSpPr>
        <p:spPr>
          <a:xfrm>
            <a:off x="2545189" y="4546203"/>
            <a:ext cx="843378"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0" name="正方形/長方形 89"/>
          <p:cNvSpPr/>
          <p:nvPr/>
        </p:nvSpPr>
        <p:spPr>
          <a:xfrm>
            <a:off x="5137950" y="3790603"/>
            <a:ext cx="1937657"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sp>
        <p:nvSpPr>
          <p:cNvPr id="91" name="正方形/長方形 90"/>
          <p:cNvSpPr/>
          <p:nvPr/>
        </p:nvSpPr>
        <p:spPr>
          <a:xfrm>
            <a:off x="7328993" y="4079702"/>
            <a:ext cx="55880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sp>
        <p:nvSpPr>
          <p:cNvPr id="92" name="正方形/長方形 91"/>
          <p:cNvSpPr/>
          <p:nvPr/>
        </p:nvSpPr>
        <p:spPr>
          <a:xfrm>
            <a:off x="1414721" y="3788800"/>
            <a:ext cx="869840" cy="277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3" name="テキスト ボックス 92"/>
          <p:cNvSpPr txBox="1"/>
          <p:nvPr/>
        </p:nvSpPr>
        <p:spPr>
          <a:xfrm>
            <a:off x="1103685" y="3262802"/>
            <a:ext cx="1317074" cy="584775"/>
          </a:xfrm>
          <a:prstGeom prst="rect">
            <a:avLst/>
          </a:prstGeom>
          <a:noFill/>
        </p:spPr>
        <p:txBody>
          <a:bodyPr wrap="square" rtlCol="0">
            <a:spAutoFit/>
          </a:bodyPr>
          <a:lstStyle/>
          <a:p>
            <a:pPr algn="ctr"/>
            <a:r>
              <a:rPr kumimoji="1" lang="en-US" altLang="ja-JP" sz="1600" dirty="0" smtClean="0"/>
              <a:t>TIM</a:t>
            </a:r>
          </a:p>
          <a:p>
            <a:pPr algn="ctr"/>
            <a:r>
              <a:rPr kumimoji="1" lang="en-US" altLang="ja-JP" sz="1600" dirty="0" smtClean="0"/>
              <a:t>To: UT 1</a:t>
            </a:r>
            <a:endParaRPr kumimoji="1" lang="ja-JP" altLang="en-US" sz="1600" dirty="0"/>
          </a:p>
        </p:txBody>
      </p:sp>
      <p:cxnSp>
        <p:nvCxnSpPr>
          <p:cNvPr id="94" name="直線矢印コネクタ 93"/>
          <p:cNvCxnSpPr>
            <a:endCxn id="80" idx="1"/>
          </p:cNvCxnSpPr>
          <p:nvPr/>
        </p:nvCxnSpPr>
        <p:spPr>
          <a:xfrm>
            <a:off x="1414720" y="3821518"/>
            <a:ext cx="6225" cy="999768"/>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sp>
        <p:nvSpPr>
          <p:cNvPr id="95" name="正方形/長方形 94"/>
          <p:cNvSpPr/>
          <p:nvPr/>
        </p:nvSpPr>
        <p:spPr>
          <a:xfrm>
            <a:off x="1420945" y="4824081"/>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6" name="正方形/長方形 95"/>
          <p:cNvSpPr/>
          <p:nvPr/>
        </p:nvSpPr>
        <p:spPr>
          <a:xfrm>
            <a:off x="1420945" y="5712504"/>
            <a:ext cx="863615" cy="2771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Beacon</a:t>
            </a:r>
            <a:endParaRPr lang="ja-JP" altLang="en-US" sz="1400" dirty="0">
              <a:latin typeface="+mj-lt"/>
            </a:endParaRPr>
          </a:p>
        </p:txBody>
      </p:sp>
      <p:sp>
        <p:nvSpPr>
          <p:cNvPr id="97" name="正方形/長方形 96"/>
          <p:cNvSpPr/>
          <p:nvPr/>
        </p:nvSpPr>
        <p:spPr>
          <a:xfrm>
            <a:off x="2542164" y="4074643"/>
            <a:ext cx="842862" cy="2682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a:latin typeface="+mj-lt"/>
              </a:rPr>
              <a:t>PS-Poll</a:t>
            </a:r>
            <a:endParaRPr lang="ja-JP" altLang="en-US" sz="1400" dirty="0">
              <a:latin typeface="+mj-lt"/>
            </a:endParaRPr>
          </a:p>
        </p:txBody>
      </p:sp>
      <p:sp>
        <p:nvSpPr>
          <p:cNvPr id="98" name="正方形/長方形 97"/>
          <p:cNvSpPr/>
          <p:nvPr/>
        </p:nvSpPr>
        <p:spPr>
          <a:xfrm>
            <a:off x="5137950" y="4814016"/>
            <a:ext cx="1937657" cy="28386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DATA to UT 1</a:t>
            </a:r>
            <a:endParaRPr lang="ja-JP" altLang="en-US" dirty="0"/>
          </a:p>
        </p:txBody>
      </p:sp>
      <p:cxnSp>
        <p:nvCxnSpPr>
          <p:cNvPr id="99" name="直線矢印コネクタ 98"/>
          <p:cNvCxnSpPr/>
          <p:nvPr/>
        </p:nvCxnSpPr>
        <p:spPr>
          <a:xfrm>
            <a:off x="568117" y="5704978"/>
            <a:ext cx="853062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0" name="テキスト ボックス 99"/>
          <p:cNvSpPr txBox="1"/>
          <p:nvPr/>
        </p:nvSpPr>
        <p:spPr>
          <a:xfrm>
            <a:off x="-31534" y="5418296"/>
            <a:ext cx="944178" cy="584775"/>
          </a:xfrm>
          <a:prstGeom prst="rect">
            <a:avLst/>
          </a:prstGeom>
          <a:noFill/>
        </p:spPr>
        <p:txBody>
          <a:bodyPr wrap="square" rtlCol="0">
            <a:spAutoFit/>
          </a:bodyPr>
          <a:lstStyle/>
          <a:p>
            <a:r>
              <a:rPr lang="en-US" altLang="ja-JP" sz="1600" dirty="0" smtClean="0"/>
              <a:t>UT 2 (PSM)</a:t>
            </a:r>
            <a:endParaRPr lang="ja-JP" altLang="en-US" sz="1600" dirty="0"/>
          </a:p>
        </p:txBody>
      </p:sp>
      <p:sp>
        <p:nvSpPr>
          <p:cNvPr id="101" name="正方形/長方形 100"/>
          <p:cNvSpPr/>
          <p:nvPr/>
        </p:nvSpPr>
        <p:spPr>
          <a:xfrm>
            <a:off x="7332530" y="4543225"/>
            <a:ext cx="558800" cy="28064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ACK</a:t>
            </a:r>
            <a:endParaRPr lang="ja-JP" altLang="en-US" sz="1200" dirty="0"/>
          </a:p>
        </p:txBody>
      </p:sp>
      <p:cxnSp>
        <p:nvCxnSpPr>
          <p:cNvPr id="102" name="直線矢印コネクタ 101"/>
          <p:cNvCxnSpPr/>
          <p:nvPr/>
        </p:nvCxnSpPr>
        <p:spPr>
          <a:xfrm>
            <a:off x="568117" y="4813526"/>
            <a:ext cx="8530620" cy="1159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0" y="4531484"/>
            <a:ext cx="928434" cy="584775"/>
          </a:xfrm>
          <a:prstGeom prst="rect">
            <a:avLst/>
          </a:prstGeom>
          <a:noFill/>
        </p:spPr>
        <p:txBody>
          <a:bodyPr wrap="square" rtlCol="0">
            <a:spAutoFit/>
          </a:bodyPr>
          <a:lstStyle/>
          <a:p>
            <a:r>
              <a:rPr lang="en-US" altLang="ja-JP" sz="1600" dirty="0" smtClean="0"/>
              <a:t>UT 1</a:t>
            </a:r>
          </a:p>
          <a:p>
            <a:r>
              <a:rPr lang="en-US" altLang="ja-JP" sz="1600" dirty="0" smtClean="0"/>
              <a:t>(PSM)</a:t>
            </a:r>
            <a:endParaRPr lang="ja-JP" altLang="en-US" sz="1600" dirty="0"/>
          </a:p>
        </p:txBody>
      </p:sp>
      <p:cxnSp>
        <p:nvCxnSpPr>
          <p:cNvPr id="104" name="直線矢印コネクタ 103"/>
          <p:cNvCxnSpPr>
            <a:stCxn id="71" idx="3"/>
          </p:cNvCxnSpPr>
          <p:nvPr/>
        </p:nvCxnSpPr>
        <p:spPr>
          <a:xfrm flipV="1">
            <a:off x="7328987" y="4060631"/>
            <a:ext cx="0" cy="758405"/>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flipV="1">
            <a:off x="7075607" y="3510663"/>
            <a:ext cx="0" cy="131486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06" name="テキスト ボックス 105"/>
          <p:cNvSpPr txBox="1"/>
          <p:nvPr/>
        </p:nvSpPr>
        <p:spPr>
          <a:xfrm>
            <a:off x="3176601" y="3265464"/>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7" name="テキスト ボックス 106"/>
          <p:cNvSpPr txBox="1"/>
          <p:nvPr/>
        </p:nvSpPr>
        <p:spPr>
          <a:xfrm>
            <a:off x="2085331" y="3269859"/>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8" name="テキスト ボックス 107"/>
          <p:cNvSpPr txBox="1"/>
          <p:nvPr/>
        </p:nvSpPr>
        <p:spPr>
          <a:xfrm>
            <a:off x="6847447" y="3265464"/>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09" name="テキスト ボックス 108"/>
          <p:cNvSpPr txBox="1"/>
          <p:nvPr/>
        </p:nvSpPr>
        <p:spPr>
          <a:xfrm>
            <a:off x="8580333" y="364079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0" name="テキスト ボックス 109"/>
          <p:cNvSpPr txBox="1"/>
          <p:nvPr/>
        </p:nvSpPr>
        <p:spPr>
          <a:xfrm>
            <a:off x="8580333" y="4390535"/>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sp>
        <p:nvSpPr>
          <p:cNvPr id="111" name="テキスト ボックス 110"/>
          <p:cNvSpPr txBox="1"/>
          <p:nvPr/>
        </p:nvSpPr>
        <p:spPr>
          <a:xfrm>
            <a:off x="8580333" y="5277270"/>
            <a:ext cx="622936" cy="830997"/>
          </a:xfrm>
          <a:prstGeom prst="rect">
            <a:avLst/>
          </a:prstGeom>
          <a:noFill/>
        </p:spPr>
        <p:txBody>
          <a:bodyPr wrap="square" rtlCol="0">
            <a:spAutoFit/>
          </a:bodyPr>
          <a:lstStyle/>
          <a:p>
            <a:pPr>
              <a:lnSpc>
                <a:spcPct val="150000"/>
              </a:lnSpc>
            </a:pPr>
            <a:r>
              <a:rPr kumimoji="1" lang="en-US" altLang="ja-JP" sz="1600" dirty="0" err="1" smtClean="0"/>
              <a:t>Tx</a:t>
            </a:r>
            <a:r>
              <a:rPr kumimoji="1" lang="en-US" altLang="ja-JP" sz="1600" dirty="0" smtClean="0"/>
              <a:t/>
            </a:r>
            <a:br>
              <a:rPr kumimoji="1" lang="en-US" altLang="ja-JP" sz="1600" dirty="0" smtClean="0"/>
            </a:br>
            <a:r>
              <a:rPr kumimoji="1" lang="en-US" altLang="ja-JP" sz="1600" dirty="0" smtClean="0"/>
              <a:t>Rx</a:t>
            </a:r>
            <a:endParaRPr kumimoji="1" lang="ja-JP" altLang="en-US" sz="1600" dirty="0"/>
          </a:p>
        </p:txBody>
      </p:sp>
      <p:cxnSp>
        <p:nvCxnSpPr>
          <p:cNvPr id="112" name="直線コネクタ 111"/>
          <p:cNvCxnSpPr/>
          <p:nvPr/>
        </p:nvCxnSpPr>
        <p:spPr>
          <a:xfrm flipV="1">
            <a:off x="2542945" y="3542463"/>
            <a:ext cx="0" cy="1278824"/>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3" name="直線矢印コネクタ 112"/>
          <p:cNvCxnSpPr/>
          <p:nvPr/>
        </p:nvCxnSpPr>
        <p:spPr>
          <a:xfrm flipV="1">
            <a:off x="2542164" y="4074643"/>
            <a:ext cx="0" cy="749438"/>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14" name="直線矢印コネクタ 113"/>
          <p:cNvCxnSpPr/>
          <p:nvPr/>
        </p:nvCxnSpPr>
        <p:spPr>
          <a:xfrm>
            <a:off x="1414720" y="3824850"/>
            <a:ext cx="0" cy="1887654"/>
          </a:xfrm>
          <a:prstGeom prst="straightConnector1">
            <a:avLst/>
          </a:prstGeom>
          <a:ln w="19050">
            <a:headEnd type="none" w="lg" len="med"/>
            <a:tailEnd type="triangle" w="lg" len="lg"/>
          </a:ln>
        </p:spPr>
        <p:style>
          <a:lnRef idx="1">
            <a:schemeClr val="dk1"/>
          </a:lnRef>
          <a:fillRef idx="0">
            <a:schemeClr val="dk1"/>
          </a:fillRef>
          <a:effectRef idx="0">
            <a:schemeClr val="dk1"/>
          </a:effectRef>
          <a:fontRef idx="minor">
            <a:schemeClr val="tx1"/>
          </a:fontRef>
        </p:style>
      </p:cxnSp>
      <p:cxnSp>
        <p:nvCxnSpPr>
          <p:cNvPr id="115" name="直線矢印コネクタ 114"/>
          <p:cNvCxnSpPr/>
          <p:nvPr/>
        </p:nvCxnSpPr>
        <p:spPr>
          <a:xfrm>
            <a:off x="5137950" y="3822936"/>
            <a:ext cx="0" cy="991080"/>
          </a:xfrm>
          <a:prstGeom prst="straightConnector1">
            <a:avLst/>
          </a:prstGeom>
          <a:ln w="19050">
            <a:solidFill>
              <a:schemeClr val="dk1"/>
            </a:solidFill>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16" name="正方形/長方形 115"/>
          <p:cNvSpPr/>
          <p:nvPr/>
        </p:nvSpPr>
        <p:spPr>
          <a:xfrm>
            <a:off x="3635643" y="5426648"/>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RTS</a:t>
            </a:r>
            <a:endParaRPr lang="ja-JP" altLang="en-US" sz="1400" dirty="0">
              <a:latin typeface="+mj-lt"/>
            </a:endParaRPr>
          </a:p>
        </p:txBody>
      </p:sp>
      <p:cxnSp>
        <p:nvCxnSpPr>
          <p:cNvPr id="117" name="直線コネクタ 116"/>
          <p:cNvCxnSpPr/>
          <p:nvPr/>
        </p:nvCxnSpPr>
        <p:spPr>
          <a:xfrm flipV="1">
            <a:off x="4194443" y="3510663"/>
            <a:ext cx="0" cy="218294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3635643" y="3510663"/>
            <a:ext cx="0" cy="128530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flipV="1">
            <a:off x="4384783" y="3510663"/>
            <a:ext cx="0" cy="2193431"/>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0" name="正方形/長方形 119"/>
          <p:cNvSpPr/>
          <p:nvPr/>
        </p:nvSpPr>
        <p:spPr>
          <a:xfrm>
            <a:off x="3637896" y="4062592"/>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4800" dirty="0" smtClean="0">
                <a:solidFill>
                  <a:srgbClr val="FF0000"/>
                </a:solidFill>
                <a:latin typeface="+mj-lt"/>
              </a:rPr>
              <a:t>×</a:t>
            </a:r>
            <a:endParaRPr lang="ja-JP" altLang="en-US" sz="4800" dirty="0">
              <a:solidFill>
                <a:srgbClr val="FF0000"/>
              </a:solidFill>
              <a:latin typeface="+mj-lt"/>
            </a:endParaRPr>
          </a:p>
        </p:txBody>
      </p:sp>
      <p:cxnSp>
        <p:nvCxnSpPr>
          <p:cNvPr id="121" name="直線矢印コネクタ 120"/>
          <p:cNvCxnSpPr/>
          <p:nvPr/>
        </p:nvCxnSpPr>
        <p:spPr>
          <a:xfrm flipV="1">
            <a:off x="3635643" y="4060631"/>
            <a:ext cx="0" cy="1651855"/>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22" name="直線矢印コネクタ 121"/>
          <p:cNvCxnSpPr/>
          <p:nvPr/>
        </p:nvCxnSpPr>
        <p:spPr>
          <a:xfrm>
            <a:off x="4382612" y="3835654"/>
            <a:ext cx="0" cy="186841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4941157" y="3510663"/>
            <a:ext cx="0" cy="220002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4" name="テキスト ボックス 123"/>
          <p:cNvSpPr txBox="1"/>
          <p:nvPr/>
        </p:nvSpPr>
        <p:spPr>
          <a:xfrm>
            <a:off x="4725233" y="3272493"/>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25" name="テキスト ボックス 124"/>
          <p:cNvSpPr txBox="1"/>
          <p:nvPr/>
        </p:nvSpPr>
        <p:spPr>
          <a:xfrm>
            <a:off x="3978571" y="3272338"/>
            <a:ext cx="683186" cy="276999"/>
          </a:xfrm>
          <a:prstGeom prst="rect">
            <a:avLst/>
          </a:prstGeom>
          <a:noFill/>
        </p:spPr>
        <p:txBody>
          <a:bodyPr wrap="square" rtlCol="0">
            <a:spAutoFit/>
          </a:bodyPr>
          <a:lstStyle/>
          <a:p>
            <a:pPr algn="ctr"/>
            <a:r>
              <a:rPr kumimoji="1" lang="en-US" altLang="ja-JP" sz="1200" dirty="0" smtClean="0"/>
              <a:t>SIFS</a:t>
            </a:r>
            <a:endParaRPr kumimoji="1" lang="ja-JP" altLang="en-US" sz="1200" dirty="0"/>
          </a:p>
        </p:txBody>
      </p:sp>
      <p:sp>
        <p:nvSpPr>
          <p:cNvPr id="126" name="正方形/長方形 125"/>
          <p:cNvSpPr/>
          <p:nvPr/>
        </p:nvSpPr>
        <p:spPr>
          <a:xfrm>
            <a:off x="3633652" y="4546203"/>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RTS</a:t>
            </a:r>
            <a:endParaRPr lang="ja-JP" altLang="en-US" sz="1400" dirty="0">
              <a:latin typeface="+mj-lt"/>
            </a:endParaRPr>
          </a:p>
        </p:txBody>
      </p:sp>
      <p:cxnSp>
        <p:nvCxnSpPr>
          <p:cNvPr id="127" name="直線矢印コネクタ 126"/>
          <p:cNvCxnSpPr/>
          <p:nvPr/>
        </p:nvCxnSpPr>
        <p:spPr>
          <a:xfrm flipV="1">
            <a:off x="3635643" y="4356902"/>
            <a:ext cx="0" cy="1370106"/>
          </a:xfrm>
          <a:prstGeom prst="straightConnector1">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28" name="正方形/長方形 127"/>
          <p:cNvSpPr/>
          <p:nvPr/>
        </p:nvSpPr>
        <p:spPr>
          <a:xfrm>
            <a:off x="4382357" y="3789728"/>
            <a:ext cx="558800" cy="28020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dirty="0" smtClean="0">
                <a:latin typeface="+mj-lt"/>
              </a:rPr>
              <a:t>CTS</a:t>
            </a:r>
            <a:endParaRPr lang="ja-JP" altLang="en-US" sz="1400" dirty="0">
              <a:latin typeface="+mj-lt"/>
            </a:endParaRPr>
          </a:p>
        </p:txBody>
      </p:sp>
      <p:sp>
        <p:nvSpPr>
          <p:cNvPr id="129" name="正方形/長方形 128"/>
          <p:cNvSpPr/>
          <p:nvPr/>
        </p:nvSpPr>
        <p:spPr>
          <a:xfrm>
            <a:off x="4311234" y="3510663"/>
            <a:ext cx="575799" cy="923330"/>
          </a:xfrm>
          <a:prstGeom prst="rect">
            <a:avLst/>
          </a:prstGeom>
        </p:spPr>
        <p:txBody>
          <a:bodyPr wrap="none">
            <a:spAutoFit/>
          </a:bodyPr>
          <a:lstStyle/>
          <a:p>
            <a:r>
              <a:rPr lang="en-US" altLang="ja-JP" sz="5400" dirty="0">
                <a:solidFill>
                  <a:srgbClr val="FF0000"/>
                </a:solidFill>
              </a:rPr>
              <a:t>×</a:t>
            </a:r>
            <a:endParaRPr lang="ja-JP" altLang="en-US" sz="5400" dirty="0"/>
          </a:p>
        </p:txBody>
      </p:sp>
    </p:spTree>
    <p:extLst>
      <p:ext uri="{BB962C8B-B14F-4D97-AF65-F5344CB8AC3E}">
        <p14:creationId xmlns:p14="http://schemas.microsoft.com/office/powerpoint/2010/main" val="251163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スライド用">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スライド用">
      <a:majorFont>
        <a:latin typeface="Arial"/>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11480</TotalTime>
  <Words>4010</Words>
  <Application>Microsoft Office PowerPoint</Application>
  <PresentationFormat>画面に合わせる (4:3)</PresentationFormat>
  <Paragraphs>884</Paragraphs>
  <Slides>40</Slides>
  <Notes>24</Notes>
  <HiddenSlides>9</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40</vt:i4>
      </vt:variant>
    </vt:vector>
  </HeadingPairs>
  <TitlesOfParts>
    <vt:vector size="51" baseType="lpstr">
      <vt:lpstr>HGP明朝B</vt:lpstr>
      <vt:lpstr>メイリオ</vt:lpstr>
      <vt:lpstr>游ゴシック</vt:lpstr>
      <vt:lpstr>Arial</vt:lpstr>
      <vt:lpstr>Cambria Math</vt:lpstr>
      <vt:lpstr>Segoe WP Semibold</vt:lpstr>
      <vt:lpstr>Times New Roman</vt:lpstr>
      <vt:lpstr>Wingdings</vt:lpstr>
      <vt:lpstr>Office テーマ</vt:lpstr>
      <vt:lpstr>1_Office テーマ</vt:lpstr>
      <vt:lpstr>Visio.Drawing.11</vt:lpstr>
      <vt:lpstr>An Energy Efficient MAC for Wireless Full Duplex Networks</vt:lpstr>
      <vt:lpstr>Background</vt:lpstr>
      <vt:lpstr>Full duplex (FD) wireless communication</vt:lpstr>
      <vt:lpstr>Full Duplex (FD)  wireless communication</vt:lpstr>
      <vt:lpstr>Proposal 1: FDPSM</vt:lpstr>
      <vt:lpstr>802.11 省電力モード</vt:lpstr>
      <vt:lpstr>FDPSM: 動作例</vt:lpstr>
      <vt:lpstr>FDPSM: 衝突発生時</vt:lpstr>
      <vt:lpstr>提案手法 2: FDPSM+</vt:lpstr>
      <vt:lpstr>評価条件</vt:lpstr>
      <vt:lpstr>エネルギーあたりの送信データ量</vt:lpstr>
      <vt:lpstr>評価結果: ユーザ端末数と BPJ</vt:lpstr>
      <vt:lpstr>評価結果: キャンセル回路の   　消費電力と BPJ</vt:lpstr>
      <vt:lpstr>まとめと今後の課題</vt:lpstr>
      <vt:lpstr>参考文献</vt:lpstr>
      <vt:lpstr>PowerPoint プレゼンテーション</vt:lpstr>
      <vt:lpstr>無線全二重通信における 既存研究</vt:lpstr>
      <vt:lpstr>無線全二重通信を用いた 通信形態</vt:lpstr>
      <vt:lpstr>評価結果: ユーザ端末数と   　スループット</vt:lpstr>
      <vt:lpstr>無線全二重通信における 消費電力解析モデル</vt:lpstr>
      <vt:lpstr>トランシーバ回路</vt:lpstr>
      <vt:lpstr>無線全二重通信端末の状態</vt:lpstr>
      <vt:lpstr>無線全二重通信機: 回路構成</vt:lpstr>
      <vt:lpstr>パッシブキャンセラ: 回路図</vt:lpstr>
      <vt:lpstr>無線全二重通信機</vt:lpstr>
      <vt:lpstr>無線全二重通信機: 箱</vt:lpstr>
      <vt:lpstr>無線全二重通信機: 回路</vt:lpstr>
      <vt:lpstr>無線全二重通信機:  パッシブキャンセラ取り外し後</vt:lpstr>
      <vt:lpstr>パッシブキャンセラ: 回路</vt:lpstr>
      <vt:lpstr>エネルギーあたりの送信量が 増加した場合与える影響</vt:lpstr>
      <vt:lpstr>RTS/CTS 機構</vt:lpstr>
      <vt:lpstr>FDPSM: 非対称全二重通信</vt:lpstr>
      <vt:lpstr>自己干渉除去</vt:lpstr>
      <vt:lpstr>802.11 省電力モード: AP の動作</vt:lpstr>
      <vt:lpstr>802.11 省電力モード:   ユーザ端末の動作</vt:lpstr>
      <vt:lpstr>無線全二重通信</vt:lpstr>
      <vt:lpstr>802.11 省電力モード</vt:lpstr>
      <vt:lpstr>FDPSM: AP の動作</vt:lpstr>
      <vt:lpstr>FDPSM: ユーザ端末の動作</vt:lpstr>
      <vt:lpstr>FDPSM: 衝突発生</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 Mrakami</dc:creator>
  <cp:lastModifiedBy>Ryo Mrakami</cp:lastModifiedBy>
  <cp:revision>675</cp:revision>
  <cp:lastPrinted>2016-07-05T09:09:33Z</cp:lastPrinted>
  <dcterms:created xsi:type="dcterms:W3CDTF">2016-04-18T05:21:03Z</dcterms:created>
  <dcterms:modified xsi:type="dcterms:W3CDTF">2016-11-02T14:05:04Z</dcterms:modified>
</cp:coreProperties>
</file>