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7"/>
  </p:handoutMasterIdLst>
  <p:sldIdLst>
    <p:sldId id="256" r:id="rId2"/>
    <p:sldId id="257" r:id="rId3"/>
    <p:sldId id="258" r:id="rId4"/>
    <p:sldId id="259" r:id="rId5"/>
    <p:sldId id="260" r:id="rId6"/>
    <p:sldId id="261" r:id="rId7"/>
    <p:sldId id="263" r:id="rId8"/>
    <p:sldId id="262" r:id="rId9"/>
    <p:sldId id="264" r:id="rId10"/>
    <p:sldId id="265" r:id="rId11"/>
    <p:sldId id="267" r:id="rId12"/>
    <p:sldId id="269" r:id="rId13"/>
    <p:sldId id="268" r:id="rId14"/>
    <p:sldId id="266" r:id="rId15"/>
    <p:sldId id="270" r:id="rId1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07"/>
    <p:restoredTop sz="94680"/>
  </p:normalViewPr>
  <p:slideViewPr>
    <p:cSldViewPr snapToGrid="0" snapToObjects="1">
      <p:cViewPr varScale="1">
        <p:scale>
          <a:sx n="114" d="100"/>
          <a:sy n="114" d="100"/>
        </p:scale>
        <p:origin x="192" y="2272"/>
      </p:cViewPr>
      <p:guideLst/>
    </p:cSldViewPr>
  </p:slideViewPr>
  <p:notesTextViewPr>
    <p:cViewPr>
      <p:scale>
        <a:sx n="1" d="1"/>
        <a:sy n="1" d="1"/>
      </p:scale>
      <p:origin x="0" y="0"/>
    </p:cViewPr>
  </p:notesTextViewPr>
  <p:notesViewPr>
    <p:cSldViewPr snapToGrid="0" snapToObjects="1">
      <p:cViewPr varScale="1">
        <p:scale>
          <a:sx n="168" d="100"/>
          <a:sy n="168" d="100"/>
        </p:scale>
        <p:origin x="1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1D3EB-FD5C-A84C-8E92-0EA9070FE7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a:extLst>
              <a:ext uri="{FF2B5EF4-FFF2-40B4-BE49-F238E27FC236}">
                <a16:creationId xmlns:a16="http://schemas.microsoft.com/office/drawing/2014/main" id="{F45308CD-D313-0745-9C88-42FC7ABF0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4F57B7-745F-244C-B20C-45D61059811A}" type="datetimeFigureOut">
              <a:rPr lang="en-JP" smtClean="0"/>
              <a:t>2021/02/19</a:t>
            </a:fld>
            <a:endParaRPr lang="en-JP"/>
          </a:p>
        </p:txBody>
      </p:sp>
      <p:sp>
        <p:nvSpPr>
          <p:cNvPr id="4" name="Footer Placeholder 3">
            <a:extLst>
              <a:ext uri="{FF2B5EF4-FFF2-40B4-BE49-F238E27FC236}">
                <a16:creationId xmlns:a16="http://schemas.microsoft.com/office/drawing/2014/main" id="{4372E060-D953-EE47-A61B-830FFDA7B6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5" name="Slide Number Placeholder 4">
            <a:extLst>
              <a:ext uri="{FF2B5EF4-FFF2-40B4-BE49-F238E27FC236}">
                <a16:creationId xmlns:a16="http://schemas.microsoft.com/office/drawing/2014/main" id="{5387FBF9-F573-D04E-814E-EF848C5140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46916-DBFB-FB40-8B79-152AABBF2C2D}" type="slidenum">
              <a:rPr lang="en-JP" smtClean="0"/>
              <a:t>‹#›</a:t>
            </a:fld>
            <a:endParaRPr lang="en-JP"/>
          </a:p>
        </p:txBody>
      </p:sp>
    </p:spTree>
    <p:extLst>
      <p:ext uri="{BB962C8B-B14F-4D97-AF65-F5344CB8AC3E}">
        <p14:creationId xmlns:p14="http://schemas.microsoft.com/office/powerpoint/2010/main" val="34435369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21DF-65E4-DC40-8A65-C25947868FAD}"/>
              </a:ext>
            </a:extLst>
          </p:cNvPr>
          <p:cNvSpPr>
            <a:spLocks noGrp="1"/>
          </p:cNvSpPr>
          <p:nvPr>
            <p:ph type="ctrTitle"/>
          </p:nvPr>
        </p:nvSpPr>
        <p:spPr>
          <a:xfrm>
            <a:off x="1524000" y="1122363"/>
            <a:ext cx="9144000" cy="2387600"/>
          </a:xfrm>
        </p:spPr>
        <p:txBody>
          <a:bodyPr anchor="b"/>
          <a:lstStyle>
            <a:lvl1pPr algn="ctr">
              <a:defRPr sz="6000">
                <a:latin typeface="Segoe UI Symbol" panose="020B0502040204020203" pitchFamily="34" charset="0"/>
                <a:ea typeface="Segoe UI Symbol" panose="020B0502040204020203" pitchFamily="34" charset="0"/>
              </a:defRPr>
            </a:lvl1pPr>
          </a:lstStyle>
          <a:p>
            <a:r>
              <a:rPr lang="en-US" dirty="0"/>
              <a:t>Click to edit Master title style</a:t>
            </a:r>
            <a:endParaRPr lang="en-JP" dirty="0"/>
          </a:p>
        </p:txBody>
      </p:sp>
      <p:sp>
        <p:nvSpPr>
          <p:cNvPr id="3" name="Subtitle 2">
            <a:extLst>
              <a:ext uri="{FF2B5EF4-FFF2-40B4-BE49-F238E27FC236}">
                <a16:creationId xmlns:a16="http://schemas.microsoft.com/office/drawing/2014/main" id="{1C484C51-0996-284C-9089-016563C551D7}"/>
              </a:ext>
            </a:extLst>
          </p:cNvPr>
          <p:cNvSpPr>
            <a:spLocks noGrp="1"/>
          </p:cNvSpPr>
          <p:nvPr>
            <p:ph type="subTitle" idx="1"/>
          </p:nvPr>
        </p:nvSpPr>
        <p:spPr>
          <a:xfrm>
            <a:off x="1524000" y="3602038"/>
            <a:ext cx="9144000" cy="1655762"/>
          </a:xfrm>
        </p:spPr>
        <p:txBody>
          <a:bodyPr/>
          <a:lstStyle>
            <a:lvl1pPr marL="0" indent="0" algn="ctr">
              <a:buNone/>
              <a:defRPr sz="2400">
                <a:latin typeface="Segoe UI Historic" panose="020B0502040204020203" pitchFamily="34" charset="0"/>
                <a:ea typeface="Segoe UI Historic" panose="020B0502040204020203" pitchFamily="34" charset="0"/>
                <a:cs typeface="Segoe UI Historic"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JP" dirty="0"/>
          </a:p>
        </p:txBody>
      </p:sp>
      <p:sp>
        <p:nvSpPr>
          <p:cNvPr id="4" name="Date Placeholder 3">
            <a:extLst>
              <a:ext uri="{FF2B5EF4-FFF2-40B4-BE49-F238E27FC236}">
                <a16:creationId xmlns:a16="http://schemas.microsoft.com/office/drawing/2014/main" id="{7BA116C6-DDDA-4B48-853B-26EF03F8819A}"/>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29619D18-CC66-1A43-AC12-17F774DF67E6}"/>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6C619F20-17C1-4947-A643-AA80FA7F558B}"/>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22951781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7089-B008-2B45-9DA2-388533FA2E3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AB9081C-F5EE-A645-823B-0FC18C2E70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FD1AD572-8AC9-634D-8960-D215FE53B217}"/>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AF8B199C-3C58-8344-9133-6D54CE9FBA1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4AF15C6-4D85-694F-BCC7-E0DB60831D70}"/>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239114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7238B-58B1-DC4D-88AE-05DABB85D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F9257BD4-082E-EE48-9370-AFD95DDE4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15E53BC-E873-B243-9B15-20480FBA4085}"/>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E76606F6-B725-034E-AF21-05E4DF5A37C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E689168-A59F-E646-A02D-F1DA7C391836}"/>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211997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A043-30AE-9346-9483-03890E3E2620}"/>
              </a:ext>
            </a:extLst>
          </p:cNvPr>
          <p:cNvSpPr>
            <a:spLocks noGrp="1"/>
          </p:cNvSpPr>
          <p:nvPr>
            <p:ph type="title"/>
          </p:nvPr>
        </p:nvSpPr>
        <p:spPr>
          <a:xfrm>
            <a:off x="838200" y="365125"/>
            <a:ext cx="10515600" cy="800177"/>
          </a:xfrm>
        </p:spPr>
        <p:txBody>
          <a:bodyPr/>
          <a:lstStyle>
            <a:lvl1pPr>
              <a:defRPr>
                <a:latin typeface="Segoe UI Symbol" panose="020B0502040204020203" pitchFamily="34" charset="0"/>
                <a:ea typeface="Segoe UI Symbol" panose="020B0502040204020203" pitchFamily="34" charset="0"/>
              </a:defRPr>
            </a:lvl1p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121FA696-804B-1948-8100-ECBE47CA2A10}"/>
              </a:ext>
            </a:extLst>
          </p:cNvPr>
          <p:cNvSpPr>
            <a:spLocks noGrp="1"/>
          </p:cNvSpPr>
          <p:nvPr>
            <p:ph idx="1"/>
          </p:nvPr>
        </p:nvSpPr>
        <p:spPr/>
        <p:txBody>
          <a:bodyPr/>
          <a:lstStyle>
            <a:lvl1pPr>
              <a:defRPr>
                <a:latin typeface="Segoe UI Symbol" panose="020B0502040204020203" pitchFamily="34" charset="0"/>
                <a:ea typeface="Segoe UI Symbol" panose="020B0502040204020203" pitchFamily="34" charset="0"/>
              </a:defRPr>
            </a:lvl1pPr>
            <a:lvl2pPr>
              <a:defRPr>
                <a:latin typeface="Segoe UI Symbol" panose="020B0502040204020203" pitchFamily="34" charset="0"/>
                <a:ea typeface="Segoe UI Symbol" panose="020B0502040204020203" pitchFamily="34" charset="0"/>
              </a:defRPr>
            </a:lvl2pPr>
            <a:lvl3pPr>
              <a:defRPr>
                <a:latin typeface="Segoe UI Symbol" panose="020B0502040204020203" pitchFamily="34" charset="0"/>
                <a:ea typeface="Segoe UI Symbol" panose="020B0502040204020203" pitchFamily="34" charset="0"/>
              </a:defRPr>
            </a:lvl3pPr>
            <a:lvl4pPr>
              <a:defRPr>
                <a:latin typeface="Segoe UI Symbol" panose="020B0502040204020203" pitchFamily="34" charset="0"/>
                <a:ea typeface="Segoe UI Symbol" panose="020B0502040204020203" pitchFamily="34" charset="0"/>
              </a:defRPr>
            </a:lvl4pPr>
            <a:lvl5pPr>
              <a:defRPr>
                <a:latin typeface="Segoe UI Symbol" panose="020B0502040204020203" pitchFamily="34" charset="0"/>
                <a:ea typeface="Segoe UI Symbol"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95EE353B-7798-D84E-AC9C-220570E13B3C}"/>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F12120AC-CB69-1841-8CEC-EB2A153934D3}"/>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D0DD84E-F91B-6141-883F-264716807593}"/>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167760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6CA4-5B19-CA43-B004-A206EE12B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0CE448AE-64E2-0D4A-8623-5F04E6966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E289F-1687-D54C-8B46-7C0EB0FC1DB4}"/>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AB11E425-36DE-A64C-9066-D482067605F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2FEBC9A8-35B3-3942-A338-F408FDA48347}"/>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368912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3479-F491-8E47-A190-FD3AF39153FF}"/>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E2A7184-B019-3242-9996-75AF01A63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52AC7EBA-D2A0-6E4F-AE8F-1AC8F0402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996B62CB-A304-3149-89B9-EAEFF92DF819}"/>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6" name="Footer Placeholder 5">
            <a:extLst>
              <a:ext uri="{FF2B5EF4-FFF2-40B4-BE49-F238E27FC236}">
                <a16:creationId xmlns:a16="http://schemas.microsoft.com/office/drawing/2014/main" id="{F6845712-6241-E449-9D05-5A3C5889CFE2}"/>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52C90666-F904-0E4A-B3BF-44A53F68AD6A}"/>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34163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0A90-A598-1840-B5B2-3FD03A5A2645}"/>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DE21EE2-3F0F-E64B-9080-5889586F1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7A7934-3D11-1B42-8DCB-0667A11B3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FB9858DA-4F0A-F84E-AEDA-E08956497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2F4C2-AF31-134A-8D5F-BCA31C1F5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3445F889-F606-2944-94BE-9106B8D2214F}"/>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8" name="Footer Placeholder 7">
            <a:extLst>
              <a:ext uri="{FF2B5EF4-FFF2-40B4-BE49-F238E27FC236}">
                <a16:creationId xmlns:a16="http://schemas.microsoft.com/office/drawing/2014/main" id="{024D2232-8A09-3B47-8526-C97B735FE733}"/>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0E17AF34-4590-B647-AF5C-B59C4864379C}"/>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48718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D4E5-65A7-624C-B751-F432856E45C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17ECE225-2CBE-B941-A923-D71E8E1DF3E6}"/>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4" name="Footer Placeholder 3">
            <a:extLst>
              <a:ext uri="{FF2B5EF4-FFF2-40B4-BE49-F238E27FC236}">
                <a16:creationId xmlns:a16="http://schemas.microsoft.com/office/drawing/2014/main" id="{5F0AF22A-7560-3040-874D-AB6FB4277846}"/>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50BCDCF-B0F1-D145-A8D0-A476B9D113A9}"/>
              </a:ext>
            </a:extLst>
          </p:cNvPr>
          <p:cNvSpPr>
            <a:spLocks noGrp="1"/>
          </p:cNvSpPr>
          <p:nvPr>
            <p:ph type="sldNum" sz="quarter" idx="12"/>
          </p:nvPr>
        </p:nvSpPr>
        <p:spPr/>
        <p:txBody>
          <a:bodyPr/>
          <a:lstStyle/>
          <a:p>
            <a:fld id="{CE9E7C81-4E56-5244-A66E-3497A0D286E3}" type="slidenum">
              <a:rPr lang="en-JP" smtClean="0"/>
              <a:t>‹#›</a:t>
            </a:fld>
            <a:endParaRPr lang="en-JP"/>
          </a:p>
        </p:txBody>
      </p:sp>
      <p:sp>
        <p:nvSpPr>
          <p:cNvPr id="9" name="TextBox 8">
            <a:extLst>
              <a:ext uri="{FF2B5EF4-FFF2-40B4-BE49-F238E27FC236}">
                <a16:creationId xmlns:a16="http://schemas.microsoft.com/office/drawing/2014/main" id="{D86CCB38-B2D8-3547-B96B-E1DA32055C4E}"/>
              </a:ext>
            </a:extLst>
          </p:cNvPr>
          <p:cNvSpPr txBox="1"/>
          <p:nvPr userDrawn="1"/>
        </p:nvSpPr>
        <p:spPr>
          <a:xfrm>
            <a:off x="1293541" y="2219093"/>
            <a:ext cx="562975" cy="369332"/>
          </a:xfrm>
          <a:prstGeom prst="rect">
            <a:avLst/>
          </a:prstGeom>
          <a:noFill/>
        </p:spPr>
        <p:txBody>
          <a:bodyPr wrap="none" rtlCol="0">
            <a:spAutoFit/>
          </a:bodyPr>
          <a:lstStyle/>
          <a:p>
            <a:r>
              <a:rPr lang="en-JP" dirty="0">
                <a:latin typeface="Segoe UI Historic" panose="020B0502040204020203" pitchFamily="34" charset="0"/>
                <a:ea typeface="Segoe UI Historic" panose="020B0502040204020203" pitchFamily="34" charset="0"/>
                <a:cs typeface="Segoe UI Historic" panose="020B0502040204020203" pitchFamily="34" charset="0"/>
              </a:rPr>
              <a:t>afaf</a:t>
            </a:r>
          </a:p>
        </p:txBody>
      </p:sp>
    </p:spTree>
    <p:extLst>
      <p:ext uri="{BB962C8B-B14F-4D97-AF65-F5344CB8AC3E}">
        <p14:creationId xmlns:p14="http://schemas.microsoft.com/office/powerpoint/2010/main" val="93537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0C1E4-9E41-D84D-B07F-88DD62127B67}"/>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3" name="Footer Placeholder 2">
            <a:extLst>
              <a:ext uri="{FF2B5EF4-FFF2-40B4-BE49-F238E27FC236}">
                <a16:creationId xmlns:a16="http://schemas.microsoft.com/office/drawing/2014/main" id="{7212D6B7-1CB3-FB49-B807-DB1A28C5E2FE}"/>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C3B21341-AAE4-F340-98D8-E6FD420D7BDB}"/>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397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62BD-1705-6F4B-9297-0CDCCDEC1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F299F8DB-6354-2A49-8299-A3ABA5780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5B662D34-2E02-DC4C-95E8-3A9D22D42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51261-552C-1845-AF09-3821CC0957CE}"/>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6" name="Footer Placeholder 5">
            <a:extLst>
              <a:ext uri="{FF2B5EF4-FFF2-40B4-BE49-F238E27FC236}">
                <a16:creationId xmlns:a16="http://schemas.microsoft.com/office/drawing/2014/main" id="{0CB2FA71-A24D-7341-81AA-3B8D86B99AD6}"/>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81C440F-F9A8-8342-BB9F-BC4E407D8D92}"/>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177785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1612-BE44-B64C-84BC-F80EBF5FB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3A44D7F1-5189-DE4C-8ED7-E2A3A259B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27435465-D5FA-4548-8419-6FEAA0EC6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0CC05-96EE-9747-B3E2-069BD26CFD0F}"/>
              </a:ext>
            </a:extLst>
          </p:cNvPr>
          <p:cNvSpPr>
            <a:spLocks noGrp="1"/>
          </p:cNvSpPr>
          <p:nvPr>
            <p:ph type="dt" sz="half" idx="10"/>
          </p:nvPr>
        </p:nvSpPr>
        <p:spPr/>
        <p:txBody>
          <a:bodyPr/>
          <a:lstStyle/>
          <a:p>
            <a:fld id="{80E3DA8D-E5BA-6B4E-A16A-78981B501F1C}" type="datetimeFigureOut">
              <a:rPr lang="en-JP" smtClean="0"/>
              <a:t>2021/02/19</a:t>
            </a:fld>
            <a:endParaRPr lang="en-JP"/>
          </a:p>
        </p:txBody>
      </p:sp>
      <p:sp>
        <p:nvSpPr>
          <p:cNvPr id="6" name="Footer Placeholder 5">
            <a:extLst>
              <a:ext uri="{FF2B5EF4-FFF2-40B4-BE49-F238E27FC236}">
                <a16:creationId xmlns:a16="http://schemas.microsoft.com/office/drawing/2014/main" id="{4B36222A-F48B-7344-96BE-849008FF060F}"/>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FF906766-2105-A04A-9198-6DEDC6979AE8}"/>
              </a:ext>
            </a:extLst>
          </p:cNvPr>
          <p:cNvSpPr>
            <a:spLocks noGrp="1"/>
          </p:cNvSpPr>
          <p:nvPr>
            <p:ph type="sldNum" sz="quarter" idx="12"/>
          </p:nvPr>
        </p:nvSpPr>
        <p:spPr/>
        <p:txBody>
          <a:bodyPr/>
          <a:lstStyle/>
          <a:p>
            <a:fld id="{CE9E7C81-4E56-5244-A66E-3497A0D286E3}" type="slidenum">
              <a:rPr lang="en-JP" smtClean="0"/>
              <a:t>‹#›</a:t>
            </a:fld>
            <a:endParaRPr lang="en-JP"/>
          </a:p>
        </p:txBody>
      </p:sp>
    </p:spTree>
    <p:extLst>
      <p:ext uri="{BB962C8B-B14F-4D97-AF65-F5344CB8AC3E}">
        <p14:creationId xmlns:p14="http://schemas.microsoft.com/office/powerpoint/2010/main" val="294539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F88A4-3014-FE46-8F48-173A8591D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9E49432D-C872-4B47-897C-0D510B8A5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CBD76877-7EEF-0644-BD21-50AC735C9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A8D-E5BA-6B4E-A16A-78981B501F1C}" type="datetimeFigureOut">
              <a:rPr lang="en-JP" smtClean="0"/>
              <a:t>2021/02/19</a:t>
            </a:fld>
            <a:endParaRPr lang="en-JP"/>
          </a:p>
        </p:txBody>
      </p:sp>
      <p:sp>
        <p:nvSpPr>
          <p:cNvPr id="5" name="Footer Placeholder 4">
            <a:extLst>
              <a:ext uri="{FF2B5EF4-FFF2-40B4-BE49-F238E27FC236}">
                <a16:creationId xmlns:a16="http://schemas.microsoft.com/office/drawing/2014/main" id="{4EA05A8C-F40A-CA47-BCCC-73783A1B7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E6D987C3-9ABC-5844-8C21-7E5EB9648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E7C81-4E56-5244-A66E-3497A0D286E3}" type="slidenum">
              <a:rPr lang="en-JP" smtClean="0"/>
              <a:t>‹#›</a:t>
            </a:fld>
            <a:endParaRPr lang="en-JP"/>
          </a:p>
        </p:txBody>
      </p:sp>
    </p:spTree>
    <p:extLst>
      <p:ext uri="{BB962C8B-B14F-4D97-AF65-F5344CB8AC3E}">
        <p14:creationId xmlns:p14="http://schemas.microsoft.com/office/powerpoint/2010/main" val="2849825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ja.nuxtjs.org/docs/2.x/get-started/install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jp.vuejs.org/v2/guide/comparison.html" TargetMode="External"/><Relationship Id="rId5" Type="http://schemas.openxmlformats.org/officeDocument/2006/relationships/hyperlink" Target="https://jp.vuejs.org/v2/guide/comparison.html#AngularJS-Angular-1" TargetMode="External"/><Relationship Id="rId4" Type="http://schemas.openxmlformats.org/officeDocument/2006/relationships/hyperlink" Target="https://jp.vuejs.org/v2/guide/comparison.html#Reac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4FE0-284D-334F-85C1-CFE60C8F9502}"/>
              </a:ext>
            </a:extLst>
          </p:cNvPr>
          <p:cNvSpPr>
            <a:spLocks noGrp="1"/>
          </p:cNvSpPr>
          <p:nvPr>
            <p:ph type="ctrTitle"/>
          </p:nvPr>
        </p:nvSpPr>
        <p:spPr/>
        <p:txBody>
          <a:bodyPr/>
          <a:lstStyle/>
          <a:p>
            <a:r>
              <a:rPr lang="en-JP" dirty="0"/>
              <a:t>sanoLab.com tutorial</a:t>
            </a:r>
          </a:p>
        </p:txBody>
      </p:sp>
      <p:sp>
        <p:nvSpPr>
          <p:cNvPr id="3" name="Subtitle 2">
            <a:extLst>
              <a:ext uri="{FF2B5EF4-FFF2-40B4-BE49-F238E27FC236}">
                <a16:creationId xmlns:a16="http://schemas.microsoft.com/office/drawing/2014/main" id="{A16F95C4-637F-1E4C-90BD-33F78EB130CE}"/>
              </a:ext>
            </a:extLst>
          </p:cNvPr>
          <p:cNvSpPr>
            <a:spLocks noGrp="1"/>
          </p:cNvSpPr>
          <p:nvPr>
            <p:ph type="subTitle" idx="1"/>
          </p:nvPr>
        </p:nvSpPr>
        <p:spPr/>
        <p:txBody>
          <a:bodyPr/>
          <a:lstStyle/>
          <a:p>
            <a:r>
              <a:rPr lang="en-JP" dirty="0"/>
              <a:t>2021/02/19 久壽米木啓悟</a:t>
            </a:r>
          </a:p>
        </p:txBody>
      </p:sp>
    </p:spTree>
    <p:extLst>
      <p:ext uri="{BB962C8B-B14F-4D97-AF65-F5344CB8AC3E}">
        <p14:creationId xmlns:p14="http://schemas.microsoft.com/office/powerpoint/2010/main" val="203610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JavaScript / Vue.js</a:t>
            </a:r>
            <a:endParaRPr lang="en-JP" dirty="0"/>
          </a:p>
        </p:txBody>
      </p:sp>
      <p:pic>
        <p:nvPicPr>
          <p:cNvPr id="4" name="Picture 3">
            <a:extLst>
              <a:ext uri="{FF2B5EF4-FFF2-40B4-BE49-F238E27FC236}">
                <a16:creationId xmlns:a16="http://schemas.microsoft.com/office/drawing/2014/main" id="{77606C5C-9FE2-644F-9C57-3F6F53EA6081}"/>
              </a:ext>
            </a:extLst>
          </p:cNvPr>
          <p:cNvPicPr>
            <a:picLocks noChangeAspect="1"/>
          </p:cNvPicPr>
          <p:nvPr/>
        </p:nvPicPr>
        <p:blipFill>
          <a:blip r:embed="rId2"/>
          <a:stretch>
            <a:fillRect/>
          </a:stretch>
        </p:blipFill>
        <p:spPr>
          <a:xfrm>
            <a:off x="9633184" y="3945795"/>
            <a:ext cx="1943201" cy="2590935"/>
          </a:xfrm>
          <a:prstGeom prst="rect">
            <a:avLst/>
          </a:prstGeom>
        </p:spPr>
      </p:pic>
      <p:sp>
        <p:nvSpPr>
          <p:cNvPr id="5" name="TextBox 4">
            <a:extLst>
              <a:ext uri="{FF2B5EF4-FFF2-40B4-BE49-F238E27FC236}">
                <a16:creationId xmlns:a16="http://schemas.microsoft.com/office/drawing/2014/main" id="{AD89A084-CEF0-BE43-9A2D-C5D15A4E431F}"/>
              </a:ext>
            </a:extLst>
          </p:cNvPr>
          <p:cNvSpPr txBox="1"/>
          <p:nvPr/>
        </p:nvSpPr>
        <p:spPr>
          <a:xfrm>
            <a:off x="838200" y="1572305"/>
            <a:ext cx="6813396" cy="1754326"/>
          </a:xfrm>
          <a:prstGeom prst="rect">
            <a:avLst/>
          </a:prstGeom>
          <a:noFill/>
        </p:spPr>
        <p:txBody>
          <a:bodyPr wrap="square" rtlCol="0">
            <a:spAutoFit/>
          </a:bodyPr>
          <a:lstStyle/>
          <a:p>
            <a:r>
              <a:rPr lang="en-JP" dirty="0">
                <a:latin typeface="Segoe UI Historic" panose="020B0502040204020203" pitchFamily="34" charset="0"/>
                <a:ea typeface="Segoe UI Historic" panose="020B0502040204020203" pitchFamily="34" charset="0"/>
                <a:cs typeface="Segoe UI Historic" panose="020B0502040204020203" pitchFamily="34" charset="0"/>
              </a:rPr>
              <a:t>まずは</a:t>
            </a:r>
          </a:p>
          <a:p>
            <a:pPr marL="285750" indent="-285750">
              <a:buFont typeface="Wingdings" pitchFamily="2" charset="2"/>
              <a:buChar char="ü"/>
            </a:pPr>
            <a:r>
              <a:rPr lang="en-US"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V</a:t>
            </a: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ue.jsとは</a:t>
            </a:r>
          </a:p>
          <a:p>
            <a:pPr marL="285750" indent="-285750">
              <a:buFont typeface="Wingdings" pitchFamily="2" charset="2"/>
              <a:buChar char="ü"/>
            </a:pPr>
            <a:r>
              <a:rPr lang="en-US"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V</a:t>
            </a: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ueでできること</a:t>
            </a:r>
          </a:p>
          <a:p>
            <a:pPr marL="285750" indent="-285750">
              <a:buFont typeface="Wingdings" pitchFamily="2" charset="2"/>
              <a:buChar char="ü"/>
            </a:pP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実際に使っている内容を把握</a:t>
            </a:r>
          </a:p>
          <a:p>
            <a:r>
              <a:rPr lang="en-JP" dirty="0">
                <a:latin typeface="Segoe UI Historic" panose="020B0502040204020203" pitchFamily="34" charset="0"/>
                <a:ea typeface="Segoe UI Historic" panose="020B0502040204020203" pitchFamily="34" charset="0"/>
                <a:cs typeface="Segoe UI Historic" panose="020B0502040204020203" pitchFamily="34" charset="0"/>
              </a:rPr>
              <a:t>を</a:t>
            </a:r>
            <a:r>
              <a:rPr lang="en-JP" dirty="0">
                <a:solidFill>
                  <a:schemeClr val="accent1"/>
                </a:solidFill>
                <a:latin typeface="Segoe UI Historic" panose="020B0502040204020203" pitchFamily="34" charset="0"/>
                <a:ea typeface="Segoe UI Historic" panose="020B0502040204020203" pitchFamily="34" charset="0"/>
                <a:cs typeface="Segoe UI Historic" panose="020B0502040204020203" pitchFamily="34" charset="0"/>
              </a:rPr>
              <a:t>公式サイト</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https://</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jp.vuejs.org</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/v2/guide/</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）or </a:t>
            </a:r>
            <a:r>
              <a:rPr lang="en-JP" dirty="0">
                <a:solidFill>
                  <a:schemeClr val="accent1"/>
                </a:solidFill>
                <a:latin typeface="Segoe UI Historic" panose="020B0502040204020203" pitchFamily="34" charset="0"/>
                <a:ea typeface="Segoe UI Historic" panose="020B0502040204020203" pitchFamily="34" charset="0"/>
                <a:cs typeface="Segoe UI Historic" panose="020B0502040204020203" pitchFamily="34" charset="0"/>
              </a:rPr>
              <a:t>参考書</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latin typeface="Segoe UI Historic" panose="020B0502040204020203" pitchFamily="34" charset="0"/>
                <a:ea typeface="Segoe UI Historic" panose="020B0502040204020203" pitchFamily="34" charset="0"/>
                <a:cs typeface="Segoe UI Historic" panose="020B0502040204020203" pitchFamily="34" charset="0"/>
              </a:rPr>
              <a:t>で</a:t>
            </a:r>
            <a:r>
              <a:rPr lang="en-JP" dirty="0">
                <a:solidFill>
                  <a:srgbClr val="C00000"/>
                </a:solidFill>
                <a:latin typeface="Segoe UI Historic" panose="020B0502040204020203" pitchFamily="34" charset="0"/>
                <a:ea typeface="Segoe UI Historic" panose="020B0502040204020203" pitchFamily="34" charset="0"/>
                <a:cs typeface="Segoe UI Historic" panose="020B0502040204020203" pitchFamily="34" charset="0"/>
              </a:rPr>
              <a:t>体型的に</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学ぶことをおすすめ</a:t>
            </a:r>
          </a:p>
        </p:txBody>
      </p:sp>
      <p:sp>
        <p:nvSpPr>
          <p:cNvPr id="8" name="TextBox 7">
            <a:extLst>
              <a:ext uri="{FF2B5EF4-FFF2-40B4-BE49-F238E27FC236}">
                <a16:creationId xmlns:a16="http://schemas.microsoft.com/office/drawing/2014/main" id="{242ED1F1-0EA7-0C41-B3D5-17FA7976FE2D}"/>
              </a:ext>
            </a:extLst>
          </p:cNvPr>
          <p:cNvSpPr txBox="1"/>
          <p:nvPr/>
        </p:nvSpPr>
        <p:spPr>
          <a:xfrm>
            <a:off x="10207880" y="3451180"/>
            <a:ext cx="793807" cy="307777"/>
          </a:xfrm>
          <a:prstGeom prst="rect">
            <a:avLst/>
          </a:prstGeom>
          <a:noFill/>
        </p:spPr>
        <p:txBody>
          <a:bodyPr wrap="none" rtlCol="0">
            <a:spAutoFit/>
          </a:bodyPr>
          <a:lstStyle/>
          <a:p>
            <a:r>
              <a:rPr lang="en-JP" sz="1400" dirty="0"/>
              <a:t>公式HP</a:t>
            </a:r>
          </a:p>
        </p:txBody>
      </p:sp>
      <p:sp>
        <p:nvSpPr>
          <p:cNvPr id="9" name="TextBox 8">
            <a:extLst>
              <a:ext uri="{FF2B5EF4-FFF2-40B4-BE49-F238E27FC236}">
                <a16:creationId xmlns:a16="http://schemas.microsoft.com/office/drawing/2014/main" id="{35809C18-D61E-ED44-819E-D1C2E09B6312}"/>
              </a:ext>
            </a:extLst>
          </p:cNvPr>
          <p:cNvSpPr txBox="1"/>
          <p:nvPr/>
        </p:nvSpPr>
        <p:spPr>
          <a:xfrm>
            <a:off x="9830603" y="6524144"/>
            <a:ext cx="1756507" cy="307777"/>
          </a:xfrm>
          <a:prstGeom prst="rect">
            <a:avLst/>
          </a:prstGeom>
          <a:noFill/>
        </p:spPr>
        <p:txBody>
          <a:bodyPr wrap="square" rtlCol="0">
            <a:spAutoFit/>
          </a:bodyPr>
          <a:lstStyle/>
          <a:p>
            <a:r>
              <a:rPr lang="en-JP" sz="1400" dirty="0"/>
              <a:t>おすすめ参考書</a:t>
            </a:r>
          </a:p>
        </p:txBody>
      </p:sp>
      <p:sp>
        <p:nvSpPr>
          <p:cNvPr id="10" name="TextBox 9">
            <a:extLst>
              <a:ext uri="{FF2B5EF4-FFF2-40B4-BE49-F238E27FC236}">
                <a16:creationId xmlns:a16="http://schemas.microsoft.com/office/drawing/2014/main" id="{A565A67C-D969-F540-9823-5EBBDA553DF9}"/>
              </a:ext>
            </a:extLst>
          </p:cNvPr>
          <p:cNvSpPr txBox="1"/>
          <p:nvPr/>
        </p:nvSpPr>
        <p:spPr>
          <a:xfrm>
            <a:off x="916211" y="3576685"/>
            <a:ext cx="7828155" cy="523220"/>
          </a:xfrm>
          <a:prstGeom prst="rect">
            <a:avLst/>
          </a:prstGeom>
          <a:noFill/>
        </p:spPr>
        <p:txBody>
          <a:bodyPr wrap="square" rtlCol="0">
            <a:spAutoFit/>
          </a:bodyPr>
          <a:lstStyle/>
          <a:p>
            <a:r>
              <a:rPr lang="en-US" sz="1400" dirty="0"/>
              <a:t>* </a:t>
            </a:r>
            <a:r>
              <a:rPr lang="en-US" sz="1400" dirty="0" err="1"/>
              <a:t>プログラミング言語の公式サイトは分かりずらい事が多いが</a:t>
            </a:r>
            <a:r>
              <a:rPr lang="en-US" sz="1400" dirty="0"/>
              <a:t>、</a:t>
            </a:r>
            <a:br>
              <a:rPr lang="en-US" sz="1400" dirty="0"/>
            </a:br>
            <a:r>
              <a:rPr lang="en-US" sz="1400" dirty="0" err="1"/>
              <a:t>Vueは日本人コミュニティも強く、日本語で良質なサイトになっている</a:t>
            </a:r>
            <a:endParaRPr lang="en-JP" sz="1400" dirty="0"/>
          </a:p>
        </p:txBody>
      </p:sp>
      <p:sp>
        <p:nvSpPr>
          <p:cNvPr id="11" name="TextBox 10">
            <a:extLst>
              <a:ext uri="{FF2B5EF4-FFF2-40B4-BE49-F238E27FC236}">
                <a16:creationId xmlns:a16="http://schemas.microsoft.com/office/drawing/2014/main" id="{267BBEAF-EC61-084F-8135-1AD8C03149E3}"/>
              </a:ext>
            </a:extLst>
          </p:cNvPr>
          <p:cNvSpPr txBox="1"/>
          <p:nvPr/>
        </p:nvSpPr>
        <p:spPr>
          <a:xfrm>
            <a:off x="912433" y="5037854"/>
            <a:ext cx="7728398" cy="646331"/>
          </a:xfrm>
          <a:prstGeom prst="rect">
            <a:avLst/>
          </a:prstGeom>
          <a:noFill/>
        </p:spPr>
        <p:txBody>
          <a:bodyPr wrap="none" rtlCol="0">
            <a:spAutoFit/>
          </a:bodyPr>
          <a:lstStyle/>
          <a:p>
            <a:r>
              <a:rPr lang="en-JP" dirty="0"/>
              <a:t>大体把握したら、</a:t>
            </a:r>
            <a:r>
              <a:rPr lang="en-JP" b="1" dirty="0"/>
              <a:t>「vue tutorial」「vue チュートリアル</a:t>
            </a:r>
            <a:r>
              <a:rPr lang="ja-JP" altLang="en-US" b="1"/>
              <a:t>　アプリ</a:t>
            </a:r>
            <a:r>
              <a:rPr lang="en-JP" b="1" dirty="0"/>
              <a:t>」</a:t>
            </a:r>
            <a:r>
              <a:rPr lang="en-JP" dirty="0"/>
              <a:t>などと</a:t>
            </a:r>
          </a:p>
          <a:p>
            <a:r>
              <a:rPr lang="en-JP" dirty="0"/>
              <a:t>検索して簡単な物を１・２個作ってみよう</a:t>
            </a:r>
          </a:p>
        </p:txBody>
      </p:sp>
      <p:sp>
        <p:nvSpPr>
          <p:cNvPr id="12" name="Oval 11">
            <a:extLst>
              <a:ext uri="{FF2B5EF4-FFF2-40B4-BE49-F238E27FC236}">
                <a16:creationId xmlns:a16="http://schemas.microsoft.com/office/drawing/2014/main" id="{57F39EA1-DCCD-B942-AA15-60F5C654C44F}"/>
              </a:ext>
            </a:extLst>
          </p:cNvPr>
          <p:cNvSpPr/>
          <p:nvPr/>
        </p:nvSpPr>
        <p:spPr>
          <a:xfrm>
            <a:off x="253792" y="1211056"/>
            <a:ext cx="621672"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1</a:t>
            </a:r>
          </a:p>
        </p:txBody>
      </p:sp>
      <p:sp>
        <p:nvSpPr>
          <p:cNvPr id="13" name="Oval 12">
            <a:extLst>
              <a:ext uri="{FF2B5EF4-FFF2-40B4-BE49-F238E27FC236}">
                <a16:creationId xmlns:a16="http://schemas.microsoft.com/office/drawing/2014/main" id="{A325DC3B-BEB7-2642-B16C-81ED2960A538}"/>
              </a:ext>
            </a:extLst>
          </p:cNvPr>
          <p:cNvSpPr/>
          <p:nvPr/>
        </p:nvSpPr>
        <p:spPr>
          <a:xfrm>
            <a:off x="253792" y="4693197"/>
            <a:ext cx="621672"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2</a:t>
            </a:r>
            <a:endParaRPr lang="en-JP" dirty="0"/>
          </a:p>
        </p:txBody>
      </p:sp>
      <p:sp>
        <p:nvSpPr>
          <p:cNvPr id="14" name="TextBox 13">
            <a:extLst>
              <a:ext uri="{FF2B5EF4-FFF2-40B4-BE49-F238E27FC236}">
                <a16:creationId xmlns:a16="http://schemas.microsoft.com/office/drawing/2014/main" id="{D77337B3-9F81-9D4A-B513-7E8EC890716A}"/>
              </a:ext>
            </a:extLst>
          </p:cNvPr>
          <p:cNvSpPr txBox="1"/>
          <p:nvPr/>
        </p:nvSpPr>
        <p:spPr>
          <a:xfrm>
            <a:off x="916211" y="6039843"/>
            <a:ext cx="7828155" cy="738664"/>
          </a:xfrm>
          <a:prstGeom prst="rect">
            <a:avLst/>
          </a:prstGeom>
          <a:noFill/>
        </p:spPr>
        <p:txBody>
          <a:bodyPr wrap="square" rtlCol="0">
            <a:spAutoFit/>
          </a:bodyPr>
          <a:lstStyle/>
          <a:p>
            <a:r>
              <a:rPr lang="en-US" sz="1400" dirty="0"/>
              <a:t>* Javascriptは今回そこまでメインではないので、触れない。もし、他のプログラミング言語を触った事がある場合は軽く公式サイトで書き方を「こんなもんか〜、if </a:t>
            </a:r>
            <a:r>
              <a:rPr lang="en-US" sz="1400" dirty="0" err="1"/>
              <a:t>はこうやって書くのね</a:t>
            </a:r>
            <a:r>
              <a:rPr lang="en-US" sz="1400" dirty="0"/>
              <a:t>〜」</a:t>
            </a:r>
            <a:r>
              <a:rPr lang="en-US" sz="1400" dirty="0" err="1"/>
              <a:t>って見れれば良いと思う</a:t>
            </a:r>
            <a:r>
              <a:rPr lang="en-US" sz="1400" dirty="0"/>
              <a:t>。</a:t>
            </a:r>
            <a:endParaRPr lang="en-JP" sz="1400" dirty="0"/>
          </a:p>
        </p:txBody>
      </p:sp>
      <p:pic>
        <p:nvPicPr>
          <p:cNvPr id="16" name="Picture 15" descr="Graphical user interface, text, application&#10;&#10;Description automatically generated">
            <a:extLst>
              <a:ext uri="{FF2B5EF4-FFF2-40B4-BE49-F238E27FC236}">
                <a16:creationId xmlns:a16="http://schemas.microsoft.com/office/drawing/2014/main" id="{C01F6D99-5487-514A-8726-9948385ED446}"/>
              </a:ext>
            </a:extLst>
          </p:cNvPr>
          <p:cNvPicPr>
            <a:picLocks noChangeAspect="1"/>
          </p:cNvPicPr>
          <p:nvPr/>
        </p:nvPicPr>
        <p:blipFill>
          <a:blip r:embed="rId3"/>
          <a:stretch>
            <a:fillRect/>
          </a:stretch>
        </p:blipFill>
        <p:spPr>
          <a:xfrm>
            <a:off x="8640831" y="1137264"/>
            <a:ext cx="3551169" cy="2376065"/>
          </a:xfrm>
          <a:prstGeom prst="rect">
            <a:avLst/>
          </a:prstGeom>
        </p:spPr>
      </p:pic>
    </p:spTree>
    <p:extLst>
      <p:ext uri="{BB962C8B-B14F-4D97-AF65-F5344CB8AC3E}">
        <p14:creationId xmlns:p14="http://schemas.microsoft.com/office/powerpoint/2010/main" val="340068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Nuxt.js</a:t>
            </a:r>
            <a:endParaRPr lang="en-JP" dirty="0"/>
          </a:p>
        </p:txBody>
      </p:sp>
      <p:sp>
        <p:nvSpPr>
          <p:cNvPr id="3" name="TextBox 2">
            <a:extLst>
              <a:ext uri="{FF2B5EF4-FFF2-40B4-BE49-F238E27FC236}">
                <a16:creationId xmlns:a16="http://schemas.microsoft.com/office/drawing/2014/main" id="{33B50D8D-1F48-984B-8881-FF1AB20DA9E0}"/>
              </a:ext>
            </a:extLst>
          </p:cNvPr>
          <p:cNvSpPr txBox="1"/>
          <p:nvPr/>
        </p:nvSpPr>
        <p:spPr>
          <a:xfrm>
            <a:off x="457201" y="1260086"/>
            <a:ext cx="10486589" cy="646331"/>
          </a:xfrm>
          <a:prstGeom prst="rect">
            <a:avLst/>
          </a:prstGeom>
          <a:noFill/>
        </p:spPr>
        <p:txBody>
          <a:bodyPr wrap="none" rtlCol="0">
            <a:spAutoFit/>
          </a:bodyPr>
          <a:lstStyle/>
          <a:p>
            <a:r>
              <a:rPr lang="en-JP" dirty="0"/>
              <a:t>Vueについて大体把握できて、一度アプリを等を作成した事があればnuxtはとっつきやすいと思う。</a:t>
            </a:r>
          </a:p>
          <a:p>
            <a:r>
              <a:rPr lang="en-JP" dirty="0"/>
              <a:t>ここで重要なのは</a:t>
            </a:r>
          </a:p>
        </p:txBody>
      </p:sp>
      <p:grpSp>
        <p:nvGrpSpPr>
          <p:cNvPr id="18" name="Group 17">
            <a:extLst>
              <a:ext uri="{FF2B5EF4-FFF2-40B4-BE49-F238E27FC236}">
                <a16:creationId xmlns:a16="http://schemas.microsoft.com/office/drawing/2014/main" id="{78733D51-2B00-D843-8637-5DD6CA142C27}"/>
              </a:ext>
            </a:extLst>
          </p:cNvPr>
          <p:cNvGrpSpPr/>
          <p:nvPr/>
        </p:nvGrpSpPr>
        <p:grpSpPr>
          <a:xfrm>
            <a:off x="6069477" y="2512540"/>
            <a:ext cx="3490332" cy="3021810"/>
            <a:chOff x="4025370" y="3627118"/>
            <a:chExt cx="3490332" cy="3021810"/>
          </a:xfrm>
        </p:grpSpPr>
        <p:grpSp>
          <p:nvGrpSpPr>
            <p:cNvPr id="10" name="Group 9">
              <a:extLst>
                <a:ext uri="{FF2B5EF4-FFF2-40B4-BE49-F238E27FC236}">
                  <a16:creationId xmlns:a16="http://schemas.microsoft.com/office/drawing/2014/main" id="{67F6C665-5FF1-6C41-B6D7-4517D3E05530}"/>
                </a:ext>
              </a:extLst>
            </p:cNvPr>
            <p:cNvGrpSpPr/>
            <p:nvPr/>
          </p:nvGrpSpPr>
          <p:grpSpPr>
            <a:xfrm>
              <a:off x="4025370" y="3627118"/>
              <a:ext cx="3490332" cy="2308304"/>
              <a:chOff x="1170878" y="3289610"/>
              <a:chExt cx="1828800" cy="2419814"/>
            </a:xfrm>
          </p:grpSpPr>
          <p:sp>
            <p:nvSpPr>
              <p:cNvPr id="8" name="Rectangle 7">
                <a:extLst>
                  <a:ext uri="{FF2B5EF4-FFF2-40B4-BE49-F238E27FC236}">
                    <a16:creationId xmlns:a16="http://schemas.microsoft.com/office/drawing/2014/main" id="{7C9D2FCE-C375-8444-B302-EBC81BC18D11}"/>
                  </a:ext>
                </a:extLst>
              </p:cNvPr>
              <p:cNvSpPr/>
              <p:nvPr/>
            </p:nvSpPr>
            <p:spPr>
              <a:xfrm>
                <a:off x="1170878" y="3289610"/>
                <a:ext cx="1828800" cy="42374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rgbClr val="00B050"/>
                    </a:solidFill>
                  </a:rPr>
                  <a:t>Nuxt</a:t>
                </a:r>
              </a:p>
            </p:txBody>
          </p:sp>
          <p:sp>
            <p:nvSpPr>
              <p:cNvPr id="9" name="Rectangle 8">
                <a:extLst>
                  <a:ext uri="{FF2B5EF4-FFF2-40B4-BE49-F238E27FC236}">
                    <a16:creationId xmlns:a16="http://schemas.microsoft.com/office/drawing/2014/main" id="{A1C071C6-14AA-664A-B71C-8B4381C162BE}"/>
                  </a:ext>
                </a:extLst>
              </p:cNvPr>
              <p:cNvSpPr/>
              <p:nvPr/>
            </p:nvSpPr>
            <p:spPr>
              <a:xfrm>
                <a:off x="1170878" y="3713356"/>
                <a:ext cx="1828800" cy="1996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err="1">
                    <a:solidFill>
                      <a:srgbClr val="002060"/>
                    </a:solidFill>
                  </a:rPr>
                  <a:t>各ページの間を繋げる</a:t>
                </a:r>
                <a:br>
                  <a:rPr lang="en-US" dirty="0">
                    <a:solidFill>
                      <a:srgbClr val="002060"/>
                    </a:solidFill>
                  </a:rPr>
                </a:br>
                <a:r>
                  <a:rPr lang="en-US" dirty="0">
                    <a:solidFill>
                      <a:srgbClr val="002060"/>
                    </a:solidFill>
                  </a:rPr>
                  <a:t>（</a:t>
                </a:r>
                <a:r>
                  <a:rPr lang="en-US" dirty="0" err="1">
                    <a:solidFill>
                      <a:srgbClr val="002060"/>
                    </a:solidFill>
                  </a:rPr>
                  <a:t>ルーティング</a:t>
                </a:r>
                <a:r>
                  <a:rPr lang="en-US" dirty="0">
                    <a:solidFill>
                      <a:srgbClr val="002060"/>
                    </a:solidFill>
                  </a:rPr>
                  <a:t>）</a:t>
                </a:r>
              </a:p>
              <a:p>
                <a:pPr marL="285750" indent="-285750">
                  <a:buFont typeface="Wingdings" pitchFamily="2" charset="2"/>
                  <a:buChar char="Ø"/>
                </a:pPr>
                <a:r>
                  <a:rPr lang="en-US" dirty="0" err="1">
                    <a:solidFill>
                      <a:srgbClr val="002060"/>
                    </a:solidFill>
                  </a:rPr>
                  <a:t>開発の構成・環境を整えてくれる（フレームワーク</a:t>
                </a:r>
                <a:r>
                  <a:rPr lang="en-US" dirty="0">
                    <a:solidFill>
                      <a:srgbClr val="002060"/>
                    </a:solidFill>
                  </a:rPr>
                  <a:t>）</a:t>
                </a:r>
              </a:p>
            </p:txBody>
          </p:sp>
        </p:grpSp>
        <p:pic>
          <p:nvPicPr>
            <p:cNvPr id="14" name="Picture 13">
              <a:extLst>
                <a:ext uri="{FF2B5EF4-FFF2-40B4-BE49-F238E27FC236}">
                  <a16:creationId xmlns:a16="http://schemas.microsoft.com/office/drawing/2014/main" id="{FB302171-FFA4-5546-A1FE-6D783732381B}"/>
                </a:ext>
              </a:extLst>
            </p:cNvPr>
            <p:cNvPicPr>
              <a:picLocks noChangeAspect="1"/>
            </p:cNvPicPr>
            <p:nvPr/>
          </p:nvPicPr>
          <p:blipFill>
            <a:blip r:embed="rId2"/>
            <a:stretch>
              <a:fillRect/>
            </a:stretch>
          </p:blipFill>
          <p:spPr>
            <a:xfrm>
              <a:off x="5245029" y="5597914"/>
              <a:ext cx="1051014" cy="1051014"/>
            </a:xfrm>
            <a:prstGeom prst="rect">
              <a:avLst/>
            </a:prstGeom>
          </p:spPr>
        </p:pic>
      </p:grpSp>
      <p:grpSp>
        <p:nvGrpSpPr>
          <p:cNvPr id="16" name="Group 15">
            <a:extLst>
              <a:ext uri="{FF2B5EF4-FFF2-40B4-BE49-F238E27FC236}">
                <a16:creationId xmlns:a16="http://schemas.microsoft.com/office/drawing/2014/main" id="{3A431D9E-A717-4B44-A8B3-AAFCDF7CBFE3}"/>
              </a:ext>
            </a:extLst>
          </p:cNvPr>
          <p:cNvGrpSpPr/>
          <p:nvPr/>
        </p:nvGrpSpPr>
        <p:grpSpPr>
          <a:xfrm>
            <a:off x="2882307" y="2512540"/>
            <a:ext cx="2542479" cy="2774087"/>
            <a:chOff x="838200" y="3627118"/>
            <a:chExt cx="2542479" cy="2774087"/>
          </a:xfrm>
        </p:grpSpPr>
        <p:grpSp>
          <p:nvGrpSpPr>
            <p:cNvPr id="11" name="Group 10">
              <a:extLst>
                <a:ext uri="{FF2B5EF4-FFF2-40B4-BE49-F238E27FC236}">
                  <a16:creationId xmlns:a16="http://schemas.microsoft.com/office/drawing/2014/main" id="{09D3483E-4DE2-BD41-83AD-C8B89A353DD5}"/>
                </a:ext>
              </a:extLst>
            </p:cNvPr>
            <p:cNvGrpSpPr/>
            <p:nvPr/>
          </p:nvGrpSpPr>
          <p:grpSpPr>
            <a:xfrm>
              <a:off x="838200" y="3627118"/>
              <a:ext cx="2542479" cy="2308304"/>
              <a:chOff x="1170878" y="3289610"/>
              <a:chExt cx="1828800" cy="2419814"/>
            </a:xfrm>
          </p:grpSpPr>
          <p:sp>
            <p:nvSpPr>
              <p:cNvPr id="12" name="Rectangle 11">
                <a:extLst>
                  <a:ext uri="{FF2B5EF4-FFF2-40B4-BE49-F238E27FC236}">
                    <a16:creationId xmlns:a16="http://schemas.microsoft.com/office/drawing/2014/main" id="{46844244-F7DA-6245-84CB-DECC65494040}"/>
                  </a:ext>
                </a:extLst>
              </p:cNvPr>
              <p:cNvSpPr/>
              <p:nvPr/>
            </p:nvSpPr>
            <p:spPr>
              <a:xfrm>
                <a:off x="1170878" y="3289610"/>
                <a:ext cx="1828800" cy="4237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.vue</a:t>
                </a:r>
              </a:p>
            </p:txBody>
          </p:sp>
          <p:sp>
            <p:nvSpPr>
              <p:cNvPr id="13" name="Rectangle 12">
                <a:extLst>
                  <a:ext uri="{FF2B5EF4-FFF2-40B4-BE49-F238E27FC236}">
                    <a16:creationId xmlns:a16="http://schemas.microsoft.com/office/drawing/2014/main" id="{9DE45AA5-266E-D54A-AA25-6A87F5DCFDC3}"/>
                  </a:ext>
                </a:extLst>
              </p:cNvPr>
              <p:cNvSpPr/>
              <p:nvPr/>
            </p:nvSpPr>
            <p:spPr>
              <a:xfrm>
                <a:off x="1170878" y="3713356"/>
                <a:ext cx="1828800" cy="199606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各ページの中身を</a:t>
                </a:r>
                <a:br>
                  <a:rPr lang="en-US" dirty="0"/>
                </a:br>
                <a:r>
                  <a:rPr lang="en-US" dirty="0" err="1"/>
                  <a:t>コンポーネントとして作成する</a:t>
                </a:r>
                <a:endParaRPr lang="en-US" dirty="0"/>
              </a:p>
            </p:txBody>
          </p:sp>
        </p:grpSp>
        <p:pic>
          <p:nvPicPr>
            <p:cNvPr id="15" name="Picture 14">
              <a:extLst>
                <a:ext uri="{FF2B5EF4-FFF2-40B4-BE49-F238E27FC236}">
                  <a16:creationId xmlns:a16="http://schemas.microsoft.com/office/drawing/2014/main" id="{3DD1E828-90AD-9641-B3E8-EBC784353BE5}"/>
                </a:ext>
              </a:extLst>
            </p:cNvPr>
            <p:cNvPicPr>
              <a:picLocks noChangeAspect="1"/>
            </p:cNvPicPr>
            <p:nvPr/>
          </p:nvPicPr>
          <p:blipFill>
            <a:blip r:embed="rId3"/>
            <a:stretch>
              <a:fillRect/>
            </a:stretch>
          </p:blipFill>
          <p:spPr>
            <a:xfrm>
              <a:off x="1256505" y="5518998"/>
              <a:ext cx="1688174" cy="882207"/>
            </a:xfrm>
            <a:prstGeom prst="rect">
              <a:avLst/>
            </a:prstGeom>
          </p:spPr>
        </p:pic>
      </p:grpSp>
      <p:sp>
        <p:nvSpPr>
          <p:cNvPr id="17" name="TextBox 16">
            <a:extLst>
              <a:ext uri="{FF2B5EF4-FFF2-40B4-BE49-F238E27FC236}">
                <a16:creationId xmlns:a16="http://schemas.microsoft.com/office/drawing/2014/main" id="{69A90B8C-6727-554F-B881-4D21A482E54F}"/>
              </a:ext>
            </a:extLst>
          </p:cNvPr>
          <p:cNvSpPr txBox="1"/>
          <p:nvPr/>
        </p:nvSpPr>
        <p:spPr>
          <a:xfrm>
            <a:off x="457201" y="5718785"/>
            <a:ext cx="3647152" cy="646331"/>
          </a:xfrm>
          <a:prstGeom prst="rect">
            <a:avLst/>
          </a:prstGeom>
          <a:noFill/>
        </p:spPr>
        <p:txBody>
          <a:bodyPr wrap="none" rtlCol="0">
            <a:spAutoFit/>
          </a:bodyPr>
          <a:lstStyle/>
          <a:p>
            <a:r>
              <a:rPr lang="en-US" dirty="0" err="1"/>
              <a:t>とそれぞれの役割を認識する事</a:t>
            </a:r>
            <a:r>
              <a:rPr lang="en-US" dirty="0"/>
              <a:t>。</a:t>
            </a:r>
          </a:p>
          <a:p>
            <a:endParaRPr lang="en-JP" dirty="0"/>
          </a:p>
        </p:txBody>
      </p:sp>
      <p:sp>
        <p:nvSpPr>
          <p:cNvPr id="20" name="Rounded Rectangle 19">
            <a:extLst>
              <a:ext uri="{FF2B5EF4-FFF2-40B4-BE49-F238E27FC236}">
                <a16:creationId xmlns:a16="http://schemas.microsoft.com/office/drawing/2014/main" id="{4EC599A4-2308-8943-995A-7DA6DDF5D801}"/>
              </a:ext>
            </a:extLst>
          </p:cNvPr>
          <p:cNvSpPr/>
          <p:nvPr/>
        </p:nvSpPr>
        <p:spPr>
          <a:xfrm>
            <a:off x="925551" y="1996068"/>
            <a:ext cx="10181064" cy="353828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1" name="TextBox 20">
            <a:extLst>
              <a:ext uri="{FF2B5EF4-FFF2-40B4-BE49-F238E27FC236}">
                <a16:creationId xmlns:a16="http://schemas.microsoft.com/office/drawing/2014/main" id="{68D42823-7251-654A-A7A2-705BC54F913D}"/>
              </a:ext>
            </a:extLst>
          </p:cNvPr>
          <p:cNvSpPr txBox="1"/>
          <p:nvPr/>
        </p:nvSpPr>
        <p:spPr>
          <a:xfrm>
            <a:off x="3099411" y="2122908"/>
            <a:ext cx="2108269" cy="369332"/>
          </a:xfrm>
          <a:prstGeom prst="rect">
            <a:avLst/>
          </a:prstGeom>
          <a:noFill/>
        </p:spPr>
        <p:txBody>
          <a:bodyPr wrap="none" rtlCol="0">
            <a:spAutoFit/>
          </a:bodyPr>
          <a:lstStyle/>
          <a:p>
            <a:r>
              <a:rPr lang="en-JP" i="1" dirty="0"/>
              <a:t>xxx.</a:t>
            </a:r>
            <a:r>
              <a:rPr lang="en-US" i="1" dirty="0" err="1"/>
              <a:t>vue</a:t>
            </a:r>
            <a:r>
              <a:rPr lang="en-US" i="1" dirty="0"/>
              <a:t> </a:t>
            </a:r>
            <a:r>
              <a:rPr lang="en-US" dirty="0"/>
              <a:t>(</a:t>
            </a:r>
            <a:r>
              <a:rPr lang="en-US" dirty="0" err="1"/>
              <a:t>ファイル</a:t>
            </a:r>
            <a:r>
              <a:rPr lang="en-US" dirty="0"/>
              <a:t>)</a:t>
            </a:r>
            <a:endParaRPr lang="en-JP" dirty="0"/>
          </a:p>
        </p:txBody>
      </p:sp>
      <p:sp>
        <p:nvSpPr>
          <p:cNvPr id="22" name="TextBox 21">
            <a:extLst>
              <a:ext uri="{FF2B5EF4-FFF2-40B4-BE49-F238E27FC236}">
                <a16:creationId xmlns:a16="http://schemas.microsoft.com/office/drawing/2014/main" id="{D32E63F0-9347-3549-AF64-CC06207F8637}"/>
              </a:ext>
            </a:extLst>
          </p:cNvPr>
          <p:cNvSpPr txBox="1"/>
          <p:nvPr/>
        </p:nvSpPr>
        <p:spPr>
          <a:xfrm>
            <a:off x="6914396" y="2147298"/>
            <a:ext cx="1800493" cy="369332"/>
          </a:xfrm>
          <a:prstGeom prst="rect">
            <a:avLst/>
          </a:prstGeom>
          <a:noFill/>
        </p:spPr>
        <p:txBody>
          <a:bodyPr wrap="none" rtlCol="0">
            <a:spAutoFit/>
          </a:bodyPr>
          <a:lstStyle/>
          <a:p>
            <a:r>
              <a:rPr lang="en-JP" dirty="0"/>
              <a:t>フレームワーク</a:t>
            </a:r>
          </a:p>
        </p:txBody>
      </p:sp>
    </p:spTree>
    <p:extLst>
      <p:ext uri="{BB962C8B-B14F-4D97-AF65-F5344CB8AC3E}">
        <p14:creationId xmlns:p14="http://schemas.microsoft.com/office/powerpoint/2010/main" val="185572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Nuxt.js</a:t>
            </a:r>
            <a:endParaRPr lang="en-JP" dirty="0"/>
          </a:p>
        </p:txBody>
      </p:sp>
      <p:sp>
        <p:nvSpPr>
          <p:cNvPr id="4" name="TextBox 3">
            <a:extLst>
              <a:ext uri="{FF2B5EF4-FFF2-40B4-BE49-F238E27FC236}">
                <a16:creationId xmlns:a16="http://schemas.microsoft.com/office/drawing/2014/main" id="{E1C85B7C-3B6E-474A-B1EC-9351A08EC7D7}"/>
              </a:ext>
            </a:extLst>
          </p:cNvPr>
          <p:cNvSpPr txBox="1"/>
          <p:nvPr/>
        </p:nvSpPr>
        <p:spPr>
          <a:xfrm>
            <a:off x="460224" y="1332571"/>
            <a:ext cx="9225602" cy="923330"/>
          </a:xfrm>
          <a:prstGeom prst="rect">
            <a:avLst/>
          </a:prstGeom>
          <a:noFill/>
        </p:spPr>
        <p:txBody>
          <a:bodyPr wrap="none" rtlCol="0">
            <a:spAutoFit/>
          </a:bodyPr>
          <a:lstStyle/>
          <a:p>
            <a:r>
              <a:rPr lang="en-US" dirty="0"/>
              <a:t>N</a:t>
            </a:r>
            <a:r>
              <a:rPr lang="en-JP" dirty="0"/>
              <a:t>uxtの学習はこれもまた公式サイト</a:t>
            </a:r>
            <a:r>
              <a:rPr lang="ja-JP" altLang="en-US"/>
              <a:t>　</a:t>
            </a:r>
            <a:r>
              <a:rPr lang="en-US" dirty="0">
                <a:hlinkClick r:id="rId2"/>
              </a:rPr>
              <a:t>https://ja.nuxtjs.org/docs/2.x/get-started/installation</a:t>
            </a:r>
            <a:endParaRPr lang="en-JP" dirty="0"/>
          </a:p>
          <a:p>
            <a:r>
              <a:rPr lang="en-JP" dirty="0"/>
              <a:t>に沿っていくだけで良いと思う。</a:t>
            </a:r>
          </a:p>
        </p:txBody>
      </p:sp>
      <p:pic>
        <p:nvPicPr>
          <p:cNvPr id="6" name="Picture 5" descr="Graphical user interface, text, application, email&#10;&#10;Description automatically generated">
            <a:extLst>
              <a:ext uri="{FF2B5EF4-FFF2-40B4-BE49-F238E27FC236}">
                <a16:creationId xmlns:a16="http://schemas.microsoft.com/office/drawing/2014/main" id="{716C4064-5F37-5A42-9DA9-2B2E8E365306}"/>
              </a:ext>
            </a:extLst>
          </p:cNvPr>
          <p:cNvPicPr>
            <a:picLocks noChangeAspect="1"/>
          </p:cNvPicPr>
          <p:nvPr/>
        </p:nvPicPr>
        <p:blipFill>
          <a:blip r:embed="rId3"/>
          <a:stretch>
            <a:fillRect/>
          </a:stretch>
        </p:blipFill>
        <p:spPr>
          <a:xfrm>
            <a:off x="6911678" y="2035098"/>
            <a:ext cx="5280322" cy="4822902"/>
          </a:xfrm>
          <a:prstGeom prst="rect">
            <a:avLst/>
          </a:prstGeom>
        </p:spPr>
      </p:pic>
      <p:sp>
        <p:nvSpPr>
          <p:cNvPr id="7" name="TextBox 6">
            <a:extLst>
              <a:ext uri="{FF2B5EF4-FFF2-40B4-BE49-F238E27FC236}">
                <a16:creationId xmlns:a16="http://schemas.microsoft.com/office/drawing/2014/main" id="{B6B4AF85-5C05-614F-B36B-D00369BB30DB}"/>
              </a:ext>
            </a:extLst>
          </p:cNvPr>
          <p:cNvSpPr txBox="1"/>
          <p:nvPr/>
        </p:nvSpPr>
        <p:spPr>
          <a:xfrm>
            <a:off x="460224" y="2578735"/>
            <a:ext cx="5280322" cy="2116028"/>
          </a:xfrm>
          <a:prstGeom prst="rect">
            <a:avLst/>
          </a:prstGeom>
          <a:noFill/>
        </p:spPr>
        <p:txBody>
          <a:bodyPr wrap="square" rtlCol="0">
            <a:spAutoFit/>
          </a:bodyPr>
          <a:lstStyle/>
          <a:p>
            <a:pPr>
              <a:lnSpc>
                <a:spcPct val="150000"/>
              </a:lnSpc>
            </a:pPr>
            <a:r>
              <a:rPr lang="en-US" dirty="0"/>
              <a:t>V</a:t>
            </a:r>
            <a:r>
              <a:rPr lang="en-JP" dirty="0"/>
              <a:t>ueの知識があれば理解しやすいだろうし、</a:t>
            </a:r>
          </a:p>
          <a:p>
            <a:pPr>
              <a:lnSpc>
                <a:spcPct val="150000"/>
              </a:lnSpc>
            </a:pPr>
            <a:r>
              <a:rPr lang="en-JP" dirty="0"/>
              <a:t>それぞれ</a:t>
            </a:r>
          </a:p>
          <a:p>
            <a:pPr>
              <a:lnSpc>
                <a:spcPct val="150000"/>
              </a:lnSpc>
            </a:pPr>
            <a:r>
              <a:rPr lang="en-US" b="1" dirty="0"/>
              <a:t>“ /c</a:t>
            </a:r>
            <a:r>
              <a:rPr lang="en-JP" b="1" dirty="0"/>
              <a:t>omponents, /pages, /layout, /statics ”</a:t>
            </a:r>
          </a:p>
          <a:p>
            <a:pPr>
              <a:lnSpc>
                <a:spcPct val="150000"/>
              </a:lnSpc>
            </a:pPr>
            <a:r>
              <a:rPr lang="en-JP" dirty="0"/>
              <a:t>の</a:t>
            </a:r>
            <a:r>
              <a:rPr lang="en-JP" dirty="0">
                <a:solidFill>
                  <a:srgbClr val="00B0F0"/>
                </a:solidFill>
              </a:rPr>
              <a:t>ディレクトリの役割</a:t>
            </a:r>
            <a:r>
              <a:rPr lang="en-JP" dirty="0"/>
              <a:t>や</a:t>
            </a:r>
            <a:r>
              <a:rPr lang="en-JP" dirty="0">
                <a:solidFill>
                  <a:srgbClr val="00B0F0"/>
                </a:solidFill>
              </a:rPr>
              <a:t>使い方</a:t>
            </a:r>
            <a:br>
              <a:rPr lang="en-JP" dirty="0">
                <a:solidFill>
                  <a:srgbClr val="00B0F0"/>
                </a:solidFill>
              </a:rPr>
            </a:br>
            <a:r>
              <a:rPr lang="en-JP" dirty="0"/>
              <a:t>を把握できればOK</a:t>
            </a:r>
          </a:p>
        </p:txBody>
      </p:sp>
    </p:spTree>
    <p:extLst>
      <p:ext uri="{BB962C8B-B14F-4D97-AF65-F5344CB8AC3E}">
        <p14:creationId xmlns:p14="http://schemas.microsoft.com/office/powerpoint/2010/main" val="174879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Git / GitHub</a:t>
            </a:r>
          </a:p>
        </p:txBody>
      </p:sp>
      <p:pic>
        <p:nvPicPr>
          <p:cNvPr id="3" name="Picture 2">
            <a:extLst>
              <a:ext uri="{FF2B5EF4-FFF2-40B4-BE49-F238E27FC236}">
                <a16:creationId xmlns:a16="http://schemas.microsoft.com/office/drawing/2014/main" id="{77FAA3F9-44C4-0A47-84AE-BE1C6D2EDB81}"/>
              </a:ext>
            </a:extLst>
          </p:cNvPr>
          <p:cNvPicPr>
            <a:picLocks noChangeAspect="1"/>
          </p:cNvPicPr>
          <p:nvPr/>
        </p:nvPicPr>
        <p:blipFill>
          <a:blip r:embed="rId2"/>
          <a:stretch>
            <a:fillRect/>
          </a:stretch>
        </p:blipFill>
        <p:spPr>
          <a:xfrm>
            <a:off x="8082138" y="1497360"/>
            <a:ext cx="3798558" cy="4501995"/>
          </a:xfrm>
          <a:prstGeom prst="rect">
            <a:avLst/>
          </a:prstGeom>
        </p:spPr>
      </p:pic>
      <p:sp>
        <p:nvSpPr>
          <p:cNvPr id="4" name="TextBox 3">
            <a:extLst>
              <a:ext uri="{FF2B5EF4-FFF2-40B4-BE49-F238E27FC236}">
                <a16:creationId xmlns:a16="http://schemas.microsoft.com/office/drawing/2014/main" id="{2C703AB6-6DAE-1A4B-AB93-2890B9626B27}"/>
              </a:ext>
            </a:extLst>
          </p:cNvPr>
          <p:cNvSpPr txBox="1"/>
          <p:nvPr/>
        </p:nvSpPr>
        <p:spPr>
          <a:xfrm>
            <a:off x="838200" y="1165302"/>
            <a:ext cx="6300439" cy="5355312"/>
          </a:xfrm>
          <a:prstGeom prst="rect">
            <a:avLst/>
          </a:prstGeom>
          <a:noFill/>
        </p:spPr>
        <p:txBody>
          <a:bodyPr wrap="square" rtlCol="0">
            <a:spAutoFit/>
          </a:bodyPr>
          <a:lstStyle/>
          <a:p>
            <a:r>
              <a:rPr lang="en-JP" dirty="0"/>
              <a:t>Git</a:t>
            </a:r>
            <a:r>
              <a:rPr lang="en-US" dirty="0"/>
              <a:t> </a:t>
            </a:r>
            <a:r>
              <a:rPr lang="en-JP" dirty="0"/>
              <a:t>/</a:t>
            </a:r>
            <a:r>
              <a:rPr lang="en-US" dirty="0"/>
              <a:t> </a:t>
            </a:r>
            <a:r>
              <a:rPr lang="en-JP" dirty="0"/>
              <a:t>Githubはとっつきにくいと思う。</a:t>
            </a:r>
          </a:p>
          <a:p>
            <a:r>
              <a:rPr lang="en-JP" dirty="0"/>
              <a:t>コマンドを打つのに不慣れなら学ぶ際には不安しかないと思う。</a:t>
            </a:r>
          </a:p>
          <a:p>
            <a:r>
              <a:rPr lang="en-JP" dirty="0"/>
              <a:t>だけど、心配しないで欲しい。</a:t>
            </a:r>
          </a:p>
          <a:p>
            <a:r>
              <a:rPr lang="en-JP" dirty="0"/>
              <a:t>これは誰もが最初はわからないし、少しずつ身につけていければ良い。</a:t>
            </a:r>
          </a:p>
          <a:p>
            <a:r>
              <a:rPr lang="en-JP" dirty="0"/>
              <a:t>まずは、一つ入門書と供に進んでいくのがよい。</a:t>
            </a:r>
          </a:p>
          <a:p>
            <a:endParaRPr lang="en-JP" dirty="0"/>
          </a:p>
          <a:p>
            <a:pPr marL="285750" indent="-285750">
              <a:buFont typeface="Wingdings" pitchFamily="2" charset="2"/>
              <a:buChar char="ü"/>
            </a:pPr>
            <a:r>
              <a:rPr lang="en-US" dirty="0"/>
              <a:t>G</a:t>
            </a:r>
            <a:r>
              <a:rPr lang="en-JP" dirty="0"/>
              <a:t>it を扱える環境構築</a:t>
            </a:r>
          </a:p>
          <a:p>
            <a:pPr marL="285750" indent="-285750">
              <a:buFont typeface="Wingdings" pitchFamily="2" charset="2"/>
              <a:buChar char="ü"/>
            </a:pPr>
            <a:r>
              <a:rPr lang="en-JP" dirty="0"/>
              <a:t>GitHubのアカウント作成</a:t>
            </a:r>
          </a:p>
          <a:p>
            <a:r>
              <a:rPr lang="en-JP" dirty="0"/>
              <a:t>がまずは一段階。</a:t>
            </a:r>
          </a:p>
          <a:p>
            <a:endParaRPr lang="en-JP" dirty="0"/>
          </a:p>
          <a:p>
            <a:r>
              <a:rPr lang="en-JP" dirty="0"/>
              <a:t>次に、</a:t>
            </a:r>
          </a:p>
          <a:p>
            <a:pPr marL="285750" indent="-285750">
              <a:buFont typeface="Wingdings" pitchFamily="2" charset="2"/>
              <a:buChar char="ü"/>
            </a:pPr>
            <a:r>
              <a:rPr lang="en-JP" dirty="0"/>
              <a:t>一つレポジトリを作って</a:t>
            </a:r>
          </a:p>
          <a:p>
            <a:pPr marL="285750" indent="-285750">
              <a:buFont typeface="Wingdings" pitchFamily="2" charset="2"/>
              <a:buChar char="ü"/>
            </a:pPr>
            <a:r>
              <a:rPr lang="en-JP" dirty="0"/>
              <a:t>そこに</a:t>
            </a:r>
            <a:r>
              <a:rPr lang="ja-JP" altLang="en-US"/>
              <a:t>　</a:t>
            </a:r>
            <a:r>
              <a:rPr lang="en-US" dirty="0"/>
              <a:t>add, commit, push</a:t>
            </a:r>
          </a:p>
          <a:p>
            <a:pPr marL="285750" indent="-285750">
              <a:buFont typeface="Wingdings" pitchFamily="2" charset="2"/>
              <a:buChar char="ü"/>
            </a:pPr>
            <a:endParaRPr lang="en-US" dirty="0"/>
          </a:p>
          <a:p>
            <a:r>
              <a:rPr lang="en-US" dirty="0" err="1"/>
              <a:t>ができれば、もう大丈夫</a:t>
            </a:r>
            <a:r>
              <a:rPr lang="en-US" dirty="0"/>
              <a:t>。</a:t>
            </a:r>
          </a:p>
          <a:p>
            <a:endParaRPr lang="en-US" dirty="0"/>
          </a:p>
          <a:p>
            <a:r>
              <a:rPr lang="en-US" dirty="0" err="1"/>
              <a:t>あとは、その都度その都度ググりながら進んでいけばいつの間にかちょっとできるようになるさ</a:t>
            </a:r>
            <a:r>
              <a:rPr lang="en-US" dirty="0"/>
              <a:t>！</a:t>
            </a:r>
            <a:endParaRPr lang="en-JP" dirty="0"/>
          </a:p>
        </p:txBody>
      </p:sp>
    </p:spTree>
    <p:extLst>
      <p:ext uri="{BB962C8B-B14F-4D97-AF65-F5344CB8AC3E}">
        <p14:creationId xmlns:p14="http://schemas.microsoft.com/office/powerpoint/2010/main" val="29505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t>全体的に言える事</a:t>
            </a:r>
          </a:p>
        </p:txBody>
      </p:sp>
      <p:sp>
        <p:nvSpPr>
          <p:cNvPr id="3" name="TextBox 2">
            <a:extLst>
              <a:ext uri="{FF2B5EF4-FFF2-40B4-BE49-F238E27FC236}">
                <a16:creationId xmlns:a16="http://schemas.microsoft.com/office/drawing/2014/main" id="{A56EE967-F0E4-1548-8DE2-CB09BB5E7809}"/>
              </a:ext>
            </a:extLst>
          </p:cNvPr>
          <p:cNvSpPr txBox="1"/>
          <p:nvPr/>
        </p:nvSpPr>
        <p:spPr>
          <a:xfrm>
            <a:off x="1617851" y="1666146"/>
            <a:ext cx="8956298" cy="369332"/>
          </a:xfrm>
          <a:prstGeom prst="rect">
            <a:avLst/>
          </a:prstGeom>
          <a:noFill/>
        </p:spPr>
        <p:txBody>
          <a:bodyPr wrap="none" rtlCol="0">
            <a:spAutoFit/>
          </a:bodyPr>
          <a:lstStyle/>
          <a:p>
            <a:r>
              <a:rPr lang="en-JP" dirty="0"/>
              <a:t>一つ一つ段階的に学習の流れを進めてきたけど、</a:t>
            </a:r>
            <a:r>
              <a:rPr lang="en-JP" b="1" dirty="0">
                <a:solidFill>
                  <a:srgbClr val="00B0F0"/>
                </a:solidFill>
              </a:rPr>
              <a:t>全体的に共通</a:t>
            </a:r>
            <a:r>
              <a:rPr lang="en-JP" dirty="0"/>
              <a:t>して言える事がある。</a:t>
            </a:r>
          </a:p>
        </p:txBody>
      </p:sp>
      <p:sp>
        <p:nvSpPr>
          <p:cNvPr id="4" name="TextBox 3">
            <a:extLst>
              <a:ext uri="{FF2B5EF4-FFF2-40B4-BE49-F238E27FC236}">
                <a16:creationId xmlns:a16="http://schemas.microsoft.com/office/drawing/2014/main" id="{F7956425-B9F2-9B43-AED0-8D66CCA39803}"/>
              </a:ext>
            </a:extLst>
          </p:cNvPr>
          <p:cNvSpPr txBox="1"/>
          <p:nvPr/>
        </p:nvSpPr>
        <p:spPr>
          <a:xfrm>
            <a:off x="1261947" y="2468031"/>
            <a:ext cx="10091853" cy="3554819"/>
          </a:xfrm>
          <a:prstGeom prst="rect">
            <a:avLst/>
          </a:prstGeom>
          <a:noFill/>
        </p:spPr>
        <p:txBody>
          <a:bodyPr wrap="square" rtlCol="0">
            <a:spAutoFit/>
          </a:bodyPr>
          <a:lstStyle/>
          <a:p>
            <a:pPr marL="285750" indent="-285750">
              <a:lnSpc>
                <a:spcPct val="150000"/>
              </a:lnSpc>
              <a:buFont typeface="Wingdings" pitchFamily="2" charset="2"/>
              <a:buChar char="Ø"/>
            </a:pPr>
            <a:r>
              <a:rPr lang="en-JP" dirty="0"/>
              <a:t>ネットで端的な情報を集めても良いが、どこかで</a:t>
            </a:r>
            <a:r>
              <a:rPr lang="en-JP" b="1" dirty="0">
                <a:solidFill>
                  <a:srgbClr val="00B0F0"/>
                </a:solidFill>
              </a:rPr>
              <a:t>本や公式サイトで体系的に学ぶのが早道</a:t>
            </a:r>
            <a:r>
              <a:rPr lang="en-JP" dirty="0"/>
              <a:t>。</a:t>
            </a:r>
          </a:p>
          <a:p>
            <a:pPr marL="285750" indent="-285750">
              <a:lnSpc>
                <a:spcPct val="150000"/>
              </a:lnSpc>
              <a:buFont typeface="Wingdings" pitchFamily="2" charset="2"/>
              <a:buChar char="Ø"/>
            </a:pPr>
            <a:r>
              <a:rPr lang="en-JP" dirty="0"/>
              <a:t>プログラミングは学んだらとりあえず</a:t>
            </a:r>
            <a:r>
              <a:rPr lang="en-JP" b="1" dirty="0">
                <a:solidFill>
                  <a:srgbClr val="00B0F0"/>
                </a:solidFill>
              </a:rPr>
              <a:t>簡単な物でいいので作成</a:t>
            </a:r>
            <a:r>
              <a:rPr lang="en-JP" dirty="0"/>
              <a:t>してみよう</a:t>
            </a:r>
          </a:p>
          <a:p>
            <a:pPr marL="742950" lvl="1" indent="-285750">
              <a:lnSpc>
                <a:spcPct val="150000"/>
              </a:lnSpc>
              <a:buFont typeface="Wingdings" pitchFamily="2" charset="2"/>
              <a:buChar char="§"/>
            </a:pPr>
            <a:r>
              <a:rPr lang="en-JP" dirty="0"/>
              <a:t>面倒でも</a:t>
            </a:r>
            <a:r>
              <a:rPr lang="en-JP" b="1" dirty="0">
                <a:solidFill>
                  <a:srgbClr val="00B0F0"/>
                </a:solidFill>
              </a:rPr>
              <a:t>手を動かす事でわかる事</a:t>
            </a:r>
            <a:r>
              <a:rPr lang="en-JP" dirty="0"/>
              <a:t>がたくさんある。</a:t>
            </a:r>
          </a:p>
          <a:p>
            <a:pPr marL="285750" indent="-285750">
              <a:lnSpc>
                <a:spcPct val="150000"/>
              </a:lnSpc>
              <a:buFont typeface="Wingdings" pitchFamily="2" charset="2"/>
              <a:buChar char="Ø"/>
            </a:pPr>
            <a:r>
              <a:rPr lang="en-JP" dirty="0"/>
              <a:t>１日考えてもわからなかったら、</a:t>
            </a:r>
            <a:r>
              <a:rPr lang="en-JP" dirty="0">
                <a:solidFill>
                  <a:srgbClr val="00B0F0"/>
                </a:solidFill>
              </a:rPr>
              <a:t>詳しい人に聞く</a:t>
            </a:r>
            <a:r>
              <a:rPr lang="en-JP" dirty="0"/>
              <a:t>！</a:t>
            </a:r>
          </a:p>
          <a:p>
            <a:pPr marL="742950" lvl="1" indent="-285750">
              <a:lnSpc>
                <a:spcPct val="150000"/>
              </a:lnSpc>
              <a:buFont typeface="Wingdings" pitchFamily="2" charset="2"/>
              <a:buChar char="§"/>
            </a:pPr>
            <a:r>
              <a:rPr lang="en-JP" dirty="0"/>
              <a:t>だれかと</a:t>
            </a:r>
            <a:r>
              <a:rPr lang="en-JP" b="1" dirty="0">
                <a:solidFill>
                  <a:srgbClr val="00B0F0"/>
                </a:solidFill>
              </a:rPr>
              <a:t>一緒に勉強</a:t>
            </a:r>
            <a:r>
              <a:rPr lang="en-JP" dirty="0"/>
              <a:t>してもいいね！</a:t>
            </a:r>
          </a:p>
          <a:p>
            <a:pPr marL="285750" indent="-285750">
              <a:lnSpc>
                <a:spcPct val="150000"/>
              </a:lnSpc>
              <a:buFont typeface="Wingdings" pitchFamily="2" charset="2"/>
              <a:buChar char="Ø"/>
            </a:pPr>
            <a:r>
              <a:rPr lang="en-JP" dirty="0"/>
              <a:t>最初はそれぞれの知識について</a:t>
            </a:r>
            <a:r>
              <a:rPr lang="en-JP" b="1" dirty="0">
                <a:solidFill>
                  <a:srgbClr val="00B0F0"/>
                </a:solidFill>
              </a:rPr>
              <a:t>必要最低限</a:t>
            </a:r>
            <a:r>
              <a:rPr lang="en-JP" dirty="0"/>
              <a:t>学べればOK</a:t>
            </a:r>
          </a:p>
          <a:p>
            <a:pPr marL="742950" lvl="1" indent="-285750">
              <a:lnSpc>
                <a:spcPct val="150000"/>
              </a:lnSpc>
              <a:buFont typeface="Wingdings" pitchFamily="2" charset="2"/>
              <a:buChar char="§"/>
            </a:pPr>
            <a:r>
              <a:rPr lang="en-JP" dirty="0"/>
              <a:t>あとは次に進んで分からなくなったらググるの繰り返し。</a:t>
            </a:r>
          </a:p>
          <a:p>
            <a:endParaRPr lang="en-JP" dirty="0"/>
          </a:p>
          <a:p>
            <a:endParaRPr lang="en-JP" dirty="0"/>
          </a:p>
        </p:txBody>
      </p:sp>
    </p:spTree>
    <p:extLst>
      <p:ext uri="{BB962C8B-B14F-4D97-AF65-F5344CB8AC3E}">
        <p14:creationId xmlns:p14="http://schemas.microsoft.com/office/powerpoint/2010/main" val="128354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t>sanoLabを編集</a:t>
            </a:r>
          </a:p>
        </p:txBody>
      </p:sp>
      <p:sp>
        <p:nvSpPr>
          <p:cNvPr id="5" name="TextBox 4">
            <a:extLst>
              <a:ext uri="{FF2B5EF4-FFF2-40B4-BE49-F238E27FC236}">
                <a16:creationId xmlns:a16="http://schemas.microsoft.com/office/drawing/2014/main" id="{AC294D13-5FBB-7C4C-92E7-EA57BDE41FDE}"/>
              </a:ext>
            </a:extLst>
          </p:cNvPr>
          <p:cNvSpPr txBox="1"/>
          <p:nvPr/>
        </p:nvSpPr>
        <p:spPr>
          <a:xfrm>
            <a:off x="1282390" y="1494263"/>
            <a:ext cx="9943748" cy="646331"/>
          </a:xfrm>
          <a:prstGeom prst="rect">
            <a:avLst/>
          </a:prstGeom>
          <a:noFill/>
        </p:spPr>
        <p:txBody>
          <a:bodyPr wrap="none" rtlCol="0">
            <a:spAutoFit/>
          </a:bodyPr>
          <a:lstStyle/>
          <a:p>
            <a:r>
              <a:rPr lang="en-JP" dirty="0"/>
              <a:t>これまでのスキルができたら、クオリティはどうであれ簡単に何かWEBサイトを作れるはず。</a:t>
            </a:r>
          </a:p>
          <a:p>
            <a:r>
              <a:rPr lang="en-JP" dirty="0"/>
              <a:t>学んだ物を生かすと同時に学びながらsanoLab.comを育んでいこう！</a:t>
            </a:r>
          </a:p>
        </p:txBody>
      </p:sp>
      <p:sp>
        <p:nvSpPr>
          <p:cNvPr id="6" name="TextBox 5">
            <a:extLst>
              <a:ext uri="{FF2B5EF4-FFF2-40B4-BE49-F238E27FC236}">
                <a16:creationId xmlns:a16="http://schemas.microsoft.com/office/drawing/2014/main" id="{76318DAD-D82F-8B46-A3A8-D18D74E0FAD2}"/>
              </a:ext>
            </a:extLst>
          </p:cNvPr>
          <p:cNvSpPr txBox="1"/>
          <p:nvPr/>
        </p:nvSpPr>
        <p:spPr>
          <a:xfrm>
            <a:off x="1282390" y="2469555"/>
            <a:ext cx="8898673" cy="1200329"/>
          </a:xfrm>
          <a:prstGeom prst="rect">
            <a:avLst/>
          </a:prstGeom>
          <a:noFill/>
        </p:spPr>
        <p:txBody>
          <a:bodyPr wrap="square" rtlCol="0">
            <a:spAutoFit/>
          </a:bodyPr>
          <a:lstStyle/>
          <a:p>
            <a:r>
              <a:rPr lang="en-US" dirty="0"/>
              <a:t>G</a:t>
            </a:r>
            <a:r>
              <a:rPr lang="en-JP" dirty="0"/>
              <a:t>it からcloneしてくる</a:t>
            </a:r>
          </a:p>
          <a:p>
            <a:r>
              <a:rPr lang="en-US" dirty="0"/>
              <a:t>B</a:t>
            </a:r>
            <a:r>
              <a:rPr lang="en-JP" dirty="0"/>
              <a:t>ranchを切る。</a:t>
            </a:r>
          </a:p>
          <a:p>
            <a:r>
              <a:rPr lang="en-US" dirty="0" err="1"/>
              <a:t>変更したい箇所をいじってadd</a:t>
            </a:r>
            <a:r>
              <a:rPr lang="en-US" dirty="0"/>
              <a:t> </a:t>
            </a:r>
            <a:r>
              <a:rPr lang="en-US" dirty="0" err="1"/>
              <a:t>してcommit</a:t>
            </a:r>
            <a:r>
              <a:rPr lang="en-US" dirty="0"/>
              <a:t> </a:t>
            </a:r>
            <a:r>
              <a:rPr lang="en-US" dirty="0" err="1"/>
              <a:t>してpushしよう</a:t>
            </a:r>
            <a:r>
              <a:rPr lang="en-US" dirty="0"/>
              <a:t>！</a:t>
            </a:r>
          </a:p>
          <a:p>
            <a:endParaRPr lang="en-JP" dirty="0"/>
          </a:p>
        </p:txBody>
      </p:sp>
    </p:spTree>
    <p:extLst>
      <p:ext uri="{BB962C8B-B14F-4D97-AF65-F5344CB8AC3E}">
        <p14:creationId xmlns:p14="http://schemas.microsoft.com/office/powerpoint/2010/main" val="349335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60CC-C2B1-1D4B-98B3-0304F20CD79F}"/>
              </a:ext>
            </a:extLst>
          </p:cNvPr>
          <p:cNvSpPr>
            <a:spLocks noGrp="1"/>
          </p:cNvSpPr>
          <p:nvPr>
            <p:ph type="title"/>
          </p:nvPr>
        </p:nvSpPr>
        <p:spPr/>
        <p:txBody>
          <a:bodyPr/>
          <a:lstStyle/>
          <a:p>
            <a:r>
              <a:rPr lang="en-US" dirty="0" err="1"/>
              <a:t>本Tutorialの</a:t>
            </a:r>
            <a:r>
              <a:rPr lang="en-JP" dirty="0"/>
              <a:t>狙い</a:t>
            </a:r>
          </a:p>
        </p:txBody>
      </p:sp>
      <p:sp>
        <p:nvSpPr>
          <p:cNvPr id="3" name="Content Placeholder 2">
            <a:extLst>
              <a:ext uri="{FF2B5EF4-FFF2-40B4-BE49-F238E27FC236}">
                <a16:creationId xmlns:a16="http://schemas.microsoft.com/office/drawing/2014/main" id="{78E8F520-4AB4-AC41-8341-406F36720094}"/>
              </a:ext>
            </a:extLst>
          </p:cNvPr>
          <p:cNvSpPr>
            <a:spLocks noGrp="1"/>
          </p:cNvSpPr>
          <p:nvPr>
            <p:ph idx="1"/>
          </p:nvPr>
        </p:nvSpPr>
        <p:spPr>
          <a:xfrm>
            <a:off x="1257822" y="1863202"/>
            <a:ext cx="10021866" cy="4769329"/>
          </a:xfrm>
        </p:spPr>
        <p:txBody>
          <a:bodyPr/>
          <a:lstStyle/>
          <a:p>
            <a:pPr marL="0" indent="0">
              <a:lnSpc>
                <a:spcPct val="150000"/>
              </a:lnSpc>
              <a:buNone/>
            </a:pPr>
            <a:r>
              <a:rPr lang="en-US" b="1" dirty="0">
                <a:solidFill>
                  <a:srgbClr val="0070C0"/>
                </a:solidFill>
              </a:rPr>
              <a:t>S</a:t>
            </a:r>
            <a:r>
              <a:rPr lang="en-JP" b="1" dirty="0">
                <a:solidFill>
                  <a:srgbClr val="0070C0"/>
                </a:solidFill>
              </a:rPr>
              <a:t>anolab.com </a:t>
            </a:r>
            <a:r>
              <a:rPr lang="en-JP" dirty="0"/>
              <a:t>の継続的な運用を目的</a:t>
            </a:r>
          </a:p>
          <a:p>
            <a:pPr marL="0" indent="0">
              <a:lnSpc>
                <a:spcPct val="150000"/>
              </a:lnSpc>
              <a:buNone/>
            </a:pPr>
            <a:r>
              <a:rPr lang="en-JP" dirty="0">
                <a:solidFill>
                  <a:srgbClr val="0070C0"/>
                </a:solidFill>
              </a:rPr>
              <a:t>フロントエンド</a:t>
            </a:r>
            <a:r>
              <a:rPr lang="en-JP" dirty="0"/>
              <a:t>への</a:t>
            </a:r>
            <a:r>
              <a:rPr lang="en-JP" dirty="0">
                <a:solidFill>
                  <a:srgbClr val="0070C0"/>
                </a:solidFill>
              </a:rPr>
              <a:t>初めの一歩</a:t>
            </a:r>
            <a:r>
              <a:rPr lang="en-JP" dirty="0"/>
              <a:t>を助けます。</a:t>
            </a:r>
          </a:p>
          <a:p>
            <a:pPr marL="0" indent="0">
              <a:lnSpc>
                <a:spcPct val="150000"/>
              </a:lnSpc>
              <a:buNone/>
            </a:pPr>
            <a:r>
              <a:rPr lang="en-JP" dirty="0"/>
              <a:t>技術的な資料ではなく、</a:t>
            </a:r>
            <a:r>
              <a:rPr lang="en-JP" dirty="0">
                <a:solidFill>
                  <a:srgbClr val="0070C0"/>
                </a:solidFill>
              </a:rPr>
              <a:t>学ぶ際に役に立つ前提知識や</a:t>
            </a:r>
            <a:br>
              <a:rPr lang="en-JP" dirty="0">
                <a:solidFill>
                  <a:srgbClr val="0070C0"/>
                </a:solidFill>
              </a:rPr>
            </a:br>
            <a:r>
              <a:rPr lang="en-JP" dirty="0">
                <a:solidFill>
                  <a:srgbClr val="0070C0"/>
                </a:solidFill>
              </a:rPr>
              <a:t>学習の流れ</a:t>
            </a:r>
            <a:r>
              <a:rPr lang="en-JP" dirty="0"/>
              <a:t>を知ることで学習自体を手助けします。</a:t>
            </a:r>
          </a:p>
          <a:p>
            <a:pPr marL="0" indent="0">
              <a:buNone/>
            </a:pPr>
            <a:endParaRPr lang="en-JP" dirty="0"/>
          </a:p>
          <a:p>
            <a:pPr marL="0" indent="0">
              <a:buNone/>
            </a:pPr>
            <a:r>
              <a:rPr lang="en-JP" sz="1600" dirty="0"/>
              <a:t>（注）久壽米木の本資料作成時(2021-02-19)までの経験と主観により構築されています。</a:t>
            </a:r>
          </a:p>
        </p:txBody>
      </p:sp>
      <p:sp>
        <p:nvSpPr>
          <p:cNvPr id="4" name="Oval 3">
            <a:extLst>
              <a:ext uri="{FF2B5EF4-FFF2-40B4-BE49-F238E27FC236}">
                <a16:creationId xmlns:a16="http://schemas.microsoft.com/office/drawing/2014/main" id="{85F7F6E8-81DA-134B-B8EC-4110EEEC9EF2}"/>
              </a:ext>
            </a:extLst>
          </p:cNvPr>
          <p:cNvSpPr/>
          <p:nvPr/>
        </p:nvSpPr>
        <p:spPr>
          <a:xfrm>
            <a:off x="636150" y="1937630"/>
            <a:ext cx="621672"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1</a:t>
            </a:r>
          </a:p>
        </p:txBody>
      </p:sp>
      <p:sp>
        <p:nvSpPr>
          <p:cNvPr id="5" name="Oval 4">
            <a:extLst>
              <a:ext uri="{FF2B5EF4-FFF2-40B4-BE49-F238E27FC236}">
                <a16:creationId xmlns:a16="http://schemas.microsoft.com/office/drawing/2014/main" id="{338EED01-68D9-CB44-A78D-D46D7A43F5CD}"/>
              </a:ext>
            </a:extLst>
          </p:cNvPr>
          <p:cNvSpPr/>
          <p:nvPr/>
        </p:nvSpPr>
        <p:spPr>
          <a:xfrm>
            <a:off x="636150" y="2717881"/>
            <a:ext cx="621672"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2</a:t>
            </a:r>
            <a:endParaRPr lang="en-JP" dirty="0"/>
          </a:p>
        </p:txBody>
      </p:sp>
      <p:sp>
        <p:nvSpPr>
          <p:cNvPr id="6" name="Oval 5">
            <a:extLst>
              <a:ext uri="{FF2B5EF4-FFF2-40B4-BE49-F238E27FC236}">
                <a16:creationId xmlns:a16="http://schemas.microsoft.com/office/drawing/2014/main" id="{F3191427-4AA3-7E42-93EC-B679501D94DB}"/>
              </a:ext>
            </a:extLst>
          </p:cNvPr>
          <p:cNvSpPr/>
          <p:nvPr/>
        </p:nvSpPr>
        <p:spPr>
          <a:xfrm>
            <a:off x="636150" y="3498132"/>
            <a:ext cx="621672"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3</a:t>
            </a:r>
          </a:p>
        </p:txBody>
      </p:sp>
    </p:spTree>
    <p:extLst>
      <p:ext uri="{BB962C8B-B14F-4D97-AF65-F5344CB8AC3E}">
        <p14:creationId xmlns:p14="http://schemas.microsoft.com/office/powerpoint/2010/main" val="166301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own Arrow 13">
            <a:extLst>
              <a:ext uri="{FF2B5EF4-FFF2-40B4-BE49-F238E27FC236}">
                <a16:creationId xmlns:a16="http://schemas.microsoft.com/office/drawing/2014/main" id="{F169C859-963B-D042-93E8-7EC5AF8D49CD}"/>
              </a:ext>
            </a:extLst>
          </p:cNvPr>
          <p:cNvSpPr/>
          <p:nvPr/>
        </p:nvSpPr>
        <p:spPr>
          <a:xfrm>
            <a:off x="5282198" y="1766170"/>
            <a:ext cx="1627599" cy="496030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5" name="Rounded Rectangle 14">
            <a:extLst>
              <a:ext uri="{FF2B5EF4-FFF2-40B4-BE49-F238E27FC236}">
                <a16:creationId xmlns:a16="http://schemas.microsoft.com/office/drawing/2014/main" id="{BC111E76-AB2F-4C45-90C0-B999FE864593}"/>
              </a:ext>
            </a:extLst>
          </p:cNvPr>
          <p:cNvSpPr/>
          <p:nvPr/>
        </p:nvSpPr>
        <p:spPr>
          <a:xfrm>
            <a:off x="3914382" y="2822550"/>
            <a:ext cx="4307387" cy="67014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6" name="Rounded Rectangle 15">
            <a:extLst>
              <a:ext uri="{FF2B5EF4-FFF2-40B4-BE49-F238E27FC236}">
                <a16:creationId xmlns:a16="http://schemas.microsoft.com/office/drawing/2014/main" id="{9B4AB5F2-91D4-4F48-8913-C1811F5A8600}"/>
              </a:ext>
            </a:extLst>
          </p:cNvPr>
          <p:cNvSpPr/>
          <p:nvPr/>
        </p:nvSpPr>
        <p:spPr>
          <a:xfrm>
            <a:off x="3914381" y="3844961"/>
            <a:ext cx="4307387" cy="6701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7" name="Rounded Rectangle 16">
            <a:extLst>
              <a:ext uri="{FF2B5EF4-FFF2-40B4-BE49-F238E27FC236}">
                <a16:creationId xmlns:a16="http://schemas.microsoft.com/office/drawing/2014/main" id="{122E7860-D2B3-1746-8A32-EABA8D7C6350}"/>
              </a:ext>
            </a:extLst>
          </p:cNvPr>
          <p:cNvSpPr/>
          <p:nvPr/>
        </p:nvSpPr>
        <p:spPr>
          <a:xfrm>
            <a:off x="3942303" y="4814869"/>
            <a:ext cx="4307387" cy="6701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0" name="Rounded Rectangle 9">
            <a:extLst>
              <a:ext uri="{FF2B5EF4-FFF2-40B4-BE49-F238E27FC236}">
                <a16:creationId xmlns:a16="http://schemas.microsoft.com/office/drawing/2014/main" id="{93084FB7-1C45-2642-869C-C869576DC306}"/>
              </a:ext>
            </a:extLst>
          </p:cNvPr>
          <p:cNvSpPr/>
          <p:nvPr/>
        </p:nvSpPr>
        <p:spPr>
          <a:xfrm>
            <a:off x="3914384" y="1766170"/>
            <a:ext cx="4307387" cy="6701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 name="Title 1">
            <a:extLst>
              <a:ext uri="{FF2B5EF4-FFF2-40B4-BE49-F238E27FC236}">
                <a16:creationId xmlns:a16="http://schemas.microsoft.com/office/drawing/2014/main" id="{48BBCAF8-A895-1047-B707-55547EA94452}"/>
              </a:ext>
            </a:extLst>
          </p:cNvPr>
          <p:cNvSpPr>
            <a:spLocks noGrp="1"/>
          </p:cNvSpPr>
          <p:nvPr>
            <p:ph type="title"/>
          </p:nvPr>
        </p:nvSpPr>
        <p:spPr/>
        <p:txBody>
          <a:bodyPr/>
          <a:lstStyle/>
          <a:p>
            <a:r>
              <a:rPr lang="en-US" dirty="0">
                <a:latin typeface="Segoe UI Historic" panose="020B0502040204020203" pitchFamily="34" charset="0"/>
                <a:ea typeface="Segoe UI Historic" panose="020B0502040204020203" pitchFamily="34" charset="0"/>
              </a:rPr>
              <a:t>T</a:t>
            </a:r>
            <a:r>
              <a:rPr lang="en-JP" dirty="0">
                <a:latin typeface="Segoe UI Historic" panose="020B0502040204020203" pitchFamily="34" charset="0"/>
                <a:ea typeface="Segoe UI Historic" panose="020B0502040204020203" pitchFamily="34" charset="0"/>
              </a:rPr>
              <a:t>utorialの流れ</a:t>
            </a:r>
          </a:p>
        </p:txBody>
      </p:sp>
      <p:sp>
        <p:nvSpPr>
          <p:cNvPr id="4" name="TextBox 3">
            <a:extLst>
              <a:ext uri="{FF2B5EF4-FFF2-40B4-BE49-F238E27FC236}">
                <a16:creationId xmlns:a16="http://schemas.microsoft.com/office/drawing/2014/main" id="{5E7A8F95-4DCA-5A47-97B6-C7ACC40C54AD}"/>
              </a:ext>
            </a:extLst>
          </p:cNvPr>
          <p:cNvSpPr txBox="1"/>
          <p:nvPr/>
        </p:nvSpPr>
        <p:spPr>
          <a:xfrm>
            <a:off x="3970229" y="1902587"/>
            <a:ext cx="4251542" cy="461665"/>
          </a:xfrm>
          <a:prstGeom prst="rect">
            <a:avLst/>
          </a:prstGeom>
          <a:noFill/>
        </p:spPr>
        <p:txBody>
          <a:bodyPr wrap="square" rtlCol="0">
            <a:spAutoFit/>
          </a:bodyPr>
          <a:lstStyle/>
          <a:p>
            <a:r>
              <a:rPr lang="en-JP" sz="24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必要（学ぶこと）になる知識</a:t>
            </a:r>
          </a:p>
        </p:txBody>
      </p:sp>
      <p:sp>
        <p:nvSpPr>
          <p:cNvPr id="5" name="TextBox 4">
            <a:extLst>
              <a:ext uri="{FF2B5EF4-FFF2-40B4-BE49-F238E27FC236}">
                <a16:creationId xmlns:a16="http://schemas.microsoft.com/office/drawing/2014/main" id="{784F25AA-1448-5C48-AB77-9FFE3AC32B2E}"/>
              </a:ext>
            </a:extLst>
          </p:cNvPr>
          <p:cNvSpPr txBox="1"/>
          <p:nvPr/>
        </p:nvSpPr>
        <p:spPr>
          <a:xfrm>
            <a:off x="5035165" y="2926789"/>
            <a:ext cx="2121669" cy="461665"/>
          </a:xfrm>
          <a:prstGeom prst="rect">
            <a:avLst/>
          </a:prstGeom>
          <a:noFill/>
        </p:spPr>
        <p:txBody>
          <a:bodyPr wrap="square" rtlCol="0">
            <a:spAutoFit/>
          </a:bodyPr>
          <a:lstStyle/>
          <a:p>
            <a:r>
              <a:rPr lang="en-JP" sz="24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各知識の役割</a:t>
            </a:r>
          </a:p>
        </p:txBody>
      </p:sp>
      <p:sp>
        <p:nvSpPr>
          <p:cNvPr id="6" name="TextBox 5">
            <a:extLst>
              <a:ext uri="{FF2B5EF4-FFF2-40B4-BE49-F238E27FC236}">
                <a16:creationId xmlns:a16="http://schemas.microsoft.com/office/drawing/2014/main" id="{13B785FF-6599-B445-AFC5-27EB28BD40FE}"/>
              </a:ext>
            </a:extLst>
          </p:cNvPr>
          <p:cNvSpPr txBox="1"/>
          <p:nvPr/>
        </p:nvSpPr>
        <p:spPr>
          <a:xfrm>
            <a:off x="3970229" y="3950991"/>
            <a:ext cx="4251542" cy="461665"/>
          </a:xfrm>
          <a:prstGeom prst="rect">
            <a:avLst/>
          </a:prstGeom>
          <a:noFill/>
        </p:spPr>
        <p:txBody>
          <a:bodyPr wrap="square" rtlCol="0">
            <a:spAutoFit/>
          </a:bodyPr>
          <a:lstStyle/>
          <a:p>
            <a:r>
              <a:rPr lang="en-JP" sz="24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クスメギおすすめの学習方法</a:t>
            </a:r>
          </a:p>
        </p:txBody>
      </p:sp>
      <p:sp>
        <p:nvSpPr>
          <p:cNvPr id="9" name="TextBox 8">
            <a:extLst>
              <a:ext uri="{FF2B5EF4-FFF2-40B4-BE49-F238E27FC236}">
                <a16:creationId xmlns:a16="http://schemas.microsoft.com/office/drawing/2014/main" id="{0C17A732-8247-9549-B884-E268288D2BF0}"/>
              </a:ext>
            </a:extLst>
          </p:cNvPr>
          <p:cNvSpPr txBox="1"/>
          <p:nvPr/>
        </p:nvSpPr>
        <p:spPr>
          <a:xfrm>
            <a:off x="4664639" y="4975193"/>
            <a:ext cx="2862719" cy="461665"/>
          </a:xfrm>
          <a:prstGeom prst="rect">
            <a:avLst/>
          </a:prstGeom>
          <a:noFill/>
        </p:spPr>
        <p:txBody>
          <a:bodyPr wrap="square" rtlCol="0">
            <a:spAutoFit/>
          </a:bodyPr>
          <a:lstStyle/>
          <a:p>
            <a:r>
              <a:rPr lang="en-JP" sz="24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いざSanoLab.comへ</a:t>
            </a:r>
          </a:p>
        </p:txBody>
      </p:sp>
    </p:spTree>
    <p:extLst>
      <p:ext uri="{BB962C8B-B14F-4D97-AF65-F5344CB8AC3E}">
        <p14:creationId xmlns:p14="http://schemas.microsoft.com/office/powerpoint/2010/main" val="48145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A90D-A65E-8644-9E07-C98082A81771}"/>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必要な（学ぶ）知識</a:t>
            </a:r>
          </a:p>
        </p:txBody>
      </p:sp>
      <p:sp>
        <p:nvSpPr>
          <p:cNvPr id="8" name="TextBox 7">
            <a:extLst>
              <a:ext uri="{FF2B5EF4-FFF2-40B4-BE49-F238E27FC236}">
                <a16:creationId xmlns:a16="http://schemas.microsoft.com/office/drawing/2014/main" id="{86F8CC3C-18B2-FA4E-9A4F-3BC1C066CA29}"/>
              </a:ext>
            </a:extLst>
          </p:cNvPr>
          <p:cNvSpPr txBox="1"/>
          <p:nvPr/>
        </p:nvSpPr>
        <p:spPr>
          <a:xfrm>
            <a:off x="3359432" y="1229355"/>
            <a:ext cx="6417141" cy="369332"/>
          </a:xfrm>
          <a:prstGeom prst="rect">
            <a:avLst/>
          </a:prstGeom>
          <a:noFill/>
        </p:spPr>
        <p:txBody>
          <a:bodyPr wrap="none" rtlCol="0">
            <a:spAutoFit/>
          </a:bodyPr>
          <a:lstStyle/>
          <a:p>
            <a:r>
              <a:rPr lang="en-JP" dirty="0">
                <a:latin typeface="Segoe UI Historic" panose="020B0502040204020203" pitchFamily="34" charset="0"/>
                <a:ea typeface="Segoe UI Historic" panose="020B0502040204020203" pitchFamily="34" charset="0"/>
                <a:cs typeface="Segoe UI Historic" panose="020B0502040204020203" pitchFamily="34" charset="0"/>
              </a:rPr>
              <a:t>以下は私が考えた、必要になってくる知識とその役割です。</a:t>
            </a:r>
          </a:p>
        </p:txBody>
      </p:sp>
      <p:sp>
        <p:nvSpPr>
          <p:cNvPr id="9" name="TextBox 8">
            <a:extLst>
              <a:ext uri="{FF2B5EF4-FFF2-40B4-BE49-F238E27FC236}">
                <a16:creationId xmlns:a16="http://schemas.microsoft.com/office/drawing/2014/main" id="{269C886F-F2C0-7941-B7F6-3F8FD81FC396}"/>
              </a:ext>
            </a:extLst>
          </p:cNvPr>
          <p:cNvSpPr txBox="1"/>
          <p:nvPr/>
        </p:nvSpPr>
        <p:spPr>
          <a:xfrm>
            <a:off x="1456274" y="1723485"/>
            <a:ext cx="1107996" cy="461665"/>
          </a:xfrm>
          <a:prstGeom prst="rect">
            <a:avLst/>
          </a:prstGeom>
          <a:noFill/>
        </p:spPr>
        <p:txBody>
          <a:bodyPr wrap="none" rtlCol="0">
            <a:spAutoFit/>
          </a:bodyPr>
          <a:lstStyle/>
          <a:p>
            <a:r>
              <a:rPr lang="en-JP" sz="2400" dirty="0">
                <a:latin typeface="Segoe UI Historic" panose="020B0502040204020203" pitchFamily="34" charset="0"/>
                <a:ea typeface="Segoe UI Historic" panose="020B0502040204020203" pitchFamily="34" charset="0"/>
                <a:cs typeface="Segoe UI Historic" panose="020B0502040204020203" pitchFamily="34" charset="0"/>
              </a:rPr>
              <a:t>スキル</a:t>
            </a:r>
          </a:p>
        </p:txBody>
      </p:sp>
      <p:sp>
        <p:nvSpPr>
          <p:cNvPr id="10" name="TextBox 9">
            <a:extLst>
              <a:ext uri="{FF2B5EF4-FFF2-40B4-BE49-F238E27FC236}">
                <a16:creationId xmlns:a16="http://schemas.microsoft.com/office/drawing/2014/main" id="{2A293FF7-893F-034F-8D81-CDBA32DCEE2C}"/>
              </a:ext>
            </a:extLst>
          </p:cNvPr>
          <p:cNvSpPr txBox="1"/>
          <p:nvPr/>
        </p:nvSpPr>
        <p:spPr>
          <a:xfrm>
            <a:off x="6488290" y="1724286"/>
            <a:ext cx="800219" cy="461665"/>
          </a:xfrm>
          <a:prstGeom prst="rect">
            <a:avLst/>
          </a:prstGeom>
          <a:noFill/>
        </p:spPr>
        <p:txBody>
          <a:bodyPr wrap="none" rtlCol="0">
            <a:spAutoFit/>
          </a:bodyPr>
          <a:lstStyle/>
          <a:p>
            <a:r>
              <a:rPr lang="en-JP" sz="2400" dirty="0">
                <a:latin typeface="Segoe UI Historic" panose="020B0502040204020203" pitchFamily="34" charset="0"/>
                <a:ea typeface="Segoe UI Historic" panose="020B0502040204020203" pitchFamily="34" charset="0"/>
                <a:cs typeface="Segoe UI Historic" panose="020B0502040204020203" pitchFamily="34" charset="0"/>
              </a:rPr>
              <a:t>役割</a:t>
            </a:r>
          </a:p>
        </p:txBody>
      </p:sp>
      <p:cxnSp>
        <p:nvCxnSpPr>
          <p:cNvPr id="12" name="Straight Connector 11">
            <a:extLst>
              <a:ext uri="{FF2B5EF4-FFF2-40B4-BE49-F238E27FC236}">
                <a16:creationId xmlns:a16="http://schemas.microsoft.com/office/drawing/2014/main" id="{E2CA661B-D6DA-F249-9579-9676CB08581C}"/>
              </a:ext>
            </a:extLst>
          </p:cNvPr>
          <p:cNvCxnSpPr>
            <a:cxnSpLocks/>
          </p:cNvCxnSpPr>
          <p:nvPr/>
        </p:nvCxnSpPr>
        <p:spPr>
          <a:xfrm>
            <a:off x="1357986" y="2152986"/>
            <a:ext cx="1417305" cy="0"/>
          </a:xfrm>
          <a:prstGeom prst="line">
            <a:avLst/>
          </a:prstGeom>
          <a:ln w="31750" cmpd="dbl"/>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BD53AF-B9AD-924A-829D-8058904EE896}"/>
              </a:ext>
            </a:extLst>
          </p:cNvPr>
          <p:cNvCxnSpPr>
            <a:cxnSpLocks/>
          </p:cNvCxnSpPr>
          <p:nvPr/>
        </p:nvCxnSpPr>
        <p:spPr>
          <a:xfrm>
            <a:off x="6368811" y="2161344"/>
            <a:ext cx="1417305" cy="0"/>
          </a:xfrm>
          <a:prstGeom prst="line">
            <a:avLst/>
          </a:prstGeom>
          <a:ln w="31750" cmpd="dbl"/>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4C2A5C-F4FB-4045-B239-89BC254C10EF}"/>
              </a:ext>
            </a:extLst>
          </p:cNvPr>
          <p:cNvSpPr txBox="1"/>
          <p:nvPr/>
        </p:nvSpPr>
        <p:spPr>
          <a:xfrm>
            <a:off x="1275080" y="2431408"/>
            <a:ext cx="3352675" cy="584775"/>
          </a:xfrm>
          <a:prstGeom prst="rect">
            <a:avLst/>
          </a:prstGeom>
          <a:noFill/>
        </p:spPr>
        <p:txBody>
          <a:bodyPr wrap="square" rtlCol="0">
            <a:spAutoFit/>
          </a:bodyPr>
          <a:lstStyle/>
          <a:p>
            <a:r>
              <a:rPr lang="en-JP" sz="3200" dirty="0">
                <a:latin typeface="Segoe UI Historic" panose="020B0502040204020203" pitchFamily="34" charset="0"/>
                <a:ea typeface="Segoe UI Historic" panose="020B0502040204020203" pitchFamily="34" charset="0"/>
                <a:cs typeface="Segoe UI Historic" panose="020B0502040204020203" pitchFamily="34" charset="0"/>
              </a:rPr>
              <a:t>HTML    / CSS</a:t>
            </a:r>
          </a:p>
        </p:txBody>
      </p:sp>
      <p:sp>
        <p:nvSpPr>
          <p:cNvPr id="16" name="TextBox 15">
            <a:extLst>
              <a:ext uri="{FF2B5EF4-FFF2-40B4-BE49-F238E27FC236}">
                <a16:creationId xmlns:a16="http://schemas.microsoft.com/office/drawing/2014/main" id="{0FA5162A-C417-5F4B-BA7C-914E320A18F0}"/>
              </a:ext>
            </a:extLst>
          </p:cNvPr>
          <p:cNvSpPr txBox="1"/>
          <p:nvPr/>
        </p:nvSpPr>
        <p:spPr>
          <a:xfrm>
            <a:off x="6224762" y="2508009"/>
            <a:ext cx="6144016" cy="523220"/>
          </a:xfrm>
          <a:prstGeom prst="rect">
            <a:avLst/>
          </a:prstGeom>
          <a:noFill/>
        </p:spPr>
        <p:txBody>
          <a:bodyPr wrap="square" rtlCol="0">
            <a:spAutoFit/>
          </a:bodyPr>
          <a:lstStyle/>
          <a:p>
            <a:r>
              <a:rPr lang="ja-JP" altLang="en-US" sz="2800">
                <a:solidFill>
                  <a:srgbClr val="00B0F0"/>
                </a:solidFill>
                <a:latin typeface="Segoe UI Historic" panose="020B0502040204020203" pitchFamily="34" charset="0"/>
                <a:cs typeface="Segoe UI Historic" panose="020B0502040204020203" pitchFamily="34" charset="0"/>
              </a:rPr>
              <a:t>ウェブサイト</a:t>
            </a:r>
            <a:r>
              <a:rPr lang="ja-JP" altLang="en-US" sz="2800">
                <a:latin typeface="Segoe UI Historic" panose="020B0502040204020203" pitchFamily="34" charset="0"/>
                <a:cs typeface="Segoe UI Historic" panose="020B0502040204020203" pitchFamily="34" charset="0"/>
              </a:rPr>
              <a:t>を</a:t>
            </a:r>
            <a:r>
              <a:rPr lang="en-US" altLang="ja-JP" sz="2800" dirty="0">
                <a:latin typeface="Segoe UI Historic" panose="020B0502040204020203" pitchFamily="34" charset="0"/>
                <a:ea typeface="Segoe UI Historic" panose="020B0502040204020203" pitchFamily="34" charset="0"/>
                <a:cs typeface="Segoe UI Historic" panose="020B0502040204020203" pitchFamily="34" charset="0"/>
              </a:rPr>
              <a:t>tag</a:t>
            </a:r>
            <a:r>
              <a:rPr lang="ja-JP" altLang="en-US" sz="2800">
                <a:latin typeface="Segoe UI Historic" panose="020B0502040204020203" pitchFamily="34" charset="0"/>
                <a:cs typeface="Segoe UI Historic" panose="020B0502040204020203" pitchFamily="34" charset="0"/>
              </a:rPr>
              <a:t>付けしながら構築</a:t>
            </a:r>
            <a:endParaRPr lang="en-JP"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7" name="TextBox 16">
            <a:extLst>
              <a:ext uri="{FF2B5EF4-FFF2-40B4-BE49-F238E27FC236}">
                <a16:creationId xmlns:a16="http://schemas.microsoft.com/office/drawing/2014/main" id="{44A762CD-F240-EA49-BFA5-B442A60FED34}"/>
              </a:ext>
            </a:extLst>
          </p:cNvPr>
          <p:cNvSpPr txBox="1"/>
          <p:nvPr/>
        </p:nvSpPr>
        <p:spPr>
          <a:xfrm>
            <a:off x="1275080" y="3515158"/>
            <a:ext cx="5103418" cy="601438"/>
          </a:xfrm>
          <a:prstGeom prst="rect">
            <a:avLst/>
          </a:prstGeom>
          <a:noFill/>
        </p:spPr>
        <p:txBody>
          <a:bodyPr wrap="square" rtlCol="0">
            <a:spAutoFit/>
          </a:bodyPr>
          <a:lstStyle/>
          <a:p>
            <a:r>
              <a:rPr lang="en-JP" sz="3200" dirty="0">
                <a:latin typeface="Segoe UI Historic" panose="020B0502040204020203" pitchFamily="34" charset="0"/>
                <a:ea typeface="Segoe UI Historic" panose="020B0502040204020203" pitchFamily="34" charset="0"/>
                <a:cs typeface="Segoe UI Historic" panose="020B0502040204020203" pitchFamily="34" charset="0"/>
              </a:rPr>
              <a:t>JavaScript      / Vue.js</a:t>
            </a:r>
            <a:r>
              <a:rPr lang="ja-JP" altLang="en-US" sz="3200">
                <a:latin typeface="Segoe UI Historic" panose="020B0502040204020203" pitchFamily="34" charset="0"/>
                <a:cs typeface="Segoe UI Historic" panose="020B0502040204020203" pitchFamily="34" charset="0"/>
              </a:rPr>
              <a:t>　</a:t>
            </a:r>
            <a:endParaRPr lang="en-JP"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8" name="TextBox 17">
            <a:extLst>
              <a:ext uri="{FF2B5EF4-FFF2-40B4-BE49-F238E27FC236}">
                <a16:creationId xmlns:a16="http://schemas.microsoft.com/office/drawing/2014/main" id="{DD54D12E-CF78-C644-96FB-EFD61EC25A59}"/>
              </a:ext>
            </a:extLst>
          </p:cNvPr>
          <p:cNvSpPr txBox="1"/>
          <p:nvPr/>
        </p:nvSpPr>
        <p:spPr>
          <a:xfrm>
            <a:off x="1275081" y="4438315"/>
            <a:ext cx="2470202" cy="584775"/>
          </a:xfrm>
          <a:prstGeom prst="rect">
            <a:avLst/>
          </a:prstGeom>
          <a:noFill/>
        </p:spPr>
        <p:txBody>
          <a:bodyPr wrap="square" rtlCol="0">
            <a:spAutoFit/>
          </a:bodyPr>
          <a:lstStyle/>
          <a:p>
            <a:r>
              <a:rPr lang="en-JP" sz="3200" dirty="0">
                <a:latin typeface="Segoe UI Historic" panose="020B0502040204020203" pitchFamily="34" charset="0"/>
                <a:ea typeface="Segoe UI Historic" panose="020B0502040204020203" pitchFamily="34" charset="0"/>
                <a:cs typeface="Segoe UI Historic" panose="020B0502040204020203" pitchFamily="34" charset="0"/>
              </a:rPr>
              <a:t>Nuxt.js</a:t>
            </a:r>
            <a:r>
              <a:rPr lang="ja-JP" altLang="en-US" sz="3200">
                <a:latin typeface="Segoe UI Historic" panose="020B0502040204020203" pitchFamily="34" charset="0"/>
                <a:cs typeface="Segoe UI Historic" panose="020B0502040204020203" pitchFamily="34" charset="0"/>
              </a:rPr>
              <a:t>　</a:t>
            </a:r>
            <a:endParaRPr lang="en-JP"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9" name="TextBox 18">
            <a:extLst>
              <a:ext uri="{FF2B5EF4-FFF2-40B4-BE49-F238E27FC236}">
                <a16:creationId xmlns:a16="http://schemas.microsoft.com/office/drawing/2014/main" id="{F380AEDF-FF4C-8A41-AD7B-54D2E60EFB8D}"/>
              </a:ext>
            </a:extLst>
          </p:cNvPr>
          <p:cNvSpPr txBox="1"/>
          <p:nvPr/>
        </p:nvSpPr>
        <p:spPr>
          <a:xfrm>
            <a:off x="1275081" y="5475462"/>
            <a:ext cx="2470202" cy="584775"/>
          </a:xfrm>
          <a:prstGeom prst="rect">
            <a:avLst/>
          </a:prstGeom>
          <a:noFill/>
        </p:spPr>
        <p:txBody>
          <a:bodyPr wrap="square" rtlCol="0">
            <a:spAutoFit/>
          </a:bodyPr>
          <a:lstStyle/>
          <a:p>
            <a:r>
              <a:rPr lang="en-JP" sz="3200" dirty="0">
                <a:latin typeface="Segoe UI Historic" panose="020B0502040204020203" pitchFamily="34" charset="0"/>
                <a:ea typeface="Segoe UI Historic" panose="020B0502040204020203" pitchFamily="34" charset="0"/>
                <a:cs typeface="Segoe UI Historic" panose="020B0502040204020203" pitchFamily="34" charset="0"/>
              </a:rPr>
              <a:t>Git / GitHub</a:t>
            </a:r>
            <a:r>
              <a:rPr lang="ja-JP" altLang="en-US" sz="3200">
                <a:latin typeface="Segoe UI Historic" panose="020B0502040204020203" pitchFamily="34" charset="0"/>
                <a:cs typeface="Segoe UI Historic" panose="020B0502040204020203" pitchFamily="34" charset="0"/>
              </a:rPr>
              <a:t>　</a:t>
            </a:r>
            <a:endParaRPr lang="en-JP"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1" name="TextBox 20">
            <a:extLst>
              <a:ext uri="{FF2B5EF4-FFF2-40B4-BE49-F238E27FC236}">
                <a16:creationId xmlns:a16="http://schemas.microsoft.com/office/drawing/2014/main" id="{39AACC44-0DBE-3E4A-B2AD-900325EFA2B2}"/>
              </a:ext>
            </a:extLst>
          </p:cNvPr>
          <p:cNvSpPr txBox="1"/>
          <p:nvPr/>
        </p:nvSpPr>
        <p:spPr>
          <a:xfrm>
            <a:off x="6224762" y="3238860"/>
            <a:ext cx="7407762" cy="838371"/>
          </a:xfrm>
          <a:prstGeom prst="rect">
            <a:avLst/>
          </a:prstGeom>
          <a:noFill/>
        </p:spPr>
        <p:txBody>
          <a:bodyPr wrap="square" rtlCol="0">
            <a:spAutoFit/>
          </a:bodyPr>
          <a:lstStyle/>
          <a:p>
            <a:pPr>
              <a:lnSpc>
                <a:spcPct val="200000"/>
              </a:lnSpc>
            </a:pPr>
            <a:r>
              <a:rPr lang="en-US" altLang="ja-JP" sz="2800" dirty="0">
                <a:latin typeface="Segoe UI Historic" panose="020B0502040204020203" pitchFamily="34" charset="0"/>
                <a:ea typeface="Segoe UI Historic" panose="020B0502040204020203" pitchFamily="34" charset="0"/>
                <a:cs typeface="Segoe UI Historic" panose="020B0502040204020203" pitchFamily="34" charset="0"/>
              </a:rPr>
              <a:t>HTML / CSS</a:t>
            </a:r>
            <a:r>
              <a:rPr lang="ja-JP" altLang="en-US" sz="2800">
                <a:latin typeface="Segoe UI Historic" panose="020B0502040204020203" pitchFamily="34" charset="0"/>
                <a:cs typeface="Segoe UI Historic" panose="020B0502040204020203" pitchFamily="34" charset="0"/>
              </a:rPr>
              <a:t>の構築を</a:t>
            </a:r>
            <a:r>
              <a:rPr lang="ja-JP" altLang="en-US" sz="2800">
                <a:solidFill>
                  <a:srgbClr val="00B0F0"/>
                </a:solidFill>
                <a:latin typeface="Segoe UI Historic" panose="020B0502040204020203" pitchFamily="34" charset="0"/>
                <a:cs typeface="Segoe UI Historic" panose="020B0502040204020203" pitchFamily="34" charset="0"/>
              </a:rPr>
              <a:t>さらに便利に</a:t>
            </a:r>
            <a:r>
              <a:rPr lang="ja-JP" altLang="en-US" sz="2800">
                <a:latin typeface="Segoe UI Historic" panose="020B0502040204020203" pitchFamily="34" charset="0"/>
                <a:cs typeface="Segoe UI Historic" panose="020B0502040204020203" pitchFamily="34" charset="0"/>
              </a:rPr>
              <a:t>！</a:t>
            </a:r>
            <a:endParaRPr lang="en-JP"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2" name="TextBox 21">
            <a:extLst>
              <a:ext uri="{FF2B5EF4-FFF2-40B4-BE49-F238E27FC236}">
                <a16:creationId xmlns:a16="http://schemas.microsoft.com/office/drawing/2014/main" id="{82901BB5-BC9D-8F4B-9150-77EF2BFA6BA4}"/>
              </a:ext>
            </a:extLst>
          </p:cNvPr>
          <p:cNvSpPr txBox="1"/>
          <p:nvPr/>
        </p:nvSpPr>
        <p:spPr>
          <a:xfrm>
            <a:off x="6224762" y="4247077"/>
            <a:ext cx="5636164" cy="838371"/>
          </a:xfrm>
          <a:prstGeom prst="rect">
            <a:avLst/>
          </a:prstGeom>
          <a:noFill/>
        </p:spPr>
        <p:txBody>
          <a:bodyPr wrap="square" rtlCol="0">
            <a:spAutoFit/>
          </a:bodyPr>
          <a:lstStyle/>
          <a:p>
            <a:pPr>
              <a:lnSpc>
                <a:spcPct val="200000"/>
              </a:lnSpc>
            </a:pPr>
            <a:r>
              <a:rPr lang="ja-JP" altLang="en-US" sz="2800">
                <a:latin typeface="Segoe UI Historic" panose="020B0502040204020203" pitchFamily="34" charset="0"/>
                <a:cs typeface="Segoe UI Historic" panose="020B0502040204020203" pitchFamily="34" charset="0"/>
              </a:rPr>
              <a:t>開発する</a:t>
            </a:r>
            <a:r>
              <a:rPr lang="ja-JP" altLang="en-US" sz="2800">
                <a:solidFill>
                  <a:srgbClr val="00B0F0"/>
                </a:solidFill>
                <a:latin typeface="Segoe UI Historic" panose="020B0502040204020203" pitchFamily="34" charset="0"/>
                <a:cs typeface="Segoe UI Historic" panose="020B0502040204020203" pitchFamily="34" charset="0"/>
              </a:rPr>
              <a:t>システムの大枠</a:t>
            </a:r>
            <a:r>
              <a:rPr lang="ja-JP" altLang="en-US" sz="2800">
                <a:latin typeface="Segoe UI Historic" panose="020B0502040204020203" pitchFamily="34" charset="0"/>
                <a:cs typeface="Segoe UI Historic" panose="020B0502040204020203" pitchFamily="34" charset="0"/>
              </a:rPr>
              <a:t>を構築</a:t>
            </a:r>
            <a:endParaRPr lang="en-JP"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3" name="TextBox 22">
            <a:extLst>
              <a:ext uri="{FF2B5EF4-FFF2-40B4-BE49-F238E27FC236}">
                <a16:creationId xmlns:a16="http://schemas.microsoft.com/office/drawing/2014/main" id="{C2BBCC90-76AA-B84A-9F2B-FB703E1B36E6}"/>
              </a:ext>
            </a:extLst>
          </p:cNvPr>
          <p:cNvSpPr txBox="1"/>
          <p:nvPr/>
        </p:nvSpPr>
        <p:spPr>
          <a:xfrm>
            <a:off x="6224762" y="5177656"/>
            <a:ext cx="6144016" cy="835357"/>
          </a:xfrm>
          <a:prstGeom prst="rect">
            <a:avLst/>
          </a:prstGeom>
          <a:noFill/>
        </p:spPr>
        <p:txBody>
          <a:bodyPr wrap="square" rtlCol="0">
            <a:spAutoFit/>
          </a:bodyPr>
          <a:lstStyle/>
          <a:p>
            <a:pPr>
              <a:lnSpc>
                <a:spcPct val="200000"/>
              </a:lnSpc>
            </a:pPr>
            <a:r>
              <a:rPr lang="ja-JP" altLang="en-US" sz="2800">
                <a:solidFill>
                  <a:srgbClr val="00B0F0"/>
                </a:solidFill>
                <a:latin typeface="Segoe UI Historic" panose="020B0502040204020203" pitchFamily="34" charset="0"/>
                <a:cs typeface="Segoe UI Historic" panose="020B0502040204020203" pitchFamily="34" charset="0"/>
              </a:rPr>
              <a:t>バージョン管理・共同作業</a:t>
            </a:r>
            <a:endParaRPr lang="en-JP"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cxnSp>
        <p:nvCxnSpPr>
          <p:cNvPr id="26" name="Straight Connector 25">
            <a:extLst>
              <a:ext uri="{FF2B5EF4-FFF2-40B4-BE49-F238E27FC236}">
                <a16:creationId xmlns:a16="http://schemas.microsoft.com/office/drawing/2014/main" id="{D6082B32-7298-6D42-98DD-008E27E20175}"/>
              </a:ext>
            </a:extLst>
          </p:cNvPr>
          <p:cNvCxnSpPr>
            <a:cxnSpLocks/>
          </p:cNvCxnSpPr>
          <p:nvPr/>
        </p:nvCxnSpPr>
        <p:spPr>
          <a:xfrm>
            <a:off x="1303540" y="3306302"/>
            <a:ext cx="10557386" cy="0"/>
          </a:xfrm>
          <a:prstGeom prst="line">
            <a:avLst/>
          </a:prstGeom>
          <a:ln w="9525" cmpd="sng">
            <a:solidFill>
              <a:schemeClr val="accent1">
                <a:alpha val="24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60214C-BCE5-6140-90EF-EE9D4C2233F9}"/>
              </a:ext>
            </a:extLst>
          </p:cNvPr>
          <p:cNvCxnSpPr>
            <a:cxnSpLocks/>
          </p:cNvCxnSpPr>
          <p:nvPr/>
        </p:nvCxnSpPr>
        <p:spPr>
          <a:xfrm>
            <a:off x="1303540" y="4241578"/>
            <a:ext cx="10557386" cy="5499"/>
          </a:xfrm>
          <a:prstGeom prst="line">
            <a:avLst/>
          </a:prstGeom>
          <a:ln w="9525" cmpd="sng">
            <a:solidFill>
              <a:schemeClr val="accent1">
                <a:alpha val="24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8F080F-3A1E-7A43-83FA-1DA74B92593C}"/>
              </a:ext>
            </a:extLst>
          </p:cNvPr>
          <p:cNvCxnSpPr>
            <a:cxnSpLocks/>
          </p:cNvCxnSpPr>
          <p:nvPr/>
        </p:nvCxnSpPr>
        <p:spPr>
          <a:xfrm>
            <a:off x="1275081" y="5224262"/>
            <a:ext cx="10585845" cy="0"/>
          </a:xfrm>
          <a:prstGeom prst="line">
            <a:avLst/>
          </a:prstGeom>
          <a:ln w="9525" cmpd="sng">
            <a:solidFill>
              <a:schemeClr val="accent1">
                <a:alpha val="24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2C5A866-C0D6-934A-9F82-5269967C1379}"/>
              </a:ext>
            </a:extLst>
          </p:cNvPr>
          <p:cNvPicPr>
            <a:picLocks noChangeAspect="1"/>
          </p:cNvPicPr>
          <p:nvPr/>
        </p:nvPicPr>
        <p:blipFill>
          <a:blip r:embed="rId2"/>
          <a:stretch>
            <a:fillRect/>
          </a:stretch>
        </p:blipFill>
        <p:spPr>
          <a:xfrm>
            <a:off x="2391408" y="2455253"/>
            <a:ext cx="493196" cy="493196"/>
          </a:xfrm>
          <a:prstGeom prst="rect">
            <a:avLst/>
          </a:prstGeom>
        </p:spPr>
      </p:pic>
      <p:pic>
        <p:nvPicPr>
          <p:cNvPr id="31" name="Picture 30">
            <a:extLst>
              <a:ext uri="{FF2B5EF4-FFF2-40B4-BE49-F238E27FC236}">
                <a16:creationId xmlns:a16="http://schemas.microsoft.com/office/drawing/2014/main" id="{6E03A72C-8C43-3F4D-ABB7-C25B383F62C8}"/>
              </a:ext>
            </a:extLst>
          </p:cNvPr>
          <p:cNvPicPr>
            <a:picLocks noChangeAspect="1"/>
          </p:cNvPicPr>
          <p:nvPr/>
        </p:nvPicPr>
        <p:blipFill>
          <a:blip r:embed="rId3"/>
          <a:stretch>
            <a:fillRect/>
          </a:stretch>
        </p:blipFill>
        <p:spPr>
          <a:xfrm>
            <a:off x="3900760" y="2412631"/>
            <a:ext cx="392460" cy="555289"/>
          </a:xfrm>
          <a:prstGeom prst="rect">
            <a:avLst/>
          </a:prstGeom>
        </p:spPr>
      </p:pic>
      <p:pic>
        <p:nvPicPr>
          <p:cNvPr id="34" name="Picture 33">
            <a:extLst>
              <a:ext uri="{FF2B5EF4-FFF2-40B4-BE49-F238E27FC236}">
                <a16:creationId xmlns:a16="http://schemas.microsoft.com/office/drawing/2014/main" id="{5BCFA5FB-9B25-CA48-B709-248BBCB954B8}"/>
              </a:ext>
            </a:extLst>
          </p:cNvPr>
          <p:cNvPicPr>
            <a:picLocks noChangeAspect="1"/>
          </p:cNvPicPr>
          <p:nvPr/>
        </p:nvPicPr>
        <p:blipFill>
          <a:blip r:embed="rId4"/>
          <a:stretch>
            <a:fillRect/>
          </a:stretch>
        </p:blipFill>
        <p:spPr>
          <a:xfrm>
            <a:off x="3184060" y="3574445"/>
            <a:ext cx="461666" cy="461666"/>
          </a:xfrm>
          <a:prstGeom prst="rect">
            <a:avLst/>
          </a:prstGeom>
        </p:spPr>
      </p:pic>
      <p:pic>
        <p:nvPicPr>
          <p:cNvPr id="35" name="Picture 34">
            <a:extLst>
              <a:ext uri="{FF2B5EF4-FFF2-40B4-BE49-F238E27FC236}">
                <a16:creationId xmlns:a16="http://schemas.microsoft.com/office/drawing/2014/main" id="{8447AE2C-D462-544F-9A3F-B235EDE3E442}"/>
              </a:ext>
            </a:extLst>
          </p:cNvPr>
          <p:cNvPicPr>
            <a:picLocks noChangeAspect="1"/>
          </p:cNvPicPr>
          <p:nvPr/>
        </p:nvPicPr>
        <p:blipFill rotWithShape="1">
          <a:blip r:embed="rId5"/>
          <a:srcRect l="10225"/>
          <a:stretch/>
        </p:blipFill>
        <p:spPr>
          <a:xfrm>
            <a:off x="5118042" y="3517870"/>
            <a:ext cx="689421" cy="689421"/>
          </a:xfrm>
          <a:prstGeom prst="rect">
            <a:avLst/>
          </a:prstGeom>
        </p:spPr>
      </p:pic>
      <p:pic>
        <p:nvPicPr>
          <p:cNvPr id="39" name="Picture 38">
            <a:extLst>
              <a:ext uri="{FF2B5EF4-FFF2-40B4-BE49-F238E27FC236}">
                <a16:creationId xmlns:a16="http://schemas.microsoft.com/office/drawing/2014/main" id="{41F01FAF-6F05-8641-A623-1190B59166DF}"/>
              </a:ext>
            </a:extLst>
          </p:cNvPr>
          <p:cNvPicPr>
            <a:picLocks noChangeAspect="1"/>
          </p:cNvPicPr>
          <p:nvPr/>
        </p:nvPicPr>
        <p:blipFill rotWithShape="1">
          <a:blip r:embed="rId6"/>
          <a:srcRect t="7702" b="4521"/>
          <a:stretch/>
        </p:blipFill>
        <p:spPr>
          <a:xfrm>
            <a:off x="2708655" y="4332324"/>
            <a:ext cx="937071" cy="822531"/>
          </a:xfrm>
          <a:prstGeom prst="rect">
            <a:avLst/>
          </a:prstGeom>
        </p:spPr>
      </p:pic>
      <p:pic>
        <p:nvPicPr>
          <p:cNvPr id="40" name="Picture 39">
            <a:extLst>
              <a:ext uri="{FF2B5EF4-FFF2-40B4-BE49-F238E27FC236}">
                <a16:creationId xmlns:a16="http://schemas.microsoft.com/office/drawing/2014/main" id="{A77C4B7F-CC6C-E348-9BF8-9EEDDB3B0579}"/>
              </a:ext>
            </a:extLst>
          </p:cNvPr>
          <p:cNvPicPr>
            <a:picLocks noChangeAspect="1"/>
          </p:cNvPicPr>
          <p:nvPr/>
        </p:nvPicPr>
        <p:blipFill>
          <a:blip r:embed="rId7"/>
          <a:stretch>
            <a:fillRect/>
          </a:stretch>
        </p:blipFill>
        <p:spPr>
          <a:xfrm>
            <a:off x="3568265" y="5520277"/>
            <a:ext cx="937071" cy="515079"/>
          </a:xfrm>
          <a:prstGeom prst="rect">
            <a:avLst/>
          </a:prstGeom>
        </p:spPr>
      </p:pic>
    </p:spTree>
    <p:extLst>
      <p:ext uri="{BB962C8B-B14F-4D97-AF65-F5344CB8AC3E}">
        <p14:creationId xmlns:p14="http://schemas.microsoft.com/office/powerpoint/2010/main" val="54778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9585-55A2-BB4F-938E-3D39DE592FA8}"/>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HTML / CSS</a:t>
            </a:r>
          </a:p>
        </p:txBody>
      </p:sp>
      <p:sp>
        <p:nvSpPr>
          <p:cNvPr id="4" name="TextBox 3">
            <a:extLst>
              <a:ext uri="{FF2B5EF4-FFF2-40B4-BE49-F238E27FC236}">
                <a16:creationId xmlns:a16="http://schemas.microsoft.com/office/drawing/2014/main" id="{F836FC04-E271-9E46-AB8F-93709A989B90}"/>
              </a:ext>
            </a:extLst>
          </p:cNvPr>
          <p:cNvSpPr txBox="1"/>
          <p:nvPr/>
        </p:nvSpPr>
        <p:spPr>
          <a:xfrm>
            <a:off x="1865598" y="1372388"/>
            <a:ext cx="5387818" cy="1284839"/>
          </a:xfrm>
          <a:prstGeom prst="rect">
            <a:avLst/>
          </a:prstGeom>
          <a:noFill/>
        </p:spPr>
        <p:txBody>
          <a:bodyPr wrap="square" rtlCol="0">
            <a:spAutoFit/>
          </a:bodyPr>
          <a:lstStyle/>
          <a:p>
            <a:pPr marL="342900" indent="-342900">
              <a:lnSpc>
                <a:spcPct val="150000"/>
              </a:lnSpc>
              <a:buFont typeface="Wingdings" pitchFamily="2" charset="2"/>
              <a:buChar char="Ø"/>
            </a:pPr>
            <a:r>
              <a:rPr lang="en-JP" dirty="0">
                <a:latin typeface="Segoe UI Historic" panose="020B0502040204020203" pitchFamily="34" charset="0"/>
                <a:ea typeface="Segoe UI Historic" panose="020B0502040204020203" pitchFamily="34" charset="0"/>
                <a:cs typeface="Segoe UI Historic" panose="020B0502040204020203" pitchFamily="34" charset="0"/>
              </a:rPr>
              <a:t>HTML は </a:t>
            </a:r>
            <a:r>
              <a:rPr lang="en-US" b="1" dirty="0" err="1">
                <a:latin typeface="Segoe UI Historic" panose="020B0502040204020203" pitchFamily="34" charset="0"/>
                <a:ea typeface="Segoe UI Historic" panose="020B0502040204020203" pitchFamily="34" charset="0"/>
                <a:cs typeface="Segoe UI Historic" panose="020B0502040204020203" pitchFamily="34" charset="0"/>
              </a:rPr>
              <a:t>HyperText</a:t>
            </a:r>
            <a:r>
              <a:rPr lang="en-US" b="1" dirty="0">
                <a:latin typeface="Segoe UI Historic" panose="020B0502040204020203" pitchFamily="34" charset="0"/>
                <a:ea typeface="Segoe UI Historic" panose="020B0502040204020203" pitchFamily="34" charset="0"/>
                <a:cs typeface="Segoe UI Historic" panose="020B0502040204020203" pitchFamily="34" charset="0"/>
              </a:rPr>
              <a:t> Markup Language </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略である</a:t>
            </a:r>
          </a:p>
          <a:p>
            <a:pPr marL="285750" indent="-285750">
              <a:lnSpc>
                <a:spcPct val="150000"/>
              </a:lnSpc>
              <a:buFont typeface="Wingdings" pitchFamily="2" charset="2"/>
              <a:buChar char="Ø"/>
            </a:pP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タグ付け</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により、ウェブページ内の各要素の</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意味や情報構造を定義</a:t>
            </a:r>
          </a:p>
        </p:txBody>
      </p:sp>
      <p:pic>
        <p:nvPicPr>
          <p:cNvPr id="9" name="Picture 8">
            <a:extLst>
              <a:ext uri="{FF2B5EF4-FFF2-40B4-BE49-F238E27FC236}">
                <a16:creationId xmlns:a16="http://schemas.microsoft.com/office/drawing/2014/main" id="{EFEB7187-C8B3-8C40-BBE1-239B3F5B3A55}"/>
              </a:ext>
            </a:extLst>
          </p:cNvPr>
          <p:cNvPicPr>
            <a:picLocks noChangeAspect="1"/>
          </p:cNvPicPr>
          <p:nvPr/>
        </p:nvPicPr>
        <p:blipFill>
          <a:blip r:embed="rId2"/>
          <a:stretch>
            <a:fillRect/>
          </a:stretch>
        </p:blipFill>
        <p:spPr>
          <a:xfrm>
            <a:off x="242784" y="1438787"/>
            <a:ext cx="1422400" cy="1422400"/>
          </a:xfrm>
          <a:prstGeom prst="rect">
            <a:avLst/>
          </a:prstGeom>
        </p:spPr>
      </p:pic>
      <p:pic>
        <p:nvPicPr>
          <p:cNvPr id="10" name="Picture 9">
            <a:extLst>
              <a:ext uri="{FF2B5EF4-FFF2-40B4-BE49-F238E27FC236}">
                <a16:creationId xmlns:a16="http://schemas.microsoft.com/office/drawing/2014/main" id="{A2DDF843-95E9-A343-9542-2B42E4F94469}"/>
              </a:ext>
            </a:extLst>
          </p:cNvPr>
          <p:cNvPicPr>
            <a:picLocks noChangeAspect="1"/>
          </p:cNvPicPr>
          <p:nvPr/>
        </p:nvPicPr>
        <p:blipFill>
          <a:blip r:embed="rId3"/>
          <a:stretch>
            <a:fillRect/>
          </a:stretch>
        </p:blipFill>
        <p:spPr>
          <a:xfrm>
            <a:off x="357084" y="3996814"/>
            <a:ext cx="1193800" cy="1689100"/>
          </a:xfrm>
          <a:prstGeom prst="rect">
            <a:avLst/>
          </a:prstGeom>
        </p:spPr>
      </p:pic>
      <p:sp>
        <p:nvSpPr>
          <p:cNvPr id="11" name="TextBox 10">
            <a:extLst>
              <a:ext uri="{FF2B5EF4-FFF2-40B4-BE49-F238E27FC236}">
                <a16:creationId xmlns:a16="http://schemas.microsoft.com/office/drawing/2014/main" id="{3D9C67FF-02AE-D043-BD44-66108885C0B1}"/>
              </a:ext>
            </a:extLst>
          </p:cNvPr>
          <p:cNvSpPr txBox="1"/>
          <p:nvPr/>
        </p:nvSpPr>
        <p:spPr>
          <a:xfrm>
            <a:off x="1932859" y="4187640"/>
            <a:ext cx="5760405" cy="1700337"/>
          </a:xfrm>
          <a:prstGeom prst="rect">
            <a:avLst/>
          </a:prstGeom>
          <a:noFill/>
        </p:spPr>
        <p:txBody>
          <a:bodyPr wrap="square" rtlCol="0">
            <a:spAutoFit/>
          </a:bodyPr>
          <a:lstStyle/>
          <a:p>
            <a:pPr marL="342900" indent="-342900">
              <a:lnSpc>
                <a:spcPct val="150000"/>
              </a:lnSpc>
              <a:buFont typeface="Wingdings" pitchFamily="2" charset="2"/>
              <a:buChar char="Ø"/>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CSS( </a:t>
            </a:r>
            <a:r>
              <a:rPr lang="en-US" b="1" dirty="0">
                <a:latin typeface="Segoe UI Historic" panose="020B0502040204020203" pitchFamily="34" charset="0"/>
                <a:ea typeface="Segoe UI Historic" panose="020B0502040204020203" pitchFamily="34" charset="0"/>
                <a:cs typeface="Segoe UI Historic" panose="020B0502040204020203" pitchFamily="34" charset="0"/>
              </a:rPr>
              <a:t>Cascading Style Sheets</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はHTMLと</a:t>
            </a:r>
            <a:br>
              <a:rPr lang="en-US" dirty="0">
                <a:latin typeface="Segoe UI Historic" panose="020B0502040204020203" pitchFamily="34" charset="0"/>
                <a:ea typeface="Segoe UI Historic" panose="020B0502040204020203" pitchFamily="34" charset="0"/>
                <a:cs typeface="Segoe UI Historic" panose="020B0502040204020203" pitchFamily="34" charset="0"/>
              </a:rPr>
            </a:br>
            <a:r>
              <a:rPr lang="en-US" dirty="0" err="1">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供に使用</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される</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342900" indent="-342900">
              <a:lnSpc>
                <a:spcPct val="150000"/>
              </a:lnSpc>
              <a:buFont typeface="Wingdings" pitchFamily="2" charset="2"/>
              <a:buChar char="Ø"/>
            </a:pP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CSSはHTMLで定義されたHTMLが定義したものに</a:t>
            </a:r>
            <a:br>
              <a:rPr lang="en-US" dirty="0">
                <a:latin typeface="Segoe UI Historic" panose="020B0502040204020203" pitchFamily="34" charset="0"/>
                <a:ea typeface="Segoe UI Historic" panose="020B0502040204020203" pitchFamily="34" charset="0"/>
                <a:cs typeface="Segoe UI Historic" panose="020B0502040204020203" pitchFamily="34" charset="0"/>
              </a:rPr>
            </a:b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関して</a:t>
            </a:r>
            <a:r>
              <a:rPr lang="en-US" dirty="0" err="1">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装飾する</a:t>
            </a:r>
            <a:endPar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nvGrpSpPr>
          <p:cNvPr id="14" name="Group 13">
            <a:extLst>
              <a:ext uri="{FF2B5EF4-FFF2-40B4-BE49-F238E27FC236}">
                <a16:creationId xmlns:a16="http://schemas.microsoft.com/office/drawing/2014/main" id="{210A456F-F7BE-5440-9BFC-F76E364BE4FE}"/>
              </a:ext>
            </a:extLst>
          </p:cNvPr>
          <p:cNvGrpSpPr/>
          <p:nvPr/>
        </p:nvGrpSpPr>
        <p:grpSpPr>
          <a:xfrm>
            <a:off x="7873358" y="1399828"/>
            <a:ext cx="4075858" cy="5251908"/>
            <a:chOff x="7759058" y="1284169"/>
            <a:chExt cx="4075858" cy="5251908"/>
          </a:xfrm>
        </p:grpSpPr>
        <p:sp>
          <p:nvSpPr>
            <p:cNvPr id="7" name="TextBox 6">
              <a:extLst>
                <a:ext uri="{FF2B5EF4-FFF2-40B4-BE49-F238E27FC236}">
                  <a16:creationId xmlns:a16="http://schemas.microsoft.com/office/drawing/2014/main" id="{0B153193-EC33-8D4E-90B6-083DEF0891B1}"/>
                </a:ext>
              </a:extLst>
            </p:cNvPr>
            <p:cNvSpPr txBox="1"/>
            <p:nvPr/>
          </p:nvSpPr>
          <p:spPr>
            <a:xfrm>
              <a:off x="7759058" y="1284169"/>
              <a:ext cx="1372492" cy="307777"/>
            </a:xfrm>
            <a:prstGeom prst="rect">
              <a:avLst/>
            </a:prstGeom>
            <a:noFill/>
          </p:spPr>
          <p:txBody>
            <a:bodyPr wrap="none" rtlCol="0">
              <a:spAutoFit/>
            </a:bodyPr>
            <a:lstStyle/>
            <a:p>
              <a:r>
                <a:rPr lang="en-US" sz="1400" dirty="0" err="1">
                  <a:latin typeface="Segoe UI Historic" panose="020B0502040204020203" pitchFamily="34" charset="0"/>
                  <a:ea typeface="Segoe UI Historic" panose="020B0502040204020203" pitchFamily="34" charset="0"/>
                  <a:cs typeface="Segoe UI Historic" panose="020B0502040204020203" pitchFamily="34" charset="0"/>
                </a:rPr>
                <a:t>例）i</a:t>
              </a:r>
              <a:r>
                <a:rPr lang="en-JP" sz="1400" dirty="0">
                  <a:latin typeface="Segoe UI Historic" panose="020B0502040204020203" pitchFamily="34" charset="0"/>
                  <a:ea typeface="Segoe UI Historic" panose="020B0502040204020203" pitchFamily="34" charset="0"/>
                  <a:cs typeface="Segoe UI Historic" panose="020B0502040204020203" pitchFamily="34" charset="0"/>
                </a:rPr>
                <a:t>ndex.html</a:t>
              </a:r>
            </a:p>
          </p:txBody>
        </p:sp>
        <p:pic>
          <p:nvPicPr>
            <p:cNvPr id="13" name="Picture 12" descr="Text&#10;&#10;Description automatically generated">
              <a:extLst>
                <a:ext uri="{FF2B5EF4-FFF2-40B4-BE49-F238E27FC236}">
                  <a16:creationId xmlns:a16="http://schemas.microsoft.com/office/drawing/2014/main" id="{B177F300-2530-F84D-BACB-667BFF26F5B4}"/>
                </a:ext>
              </a:extLst>
            </p:cNvPr>
            <p:cNvPicPr>
              <a:picLocks noChangeAspect="1"/>
            </p:cNvPicPr>
            <p:nvPr/>
          </p:nvPicPr>
          <p:blipFill>
            <a:blip r:embed="rId4"/>
            <a:stretch>
              <a:fillRect/>
            </a:stretch>
          </p:blipFill>
          <p:spPr>
            <a:xfrm>
              <a:off x="7846638" y="1607886"/>
              <a:ext cx="3988278" cy="4928191"/>
            </a:xfrm>
            <a:prstGeom prst="rect">
              <a:avLst/>
            </a:prstGeom>
          </p:spPr>
        </p:pic>
      </p:grpSp>
    </p:spTree>
    <p:extLst>
      <p:ext uri="{BB962C8B-B14F-4D97-AF65-F5344CB8AC3E}">
        <p14:creationId xmlns:p14="http://schemas.microsoft.com/office/powerpoint/2010/main" val="134870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3759-51EE-3E4F-AA9E-4A2129227A75}"/>
              </a:ext>
            </a:extLst>
          </p:cNvPr>
          <p:cNvSpPr>
            <a:spLocks noGrp="1"/>
          </p:cNvSpPr>
          <p:nvPr>
            <p:ph type="title"/>
          </p:nvPr>
        </p:nvSpPr>
        <p:spPr/>
        <p:txBody>
          <a:bodyPr>
            <a:normAutofit/>
          </a:bodyPr>
          <a:lstStyle/>
          <a:p>
            <a:r>
              <a:rPr lang="en-JP" dirty="0">
                <a:latin typeface="Segoe UI Historic" panose="020B0502040204020203" pitchFamily="34" charset="0"/>
                <a:ea typeface="Segoe UI Historic" panose="020B0502040204020203" pitchFamily="34" charset="0"/>
              </a:rPr>
              <a:t>JavaScript / Vue.js</a:t>
            </a:r>
            <a:endParaRPr lang="en-JP" dirty="0"/>
          </a:p>
        </p:txBody>
      </p:sp>
      <p:pic>
        <p:nvPicPr>
          <p:cNvPr id="6" name="Picture 5">
            <a:extLst>
              <a:ext uri="{FF2B5EF4-FFF2-40B4-BE49-F238E27FC236}">
                <a16:creationId xmlns:a16="http://schemas.microsoft.com/office/drawing/2014/main" id="{5F1A5E68-0B81-C04C-972D-8C52FBB2400E}"/>
              </a:ext>
            </a:extLst>
          </p:cNvPr>
          <p:cNvPicPr>
            <a:picLocks noChangeAspect="1"/>
          </p:cNvPicPr>
          <p:nvPr/>
        </p:nvPicPr>
        <p:blipFill>
          <a:blip r:embed="rId2"/>
          <a:stretch>
            <a:fillRect/>
          </a:stretch>
        </p:blipFill>
        <p:spPr>
          <a:xfrm>
            <a:off x="838199" y="1255985"/>
            <a:ext cx="1771185" cy="1771185"/>
          </a:xfrm>
          <a:prstGeom prst="rect">
            <a:avLst/>
          </a:prstGeom>
        </p:spPr>
      </p:pic>
      <p:pic>
        <p:nvPicPr>
          <p:cNvPr id="7" name="Picture 6">
            <a:extLst>
              <a:ext uri="{FF2B5EF4-FFF2-40B4-BE49-F238E27FC236}">
                <a16:creationId xmlns:a16="http://schemas.microsoft.com/office/drawing/2014/main" id="{8A701316-6CA3-CF45-AA93-DE5F2AA562D3}"/>
              </a:ext>
            </a:extLst>
          </p:cNvPr>
          <p:cNvPicPr>
            <a:picLocks noChangeAspect="1"/>
          </p:cNvPicPr>
          <p:nvPr/>
        </p:nvPicPr>
        <p:blipFill>
          <a:blip r:embed="rId3"/>
          <a:stretch>
            <a:fillRect/>
          </a:stretch>
        </p:blipFill>
        <p:spPr>
          <a:xfrm>
            <a:off x="5775152" y="1165302"/>
            <a:ext cx="3948711" cy="2063520"/>
          </a:xfrm>
          <a:prstGeom prst="rect">
            <a:avLst/>
          </a:prstGeom>
        </p:spPr>
      </p:pic>
      <p:sp>
        <p:nvSpPr>
          <p:cNvPr id="10" name="TextBox 9">
            <a:extLst>
              <a:ext uri="{FF2B5EF4-FFF2-40B4-BE49-F238E27FC236}">
                <a16:creationId xmlns:a16="http://schemas.microsoft.com/office/drawing/2014/main" id="{82FDFD36-CD8A-B543-BA3C-7D6B7A5F93D3}"/>
              </a:ext>
            </a:extLst>
          </p:cNvPr>
          <p:cNvSpPr txBox="1"/>
          <p:nvPr/>
        </p:nvSpPr>
        <p:spPr>
          <a:xfrm>
            <a:off x="838199" y="3320097"/>
            <a:ext cx="4235606" cy="1700337"/>
          </a:xfrm>
          <a:prstGeom prst="rect">
            <a:avLst/>
          </a:prstGeom>
          <a:noFill/>
        </p:spPr>
        <p:txBody>
          <a:bodyPr wrap="square" rtlCol="0">
            <a:spAutoFit/>
          </a:bodyPr>
          <a:lstStyle/>
          <a:p>
            <a:pPr marL="342900" indent="-342900">
              <a:lnSpc>
                <a:spcPct val="150000"/>
              </a:lnSpc>
              <a:buFont typeface="Wingdings" pitchFamily="2" charset="2"/>
              <a:buChar char="Ø"/>
            </a:pP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オブジェクト指向</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の</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latin typeface="Segoe UI Historic" panose="020B0502040204020203" pitchFamily="34" charset="0"/>
                <a:ea typeface="Segoe UI Historic" panose="020B0502040204020203" pitchFamily="34" charset="0"/>
                <a:cs typeface="Segoe UI Historic" panose="020B0502040204020203" pitchFamily="34" charset="0"/>
              </a:rPr>
              <a:t>プログラミング言語</a:t>
            </a:r>
          </a:p>
          <a:p>
            <a:pPr marL="342900" indent="-342900">
              <a:lnSpc>
                <a:spcPct val="150000"/>
              </a:lnSpc>
              <a:buFont typeface="Wingdings" pitchFamily="2" charset="2"/>
              <a:buChar char="Ø"/>
            </a:pP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WEBサイト・アプリ・サーバー</a:t>
            </a:r>
            <a:b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br>
            <a:r>
              <a:rPr lang="en-JP" dirty="0">
                <a:latin typeface="Segoe UI Historic" panose="020B0502040204020203" pitchFamily="34" charset="0"/>
                <a:ea typeface="Segoe UI Historic" panose="020B0502040204020203" pitchFamily="34" charset="0"/>
                <a:cs typeface="Segoe UI Historic" panose="020B0502040204020203" pitchFamily="34" charset="0"/>
              </a:rPr>
              <a:t>と色々なところで使われている</a:t>
            </a:r>
          </a:p>
        </p:txBody>
      </p:sp>
      <p:sp>
        <p:nvSpPr>
          <p:cNvPr id="11" name="TextBox 10">
            <a:extLst>
              <a:ext uri="{FF2B5EF4-FFF2-40B4-BE49-F238E27FC236}">
                <a16:creationId xmlns:a16="http://schemas.microsoft.com/office/drawing/2014/main" id="{B7FAF57A-8E82-0D43-AAEF-5C8E722F1F7B}"/>
              </a:ext>
            </a:extLst>
          </p:cNvPr>
          <p:cNvSpPr txBox="1"/>
          <p:nvPr/>
        </p:nvSpPr>
        <p:spPr>
          <a:xfrm>
            <a:off x="6198219" y="3320097"/>
            <a:ext cx="5566317" cy="3618619"/>
          </a:xfrm>
          <a:prstGeom prst="rect">
            <a:avLst/>
          </a:prstGeom>
          <a:noFill/>
        </p:spPr>
        <p:txBody>
          <a:bodyPr wrap="square" rtlCol="0">
            <a:spAutoFit/>
          </a:bodyPr>
          <a:lstStyle/>
          <a:p>
            <a:pPr marL="342900" indent="-342900">
              <a:lnSpc>
                <a:spcPct val="150000"/>
              </a:lnSpc>
              <a:buFont typeface="Wingdings" pitchFamily="2" charset="2"/>
              <a:buChar char="Ø"/>
            </a:pPr>
            <a:r>
              <a:rPr lang="en-JP" dirty="0">
                <a:latin typeface="Segoe UI Historic" panose="020B0502040204020203" pitchFamily="34" charset="0"/>
                <a:ea typeface="Segoe UI Historic" panose="020B0502040204020203" pitchFamily="34" charset="0"/>
                <a:cs typeface="Segoe UI Historic" panose="020B0502040204020203" pitchFamily="34" charset="0"/>
              </a:rPr>
              <a:t>JS(JavaScript)で書かれた</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latin typeface="Segoe UI Historic" panose="020B0502040204020203" pitchFamily="34" charset="0"/>
                <a:ea typeface="Segoe UI Historic" panose="020B0502040204020203" pitchFamily="34" charset="0"/>
                <a:cs typeface="Segoe UI Historic" panose="020B0502040204020203" pitchFamily="34" charset="0"/>
              </a:rPr>
              <a:t>ユーザーインターフェイス</a:t>
            </a: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（UI）</a:t>
            </a:r>
            <a:b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b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を構築するためのフレームワーク</a:t>
            </a:r>
          </a:p>
          <a:p>
            <a:pPr marL="342900" indent="-342900">
              <a:lnSpc>
                <a:spcPct val="150000"/>
              </a:lnSpc>
              <a:buFont typeface="Wingdings" pitchFamily="2" charset="2"/>
              <a:buChar char="Ø"/>
            </a:pPr>
            <a:r>
              <a:rPr lang="en-JP" dirty="0">
                <a:latin typeface="Segoe UI Historic" panose="020B0502040204020203" pitchFamily="34" charset="0"/>
                <a:ea typeface="Segoe UI Historic" panose="020B0502040204020203" pitchFamily="34" charset="0"/>
                <a:cs typeface="Segoe UI Historic" panose="020B0502040204020203" pitchFamily="34" charset="0"/>
              </a:rPr>
              <a:t>その他、同じようなものでは</a:t>
            </a:r>
          </a:p>
          <a:p>
            <a:pPr marL="800100" lvl="1" indent="-342900">
              <a:lnSpc>
                <a:spcPct val="150000"/>
              </a:lnSpc>
              <a:buFont typeface="Wingdings" pitchFamily="2" charset="2"/>
              <a:buChar char="Ø"/>
            </a:pPr>
            <a:r>
              <a:rPr lang="en-US" b="1" dirty="0">
                <a:hlinkClick r:id="rId4" tooltip="React"/>
              </a:rPr>
              <a:t>React</a:t>
            </a:r>
            <a:endParaRPr lang="en-US" b="1" dirty="0"/>
          </a:p>
          <a:p>
            <a:pPr marL="800100" lvl="1" indent="-342900">
              <a:lnSpc>
                <a:spcPct val="150000"/>
              </a:lnSpc>
              <a:buFont typeface="Wingdings" pitchFamily="2" charset="2"/>
              <a:buChar char="Ø"/>
            </a:pPr>
            <a:r>
              <a:rPr lang="en-US" b="1" dirty="0">
                <a:hlinkClick r:id="rId5" tooltip="AngularJS (Angular 1)"/>
              </a:rPr>
              <a:t>AngularJS </a:t>
            </a:r>
            <a:endParaRPr lang="en-US" b="1" dirty="0"/>
          </a:p>
          <a:p>
            <a:pPr lvl="1">
              <a:lnSpc>
                <a:spcPct val="150000"/>
              </a:lnSpc>
            </a:pP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等がある</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lvl="1">
              <a:lnSpc>
                <a:spcPct val="150000"/>
              </a:lnSpc>
            </a:pPr>
            <a:r>
              <a:rPr lang="en-US" sz="1100" b="1" dirty="0" err="1">
                <a:latin typeface="Segoe UI Historic" panose="020B0502040204020203" pitchFamily="34" charset="0"/>
                <a:ea typeface="Segoe UI Historic" panose="020B0502040204020203" pitchFamily="34" charset="0"/>
                <a:cs typeface="Segoe UI Historic" panose="020B0502040204020203" pitchFamily="34" charset="0"/>
              </a:rPr>
              <a:t>参考</a:t>
            </a:r>
            <a:r>
              <a:rPr lang="en-US" sz="11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1100" b="1" dirty="0">
                <a:latin typeface="Segoe UI Historic" panose="020B0502040204020203" pitchFamily="34" charset="0"/>
                <a:ea typeface="Segoe UI Historic" panose="020B0502040204020203" pitchFamily="34" charset="0"/>
                <a:cs typeface="Segoe UI Historic" panose="020B0502040204020203" pitchFamily="34" charset="0"/>
                <a:hlinkClick r:id="rId6"/>
              </a:rPr>
              <a:t>https://jp.vuejs.org/v2/guide/comparison.html</a:t>
            </a:r>
            <a:endParaRPr lang="en-JP" sz="11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342900" indent="-342900">
              <a:lnSpc>
                <a:spcPct val="150000"/>
              </a:lnSpc>
              <a:buFont typeface="Wingdings" pitchFamily="2" charset="2"/>
              <a:buChar char="Ø"/>
            </a:pPr>
            <a:endParaRPr lang="en-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10787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3759-51EE-3E4F-AA9E-4A2129227A75}"/>
              </a:ext>
            </a:extLst>
          </p:cNvPr>
          <p:cNvSpPr>
            <a:spLocks noGrp="1"/>
          </p:cNvSpPr>
          <p:nvPr>
            <p:ph type="title"/>
          </p:nvPr>
        </p:nvSpPr>
        <p:spPr/>
        <p:txBody>
          <a:bodyPr>
            <a:normAutofit/>
          </a:bodyPr>
          <a:lstStyle/>
          <a:p>
            <a:r>
              <a:rPr lang="en-JP" dirty="0">
                <a:latin typeface="Segoe UI Historic" panose="020B0502040204020203" pitchFamily="34" charset="0"/>
                <a:ea typeface="Segoe UI Historic" panose="020B0502040204020203" pitchFamily="34" charset="0"/>
              </a:rPr>
              <a:t>Nuxt.js</a:t>
            </a:r>
          </a:p>
        </p:txBody>
      </p:sp>
      <p:pic>
        <p:nvPicPr>
          <p:cNvPr id="6" name="Picture 5">
            <a:extLst>
              <a:ext uri="{FF2B5EF4-FFF2-40B4-BE49-F238E27FC236}">
                <a16:creationId xmlns:a16="http://schemas.microsoft.com/office/drawing/2014/main" id="{DD01347B-E2A6-7747-A8BF-0AA2D0AA4807}"/>
              </a:ext>
            </a:extLst>
          </p:cNvPr>
          <p:cNvPicPr>
            <a:picLocks noChangeAspect="1"/>
          </p:cNvPicPr>
          <p:nvPr/>
        </p:nvPicPr>
        <p:blipFill>
          <a:blip r:embed="rId2"/>
          <a:stretch>
            <a:fillRect/>
          </a:stretch>
        </p:blipFill>
        <p:spPr>
          <a:xfrm>
            <a:off x="2942681" y="1352416"/>
            <a:ext cx="2019611" cy="2019611"/>
          </a:xfrm>
          <a:prstGeom prst="rect">
            <a:avLst/>
          </a:prstGeom>
        </p:spPr>
      </p:pic>
      <p:sp>
        <p:nvSpPr>
          <p:cNvPr id="7" name="TextBox 6">
            <a:extLst>
              <a:ext uri="{FF2B5EF4-FFF2-40B4-BE49-F238E27FC236}">
                <a16:creationId xmlns:a16="http://schemas.microsoft.com/office/drawing/2014/main" id="{63179F90-934A-5F4B-A0A8-1099BE00D8F2}"/>
              </a:ext>
            </a:extLst>
          </p:cNvPr>
          <p:cNvSpPr txBox="1"/>
          <p:nvPr/>
        </p:nvSpPr>
        <p:spPr>
          <a:xfrm>
            <a:off x="6203793" y="1512052"/>
            <a:ext cx="5259660" cy="1700337"/>
          </a:xfrm>
          <a:prstGeom prst="rect">
            <a:avLst/>
          </a:prstGeom>
          <a:noFill/>
        </p:spPr>
        <p:txBody>
          <a:bodyPr wrap="square" rtlCol="0">
            <a:spAutoFit/>
          </a:bodyPr>
          <a:lstStyle/>
          <a:p>
            <a:pPr marL="342900" indent="-342900">
              <a:lnSpc>
                <a:spcPct val="150000"/>
              </a:lnSpc>
              <a:buFont typeface="Wingdings" pitchFamily="2" charset="2"/>
              <a:buChar char="Ø"/>
            </a:pPr>
            <a:r>
              <a:rPr lang="en-JP" dirty="0">
                <a:latin typeface="Segoe UI Historic" panose="020B0502040204020203" pitchFamily="34" charset="0"/>
                <a:ea typeface="Segoe UI Historic" panose="020B0502040204020203" pitchFamily="34" charset="0"/>
                <a:cs typeface="Segoe UI Historic" panose="020B0502040204020203" pitchFamily="34" charset="0"/>
              </a:rPr>
              <a:t>Vue.jsのアプリケーションを</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構築するためのフレームワーク</a:t>
            </a:r>
          </a:p>
          <a:p>
            <a:pPr marL="342900" indent="-342900">
              <a:lnSpc>
                <a:spcPct val="150000"/>
              </a:lnSpc>
              <a:buFont typeface="Wingdings" pitchFamily="2" charset="2"/>
              <a:buChar char="Ø"/>
            </a:pPr>
            <a:r>
              <a:rPr lang="en-JP" dirty="0">
                <a:latin typeface="Segoe UI Historic" panose="020B0502040204020203" pitchFamily="34" charset="0"/>
                <a:ea typeface="Segoe UI Historic" panose="020B0502040204020203" pitchFamily="34" charset="0"/>
                <a:cs typeface="Segoe UI Historic" panose="020B0502040204020203" pitchFamily="34" charset="0"/>
              </a:rPr>
              <a:t>アプリケーション開発をするために</a:t>
            </a:r>
            <a:br>
              <a:rPr lang="en-JP" dirty="0">
                <a:latin typeface="Segoe UI Historic" panose="020B0502040204020203" pitchFamily="34" charset="0"/>
                <a:ea typeface="Segoe UI Historic" panose="020B0502040204020203" pitchFamily="34" charset="0"/>
                <a:cs typeface="Segoe UI Historic" panose="020B0502040204020203" pitchFamily="34" charset="0"/>
              </a:rPr>
            </a:b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必要な設定があらかじめされている</a:t>
            </a:r>
          </a:p>
        </p:txBody>
      </p:sp>
      <p:sp>
        <p:nvSpPr>
          <p:cNvPr id="8" name="Title 1">
            <a:extLst>
              <a:ext uri="{FF2B5EF4-FFF2-40B4-BE49-F238E27FC236}">
                <a16:creationId xmlns:a16="http://schemas.microsoft.com/office/drawing/2014/main" id="{83B72D8D-691C-3D40-8657-E1487956CC97}"/>
              </a:ext>
            </a:extLst>
          </p:cNvPr>
          <p:cNvSpPr txBox="1">
            <a:spLocks/>
          </p:cNvSpPr>
          <p:nvPr/>
        </p:nvSpPr>
        <p:spPr>
          <a:xfrm>
            <a:off x="1086173" y="3883414"/>
            <a:ext cx="10515600" cy="800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Segoe UI Symbol" panose="020B0502040204020203" pitchFamily="34" charset="0"/>
                <a:ea typeface="Segoe UI Symbol" panose="020B0502040204020203" pitchFamily="34" charset="0"/>
                <a:cs typeface="Segoe UI Historic" panose="020B0502040204020203" pitchFamily="34" charset="0"/>
              </a:defRPr>
            </a:lvl1pPr>
          </a:lstStyle>
          <a:p>
            <a:r>
              <a:rPr lang="en-JP" dirty="0">
                <a:latin typeface="Segoe UI Historic" panose="020B0502040204020203" pitchFamily="34" charset="0"/>
                <a:ea typeface="Segoe UI Historic" panose="020B0502040204020203" pitchFamily="34" charset="0"/>
              </a:rPr>
              <a:t>Git / GitHub</a:t>
            </a:r>
          </a:p>
        </p:txBody>
      </p:sp>
      <p:pic>
        <p:nvPicPr>
          <p:cNvPr id="9" name="Picture 8">
            <a:extLst>
              <a:ext uri="{FF2B5EF4-FFF2-40B4-BE49-F238E27FC236}">
                <a16:creationId xmlns:a16="http://schemas.microsoft.com/office/drawing/2014/main" id="{23772EDD-AB5C-374C-B0C9-549F0CBC89E8}"/>
              </a:ext>
            </a:extLst>
          </p:cNvPr>
          <p:cNvPicPr>
            <a:picLocks noChangeAspect="1"/>
          </p:cNvPicPr>
          <p:nvPr/>
        </p:nvPicPr>
        <p:blipFill>
          <a:blip r:embed="rId3"/>
          <a:stretch>
            <a:fillRect/>
          </a:stretch>
        </p:blipFill>
        <p:spPr>
          <a:xfrm>
            <a:off x="2651678" y="4884953"/>
            <a:ext cx="2595448" cy="1426637"/>
          </a:xfrm>
          <a:prstGeom prst="rect">
            <a:avLst/>
          </a:prstGeom>
        </p:spPr>
      </p:pic>
      <p:sp>
        <p:nvSpPr>
          <p:cNvPr id="10" name="TextBox 9">
            <a:extLst>
              <a:ext uri="{FF2B5EF4-FFF2-40B4-BE49-F238E27FC236}">
                <a16:creationId xmlns:a16="http://schemas.microsoft.com/office/drawing/2014/main" id="{2DA854E7-67AA-4C4A-8511-98CAD2FE4D6A}"/>
              </a:ext>
            </a:extLst>
          </p:cNvPr>
          <p:cNvSpPr txBox="1"/>
          <p:nvPr/>
        </p:nvSpPr>
        <p:spPr>
          <a:xfrm>
            <a:off x="6203793" y="5058788"/>
            <a:ext cx="5259660" cy="871713"/>
          </a:xfrm>
          <a:prstGeom prst="rect">
            <a:avLst/>
          </a:prstGeom>
          <a:noFill/>
        </p:spPr>
        <p:txBody>
          <a:bodyPr wrap="square" rtlCol="0">
            <a:spAutoFit/>
          </a:bodyPr>
          <a:lstStyle/>
          <a:p>
            <a:pPr marL="342900" indent="-342900">
              <a:lnSpc>
                <a:spcPct val="150000"/>
              </a:lnSpc>
              <a:buFont typeface="Wingdings" pitchFamily="2" charset="2"/>
              <a:buChar char="Ø"/>
            </a:pPr>
            <a:r>
              <a:rPr lang="ja-JP" altLang="en-US">
                <a:solidFill>
                  <a:srgbClr val="00B0F0"/>
                </a:solidFill>
              </a:rPr>
              <a:t>分散型バージョン管理システム。</a:t>
            </a:r>
            <a:endParaRPr lang="en-US" altLang="ja-JP" dirty="0">
              <a:solidFill>
                <a:srgbClr val="00B0F0"/>
              </a:solidFill>
            </a:endParaRPr>
          </a:p>
          <a:p>
            <a:pPr marL="342900" indent="-342900">
              <a:lnSpc>
                <a:spcPct val="150000"/>
              </a:lnSpc>
              <a:buFont typeface="Wingdings" pitchFamily="2" charset="2"/>
              <a:buChar char="Ø"/>
            </a:pP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複数人</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での開発や</a:t>
            </a:r>
            <a:r>
              <a:rPr lang="en-JP" dirty="0">
                <a:solidFill>
                  <a:srgbClr val="00B0F0"/>
                </a:solidFill>
                <a:latin typeface="Segoe UI Historic" panose="020B0502040204020203" pitchFamily="34" charset="0"/>
                <a:ea typeface="Segoe UI Historic" panose="020B0502040204020203" pitchFamily="34" charset="0"/>
                <a:cs typeface="Segoe UI Historic" panose="020B0502040204020203" pitchFamily="34" charset="0"/>
              </a:rPr>
              <a:t>ログ</a:t>
            </a:r>
            <a:r>
              <a:rPr lang="en-JP" dirty="0">
                <a:latin typeface="Segoe UI Historic" panose="020B0502040204020203" pitchFamily="34" charset="0"/>
                <a:ea typeface="Segoe UI Historic" panose="020B0502040204020203" pitchFamily="34" charset="0"/>
                <a:cs typeface="Segoe UI Historic" panose="020B0502040204020203" pitchFamily="34" charset="0"/>
              </a:rPr>
              <a:t>を残すことができる</a:t>
            </a:r>
          </a:p>
        </p:txBody>
      </p:sp>
    </p:spTree>
    <p:extLst>
      <p:ext uri="{BB962C8B-B14F-4D97-AF65-F5344CB8AC3E}">
        <p14:creationId xmlns:p14="http://schemas.microsoft.com/office/powerpoint/2010/main" val="272916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6C157-ADAD-D943-804F-CC880756663D}"/>
              </a:ext>
            </a:extLst>
          </p:cNvPr>
          <p:cNvSpPr txBox="1"/>
          <p:nvPr/>
        </p:nvSpPr>
        <p:spPr>
          <a:xfrm>
            <a:off x="-87351" y="1535741"/>
            <a:ext cx="12366701" cy="2951385"/>
          </a:xfrm>
          <a:prstGeom prst="rect">
            <a:avLst/>
          </a:prstGeom>
          <a:noFill/>
        </p:spPr>
        <p:txBody>
          <a:bodyPr wrap="square" rtlCol="0">
            <a:spAutoFit/>
          </a:bodyPr>
          <a:lstStyle/>
          <a:p>
            <a:pPr algn="ctr">
              <a:lnSpc>
                <a:spcPct val="150000"/>
              </a:lnSpc>
            </a:pPr>
            <a:r>
              <a:rPr lang="en-JP" sz="3200" dirty="0"/>
              <a:t>ただ、</a:t>
            </a:r>
          </a:p>
          <a:p>
            <a:pPr>
              <a:lnSpc>
                <a:spcPct val="150000"/>
              </a:lnSpc>
            </a:pPr>
            <a:r>
              <a:rPr lang="en-JP" sz="3200" dirty="0"/>
              <a:t>「</a:t>
            </a:r>
            <a:r>
              <a:rPr lang="en-JP" sz="3200" b="1" dirty="0"/>
              <a:t>それぞれこういうもんです.おk.それじゃ、これらを学んでね</a:t>
            </a:r>
            <a:r>
              <a:rPr lang="en-JP" sz="3200" dirty="0"/>
              <a:t>」</a:t>
            </a:r>
          </a:p>
          <a:p>
            <a:pPr algn="ctr">
              <a:lnSpc>
                <a:spcPct val="150000"/>
              </a:lnSpc>
            </a:pPr>
            <a:r>
              <a:rPr lang="en-JP" sz="3200" dirty="0"/>
              <a:t>と言われても、何からはじめたら良いのか不安なので</a:t>
            </a:r>
          </a:p>
          <a:p>
            <a:pPr algn="ctr">
              <a:lnSpc>
                <a:spcPct val="150000"/>
              </a:lnSpc>
            </a:pPr>
            <a:r>
              <a:rPr lang="en-JP" sz="3200" dirty="0"/>
              <a:t>私の経験に基づく主観満載の</a:t>
            </a:r>
            <a:r>
              <a:rPr lang="en-JP" sz="3200" b="1" dirty="0">
                <a:solidFill>
                  <a:srgbClr val="00B0F0"/>
                </a:solidFill>
              </a:rPr>
              <a:t>おすすめ</a:t>
            </a:r>
            <a:r>
              <a:rPr lang="en-JP" sz="3200" dirty="0"/>
              <a:t>勉強方法を紹介。</a:t>
            </a:r>
          </a:p>
        </p:txBody>
      </p:sp>
    </p:spTree>
    <p:extLst>
      <p:ext uri="{BB962C8B-B14F-4D97-AF65-F5344CB8AC3E}">
        <p14:creationId xmlns:p14="http://schemas.microsoft.com/office/powerpoint/2010/main" val="342229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E54-0843-D74E-8FD7-38BDEDC75684}"/>
              </a:ext>
            </a:extLst>
          </p:cNvPr>
          <p:cNvSpPr>
            <a:spLocks noGrp="1"/>
          </p:cNvSpPr>
          <p:nvPr>
            <p:ph type="title"/>
          </p:nvPr>
        </p:nvSpPr>
        <p:spPr/>
        <p:txBody>
          <a:bodyPr/>
          <a:lstStyle/>
          <a:p>
            <a:r>
              <a:rPr lang="en-JP" dirty="0">
                <a:latin typeface="Segoe UI Historic" panose="020B0502040204020203" pitchFamily="34" charset="0"/>
                <a:ea typeface="Segoe UI Historic" panose="020B0502040204020203" pitchFamily="34" charset="0"/>
              </a:rPr>
              <a:t>HTML / CSS</a:t>
            </a:r>
            <a:endParaRPr lang="en-JP" dirty="0"/>
          </a:p>
        </p:txBody>
      </p:sp>
      <p:pic>
        <p:nvPicPr>
          <p:cNvPr id="3" name="Picture 2">
            <a:extLst>
              <a:ext uri="{FF2B5EF4-FFF2-40B4-BE49-F238E27FC236}">
                <a16:creationId xmlns:a16="http://schemas.microsoft.com/office/drawing/2014/main" id="{09990D08-1077-AA40-B7EA-1B4B6E706517}"/>
              </a:ext>
            </a:extLst>
          </p:cNvPr>
          <p:cNvPicPr>
            <a:picLocks noChangeAspect="1"/>
          </p:cNvPicPr>
          <p:nvPr/>
        </p:nvPicPr>
        <p:blipFill>
          <a:blip r:embed="rId2"/>
          <a:stretch>
            <a:fillRect/>
          </a:stretch>
        </p:blipFill>
        <p:spPr>
          <a:xfrm>
            <a:off x="8325124" y="1670205"/>
            <a:ext cx="3233544" cy="4115420"/>
          </a:xfrm>
          <a:prstGeom prst="rect">
            <a:avLst/>
          </a:prstGeom>
        </p:spPr>
      </p:pic>
      <p:sp>
        <p:nvSpPr>
          <p:cNvPr id="4" name="TextBox 3">
            <a:extLst>
              <a:ext uri="{FF2B5EF4-FFF2-40B4-BE49-F238E27FC236}">
                <a16:creationId xmlns:a16="http://schemas.microsoft.com/office/drawing/2014/main" id="{62A3A4A8-CEF5-994A-B65D-95C3D245FB22}"/>
              </a:ext>
            </a:extLst>
          </p:cNvPr>
          <p:cNvSpPr txBox="1"/>
          <p:nvPr/>
        </p:nvSpPr>
        <p:spPr>
          <a:xfrm>
            <a:off x="446048" y="2090172"/>
            <a:ext cx="7772401" cy="2246769"/>
          </a:xfrm>
          <a:prstGeom prst="rect">
            <a:avLst/>
          </a:prstGeom>
          <a:noFill/>
        </p:spPr>
        <p:txBody>
          <a:bodyPr wrap="square" rtlCol="0">
            <a:spAutoFit/>
          </a:bodyPr>
          <a:lstStyle/>
          <a:p>
            <a:r>
              <a:rPr lang="en-JP" sz="2800" dirty="0"/>
              <a:t>この一冊で</a:t>
            </a:r>
          </a:p>
          <a:p>
            <a:pPr marL="457200" indent="-457200">
              <a:lnSpc>
                <a:spcPct val="150000"/>
              </a:lnSpc>
              <a:buFont typeface="Wingdings" pitchFamily="2" charset="2"/>
              <a:buChar char="q"/>
            </a:pPr>
            <a:r>
              <a:rPr lang="en-JP" sz="2800" dirty="0">
                <a:solidFill>
                  <a:srgbClr val="00B0F0"/>
                </a:solidFill>
              </a:rPr>
              <a:t>「HTML</a:t>
            </a:r>
            <a:r>
              <a:rPr lang="en-US" sz="2800" dirty="0">
                <a:solidFill>
                  <a:srgbClr val="00B0F0"/>
                </a:solidFill>
              </a:rPr>
              <a:t> / CSS </a:t>
            </a:r>
            <a:r>
              <a:rPr lang="en-US" sz="2800" dirty="0" err="1">
                <a:solidFill>
                  <a:srgbClr val="00B0F0"/>
                </a:solidFill>
              </a:rPr>
              <a:t>とはどんなものか</a:t>
            </a:r>
            <a:r>
              <a:rPr lang="en-US" sz="2800" dirty="0">
                <a:solidFill>
                  <a:srgbClr val="00B0F0"/>
                </a:solidFill>
              </a:rPr>
              <a:t>」</a:t>
            </a:r>
          </a:p>
          <a:p>
            <a:pPr marL="457200" indent="-457200">
              <a:lnSpc>
                <a:spcPct val="150000"/>
              </a:lnSpc>
              <a:buFont typeface="Wingdings" pitchFamily="2" charset="2"/>
              <a:buChar char="q"/>
            </a:pPr>
            <a:r>
              <a:rPr lang="en-US" sz="2800" dirty="0">
                <a:solidFill>
                  <a:srgbClr val="00B0F0"/>
                </a:solidFill>
              </a:rPr>
              <a:t>「</a:t>
            </a:r>
            <a:r>
              <a:rPr lang="en-US" sz="2800" dirty="0" err="1">
                <a:solidFill>
                  <a:srgbClr val="00B0F0"/>
                </a:solidFill>
              </a:rPr>
              <a:t>実際にどういう流れでサイトを作るのか</a:t>
            </a:r>
            <a:r>
              <a:rPr lang="en-US" sz="2800" dirty="0">
                <a:solidFill>
                  <a:srgbClr val="00B0F0"/>
                </a:solidFill>
              </a:rPr>
              <a:t>」</a:t>
            </a:r>
          </a:p>
          <a:p>
            <a:pPr>
              <a:lnSpc>
                <a:spcPct val="150000"/>
              </a:lnSpc>
            </a:pPr>
            <a:r>
              <a:rPr lang="en-US" sz="2800" dirty="0" err="1"/>
              <a:t>を作りながら手順まで学べるのでおすすめ</a:t>
            </a:r>
            <a:endParaRPr lang="en-US" sz="2800" dirty="0"/>
          </a:p>
        </p:txBody>
      </p:sp>
      <p:sp>
        <p:nvSpPr>
          <p:cNvPr id="5" name="TextBox 4">
            <a:extLst>
              <a:ext uri="{FF2B5EF4-FFF2-40B4-BE49-F238E27FC236}">
                <a16:creationId xmlns:a16="http://schemas.microsoft.com/office/drawing/2014/main" id="{28970EB2-3D23-084A-9795-BAAA2DEE7D5D}"/>
              </a:ext>
            </a:extLst>
          </p:cNvPr>
          <p:cNvSpPr txBox="1"/>
          <p:nvPr/>
        </p:nvSpPr>
        <p:spPr>
          <a:xfrm>
            <a:off x="339373" y="5093127"/>
            <a:ext cx="7879076" cy="1384995"/>
          </a:xfrm>
          <a:prstGeom prst="rect">
            <a:avLst/>
          </a:prstGeom>
          <a:noFill/>
        </p:spPr>
        <p:txBody>
          <a:bodyPr wrap="square" rtlCol="0">
            <a:spAutoFit/>
          </a:bodyPr>
          <a:lstStyle/>
          <a:p>
            <a:pPr marL="514350" indent="-514350">
              <a:buFont typeface="Wingdings" pitchFamily="2" charset="2"/>
              <a:buChar char="ü"/>
            </a:pPr>
            <a:r>
              <a:rPr lang="en-JP" sz="2800" dirty="0"/>
              <a:t>ボリューム多すぎず</a:t>
            </a:r>
            <a:r>
              <a:rPr lang="en-JP" sz="2800" dirty="0">
                <a:solidFill>
                  <a:srgbClr val="00B0F0"/>
                </a:solidFill>
              </a:rPr>
              <a:t>早ければ数時間</a:t>
            </a:r>
            <a:r>
              <a:rPr lang="en-JP" sz="2800" dirty="0"/>
              <a:t>、</a:t>
            </a:r>
            <a:br>
              <a:rPr lang="en-JP" sz="2800" dirty="0"/>
            </a:br>
            <a:r>
              <a:rPr lang="en-JP" sz="2800" dirty="0">
                <a:solidFill>
                  <a:srgbClr val="00B0F0"/>
                </a:solidFill>
              </a:rPr>
              <a:t>長くても〜数日で</a:t>
            </a:r>
            <a:r>
              <a:rPr lang="en-JP" sz="2800" dirty="0"/>
              <a:t>１周できる</a:t>
            </a:r>
          </a:p>
          <a:p>
            <a:pPr marL="514350" indent="-514350">
              <a:buFont typeface="Wingdings" pitchFamily="2" charset="2"/>
              <a:buChar char="ü"/>
            </a:pPr>
            <a:r>
              <a:rPr lang="en-JP" sz="2800" dirty="0">
                <a:solidFill>
                  <a:srgbClr val="00B0F0"/>
                </a:solidFill>
              </a:rPr>
              <a:t>丁寧に見本</a:t>
            </a:r>
            <a:r>
              <a:rPr lang="en-JP" sz="2800" dirty="0"/>
              <a:t>が毎回あるので分かりやすい</a:t>
            </a:r>
          </a:p>
        </p:txBody>
      </p:sp>
    </p:spTree>
    <p:extLst>
      <p:ext uri="{BB962C8B-B14F-4D97-AF65-F5344CB8AC3E}">
        <p14:creationId xmlns:p14="http://schemas.microsoft.com/office/powerpoint/2010/main" val="346556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560</Words>
  <Application>Microsoft Macintosh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 Historic</vt:lpstr>
      <vt:lpstr>Segoe UI Symbol</vt:lpstr>
      <vt:lpstr>Wingdings</vt:lpstr>
      <vt:lpstr>Office Theme</vt:lpstr>
      <vt:lpstr>sanoLab.com tutorial</vt:lpstr>
      <vt:lpstr>本Tutorialの狙い</vt:lpstr>
      <vt:lpstr>Tutorialの流れ</vt:lpstr>
      <vt:lpstr>必要な（学ぶ）知識</vt:lpstr>
      <vt:lpstr>HTML / CSS</vt:lpstr>
      <vt:lpstr>JavaScript / Vue.js</vt:lpstr>
      <vt:lpstr>Nuxt.js</vt:lpstr>
      <vt:lpstr>PowerPoint Presentation</vt:lpstr>
      <vt:lpstr>HTML / CSS</vt:lpstr>
      <vt:lpstr>JavaScript / Vue.js</vt:lpstr>
      <vt:lpstr>Nuxt.js</vt:lpstr>
      <vt:lpstr>Nuxt.js</vt:lpstr>
      <vt:lpstr>Git / GitHub</vt:lpstr>
      <vt:lpstr>全体的に言える事</vt:lpstr>
      <vt:lpstr>sanoLabを編集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sanoLab.com tutorial</dc:title>
  <dc:creator>久壽米木　啓悟</dc:creator>
  <cp:lastModifiedBy>久壽米木　啓悟</cp:lastModifiedBy>
  <cp:revision>16</cp:revision>
  <dcterms:created xsi:type="dcterms:W3CDTF">2021-02-19T09:42:09Z</dcterms:created>
  <dcterms:modified xsi:type="dcterms:W3CDTF">2021-02-19T12:20:29Z</dcterms:modified>
</cp:coreProperties>
</file>