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9" r:id="rId6"/>
    <p:sldId id="257" r:id="rId7"/>
    <p:sldId id="277" r:id="rId8"/>
    <p:sldId id="276" r:id="rId9"/>
    <p:sldId id="278" r:id="rId10"/>
    <p:sldId id="286" r:id="rId11"/>
    <p:sldId id="279" r:id="rId12"/>
    <p:sldId id="287" r:id="rId13"/>
    <p:sldId id="280" r:id="rId14"/>
    <p:sldId id="292" r:id="rId15"/>
    <p:sldId id="288" r:id="rId16"/>
    <p:sldId id="293" r:id="rId17"/>
    <p:sldId id="283" r:id="rId18"/>
    <p:sldId id="284" r:id="rId19"/>
    <p:sldId id="294" r:id="rId20"/>
    <p:sldId id="295" r:id="rId21"/>
    <p:sldId id="296" r:id="rId22"/>
    <p:sldId id="301" r:id="rId23"/>
    <p:sldId id="297" r:id="rId24"/>
    <p:sldId id="298" r:id="rId25"/>
    <p:sldId id="269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7983" autoAdjust="0"/>
  </p:normalViewPr>
  <p:slideViewPr>
    <p:cSldViewPr>
      <p:cViewPr varScale="1">
        <p:scale>
          <a:sx n="110" d="100"/>
          <a:sy n="110" d="100"/>
        </p:scale>
        <p:origin x="616" y="17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/>
        </a:p>
      </dgm:t>
    </dgm:pt>
    <dgm:pt modelId="{477D14C5-CED9-4CFC-B338-DFB0C8090B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C111C18A-FD96-4E63-821A-54D70D8DC65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33EAD35F-38F2-4CB7-9A6D-B04FFD8A51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3C67E77D-62FA-499D-B5E6-E79A091C5267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D6510970-8F9C-4B45-A0F3-6ACB9AA76D40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709ED9DC-E391-4C6C-B788-93F1C2EFB6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CC6B7442-0B72-4EF2-9F13-1325B51AFF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E0A3CAE-D039-42F2-AF12-1E6F6793A633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585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sp:txBody>
      <dsp:txXfrm>
        <a:off x="24417" y="82996"/>
        <a:ext cx="3266728" cy="451341"/>
      </dsp:txXfrm>
    </dsp:sp>
    <dsp:sp modelId="{CD5F6E02-AD43-4E7A-935B-DDF5D6C74800}">
      <dsp:nvSpPr>
        <dsp:cNvPr id="0" name=""/>
        <dsp:cNvSpPr/>
      </dsp:nvSpPr>
      <dsp:spPr>
        <a:xfrm>
          <a:off x="0" y="558754"/>
          <a:ext cx="3315562" cy="63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558754"/>
        <a:ext cx="3315562" cy="636525"/>
      </dsp:txXfrm>
    </dsp:sp>
    <dsp:sp modelId="{81203336-F3DE-4B3A-BCF4-0F68C23AC2BB}">
      <dsp:nvSpPr>
        <dsp:cNvPr id="0" name=""/>
        <dsp:cNvSpPr/>
      </dsp:nvSpPr>
      <dsp:spPr>
        <a:xfrm>
          <a:off x="0" y="11952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sp:txBody>
      <dsp:txXfrm>
        <a:off x="24417" y="1219696"/>
        <a:ext cx="3266728" cy="451341"/>
      </dsp:txXfrm>
    </dsp:sp>
    <dsp:sp modelId="{782956A5-ADC8-4959-B856-589B9D9B9635}">
      <dsp:nvSpPr>
        <dsp:cNvPr id="0" name=""/>
        <dsp:cNvSpPr/>
      </dsp:nvSpPr>
      <dsp:spPr>
        <a:xfrm>
          <a:off x="0" y="1695454"/>
          <a:ext cx="3315562" cy="63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1695454"/>
        <a:ext cx="3315562" cy="636525"/>
      </dsp:txXfrm>
    </dsp:sp>
    <dsp:sp modelId="{D64CB5D5-837D-47FC-9E42-A26D800BC695}">
      <dsp:nvSpPr>
        <dsp:cNvPr id="0" name=""/>
        <dsp:cNvSpPr/>
      </dsp:nvSpPr>
      <dsp:spPr>
        <a:xfrm>
          <a:off x="0" y="23319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sp:txBody>
      <dsp:txXfrm>
        <a:off x="24417" y="2356396"/>
        <a:ext cx="3266728" cy="451341"/>
      </dsp:txXfrm>
    </dsp:sp>
    <dsp:sp modelId="{08B7B17B-8600-44B0-B235-389E5D71D804}">
      <dsp:nvSpPr>
        <dsp:cNvPr id="0" name=""/>
        <dsp:cNvSpPr/>
      </dsp:nvSpPr>
      <dsp:spPr>
        <a:xfrm>
          <a:off x="0" y="2832154"/>
          <a:ext cx="3315562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sp:txBody>
      <dsp:txXfrm>
        <a:off x="0" y="2832154"/>
        <a:ext cx="3315562" cy="3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2/12/16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2016/2/12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0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98740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97529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 latinLnBrk="0">
              <a:defRPr kumimoji="1" lang="ja-JP" sz="405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/>
            </a:lvl6pPr>
            <a:lvl7pPr marL="1468003" latinLnBrk="0">
              <a:defRPr kumimoji="1" lang="ja-JP"/>
            </a:lvl7pPr>
            <a:lvl8pPr marL="1468003" latinLnBrk="0">
              <a:defRPr kumimoji="1" lang="ja-JP"/>
            </a:lvl8pPr>
            <a:lvl9pPr marL="1468003" latinLnBrk="0">
              <a:defRPr kumimoji="1" lang="ja-JP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02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1159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83085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754581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926077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097573" latinLnBrk="0">
              <a:defRPr kumimoji="1" lang="ja-JP" baseline="0"/>
            </a:lvl6pPr>
            <a:lvl7pPr marL="1269068" latinLnBrk="0">
              <a:defRPr kumimoji="1" lang="ja-JP" baseline="0"/>
            </a:lvl7pPr>
            <a:lvl8pPr marL="1440564" latinLnBrk="0">
              <a:defRPr kumimoji="1" lang="ja-JP" baseline="0"/>
            </a:lvl8pPr>
            <a:lvl9pPr marL="1612060" latinLnBrk="0">
              <a:defRPr kumimoji="1" lang="ja-JP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3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3301" b="0" cap="none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47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16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468003"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/>
            </a:lvl8pPr>
            <a:lvl9pPr marL="1468003" latinLnBrk="0">
              <a:defRPr kumimoji="1" lang="ja-JP"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7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93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2013/7/26</a:t>
            </a:r>
            <a:endParaRPr kumimoji="1" 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uk-UA" smtClean="0"/>
              <a:t>‹#›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3702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 sz="1200"/>
            </a:lvl6pPr>
            <a:lvl7pPr latinLnBrk="0">
              <a:defRPr kumimoji="1" lang="ja-JP" sz="1200" baseline="0"/>
            </a:lvl7pPr>
            <a:lvl8pPr latinLnBrk="0">
              <a:defRPr kumimoji="1" lang="ja-JP" sz="1200" baseline="0"/>
            </a:lvl8pPr>
            <a:lvl9pPr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14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2101"/>
            </a:lvl2pPr>
            <a:lvl3pPr marL="685983" indent="0" latinLnBrk="0">
              <a:buNone/>
              <a:defRPr kumimoji="1" lang="ja-JP" sz="1800"/>
            </a:lvl3pPr>
            <a:lvl4pPr marL="1028974" indent="0" latinLnBrk="0">
              <a:buNone/>
              <a:defRPr kumimoji="1" lang="ja-JP" sz="1500"/>
            </a:lvl4pPr>
            <a:lvl5pPr marL="1371966" indent="0" latinLnBrk="0">
              <a:buNone/>
              <a:defRPr kumimoji="1" lang="ja-JP" sz="1500"/>
            </a:lvl5pPr>
            <a:lvl6pPr marL="1714957" indent="0" latinLnBrk="0">
              <a:buNone/>
              <a:defRPr kumimoji="1" lang="ja-JP" sz="1500"/>
            </a:lvl6pPr>
            <a:lvl7pPr marL="2057949" indent="0" latinLnBrk="0">
              <a:buNone/>
              <a:defRPr kumimoji="1" lang="ja-JP" sz="1500"/>
            </a:lvl7pPr>
            <a:lvl8pPr marL="2400940" indent="0" latinLnBrk="0">
              <a:buNone/>
              <a:defRPr kumimoji="1" lang="ja-JP" sz="1500"/>
            </a:lvl8pPr>
            <a:lvl9pPr marL="2743932" indent="0" latinLnBrk="0">
              <a:buNone/>
              <a:defRPr kumimoji="1" lang="ja-JP"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86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7475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kumimoji="1" lang="ja-JP" sz="24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39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数理モデル研究室</a:t>
            </a:r>
            <a:endParaRPr lang="en-US" altLang="ja-JP" dirty="0" smtClean="0"/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年情報工学科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猪子亮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4001" y="4274164"/>
            <a:ext cx="6915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500" dirty="0">
                <a:latin typeface="Meiryo" charset="-128"/>
                <a:ea typeface="Meiryo" charset="-128"/>
                <a:cs typeface="Meiryo" charset="-128"/>
              </a:rPr>
              <a:t>A Failure Detection Method based on Adaptive Network Tomography</a:t>
            </a:r>
            <a:endParaRPr kumimoji="1" lang="ja-JP" altLang="en-US" sz="15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000" y="2342185"/>
            <a:ext cx="67638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200" dirty="0">
                <a:latin typeface="Meiryo" charset="-128"/>
                <a:ea typeface="Meiryo" charset="-128"/>
                <a:cs typeface="Meiryo" charset="-128"/>
              </a:rPr>
              <a:t>適応型</a:t>
            </a:r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ネットワークトモグラフィを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81200" y="3048000"/>
            <a:ext cx="66882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用いた故障</a:t>
            </a:r>
            <a:r>
              <a:rPr kumimoji="1" lang="ja-JP" altLang="en-US" sz="3200" dirty="0">
                <a:latin typeface="Meiryo" charset="-128"/>
                <a:ea typeface="Meiryo" charset="-128"/>
                <a:cs typeface="Meiryo" charset="-128"/>
              </a:rPr>
              <a:t>リンク検出の評価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グラフネットワークによる表現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9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7774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数理モデルによる定式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10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8181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u="sng" dirty="0" smtClean="0"/>
              <a:t>故障リンク検出手法</a:t>
            </a:r>
            <a:endParaRPr lang="ja-JP" altLang="en-US" sz="3000" u="sng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数値実験で使用するネットワークの概要</a:t>
            </a:r>
            <a:endParaRPr lang="en-US" altLang="ja-JP" sz="2800" dirty="0" smtClean="0"/>
          </a:p>
          <a:p>
            <a:pPr lvl="3"/>
            <a:r>
              <a:rPr lang="ja-JP" altLang="en-US" sz="2400" dirty="0" smtClean="0"/>
              <a:t>特徴の異なる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種類のネットワーク</a:t>
            </a:r>
            <a:endParaRPr lang="en-US" altLang="ja-JP" sz="24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問題の前提条件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故障リンク検出アルゴリズム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11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4918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数値実験で使用するネットワーク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12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4809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問題の前提条件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13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3461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故障リンク検出アルゴリズム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14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85241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u="sng" dirty="0" smtClean="0"/>
              <a:t>数値実験とその評価</a:t>
            </a:r>
            <a:endParaRPr lang="ja-JP" altLang="en-US" sz="3000" u="sng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性能評価の方法</a:t>
            </a:r>
            <a:endParaRPr lang="en-US" altLang="ja-JP" sz="24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各ネットワークに対しての性能評価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考察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まとめ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15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4043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性能評価の方法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16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82745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各ネットワークに対しての性能評価</a:t>
            </a:r>
            <a:r>
              <a:rPr lang="en-US" altLang="ja-JP" sz="3000" dirty="0" smtClean="0"/>
              <a:t> 1</a:t>
            </a:r>
            <a:endParaRPr lang="ja-JP" altLang="en-US" sz="3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17</a:t>
            </a:fld>
            <a:endParaRPr lang="en-US" altLang="ja-JP" sz="1600"/>
          </a:p>
        </p:txBody>
      </p:sp>
      <p:graphicFrame>
        <p:nvGraphicFramePr>
          <p:cNvPr id="6" name="コンテンツ プレースホルダー 3" descr="3 列 4 行のサンプル表" title="表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75114502"/>
              </p:ext>
            </p:extLst>
          </p:nvPr>
        </p:nvGraphicFramePr>
        <p:xfrm>
          <a:off x="1142108" y="1981200"/>
          <a:ext cx="6859784" cy="419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2469"/>
                <a:gridCol w="1880554"/>
                <a:gridCol w="995587"/>
                <a:gridCol w="995587"/>
                <a:gridCol w="995587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故障リンク数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k</a:t>
                      </a:r>
                      <a:r>
                        <a:rPr kumimoji="1" lang="en-US" altLang="ja-JP" sz="2800" i="1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= 1</a:t>
                      </a:r>
                      <a:endParaRPr kumimoji="1" lang="ja-JP" sz="2800" i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ネットワーク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(a)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(b)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(c)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全パス観測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本研究の手法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最大パス数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13</a:t>
                      </a:r>
                      <a:endParaRPr lang="is-IS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16</a:t>
                      </a:r>
                      <a:endParaRPr lang="en-US" altLang="ja-JP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14</a:t>
                      </a:r>
                      <a:endParaRPr lang="en-US" altLang="ja-JP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vMerge="1">
                  <a:txBody>
                    <a:bodyPr/>
                    <a:lstStyle/>
                    <a:p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平均パス数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9.5</a:t>
                      </a:r>
                      <a:endParaRPr lang="hr-HR" sz="2800" b="0" i="1" u="none" strike="noStrike" dirty="0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800" u="none" strike="noStrike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11.87</a:t>
                      </a:r>
                      <a:endParaRPr lang="fi-FI" sz="2800" b="0" i="1" u="none" strike="noStrike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9.71</a:t>
                      </a:r>
                      <a:endParaRPr lang="hr-HR" sz="2800" b="0" i="1" u="none" strike="noStrike" dirty="0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vMerge="1">
                  <a:txBody>
                    <a:bodyPr/>
                    <a:lstStyle/>
                    <a:p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分散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2.16 </a:t>
                      </a:r>
                      <a:endParaRPr lang="hr-HR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2.20 </a:t>
                      </a:r>
                      <a:endParaRPr lang="hr-HR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3.35 </a:t>
                      </a:r>
                      <a:endParaRPr lang="hr-HR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非適応型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12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16</a:t>
                      </a:r>
                      <a:endParaRPr lang="en-US" altLang="ja-JP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14</a:t>
                      </a:r>
                      <a:endParaRPr lang="en-US" altLang="ja-JP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各ネットワークに対しての性能評価</a:t>
            </a:r>
            <a:r>
              <a:rPr lang="en-US" altLang="ja-JP" sz="3000" dirty="0" smtClean="0"/>
              <a:t> 2</a:t>
            </a:r>
            <a:endParaRPr lang="ja-JP" altLang="en-US" sz="3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18</a:t>
            </a:fld>
            <a:endParaRPr lang="en-US" altLang="ja-JP" sz="1600"/>
          </a:p>
        </p:txBody>
      </p:sp>
      <p:graphicFrame>
        <p:nvGraphicFramePr>
          <p:cNvPr id="5" name="コンテンツ プレースホルダー 3" descr="3 列 4 行のサンプル表" title="表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56856686"/>
              </p:ext>
            </p:extLst>
          </p:nvPr>
        </p:nvGraphicFramePr>
        <p:xfrm>
          <a:off x="1142108" y="1981200"/>
          <a:ext cx="6859784" cy="419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0485"/>
                <a:gridCol w="1850365"/>
                <a:gridCol w="979605"/>
                <a:gridCol w="979605"/>
                <a:gridCol w="1089724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故障リンク数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k</a:t>
                      </a:r>
                      <a:r>
                        <a:rPr kumimoji="1" lang="en-US" altLang="ja-JP" sz="2800" i="1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= 2</a:t>
                      </a:r>
                      <a:endParaRPr kumimoji="1" lang="ja-JP" sz="2800" i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ネットワーク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(a)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(b)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it-IT" altLang="ja-JP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(c)</a:t>
                      </a:r>
                      <a:endParaRPr kumimoji="1" lang="ja-JP" sz="20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全パス観測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本研究の手法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最大パス数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solidFill>
                            <a:srgbClr val="FF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is-IS" sz="2800" b="0" i="1" u="none" strike="noStrike" dirty="0">
                        <a:solidFill>
                          <a:srgbClr val="FF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solidFill>
                            <a:srgbClr val="FF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 dirty="0">
                        <a:solidFill>
                          <a:srgbClr val="FF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vMerge="1">
                  <a:txBody>
                    <a:bodyPr/>
                    <a:lstStyle/>
                    <a:p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平均パス数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11.07</a:t>
                      </a:r>
                      <a:endParaRPr lang="hr-HR" sz="2800" b="0" i="1" u="none" strike="noStrike" dirty="0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12.84</a:t>
                      </a:r>
                      <a:endParaRPr lang="hr-HR" sz="2800" b="0" i="1" u="none" strike="noStrike" dirty="0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800" u="none" strike="noStrike" dirty="0">
                          <a:solidFill>
                            <a:srgbClr val="00B0F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11.12</a:t>
                      </a:r>
                      <a:endParaRPr lang="nb-NO" sz="2800" b="0" i="1" u="none" strike="noStrike" dirty="0">
                        <a:solidFill>
                          <a:srgbClr val="00B0F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 vMerge="1">
                  <a:txBody>
                    <a:bodyPr/>
                    <a:lstStyle/>
                    <a:p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分散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4.26 </a:t>
                      </a:r>
                      <a:endParaRPr lang="hr-HR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4.20 </a:t>
                      </a:r>
                      <a:endParaRPr lang="hr-HR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8.94</a:t>
                      </a:r>
                      <a:endParaRPr lang="hr-HR" sz="2800" b="0" i="1" u="none" strike="noStrike" dirty="0">
                        <a:solidFill>
                          <a:srgbClr val="FF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非適応型</a:t>
                      </a:r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800" u="none" strike="noStrike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18</a:t>
                      </a:r>
                      <a:endParaRPr lang="fi-FI" sz="2800" b="0" i="1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22</a:t>
                      </a:r>
                      <a:endParaRPr lang="is-IS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u="none" strike="noStrike" dirty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21</a:t>
                      </a:r>
                      <a:endParaRPr lang="cs-CZ" sz="2800" b="0" i="1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3000" u="sng" dirty="0" smtClean="0"/>
              <a:t>はじめに</a:t>
            </a:r>
            <a:endParaRPr lang="ja-JP" altLang="en-US" sz="3000" u="sng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研究背景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研究目的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既存の研究</a:t>
            </a:r>
            <a:endParaRPr lang="en-US" altLang="ja-JP" sz="28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294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考察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19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088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まとめ</a:t>
            </a:r>
            <a:endParaRPr lang="ja-JP" altLang="en-US" sz="30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20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3447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(SmartArt を使用)</a:t>
            </a:r>
          </a:p>
        </p:txBody>
      </p:sp>
      <p:graphicFrame>
        <p:nvGraphicFramePr>
          <p:cNvPr id="4" name="コンテンツ プレースホルダー 3" descr="縦方向箇条書きリスト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081345"/>
              </p:ext>
            </p:extLst>
          </p:nvPr>
        </p:nvGraphicFramePr>
        <p:xfrm>
          <a:off x="1142108" y="2285702"/>
          <a:ext cx="3315563" cy="320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95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研究背景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ICT</a:t>
            </a:r>
            <a:r>
              <a:rPr lang="ja-JP" altLang="en-US" sz="2800" dirty="0"/>
              <a:t>を利用したリアルタイム性のあるサービスが普及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高品質なネットワークが必要</a:t>
            </a:r>
            <a:endParaRPr lang="en-US" altLang="ja-JP" sz="2800" dirty="0"/>
          </a:p>
          <a:p>
            <a:endParaRPr lang="ja-JP" altLang="en-US" sz="2800" dirty="0"/>
          </a:p>
          <a:p>
            <a:r>
              <a:rPr lang="ja-JP" altLang="en-US" sz="2800" dirty="0"/>
              <a:t>品質を低下させる原因は様々ある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本研究では故障リンクに注目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2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研究</a:t>
            </a:r>
            <a:r>
              <a:rPr lang="ja-JP" altLang="en-US" sz="2800" dirty="0"/>
              <a:t>目的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故障リンク検出のためのネットワークトモグラフィを実装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数値実験によってデータを収集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得られたデータをもとに非適応型と性能を比較する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3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954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既存の研究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244" indent="-257244">
              <a:buFont typeface="Wingdings" panose="05000000000000000000" pitchFamily="2" charset="2"/>
              <a:buChar char="l"/>
            </a:pPr>
            <a:r>
              <a:rPr lang="ja-JP" altLang="en-US" sz="2400" dirty="0"/>
              <a:t>信学技報</a:t>
            </a:r>
            <a:r>
              <a:rPr lang="en-US" altLang="ja-JP" sz="2400" dirty="0"/>
              <a:t>, vol.114, no.209, CQ2014-65, pp.147-152, 2014</a:t>
            </a:r>
            <a:r>
              <a:rPr lang="ja-JP" altLang="en-US" sz="2400" dirty="0"/>
              <a:t>年　</a:t>
            </a:r>
            <a:r>
              <a:rPr lang="en-US" altLang="ja-JP" sz="2400" dirty="0"/>
              <a:t>9</a:t>
            </a:r>
            <a:r>
              <a:rPr lang="ja-JP" altLang="en-US" sz="2400" dirty="0"/>
              <a:t>月</a:t>
            </a:r>
            <a:r>
              <a:rPr lang="en-US" altLang="ja-JP" sz="2400" dirty="0"/>
              <a:t>. </a:t>
            </a:r>
            <a:r>
              <a:rPr lang="ja-JP" altLang="en-US" sz="2400" dirty="0"/>
              <a:t>「論理型ネットワークトモグラフィを用いた故障リンク検出のための</a:t>
            </a:r>
            <a:r>
              <a:rPr lang="ja-JP" altLang="en-US" sz="2400" dirty="0" smtClean="0"/>
              <a:t>観測パス構築手法」</a:t>
            </a:r>
            <a:endParaRPr lang="en-US" altLang="ja-JP" sz="2400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 </a:t>
            </a:r>
            <a:r>
              <a:rPr lang="ja-JP" altLang="en-US" sz="2400" dirty="0"/>
              <a:t>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三浦</a:t>
            </a:r>
            <a:r>
              <a:rPr lang="ja-JP" altLang="en-US" sz="2400" dirty="0"/>
              <a:t>龍</a:t>
            </a:r>
            <a:endParaRPr lang="en-US" altLang="ja-JP" sz="2400" dirty="0"/>
          </a:p>
          <a:p>
            <a:endParaRPr kumimoji="1" lang="ja-JP" sz="2400" dirty="0"/>
          </a:p>
          <a:p>
            <a:pPr marL="257244" indent="-257244">
              <a:buFont typeface="Wingdings" panose="05000000000000000000" pitchFamily="2" charset="2"/>
              <a:buChar char="l"/>
            </a:pPr>
            <a:r>
              <a:rPr lang="en-US" altLang="ja-JP" sz="2400" dirty="0"/>
              <a:t>2015</a:t>
            </a:r>
            <a:r>
              <a:rPr lang="ja-JP" altLang="en-US" sz="2400" dirty="0"/>
              <a:t>年 電子情報通信学会総合大会 </a:t>
            </a:r>
            <a:r>
              <a:rPr lang="en-US" altLang="ja-JP" sz="2400" dirty="0"/>
              <a:t>A-22-5 p301 </a:t>
            </a:r>
            <a:r>
              <a:rPr lang="ja-JP" altLang="en-US" sz="2400" dirty="0"/>
              <a:t>「適応的論理型ネットワークトモグラフィにおける初期観測パス選択に関する検討」</a:t>
            </a:r>
            <a:endParaRPr lang="en-US" altLang="ja-JP" sz="2400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</a:t>
            </a:r>
            <a:r>
              <a:rPr lang="ja-JP" altLang="en-US" sz="2400" dirty="0"/>
              <a:t> 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en-US" altLang="ja-JP" sz="2400" dirty="0" smtClean="0"/>
              <a:t> </a:t>
            </a:r>
            <a:r>
              <a:rPr lang="ja-JP" altLang="en-US" sz="2400" dirty="0"/>
              <a:t>三浦龍</a:t>
            </a:r>
            <a:endParaRPr lang="en-US" altLang="ja-JP" sz="2400" dirty="0"/>
          </a:p>
          <a:p>
            <a:endParaRPr kumimoji="1" 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4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085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3000" u="sng" dirty="0" smtClean="0"/>
              <a:t>本研究の手法</a:t>
            </a:r>
            <a:endParaRPr lang="ja-JP" altLang="en-US" sz="3000" u="sng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ネットワークトモグラフィとは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グループ検査とは</a:t>
            </a:r>
            <a:endParaRPr lang="en-US" altLang="ja-JP" sz="2800" dirty="0" smtClean="0"/>
          </a:p>
          <a:p>
            <a:pPr lvl="3"/>
            <a:r>
              <a:rPr lang="ja-JP" altLang="en-US" sz="2400" dirty="0" smtClean="0"/>
              <a:t>適応型</a:t>
            </a:r>
            <a:endParaRPr lang="en-US" altLang="ja-JP" sz="2400" dirty="0" smtClean="0"/>
          </a:p>
          <a:p>
            <a:pPr lvl="6"/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本研究で使用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 lvl="6"/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 lvl="3"/>
            <a:r>
              <a:rPr lang="ja-JP" altLang="en-US" sz="2400" dirty="0" smtClean="0"/>
              <a:t>非適応型</a:t>
            </a:r>
            <a:endParaRPr lang="en-US" altLang="ja-JP" sz="2400" dirty="0" smtClean="0"/>
          </a:p>
          <a:p>
            <a:pPr lvl="6"/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比較対象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5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0477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ネットワークトモグラフィとは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142108" y="1905000"/>
            <a:ext cx="7011292" cy="4267200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トモグラフィとは計測が困難な内部情報を推定するための手法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医療現場で使用される</a:t>
            </a:r>
            <a:r>
              <a:rPr lang="en-US" altLang="ja-JP" sz="2800" dirty="0" smtClean="0"/>
              <a:t>CT</a:t>
            </a:r>
            <a:r>
              <a:rPr lang="ja-JP" altLang="en-US" sz="2800" dirty="0" smtClean="0"/>
              <a:t>スキャンが有名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ネットワークトモグラフィではパケット転送によって内部を推定</a:t>
            </a:r>
            <a:endParaRPr lang="en-US" altLang="ja-JP" sz="28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6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7742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故</a:t>
            </a:r>
            <a:endParaRPr lang="en-US" altLang="ja-JP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7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6362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087492" cy="1020762"/>
          </a:xfrm>
        </p:spPr>
        <p:txBody>
          <a:bodyPr>
            <a:normAutofit/>
          </a:bodyPr>
          <a:lstStyle/>
          <a:p>
            <a:r>
              <a:rPr lang="ja-JP" altLang="en-US" sz="3000" u="sng" dirty="0" smtClean="0"/>
              <a:t>ネットワークトモグラフィの数理モデル</a:t>
            </a:r>
            <a:endParaRPr lang="ja-JP" altLang="en-US" sz="3000" u="sng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グラフネットワークによる表現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数理モデルによる定式</a:t>
            </a:r>
            <a:endParaRPr lang="en-US" altLang="ja-JP" sz="2800" dirty="0" smtClean="0"/>
          </a:p>
          <a:p>
            <a:pPr lvl="3"/>
            <a:r>
              <a:rPr lang="ja-JP" altLang="en-US" sz="2400" dirty="0" smtClean="0"/>
              <a:t>リンク状態ベクトル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 lvl="3"/>
            <a:r>
              <a:rPr lang="ja-JP" altLang="en-US" sz="2400" dirty="0" smtClean="0"/>
              <a:t>観測ベクトル</a:t>
            </a:r>
            <a:endParaRPr lang="en-US" altLang="ja-JP" sz="2400" dirty="0" smtClean="0"/>
          </a:p>
          <a:p>
            <a:pPr lvl="3"/>
            <a:r>
              <a:rPr lang="ja-JP" altLang="en-US" sz="2400" dirty="0" smtClean="0"/>
              <a:t>経路行列</a:t>
            </a:r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600"/>
              <a:pPr/>
              <a:t>8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3548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卒研発表" id="{B337A310-5595-C04D-878A-14FADDEE64F7}" vid="{6CA73480-B824-C146-8859-3CF0703F0455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卒研発表</Template>
  <TotalTime>4245</TotalTime>
  <Words>442</Words>
  <Application>Microsoft Macintosh PowerPoint</Application>
  <PresentationFormat>画面に合わせる (4:3)</PresentationFormat>
  <Paragraphs>178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Cambria Math</vt:lpstr>
      <vt:lpstr>Consolas</vt:lpstr>
      <vt:lpstr>Corbel</vt:lpstr>
      <vt:lpstr>HGｺﾞｼｯｸM</vt:lpstr>
      <vt:lpstr>Meiryo</vt:lpstr>
      <vt:lpstr>Meiryo UI</vt:lpstr>
      <vt:lpstr>Wingdings</vt:lpstr>
      <vt:lpstr>Arial</vt:lpstr>
      <vt:lpstr>黒板 16x9</vt:lpstr>
      <vt:lpstr>PowerPoint プレゼンテーション</vt:lpstr>
      <vt:lpstr>はじめに</vt:lpstr>
      <vt:lpstr>研究背景</vt:lpstr>
      <vt:lpstr>研究目的</vt:lpstr>
      <vt:lpstr>既存の研究</vt:lpstr>
      <vt:lpstr>本研究の手法</vt:lpstr>
      <vt:lpstr>ネットワークトモグラフィとは</vt:lpstr>
      <vt:lpstr>グループ検査</vt:lpstr>
      <vt:lpstr>ネットワークトモグラフィの数理モデル</vt:lpstr>
      <vt:lpstr>グラフネットワークによる表現</vt:lpstr>
      <vt:lpstr>数理モデルによる定式</vt:lpstr>
      <vt:lpstr>故障リンク検出手法</vt:lpstr>
      <vt:lpstr>数値実験で使用するネットワーク</vt:lpstr>
      <vt:lpstr>問題の前提条件</vt:lpstr>
      <vt:lpstr>故障リンク検出アルゴリズム</vt:lpstr>
      <vt:lpstr>数値実験とその評価</vt:lpstr>
      <vt:lpstr>性能評価の方法</vt:lpstr>
      <vt:lpstr>各ネットワークに対しての性能評価 1</vt:lpstr>
      <vt:lpstr>各ネットワークに対しての性能評価 2</vt:lpstr>
      <vt:lpstr>考察</vt:lpstr>
      <vt:lpstr>まとめ</vt:lpstr>
      <vt:lpstr>2 つのコンテンツのレイアウト (SmartArt を使用)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Microsoft Office ユーザー</cp:lastModifiedBy>
  <cp:revision>58</cp:revision>
  <dcterms:created xsi:type="dcterms:W3CDTF">2013-04-05T19:59:21Z</dcterms:created>
  <dcterms:modified xsi:type="dcterms:W3CDTF">2016-02-13T02:16:18Z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