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>
        <p:scale>
          <a:sx n="179" d="100"/>
          <a:sy n="179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4" indent="0" algn="ctr">
              <a:buNone/>
              <a:defRPr sz="1500"/>
            </a:lvl2pPr>
            <a:lvl3pPr marL="685728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7" indent="0" algn="ctr">
              <a:buNone/>
              <a:defRPr sz="1200"/>
            </a:lvl5pPr>
            <a:lvl6pPr marL="1714321" indent="0" algn="ctr">
              <a:buNone/>
              <a:defRPr sz="1200"/>
            </a:lvl6pPr>
            <a:lvl7pPr marL="2057184" indent="0" algn="ctr">
              <a:buNone/>
              <a:defRPr sz="1200"/>
            </a:lvl7pPr>
            <a:lvl8pPr marL="2400049" indent="0" algn="ctr">
              <a:buNone/>
              <a:defRPr sz="1200"/>
            </a:lvl8pPr>
            <a:lvl9pPr marL="2742913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2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4" indent="0">
              <a:buNone/>
              <a:defRPr sz="1500" b="1"/>
            </a:lvl2pPr>
            <a:lvl3pPr marL="685728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7" indent="0">
              <a:buNone/>
              <a:defRPr sz="1200" b="1"/>
            </a:lvl5pPr>
            <a:lvl6pPr marL="1714321" indent="0">
              <a:buNone/>
              <a:defRPr sz="1200" b="1"/>
            </a:lvl6pPr>
            <a:lvl7pPr marL="2057184" indent="0">
              <a:buNone/>
              <a:defRPr sz="1200" b="1"/>
            </a:lvl7pPr>
            <a:lvl8pPr marL="2400049" indent="0">
              <a:buNone/>
              <a:defRPr sz="1200" b="1"/>
            </a:lvl8pPr>
            <a:lvl9pPr marL="2742913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4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7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5"/>
            <a:ext cx="3471863" cy="7039681"/>
          </a:xfrm>
        </p:spPr>
        <p:txBody>
          <a:bodyPr/>
          <a:lstStyle>
            <a:lvl1pPr>
              <a:defRPr sz="2399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5"/>
            <a:ext cx="3471863" cy="7039681"/>
          </a:xfrm>
        </p:spPr>
        <p:txBody>
          <a:bodyPr anchor="t"/>
          <a:lstStyle>
            <a:lvl1pPr marL="0" indent="0">
              <a:buNone/>
              <a:defRPr sz="2399"/>
            </a:lvl1pPr>
            <a:lvl2pPr marL="342864" indent="0">
              <a:buNone/>
              <a:defRPr sz="2100"/>
            </a:lvl2pPr>
            <a:lvl3pPr marL="685728" indent="0">
              <a:buNone/>
              <a:defRPr sz="1800"/>
            </a:lvl3pPr>
            <a:lvl4pPr marL="1028593" indent="0">
              <a:buNone/>
              <a:defRPr sz="1500"/>
            </a:lvl4pPr>
            <a:lvl5pPr marL="1371457" indent="0">
              <a:buNone/>
              <a:defRPr sz="1500"/>
            </a:lvl5pPr>
            <a:lvl6pPr marL="1714321" indent="0">
              <a:buNone/>
              <a:defRPr sz="1500"/>
            </a:lvl6pPr>
            <a:lvl7pPr marL="2057184" indent="0">
              <a:buNone/>
              <a:defRPr sz="1500"/>
            </a:lvl7pPr>
            <a:lvl8pPr marL="2400049" indent="0">
              <a:buNone/>
              <a:defRPr sz="1500"/>
            </a:lvl8pPr>
            <a:lvl9pPr marL="2742913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4" indent="0">
              <a:buNone/>
              <a:defRPr sz="1050"/>
            </a:lvl2pPr>
            <a:lvl3pPr marL="685728" indent="0">
              <a:buNone/>
              <a:defRPr sz="900"/>
            </a:lvl3pPr>
            <a:lvl4pPr marL="1028593" indent="0">
              <a:buNone/>
              <a:defRPr sz="750"/>
            </a:lvl4pPr>
            <a:lvl5pPr marL="1371457" indent="0">
              <a:buNone/>
              <a:defRPr sz="750"/>
            </a:lvl5pPr>
            <a:lvl6pPr marL="1714321" indent="0">
              <a:buNone/>
              <a:defRPr sz="750"/>
            </a:lvl6pPr>
            <a:lvl7pPr marL="2057184" indent="0">
              <a:buNone/>
              <a:defRPr sz="750"/>
            </a:lvl7pPr>
            <a:lvl8pPr marL="2400049" indent="0">
              <a:buNone/>
              <a:defRPr sz="750"/>
            </a:lvl8pPr>
            <a:lvl9pPr marL="2742913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2D63-87CA-414E-9F6B-FC6B547EA08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1538-EB6D-794B-A04B-192A5092C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47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28" rtl="0" eaLnBrk="1" latinLnBrk="0" hangingPunct="1">
        <a:lnSpc>
          <a:spcPct val="90000"/>
        </a:lnSpc>
        <a:spcBef>
          <a:spcPct val="0"/>
        </a:spcBef>
        <a:buNone/>
        <a:defRPr kumimoji="1"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2" indent="-171432" algn="l" defTabSz="68572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6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0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4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89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3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7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1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5" indent="-171432" algn="l" defTabSz="6857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8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7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1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4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49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3" algn="l" defTabSz="685728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3964546" y="3123145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No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フローチャート: 端子 3"/>
              <p:cNvSpPr/>
              <p:nvPr/>
            </p:nvSpPr>
            <p:spPr>
              <a:xfrm>
                <a:off x="2717134" y="993547"/>
                <a:ext cx="994218" cy="403037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𝑖𝑛𝑝𝑢𝑡</m:t>
                      </m:r>
                    </m:oMath>
                  </m:oMathPara>
                </a14:m>
                <a:endParaRPr kumimoji="1" lang="en-US" altLang="ja-JP" sz="12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kumimoji="1" lang="en-US" altLang="ja-JP" sz="12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kumimoji="1" lang="ja-JP" altLang="en-US" sz="1200" i="1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4" name="フローチャート: 端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34" y="993547"/>
                <a:ext cx="994218" cy="403037"/>
              </a:xfrm>
              <a:prstGeom prst="flowChartTerminator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フローチャート: 端子 5"/>
              <p:cNvSpPr/>
              <p:nvPr/>
            </p:nvSpPr>
            <p:spPr>
              <a:xfrm>
                <a:off x="2709985" y="5683003"/>
                <a:ext cx="994218" cy="395456"/>
              </a:xfrm>
              <a:prstGeom prst="flowChartTermina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𝑜𝑢𝑡𝑝𝑢𝑡</m:t>
                      </m:r>
                    </m:oMath>
                  </m:oMathPara>
                </a14:m>
                <a:endParaRPr kumimoji="1" lang="en-US" altLang="ja-JP" sz="12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kumimoji="1" lang="en-US" altLang="ja-JP" sz="1200" i="1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</a:t>
                </a:r>
                <a:r>
                  <a:rPr kumimoji="1" lang="en-US" altLang="ja-JP" sz="1200" i="1" baseline="-25000" dirty="0" err="1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ini</a:t>
                </a:r>
                <a:endParaRPr kumimoji="1" lang="ja-JP" altLang="en-US" sz="1200" i="1" baseline="-2500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フローチャート: 端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85" y="5683003"/>
                <a:ext cx="994218" cy="395456"/>
              </a:xfrm>
              <a:prstGeom prst="flowChartTerminator">
                <a:avLst/>
              </a:prstGeom>
              <a:blipFill rotWithShape="0">
                <a:blip r:embed="rId3"/>
                <a:stretch>
                  <a:fillRect b="-179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フローチャート: 処理 7"/>
              <p:cNvSpPr/>
              <p:nvPr/>
            </p:nvSpPr>
            <p:spPr>
              <a:xfrm>
                <a:off x="2595010" y="1667966"/>
                <a:ext cx="1238465" cy="442826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00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ℇ</m:t>
                    </m:r>
                    <m:r>
                      <a:rPr lang="en-US" altLang="ja-JP" sz="10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𝑠𝑒𝑙</m:t>
                    </m:r>
                  </m:oMath>
                </a14:m>
                <a:r>
                  <a:rPr lang="en-US" altLang="ja-JP" sz="10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 Φ, </a:t>
                </a:r>
                <a14:m>
                  <m:oMath xmlns:m="http://schemas.openxmlformats.org/officeDocument/2006/math">
                    <m:r>
                      <a:rPr lang="en-US" altLang="ja-JP" sz="100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altLang="ja-JP" sz="10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𝑖𝑛</m:t>
                    </m:r>
                    <m:r>
                      <a:rPr lang="en-US" altLang="ja-JP" sz="100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altLang="ja-JP" sz="10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:=  </a:t>
                </a:r>
                <a:r>
                  <a:rPr lang="en-US" altLang="ja-JP" sz="100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Φ</a:t>
                </a:r>
                <a:endParaRPr lang="ja-JP" altLang="en-US" sz="900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8" name="フローチャート: 処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10" y="1667966"/>
                <a:ext cx="1238465" cy="442826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フローチャート: 処理 8"/>
              <p:cNvSpPr/>
              <p:nvPr/>
            </p:nvSpPr>
            <p:spPr>
              <a:xfrm>
                <a:off x="2292479" y="3619987"/>
                <a:ext cx="1837920" cy="392057"/>
              </a:xfrm>
              <a:prstGeom prst="flowChartProcess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ja-JP" sz="105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w := </a:t>
                </a:r>
                <a:r>
                  <a:rPr lang="en-US" altLang="ja-JP" sz="1050" i="1" dirty="0" err="1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arg</a:t>
                </a:r>
                <a:r>
                  <a:rPr lang="en-US" altLang="ja-JP" sz="1050" i="1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max </a:t>
                </a:r>
                <a:r>
                  <a:rPr lang="en-US" altLang="ja-JP" sz="105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altLang="ja-JP" sz="1050" i="1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∩(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∖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𝑠𝑒𝑙</m:t>
                    </m:r>
                    <m:r>
                      <a:rPr lang="en-US" altLang="ja-JP" sz="1050" i="1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ja-JP" sz="1050" dirty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|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5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1050" b="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altLang="ja-JP" sz="1050" b="0" i="1" smtClean="0">
                            <a:solidFill>
                              <a:srgbClr val="333333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  <m:r>
                      <a:rPr lang="en-US" altLang="ja-JP" sz="1050" b="0" i="1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𝑊𝑖𝑛</m:t>
                    </m:r>
                    <m:r>
                      <a:rPr lang="en-US" altLang="ja-JP" sz="1050" b="0" i="1" baseline="-25000" smtClean="0">
                        <a:solidFill>
                          <a:srgbClr val="333333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altLang="ja-JP" sz="1050" i="1" baseline="-25000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</p:txBody>
          </p:sp>
        </mc:Choice>
        <mc:Fallback>
          <p:sp>
            <p:nvSpPr>
              <p:cNvPr id="9" name="フローチャート: 処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79" y="3619987"/>
                <a:ext cx="1837920" cy="392057"/>
              </a:xfrm>
              <a:prstGeom prst="flowChartProcess">
                <a:avLst/>
              </a:prstGeom>
              <a:blipFill rotWithShape="0">
                <a:blip r:embed="rId5"/>
                <a:stretch>
                  <a:fillRect l="-329" t="-46970" b="-6212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片側の 2 つの角を切り取った四角形 9"/>
          <p:cNvSpPr/>
          <p:nvPr/>
        </p:nvSpPr>
        <p:spPr>
          <a:xfrm>
            <a:off x="2595010" y="2378835"/>
            <a:ext cx="1238465" cy="278157"/>
          </a:xfrm>
          <a:prstGeom prst="snip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i="1" dirty="0" smtClean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rPr>
              <a:t>while</a:t>
            </a:r>
            <a:endParaRPr kumimoji="1" lang="ja-JP" altLang="en-US" sz="1200" i="1" dirty="0">
              <a:solidFill>
                <a:schemeClr val="tx1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3" name="直線矢印コネクタ 12"/>
          <p:cNvCxnSpPr>
            <a:stCxn id="8" idx="2"/>
            <a:endCxn id="10" idx="3"/>
          </p:cNvCxnSpPr>
          <p:nvPr/>
        </p:nvCxnSpPr>
        <p:spPr>
          <a:xfrm>
            <a:off x="3214243" y="2110792"/>
            <a:ext cx="0" cy="2680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8" idx="0"/>
          </p:cNvCxnSpPr>
          <p:nvPr/>
        </p:nvCxnSpPr>
        <p:spPr>
          <a:xfrm>
            <a:off x="3214243" y="1396584"/>
            <a:ext cx="0" cy="271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" idx="1"/>
            <a:endCxn id="11" idx="0"/>
          </p:cNvCxnSpPr>
          <p:nvPr/>
        </p:nvCxnSpPr>
        <p:spPr>
          <a:xfrm flipH="1">
            <a:off x="3211548" y="2656992"/>
            <a:ext cx="2695" cy="262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図形グループ 14"/>
          <p:cNvGrpSpPr/>
          <p:nvPr/>
        </p:nvGrpSpPr>
        <p:grpSpPr>
          <a:xfrm>
            <a:off x="2590840" y="5108272"/>
            <a:ext cx="1238465" cy="326572"/>
            <a:chOff x="2788981" y="3653685"/>
            <a:chExt cx="1238465" cy="326572"/>
          </a:xfrm>
        </p:grpSpPr>
        <p:sp>
          <p:nvSpPr>
            <p:cNvPr id="22" name="片側の 2 つの角を切り取った四角形 21"/>
            <p:cNvSpPr/>
            <p:nvPr/>
          </p:nvSpPr>
          <p:spPr>
            <a:xfrm rot="10800000">
              <a:off x="2788981" y="3653685"/>
              <a:ext cx="1238465" cy="326572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930515" y="3670832"/>
              <a:ext cx="1084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i="1" dirty="0" smtClean="0">
                  <a:latin typeface="Cambria Math" charset="0"/>
                  <a:ea typeface="Cambria Math" charset="0"/>
                  <a:cs typeface="Cambria Math" charset="0"/>
                </a:rPr>
                <a:t>end while</a:t>
              </a:r>
              <a:endParaRPr kumimoji="1" lang="ja-JP" altLang="en-US" sz="1200" i="1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cxnSp>
        <p:nvCxnSpPr>
          <p:cNvPr id="34" name="直線矢印コネクタ 33"/>
          <p:cNvCxnSpPr>
            <a:stCxn id="11" idx="2"/>
            <a:endCxn id="9" idx="0"/>
          </p:cNvCxnSpPr>
          <p:nvPr/>
        </p:nvCxnSpPr>
        <p:spPr>
          <a:xfrm flipH="1">
            <a:off x="3211439" y="3415785"/>
            <a:ext cx="109" cy="204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193589" y="3335917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charset="0"/>
                <a:ea typeface="Cambria Math" charset="0"/>
                <a:cs typeface="Cambria Math" charset="0"/>
              </a:rPr>
              <a:t>Yes</a:t>
            </a:r>
            <a:endParaRPr kumimoji="1" lang="ja-JP" altLang="en-US" i="1" dirty="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38" name="直線矢印コネクタ 37"/>
          <p:cNvCxnSpPr>
            <a:endCxn id="6" idx="3"/>
          </p:cNvCxnSpPr>
          <p:nvPr/>
        </p:nvCxnSpPr>
        <p:spPr>
          <a:xfrm flipH="1">
            <a:off x="3704203" y="5880731"/>
            <a:ext cx="92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3"/>
          </p:cNvCxnSpPr>
          <p:nvPr/>
        </p:nvCxnSpPr>
        <p:spPr>
          <a:xfrm>
            <a:off x="3950789" y="3167601"/>
            <a:ext cx="6875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4620103" y="3167600"/>
            <a:ext cx="11977" cy="2713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22" idx="3"/>
            <a:endCxn id="6" idx="0"/>
          </p:cNvCxnSpPr>
          <p:nvPr/>
        </p:nvCxnSpPr>
        <p:spPr>
          <a:xfrm flipH="1">
            <a:off x="3207094" y="5434844"/>
            <a:ext cx="2978" cy="248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326298" y="1439433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kumimoji="1" lang="en-US" altLang="ja-JP" sz="1050" dirty="0" smtClean="0">
                <a:latin typeface="Cambria Math" charset="0"/>
                <a:ea typeface="Cambria Math" charset="0"/>
                <a:cs typeface="Cambria Math" charset="0"/>
              </a:rPr>
              <a:t>1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074458" y="3382646"/>
            <a:ext cx="53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>
                <a:latin typeface="Cambria Math" charset="0"/>
                <a:ea typeface="Cambria Math" charset="0"/>
                <a:cs typeface="Cambria Math" charset="0"/>
              </a:rPr>
              <a:t>処理</a:t>
            </a:r>
            <a:r>
              <a:rPr lang="en-US" altLang="ja-JP" sz="1050" dirty="0">
                <a:latin typeface="Cambria Math" charset="0"/>
                <a:ea typeface="Cambria Math" charset="0"/>
                <a:cs typeface="Cambria Math" charset="0"/>
              </a:rPr>
              <a:t>2</a:t>
            </a:r>
            <a:endParaRPr kumimoji="1" lang="ja-JP" altLang="en-US" sz="105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2317840" y="4054893"/>
            <a:ext cx="1509771" cy="743954"/>
            <a:chOff x="2520897" y="5602077"/>
            <a:chExt cx="1509771" cy="743954"/>
          </a:xfrm>
        </p:grpSpPr>
        <p:sp>
          <p:nvSpPr>
            <p:cNvPr id="56" name="フローチャート: 処理 55"/>
            <p:cNvSpPr/>
            <p:nvPr/>
          </p:nvSpPr>
          <p:spPr>
            <a:xfrm>
              <a:off x="2792203" y="5827332"/>
              <a:ext cx="1238465" cy="518699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i="1" dirty="0">
                <a:solidFill>
                  <a:srgbClr val="333333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2809334" y="5895186"/>
                  <a:ext cx="12045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000" i="1" dirty="0" err="1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W</a:t>
                  </a:r>
                  <a:r>
                    <a:rPr lang="en-US" altLang="ja-JP" sz="1000" i="1" baseline="-25000" dirty="0" err="1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int</a:t>
                  </a:r>
                  <a:r>
                    <a:rPr lang="en-US" altLang="ja-JP" sz="1000" i="1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:r>
                    <a:rPr lang="en-US" altLang="ja-JP" sz="1000" i="1" dirty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:= W</a:t>
                  </a:r>
                  <a:r>
                    <a:rPr lang="en-US" altLang="ja-JP" sz="1000" i="1" baseline="-25000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in</a:t>
                  </a:r>
                  <a:r>
                    <a:rPr lang="en-US" altLang="ja-JP" sz="1000" i="1" baseline="-25000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t</a:t>
                  </a:r>
                  <a:r>
                    <a:rPr lang="en-US" altLang="ja-JP" sz="1000" i="1" baseline="-25000" dirty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∪{</m:t>
                      </m:r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a14:m>
                  <a:endParaRPr lang="en-US" altLang="ja-JP" sz="1000" b="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10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ℇ</m:t>
                      </m:r>
                      <m:r>
                        <a:rPr lang="en-US" altLang="ja-JP" sz="1000" b="0" i="1" baseline="-2500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𝑠𝑒𝑙</m:t>
                      </m:r>
                      <m:r>
                        <a:rPr lang="en-US" altLang="ja-JP" sz="1000" i="1" baseline="-25000" dirty="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altLang="ja-JP" sz="1000" i="1" dirty="0" smtClean="0">
                      <a:solidFill>
                        <a:srgbClr val="333333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a:t>:= </a:t>
                  </a:r>
                  <a14:m>
                    <m:oMath xmlns:m="http://schemas.openxmlformats.org/officeDocument/2006/math">
                      <m:r>
                        <a:rPr lang="en-US" altLang="ja-JP" sz="10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ℇ</m:t>
                      </m:r>
                      <m:r>
                        <m:rPr>
                          <m:nor/>
                        </m:rPr>
                        <a:rPr lang="en-US" altLang="ja-JP" sz="1000" b="0" i="1" baseline="-2500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sel</m:t>
                      </m:r>
                      <m:r>
                        <m:rPr>
                          <m:nor/>
                        </m:rPr>
                        <a:rPr lang="en-US" altLang="ja-JP" sz="1000" b="0" i="1" dirty="0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ja-JP" sz="1000" i="1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1000" b="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</m:t>
                      </m:r>
                    </m:oMath>
                  </a14:m>
                  <a:endParaRPr lang="en-US" altLang="ja-JP" sz="1000" i="1" dirty="0" smtClean="0">
                    <a:solidFill>
                      <a:srgbClr val="333333"/>
                    </a:solidFill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334" y="5895186"/>
                  <a:ext cx="120456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2424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テキスト ボックス 98"/>
            <p:cNvSpPr txBox="1"/>
            <p:nvPr/>
          </p:nvSpPr>
          <p:spPr>
            <a:xfrm>
              <a:off x="2520897" y="5602077"/>
              <a:ext cx="531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>
                  <a:latin typeface="Cambria Math" charset="0"/>
                  <a:ea typeface="Cambria Math" charset="0"/>
                  <a:cs typeface="Cambria Math" charset="0"/>
                </a:rPr>
                <a:t>処理</a:t>
              </a:r>
              <a:r>
                <a:rPr lang="en-US" altLang="ja-JP" sz="1050" dirty="0" smtClean="0">
                  <a:latin typeface="Cambria Math" charset="0"/>
                  <a:ea typeface="Cambria Math" charset="0"/>
                  <a:cs typeface="Cambria Math" charset="0"/>
                </a:rPr>
                <a:t>3</a:t>
              </a:r>
              <a:endParaRPr kumimoji="1" lang="ja-JP" altLang="en-US" sz="105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</p:grpSp>
      <p:grpSp>
        <p:nvGrpSpPr>
          <p:cNvPr id="21" name="図形グループ 20"/>
          <p:cNvGrpSpPr/>
          <p:nvPr/>
        </p:nvGrpSpPr>
        <p:grpSpPr>
          <a:xfrm>
            <a:off x="2428836" y="2836446"/>
            <a:ext cx="1521953" cy="579339"/>
            <a:chOff x="2618291" y="1922046"/>
            <a:chExt cx="1521953" cy="579339"/>
          </a:xfrm>
        </p:grpSpPr>
        <p:sp>
          <p:nvSpPr>
            <p:cNvPr id="11" name="フローチャート: 判断 10"/>
            <p:cNvSpPr/>
            <p:nvPr/>
          </p:nvSpPr>
          <p:spPr>
            <a:xfrm>
              <a:off x="2661762" y="2005016"/>
              <a:ext cx="1478482" cy="49636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i="1" dirty="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618291" y="1922046"/>
              <a:ext cx="53181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 smtClean="0">
                  <a:latin typeface="Cambria Math" charset="0"/>
                  <a:ea typeface="Cambria Math" charset="0"/>
                  <a:cs typeface="Cambria Math" charset="0"/>
                </a:rPr>
                <a:t>条件</a:t>
              </a:r>
              <a:r>
                <a:rPr lang="en-US" altLang="ja-JP" sz="1050" dirty="0" smtClean="0">
                  <a:latin typeface="Cambria Math" charset="0"/>
                  <a:ea typeface="Cambria Math" charset="0"/>
                  <a:cs typeface="Cambria Math" charset="0"/>
                </a:rPr>
                <a:t>1</a:t>
              </a:r>
              <a:endParaRPr kumimoji="1" lang="ja-JP" altLang="en-US" sz="105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/>
                <p:cNvSpPr txBox="1"/>
                <p:nvPr/>
              </p:nvSpPr>
              <p:spPr>
                <a:xfrm>
                  <a:off x="2936418" y="2114701"/>
                  <a:ext cx="10982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i="1" dirty="0" smtClean="0">
                      <a:latin typeface="Cambria Math" charset="0"/>
                      <a:ea typeface="Cambria Math" charset="0"/>
                      <a:cs typeface="Cambria Math" charset="0"/>
                    </a:rPr>
                    <a:t>if  </a:t>
                  </a:r>
                  <a14:m>
                    <m:oMath xmlns:m="http://schemas.openxmlformats.org/officeDocument/2006/math">
                      <m:r>
                        <a:rPr lang="en-US" altLang="ja-JP" sz="14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en-US" altLang="ja-JP" sz="14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𝑠𝑒𝑙</m:t>
                      </m:r>
                      <m:r>
                        <a:rPr lang="en-US" altLang="ja-JP" sz="1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altLang="ja-JP" sz="1400" i="1" smtClean="0">
                          <a:solidFill>
                            <a:srgbClr val="33333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a14:m>
                  <a:endParaRPr kumimoji="1" lang="ja-JP" altLang="en-US" sz="1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2" name="テキスト ボックス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418" y="2114701"/>
                  <a:ext cx="1098299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7" t="-6000" b="-1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線矢印コネクタ 41"/>
          <p:cNvCxnSpPr>
            <a:stCxn id="9" idx="2"/>
            <a:endCxn id="56" idx="0"/>
          </p:cNvCxnSpPr>
          <p:nvPr/>
        </p:nvCxnSpPr>
        <p:spPr>
          <a:xfrm flipH="1">
            <a:off x="3208379" y="4012044"/>
            <a:ext cx="3060" cy="26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56" idx="2"/>
            <a:endCxn id="22" idx="1"/>
          </p:cNvCxnSpPr>
          <p:nvPr/>
        </p:nvCxnSpPr>
        <p:spPr>
          <a:xfrm>
            <a:off x="3208379" y="4798847"/>
            <a:ext cx="1693" cy="309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49</Words>
  <Application>Microsoft Macintosh PowerPoint</Application>
  <PresentationFormat>A4 210x297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ＭＳ Ｐゴシック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35</cp:revision>
  <cp:lastPrinted>2016-02-04T09:14:32Z</cp:lastPrinted>
  <dcterms:created xsi:type="dcterms:W3CDTF">2016-02-04T01:48:48Z</dcterms:created>
  <dcterms:modified xsi:type="dcterms:W3CDTF">2016-02-07T02:08:06Z</dcterms:modified>
</cp:coreProperties>
</file>